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sldIdLst>
    <p:sldId id="460" r:id="rId2"/>
    <p:sldId id="390" r:id="rId3"/>
    <p:sldId id="453" r:id="rId4"/>
    <p:sldId id="454" r:id="rId5"/>
    <p:sldId id="467" r:id="rId6"/>
    <p:sldId id="468" r:id="rId7"/>
    <p:sldId id="469" r:id="rId8"/>
    <p:sldId id="456" r:id="rId9"/>
    <p:sldId id="457" r:id="rId10"/>
    <p:sldId id="481" r:id="rId11"/>
    <p:sldId id="496" r:id="rId12"/>
    <p:sldId id="482" r:id="rId13"/>
    <p:sldId id="484" r:id="rId14"/>
    <p:sldId id="463" r:id="rId15"/>
    <p:sldId id="465" r:id="rId16"/>
    <p:sldId id="466" r:id="rId17"/>
    <p:sldId id="497" r:id="rId18"/>
    <p:sldId id="499" r:id="rId19"/>
    <p:sldId id="461" r:id="rId20"/>
    <p:sldId id="459" r:id="rId21"/>
    <p:sldId id="462" r:id="rId22"/>
    <p:sldId id="485" r:id="rId23"/>
    <p:sldId id="486" r:id="rId24"/>
    <p:sldId id="487" r:id="rId25"/>
    <p:sldId id="500" r:id="rId26"/>
    <p:sldId id="501" r:id="rId27"/>
    <p:sldId id="489" r:id="rId28"/>
    <p:sldId id="490" r:id="rId29"/>
    <p:sldId id="491" r:id="rId30"/>
  </p:sldIdLst>
  <p:sldSz cx="9144000" cy="5143500" type="screen16x9"/>
  <p:notesSz cx="6858000" cy="9144000"/>
  <p:embeddedFontLst>
    <p:embeddedFont>
      <p:font typeface="楷体_GB2312" charset="-122"/>
      <p:regular r:id="rId32"/>
    </p:embeddedFont>
    <p:embeddedFont>
      <p:font typeface="楷体" pitchFamily="49" charset="-122"/>
      <p:regular r:id="rId33"/>
    </p:embeddedFont>
    <p:embeddedFont>
      <p:font typeface="华文中宋" pitchFamily="2" charset="-122"/>
      <p:regular r:id="rId34"/>
    </p:embeddedFont>
    <p:embeddedFont>
      <p:font typeface="黑体" pitchFamily="49" charset="-122"/>
      <p:regular r:id="rId35"/>
    </p:embeddedFont>
    <p:embeddedFont>
      <p:font typeface="幼圆" pitchFamily="49" charset="-122"/>
      <p:regular r:id="rId36"/>
    </p:embeddedFont>
  </p:embeddedFontLst>
  <p:custDataLst>
    <p:tags r:id="rId37"/>
  </p:custDataLst>
  <p:defaultTextStyle>
    <a:defPPr>
      <a:defRPr lang="zh-CN"/>
    </a:defPPr>
    <a:lvl1pPr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1pPr>
    <a:lvl2pPr marL="341630" indent="116205"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2pPr>
    <a:lvl3pPr marL="684530" indent="230505"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3pPr>
    <a:lvl4pPr marL="1027430" indent="344805"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4pPr>
    <a:lvl5pPr marL="1370330" indent="459105"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5pPr>
    <a:lvl6pPr marL="22860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6pPr>
    <a:lvl7pPr marL="27432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7pPr>
    <a:lvl8pPr marL="32004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8pPr>
    <a:lvl9pPr marL="36576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 uri="{1BD7E111-0CB8-44D6-8891-C1BB2F81B7CC}">
      <p1710:readonlyRecommended xmlns:p1710="http://schemas.microsoft.com/office/powerpoint/2017/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3" autoAdjust="0"/>
    <p:restoredTop sz="94728" autoAdjust="0"/>
  </p:normalViewPr>
  <p:slideViewPr>
    <p:cSldViewPr>
      <p:cViewPr varScale="1">
        <p:scale>
          <a:sx n="144" d="100"/>
          <a:sy n="144" d="100"/>
        </p:scale>
        <p:origin x="-684" y="-102"/>
      </p:cViewPr>
      <p:guideLst>
        <p:guide orient="horz" pos="1692"/>
        <p:guide pos="2861"/>
      </p:guideLst>
    </p:cSldViewPr>
  </p:slideViewPr>
  <p:outlineViewPr>
    <p:cViewPr>
      <p:scale>
        <a:sx n="33" d="100"/>
        <a:sy n="33" d="100"/>
      </p:scale>
      <p:origin x="0" y="1003"/>
    </p:cViewPr>
  </p:outlineViewPr>
  <p:notesTextViewPr>
    <p:cViewPr>
      <p:scale>
        <a:sx n="100" d="100"/>
        <a:sy n="100" d="100"/>
      </p:scale>
      <p:origin x="0" y="0"/>
    </p:cViewPr>
  </p:notesTextViewPr>
  <p:notesViewPr>
    <p:cSldViewPr>
      <p:cViewPr>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页眉占位符 1"/>
          <p:cNvSpPr>
            <a:spLocks noGrp="1" noChangeArrowheads="1"/>
          </p:cNvSpPr>
          <p:nvPr>
            <p:ph type="hdr" sz="quarter" idx="4294967295"/>
          </p:nvPr>
        </p:nvSpPr>
        <p:spPr bwMode="auto">
          <a:xfrm>
            <a:off x="0" y="0"/>
            <a:ext cx="2971800" cy="457200"/>
          </a:xfrm>
          <a:prstGeom prst="rect">
            <a:avLst/>
          </a:prstGeom>
          <a:noFill/>
          <a:ln>
            <a:noFill/>
          </a:ln>
        </p:spPr>
        <p:txBody>
          <a:bodyPr vert="horz" wrap="square" lIns="91440" tIns="45720" rIns="91440" bIns="45720" numCol="1" anchor="t" anchorCtr="0" compatLnSpc="1"/>
          <a:lstStyle>
            <a:lvl1pPr eaLnBrk="1" hangingPunct="1">
              <a:lnSpc>
                <a:spcPct val="100000"/>
              </a:lnSpc>
              <a:buFont typeface="Arial" panose="020B0604020202020204" pitchFamily="34" charset="0"/>
              <a:buNone/>
              <a:defRPr sz="1200" b="0">
                <a:solidFill>
                  <a:schemeClr val="tx1"/>
                </a:solidFill>
                <a:latin typeface="Arial" panose="020B0604020202020204" pitchFamily="34" charset="0"/>
              </a:defRPr>
            </a:lvl1pPr>
          </a:lstStyle>
          <a:p>
            <a:pPr>
              <a:defRPr/>
            </a:pPr>
            <a:endParaRPr lang="zh-CN" altLang="zh-CN"/>
          </a:p>
        </p:txBody>
      </p:sp>
      <p:sp>
        <p:nvSpPr>
          <p:cNvPr id="2051" name="日期占位符 2"/>
          <p:cNvSpPr>
            <a:spLocks noGrp="1" noChangeArrowheads="1"/>
          </p:cNvSpPr>
          <p:nvPr>
            <p:ph type="dt" idx="1"/>
          </p:nvPr>
        </p:nvSpPr>
        <p:spPr bwMode="auto">
          <a:xfrm>
            <a:off x="3884613" y="0"/>
            <a:ext cx="2971800" cy="457200"/>
          </a:xfrm>
          <a:prstGeom prst="rect">
            <a:avLst/>
          </a:prstGeom>
          <a:noFill/>
          <a:ln>
            <a:noFill/>
          </a:ln>
        </p:spPr>
        <p:txBody>
          <a:bodyPr vert="horz" wrap="square" lIns="91440" tIns="45720" rIns="91440" bIns="45720" numCol="1" anchor="t" anchorCtr="0" compatLnSpc="1"/>
          <a:lstStyle>
            <a:lvl1pPr algn="r" eaLnBrk="1" hangingPunct="1">
              <a:lnSpc>
                <a:spcPct val="100000"/>
              </a:lnSpc>
              <a:buFont typeface="Arial" panose="020B0604020202020204" pitchFamily="34" charset="0"/>
              <a:buNone/>
              <a:defRPr sz="1800" b="0">
                <a:solidFill>
                  <a:schemeClr val="tx1"/>
                </a:solidFill>
                <a:latin typeface="Arial" panose="020B0604020202020204" pitchFamily="34" charset="0"/>
              </a:defRPr>
            </a:lvl1pPr>
          </a:lstStyle>
          <a:p>
            <a:pPr>
              <a:defRPr/>
            </a:pPr>
            <a:fld id="{D8884BCD-B9E6-400A-96B9-B4E6D416061A}" type="datetime1">
              <a:rPr lang="zh-CN" altLang="en-US"/>
              <a:t>2021/2/24</a:t>
            </a:fld>
            <a:endParaRPr lang="zh-CN" altLang="en-US" sz="1200"/>
          </a:p>
        </p:txBody>
      </p:sp>
      <p:sp>
        <p:nvSpPr>
          <p:cNvPr id="41988" name="幻灯片图像占位符 3"/>
          <p:cNvSpPr>
            <a:spLocks noGrp="1" noRot="1" noChangeAspect="1" noChangeArrowheads="1"/>
          </p:cNvSpPr>
          <p:nvPr>
            <p:ph type="sldImg" idx="9"/>
          </p:nvPr>
        </p:nvSpPr>
        <p:spPr bwMode="auto">
          <a:xfrm>
            <a:off x="381000" y="685800"/>
            <a:ext cx="6096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sp>
      <p:sp>
        <p:nvSpPr>
          <p:cNvPr id="2053" name="备注占位符 4"/>
          <p:cNvSpPr>
            <a:spLocks noGrp="1" noRot="1" noChangeAspect="1" noChangeArrowheads="1"/>
          </p:cNvSpPr>
          <p:nvPr/>
        </p:nvSpPr>
        <p:spPr bwMode="auto">
          <a:xfrm>
            <a:off x="685800" y="4343400"/>
            <a:ext cx="5486400" cy="4114800"/>
          </a:xfrm>
          <a:prstGeom prst="rect">
            <a:avLst/>
          </a:prstGeom>
          <a:noFill/>
          <a:ln>
            <a:noFill/>
          </a:ln>
        </p:spPr>
        <p:txBody>
          <a:bodyPr anchor="ctr"/>
          <a:lstStyle>
            <a:lvl1pPr defTabSz="0" eaLnBrk="0" hangingPunct="0">
              <a:spcBef>
                <a:spcPct val="30000"/>
              </a:spcBef>
              <a:defRPr sz="1200">
                <a:solidFill>
                  <a:schemeClr val="tx1"/>
                </a:solidFill>
                <a:latin typeface="Arial" panose="020B0604020202020204" pitchFamily="34" charset="0"/>
              </a:defRPr>
            </a:lvl1pPr>
            <a:lvl2pPr defTabSz="0" eaLnBrk="0" hangingPunct="0">
              <a:spcBef>
                <a:spcPct val="30000"/>
              </a:spcBef>
              <a:defRPr sz="1200">
                <a:solidFill>
                  <a:schemeClr val="tx1"/>
                </a:solidFill>
                <a:latin typeface="Arial" panose="020B0604020202020204" pitchFamily="34" charset="0"/>
              </a:defRPr>
            </a:lvl2pPr>
            <a:lvl3pPr defTabSz="0" eaLnBrk="0" hangingPunct="0">
              <a:spcBef>
                <a:spcPct val="30000"/>
              </a:spcBef>
              <a:defRPr sz="1200">
                <a:solidFill>
                  <a:schemeClr val="tx1"/>
                </a:solidFill>
                <a:latin typeface="Arial" panose="020B0604020202020204" pitchFamily="34" charset="0"/>
              </a:defRPr>
            </a:lvl3pPr>
            <a:lvl4pPr defTabSz="0" eaLnBrk="0" hangingPunct="0">
              <a:spcBef>
                <a:spcPct val="30000"/>
              </a:spcBef>
              <a:defRPr sz="1200">
                <a:solidFill>
                  <a:schemeClr val="tx1"/>
                </a:solidFill>
                <a:latin typeface="Arial" panose="020B0604020202020204" pitchFamily="34" charset="0"/>
              </a:defRPr>
            </a:lvl4pPr>
            <a:lvl5pPr defTabSz="0" eaLnBrk="0" hangingPunct="0">
              <a:spcBef>
                <a:spcPct val="30000"/>
              </a:spcBef>
              <a:defRPr sz="1200">
                <a:solidFill>
                  <a:schemeClr val="tx1"/>
                </a:solidFill>
                <a:latin typeface="Arial" panose="020B0604020202020204" pitchFamily="34" charset="0"/>
              </a:defRPr>
            </a:lvl5pPr>
            <a:lvl6pPr marL="457200" defTabSz="0" eaLnBrk="0" fontAlgn="base" hangingPunct="0">
              <a:spcBef>
                <a:spcPct val="30000"/>
              </a:spcBef>
              <a:spcAft>
                <a:spcPct val="0"/>
              </a:spcAft>
              <a:defRPr sz="1200">
                <a:solidFill>
                  <a:schemeClr val="tx1"/>
                </a:solidFill>
                <a:latin typeface="Arial" panose="020B0604020202020204" pitchFamily="34" charset="0"/>
              </a:defRPr>
            </a:lvl6pPr>
            <a:lvl7pPr marL="914400" defTabSz="0" eaLnBrk="0" fontAlgn="base" hangingPunct="0">
              <a:spcBef>
                <a:spcPct val="30000"/>
              </a:spcBef>
              <a:spcAft>
                <a:spcPct val="0"/>
              </a:spcAft>
              <a:defRPr sz="1200">
                <a:solidFill>
                  <a:schemeClr val="tx1"/>
                </a:solidFill>
                <a:latin typeface="Arial" panose="020B0604020202020204" pitchFamily="34" charset="0"/>
              </a:defRPr>
            </a:lvl7pPr>
            <a:lvl8pPr marL="1371600" defTabSz="0" eaLnBrk="0" fontAlgn="base" hangingPunct="0">
              <a:spcBef>
                <a:spcPct val="30000"/>
              </a:spcBef>
              <a:spcAft>
                <a:spcPct val="0"/>
              </a:spcAft>
              <a:defRPr sz="1200">
                <a:solidFill>
                  <a:schemeClr val="tx1"/>
                </a:solidFill>
                <a:latin typeface="Arial" panose="020B0604020202020204" pitchFamily="34" charset="0"/>
              </a:defRPr>
            </a:lvl8pPr>
            <a:lvl9pPr marL="1828800" defTabSz="0" eaLnBrk="0" fontAlgn="base" hangingPunct="0">
              <a:spcBef>
                <a:spcPct val="30000"/>
              </a:spcBef>
              <a:spcAft>
                <a:spcPct val="0"/>
              </a:spcAft>
              <a:defRPr sz="1200">
                <a:solidFill>
                  <a:schemeClr val="tx1"/>
                </a:solidFill>
                <a:latin typeface="Arial" panose="020B0604020202020204" pitchFamily="34" charset="0"/>
              </a:defRPr>
            </a:lvl9pPr>
          </a:lstStyle>
          <a:p>
            <a:pPr>
              <a:lnSpc>
                <a:spcPct val="100000"/>
              </a:lnSpc>
              <a:defRPr/>
            </a:pPr>
            <a:r>
              <a:rPr lang="zh-CN" altLang="en-US" b="0" smtClean="0"/>
              <a:t>单击此处编辑母版文本样式</a:t>
            </a:r>
          </a:p>
          <a:p>
            <a:pPr>
              <a:lnSpc>
                <a:spcPct val="100000"/>
              </a:lnSpc>
              <a:defRPr/>
            </a:pPr>
            <a:r>
              <a:rPr lang="zh-CN" altLang="en-US" b="0" smtClean="0"/>
              <a:t>第二级</a:t>
            </a:r>
          </a:p>
          <a:p>
            <a:pPr>
              <a:lnSpc>
                <a:spcPct val="100000"/>
              </a:lnSpc>
              <a:defRPr/>
            </a:pPr>
            <a:r>
              <a:rPr lang="zh-CN" altLang="en-US" b="0" smtClean="0"/>
              <a:t>第三级</a:t>
            </a:r>
          </a:p>
          <a:p>
            <a:pPr>
              <a:lnSpc>
                <a:spcPct val="100000"/>
              </a:lnSpc>
              <a:defRPr/>
            </a:pPr>
            <a:r>
              <a:rPr lang="zh-CN" altLang="en-US" b="0" smtClean="0"/>
              <a:t>第四级</a:t>
            </a:r>
          </a:p>
          <a:p>
            <a:pPr>
              <a:lnSpc>
                <a:spcPct val="100000"/>
              </a:lnSpc>
              <a:defRPr/>
            </a:pPr>
            <a:r>
              <a:rPr lang="zh-CN" altLang="en-US" b="0" smtClean="0"/>
              <a:t>第五级</a:t>
            </a:r>
          </a:p>
        </p:txBody>
      </p:sp>
      <p:sp>
        <p:nvSpPr>
          <p:cNvPr id="2054" name="页脚占位符 5"/>
          <p:cNvSpPr>
            <a:spLocks noGrp="1" noChangeArrowheads="1"/>
          </p:cNvSpPr>
          <p:nvPr>
            <p:ph type="ftr" sz="quarter" idx="4"/>
          </p:nvPr>
        </p:nvSpPr>
        <p:spPr bwMode="auto">
          <a:xfrm>
            <a:off x="0" y="8685213"/>
            <a:ext cx="2971800" cy="457200"/>
          </a:xfrm>
          <a:prstGeom prst="rect">
            <a:avLst/>
          </a:prstGeom>
          <a:noFill/>
          <a:ln>
            <a:noFill/>
          </a:ln>
        </p:spPr>
        <p:txBody>
          <a:bodyPr vert="horz" wrap="square" lIns="91440" tIns="45720" rIns="91440" bIns="45720" numCol="1" anchor="b" anchorCtr="0" compatLnSpc="1"/>
          <a:lstStyle>
            <a:lvl1pPr eaLnBrk="1" hangingPunct="1">
              <a:lnSpc>
                <a:spcPct val="100000"/>
              </a:lnSpc>
              <a:buFont typeface="Arial" panose="020B0604020202020204" pitchFamily="34" charset="0"/>
              <a:buNone/>
              <a:defRPr sz="1200" b="0">
                <a:solidFill>
                  <a:schemeClr val="tx1"/>
                </a:solidFill>
                <a:latin typeface="Arial" panose="020B0604020202020204" pitchFamily="34" charset="0"/>
              </a:defRPr>
            </a:lvl1pPr>
          </a:lstStyle>
          <a:p>
            <a:pPr>
              <a:defRPr/>
            </a:pPr>
            <a:endParaRPr lang="zh-CN" altLang="zh-CN"/>
          </a:p>
        </p:txBody>
      </p:sp>
      <p:sp>
        <p:nvSpPr>
          <p:cNvPr id="2055" name="灯片编号占位符 6"/>
          <p:cNvSpPr>
            <a:spLocks noGrp="1" noChangeArrowheads="1"/>
          </p:cNvSpPr>
          <p:nvPr>
            <p:ph type="sldNum" sz="quarter" idx="5"/>
          </p:nvPr>
        </p:nvSpPr>
        <p:spPr bwMode="auto">
          <a:xfrm>
            <a:off x="3884613" y="8685213"/>
            <a:ext cx="2971800" cy="457200"/>
          </a:xfrm>
          <a:prstGeom prst="rect">
            <a:avLst/>
          </a:prstGeom>
          <a:noFill/>
          <a:ln>
            <a:noFill/>
          </a:ln>
        </p:spPr>
        <p:txBody>
          <a:bodyPr vert="horz" wrap="square" lIns="91440" tIns="45720" rIns="91440" bIns="45720" numCol="1" anchor="b" anchorCtr="0" compatLnSpc="1"/>
          <a:lstStyle>
            <a:lvl1pPr algn="r">
              <a:lnSpc>
                <a:spcPct val="100000"/>
              </a:lnSpc>
              <a:defRPr sz="1800" b="0">
                <a:solidFill>
                  <a:schemeClr val="tx1"/>
                </a:solidFill>
                <a:latin typeface="Arial" panose="020B0604020202020204" pitchFamily="34" charset="0"/>
              </a:defRPr>
            </a:lvl1pPr>
          </a:lstStyle>
          <a:p>
            <a:fld id="{F31884EC-0C86-4F8C-AC1D-C2A0C2F303F4}" type="slidenum">
              <a:rPr lang="zh-CN" altLang="en-US"/>
              <a:t>‹#›</a:t>
            </a:fld>
            <a:endParaRPr lang="en-US" altLang="zh-CN" sz="1200"/>
          </a:p>
        </p:txBody>
      </p:sp>
    </p:spTree>
    <p:extLst>
      <p:ext uri="{BB962C8B-B14F-4D97-AF65-F5344CB8AC3E}">
        <p14:creationId xmlns:p14="http://schemas.microsoft.com/office/powerpoint/2010/main" val="284107346"/>
      </p:ext>
    </p:extLst>
  </p:cSld>
  <p:clrMap bg1="lt1" tx1="dk1" bg2="lt2" tx2="dk2" accent1="accent1" accent2="accent2" accent3="accent3" accent4="accent4" accent5="accent5" accent6="accent6" hlink="hlink" folHlink="folHlink"/>
  <p:hf sldNum="0" hdr="0" ftr="0"/>
  <p:notesStyle>
    <a:lvl1pPr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幻灯片图像占位符 1"/>
          <p:cNvSpPr>
            <a:spLocks noGrp="1" noRot="1" noChangeAspect="1" noChangeArrowheads="1" noTextEdit="1"/>
          </p:cNvSpPr>
          <p:nvPr>
            <p:ph type="sldImg" idx="4294967295"/>
          </p:nvPr>
        </p:nvSpPr>
        <p:spPr/>
      </p:sp>
      <p:sp>
        <p:nvSpPr>
          <p:cNvPr id="44035" name="备注占位符 2"/>
          <p:cNvSpPr>
            <a:spLocks noGrp="1" noChangeArrowheads="1"/>
          </p:cNvSpPr>
          <p:nvPr>
            <p:ph type="body" idx="1"/>
          </p:nvPr>
        </p:nvSpPr>
        <p:spPr bwMode="auto">
          <a:xfrm>
            <a:off x="685800" y="4400550"/>
            <a:ext cx="5486400" cy="36004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p>
        </p:txBody>
      </p:sp>
      <p:sp>
        <p:nvSpPr>
          <p:cNvPr id="44036" name="日期占位符 3"/>
          <p:cNvSpPr txBox="1">
            <a:spLocks noGrp="1" noChangeArrowheads="1"/>
          </p:cNvSpPr>
          <p:nvPr/>
        </p:nvSpPr>
        <p:spPr bwMode="auto">
          <a:xfrm>
            <a:off x="3884613"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r" eaLnBrk="1" hangingPunct="1">
              <a:lnSpc>
                <a:spcPct val="100000"/>
              </a:lnSpc>
            </a:pPr>
            <a:fld id="{B315F66C-4359-4AC8-98C7-10B4890435D3}" type="datetime1">
              <a:rPr lang="zh-CN" altLang="en-US" sz="1000" b="0">
                <a:solidFill>
                  <a:schemeClr val="tx1"/>
                </a:solidFill>
                <a:latin typeface="Arial" panose="020B0604020202020204" pitchFamily="34" charset="0"/>
              </a:rPr>
              <a:t>2021/2/24</a:t>
            </a:fld>
            <a:endParaRPr lang="en-US" altLang="zh-CN" sz="1000" b="0">
              <a:solidFill>
                <a:schemeClr val="tx1"/>
              </a:solidFill>
              <a:latin typeface="Arial" panose="020B0604020202020204" pitchFamily="34" charset="0"/>
            </a:endParaRPr>
          </a:p>
        </p:txBody>
      </p:sp>
      <p:sp>
        <p:nvSpPr>
          <p:cNvPr id="44037" name="灯片编号占位符 4"/>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r" eaLnBrk="1" hangingPunct="1">
              <a:lnSpc>
                <a:spcPct val="100000"/>
              </a:lnSpc>
            </a:pPr>
            <a:fld id="{22D7277D-845D-4336-BFB7-85CB6F132A77}" type="slidenum">
              <a:rPr lang="zh-CN" altLang="en-US" sz="1000" b="0">
                <a:solidFill>
                  <a:schemeClr val="tx1"/>
                </a:solidFill>
                <a:latin typeface="Arial" panose="020B0604020202020204" pitchFamily="34" charset="0"/>
              </a:rPr>
              <a:t>1</a:t>
            </a:fld>
            <a:endParaRPr lang="en-US" altLang="zh-CN" sz="1000" b="0">
              <a:solidFill>
                <a:schemeClr val="tx1"/>
              </a:solidFil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ransition/>
  <p:txStyles>
    <p:titleStyle>
      <a:lvl1pPr algn="l" defTabSz="514350" rtl="0" eaLnBrk="0" fontAlgn="base" hangingPunct="0">
        <a:lnSpc>
          <a:spcPct val="90000"/>
        </a:lnSpc>
        <a:spcBef>
          <a:spcPct val="0"/>
        </a:spcBef>
        <a:spcAft>
          <a:spcPct val="0"/>
        </a:spcAft>
        <a:defRPr sz="2400" b="1" kern="1200">
          <a:solidFill>
            <a:schemeClr val="bg1"/>
          </a:solidFill>
          <a:latin typeface="+mj-lt"/>
          <a:ea typeface="+mj-ea"/>
          <a:cs typeface="+mj-cs"/>
        </a:defRPr>
      </a:lvl1pPr>
      <a:lvl2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2pPr>
      <a:lvl3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3pPr>
      <a:lvl4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4pPr>
      <a:lvl5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5pPr>
      <a:lvl6pPr marL="4572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6pPr>
      <a:lvl7pPr marL="9144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7pPr>
      <a:lvl8pPr marL="13716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8pPr>
      <a:lvl9pPr marL="18288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9pPr>
    </p:titleStyle>
    <p:bodyStyle>
      <a:lvl1pPr marL="271780" indent="-271780" algn="just" defTabSz="514350" rtl="0" eaLnBrk="0" fontAlgn="base" hangingPunct="0">
        <a:lnSpc>
          <a:spcPct val="110000"/>
        </a:lnSpc>
        <a:spcBef>
          <a:spcPts val="900"/>
        </a:spcBef>
        <a:spcAft>
          <a:spcPct val="0"/>
        </a:spcAft>
        <a:buClr>
          <a:schemeClr val="accent1"/>
        </a:buClr>
        <a:buSzPct val="60000"/>
        <a:buFont typeface="Wingdings" panose="05000000000000000000" pitchFamily="2" charset="2"/>
        <a:buChar char="u"/>
        <a:defRPr sz="3200" kern="1200">
          <a:solidFill>
            <a:schemeClr val="accent1"/>
          </a:solidFill>
          <a:latin typeface="+mn-lt"/>
          <a:ea typeface="+mn-ea"/>
          <a:cs typeface="+mn-cs"/>
        </a:defRPr>
      </a:lvl1pPr>
      <a:lvl2pPr marL="271780" indent="-271780" algn="just" defTabSz="514350" rtl="0" eaLnBrk="0" fontAlgn="base" hangingPunct="0">
        <a:lnSpc>
          <a:spcPct val="120000"/>
        </a:lnSpc>
        <a:spcBef>
          <a:spcPct val="0"/>
        </a:spcBef>
        <a:spcAft>
          <a:spcPts val="900"/>
        </a:spcAft>
        <a:buClr>
          <a:srgbClr val="ECA280"/>
        </a:buClr>
        <a:buFont typeface="幼圆" panose="02010509060101010101" pitchFamily="49" charset="-122"/>
        <a:buChar char=" "/>
        <a:defRPr sz="1300" kern="1200">
          <a:solidFill>
            <a:schemeClr val="tx1"/>
          </a:solidFill>
          <a:latin typeface="+mn-lt"/>
          <a:ea typeface="+mn-ea"/>
          <a:cs typeface="+mn-cs"/>
        </a:defRPr>
      </a:lvl2pPr>
      <a:lvl3pPr marL="643255" indent="-128905" algn="l" defTabSz="514350" rtl="0" eaLnBrk="0" fontAlgn="base" hangingPunct="0">
        <a:lnSpc>
          <a:spcPct val="90000"/>
        </a:lnSpc>
        <a:spcBef>
          <a:spcPts val="275"/>
        </a:spcBef>
        <a:spcAft>
          <a:spcPct val="0"/>
        </a:spcAft>
        <a:buFont typeface="Arial" panose="020B0604020202020204" pitchFamily="34" charset="0"/>
        <a:buChar char="•"/>
        <a:defRPr sz="1100" kern="1200">
          <a:solidFill>
            <a:schemeClr val="tx1"/>
          </a:solidFill>
          <a:latin typeface="Times New Roman" panose="02020603050405020304" pitchFamily="18" charset="0"/>
          <a:ea typeface="+mn-ea"/>
          <a:cs typeface="+mn-cs"/>
        </a:defRPr>
      </a:lvl3pPr>
      <a:lvl4pPr marL="900430" indent="-128905"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Times New Roman" panose="02020603050405020304" pitchFamily="18" charset="0"/>
          <a:ea typeface="+mn-ea"/>
          <a:cs typeface="+mn-cs"/>
        </a:defRPr>
      </a:lvl4pPr>
      <a:lvl5pPr marL="1157605" indent="-128905"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9.png"/><Relationship Id="rId7" Type="http://schemas.openxmlformats.org/officeDocument/2006/relationships/image" Target="../media/image7.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6.wmf"/><Relationship Id="rId4" Type="http://schemas.openxmlformats.org/officeDocument/2006/relationships/oleObject" Target="../embeddings/oleObject1.bin"/><Relationship Id="rId9" Type="http://schemas.openxmlformats.org/officeDocument/2006/relationships/image" Target="../media/image8.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1"/>
          <p:cNvSpPr txBox="1">
            <a:spLocks noChangeArrowheads="1"/>
          </p:cNvSpPr>
          <p:nvPr/>
        </p:nvSpPr>
        <p:spPr bwMode="auto">
          <a:xfrm>
            <a:off x="1619250" y="2728913"/>
            <a:ext cx="71516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杠杆</a:t>
            </a:r>
          </a:p>
        </p:txBody>
      </p:sp>
      <p:sp>
        <p:nvSpPr>
          <p:cNvPr id="8197" name="TextBox 1"/>
          <p:cNvSpPr txBox="1">
            <a:spLocks noChangeArrowheads="1"/>
          </p:cNvSpPr>
          <p:nvPr/>
        </p:nvSpPr>
        <p:spPr bwMode="auto">
          <a:xfrm>
            <a:off x="346075" y="3282950"/>
            <a:ext cx="83899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en-US"/>
              <a:t>．定义：在① </a:t>
            </a:r>
            <a:r>
              <a:rPr lang="en-US" altLang="zh-CN"/>
              <a:t>____</a:t>
            </a:r>
            <a:r>
              <a:rPr lang="zh-CN" altLang="en-US"/>
              <a:t>的作用下绕② </a:t>
            </a:r>
            <a:r>
              <a:rPr lang="en-US" altLang="zh-CN"/>
              <a:t>_______</a:t>
            </a:r>
            <a:r>
              <a:rPr lang="zh-CN" altLang="en-US"/>
              <a:t>转动的硬棒叫作杠杆。</a:t>
            </a:r>
          </a:p>
        </p:txBody>
      </p:sp>
      <p:sp>
        <p:nvSpPr>
          <p:cNvPr id="20" name="圆角矩形 2"/>
          <p:cNvSpPr/>
          <p:nvPr/>
        </p:nvSpPr>
        <p:spPr bwMode="auto">
          <a:xfrm>
            <a:off x="378991" y="2882895"/>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0" hangingPunct="0">
              <a:lnSpc>
                <a:spcPct val="100000"/>
              </a:lnSpc>
              <a:defRPr/>
            </a:pPr>
            <a:r>
              <a:rPr lang="zh-CN" altLang="en-US" b="0">
                <a:ln>
                  <a:solidFill>
                    <a:schemeClr val="bg1"/>
                  </a:solidFill>
                </a:ln>
                <a:solidFill>
                  <a:srgbClr val="FFFFFF"/>
                </a:solidFill>
                <a:latin typeface="黑体" panose="02010609060101010101" pitchFamily="49" charset="-122"/>
                <a:ea typeface="黑体" panose="02010609060101010101" pitchFamily="49" charset="-122"/>
              </a:rPr>
              <a:t>知识点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1</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10248" name="TextBox 1"/>
          <p:cNvSpPr txBox="1">
            <a:spLocks noChangeArrowheads="1"/>
          </p:cNvSpPr>
          <p:nvPr/>
        </p:nvSpPr>
        <p:spPr bwMode="auto">
          <a:xfrm>
            <a:off x="863588" y="993113"/>
            <a:ext cx="7151687" cy="793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1" hangingPunct="1"/>
            <a:r>
              <a:rPr lang="zh-CN" altLang="en-US" sz="3600" dirty="0">
                <a:latin typeface="黑体" panose="02010609060101010101" pitchFamily="49" charset="-122"/>
                <a:ea typeface="黑体" panose="02010609060101010101" pitchFamily="49" charset="-122"/>
              </a:rPr>
              <a:t>第十五</a:t>
            </a:r>
            <a:r>
              <a:rPr lang="zh-CN" altLang="en-US" sz="3600" dirty="0" smtClean="0">
                <a:latin typeface="黑体" panose="02010609060101010101" pitchFamily="49" charset="-122"/>
                <a:ea typeface="黑体" panose="02010609060101010101" pitchFamily="49" charset="-122"/>
              </a:rPr>
              <a:t>讲 杠</a:t>
            </a:r>
            <a:r>
              <a:rPr lang="zh-CN" altLang="en-US" sz="3600" dirty="0">
                <a:latin typeface="黑体" panose="02010609060101010101" pitchFamily="49" charset="-122"/>
                <a:ea typeface="黑体" panose="02010609060101010101" pitchFamily="49" charset="-122"/>
              </a:rPr>
              <a:t>杆 滑轮 斜面</a:t>
            </a:r>
          </a:p>
        </p:txBody>
      </p:sp>
      <p:sp>
        <p:nvSpPr>
          <p:cNvPr id="9" name="矩形 8"/>
          <p:cNvSpPr>
            <a:spLocks noChangeArrowheads="1"/>
          </p:cNvSpPr>
          <p:nvPr/>
        </p:nvSpPr>
        <p:spPr bwMode="auto">
          <a:xfrm>
            <a:off x="2235200" y="3230563"/>
            <a:ext cx="438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力</a:t>
            </a:r>
          </a:p>
        </p:txBody>
      </p:sp>
      <p:sp>
        <p:nvSpPr>
          <p:cNvPr id="10" name="矩形 9"/>
          <p:cNvSpPr>
            <a:spLocks noChangeArrowheads="1"/>
          </p:cNvSpPr>
          <p:nvPr/>
        </p:nvSpPr>
        <p:spPr bwMode="auto">
          <a:xfrm>
            <a:off x="4379913" y="3236913"/>
            <a:ext cx="95091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固定点</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19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19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after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7" grpId="0"/>
      <p:bldP spid="9"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1908175" y="617538"/>
            <a:ext cx="68278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简单机械的理解  </a:t>
            </a:r>
            <a:r>
              <a:rPr lang="en-US" altLang="zh-CN">
                <a:latin typeface="黑体" panose="02010609060101010101" pitchFamily="49" charset="-122"/>
                <a:ea typeface="黑体" panose="02010609060101010101" pitchFamily="49" charset="-122"/>
              </a:rPr>
              <a:t>(10</a:t>
            </a:r>
            <a:r>
              <a:rPr lang="zh-CN" altLang="en-US">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2</a:t>
            </a:r>
            <a:r>
              <a:rPr lang="zh-CN" altLang="en-US">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en-US">
              <a:latin typeface="黑体" panose="02010609060101010101" pitchFamily="49" charset="-122"/>
              <a:ea typeface="黑体" panose="02010609060101010101" pitchFamily="49" charset="-122"/>
            </a:endParaRPr>
          </a:p>
        </p:txBody>
      </p:sp>
      <p:sp>
        <p:nvSpPr>
          <p:cNvPr id="3" name="圆角矩形 2"/>
          <p:cNvSpPr/>
          <p:nvPr/>
        </p:nvSpPr>
        <p:spPr bwMode="auto">
          <a:xfrm>
            <a:off x="755576" y="735546"/>
            <a:ext cx="111613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0" hangingPunct="0">
              <a:lnSpc>
                <a:spcPct val="100000"/>
              </a:lnSpc>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命题点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2</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17412" name="TextBox 1"/>
          <p:cNvSpPr txBox="1">
            <a:spLocks noChangeArrowheads="1"/>
          </p:cNvSpPr>
          <p:nvPr/>
        </p:nvSpPr>
        <p:spPr bwMode="auto">
          <a:xfrm>
            <a:off x="647700" y="1347788"/>
            <a:ext cx="7885113"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en-US"/>
              <a:t>．</a:t>
            </a:r>
            <a:r>
              <a:rPr lang="en-US" altLang="zh-CN"/>
              <a:t>(2020·</a:t>
            </a:r>
            <a:r>
              <a:rPr lang="zh-CN" altLang="en-US"/>
              <a:t>吉安一模</a:t>
            </a:r>
            <a:r>
              <a:rPr lang="en-US" altLang="zh-CN"/>
              <a:t>)</a:t>
            </a:r>
            <a:r>
              <a:rPr lang="zh-CN" altLang="en-US"/>
              <a:t>如图所示，利用滑轮分别拉同一物体沿同一水平地面做匀速直线运动，其中属于定滑轮的装置是图</a:t>
            </a:r>
            <a:r>
              <a:rPr lang="zh-CN" altLang="en-US" u="sng"/>
              <a:t>     </a:t>
            </a:r>
            <a:r>
              <a:rPr lang="zh-CN" altLang="en-US"/>
              <a:t>；属于省距离的装置是图</a:t>
            </a:r>
            <a:r>
              <a:rPr lang="zh-CN" altLang="en-US" u="sng"/>
              <a:t>     </a:t>
            </a:r>
            <a:r>
              <a:rPr lang="zh-CN" altLang="en-US"/>
              <a:t>。</a:t>
            </a:r>
          </a:p>
        </p:txBody>
      </p:sp>
      <p:pic>
        <p:nvPicPr>
          <p:cNvPr id="17414"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79588" y="3009900"/>
            <a:ext cx="567690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a:spLocks noChangeArrowheads="1"/>
          </p:cNvSpPr>
          <p:nvPr/>
        </p:nvSpPr>
        <p:spPr bwMode="auto">
          <a:xfrm>
            <a:off x="6689725" y="1743075"/>
            <a:ext cx="438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甲</a:t>
            </a:r>
          </a:p>
        </p:txBody>
      </p:sp>
      <p:sp>
        <p:nvSpPr>
          <p:cNvPr id="8" name="矩形 7"/>
          <p:cNvSpPr>
            <a:spLocks noChangeArrowheads="1"/>
          </p:cNvSpPr>
          <p:nvPr/>
        </p:nvSpPr>
        <p:spPr bwMode="auto">
          <a:xfrm>
            <a:off x="2595563" y="2211388"/>
            <a:ext cx="438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丙</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346075" y="617538"/>
            <a:ext cx="879792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4</a:t>
            </a:r>
            <a:r>
              <a:rPr lang="zh-CN" altLang="en-US"/>
              <a:t>．</a:t>
            </a:r>
            <a:r>
              <a:rPr lang="en-US" altLang="zh-CN"/>
              <a:t>(2019·</a:t>
            </a:r>
            <a:r>
              <a:rPr lang="zh-CN" altLang="en-US"/>
              <a:t>江西</a:t>
            </a:r>
            <a:r>
              <a:rPr lang="en-US" altLang="zh-CN"/>
              <a:t>)</a:t>
            </a:r>
            <a:r>
              <a:rPr lang="zh-CN" altLang="en-US"/>
              <a:t>如图所示，物重为</a:t>
            </a:r>
            <a:r>
              <a:rPr lang="en-US" altLang="zh-CN" i="1"/>
              <a:t>G</a:t>
            </a:r>
            <a:r>
              <a:rPr lang="zh-CN" altLang="en-US"/>
              <a:t>的物体在不同简单机械中均处于</a:t>
            </a:r>
          </a:p>
          <a:p>
            <a:pPr eaLnBrk="1" hangingPunct="1"/>
            <a:r>
              <a:rPr lang="zh-CN" altLang="en-US"/>
              <a:t>平衡状态</a:t>
            </a:r>
            <a:r>
              <a:rPr lang="en-US" altLang="zh-CN"/>
              <a:t>(</a:t>
            </a:r>
            <a:r>
              <a:rPr lang="zh-CN" altLang="en-US"/>
              <a:t>不计机械自重和摩擦</a:t>
            </a:r>
            <a:r>
              <a:rPr lang="en-US" altLang="zh-CN"/>
              <a:t>)</a:t>
            </a:r>
            <a:r>
              <a:rPr lang="zh-CN" altLang="en-US"/>
              <a:t>，拉力</a:t>
            </a:r>
            <a:r>
              <a:rPr lang="en-US" altLang="zh-CN" i="1"/>
              <a:t>F</a:t>
            </a:r>
            <a:r>
              <a:rPr lang="en-US" altLang="zh-CN" baseline="-25000"/>
              <a:t>1</a:t>
            </a:r>
            <a:r>
              <a:rPr lang="zh-CN" altLang="en-US"/>
              <a:t>、</a:t>
            </a:r>
            <a:r>
              <a:rPr lang="en-US" altLang="zh-CN" i="1"/>
              <a:t>F</a:t>
            </a:r>
            <a:r>
              <a:rPr lang="en-US" altLang="zh-CN" baseline="-25000"/>
              <a:t>2</a:t>
            </a:r>
            <a:r>
              <a:rPr lang="zh-CN" altLang="en-US"/>
              <a:t>、</a:t>
            </a:r>
            <a:r>
              <a:rPr lang="en-US" altLang="zh-CN" i="1"/>
              <a:t>F</a:t>
            </a:r>
            <a:r>
              <a:rPr lang="en-US" altLang="zh-CN" baseline="-25000"/>
              <a:t>3</a:t>
            </a:r>
            <a:r>
              <a:rPr lang="zh-CN" altLang="en-US"/>
              <a:t>、</a:t>
            </a:r>
            <a:r>
              <a:rPr lang="en-US" altLang="zh-CN" i="1"/>
              <a:t>F</a:t>
            </a:r>
            <a:r>
              <a:rPr lang="en-US" altLang="zh-CN" baseline="-25000"/>
              <a:t>4</a:t>
            </a:r>
            <a:r>
              <a:rPr lang="zh-CN" altLang="en-US"/>
              <a:t>的大小关系是</a:t>
            </a:r>
            <a:r>
              <a:rPr lang="en-US" altLang="zh-CN"/>
              <a:t>(  )</a:t>
            </a:r>
            <a:endParaRPr lang="zh-CN" altLang="en-US"/>
          </a:p>
        </p:txBody>
      </p:sp>
      <p:sp>
        <p:nvSpPr>
          <p:cNvPr id="19459" name="TextBox 1"/>
          <p:cNvSpPr txBox="1">
            <a:spLocks noChangeArrowheads="1"/>
          </p:cNvSpPr>
          <p:nvPr/>
        </p:nvSpPr>
        <p:spPr bwMode="auto">
          <a:xfrm>
            <a:off x="358775" y="3594100"/>
            <a:ext cx="8389938"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A</a:t>
            </a:r>
            <a:r>
              <a:rPr lang="zh-CN" altLang="en-US"/>
              <a:t>．</a:t>
            </a:r>
            <a:r>
              <a:rPr lang="en-US" altLang="zh-CN" i="1"/>
              <a:t>F</a:t>
            </a:r>
            <a:r>
              <a:rPr lang="en-US" altLang="zh-CN" baseline="-25000"/>
              <a:t>2</a:t>
            </a:r>
            <a:r>
              <a:rPr lang="en-US" altLang="zh-CN"/>
              <a:t>&lt;</a:t>
            </a:r>
            <a:r>
              <a:rPr lang="en-US" altLang="zh-CN" i="1"/>
              <a:t>F</a:t>
            </a:r>
            <a:r>
              <a:rPr lang="en-US" altLang="zh-CN" baseline="-25000"/>
              <a:t>3</a:t>
            </a:r>
            <a:r>
              <a:rPr lang="zh-CN" altLang="en-US"/>
              <a:t>＝</a:t>
            </a:r>
            <a:r>
              <a:rPr lang="en-US" altLang="zh-CN" i="1"/>
              <a:t>F</a:t>
            </a:r>
            <a:r>
              <a:rPr lang="en-US" altLang="zh-CN" baseline="-25000"/>
              <a:t>4</a:t>
            </a:r>
            <a:r>
              <a:rPr lang="en-US" altLang="zh-CN"/>
              <a:t>&lt;</a:t>
            </a:r>
            <a:r>
              <a:rPr lang="en-US" altLang="zh-CN" i="1"/>
              <a:t>F</a:t>
            </a:r>
            <a:r>
              <a:rPr lang="en-US" altLang="zh-CN" baseline="-25000"/>
              <a:t>1</a:t>
            </a:r>
            <a:r>
              <a:rPr lang="en-US" altLang="zh-CN"/>
              <a:t>      B</a:t>
            </a:r>
            <a:r>
              <a:rPr lang="zh-CN" altLang="en-US"/>
              <a:t>．</a:t>
            </a:r>
            <a:r>
              <a:rPr lang="en-US" altLang="zh-CN" i="1"/>
              <a:t>F</a:t>
            </a:r>
            <a:r>
              <a:rPr lang="en-US" altLang="zh-CN" baseline="-25000"/>
              <a:t>2</a:t>
            </a:r>
            <a:r>
              <a:rPr lang="en-US" altLang="zh-CN"/>
              <a:t>&lt;</a:t>
            </a:r>
            <a:r>
              <a:rPr lang="en-US" altLang="zh-CN" i="1"/>
              <a:t>F</a:t>
            </a:r>
            <a:r>
              <a:rPr lang="en-US" altLang="zh-CN" baseline="-25000"/>
              <a:t>4</a:t>
            </a:r>
            <a:r>
              <a:rPr lang="en-US" altLang="zh-CN"/>
              <a:t>&lt;</a:t>
            </a:r>
            <a:r>
              <a:rPr lang="en-US" altLang="zh-CN" i="1"/>
              <a:t>F</a:t>
            </a:r>
            <a:r>
              <a:rPr lang="en-US" altLang="zh-CN" baseline="-25000"/>
              <a:t>1</a:t>
            </a:r>
            <a:r>
              <a:rPr lang="en-US" altLang="zh-CN"/>
              <a:t>&lt;</a:t>
            </a:r>
            <a:r>
              <a:rPr lang="en-US" altLang="zh-CN" i="1"/>
              <a:t>F</a:t>
            </a:r>
            <a:r>
              <a:rPr lang="en-US" altLang="zh-CN" baseline="-25000"/>
              <a:t>3</a:t>
            </a:r>
            <a:endParaRPr lang="en-US" altLang="zh-CN"/>
          </a:p>
          <a:p>
            <a:pPr eaLnBrk="1" hangingPunct="1"/>
            <a:r>
              <a:rPr lang="en-US" altLang="zh-CN"/>
              <a:t>C</a:t>
            </a:r>
            <a:r>
              <a:rPr lang="zh-CN" altLang="en-US"/>
              <a:t>．</a:t>
            </a:r>
            <a:r>
              <a:rPr lang="en-US" altLang="zh-CN" i="1"/>
              <a:t>F</a:t>
            </a:r>
            <a:r>
              <a:rPr lang="en-US" altLang="zh-CN" baseline="-25000"/>
              <a:t>4</a:t>
            </a:r>
            <a:r>
              <a:rPr lang="zh-CN" altLang="en-US"/>
              <a:t>＝</a:t>
            </a:r>
            <a:r>
              <a:rPr lang="en-US" altLang="zh-CN" i="1"/>
              <a:t>F</a:t>
            </a:r>
            <a:r>
              <a:rPr lang="en-US" altLang="zh-CN" baseline="-25000"/>
              <a:t>2</a:t>
            </a:r>
            <a:r>
              <a:rPr lang="en-US" altLang="zh-CN"/>
              <a:t>&lt;</a:t>
            </a:r>
            <a:r>
              <a:rPr lang="en-US" altLang="zh-CN" i="1"/>
              <a:t>F</a:t>
            </a:r>
            <a:r>
              <a:rPr lang="en-US" altLang="zh-CN" baseline="-25000"/>
              <a:t>1</a:t>
            </a:r>
            <a:r>
              <a:rPr lang="en-US" altLang="zh-CN"/>
              <a:t>&lt;</a:t>
            </a:r>
            <a:r>
              <a:rPr lang="en-US" altLang="zh-CN" i="1"/>
              <a:t>F</a:t>
            </a:r>
            <a:r>
              <a:rPr lang="en-US" altLang="zh-CN" baseline="-25000"/>
              <a:t>3</a:t>
            </a:r>
            <a:r>
              <a:rPr lang="en-US" altLang="zh-CN"/>
              <a:t>      D</a:t>
            </a:r>
            <a:r>
              <a:rPr lang="zh-CN" altLang="en-US"/>
              <a:t>．</a:t>
            </a:r>
            <a:r>
              <a:rPr lang="en-US" altLang="zh-CN" i="1"/>
              <a:t>F</a:t>
            </a:r>
            <a:r>
              <a:rPr lang="en-US" altLang="zh-CN" baseline="-25000"/>
              <a:t>4</a:t>
            </a:r>
            <a:r>
              <a:rPr lang="en-US" altLang="zh-CN"/>
              <a:t>&lt;</a:t>
            </a:r>
            <a:r>
              <a:rPr lang="en-US" altLang="zh-CN" i="1"/>
              <a:t>F</a:t>
            </a:r>
            <a:r>
              <a:rPr lang="en-US" altLang="zh-CN" baseline="-25000"/>
              <a:t>2</a:t>
            </a:r>
            <a:r>
              <a:rPr lang="en-US" altLang="zh-CN"/>
              <a:t>&lt;</a:t>
            </a:r>
            <a:r>
              <a:rPr lang="en-US" altLang="zh-CN" i="1"/>
              <a:t>F</a:t>
            </a:r>
            <a:r>
              <a:rPr lang="en-US" altLang="zh-CN" baseline="-25000"/>
              <a:t>3</a:t>
            </a:r>
            <a:r>
              <a:rPr lang="en-US" altLang="zh-CN"/>
              <a:t>&lt;</a:t>
            </a:r>
            <a:r>
              <a:rPr lang="en-US" altLang="zh-CN" i="1"/>
              <a:t>F</a:t>
            </a:r>
            <a:r>
              <a:rPr lang="en-US" altLang="zh-CN" baseline="-25000"/>
              <a:t>1</a:t>
            </a:r>
            <a:endParaRPr lang="en-US" altLang="zh-CN"/>
          </a:p>
        </p:txBody>
      </p:sp>
      <p:pic>
        <p:nvPicPr>
          <p:cNvPr id="19460"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23988" y="1658938"/>
            <a:ext cx="62960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矩形 8"/>
          <p:cNvSpPr>
            <a:spLocks noChangeArrowheads="1"/>
          </p:cNvSpPr>
          <p:nvPr/>
        </p:nvSpPr>
        <p:spPr bwMode="auto">
          <a:xfrm>
            <a:off x="8064500" y="1074738"/>
            <a:ext cx="312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B</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1727200" y="1435100"/>
            <a:ext cx="70580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杠杆平衡条件及其应用  </a:t>
            </a:r>
            <a:r>
              <a:rPr lang="en-US" altLang="zh-CN">
                <a:latin typeface="黑体" panose="02010609060101010101" pitchFamily="49" charset="-122"/>
                <a:ea typeface="黑体" panose="02010609060101010101" pitchFamily="49" charset="-122"/>
              </a:rPr>
              <a:t>(10</a:t>
            </a:r>
            <a:r>
              <a:rPr lang="zh-CN" altLang="en-US">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2</a:t>
            </a:r>
            <a:r>
              <a:rPr lang="zh-CN" altLang="en-US">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en-US">
              <a:latin typeface="黑体" panose="02010609060101010101" pitchFamily="49" charset="-122"/>
              <a:ea typeface="黑体" panose="02010609060101010101" pitchFamily="49" charset="-122"/>
            </a:endParaRPr>
          </a:p>
        </p:txBody>
      </p:sp>
      <p:sp>
        <p:nvSpPr>
          <p:cNvPr id="19460" name="TextBox 1"/>
          <p:cNvSpPr txBox="1">
            <a:spLocks noChangeArrowheads="1"/>
          </p:cNvSpPr>
          <p:nvPr/>
        </p:nvSpPr>
        <p:spPr bwMode="auto">
          <a:xfrm>
            <a:off x="358775" y="1947863"/>
            <a:ext cx="8389938"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en-US"/>
              <a:t>常考题型：选择题。</a:t>
            </a:r>
          </a:p>
          <a:p>
            <a:pPr eaLnBrk="1" hangingPunct="1"/>
            <a:r>
              <a:rPr lang="en-US" altLang="zh-CN"/>
              <a:t>(2)</a:t>
            </a:r>
            <a:r>
              <a:rPr lang="zh-CN" altLang="en-US"/>
              <a:t>常规考法：</a:t>
            </a:r>
          </a:p>
          <a:p>
            <a:pPr eaLnBrk="1" hangingPunct="1"/>
            <a:r>
              <a:rPr lang="zh-CN" altLang="en-US"/>
              <a:t>①结合杠杆、滑轮</a:t>
            </a:r>
            <a:r>
              <a:rPr lang="en-US" altLang="zh-CN"/>
              <a:t>(</a:t>
            </a:r>
            <a:r>
              <a:rPr lang="zh-CN" altLang="en-US"/>
              <a:t>组</a:t>
            </a:r>
            <a:r>
              <a:rPr lang="en-US" altLang="zh-CN"/>
              <a:t>)</a:t>
            </a:r>
            <a:r>
              <a:rPr lang="zh-CN" altLang="en-US"/>
              <a:t>、斜面考查拉力大小的计算。</a:t>
            </a:r>
          </a:p>
          <a:p>
            <a:pPr eaLnBrk="1" hangingPunct="1"/>
            <a:r>
              <a:rPr lang="zh-CN" altLang="en-US"/>
              <a:t>②以寓言漫画为背景单独考查杠杆平衡条件的应用。</a:t>
            </a:r>
            <a:endParaRPr lang="en-US" altLang="zh-CN"/>
          </a:p>
        </p:txBody>
      </p:sp>
      <p:pic>
        <p:nvPicPr>
          <p:cNvPr id="19461"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9900" y="1587500"/>
            <a:ext cx="11144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6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45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4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60" grpId="0"/>
    </p:bldLst>
  </p:timing>
</p:sld>
</file>

<file path=ppt/slides/slide1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576263" y="617538"/>
            <a:ext cx="841375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       </a:t>
            </a:r>
            <a:r>
              <a:rPr lang="en-US" altLang="zh-CN"/>
              <a:t>(2020·</a:t>
            </a:r>
            <a:r>
              <a:rPr lang="zh-CN" altLang="en-US"/>
              <a:t>遂宁</a:t>
            </a:r>
            <a:r>
              <a:rPr lang="en-US" altLang="zh-CN"/>
              <a:t>)</a:t>
            </a:r>
            <a:r>
              <a:rPr lang="zh-CN" altLang="en-US"/>
              <a:t>小华发现一只虫子在长</a:t>
            </a:r>
            <a:r>
              <a:rPr lang="en-US" altLang="zh-CN"/>
              <a:t>50 cm</a:t>
            </a:r>
            <a:r>
              <a:rPr lang="zh-CN" altLang="en-US"/>
              <a:t>、质量</a:t>
            </a:r>
            <a:r>
              <a:rPr lang="en-US" altLang="zh-CN"/>
              <a:t>10 g</a:t>
            </a:r>
            <a:r>
              <a:rPr lang="zh-CN" altLang="en-US"/>
              <a:t>的刻度</a:t>
            </a:r>
            <a:endParaRPr lang="en-US" altLang="zh-CN"/>
          </a:p>
          <a:p>
            <a:pPr eaLnBrk="1" hangingPunct="1"/>
            <a:r>
              <a:rPr lang="zh-CN" altLang="en-US"/>
              <a:t>尺上向右爬行，她将刻度尺右端伸出水平课桌边缘</a:t>
            </a:r>
            <a:r>
              <a:rPr lang="en-US" altLang="zh-CN"/>
              <a:t>23 cm</a:t>
            </a:r>
            <a:r>
              <a:rPr lang="zh-CN" altLang="en-US"/>
              <a:t>，如图所示，</a:t>
            </a:r>
            <a:endParaRPr lang="en-US" altLang="zh-CN"/>
          </a:p>
          <a:p>
            <a:pPr eaLnBrk="1" hangingPunct="1"/>
            <a:r>
              <a:rPr lang="zh-CN" altLang="en-US"/>
              <a:t>当虫子爬行到距刻度尺右端</a:t>
            </a:r>
            <a:r>
              <a:rPr lang="en-US" altLang="zh-CN"/>
              <a:t>3 cm</a:t>
            </a:r>
            <a:r>
              <a:rPr lang="zh-CN" altLang="en-US"/>
              <a:t>处时，刻度尺刚好翻转，由此计算出</a:t>
            </a:r>
            <a:endParaRPr lang="en-US" altLang="zh-CN"/>
          </a:p>
          <a:p>
            <a:pPr eaLnBrk="1" hangingPunct="1"/>
            <a:r>
              <a:rPr lang="zh-CN" altLang="en-US"/>
              <a:t>虫子的质量约为</a:t>
            </a:r>
            <a:r>
              <a:rPr lang="en-US" altLang="zh-CN"/>
              <a:t>(</a:t>
            </a:r>
            <a:r>
              <a:rPr lang="en-US" altLang="zh-CN" i="1"/>
              <a:t>g</a:t>
            </a:r>
            <a:r>
              <a:rPr lang="zh-CN" altLang="en-US"/>
              <a:t>取</a:t>
            </a:r>
            <a:r>
              <a:rPr lang="en-US" altLang="zh-CN"/>
              <a:t>10 N/kg</a:t>
            </a:r>
            <a:r>
              <a:rPr lang="zh-CN" altLang="en-US"/>
              <a:t>。刻度尺质量分布均匀，不考虑虫子的长</a:t>
            </a:r>
            <a:endParaRPr lang="en-US" altLang="zh-CN"/>
          </a:p>
          <a:p>
            <a:pPr eaLnBrk="1" hangingPunct="1"/>
            <a:r>
              <a:rPr lang="zh-CN" altLang="en-US"/>
              <a:t>度</a:t>
            </a:r>
            <a:r>
              <a:rPr lang="en-US" altLang="zh-CN"/>
              <a:t>)(  )</a:t>
            </a:r>
            <a:endParaRPr lang="zh-CN" altLang="en-US"/>
          </a:p>
        </p:txBody>
      </p:sp>
      <p:sp>
        <p:nvSpPr>
          <p:cNvPr id="22531" name="TextBox 1"/>
          <p:cNvSpPr txBox="1">
            <a:spLocks noChangeArrowheads="1"/>
          </p:cNvSpPr>
          <p:nvPr/>
        </p:nvSpPr>
        <p:spPr bwMode="auto">
          <a:xfrm>
            <a:off x="684213" y="4025900"/>
            <a:ext cx="8159750"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A</a:t>
            </a:r>
            <a:r>
              <a:rPr lang="zh-CN" altLang="en-US"/>
              <a:t>．</a:t>
            </a:r>
            <a:r>
              <a:rPr lang="en-US" altLang="zh-CN"/>
              <a:t>1 g    B</a:t>
            </a:r>
            <a:r>
              <a:rPr lang="zh-CN" altLang="en-US"/>
              <a:t>．</a:t>
            </a:r>
            <a:r>
              <a:rPr lang="en-US" altLang="zh-CN"/>
              <a:t>3 g    C</a:t>
            </a:r>
            <a:r>
              <a:rPr lang="zh-CN" altLang="en-US"/>
              <a:t>．</a:t>
            </a:r>
            <a:r>
              <a:rPr lang="en-US" altLang="zh-CN"/>
              <a:t>7 g    D</a:t>
            </a:r>
            <a:r>
              <a:rPr lang="zh-CN" altLang="en-US"/>
              <a:t>．</a:t>
            </a:r>
            <a:r>
              <a:rPr lang="en-US" altLang="zh-CN"/>
              <a:t>10 g</a:t>
            </a:r>
          </a:p>
        </p:txBody>
      </p:sp>
      <p:pic>
        <p:nvPicPr>
          <p:cNvPr id="22533"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530475" y="2681288"/>
            <a:ext cx="3429000"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7"/>
          <p:cNvSpPr>
            <a:spLocks noChangeArrowheads="1"/>
          </p:cNvSpPr>
          <p:nvPr/>
        </p:nvSpPr>
        <p:spPr bwMode="auto">
          <a:xfrm>
            <a:off x="1139825" y="2455863"/>
            <a:ext cx="312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A</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346075" y="527050"/>
            <a:ext cx="8389938"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en-US"/>
              <a:t>．</a:t>
            </a:r>
            <a:r>
              <a:rPr lang="en-US" altLang="zh-CN"/>
              <a:t>(2012·</a:t>
            </a:r>
            <a:r>
              <a:rPr lang="zh-CN" altLang="en-US"/>
              <a:t>江西</a:t>
            </a:r>
            <a:r>
              <a:rPr lang="en-US" altLang="zh-CN"/>
              <a:t>)</a:t>
            </a:r>
            <a:r>
              <a:rPr lang="zh-CN" altLang="en-US"/>
              <a:t>三个和尚挑水吃的故事相</a:t>
            </a:r>
            <a:endParaRPr lang="en-US" altLang="zh-CN"/>
          </a:p>
          <a:p>
            <a:pPr eaLnBrk="1" hangingPunct="1"/>
            <a:r>
              <a:rPr lang="zh-CN" altLang="en-US"/>
              <a:t>信大家耳熟能详，甲图中和尚们商量出新</a:t>
            </a:r>
            <a:endParaRPr lang="en-US" altLang="zh-CN"/>
          </a:p>
          <a:p>
            <a:pPr eaLnBrk="1" hangingPunct="1"/>
            <a:r>
              <a:rPr lang="zh-CN" altLang="en-US"/>
              <a:t>的挑水方案，胖和尚一人挑两小桶，瘦和</a:t>
            </a:r>
            <a:endParaRPr lang="en-US" altLang="zh-CN"/>
          </a:p>
          <a:p>
            <a:pPr eaLnBrk="1" hangingPunct="1"/>
            <a:r>
              <a:rPr lang="zh-CN" altLang="en-US"/>
              <a:t>尚和小和尚两人合抬一大桶，以下说法中不正确的是</a:t>
            </a:r>
            <a:r>
              <a:rPr lang="en-US" altLang="zh-CN"/>
              <a:t>(  )</a:t>
            </a:r>
          </a:p>
          <a:p>
            <a:pPr eaLnBrk="1" hangingPunct="1"/>
            <a:r>
              <a:rPr lang="en-US" altLang="zh-CN"/>
              <a:t>A</a:t>
            </a:r>
            <a:r>
              <a:rPr lang="zh-CN" altLang="en-US"/>
              <a:t>．乙图中水桶</a:t>
            </a:r>
            <a:r>
              <a:rPr lang="en-US" altLang="zh-CN" i="1"/>
              <a:t>B</a:t>
            </a:r>
            <a:r>
              <a:rPr lang="zh-CN" altLang="en-US"/>
              <a:t>向下沉，为保持水平平衡，胖和尚可以将他的肩往后移动一点距离</a:t>
            </a:r>
            <a:endParaRPr lang="en-US" altLang="zh-CN"/>
          </a:p>
          <a:p>
            <a:pPr eaLnBrk="1" hangingPunct="1"/>
            <a:r>
              <a:rPr lang="en-US" altLang="zh-CN"/>
              <a:t>B</a:t>
            </a:r>
            <a:r>
              <a:rPr lang="zh-CN" altLang="en-US"/>
              <a:t>．乙图中水桶</a:t>
            </a:r>
            <a:r>
              <a:rPr lang="en-US" altLang="zh-CN" i="1"/>
              <a:t>B</a:t>
            </a:r>
            <a:r>
              <a:rPr lang="zh-CN" altLang="en-US"/>
              <a:t>向下沉，为保持水平平衡，胖和尚可以将后面水桶</a:t>
            </a:r>
            <a:r>
              <a:rPr lang="en-US" altLang="zh-CN" i="1"/>
              <a:t>B</a:t>
            </a:r>
            <a:r>
              <a:rPr lang="zh-CN" altLang="en-US"/>
              <a:t>往前移动一点距离</a:t>
            </a:r>
          </a:p>
          <a:p>
            <a:pPr eaLnBrk="1" hangingPunct="1"/>
            <a:r>
              <a:rPr lang="en-US" altLang="zh-CN"/>
              <a:t>C</a:t>
            </a:r>
            <a:r>
              <a:rPr lang="zh-CN" altLang="en-US"/>
              <a:t>．丙图中小和尚为减轻瘦和尚的负担，可以让瘦和尚往前移动一点距离</a:t>
            </a:r>
          </a:p>
          <a:p>
            <a:pPr eaLnBrk="1" hangingPunct="1"/>
            <a:r>
              <a:rPr lang="en-US" altLang="zh-CN"/>
              <a:t>D</a:t>
            </a:r>
            <a:r>
              <a:rPr lang="zh-CN" altLang="en-US"/>
              <a:t>．丙图中小和尚为减轻瘦和尚的负担，可以将水桶往前移动一点距离</a:t>
            </a:r>
          </a:p>
        </p:txBody>
      </p:sp>
      <p:pic>
        <p:nvPicPr>
          <p:cNvPr id="24580" name="Picture 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02250" y="746125"/>
            <a:ext cx="3468688" cy="110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7"/>
          <p:cNvSpPr>
            <a:spLocks noChangeArrowheads="1"/>
          </p:cNvSpPr>
          <p:nvPr/>
        </p:nvSpPr>
        <p:spPr bwMode="auto">
          <a:xfrm>
            <a:off x="6448425" y="1878013"/>
            <a:ext cx="312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D</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1693863" y="617538"/>
            <a:ext cx="729615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滑轮</a:t>
            </a:r>
            <a:r>
              <a:rPr lang="en-US" altLang="zh-CN">
                <a:latin typeface="黑体" panose="02010609060101010101" pitchFamily="49" charset="-122"/>
                <a:ea typeface="黑体" panose="02010609060101010101" pitchFamily="49" charset="-122"/>
              </a:rPr>
              <a:t>(</a:t>
            </a:r>
            <a:r>
              <a:rPr lang="zh-CN" altLang="en-US">
                <a:latin typeface="黑体" panose="02010609060101010101" pitchFamily="49" charset="-122"/>
                <a:ea typeface="黑体" panose="02010609060101010101" pitchFamily="49" charset="-122"/>
              </a:rPr>
              <a:t>组</a:t>
            </a:r>
            <a:r>
              <a:rPr lang="en-US" altLang="zh-CN">
                <a:latin typeface="黑体" panose="02010609060101010101" pitchFamily="49" charset="-122"/>
                <a:ea typeface="黑体" panose="02010609060101010101" pitchFamily="49" charset="-122"/>
              </a:rPr>
              <a:t>)</a:t>
            </a:r>
            <a:r>
              <a:rPr lang="zh-CN" altLang="en-US">
                <a:latin typeface="黑体" panose="02010609060101010101" pitchFamily="49" charset="-122"/>
                <a:ea typeface="黑体" panose="02010609060101010101" pitchFamily="49" charset="-122"/>
              </a:rPr>
              <a:t>的分析与计算  </a:t>
            </a:r>
            <a:r>
              <a:rPr lang="en-US" altLang="zh-CN">
                <a:latin typeface="黑体" panose="02010609060101010101" pitchFamily="49" charset="-122"/>
                <a:ea typeface="黑体" panose="02010609060101010101" pitchFamily="49" charset="-122"/>
              </a:rPr>
              <a:t>(10</a:t>
            </a:r>
            <a:r>
              <a:rPr lang="zh-CN" altLang="en-US">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2</a:t>
            </a:r>
            <a:r>
              <a:rPr lang="zh-CN" altLang="en-US">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en-US">
              <a:latin typeface="黑体" panose="02010609060101010101" pitchFamily="49" charset="-122"/>
              <a:ea typeface="黑体" panose="02010609060101010101" pitchFamily="49" charset="-122"/>
            </a:endParaRPr>
          </a:p>
        </p:txBody>
      </p:sp>
      <p:pic>
        <p:nvPicPr>
          <p:cNvPr id="25603"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549275" y="735013"/>
            <a:ext cx="110172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TextBox 1"/>
          <p:cNvSpPr txBox="1">
            <a:spLocks noChangeArrowheads="1"/>
          </p:cNvSpPr>
          <p:nvPr/>
        </p:nvSpPr>
        <p:spPr bwMode="auto">
          <a:xfrm>
            <a:off x="431800" y="1203325"/>
            <a:ext cx="8353425"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en-US"/>
              <a:t>常考题型：选择题。</a:t>
            </a:r>
          </a:p>
          <a:p>
            <a:pPr eaLnBrk="1" hangingPunct="1"/>
            <a:r>
              <a:rPr lang="en-US" altLang="zh-CN"/>
              <a:t>(2)</a:t>
            </a:r>
            <a:r>
              <a:rPr lang="zh-CN" altLang="en-US"/>
              <a:t>常规考法：</a:t>
            </a:r>
          </a:p>
          <a:p>
            <a:pPr eaLnBrk="1" hangingPunct="1"/>
            <a:r>
              <a:rPr lang="zh-CN" altLang="en-US"/>
              <a:t>①结合杠杆、滑轮</a:t>
            </a:r>
            <a:r>
              <a:rPr lang="en-US" altLang="zh-CN"/>
              <a:t>(</a:t>
            </a:r>
            <a:r>
              <a:rPr lang="zh-CN" altLang="en-US"/>
              <a:t>组</a:t>
            </a:r>
            <a:r>
              <a:rPr lang="en-US" altLang="zh-CN"/>
              <a:t>)</a:t>
            </a:r>
            <a:r>
              <a:rPr lang="zh-CN" altLang="en-US"/>
              <a:t>、斜面考查拉力大小的计算。</a:t>
            </a:r>
          </a:p>
          <a:p>
            <a:pPr eaLnBrk="1" hangingPunct="1"/>
            <a:r>
              <a:rPr lang="zh-CN" altLang="en-US"/>
              <a:t>②结合滑轮组装置单独考查绳子自由端移动的距离、拉力、功的计算。</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p:bldLst>
  </p:timing>
</p:sld>
</file>

<file path=ppt/slides/slide1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6626" name="TextBox 1"/>
          <p:cNvSpPr txBox="1">
            <a:spLocks noChangeArrowheads="1"/>
          </p:cNvSpPr>
          <p:nvPr/>
        </p:nvSpPr>
        <p:spPr bwMode="auto">
          <a:xfrm>
            <a:off x="346075" y="47625"/>
            <a:ext cx="8389938"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en-US"/>
              <a:t>备考方法：</a:t>
            </a:r>
          </a:p>
          <a:p>
            <a:pPr eaLnBrk="1" hangingPunct="1"/>
            <a:r>
              <a:rPr lang="zh-CN" altLang="en-US"/>
              <a:t>①首先判断滑轮组中承担物重的绳子段数</a:t>
            </a:r>
            <a:r>
              <a:rPr lang="en-US" altLang="zh-CN" i="1"/>
              <a:t>n</a:t>
            </a:r>
            <a:r>
              <a:rPr lang="zh-CN" altLang="en-US"/>
              <a:t>：如图所示，在动滑轮和定滑轮之间画一条虚线，有几段绳子通过动滑轮</a:t>
            </a:r>
            <a:r>
              <a:rPr lang="en-US" altLang="zh-CN"/>
              <a:t>(</a:t>
            </a:r>
            <a:r>
              <a:rPr lang="zh-CN" altLang="en-US"/>
              <a:t>或有几段绳子与动滑轮相连</a:t>
            </a:r>
            <a:r>
              <a:rPr lang="en-US" altLang="zh-CN"/>
              <a:t>)</a:t>
            </a:r>
            <a:r>
              <a:rPr lang="zh-CN" altLang="en-US"/>
              <a:t>，</a:t>
            </a:r>
            <a:r>
              <a:rPr lang="en-US" altLang="zh-CN" i="1"/>
              <a:t>n</a:t>
            </a:r>
            <a:r>
              <a:rPr lang="zh-CN" altLang="en-US"/>
              <a:t>就等于几。</a:t>
            </a:r>
          </a:p>
        </p:txBody>
      </p:sp>
      <p:sp>
        <p:nvSpPr>
          <p:cNvPr id="26627" name="TextBox 1"/>
          <p:cNvSpPr txBox="1">
            <a:spLocks noChangeArrowheads="1"/>
          </p:cNvSpPr>
          <p:nvPr/>
        </p:nvSpPr>
        <p:spPr bwMode="auto">
          <a:xfrm>
            <a:off x="358775" y="4183063"/>
            <a:ext cx="83899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t>②然后根据题干要求代入公式进行计算。</a:t>
            </a:r>
          </a:p>
        </p:txBody>
      </p:sp>
      <p:pic>
        <p:nvPicPr>
          <p:cNvPr id="26628"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447925" y="2152650"/>
            <a:ext cx="5014913" cy="211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7650" name="TextBox 1"/>
          <p:cNvSpPr txBox="1">
            <a:spLocks noChangeArrowheads="1"/>
          </p:cNvSpPr>
          <p:nvPr/>
        </p:nvSpPr>
        <p:spPr bwMode="auto">
          <a:xfrm>
            <a:off x="346075" y="617538"/>
            <a:ext cx="8389938"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        (2020·</a:t>
            </a:r>
            <a:r>
              <a:rPr lang="zh-CN" altLang="en-US"/>
              <a:t>江西</a:t>
            </a:r>
            <a:r>
              <a:rPr lang="en-US" altLang="zh-CN"/>
              <a:t>)(</a:t>
            </a:r>
            <a:r>
              <a:rPr lang="zh-CN" altLang="en-US"/>
              <a:t>不定项</a:t>
            </a:r>
            <a:r>
              <a:rPr lang="en-US" altLang="zh-CN"/>
              <a:t>)</a:t>
            </a:r>
            <a:r>
              <a:rPr lang="zh-CN" altLang="en-US"/>
              <a:t>如图所示，将重</a:t>
            </a:r>
            <a:r>
              <a:rPr lang="en-US" altLang="zh-CN"/>
              <a:t>6 N</a:t>
            </a:r>
            <a:r>
              <a:rPr lang="zh-CN" altLang="en-US"/>
              <a:t>的物体匀速拉高</a:t>
            </a:r>
            <a:endParaRPr lang="en-US" altLang="zh-CN"/>
          </a:p>
          <a:p>
            <a:pPr eaLnBrk="1" hangingPunct="1"/>
            <a:r>
              <a:rPr lang="en-US" altLang="zh-CN"/>
              <a:t>20 cm</a:t>
            </a:r>
            <a:r>
              <a:rPr lang="zh-CN" altLang="en-US"/>
              <a:t>，在此过程中，不计滑轮装置自重、绳重和摩擦，以下说法正</a:t>
            </a:r>
            <a:endParaRPr lang="en-US" altLang="zh-CN"/>
          </a:p>
          <a:p>
            <a:pPr eaLnBrk="1" hangingPunct="1"/>
            <a:r>
              <a:rPr lang="zh-CN" altLang="en-US"/>
              <a:t>确的是</a:t>
            </a:r>
            <a:r>
              <a:rPr lang="en-US" altLang="zh-CN"/>
              <a:t>(   )</a:t>
            </a:r>
          </a:p>
          <a:p>
            <a:pPr eaLnBrk="1" hangingPunct="1"/>
            <a:r>
              <a:rPr lang="en-US" altLang="zh-CN"/>
              <a:t>A</a:t>
            </a:r>
            <a:r>
              <a:rPr lang="zh-CN" altLang="en-US"/>
              <a:t>．绳子自由端被拉下</a:t>
            </a:r>
            <a:r>
              <a:rPr lang="en-US" altLang="zh-CN"/>
              <a:t>1.2 m</a:t>
            </a:r>
          </a:p>
          <a:p>
            <a:pPr eaLnBrk="1" hangingPunct="1"/>
            <a:r>
              <a:rPr lang="en-US" altLang="zh-CN"/>
              <a:t>B</a:t>
            </a:r>
            <a:r>
              <a:rPr lang="zh-CN" altLang="en-US"/>
              <a:t>．绳子对地面的拉力为</a:t>
            </a:r>
            <a:r>
              <a:rPr lang="en-US" altLang="zh-CN"/>
              <a:t>1 N</a:t>
            </a:r>
          </a:p>
          <a:p>
            <a:pPr eaLnBrk="1" hangingPunct="1"/>
            <a:r>
              <a:rPr lang="en-US" altLang="zh-CN"/>
              <a:t>C</a:t>
            </a:r>
            <a:r>
              <a:rPr lang="zh-CN" altLang="en-US"/>
              <a:t>．对物体所做的功为</a:t>
            </a:r>
            <a:r>
              <a:rPr lang="en-US" altLang="zh-CN"/>
              <a:t>1.2 J</a:t>
            </a:r>
          </a:p>
          <a:p>
            <a:pPr eaLnBrk="1" hangingPunct="1"/>
            <a:r>
              <a:rPr lang="en-US" altLang="zh-CN"/>
              <a:t>D</a:t>
            </a:r>
            <a:r>
              <a:rPr lang="zh-CN" altLang="en-US"/>
              <a:t>．横梁受到的拉力为</a:t>
            </a:r>
            <a:r>
              <a:rPr lang="en-US" altLang="zh-CN"/>
              <a:t>9 N</a:t>
            </a:r>
          </a:p>
          <a:p>
            <a:pPr eaLnBrk="1" hangingPunct="1"/>
            <a:endParaRPr lang="zh-CN" altLang="en-US"/>
          </a:p>
        </p:txBody>
      </p:sp>
      <p:pic>
        <p:nvPicPr>
          <p:cNvPr id="27652" name="Picture 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584825" y="1658938"/>
            <a:ext cx="1981200"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矩形 8"/>
          <p:cNvSpPr>
            <a:spLocks noChangeArrowheads="1"/>
          </p:cNvSpPr>
          <p:nvPr/>
        </p:nvSpPr>
        <p:spPr bwMode="auto">
          <a:xfrm>
            <a:off x="1316038" y="1512888"/>
            <a:ext cx="441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CD</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346075" y="617538"/>
            <a:ext cx="8797925"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en-US"/>
              <a:t>．</a:t>
            </a:r>
            <a:r>
              <a:rPr lang="en-US" altLang="zh-CN"/>
              <a:t>(2020·</a:t>
            </a:r>
            <a:r>
              <a:rPr lang="zh-CN" altLang="en-US"/>
              <a:t>南充</a:t>
            </a:r>
            <a:r>
              <a:rPr lang="en-US" altLang="zh-CN"/>
              <a:t>)(</a:t>
            </a:r>
            <a:r>
              <a:rPr lang="zh-CN" altLang="en-US"/>
              <a:t>不定项</a:t>
            </a:r>
            <a:r>
              <a:rPr lang="en-US" altLang="zh-CN"/>
              <a:t>)</a:t>
            </a:r>
            <a:r>
              <a:rPr lang="zh-CN" altLang="en-US"/>
              <a:t>如图所示，重为</a:t>
            </a:r>
            <a:r>
              <a:rPr lang="en-US" altLang="zh-CN"/>
              <a:t>2 N</a:t>
            </a:r>
            <a:r>
              <a:rPr lang="zh-CN" altLang="en-US"/>
              <a:t>的物体</a:t>
            </a:r>
            <a:r>
              <a:rPr lang="en-US" altLang="zh-CN" i="1"/>
              <a:t>A</a:t>
            </a:r>
            <a:r>
              <a:rPr lang="zh-CN" altLang="en-US"/>
              <a:t>放在水平桌面上，</a:t>
            </a:r>
          </a:p>
          <a:p>
            <a:pPr eaLnBrk="1" hangingPunct="1"/>
            <a:r>
              <a:rPr lang="zh-CN" altLang="en-US"/>
              <a:t>重为</a:t>
            </a:r>
            <a:r>
              <a:rPr lang="en-US" altLang="zh-CN"/>
              <a:t>5 N</a:t>
            </a:r>
            <a:r>
              <a:rPr lang="zh-CN" altLang="en-US"/>
              <a:t>的物体</a:t>
            </a:r>
            <a:r>
              <a:rPr lang="en-US" altLang="zh-CN" i="1"/>
              <a:t>B</a:t>
            </a:r>
            <a:r>
              <a:rPr lang="zh-CN" altLang="en-US"/>
              <a:t>挂在动滑轮下，每个滑轮重为</a:t>
            </a:r>
            <a:r>
              <a:rPr lang="en-US" altLang="zh-CN"/>
              <a:t>1 N(</a:t>
            </a:r>
            <a:r>
              <a:rPr lang="zh-CN" altLang="en-US"/>
              <a:t>不计绳重和摩擦</a:t>
            </a:r>
            <a:r>
              <a:rPr lang="en-US" altLang="zh-CN"/>
              <a:t>)</a:t>
            </a:r>
            <a:r>
              <a:rPr lang="zh-CN" altLang="en-US"/>
              <a:t>，</a:t>
            </a:r>
            <a:r>
              <a:rPr lang="en-US" altLang="zh-CN" i="1"/>
              <a:t>B</a:t>
            </a:r>
            <a:r>
              <a:rPr lang="zh-CN" altLang="en-US"/>
              <a:t>恰</a:t>
            </a:r>
          </a:p>
          <a:p>
            <a:pPr eaLnBrk="1" hangingPunct="1"/>
            <a:r>
              <a:rPr lang="zh-CN" altLang="en-US"/>
              <a:t>好可以匀速下降。现对</a:t>
            </a:r>
            <a:r>
              <a:rPr lang="en-US" altLang="zh-CN" i="1"/>
              <a:t>A</a:t>
            </a:r>
            <a:r>
              <a:rPr lang="zh-CN" altLang="en-US"/>
              <a:t>施加水平向左的拉力使</a:t>
            </a:r>
            <a:r>
              <a:rPr lang="en-US" altLang="zh-CN" i="1"/>
              <a:t>B</a:t>
            </a:r>
            <a:r>
              <a:rPr lang="zh-CN" altLang="en-US"/>
              <a:t>上升，当</a:t>
            </a:r>
            <a:r>
              <a:rPr lang="en-US" altLang="zh-CN" i="1"/>
              <a:t>B</a:t>
            </a:r>
            <a:r>
              <a:rPr lang="zh-CN" altLang="en-US"/>
              <a:t>以</a:t>
            </a:r>
            <a:r>
              <a:rPr lang="en-US" altLang="zh-CN"/>
              <a:t>0.3 m/s </a:t>
            </a:r>
            <a:r>
              <a:rPr lang="zh-CN" altLang="en-US"/>
              <a:t>的</a:t>
            </a:r>
          </a:p>
          <a:p>
            <a:pPr eaLnBrk="1" hangingPunct="1"/>
            <a:r>
              <a:rPr lang="zh-CN" altLang="en-US"/>
              <a:t>速度匀速上升时，拉力大小为</a:t>
            </a:r>
            <a:r>
              <a:rPr lang="en-US" altLang="zh-CN" i="1"/>
              <a:t>F</a:t>
            </a:r>
            <a:r>
              <a:rPr lang="zh-CN" altLang="en-US"/>
              <a:t>。下列说法正确的是</a:t>
            </a:r>
            <a:r>
              <a:rPr lang="en-US" altLang="zh-CN"/>
              <a:t>(   )</a:t>
            </a:r>
          </a:p>
          <a:p>
            <a:pPr eaLnBrk="1" hangingPunct="1"/>
            <a:r>
              <a:rPr lang="en-US" altLang="zh-CN"/>
              <a:t>A</a:t>
            </a:r>
            <a:r>
              <a:rPr lang="zh-CN" altLang="en-US"/>
              <a:t>．</a:t>
            </a:r>
            <a:r>
              <a:rPr lang="en-US" altLang="zh-CN" i="1"/>
              <a:t>B</a:t>
            </a:r>
            <a:r>
              <a:rPr lang="zh-CN" altLang="en-US"/>
              <a:t>匀速下降时，物体</a:t>
            </a:r>
            <a:r>
              <a:rPr lang="en-US" altLang="zh-CN" i="1"/>
              <a:t>A</a:t>
            </a:r>
            <a:r>
              <a:rPr lang="zh-CN" altLang="en-US"/>
              <a:t>受到</a:t>
            </a:r>
            <a:r>
              <a:rPr lang="en-US" altLang="zh-CN"/>
              <a:t>3 N</a:t>
            </a:r>
            <a:r>
              <a:rPr lang="zh-CN" altLang="en-US"/>
              <a:t>的摩擦力</a:t>
            </a:r>
          </a:p>
          <a:p>
            <a:pPr eaLnBrk="1" hangingPunct="1"/>
            <a:r>
              <a:rPr lang="en-US" altLang="zh-CN"/>
              <a:t>B</a:t>
            </a:r>
            <a:r>
              <a:rPr lang="zh-CN" altLang="en-US"/>
              <a:t>．拉力</a:t>
            </a:r>
            <a:r>
              <a:rPr lang="en-US" altLang="zh-CN" i="1"/>
              <a:t>F</a:t>
            </a:r>
            <a:r>
              <a:rPr lang="zh-CN" altLang="en-US"/>
              <a:t>的大小为</a:t>
            </a:r>
            <a:r>
              <a:rPr lang="en-US" altLang="zh-CN"/>
              <a:t>4 N</a:t>
            </a:r>
          </a:p>
          <a:p>
            <a:pPr eaLnBrk="1" hangingPunct="1"/>
            <a:r>
              <a:rPr lang="en-US" altLang="zh-CN"/>
              <a:t>C</a:t>
            </a:r>
            <a:r>
              <a:rPr lang="zh-CN" altLang="en-US"/>
              <a:t>．拉力</a:t>
            </a:r>
            <a:r>
              <a:rPr lang="en-US" altLang="zh-CN" i="1"/>
              <a:t>F</a:t>
            </a:r>
            <a:r>
              <a:rPr lang="zh-CN" altLang="en-US"/>
              <a:t>的功率为</a:t>
            </a:r>
            <a:r>
              <a:rPr lang="en-US" altLang="zh-CN"/>
              <a:t>3.6 W</a:t>
            </a:r>
          </a:p>
          <a:p>
            <a:pPr eaLnBrk="1" hangingPunct="1"/>
            <a:r>
              <a:rPr lang="en-US" altLang="zh-CN"/>
              <a:t>D</a:t>
            </a:r>
            <a:r>
              <a:rPr lang="zh-CN" altLang="en-US"/>
              <a:t>．</a:t>
            </a:r>
            <a:r>
              <a:rPr lang="en-US" altLang="zh-CN" i="1"/>
              <a:t>B</a:t>
            </a:r>
            <a:r>
              <a:rPr lang="zh-CN" altLang="en-US"/>
              <a:t>匀速上升</a:t>
            </a:r>
            <a:r>
              <a:rPr lang="en-US" altLang="zh-CN"/>
              <a:t>0.6 m</a:t>
            </a:r>
            <a:r>
              <a:rPr lang="zh-CN" altLang="en-US"/>
              <a:t>的过程中，拉力</a:t>
            </a:r>
            <a:r>
              <a:rPr lang="en-US" altLang="zh-CN" i="1"/>
              <a:t>F</a:t>
            </a:r>
            <a:r>
              <a:rPr lang="zh-CN" altLang="en-US"/>
              <a:t>做功</a:t>
            </a:r>
            <a:r>
              <a:rPr lang="en-US" altLang="zh-CN"/>
              <a:t>2.4 J</a:t>
            </a:r>
          </a:p>
        </p:txBody>
      </p:sp>
      <p:pic>
        <p:nvPicPr>
          <p:cNvPr id="28676"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288088" y="2520950"/>
            <a:ext cx="2028825"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a:spLocks noChangeArrowheads="1"/>
          </p:cNvSpPr>
          <p:nvPr/>
        </p:nvSpPr>
        <p:spPr bwMode="auto">
          <a:xfrm>
            <a:off x="6288088" y="1987550"/>
            <a:ext cx="441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BC</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1746" name="TextBox 1"/>
          <p:cNvSpPr txBox="1">
            <a:spLocks noChangeArrowheads="1"/>
          </p:cNvSpPr>
          <p:nvPr/>
        </p:nvSpPr>
        <p:spPr bwMode="auto">
          <a:xfrm>
            <a:off x="1655763" y="1409700"/>
            <a:ext cx="68421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探究杠杆的平衡条件  </a:t>
            </a:r>
            <a:r>
              <a:rPr lang="en-US" altLang="zh-CN">
                <a:latin typeface="黑体" panose="02010609060101010101" pitchFamily="49" charset="-122"/>
                <a:ea typeface="黑体" panose="02010609060101010101" pitchFamily="49" charset="-122"/>
              </a:rPr>
              <a:t>(10</a:t>
            </a:r>
            <a:r>
              <a:rPr lang="zh-CN" altLang="en-US">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2</a:t>
            </a:r>
            <a:r>
              <a:rPr lang="zh-CN" altLang="en-US">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en-US">
              <a:latin typeface="黑体" panose="02010609060101010101" pitchFamily="49" charset="-122"/>
              <a:ea typeface="黑体" panose="02010609060101010101" pitchFamily="49" charset="-122"/>
            </a:endParaRPr>
          </a:p>
        </p:txBody>
      </p:sp>
      <p:pic>
        <p:nvPicPr>
          <p:cNvPr id="31747"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58775" y="1563688"/>
            <a:ext cx="11144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8" name="TextBox 1"/>
          <p:cNvSpPr txBox="1">
            <a:spLocks noChangeArrowheads="1"/>
          </p:cNvSpPr>
          <p:nvPr/>
        </p:nvSpPr>
        <p:spPr bwMode="auto">
          <a:xfrm>
            <a:off x="323850" y="1951038"/>
            <a:ext cx="8389938" cy="140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提出问题与假设</a:t>
            </a:r>
            <a:r>
              <a:rPr lang="en-US" altLang="zh-CN">
                <a:solidFill>
                  <a:srgbClr val="C00000"/>
                </a:solidFill>
              </a:rPr>
              <a:t>】</a:t>
            </a:r>
            <a:endParaRPr lang="zh-CN" altLang="en-US">
              <a:solidFill>
                <a:srgbClr val="C00000"/>
              </a:solidFill>
            </a:endParaRPr>
          </a:p>
          <a:p>
            <a:pPr eaLnBrk="1" hangingPunct="1"/>
            <a:r>
              <a:rPr lang="en-US" altLang="zh-CN"/>
              <a:t>1</a:t>
            </a:r>
            <a:r>
              <a:rPr lang="zh-CN" altLang="en-US"/>
              <a:t>．杠杆在水平位置平衡可能通过改变作用在杠杆上的力和力臂的长短实现的。</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74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17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8" grpId="0"/>
    </p:bldLst>
  </p:timing>
</p:sld>
</file>

<file path=ppt/slides/slide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346075" y="52388"/>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en-US"/>
              <a:t>．杠杆的五要素</a:t>
            </a:r>
            <a:r>
              <a:rPr lang="en-US" altLang="zh-CN"/>
              <a:t>(</a:t>
            </a:r>
            <a:r>
              <a:rPr lang="zh-CN" altLang="en-US"/>
              <a:t>如图</a:t>
            </a:r>
            <a:r>
              <a:rPr lang="en-US" altLang="zh-CN"/>
              <a:t>)</a:t>
            </a:r>
            <a:endParaRPr lang="zh-CN" altLang="en-US"/>
          </a:p>
        </p:txBody>
      </p:sp>
      <p:pic>
        <p:nvPicPr>
          <p:cNvPr id="11267" name="Picture 2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6550" y="673100"/>
            <a:ext cx="6248400" cy="404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2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623050" y="1695450"/>
            <a:ext cx="236696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a:spLocks noChangeArrowheads="1"/>
          </p:cNvSpPr>
          <p:nvPr/>
        </p:nvSpPr>
        <p:spPr bwMode="auto">
          <a:xfrm>
            <a:off x="4462463" y="1058863"/>
            <a:ext cx="3127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latin typeface="楷体_GB2312" panose="02010609030101010101" pitchFamily="49" charset="-122"/>
                <a:ea typeface="楷体_GB2312" panose="02010609030101010101" pitchFamily="49" charset="-122"/>
              </a:rPr>
              <a:t>O</a:t>
            </a:r>
            <a:endParaRPr lang="en-US" altLang="zh-CN">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2673350" y="1636713"/>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转动</a:t>
            </a:r>
          </a:p>
        </p:txBody>
      </p:sp>
      <p:sp>
        <p:nvSpPr>
          <p:cNvPr id="9" name="矩形 8"/>
          <p:cNvSpPr>
            <a:spLocks noChangeArrowheads="1"/>
          </p:cNvSpPr>
          <p:nvPr/>
        </p:nvSpPr>
        <p:spPr bwMode="auto">
          <a:xfrm>
            <a:off x="4791075" y="1643063"/>
            <a:ext cx="3952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latin typeface="楷体_GB2312" panose="02010609030101010101" pitchFamily="49" charset="-122"/>
                <a:ea typeface="楷体_GB2312" panose="02010609030101010101" pitchFamily="49" charset="-122"/>
              </a:rPr>
              <a:t>F</a:t>
            </a:r>
            <a:r>
              <a:rPr lang="en-US" altLang="zh-CN" baseline="-25000">
                <a:solidFill>
                  <a:srgbClr val="C00000"/>
                </a:solidFill>
                <a:latin typeface="楷体_GB2312" panose="02010609030101010101" pitchFamily="49" charset="-122"/>
                <a:ea typeface="楷体_GB2312" panose="02010609030101010101" pitchFamily="49" charset="-122"/>
              </a:rPr>
              <a:t>1</a:t>
            </a:r>
            <a:endParaRPr lang="en-US" altLang="zh-CN">
              <a:solidFill>
                <a:srgbClr val="C00000"/>
              </a:solidFill>
              <a:latin typeface="楷体_GB2312" panose="02010609030101010101" pitchFamily="49" charset="-122"/>
              <a:ea typeface="楷体_GB2312" panose="02010609030101010101" pitchFamily="49" charset="-122"/>
            </a:endParaRPr>
          </a:p>
        </p:txBody>
      </p:sp>
      <p:sp>
        <p:nvSpPr>
          <p:cNvPr id="10" name="矩形 9"/>
          <p:cNvSpPr>
            <a:spLocks noChangeArrowheads="1"/>
          </p:cNvSpPr>
          <p:nvPr/>
        </p:nvSpPr>
        <p:spPr bwMode="auto">
          <a:xfrm>
            <a:off x="1973263" y="2373313"/>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阻碍</a:t>
            </a:r>
          </a:p>
        </p:txBody>
      </p:sp>
      <p:sp>
        <p:nvSpPr>
          <p:cNvPr id="11" name="矩形 10"/>
          <p:cNvSpPr>
            <a:spLocks noChangeArrowheads="1"/>
          </p:cNvSpPr>
          <p:nvPr/>
        </p:nvSpPr>
        <p:spPr bwMode="auto">
          <a:xfrm>
            <a:off x="5010150" y="2366963"/>
            <a:ext cx="3952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latin typeface="楷体_GB2312" panose="02010609030101010101" pitchFamily="49" charset="-122"/>
                <a:ea typeface="楷体_GB2312" panose="02010609030101010101" pitchFamily="49" charset="-122"/>
              </a:rPr>
              <a:t>F</a:t>
            </a:r>
            <a:r>
              <a:rPr lang="en-US" altLang="zh-CN" baseline="-25000">
                <a:solidFill>
                  <a:srgbClr val="C00000"/>
                </a:solidFill>
                <a:latin typeface="楷体_GB2312" panose="02010609030101010101" pitchFamily="49" charset="-122"/>
                <a:ea typeface="楷体_GB2312" panose="02010609030101010101" pitchFamily="49" charset="-122"/>
              </a:rPr>
              <a:t>2</a:t>
            </a:r>
            <a:endParaRPr lang="en-US" altLang="zh-CN">
              <a:solidFill>
                <a:srgbClr val="C00000"/>
              </a:solidFill>
              <a:latin typeface="楷体_GB2312" panose="02010609030101010101" pitchFamily="49" charset="-122"/>
              <a:ea typeface="楷体_GB2312" panose="02010609030101010101" pitchFamily="49" charset="-122"/>
            </a:endParaRPr>
          </a:p>
        </p:txBody>
      </p:sp>
      <p:sp>
        <p:nvSpPr>
          <p:cNvPr id="12" name="矩形 11"/>
          <p:cNvSpPr/>
          <p:nvPr/>
        </p:nvSpPr>
        <p:spPr>
          <a:xfrm>
            <a:off x="5192713" y="3067050"/>
            <a:ext cx="395287" cy="549275"/>
          </a:xfrm>
          <a:prstGeom prst="rect">
            <a:avLst/>
          </a:prstGeom>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latin typeface="楷体_GB2312" panose="02010609030101010101" pitchFamily="49" charset="-122"/>
                <a:ea typeface="楷体_GB2312" panose="02010609030101010101" pitchFamily="49" charset="-122"/>
              </a:rPr>
              <a:t>l</a:t>
            </a:r>
            <a:r>
              <a:rPr lang="en-US" altLang="zh-CN" baseline="-25000">
                <a:solidFill>
                  <a:srgbClr val="C00000"/>
                </a:solidFill>
                <a:latin typeface="楷体_GB2312" panose="02010609030101010101" pitchFamily="49" charset="-122"/>
                <a:ea typeface="楷体_GB2312" panose="02010609030101010101" pitchFamily="49" charset="-122"/>
              </a:rPr>
              <a:t>1</a:t>
            </a:r>
            <a:endParaRPr lang="en-US" altLang="zh-CN">
              <a:solidFill>
                <a:srgbClr val="C00000"/>
              </a:solidFill>
              <a:latin typeface="楷体_GB2312" panose="02010609030101010101" pitchFamily="49" charset="-122"/>
              <a:ea typeface="楷体_GB2312" panose="02010609030101010101" pitchFamily="49" charset="-122"/>
            </a:endParaRPr>
          </a:p>
        </p:txBody>
      </p:sp>
      <p:sp>
        <p:nvSpPr>
          <p:cNvPr id="13" name="矩形 12"/>
          <p:cNvSpPr/>
          <p:nvPr/>
        </p:nvSpPr>
        <p:spPr>
          <a:xfrm>
            <a:off x="5192713" y="3827463"/>
            <a:ext cx="395287" cy="549275"/>
          </a:xfrm>
          <a:prstGeom prst="rect">
            <a:avLst/>
          </a:prstGeom>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latin typeface="楷体_GB2312" panose="02010609030101010101" pitchFamily="49" charset="-122"/>
                <a:ea typeface="楷体_GB2312" panose="02010609030101010101" pitchFamily="49" charset="-122"/>
              </a:rPr>
              <a:t>l</a:t>
            </a:r>
            <a:r>
              <a:rPr lang="en-US" altLang="zh-CN" baseline="-25000">
                <a:solidFill>
                  <a:srgbClr val="C00000"/>
                </a:solidFill>
                <a:latin typeface="楷体_GB2312" panose="02010609030101010101" pitchFamily="49" charset="-122"/>
                <a:ea typeface="楷体_GB2312" panose="02010609030101010101" pitchFamily="49" charset="-122"/>
              </a:rPr>
              <a:t>2</a:t>
            </a:r>
            <a:endParaRPr lang="en-US" altLang="zh-CN">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22" name="TextBox 1"/>
          <p:cNvSpPr txBox="1">
            <a:spLocks noChangeArrowheads="1"/>
          </p:cNvSpPr>
          <p:nvPr/>
        </p:nvSpPr>
        <p:spPr bwMode="auto">
          <a:xfrm>
            <a:off x="346075" y="617538"/>
            <a:ext cx="8389938"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设计和进行实验</a:t>
            </a:r>
            <a:r>
              <a:rPr lang="en-US" altLang="zh-CN">
                <a:solidFill>
                  <a:srgbClr val="C00000"/>
                </a:solidFill>
              </a:rPr>
              <a:t>】</a:t>
            </a:r>
            <a:endParaRPr lang="zh-CN" altLang="en-US">
              <a:solidFill>
                <a:srgbClr val="C00000"/>
              </a:solidFill>
            </a:endParaRPr>
          </a:p>
          <a:p>
            <a:pPr eaLnBrk="1" hangingPunct="1"/>
            <a:r>
              <a:rPr lang="en-US" altLang="zh-CN"/>
              <a:t>2</a:t>
            </a:r>
            <a:r>
              <a:rPr lang="zh-CN" altLang="en-US"/>
              <a:t>．实验操作</a:t>
            </a:r>
          </a:p>
          <a:p>
            <a:pPr eaLnBrk="1" hangingPunct="1"/>
            <a:r>
              <a:rPr lang="en-US" altLang="zh-CN"/>
              <a:t>(1)</a:t>
            </a:r>
            <a:r>
              <a:rPr lang="zh-CN" altLang="en-US"/>
              <a:t>实验前杠杆平衡的调节：</a:t>
            </a:r>
            <a:r>
              <a:rPr lang="zh-CN" altLang="en-US" u="sng"/>
              <a:t>                   </a:t>
            </a:r>
            <a:r>
              <a:rPr lang="zh-CN" altLang="en-US"/>
              <a:t>。</a:t>
            </a:r>
          </a:p>
          <a:p>
            <a:pPr eaLnBrk="1" hangingPunct="1"/>
            <a:r>
              <a:rPr lang="zh-CN" altLang="en-US"/>
              <a:t>注意：平衡后，实验过程中不能再调节平衡螺母。</a:t>
            </a:r>
            <a:endParaRPr lang="en-US" altLang="zh-CN"/>
          </a:p>
          <a:p>
            <a:pPr eaLnBrk="1" hangingPunct="1"/>
            <a:r>
              <a:rPr lang="en-US" altLang="zh-CN"/>
              <a:t>(2)</a:t>
            </a:r>
            <a:r>
              <a:rPr lang="zh-CN" altLang="en-US"/>
              <a:t>实验开始前需调节杠杆在水平位置平衡的目的：</a:t>
            </a:r>
          </a:p>
          <a:p>
            <a:pPr eaLnBrk="1" hangingPunct="1"/>
            <a:r>
              <a:rPr lang="zh-CN" altLang="en-US"/>
              <a:t>①消除杠杆自重对实验的影响；</a:t>
            </a:r>
          </a:p>
          <a:p>
            <a:pPr eaLnBrk="1" hangingPunct="1"/>
            <a:r>
              <a:rPr lang="zh-CN" altLang="en-US"/>
              <a:t>②便于测量力臂。</a:t>
            </a:r>
          </a:p>
          <a:p>
            <a:pPr eaLnBrk="1" hangingPunct="1"/>
            <a:r>
              <a:rPr lang="en-US" altLang="zh-CN"/>
              <a:t>(3)</a:t>
            </a:r>
            <a:r>
              <a:rPr lang="zh-CN" altLang="en-US"/>
              <a:t>选择杠杆中点作为支点的原因：</a:t>
            </a:r>
            <a:r>
              <a:rPr lang="zh-CN" altLang="en-US" u="sng"/>
              <a:t>                         </a:t>
            </a:r>
            <a:r>
              <a:rPr lang="zh-CN" altLang="en-US"/>
              <a:t>。</a:t>
            </a:r>
          </a:p>
        </p:txBody>
      </p:sp>
      <p:sp>
        <p:nvSpPr>
          <p:cNvPr id="30723" name="矩形 2"/>
          <p:cNvSpPr>
            <a:spLocks noChangeArrowheads="1"/>
          </p:cNvSpPr>
          <p:nvPr/>
        </p:nvSpPr>
        <p:spPr bwMode="auto">
          <a:xfrm>
            <a:off x="3586163" y="1506538"/>
            <a:ext cx="2470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楷体" panose="02010609060101010101" pitchFamily="49" charset="-122"/>
                <a:ea typeface="楷体" panose="02010609060101010101" pitchFamily="49" charset="-122"/>
              </a:rPr>
              <a:t>左高左调，右高右调</a:t>
            </a:r>
          </a:p>
        </p:txBody>
      </p:sp>
      <p:sp>
        <p:nvSpPr>
          <p:cNvPr id="30724" name="矩形 4"/>
          <p:cNvSpPr>
            <a:spLocks noChangeArrowheads="1"/>
          </p:cNvSpPr>
          <p:nvPr/>
        </p:nvSpPr>
        <p:spPr bwMode="auto">
          <a:xfrm>
            <a:off x="4352925" y="3770313"/>
            <a:ext cx="3359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楷体" panose="02010609060101010101" pitchFamily="49" charset="-122"/>
                <a:ea typeface="楷体" panose="02010609060101010101" pitchFamily="49" charset="-122"/>
              </a:rPr>
              <a:t>消除杠杆自重对实验的影响 </a:t>
            </a: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1746" name="TextBox 1"/>
          <p:cNvSpPr txBox="1">
            <a:spLocks noChangeArrowheads="1"/>
          </p:cNvSpPr>
          <p:nvPr/>
        </p:nvSpPr>
        <p:spPr bwMode="auto">
          <a:xfrm>
            <a:off x="346075" y="234950"/>
            <a:ext cx="8716963"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实验分析</a:t>
            </a:r>
            <a:r>
              <a:rPr lang="en-US" altLang="zh-CN">
                <a:solidFill>
                  <a:srgbClr val="C00000"/>
                </a:solidFill>
              </a:rPr>
              <a:t>】</a:t>
            </a:r>
            <a:endParaRPr lang="zh-CN" altLang="en-US">
              <a:solidFill>
                <a:srgbClr val="C00000"/>
              </a:solidFill>
            </a:endParaRPr>
          </a:p>
          <a:p>
            <a:pPr eaLnBrk="1" hangingPunct="1"/>
            <a:r>
              <a:rPr lang="en-US" altLang="zh-CN"/>
              <a:t>3</a:t>
            </a:r>
            <a:r>
              <a:rPr lang="zh-CN" altLang="en-US"/>
              <a:t>．将钩码换成弹簧测力计的好处：</a:t>
            </a:r>
            <a:r>
              <a:rPr lang="en-US" altLang="zh-CN"/>
              <a:t>_________________________________</a:t>
            </a:r>
            <a:endParaRPr lang="en-US" altLang="zh-CN" u="sng"/>
          </a:p>
          <a:p>
            <a:pPr eaLnBrk="1" hangingPunct="1"/>
            <a:r>
              <a:rPr lang="en-US" altLang="zh-CN"/>
              <a:t>______</a:t>
            </a:r>
            <a:r>
              <a:rPr lang="zh-CN" altLang="en-US"/>
              <a:t>。</a:t>
            </a:r>
          </a:p>
          <a:p>
            <a:pPr eaLnBrk="1" hangingPunct="1"/>
            <a:r>
              <a:rPr lang="en-US" altLang="zh-CN"/>
              <a:t>4</a:t>
            </a:r>
            <a:r>
              <a:rPr lang="zh-CN" altLang="en-US"/>
              <a:t>．弹簧测力计从竖直拉杠杆变成倾斜拉杠杆，测力计示数的变化</a:t>
            </a:r>
            <a:r>
              <a:rPr lang="en-US" altLang="zh-CN"/>
              <a:t>(</a:t>
            </a:r>
            <a:r>
              <a:rPr lang="zh-CN" altLang="en-US"/>
              <a:t>如图所</a:t>
            </a:r>
            <a:endParaRPr lang="en-US" altLang="zh-CN"/>
          </a:p>
          <a:p>
            <a:pPr eaLnBrk="1" hangingPunct="1"/>
            <a:r>
              <a:rPr lang="zh-CN" altLang="en-US"/>
              <a:t>示，拉力力臂变小，弹簧测力计示数变大</a:t>
            </a:r>
            <a:r>
              <a:rPr lang="en-US" altLang="zh-CN"/>
              <a:t>)</a:t>
            </a:r>
            <a:r>
              <a:rPr lang="zh-CN" altLang="en-US"/>
              <a:t>。</a:t>
            </a:r>
          </a:p>
        </p:txBody>
      </p:sp>
      <p:pic>
        <p:nvPicPr>
          <p:cNvPr id="31747"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65450" y="2700338"/>
            <a:ext cx="3267075" cy="191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8" name="矩形 4"/>
          <p:cNvSpPr>
            <a:spLocks noChangeArrowheads="1"/>
          </p:cNvSpPr>
          <p:nvPr/>
        </p:nvSpPr>
        <p:spPr bwMode="auto">
          <a:xfrm>
            <a:off x="4348163" y="649288"/>
            <a:ext cx="4248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楷体" panose="02010609060101010101" pitchFamily="49" charset="-122"/>
                <a:ea typeface="楷体" panose="02010609060101010101" pitchFamily="49" charset="-122"/>
              </a:rPr>
              <a:t>能直接测出拉力的大小，实验操作更</a:t>
            </a:r>
          </a:p>
        </p:txBody>
      </p:sp>
      <p:sp>
        <p:nvSpPr>
          <p:cNvPr id="31749" name="矩形 5"/>
          <p:cNvSpPr>
            <a:spLocks noChangeArrowheads="1"/>
          </p:cNvSpPr>
          <p:nvPr/>
        </p:nvSpPr>
        <p:spPr bwMode="auto">
          <a:xfrm>
            <a:off x="482600" y="1130300"/>
            <a:ext cx="692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楷体" panose="02010609060101010101" pitchFamily="49" charset="-122"/>
                <a:ea typeface="楷体" panose="02010609060101010101" pitchFamily="49" charset="-122"/>
              </a:rPr>
              <a:t>方便</a:t>
            </a: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4818" name="TextBox 1"/>
          <p:cNvSpPr txBox="1">
            <a:spLocks noChangeArrowheads="1"/>
          </p:cNvSpPr>
          <p:nvPr/>
        </p:nvSpPr>
        <p:spPr bwMode="auto">
          <a:xfrm>
            <a:off x="346075" y="617538"/>
            <a:ext cx="8905875" cy="3749675"/>
          </a:xfrm>
          <a:prstGeom prst="rect">
            <a:avLst/>
          </a:prstGeom>
          <a:noFill/>
          <a:ln w="9525">
            <a:noFill/>
            <a:miter lim="800000"/>
          </a:ln>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5</a:t>
            </a:r>
            <a:r>
              <a:rPr lang="zh-CN" altLang="en-US"/>
              <a:t>．根据杠杆平衡条件</a:t>
            </a:r>
            <a:r>
              <a:rPr lang="en-US" altLang="zh-CN"/>
              <a:t>(</a:t>
            </a:r>
            <a:r>
              <a:rPr lang="en-US" altLang="zh-CN" i="1">
                <a:latin typeface="Times New Roman" panose="02020603050405020304" pitchFamily="18" charset="0"/>
              </a:rPr>
              <a:t>F</a:t>
            </a:r>
            <a:r>
              <a:rPr lang="en-US" altLang="zh-CN" baseline="-25000">
                <a:latin typeface="Times New Roman" panose="02020603050405020304" pitchFamily="18" charset="0"/>
              </a:rPr>
              <a:t>1</a:t>
            </a:r>
            <a:r>
              <a:rPr lang="en-US" altLang="zh-CN" i="1">
                <a:latin typeface="Times New Roman" panose="02020603050405020304" pitchFamily="18" charset="0"/>
              </a:rPr>
              <a:t>l</a:t>
            </a:r>
            <a:r>
              <a:rPr lang="en-US" altLang="zh-CN" baseline="-25000">
                <a:latin typeface="Times New Roman" panose="02020603050405020304" pitchFamily="18" charset="0"/>
              </a:rPr>
              <a:t>1</a:t>
            </a:r>
            <a:r>
              <a:rPr lang="zh-CN" altLang="en-US">
                <a:latin typeface="Times New Roman" panose="02020603050405020304" pitchFamily="18" charset="0"/>
              </a:rPr>
              <a:t>＝</a:t>
            </a:r>
            <a:r>
              <a:rPr lang="en-US" altLang="zh-CN" i="1">
                <a:latin typeface="Times New Roman" panose="02020603050405020304" pitchFamily="18" charset="0"/>
              </a:rPr>
              <a:t>F</a:t>
            </a:r>
            <a:r>
              <a:rPr lang="en-US" altLang="zh-CN" baseline="-25000">
                <a:latin typeface="Times New Roman" panose="02020603050405020304" pitchFamily="18" charset="0"/>
              </a:rPr>
              <a:t>2</a:t>
            </a:r>
            <a:r>
              <a:rPr lang="en-US" altLang="zh-CN" i="1">
                <a:latin typeface="Times New Roman" panose="02020603050405020304" pitchFamily="18" charset="0"/>
              </a:rPr>
              <a:t>l</a:t>
            </a:r>
            <a:r>
              <a:rPr lang="en-US" altLang="zh-CN" baseline="-25000">
                <a:latin typeface="Times New Roman" panose="02020603050405020304" pitchFamily="18" charset="0"/>
              </a:rPr>
              <a:t>2</a:t>
            </a:r>
            <a:r>
              <a:rPr lang="en-US" altLang="zh-CN"/>
              <a:t>)</a:t>
            </a:r>
            <a:r>
              <a:rPr lang="zh-CN" altLang="en-US"/>
              <a:t>分析计算：</a:t>
            </a:r>
          </a:p>
          <a:p>
            <a:pPr eaLnBrk="1" hangingPunct="1"/>
            <a:r>
              <a:rPr lang="en-US" altLang="zh-CN"/>
              <a:t>(1)</a:t>
            </a:r>
            <a:r>
              <a:rPr lang="zh-CN" altLang="en-US"/>
              <a:t>在杠杆平衡时，两边增减钩码后杠杆是否平衡以及杠杆再平衡的条件；</a:t>
            </a:r>
          </a:p>
          <a:p>
            <a:pPr eaLnBrk="1" hangingPunct="1"/>
            <a:r>
              <a:rPr lang="en-US" altLang="zh-CN"/>
              <a:t>(2)</a:t>
            </a:r>
            <a:r>
              <a:rPr lang="zh-CN" altLang="en-US"/>
              <a:t>力或力臂的大小。</a:t>
            </a:r>
          </a:p>
          <a:p>
            <a:pPr eaLnBrk="1" hangingPunct="1"/>
            <a:r>
              <a:rPr lang="en-US" altLang="zh-CN"/>
              <a:t>6</a:t>
            </a:r>
            <a:r>
              <a:rPr lang="zh-CN" altLang="en-US"/>
              <a:t>．测量多组数据的目的：</a:t>
            </a:r>
            <a:r>
              <a:rPr lang="en-US" altLang="zh-CN"/>
              <a:t>____________________________________</a:t>
            </a:r>
            <a:endParaRPr lang="en-US" altLang="zh-CN" u="sng"/>
          </a:p>
          <a:p>
            <a:pPr eaLnBrk="1" hangingPunct="1"/>
            <a:r>
              <a:rPr lang="en-US" altLang="zh-CN"/>
              <a:t>____</a:t>
            </a:r>
            <a:r>
              <a:rPr lang="zh-CN" altLang="en-US"/>
              <a:t>。</a:t>
            </a:r>
          </a:p>
          <a:p>
            <a:pPr eaLnBrk="1" hangingPunct="1"/>
            <a:r>
              <a:rPr lang="en-US" altLang="zh-CN"/>
              <a:t>7</a:t>
            </a:r>
            <a:r>
              <a:rPr lang="zh-CN" altLang="en-US"/>
              <a:t>．生活中杠杆的应用以及杠杆类型的判断。</a:t>
            </a:r>
          </a:p>
          <a:p>
            <a:pPr eaLnBrk="1" hangingPunct="1"/>
            <a:r>
              <a:rPr lang="en-US" altLang="zh-CN">
                <a:solidFill>
                  <a:srgbClr val="C00000"/>
                </a:solidFill>
              </a:rPr>
              <a:t>【</a:t>
            </a:r>
            <a:r>
              <a:rPr lang="zh-CN" altLang="en-US">
                <a:solidFill>
                  <a:srgbClr val="C00000"/>
                </a:solidFill>
              </a:rPr>
              <a:t>实验结论</a:t>
            </a:r>
            <a:r>
              <a:rPr lang="en-US" altLang="zh-CN">
                <a:solidFill>
                  <a:srgbClr val="C00000"/>
                </a:solidFill>
              </a:rPr>
              <a:t>】</a:t>
            </a:r>
            <a:endParaRPr lang="zh-CN" altLang="en-US">
              <a:solidFill>
                <a:srgbClr val="C00000"/>
              </a:solidFill>
            </a:endParaRPr>
          </a:p>
          <a:p>
            <a:pPr eaLnBrk="1" hangingPunct="1"/>
            <a:r>
              <a:rPr lang="zh-CN" altLang="en-US"/>
              <a:t>动力</a:t>
            </a:r>
            <a:r>
              <a:rPr lang="en-US" altLang="zh-CN"/>
              <a:t>×</a:t>
            </a:r>
            <a:r>
              <a:rPr lang="zh-CN" altLang="en-US"/>
              <a:t>动力臂＝阻力</a:t>
            </a:r>
            <a:r>
              <a:rPr lang="en-US" altLang="zh-CN"/>
              <a:t>×</a:t>
            </a:r>
            <a:r>
              <a:rPr lang="zh-CN" altLang="en-US"/>
              <a:t>阻力臂</a:t>
            </a:r>
            <a:r>
              <a:rPr lang="en-US" altLang="zh-CN"/>
              <a:t>(</a:t>
            </a:r>
            <a:r>
              <a:rPr lang="en-US" altLang="zh-CN" i="1">
                <a:latin typeface="Times New Roman" panose="02020603050405020304" pitchFamily="18" charset="0"/>
              </a:rPr>
              <a:t>F</a:t>
            </a:r>
            <a:r>
              <a:rPr lang="en-US" altLang="zh-CN" baseline="-25000">
                <a:latin typeface="Times New Roman" panose="02020603050405020304" pitchFamily="18" charset="0"/>
              </a:rPr>
              <a:t>1</a:t>
            </a:r>
            <a:r>
              <a:rPr lang="en-US" altLang="zh-CN" i="1">
                <a:latin typeface="Times New Roman" panose="02020603050405020304" pitchFamily="18" charset="0"/>
              </a:rPr>
              <a:t>l</a:t>
            </a:r>
            <a:r>
              <a:rPr lang="en-US" altLang="zh-CN" baseline="-25000">
                <a:latin typeface="Times New Roman" panose="02020603050405020304" pitchFamily="18" charset="0"/>
              </a:rPr>
              <a:t>1</a:t>
            </a:r>
            <a:r>
              <a:rPr lang="zh-CN" altLang="en-US">
                <a:latin typeface="Times New Roman" panose="02020603050405020304" pitchFamily="18" charset="0"/>
              </a:rPr>
              <a:t>＝</a:t>
            </a:r>
            <a:r>
              <a:rPr lang="en-US" altLang="zh-CN" i="1">
                <a:latin typeface="Times New Roman" panose="02020603050405020304" pitchFamily="18" charset="0"/>
              </a:rPr>
              <a:t>F</a:t>
            </a:r>
            <a:r>
              <a:rPr lang="en-US" altLang="zh-CN" baseline="-25000">
                <a:latin typeface="Times New Roman" panose="02020603050405020304" pitchFamily="18" charset="0"/>
              </a:rPr>
              <a:t>2</a:t>
            </a:r>
            <a:r>
              <a:rPr lang="en-US" altLang="zh-CN" i="1">
                <a:latin typeface="Times New Roman" panose="02020603050405020304" pitchFamily="18" charset="0"/>
              </a:rPr>
              <a:t>l</a:t>
            </a:r>
            <a:r>
              <a:rPr lang="en-US" altLang="zh-CN" baseline="-25000">
                <a:latin typeface="Times New Roman" panose="02020603050405020304" pitchFamily="18" charset="0"/>
              </a:rPr>
              <a:t>2</a:t>
            </a:r>
            <a:r>
              <a:rPr lang="en-US" altLang="zh-CN"/>
              <a:t>)</a:t>
            </a:r>
          </a:p>
        </p:txBody>
      </p:sp>
      <p:sp>
        <p:nvSpPr>
          <p:cNvPr id="32771" name="矩形 2"/>
          <p:cNvSpPr>
            <a:spLocks noChangeArrowheads="1"/>
          </p:cNvSpPr>
          <p:nvPr/>
        </p:nvSpPr>
        <p:spPr bwMode="auto">
          <a:xfrm>
            <a:off x="3367088" y="1944688"/>
            <a:ext cx="546258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楷体" panose="02010609060101010101" pitchFamily="49" charset="-122"/>
                <a:ea typeface="楷体" panose="02010609060101010101" pitchFamily="49" charset="-122"/>
              </a:rPr>
              <a:t>避免实验的偶然性，使得出的结论具有普遍</a:t>
            </a:r>
          </a:p>
        </p:txBody>
      </p:sp>
      <p:sp>
        <p:nvSpPr>
          <p:cNvPr id="32772" name="矩形 3"/>
          <p:cNvSpPr>
            <a:spLocks noChangeArrowheads="1"/>
          </p:cNvSpPr>
          <p:nvPr/>
        </p:nvSpPr>
        <p:spPr bwMode="auto">
          <a:xfrm>
            <a:off x="493713" y="2425700"/>
            <a:ext cx="565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楷体" panose="02010609060101010101" pitchFamily="49" charset="-122"/>
                <a:ea typeface="楷体" panose="02010609060101010101" pitchFamily="49" charset="-122"/>
              </a:rPr>
              <a:t>性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4818">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3794" name="TextBox 1"/>
          <p:cNvSpPr txBox="1">
            <a:spLocks noChangeArrowheads="1"/>
          </p:cNvSpPr>
          <p:nvPr/>
        </p:nvSpPr>
        <p:spPr bwMode="auto">
          <a:xfrm>
            <a:off x="382588" y="1208088"/>
            <a:ext cx="83899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(2015·</a:t>
            </a:r>
            <a:r>
              <a:rPr lang="zh-CN" altLang="en-US"/>
              <a:t>江西</a:t>
            </a:r>
            <a:r>
              <a:rPr lang="en-US" altLang="zh-CN"/>
              <a:t>)</a:t>
            </a:r>
            <a:r>
              <a:rPr lang="zh-CN" altLang="en-US"/>
              <a:t>探究杠杆的平衡条件</a:t>
            </a:r>
          </a:p>
        </p:txBody>
      </p:sp>
      <p:pic>
        <p:nvPicPr>
          <p:cNvPr id="33796"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87675" y="1958975"/>
            <a:ext cx="2724150"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4818" name="TextBox 1"/>
          <p:cNvSpPr txBox="1">
            <a:spLocks noChangeArrowheads="1"/>
          </p:cNvSpPr>
          <p:nvPr/>
        </p:nvSpPr>
        <p:spPr bwMode="auto">
          <a:xfrm>
            <a:off x="346075" y="695325"/>
            <a:ext cx="8643938"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提出问题</a:t>
            </a:r>
            <a:r>
              <a:rPr lang="en-US" altLang="zh-CN">
                <a:solidFill>
                  <a:srgbClr val="C00000"/>
                </a:solidFill>
              </a:rPr>
              <a:t>】</a:t>
            </a:r>
            <a:r>
              <a:rPr lang="zh-CN" altLang="en-US">
                <a:solidFill>
                  <a:srgbClr val="C00000"/>
                </a:solidFill>
              </a:rPr>
              <a:t> </a:t>
            </a:r>
          </a:p>
          <a:p>
            <a:pPr eaLnBrk="1" hangingPunct="1"/>
            <a:r>
              <a:rPr lang="zh-CN" altLang="en-US"/>
              <a:t>如图甲所示，是一种常见的杆秤，此时处于水平位置平衡。</a:t>
            </a:r>
          </a:p>
          <a:p>
            <a:pPr eaLnBrk="1" hangingPunct="1"/>
            <a:r>
              <a:rPr lang="zh-CN" altLang="en-US"/>
              <a:t>发现一：小明在左侧挂钩上增加物体，可观察到提纽左侧下沉，他认为改</a:t>
            </a:r>
            <a:endParaRPr lang="en-US" altLang="zh-CN"/>
          </a:p>
          <a:p>
            <a:pPr eaLnBrk="1" hangingPunct="1"/>
            <a:r>
              <a:rPr lang="zh-CN" altLang="en-US"/>
              <a:t>变杠杆的水平平衡可以通过改变作用在杠杆上的</a:t>
            </a:r>
            <a:r>
              <a:rPr lang="zh-CN" altLang="en-US" u="sng"/>
              <a:t>    </a:t>
            </a:r>
            <a:r>
              <a:rPr lang="zh-CN" altLang="en-US"/>
              <a:t>来实现；</a:t>
            </a:r>
            <a:endParaRPr lang="en-US" altLang="zh-CN"/>
          </a:p>
          <a:p>
            <a:pPr eaLnBrk="1" hangingPunct="1"/>
            <a:r>
              <a:rPr lang="zh-CN" altLang="en-US"/>
              <a:t>发现二：接着小新移动秤砣使其恢复水平位置平衡，说明通过改变</a:t>
            </a:r>
            <a:r>
              <a:rPr lang="en-US" altLang="zh-CN" u="sng"/>
              <a:t>_____</a:t>
            </a:r>
            <a:r>
              <a:rPr lang="zh-CN" altLang="en-US" u="sng"/>
              <a:t> </a:t>
            </a:r>
            <a:endParaRPr lang="en-US" altLang="zh-CN" u="sng"/>
          </a:p>
          <a:p>
            <a:pPr eaLnBrk="1" hangingPunct="1"/>
            <a:r>
              <a:rPr lang="zh-CN" altLang="en-US"/>
              <a:t>的长短也可以改变杠杆的平衡，那么，杠杆在满足什么条件时才平衡呢？</a:t>
            </a:r>
          </a:p>
        </p:txBody>
      </p:sp>
      <p:sp>
        <p:nvSpPr>
          <p:cNvPr id="5" name="矩形 4"/>
          <p:cNvSpPr>
            <a:spLocks noChangeArrowheads="1"/>
          </p:cNvSpPr>
          <p:nvPr/>
        </p:nvSpPr>
        <p:spPr bwMode="auto">
          <a:xfrm>
            <a:off x="5849938" y="1995488"/>
            <a:ext cx="438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力</a:t>
            </a:r>
          </a:p>
        </p:txBody>
      </p:sp>
      <p:sp>
        <p:nvSpPr>
          <p:cNvPr id="6" name="矩形 5"/>
          <p:cNvSpPr>
            <a:spLocks noChangeArrowheads="1"/>
          </p:cNvSpPr>
          <p:nvPr/>
        </p:nvSpPr>
        <p:spPr bwMode="auto">
          <a:xfrm>
            <a:off x="7894638" y="2476500"/>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力臂</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Box 1"/>
          <p:cNvSpPr txBox="1">
            <a:spLocks noChangeArrowheads="1"/>
          </p:cNvSpPr>
          <p:nvPr/>
        </p:nvSpPr>
        <p:spPr bwMode="auto">
          <a:xfrm>
            <a:off x="346075" y="161925"/>
            <a:ext cx="8389938"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制订计划与设计实验</a:t>
            </a:r>
            <a:r>
              <a:rPr lang="en-US" altLang="zh-CN">
                <a:solidFill>
                  <a:srgbClr val="C00000"/>
                </a:solidFill>
              </a:rPr>
              <a:t>】</a:t>
            </a:r>
            <a:r>
              <a:rPr lang="zh-CN" altLang="en-US">
                <a:solidFill>
                  <a:srgbClr val="C00000"/>
                </a:solidFill>
              </a:rPr>
              <a:t> </a:t>
            </a:r>
          </a:p>
          <a:p>
            <a:pPr eaLnBrk="1" hangingPunct="1"/>
            <a:r>
              <a:rPr lang="zh-CN" altLang="en-US"/>
              <a:t>实验前，轻质杠杆处于如图乙所示的状态，使用时，首先应将杠杆的平衡螺母向</a:t>
            </a:r>
            <a:r>
              <a:rPr lang="zh-CN" altLang="en-US" u="sng"/>
              <a:t>     </a:t>
            </a:r>
            <a:r>
              <a:rPr lang="en-US" altLang="zh-CN"/>
              <a:t>(</a:t>
            </a:r>
            <a:r>
              <a:rPr lang="zh-CN" altLang="en-US"/>
              <a:t>选填“左”或“右”</a:t>
            </a:r>
            <a:r>
              <a:rPr lang="en-US" altLang="zh-CN"/>
              <a:t>)</a:t>
            </a:r>
            <a:r>
              <a:rPr lang="zh-CN" altLang="en-US"/>
              <a:t>调节，使杠杆处于水平位置平衡，这样做的好处是</a:t>
            </a:r>
            <a:r>
              <a:rPr lang="zh-CN" altLang="en-US" u="sng"/>
              <a:t>                 </a:t>
            </a:r>
            <a:r>
              <a:rPr lang="zh-CN" altLang="en-US"/>
              <a:t>。</a:t>
            </a:r>
          </a:p>
        </p:txBody>
      </p:sp>
      <p:pic>
        <p:nvPicPr>
          <p:cNvPr id="35843"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16125" y="2024063"/>
            <a:ext cx="5492750"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p:cNvSpPr>
            <a:spLocks noChangeArrowheads="1"/>
          </p:cNvSpPr>
          <p:nvPr/>
        </p:nvSpPr>
        <p:spPr bwMode="auto">
          <a:xfrm>
            <a:off x="1285875" y="1038225"/>
            <a:ext cx="439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右</a:t>
            </a:r>
          </a:p>
        </p:txBody>
      </p:sp>
      <p:sp>
        <p:nvSpPr>
          <p:cNvPr id="5" name="矩形 4"/>
          <p:cNvSpPr>
            <a:spLocks noChangeArrowheads="1"/>
          </p:cNvSpPr>
          <p:nvPr/>
        </p:nvSpPr>
        <p:spPr bwMode="auto">
          <a:xfrm>
            <a:off x="1943100" y="1506538"/>
            <a:ext cx="22288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便于直接测出力臂</a:t>
            </a:r>
          </a:p>
        </p:txBody>
      </p:sp>
      <p:sp>
        <p:nvSpPr>
          <p:cNvPr id="6" name="矩形 5"/>
          <p:cNvSpPr>
            <a:spLocks noChangeArrowheads="1"/>
          </p:cNvSpPr>
          <p:nvPr/>
        </p:nvSpPr>
        <p:spPr bwMode="auto">
          <a:xfrm>
            <a:off x="373063" y="3321050"/>
            <a:ext cx="8653462"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实验结论</a:t>
            </a:r>
            <a:r>
              <a:rPr lang="en-US" altLang="zh-CN">
                <a:solidFill>
                  <a:srgbClr val="C00000"/>
                </a:solidFill>
              </a:rPr>
              <a:t>】</a:t>
            </a:r>
            <a:r>
              <a:rPr lang="zh-CN" altLang="en-US">
                <a:solidFill>
                  <a:srgbClr val="C00000"/>
                </a:solidFill>
              </a:rPr>
              <a:t> </a:t>
            </a:r>
          </a:p>
          <a:p>
            <a:pPr eaLnBrk="1" hangingPunct="1"/>
            <a:r>
              <a:rPr lang="zh-CN" altLang="en-US"/>
              <a:t>如图丙所示，他们进行了三次实验，对实验数据进行分析，得出杠杆的</a:t>
            </a:r>
            <a:endParaRPr lang="en-US" altLang="zh-CN"/>
          </a:p>
          <a:p>
            <a:pPr eaLnBrk="1" hangingPunct="1"/>
            <a:r>
              <a:rPr lang="zh-CN" altLang="en-US"/>
              <a:t>平衡条件是</a:t>
            </a:r>
            <a:r>
              <a:rPr lang="zh-CN" altLang="en-US" u="sng"/>
              <a:t>               </a:t>
            </a:r>
            <a:r>
              <a:rPr lang="zh-CN" altLang="en-US"/>
              <a:t>。</a:t>
            </a:r>
          </a:p>
        </p:txBody>
      </p:sp>
      <p:sp>
        <p:nvSpPr>
          <p:cNvPr id="7" name="矩形 6"/>
          <p:cNvSpPr>
            <a:spLocks noChangeArrowheads="1"/>
          </p:cNvSpPr>
          <p:nvPr/>
        </p:nvSpPr>
        <p:spPr bwMode="auto">
          <a:xfrm>
            <a:off x="1760538" y="4208463"/>
            <a:ext cx="184626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阻力</a:t>
            </a:r>
            <a:r>
              <a:rPr lang="en-US" altLang="zh-CN">
                <a:solidFill>
                  <a:srgbClr val="C00000"/>
                </a:solidFill>
                <a:latin typeface="楷体_GB2312" panose="02010609030101010101" pitchFamily="49" charset="-122"/>
                <a:ea typeface="楷体_GB2312" panose="02010609030101010101" pitchFamily="49" charset="-122"/>
              </a:rPr>
              <a:t>×</a:t>
            </a:r>
            <a:r>
              <a:rPr lang="zh-CN" altLang="en-US">
                <a:solidFill>
                  <a:srgbClr val="C00000"/>
                </a:solidFill>
                <a:latin typeface="楷体_GB2312" panose="02010609030101010101" pitchFamily="49" charset="-122"/>
                <a:ea typeface="楷体_GB2312" panose="02010609030101010101" pitchFamily="49" charset="-122"/>
              </a:rPr>
              <a:t>阻力臂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Box 1"/>
          <p:cNvSpPr txBox="1">
            <a:spLocks noChangeArrowheads="1"/>
          </p:cNvSpPr>
          <p:nvPr/>
        </p:nvSpPr>
        <p:spPr bwMode="auto">
          <a:xfrm>
            <a:off x="346075" y="123825"/>
            <a:ext cx="8797925"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拓展应用</a:t>
            </a:r>
            <a:r>
              <a:rPr lang="en-US" altLang="zh-CN">
                <a:solidFill>
                  <a:srgbClr val="C00000"/>
                </a:solidFill>
              </a:rPr>
              <a:t>】</a:t>
            </a:r>
            <a:r>
              <a:rPr lang="zh-CN" altLang="en-US">
                <a:solidFill>
                  <a:srgbClr val="C00000"/>
                </a:solidFill>
              </a:rPr>
              <a:t> </a:t>
            </a:r>
          </a:p>
          <a:p>
            <a:pPr eaLnBrk="1" hangingPunct="1"/>
            <a:r>
              <a:rPr lang="zh-CN" altLang="en-US"/>
              <a:t>如图丁所示，是用手托起重物的示意图，图中前臂可以看作是一个</a:t>
            </a:r>
            <a:r>
              <a:rPr lang="en-US" altLang="zh-CN" u="sng"/>
              <a:t>_____</a:t>
            </a:r>
          </a:p>
          <a:p>
            <a:pPr eaLnBrk="1" hangingPunct="1"/>
            <a:r>
              <a:rPr lang="en-US" altLang="zh-CN"/>
              <a:t>(</a:t>
            </a:r>
            <a:r>
              <a:rPr lang="zh-CN" altLang="en-US"/>
              <a:t>选填“省力”“费力”或“等臂”</a:t>
            </a:r>
            <a:r>
              <a:rPr lang="en-US" altLang="zh-CN"/>
              <a:t>)</a:t>
            </a:r>
            <a:r>
              <a:rPr lang="zh-CN" altLang="en-US"/>
              <a:t>杠杆，此杠杆的支点是图中的</a:t>
            </a:r>
            <a:r>
              <a:rPr lang="zh-CN" altLang="en-US" u="sng"/>
              <a:t>   </a:t>
            </a:r>
            <a:r>
              <a:rPr lang="zh-CN" altLang="en-US"/>
              <a:t>点，</a:t>
            </a:r>
            <a:endParaRPr lang="en-US" altLang="zh-CN"/>
          </a:p>
          <a:p>
            <a:pPr eaLnBrk="1" hangingPunct="1"/>
            <a:r>
              <a:rPr lang="zh-CN" altLang="en-US"/>
              <a:t>假如托起</a:t>
            </a:r>
            <a:r>
              <a:rPr lang="en-US" altLang="zh-CN"/>
              <a:t>6 N</a:t>
            </a:r>
            <a:r>
              <a:rPr lang="zh-CN" altLang="en-US"/>
              <a:t>的重物，请你根据图丁所示，估算出手臂要用的动力大约是</a:t>
            </a:r>
            <a:endParaRPr lang="en-US" altLang="zh-CN"/>
          </a:p>
          <a:p>
            <a:pPr eaLnBrk="1" hangingPunct="1"/>
            <a:r>
              <a:rPr lang="en-US" altLang="zh-CN"/>
              <a:t>____N</a:t>
            </a:r>
            <a:r>
              <a:rPr lang="zh-CN" altLang="en-US"/>
              <a:t>。</a:t>
            </a:r>
            <a:endParaRPr lang="en-US" altLang="zh-CN"/>
          </a:p>
        </p:txBody>
      </p:sp>
      <p:pic>
        <p:nvPicPr>
          <p:cNvPr id="36867"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74988" y="2243138"/>
            <a:ext cx="2800350" cy="260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p:cNvSpPr>
            <a:spLocks noChangeArrowheads="1"/>
          </p:cNvSpPr>
          <p:nvPr/>
        </p:nvSpPr>
        <p:spPr bwMode="auto">
          <a:xfrm>
            <a:off x="7858125" y="557213"/>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费力</a:t>
            </a:r>
          </a:p>
        </p:txBody>
      </p:sp>
      <p:sp>
        <p:nvSpPr>
          <p:cNvPr id="6" name="矩形 5"/>
          <p:cNvSpPr>
            <a:spLocks noChangeArrowheads="1"/>
          </p:cNvSpPr>
          <p:nvPr/>
        </p:nvSpPr>
        <p:spPr bwMode="auto">
          <a:xfrm>
            <a:off x="7858125" y="1031875"/>
            <a:ext cx="441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latin typeface="楷体_GB2312" panose="02010609030101010101" pitchFamily="49" charset="-122"/>
                <a:ea typeface="楷体_GB2312" panose="02010609030101010101" pitchFamily="49" charset="-122"/>
              </a:rPr>
              <a:t>C</a:t>
            </a:r>
            <a:r>
              <a:rPr lang="en-US" altLang="zh-CN">
                <a:solidFill>
                  <a:srgbClr val="C00000"/>
                </a:solidFill>
                <a:latin typeface="楷体_GB2312" panose="02010609030101010101" pitchFamily="49" charset="-122"/>
                <a:ea typeface="楷体_GB2312" panose="02010609030101010101" pitchFamily="49" charset="-122"/>
              </a:rPr>
              <a:t>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482600" y="1951038"/>
            <a:ext cx="441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48</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7890" name="TextBox 1"/>
          <p:cNvSpPr txBox="1">
            <a:spLocks noChangeArrowheads="1"/>
          </p:cNvSpPr>
          <p:nvPr/>
        </p:nvSpPr>
        <p:spPr bwMode="auto">
          <a:xfrm>
            <a:off x="346075" y="234950"/>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1" hangingPunct="1"/>
            <a:r>
              <a:rPr lang="zh-CN" altLang="en-US">
                <a:latin typeface="黑体" panose="02010609060101010101" pitchFamily="49" charset="-122"/>
                <a:ea typeface="黑体" panose="02010609060101010101" pitchFamily="49" charset="-122"/>
              </a:rPr>
              <a:t>补充设问</a:t>
            </a:r>
          </a:p>
        </p:txBody>
      </p:sp>
      <p:sp>
        <p:nvSpPr>
          <p:cNvPr id="37891" name="TextBox 1"/>
          <p:cNvSpPr txBox="1">
            <a:spLocks noChangeArrowheads="1"/>
          </p:cNvSpPr>
          <p:nvPr/>
        </p:nvSpPr>
        <p:spPr bwMode="auto">
          <a:xfrm>
            <a:off x="323850" y="560388"/>
            <a:ext cx="882015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交流与反思</a:t>
            </a:r>
            <a:r>
              <a:rPr lang="en-US" altLang="zh-CN">
                <a:solidFill>
                  <a:srgbClr val="C00000"/>
                </a:solidFill>
              </a:rPr>
              <a:t>】</a:t>
            </a:r>
            <a:endParaRPr lang="zh-CN" altLang="en-US">
              <a:solidFill>
                <a:srgbClr val="C00000"/>
              </a:solidFill>
            </a:endParaRPr>
          </a:p>
          <a:p>
            <a:pPr eaLnBrk="1" hangingPunct="1"/>
            <a:r>
              <a:rPr lang="en-US" altLang="zh-CN"/>
              <a:t>(1)</a:t>
            </a:r>
            <a:r>
              <a:rPr lang="zh-CN" altLang="en-US"/>
              <a:t>在探究过程中，需要测量和记录动力、动力臂、阻力、阻力臂四个物</a:t>
            </a:r>
            <a:endParaRPr lang="en-US" altLang="zh-CN"/>
          </a:p>
          <a:p>
            <a:pPr eaLnBrk="1" hangingPunct="1"/>
            <a:r>
              <a:rPr lang="zh-CN" altLang="en-US"/>
              <a:t>理量，在进行多次实验的过程中，</a:t>
            </a:r>
            <a:r>
              <a:rPr lang="zh-CN" altLang="en-US" u="sng"/>
              <a:t>     </a:t>
            </a:r>
            <a:r>
              <a:rPr lang="en-US" altLang="zh-CN"/>
              <a:t>(</a:t>
            </a:r>
            <a:r>
              <a:rPr lang="zh-CN" altLang="en-US"/>
              <a:t>选填“可以”或“不可以”</a:t>
            </a:r>
            <a:r>
              <a:rPr lang="en-US" altLang="zh-CN"/>
              <a:t>)</a:t>
            </a:r>
            <a:r>
              <a:rPr lang="zh-CN" altLang="en-US"/>
              <a:t>同</a:t>
            </a:r>
            <a:endParaRPr lang="en-US" altLang="zh-CN"/>
          </a:p>
          <a:p>
            <a:pPr eaLnBrk="1" hangingPunct="1"/>
            <a:r>
              <a:rPr lang="zh-CN" altLang="en-US"/>
              <a:t>时改变多个量，进行探究测量。</a:t>
            </a:r>
          </a:p>
          <a:p>
            <a:pPr eaLnBrk="1" hangingPunct="1"/>
            <a:r>
              <a:rPr lang="en-US" altLang="zh-CN"/>
              <a:t>(2)</a:t>
            </a:r>
            <a:r>
              <a:rPr lang="zh-CN" altLang="en-US"/>
              <a:t>在做该实验时，有一组同学得到如表所示数据，得出杠杆的平衡条件</a:t>
            </a:r>
            <a:endParaRPr lang="en-US" altLang="zh-CN"/>
          </a:p>
          <a:p>
            <a:pPr eaLnBrk="1" hangingPunct="1"/>
            <a:r>
              <a:rPr lang="zh-CN" altLang="en-US"/>
              <a:t>是“动力＋动力臂＝阻力＋阻力臂”，你认为他们的实验过程存在的问题</a:t>
            </a:r>
            <a:endParaRPr lang="en-US" altLang="zh-CN"/>
          </a:p>
          <a:p>
            <a:pPr eaLnBrk="1" hangingPunct="1"/>
            <a:r>
              <a:rPr lang="zh-CN" altLang="en-US"/>
              <a:t>是</a:t>
            </a:r>
            <a:r>
              <a:rPr lang="zh-CN" altLang="en-US" u="sng"/>
              <a:t>                                  </a:t>
            </a:r>
            <a:r>
              <a:rPr lang="en-US" altLang="zh-CN"/>
              <a:t>(</a:t>
            </a:r>
            <a:r>
              <a:rPr lang="zh-CN" altLang="en-US"/>
              <a:t>写出一条即可</a:t>
            </a:r>
            <a:r>
              <a:rPr lang="en-US" altLang="zh-CN"/>
              <a:t>)</a:t>
            </a:r>
            <a:r>
              <a:rPr lang="zh-CN" altLang="en-US"/>
              <a:t>。</a:t>
            </a:r>
          </a:p>
        </p:txBody>
      </p:sp>
      <p:pic>
        <p:nvPicPr>
          <p:cNvPr id="37892"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93838" y="3886200"/>
            <a:ext cx="6181725"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p:cNvSpPr>
            <a:spLocks noChangeArrowheads="1"/>
          </p:cNvSpPr>
          <p:nvPr/>
        </p:nvSpPr>
        <p:spPr bwMode="auto">
          <a:xfrm>
            <a:off x="4206875" y="1439863"/>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可以</a:t>
            </a:r>
          </a:p>
        </p:txBody>
      </p:sp>
      <p:sp>
        <p:nvSpPr>
          <p:cNvPr id="6" name="矩形 5"/>
          <p:cNvSpPr>
            <a:spLocks noChangeArrowheads="1"/>
          </p:cNvSpPr>
          <p:nvPr/>
        </p:nvSpPr>
        <p:spPr bwMode="auto">
          <a:xfrm>
            <a:off x="701675" y="3265488"/>
            <a:ext cx="42735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只根据一组数据得出结论具有偶然性</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8914" name="TextBox 1"/>
          <p:cNvSpPr txBox="1">
            <a:spLocks noChangeArrowheads="1"/>
          </p:cNvSpPr>
          <p:nvPr/>
        </p:nvSpPr>
        <p:spPr bwMode="auto">
          <a:xfrm>
            <a:off x="336550" y="600075"/>
            <a:ext cx="872648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en-US"/>
              <a:t>实验中，用如图戊所示的方式悬挂钩码，杠杆也能在水平位置平衡</a:t>
            </a:r>
            <a:r>
              <a:rPr lang="en-US" altLang="zh-CN"/>
              <a:t>(</a:t>
            </a:r>
            <a:r>
              <a:rPr lang="zh-CN" altLang="en-US"/>
              <a:t>杠</a:t>
            </a:r>
            <a:endParaRPr lang="en-US" altLang="zh-CN"/>
          </a:p>
          <a:p>
            <a:pPr eaLnBrk="1" hangingPunct="1"/>
            <a:r>
              <a:rPr lang="zh-CN" altLang="en-US"/>
              <a:t>杆上每格等距</a:t>
            </a:r>
            <a:r>
              <a:rPr lang="en-US" altLang="zh-CN"/>
              <a:t>)</a:t>
            </a:r>
            <a:r>
              <a:rPr lang="zh-CN" altLang="en-US"/>
              <a:t>，但老师却往往提醒大家不要采用这种方式，原因是</a:t>
            </a:r>
            <a:r>
              <a:rPr lang="en-US" altLang="zh-CN"/>
              <a:t>_____</a:t>
            </a:r>
            <a:endParaRPr lang="en-US" altLang="zh-CN" u="sng"/>
          </a:p>
          <a:p>
            <a:pPr eaLnBrk="1" hangingPunct="1"/>
            <a:r>
              <a:rPr lang="en-US" altLang="zh-CN"/>
              <a:t>__________________________</a:t>
            </a:r>
            <a:r>
              <a:rPr lang="zh-CN" altLang="en-US"/>
              <a:t>。</a:t>
            </a:r>
          </a:p>
        </p:txBody>
      </p:sp>
      <p:pic>
        <p:nvPicPr>
          <p:cNvPr id="38915" name="Picture 21"/>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162300" y="2163763"/>
            <a:ext cx="2505075"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矩形 5"/>
          <p:cNvSpPr>
            <a:spLocks noChangeArrowheads="1"/>
          </p:cNvSpPr>
          <p:nvPr/>
        </p:nvSpPr>
        <p:spPr bwMode="auto">
          <a:xfrm>
            <a:off x="7961313" y="1031875"/>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力和</a:t>
            </a:r>
          </a:p>
        </p:txBody>
      </p:sp>
      <p:sp>
        <p:nvSpPr>
          <p:cNvPr id="7" name="矩形 6"/>
          <p:cNvSpPr>
            <a:spLocks noChangeArrowheads="1"/>
          </p:cNvSpPr>
          <p:nvPr/>
        </p:nvSpPr>
        <p:spPr bwMode="auto">
          <a:xfrm>
            <a:off x="336550" y="1476375"/>
            <a:ext cx="36353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力臂的数目过多，不利于计算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9938" name="TextBox 1"/>
          <p:cNvSpPr txBox="1">
            <a:spLocks noChangeArrowheads="1"/>
          </p:cNvSpPr>
          <p:nvPr/>
        </p:nvSpPr>
        <p:spPr bwMode="auto">
          <a:xfrm>
            <a:off x="346075" y="617538"/>
            <a:ext cx="85709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rPr>
              <a:t>【</a:t>
            </a:r>
            <a:r>
              <a:rPr lang="zh-CN" altLang="en-US">
                <a:solidFill>
                  <a:srgbClr val="C00000"/>
                </a:solidFill>
              </a:rPr>
              <a:t>拓展应用</a:t>
            </a:r>
            <a:r>
              <a:rPr lang="en-US" altLang="zh-CN">
                <a:solidFill>
                  <a:srgbClr val="C00000"/>
                </a:solidFill>
              </a:rPr>
              <a:t>】</a:t>
            </a:r>
            <a:r>
              <a:rPr lang="zh-CN" altLang="en-US">
                <a:solidFill>
                  <a:srgbClr val="C00000"/>
                </a:solidFill>
              </a:rPr>
              <a:t> </a:t>
            </a:r>
            <a:r>
              <a:rPr lang="zh-CN" altLang="en-US"/>
              <a:t>杠杆在生活中有很多应用。现欲使如图己所示的静止跷跷</a:t>
            </a:r>
            <a:endParaRPr lang="en-US" altLang="zh-CN"/>
          </a:p>
          <a:p>
            <a:pPr eaLnBrk="1" hangingPunct="1"/>
            <a:r>
              <a:rPr lang="zh-CN" altLang="en-US"/>
              <a:t>板发生转动，小女孩</a:t>
            </a:r>
            <a:r>
              <a:rPr lang="en-US" altLang="zh-CN" i="1"/>
              <a:t>B</a:t>
            </a:r>
            <a:r>
              <a:rPr lang="zh-CN" altLang="en-US"/>
              <a:t>可以采取的做法是</a:t>
            </a:r>
            <a:r>
              <a:rPr lang="zh-CN" altLang="en-US" u="sng"/>
              <a:t>                         </a:t>
            </a:r>
            <a:r>
              <a:rPr lang="zh-CN" altLang="en-US"/>
              <a:t>。</a:t>
            </a:r>
          </a:p>
        </p:txBody>
      </p:sp>
      <p:pic>
        <p:nvPicPr>
          <p:cNvPr id="39939"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00325" y="1951038"/>
            <a:ext cx="260985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p:cNvSpPr>
            <a:spLocks noChangeArrowheads="1"/>
          </p:cNvSpPr>
          <p:nvPr/>
        </p:nvSpPr>
        <p:spPr bwMode="auto">
          <a:xfrm>
            <a:off x="5032375" y="1038225"/>
            <a:ext cx="31257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远离支点</a:t>
            </a:r>
            <a:r>
              <a:rPr lang="en-US" altLang="zh-CN">
                <a:solidFill>
                  <a:srgbClr val="C00000"/>
                </a:solidFill>
                <a:latin typeface="楷体_GB2312" panose="02010609030101010101" pitchFamily="49" charset="-122"/>
                <a:ea typeface="楷体_GB2312" panose="02010609030101010101" pitchFamily="49" charset="-122"/>
              </a:rPr>
              <a:t>(</a:t>
            </a:r>
            <a:r>
              <a:rPr lang="zh-CN" altLang="en-US">
                <a:solidFill>
                  <a:srgbClr val="C00000"/>
                </a:solidFill>
                <a:latin typeface="楷体_GB2312" panose="02010609030101010101" pitchFamily="49" charset="-122"/>
                <a:ea typeface="楷体_GB2312" panose="02010609030101010101" pitchFamily="49" charset="-122"/>
              </a:rPr>
              <a:t>或向右端移动</a:t>
            </a:r>
            <a:r>
              <a:rPr lang="en-US" altLang="zh-CN">
                <a:solidFill>
                  <a:srgbClr val="C00000"/>
                </a:solidFill>
                <a:latin typeface="楷体_GB2312" panose="02010609030101010101" pitchFamily="49" charset="-122"/>
                <a:ea typeface="楷体_GB2312" panose="02010609030101010101" pitchFamily="49" charset="-122"/>
              </a:rPr>
              <a:t>) </a:t>
            </a:r>
            <a:endParaRPr lang="zh-CN" altLang="en-US">
              <a:solidFill>
                <a:srgbClr val="C00000"/>
              </a:solidFill>
              <a:latin typeface="楷体_GB2312" panose="02010609030101010101" pitchFamily="49" charset="-122"/>
              <a:ea typeface="楷体_GB2312" panose="02010609030101010101" pitchFamily="49" charset="-122"/>
            </a:endParaRPr>
          </a:p>
        </p:txBody>
      </p:sp>
      <p:pic>
        <p:nvPicPr>
          <p:cNvPr id="39940" name="New picture"/>
          <p:cNvPicPr/>
          <p:nvPr/>
        </p:nvPicPr>
        <p:blipFill>
          <a:blip r:embed="rId3"/>
          <a:stretch>
            <a:fillRect/>
          </a:stretch>
        </p:blipFill>
        <p:spPr>
          <a:xfrm>
            <a:off x="11899900" y="10337800"/>
            <a:ext cx="317500" cy="228600"/>
          </a:xfrm>
          <a:prstGeom prst="cube">
            <a:avLst/>
          </a:prstGeo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346075" y="1111250"/>
            <a:ext cx="8389938"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en-US"/>
              <a:t>．杠杆的平衡条件</a:t>
            </a:r>
          </a:p>
          <a:p>
            <a:pPr eaLnBrk="1" hangingPunct="1"/>
            <a:r>
              <a:rPr lang="en-US" altLang="zh-CN"/>
              <a:t>(1)</a:t>
            </a:r>
            <a:r>
              <a:rPr lang="zh-CN" altLang="en-US"/>
              <a:t>杠杆平衡：杠杆在动力和阻力作用下保持① </a:t>
            </a:r>
            <a:r>
              <a:rPr lang="en-US" altLang="zh-CN"/>
              <a:t>______________</a:t>
            </a:r>
            <a:r>
              <a:rPr lang="zh-CN" altLang="en-US"/>
              <a:t>。</a:t>
            </a:r>
          </a:p>
          <a:p>
            <a:pPr eaLnBrk="1" hangingPunct="1"/>
            <a:r>
              <a:rPr lang="en-US" altLang="zh-CN"/>
              <a:t>(2)</a:t>
            </a:r>
            <a:r>
              <a:rPr lang="zh-CN" altLang="en-US"/>
              <a:t>平衡条件：② </a:t>
            </a:r>
            <a:r>
              <a:rPr lang="en-US" altLang="zh-CN"/>
              <a:t>___________________________</a:t>
            </a:r>
            <a:r>
              <a:rPr lang="zh-CN" altLang="en-US"/>
              <a:t>。公式为</a:t>
            </a:r>
          </a:p>
          <a:p>
            <a:pPr eaLnBrk="1" hangingPunct="1"/>
            <a:r>
              <a:rPr lang="zh-CN" altLang="en-US"/>
              <a:t>③ </a:t>
            </a:r>
            <a:r>
              <a:rPr lang="en-US" altLang="zh-CN"/>
              <a:t>_________</a:t>
            </a:r>
            <a:r>
              <a:rPr lang="zh-CN" altLang="en-US"/>
              <a:t>。</a:t>
            </a:r>
            <a:endParaRPr lang="en-US" altLang="zh-CN"/>
          </a:p>
        </p:txBody>
      </p:sp>
      <p:sp>
        <p:nvSpPr>
          <p:cNvPr id="3" name="矩形 2"/>
          <p:cNvSpPr>
            <a:spLocks noChangeArrowheads="1"/>
          </p:cNvSpPr>
          <p:nvPr/>
        </p:nvSpPr>
        <p:spPr bwMode="auto">
          <a:xfrm>
            <a:off x="5832475" y="1455738"/>
            <a:ext cx="20526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静止或匀速动</a:t>
            </a:r>
          </a:p>
        </p:txBody>
      </p:sp>
      <p:sp>
        <p:nvSpPr>
          <p:cNvPr id="4" name="矩形 3"/>
          <p:cNvSpPr>
            <a:spLocks noChangeArrowheads="1"/>
          </p:cNvSpPr>
          <p:nvPr/>
        </p:nvSpPr>
        <p:spPr bwMode="auto">
          <a:xfrm>
            <a:off x="2490788" y="1951038"/>
            <a:ext cx="350678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动力</a:t>
            </a:r>
            <a:r>
              <a:rPr lang="en-US" altLang="zh-CN">
                <a:solidFill>
                  <a:srgbClr val="C00000"/>
                </a:solidFill>
                <a:latin typeface="楷体_GB2312" panose="02010609030101010101" pitchFamily="49" charset="-122"/>
                <a:ea typeface="楷体_GB2312" panose="02010609030101010101" pitchFamily="49" charset="-122"/>
              </a:rPr>
              <a:t>×</a:t>
            </a:r>
            <a:r>
              <a:rPr lang="zh-CN" altLang="en-US">
                <a:solidFill>
                  <a:srgbClr val="C00000"/>
                </a:solidFill>
                <a:latin typeface="楷体_GB2312" panose="02010609030101010101" pitchFamily="49" charset="-122"/>
                <a:ea typeface="楷体_GB2312" panose="02010609030101010101" pitchFamily="49" charset="-122"/>
              </a:rPr>
              <a:t>动力臂＝阻力</a:t>
            </a:r>
            <a:r>
              <a:rPr lang="en-US" altLang="zh-CN">
                <a:solidFill>
                  <a:srgbClr val="C00000"/>
                </a:solidFill>
                <a:latin typeface="楷体_GB2312" panose="02010609030101010101" pitchFamily="49" charset="-122"/>
                <a:ea typeface="楷体_GB2312" panose="02010609030101010101" pitchFamily="49" charset="-122"/>
              </a:rPr>
              <a:t>×</a:t>
            </a:r>
            <a:r>
              <a:rPr lang="zh-CN" altLang="en-US">
                <a:solidFill>
                  <a:srgbClr val="C00000"/>
                </a:solidFill>
                <a:latin typeface="楷体_GB2312" panose="02010609030101010101" pitchFamily="49" charset="-122"/>
                <a:ea typeface="楷体_GB2312" panose="02010609030101010101" pitchFamily="49" charset="-122"/>
              </a:rPr>
              <a:t>阻力臂</a:t>
            </a:r>
          </a:p>
        </p:txBody>
      </p:sp>
      <p:sp>
        <p:nvSpPr>
          <p:cNvPr id="5" name="矩形 4"/>
          <p:cNvSpPr>
            <a:spLocks noChangeArrowheads="1"/>
          </p:cNvSpPr>
          <p:nvPr/>
        </p:nvSpPr>
        <p:spPr bwMode="auto">
          <a:xfrm>
            <a:off x="719138" y="2392363"/>
            <a:ext cx="16922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latin typeface="楷体_GB2312" panose="02010609030101010101" pitchFamily="49" charset="-122"/>
                <a:ea typeface="楷体_GB2312" panose="02010609030101010101" pitchFamily="49" charset="-122"/>
              </a:rPr>
              <a:t>F</a:t>
            </a:r>
            <a:r>
              <a:rPr lang="en-US" altLang="zh-CN" baseline="-25000">
                <a:solidFill>
                  <a:srgbClr val="C00000"/>
                </a:solidFill>
                <a:latin typeface="楷体_GB2312" panose="02010609030101010101" pitchFamily="49" charset="-122"/>
                <a:ea typeface="楷体_GB2312" panose="02010609030101010101" pitchFamily="49" charset="-122"/>
              </a:rPr>
              <a:t>1</a:t>
            </a:r>
            <a:r>
              <a:rPr lang="en-US" altLang="zh-CN" i="1">
                <a:solidFill>
                  <a:srgbClr val="C00000"/>
                </a:solidFill>
                <a:latin typeface="楷体_GB2312" panose="02010609030101010101" pitchFamily="49" charset="-122"/>
                <a:ea typeface="楷体_GB2312" panose="02010609030101010101" pitchFamily="49" charset="-122"/>
              </a:rPr>
              <a:t>l</a:t>
            </a:r>
            <a:r>
              <a:rPr lang="en-US" altLang="zh-CN" baseline="-25000">
                <a:solidFill>
                  <a:srgbClr val="C00000"/>
                </a:solidFill>
                <a:latin typeface="楷体_GB2312" panose="02010609030101010101" pitchFamily="49" charset="-122"/>
                <a:ea typeface="楷体_GB2312" panose="02010609030101010101" pitchFamily="49" charset="-122"/>
              </a:rPr>
              <a:t>1</a:t>
            </a:r>
            <a:r>
              <a:rPr lang="zh-CN" altLang="en-US">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F</a:t>
            </a:r>
            <a:r>
              <a:rPr lang="en-US" altLang="zh-CN" baseline="-25000">
                <a:solidFill>
                  <a:srgbClr val="C00000"/>
                </a:solidFill>
                <a:latin typeface="楷体_GB2312" panose="02010609030101010101" pitchFamily="49" charset="-122"/>
                <a:ea typeface="楷体_GB2312" panose="02010609030101010101" pitchFamily="49" charset="-122"/>
              </a:rPr>
              <a:t>2</a:t>
            </a:r>
            <a:r>
              <a:rPr lang="en-US" altLang="zh-CN" i="1">
                <a:solidFill>
                  <a:srgbClr val="C00000"/>
                </a:solidFill>
                <a:latin typeface="楷体_GB2312" panose="02010609030101010101" pitchFamily="49" charset="-122"/>
                <a:ea typeface="楷体_GB2312" panose="02010609030101010101" pitchFamily="49" charset="-122"/>
              </a:rPr>
              <a:t>l</a:t>
            </a:r>
            <a:r>
              <a:rPr lang="en-US" altLang="zh-CN" baseline="-25000">
                <a:solidFill>
                  <a:srgbClr val="C00000"/>
                </a:solidFill>
                <a:latin typeface="楷体_GB2312" panose="02010609030101010101" pitchFamily="49" charset="-122"/>
                <a:ea typeface="楷体_GB2312" panose="02010609030101010101" pitchFamily="49" charset="-122"/>
              </a:rPr>
              <a:t>2</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346075" y="617538"/>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4</a:t>
            </a:r>
            <a:r>
              <a:rPr lang="zh-CN" altLang="en-US"/>
              <a:t>．生活中的杠杆</a:t>
            </a:r>
          </a:p>
        </p:txBody>
      </p:sp>
      <p:pic>
        <p:nvPicPr>
          <p:cNvPr id="13315" name="Picture 3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85900" y="1293813"/>
            <a:ext cx="6172200" cy="310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p:cNvSpPr>
            <a:spLocks noChangeArrowheads="1"/>
          </p:cNvSpPr>
          <p:nvPr/>
        </p:nvSpPr>
        <p:spPr bwMode="auto">
          <a:xfrm>
            <a:off x="2943225" y="2097088"/>
            <a:ext cx="311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&gt;</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4075113" y="2066925"/>
            <a:ext cx="311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&lt;</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2892425" y="2797175"/>
            <a:ext cx="311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&lt;</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10" name="矩形 9"/>
          <p:cNvSpPr>
            <a:spLocks noChangeArrowheads="1"/>
          </p:cNvSpPr>
          <p:nvPr/>
        </p:nvSpPr>
        <p:spPr bwMode="auto">
          <a:xfrm>
            <a:off x="4075113" y="2797175"/>
            <a:ext cx="311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&gt;</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11" name="矩形 10"/>
          <p:cNvSpPr>
            <a:spLocks noChangeArrowheads="1"/>
          </p:cNvSpPr>
          <p:nvPr/>
        </p:nvSpPr>
        <p:spPr bwMode="auto">
          <a:xfrm>
            <a:off x="5032375" y="2797175"/>
            <a:ext cx="14620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费力省距离</a:t>
            </a:r>
          </a:p>
        </p:txBody>
      </p:sp>
      <p:sp>
        <p:nvSpPr>
          <p:cNvPr id="12" name="矩形 11"/>
          <p:cNvSpPr>
            <a:spLocks noChangeArrowheads="1"/>
          </p:cNvSpPr>
          <p:nvPr/>
        </p:nvSpPr>
        <p:spPr bwMode="auto">
          <a:xfrm>
            <a:off x="2855913" y="3557588"/>
            <a:ext cx="438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a:t>
            </a:r>
          </a:p>
        </p:txBody>
      </p:sp>
      <p:sp>
        <p:nvSpPr>
          <p:cNvPr id="13" name="矩形 12"/>
          <p:cNvSpPr>
            <a:spLocks noChangeArrowheads="1"/>
          </p:cNvSpPr>
          <p:nvPr/>
        </p:nvSpPr>
        <p:spPr bwMode="auto">
          <a:xfrm>
            <a:off x="4024313" y="3557588"/>
            <a:ext cx="4381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346075" y="796925"/>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         滑轮及其他简单机械</a:t>
            </a:r>
          </a:p>
        </p:txBody>
      </p:sp>
      <p:sp>
        <p:nvSpPr>
          <p:cNvPr id="12292" name="TextBox 1"/>
          <p:cNvSpPr txBox="1">
            <a:spLocks noChangeArrowheads="1"/>
          </p:cNvSpPr>
          <p:nvPr/>
        </p:nvSpPr>
        <p:spPr bwMode="auto">
          <a:xfrm>
            <a:off x="323850" y="1311275"/>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en-US"/>
              <a:t>．滑轮</a:t>
            </a:r>
          </a:p>
        </p:txBody>
      </p:sp>
      <p:pic>
        <p:nvPicPr>
          <p:cNvPr id="14340" name="Picture 19"/>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34975" y="928688"/>
            <a:ext cx="11430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13" name="Picture 2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85888" y="2032000"/>
            <a:ext cx="6370637" cy="221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3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Lst>
  </p:timing>
</p:sld>
</file>

<file path=ppt/slides/slide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pic>
        <p:nvPicPr>
          <p:cNvPr id="1030" name="Picture 2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00163" y="381000"/>
            <a:ext cx="6542087" cy="322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p:cNvSpPr>
            <a:spLocks noChangeArrowheads="1"/>
          </p:cNvSpPr>
          <p:nvPr/>
        </p:nvSpPr>
        <p:spPr bwMode="auto">
          <a:xfrm>
            <a:off x="2619375" y="741363"/>
            <a:ext cx="162401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等臂杠杆</a:t>
            </a:r>
          </a:p>
        </p:txBody>
      </p:sp>
      <p:sp>
        <p:nvSpPr>
          <p:cNvPr id="6" name="矩形 5"/>
          <p:cNvSpPr>
            <a:spLocks noChangeArrowheads="1"/>
          </p:cNvSpPr>
          <p:nvPr/>
        </p:nvSpPr>
        <p:spPr bwMode="auto">
          <a:xfrm>
            <a:off x="4311650" y="735013"/>
            <a:ext cx="162401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省力杠杆</a:t>
            </a:r>
          </a:p>
        </p:txBody>
      </p:sp>
      <p:sp>
        <p:nvSpPr>
          <p:cNvPr id="7" name="矩形 6"/>
          <p:cNvSpPr>
            <a:spLocks noChangeArrowheads="1"/>
          </p:cNvSpPr>
          <p:nvPr/>
        </p:nvSpPr>
        <p:spPr bwMode="auto">
          <a:xfrm>
            <a:off x="2887663" y="1684338"/>
            <a:ext cx="9334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省力</a:t>
            </a:r>
          </a:p>
        </p:txBody>
      </p:sp>
      <p:sp>
        <p:nvSpPr>
          <p:cNvPr id="8" name="矩形 7"/>
          <p:cNvSpPr>
            <a:spLocks noChangeArrowheads="1"/>
          </p:cNvSpPr>
          <p:nvPr/>
        </p:nvSpPr>
        <p:spPr bwMode="auto">
          <a:xfrm>
            <a:off x="2303463" y="2420938"/>
            <a:ext cx="196691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变力的方向</a:t>
            </a:r>
          </a:p>
        </p:txBody>
      </p:sp>
      <p:sp>
        <p:nvSpPr>
          <p:cNvPr id="9" name="矩形 8"/>
          <p:cNvSpPr>
            <a:spLocks noChangeArrowheads="1"/>
          </p:cNvSpPr>
          <p:nvPr/>
        </p:nvSpPr>
        <p:spPr bwMode="auto">
          <a:xfrm>
            <a:off x="3325813" y="2019300"/>
            <a:ext cx="5905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改</a:t>
            </a:r>
          </a:p>
        </p:txBody>
      </p:sp>
      <p:sp>
        <p:nvSpPr>
          <p:cNvPr id="10" name="矩形 9"/>
          <p:cNvSpPr>
            <a:spLocks noChangeArrowheads="1"/>
          </p:cNvSpPr>
          <p:nvPr/>
        </p:nvSpPr>
        <p:spPr bwMode="auto">
          <a:xfrm>
            <a:off x="4530725" y="1471613"/>
            <a:ext cx="12795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省一半</a:t>
            </a:r>
          </a:p>
        </p:txBody>
      </p:sp>
      <p:sp>
        <p:nvSpPr>
          <p:cNvPr id="11" name="矩形 10"/>
          <p:cNvSpPr>
            <a:spLocks noChangeArrowheads="1"/>
          </p:cNvSpPr>
          <p:nvPr/>
        </p:nvSpPr>
        <p:spPr bwMode="auto">
          <a:xfrm>
            <a:off x="4262438" y="2603500"/>
            <a:ext cx="162401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力的方向</a:t>
            </a:r>
          </a:p>
        </p:txBody>
      </p:sp>
      <p:sp>
        <p:nvSpPr>
          <p:cNvPr id="12" name="矩形 11"/>
          <p:cNvSpPr>
            <a:spLocks noChangeArrowheads="1"/>
          </p:cNvSpPr>
          <p:nvPr/>
        </p:nvSpPr>
        <p:spPr bwMode="auto">
          <a:xfrm>
            <a:off x="6480175" y="2390775"/>
            <a:ext cx="15938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几分之一</a:t>
            </a:r>
          </a:p>
        </p:txBody>
      </p:sp>
      <p:graphicFrame>
        <p:nvGraphicFramePr>
          <p:cNvPr id="13" name="Object 26"/>
          <p:cNvGraphicFramePr>
            <a:graphicFrameLocks noChangeAspect="1"/>
          </p:cNvGraphicFramePr>
          <p:nvPr/>
        </p:nvGraphicFramePr>
        <p:xfrm>
          <a:off x="6869113" y="2944813"/>
          <a:ext cx="163512" cy="365125"/>
        </p:xfrm>
        <a:graphic>
          <a:graphicData uri="http://schemas.openxmlformats.org/presentationml/2006/ole">
            <mc:AlternateContent xmlns:mc="http://schemas.openxmlformats.org/markup-compatibility/2006">
              <mc:Choice xmlns:v="urn:schemas-microsoft-com:vml" Requires="v">
                <p:oleObj spid="_x0000_s1043" name="Equation" r:id="rId4" imgW="177800" imgH="393065" progId="Equation.DSMT4">
                  <p:embed/>
                </p:oleObj>
              </mc:Choice>
              <mc:Fallback>
                <p:oleObj name="Equation" r:id="rId4" imgW="177800" imgH="393065" progId="Equation.DSMT4">
                  <p:embed/>
                  <p:pic>
                    <p:nvPicPr>
                      <p:cNvPr id="0" name="OLE substitute image"/>
                      <p:cNvPicPr/>
                      <p:nvPr/>
                    </p:nvPicPr>
                    <p:blipFill>
                      <a:blip r:embed="rId5">
                        <a:extLst>
                          <a:ext uri="{28A0092B-C50C-407E-A947-70E740481C1C}">
                            <a14:useLocalDpi xmlns:a14="http://schemas.microsoft.com/office/drawing/2010/main" val="0"/>
                          </a:ext>
                        </a:extLst>
                      </a:blip>
                      <a:stretch>
                        <a:fillRect/>
                      </a:stretch>
                    </p:blipFill>
                    <p:spPr>
                      <a:xfrm>
                        <a:off x="6869113" y="2944813"/>
                        <a:ext cx="163512" cy="365125"/>
                      </a:xfrm>
                      <a:prstGeom prst="rect">
                        <a:avLst/>
                      </a:prstGeom>
                      <a:noFill/>
                      <a:ln>
                        <a:noFill/>
                      </a:ln>
                      <a:effectLst/>
                    </p:spPr>
                  </p:pic>
                </p:oleObj>
              </mc:Fallback>
            </mc:AlternateContent>
          </a:graphicData>
        </a:graphic>
      </p:graphicFrame>
      <p:sp>
        <p:nvSpPr>
          <p:cNvPr id="14" name="TextBox 1"/>
          <p:cNvSpPr txBox="1">
            <a:spLocks noChangeArrowheads="1"/>
          </p:cNvSpPr>
          <p:nvPr/>
        </p:nvSpPr>
        <p:spPr bwMode="auto">
          <a:xfrm>
            <a:off x="358775" y="3616325"/>
            <a:ext cx="8653463"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楷体" panose="02010609060101010101" pitchFamily="49" charset="-122"/>
                <a:ea typeface="楷体" panose="02010609060101010101" pitchFamily="49" charset="-122"/>
              </a:rPr>
              <a:t>注意：不计摩擦力和机械本身的重力时，</a:t>
            </a:r>
            <a:r>
              <a:rPr lang="en-US" altLang="zh-CN" i="1">
                <a:latin typeface="楷体" panose="02010609060101010101" pitchFamily="49" charset="-122"/>
                <a:ea typeface="楷体" panose="02010609060101010101" pitchFamily="49" charset="-122"/>
              </a:rPr>
              <a:t>F</a:t>
            </a:r>
            <a:r>
              <a:rPr lang="zh-CN" altLang="en-US">
                <a:latin typeface="楷体" panose="02010609060101010101" pitchFamily="49" charset="-122"/>
                <a:ea typeface="楷体" panose="02010609060101010101" pitchFamily="49" charset="-122"/>
              </a:rPr>
              <a:t>＝</a:t>
            </a:r>
            <a:r>
              <a:rPr lang="en-US" altLang="zh-CN">
                <a:latin typeface="楷体" panose="02010609060101010101" pitchFamily="49" charset="-122"/>
                <a:ea typeface="楷体" panose="02010609060101010101" pitchFamily="49" charset="-122"/>
              </a:rPr>
              <a:t>    </a:t>
            </a:r>
            <a:r>
              <a:rPr lang="zh-CN" altLang="en-US">
                <a:latin typeface="楷体" panose="02010609060101010101" pitchFamily="49" charset="-122"/>
                <a:ea typeface="楷体" panose="02010609060101010101" pitchFamily="49" charset="-122"/>
              </a:rPr>
              <a:t>才成立，不计绳重和摩</a:t>
            </a:r>
            <a:endParaRPr lang="en-US" altLang="zh-CN">
              <a:latin typeface="楷体" panose="02010609060101010101" pitchFamily="49" charset="-122"/>
              <a:ea typeface="楷体" panose="02010609060101010101" pitchFamily="49" charset="-122"/>
            </a:endParaRPr>
          </a:p>
          <a:p>
            <a:pPr eaLnBrk="1" hangingPunct="1"/>
            <a:r>
              <a:rPr lang="zh-CN" altLang="en-US">
                <a:latin typeface="楷体" panose="02010609060101010101" pitchFamily="49" charset="-122"/>
                <a:ea typeface="楷体" panose="02010609060101010101" pitchFamily="49" charset="-122"/>
              </a:rPr>
              <a:t>擦力，但计动滑轮重力时，</a:t>
            </a:r>
            <a:r>
              <a:rPr lang="en-US" altLang="zh-CN" i="1">
                <a:latin typeface="楷体" panose="02010609060101010101" pitchFamily="49" charset="-122"/>
                <a:ea typeface="楷体" panose="02010609060101010101" pitchFamily="49" charset="-122"/>
              </a:rPr>
              <a:t>F</a:t>
            </a:r>
            <a:r>
              <a:rPr lang="zh-CN" altLang="en-US">
                <a:latin typeface="楷体" panose="02010609060101010101" pitchFamily="49" charset="-122"/>
                <a:ea typeface="楷体" panose="02010609060101010101" pitchFamily="49" charset="-122"/>
              </a:rPr>
              <a:t>＝       。</a:t>
            </a:r>
          </a:p>
        </p:txBody>
      </p:sp>
      <p:graphicFrame>
        <p:nvGraphicFramePr>
          <p:cNvPr id="15" name="Object 26"/>
          <p:cNvGraphicFramePr>
            <a:graphicFrameLocks noChangeAspect="1"/>
          </p:cNvGraphicFramePr>
          <p:nvPr/>
        </p:nvGraphicFramePr>
        <p:xfrm>
          <a:off x="5557838" y="3649663"/>
          <a:ext cx="255587" cy="565150"/>
        </p:xfrm>
        <a:graphic>
          <a:graphicData uri="http://schemas.openxmlformats.org/presentationml/2006/ole">
            <mc:AlternateContent xmlns:mc="http://schemas.openxmlformats.org/markup-compatibility/2006">
              <mc:Choice xmlns:v="urn:schemas-microsoft-com:vml" Requires="v">
                <p:oleObj spid="_x0000_s1044" name="Equation" r:id="rId6" imgW="177800" imgH="393065" progId="Equation.DSMT4">
                  <p:embed/>
                </p:oleObj>
              </mc:Choice>
              <mc:Fallback>
                <p:oleObj name="Equation" r:id="rId6" imgW="177800" imgH="393065" progId="Equation.DSMT4">
                  <p:embed/>
                  <p:pic>
                    <p:nvPicPr>
                      <p:cNvPr id="0" name="OLE substitute image"/>
                      <p:cNvPicPr/>
                      <p:nvPr/>
                    </p:nvPicPr>
                    <p:blipFill>
                      <a:blip r:embed="rId7">
                        <a:extLst>
                          <a:ext uri="{28A0092B-C50C-407E-A947-70E740481C1C}">
                            <a14:useLocalDpi xmlns:a14="http://schemas.microsoft.com/office/drawing/2010/main" val="0"/>
                          </a:ext>
                        </a:extLst>
                      </a:blip>
                      <a:stretch>
                        <a:fillRect/>
                      </a:stretch>
                    </p:blipFill>
                    <p:spPr>
                      <a:xfrm>
                        <a:off x="5557838" y="3649663"/>
                        <a:ext cx="255587" cy="565150"/>
                      </a:xfrm>
                      <a:prstGeom prst="rect">
                        <a:avLst/>
                      </a:prstGeom>
                      <a:noFill/>
                      <a:ln>
                        <a:noFill/>
                      </a:ln>
                      <a:effectLst/>
                    </p:spPr>
                  </p:pic>
                </p:oleObj>
              </mc:Fallback>
            </mc:AlternateContent>
          </a:graphicData>
        </a:graphic>
      </p:graphicFrame>
      <p:graphicFrame>
        <p:nvGraphicFramePr>
          <p:cNvPr id="16" name="Object 28"/>
          <p:cNvGraphicFramePr>
            <a:graphicFrameLocks noChangeAspect="1"/>
          </p:cNvGraphicFramePr>
          <p:nvPr/>
        </p:nvGraphicFramePr>
        <p:xfrm>
          <a:off x="3987800" y="4100513"/>
          <a:ext cx="693738" cy="515937"/>
        </p:xfrm>
        <a:graphic>
          <a:graphicData uri="http://schemas.openxmlformats.org/presentationml/2006/ole">
            <mc:AlternateContent xmlns:mc="http://schemas.openxmlformats.org/markup-compatibility/2006">
              <mc:Choice xmlns:v="urn:schemas-microsoft-com:vml" Requires="v">
                <p:oleObj spid="_x0000_s1045" name="Equation" r:id="rId8" imgW="545465" imgH="405765" progId="Equation.DSMT4">
                  <p:embed/>
                </p:oleObj>
              </mc:Choice>
              <mc:Fallback>
                <p:oleObj name="Equation" r:id="rId8" imgW="545465" imgH="405765" progId="Equation.DSMT4">
                  <p:embed/>
                  <p:pic>
                    <p:nvPicPr>
                      <p:cNvPr id="0" name="OLE substitute image"/>
                      <p:cNvPicPr/>
                      <p:nvPr/>
                    </p:nvPicPr>
                    <p:blipFill>
                      <a:blip r:embed="rId9">
                        <a:extLst>
                          <a:ext uri="{28A0092B-C50C-407E-A947-70E740481C1C}">
                            <a14:useLocalDpi xmlns:a14="http://schemas.microsoft.com/office/drawing/2010/main" val="0"/>
                          </a:ext>
                        </a:extLst>
                      </a:blip>
                      <a:stretch>
                        <a:fillRect/>
                      </a:stretch>
                    </p:blipFill>
                    <p:spPr>
                      <a:xfrm>
                        <a:off x="3987800" y="4100513"/>
                        <a:ext cx="693738" cy="515937"/>
                      </a:xfrm>
                      <a:prstGeom prst="rect">
                        <a:avLst/>
                      </a:prstGeom>
                      <a:noFill/>
                      <a:ln>
                        <a:noFill/>
                      </a:ln>
                      <a:effectLst/>
                    </p:spPr>
                  </p:pic>
                </p:oleObj>
              </mc:Fallback>
            </mc:AlternateContent>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after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after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after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after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after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346075" y="1190625"/>
            <a:ext cx="8389938"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en-US"/>
              <a:t>．其他简单机械：轮轴和斜面，都能省力。同一斜面，倾斜程度越高，拉同一物体越</a:t>
            </a:r>
            <a:r>
              <a:rPr lang="zh-CN" altLang="en-US" u="sng"/>
              <a:t>     </a:t>
            </a:r>
            <a:r>
              <a:rPr lang="en-US" altLang="zh-CN"/>
              <a:t>(</a:t>
            </a:r>
            <a:r>
              <a:rPr lang="zh-CN" altLang="en-US"/>
              <a:t>选填“省”或“费”</a:t>
            </a:r>
            <a:r>
              <a:rPr lang="en-US" altLang="zh-CN"/>
              <a:t>)</a:t>
            </a:r>
            <a:r>
              <a:rPr lang="zh-CN" altLang="en-US"/>
              <a:t>力 。</a:t>
            </a:r>
          </a:p>
        </p:txBody>
      </p:sp>
      <p:sp>
        <p:nvSpPr>
          <p:cNvPr id="3" name="矩形 2"/>
          <p:cNvSpPr>
            <a:spLocks noChangeArrowheads="1"/>
          </p:cNvSpPr>
          <p:nvPr/>
        </p:nvSpPr>
        <p:spPr bwMode="auto">
          <a:xfrm>
            <a:off x="2089150" y="1585913"/>
            <a:ext cx="439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费</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1655763" y="1162050"/>
            <a:ext cx="702151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杠杆的特点及应用  </a:t>
            </a:r>
            <a:r>
              <a:rPr lang="en-US" altLang="zh-CN">
                <a:latin typeface="黑体" panose="02010609060101010101" pitchFamily="49" charset="-122"/>
                <a:ea typeface="黑体" panose="02010609060101010101" pitchFamily="49" charset="-122"/>
              </a:rPr>
              <a:t>(10</a:t>
            </a:r>
            <a:r>
              <a:rPr lang="zh-CN" altLang="en-US">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4</a:t>
            </a:r>
            <a:r>
              <a:rPr lang="zh-CN" altLang="en-US">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en-US">
              <a:latin typeface="黑体" panose="02010609060101010101" pitchFamily="49" charset="-122"/>
              <a:ea typeface="黑体" panose="02010609060101010101" pitchFamily="49" charset="-122"/>
            </a:endParaRPr>
          </a:p>
        </p:txBody>
      </p:sp>
      <p:sp>
        <p:nvSpPr>
          <p:cNvPr id="15363" name="TextBox 1"/>
          <p:cNvSpPr txBox="1">
            <a:spLocks noChangeArrowheads="1"/>
          </p:cNvSpPr>
          <p:nvPr/>
        </p:nvSpPr>
        <p:spPr bwMode="auto">
          <a:xfrm>
            <a:off x="323850" y="1711325"/>
            <a:ext cx="8389938"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en-US"/>
              <a:t>．</a:t>
            </a:r>
            <a:r>
              <a:rPr lang="en-US" altLang="zh-CN"/>
              <a:t>(2017·</a:t>
            </a:r>
            <a:r>
              <a:rPr lang="zh-CN" altLang="en-US"/>
              <a:t>江西</a:t>
            </a:r>
            <a:r>
              <a:rPr lang="en-US" altLang="zh-CN"/>
              <a:t>)</a:t>
            </a:r>
            <a:r>
              <a:rPr lang="zh-CN" altLang="en-US"/>
              <a:t>如图所示，是小鹰用扫帚打扫地面卫生的情景，此时扫帚属于</a:t>
            </a:r>
            <a:r>
              <a:rPr lang="zh-CN" altLang="en-US" u="sng"/>
              <a:t>     </a:t>
            </a:r>
            <a:r>
              <a:rPr lang="en-US" altLang="zh-CN"/>
              <a:t>(</a:t>
            </a:r>
            <a:r>
              <a:rPr lang="zh-CN" altLang="en-US"/>
              <a:t>选填“省力”“费力”或“等臂”</a:t>
            </a:r>
            <a:r>
              <a:rPr lang="en-US" altLang="zh-CN"/>
              <a:t>)</a:t>
            </a:r>
            <a:r>
              <a:rPr lang="zh-CN" altLang="en-US"/>
              <a:t>杠杆。</a:t>
            </a:r>
          </a:p>
        </p:txBody>
      </p:sp>
      <p:sp>
        <p:nvSpPr>
          <p:cNvPr id="21" name="圆角矩形 2"/>
          <p:cNvSpPr/>
          <p:nvPr/>
        </p:nvSpPr>
        <p:spPr bwMode="auto">
          <a:xfrm>
            <a:off x="395741" y="1316005"/>
            <a:ext cx="111613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0" hangingPunct="0">
              <a:lnSpc>
                <a:spcPct val="100000"/>
              </a:lnSpc>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命题点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1</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pic>
        <p:nvPicPr>
          <p:cNvPr id="15367" name="Picture 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184525" y="2708275"/>
            <a:ext cx="2971800" cy="220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7"/>
          <p:cNvSpPr>
            <a:spLocks noChangeArrowheads="1"/>
          </p:cNvSpPr>
          <p:nvPr/>
        </p:nvSpPr>
        <p:spPr bwMode="auto">
          <a:xfrm>
            <a:off x="1169988" y="2066925"/>
            <a:ext cx="12414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费力</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36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346075" y="617538"/>
            <a:ext cx="8389938"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en-US"/>
              <a:t>．</a:t>
            </a:r>
            <a:r>
              <a:rPr lang="en-US" altLang="zh-CN"/>
              <a:t>(2014·</a:t>
            </a:r>
            <a:r>
              <a:rPr lang="zh-CN" altLang="en-US"/>
              <a:t>南昌</a:t>
            </a:r>
            <a:r>
              <a:rPr lang="en-US" altLang="zh-CN"/>
              <a:t>)</a:t>
            </a:r>
            <a:r>
              <a:rPr lang="zh-CN" altLang="en-US"/>
              <a:t>下面是国王与阿基米德的一段精彩对话。国王说：“我想不费吹灰之力，就可以随便移动任何重量的东西。”阿基米德说：“我不仅可以移动任何重量的东西，我还可以撬动地球。”请你说出阿基米德应用的原理和实现撬动地球的条件。</a:t>
            </a:r>
          </a:p>
          <a:p>
            <a:pPr eaLnBrk="1" hangingPunct="1"/>
            <a:r>
              <a:rPr lang="zh-CN" altLang="en-US">
                <a:solidFill>
                  <a:srgbClr val="C4000B"/>
                </a:solidFill>
                <a:latin typeface="楷体_GB2312" panose="02010609030101010101" pitchFamily="49" charset="-122"/>
                <a:ea typeface="楷体_GB2312" panose="02010609030101010101" pitchFamily="49" charset="-122"/>
              </a:rPr>
              <a:t>答：</a:t>
            </a:r>
            <a:r>
              <a:rPr lang="zh-CN" altLang="en-US">
                <a:latin typeface="楷体" panose="02010609060101010101" pitchFamily="49" charset="-122"/>
                <a:ea typeface="楷体_GB2312" panose="02010609030101010101" pitchFamily="49" charset="-122"/>
              </a:rPr>
              <a:t>所涉及的物理知识是杠杆平衡原理。撬动地球的条件是找到支点和足够长的杠杆。</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20.11.30"/>
  <p:tag name="AS_TITLE" val="Aspose.Slides for Java"/>
  <p:tag name="AS_VERSION" val="20.11"/>
</p:tagLst>
</file>

<file path=ppt/theme/theme1.xml><?xml version="1.0" encoding="utf-8"?>
<a:theme xmlns:a="http://schemas.openxmlformats.org/drawingml/2006/main" name="3_A000120140530A99PPBG">
  <a:themeElements>
    <a:clrScheme name="3_A000120140530A99PPBG 1">
      <a:dk1>
        <a:srgbClr val="5F5F5F"/>
      </a:dk1>
      <a:lt1>
        <a:srgbClr val="FFFFFF"/>
      </a:lt1>
      <a:dk2>
        <a:srgbClr val="5F5F5F"/>
      </a:dk2>
      <a:lt2>
        <a:srgbClr val="FFFFFF"/>
      </a:lt2>
      <a:accent1>
        <a:srgbClr val="E74E3E"/>
      </a:accent1>
      <a:accent2>
        <a:srgbClr val="E0642C"/>
      </a:accent2>
      <a:accent3>
        <a:srgbClr val="FFFFFF"/>
      </a:accent3>
      <a:accent4>
        <a:srgbClr val="505050"/>
      </a:accent4>
      <a:accent5>
        <a:srgbClr val="F1B2AF"/>
      </a:accent5>
      <a:accent6>
        <a:srgbClr val="CB5A27"/>
      </a:accent6>
      <a:hlink>
        <a:srgbClr val="00B0F0"/>
      </a:hlink>
      <a:folHlink>
        <a:srgbClr val="7F7F7F"/>
      </a:folHlink>
    </a:clrScheme>
    <a:fontScheme name="3_A000120140530A99PPBG">
      <a:majorFont>
        <a:latin typeface="华文中宋"/>
        <a:ea typeface="华文中宋"/>
        <a:cs typeface="Arial"/>
      </a:majorFont>
      <a:minorFont>
        <a:latin typeface="幼圆"/>
        <a:ea typeface="幼圆"/>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3_A000120140530A99PPBG 1">
        <a:dk1>
          <a:srgbClr val="5F5F5F"/>
        </a:dk1>
        <a:lt1>
          <a:srgbClr val="FFFFFF"/>
        </a:lt1>
        <a:dk2>
          <a:srgbClr val="5F5F5F"/>
        </a:dk2>
        <a:lt2>
          <a:srgbClr val="FFFFFF"/>
        </a:lt2>
        <a:accent1>
          <a:srgbClr val="E74E3E"/>
        </a:accent1>
        <a:accent2>
          <a:srgbClr val="E0642C"/>
        </a:accent2>
        <a:accent3>
          <a:srgbClr val="FFFFFF"/>
        </a:accent3>
        <a:accent4>
          <a:srgbClr val="505050"/>
        </a:accent4>
        <a:accent5>
          <a:srgbClr val="F1B2AF"/>
        </a:accent5>
        <a:accent6>
          <a:srgbClr val="CB5A27"/>
        </a:accent6>
        <a:hlink>
          <a:srgbClr val="00B0F0"/>
        </a:hlink>
        <a:folHlink>
          <a:srgbClr val="7F7F7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r="http://schemas.openxmlformats.org/officeDocument/2006/relationships"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r="http://schemas.openxmlformats.org/officeDocument/2006/relationships"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2784</Words>
  <Application>Microsoft Office PowerPoint</Application>
  <PresentationFormat>全屏显示(16:9)</PresentationFormat>
  <Paragraphs>180</Paragraphs>
  <Slides>29</Slides>
  <Notes>1</Notes>
  <HiddenSlides>0</HiddenSlides>
  <MMClips>0</MMClips>
  <ScaleCrop>false</ScaleCrop>
  <HeadingPairs>
    <vt:vector size="8" baseType="variant">
      <vt:variant>
        <vt:lpstr>已用的字体</vt:lpstr>
      </vt:variant>
      <vt:variant>
        <vt:i4>9</vt:i4>
      </vt:variant>
      <vt:variant>
        <vt:lpstr>主题</vt:lpstr>
      </vt:variant>
      <vt:variant>
        <vt:i4>1</vt:i4>
      </vt:variant>
      <vt:variant>
        <vt:lpstr>嵌入 OLE 服务器</vt:lpstr>
      </vt:variant>
      <vt:variant>
        <vt:i4>1</vt:i4>
      </vt:variant>
      <vt:variant>
        <vt:lpstr>幻灯片标题</vt:lpstr>
      </vt:variant>
      <vt:variant>
        <vt:i4>29</vt:i4>
      </vt:variant>
    </vt:vector>
  </HeadingPairs>
  <TitlesOfParts>
    <vt:vector size="40" baseType="lpstr">
      <vt:lpstr>Arial</vt:lpstr>
      <vt:lpstr>宋体</vt:lpstr>
      <vt:lpstr>楷体_GB2312</vt:lpstr>
      <vt:lpstr>楷体</vt:lpstr>
      <vt:lpstr>华文中宋</vt:lpstr>
      <vt:lpstr>黑体</vt:lpstr>
      <vt:lpstr>幼圆</vt:lpstr>
      <vt:lpstr>Times New Roman</vt:lpstr>
      <vt:lpstr>Wingdings</vt:lpstr>
      <vt:lpstr>3_A000120140530A99PPBG</vt:lpstr>
      <vt:lpstr>Equation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2020-12-30T17:10:06Z</cp:lastPrinted>
  <dcterms:created xsi:type="dcterms:W3CDTF">2020-12-30T17:10:06Z</dcterms:created>
  <dcterms:modified xsi:type="dcterms:W3CDTF">2021-02-24T12:19:55Z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