
<file path=[Content_Types].xml><?xml version="1.0" encoding="utf-8"?>
<Types xmlns="http://schemas.openxmlformats.org/package/2006/content-types">
  <Default Extension="jpeg" ContentType="image/jpe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5" r:id="rId6"/>
    <p:sldId id="296" r:id="rId7"/>
    <p:sldId id="291" r:id="rId8"/>
    <p:sldId id="283" r:id="rId9"/>
    <p:sldId id="293" r:id="rId10"/>
    <p:sldId id="297" r:id="rId11"/>
    <p:sldId id="294" r:id="rId12"/>
    <p:sldId id="261" r:id="rId13"/>
    <p:sldId id="301" r:id="rId14"/>
    <p:sldId id="303" r:id="rId15"/>
    <p:sldId id="275" r:id="rId16"/>
    <p:sldId id="302" r:id="rId17"/>
    <p:sldId id="304" r:id="rId18"/>
    <p:sldId id="305" r:id="rId19"/>
    <p:sldId id="277" r:id="rId20"/>
    <p:sldId id="306" r:id="rId21"/>
    <p:sldId id="262" r:id="rId22"/>
    <p:sldId id="263" r:id="rId23"/>
    <p:sldId id="268" r:id="rId24"/>
    <p:sldId id="298" r:id="rId25"/>
    <p:sldId id="299" r:id="rId26"/>
    <p:sldId id="300" r:id="rId27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1AF00"/>
    <a:srgbClr val="C716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77" d="100"/>
          <a:sy n="77" d="100"/>
        </p:scale>
        <p:origin x="-108" y="-3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file:///\\Chubanshi007\&#21516;&#27493;&#26041;&#27491;&#36716;word&#25991;&#20214;\15&#26149;\&#29289;&#29702;\&#20154;&#25945;&#29256;&#29289;&#29702;&#20061;&#19979;&#26032;&#25945;&#26696;&#20108;&#26657;\Hb5.EPS" TargetMode="External"/><Relationship Id="rId1" Type="http://schemas.openxmlformats.org/officeDocument/2006/relationships/image" Target="../media/image9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1.xml"/><Relationship Id="rId3" Type="http://schemas.openxmlformats.org/officeDocument/2006/relationships/image" Target="../media/image5.jpeg"/><Relationship Id="rId2" Type="http://schemas.openxmlformats.org/officeDocument/2006/relationships/slide" Target="slide3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file:///J:\17&#31179;&#20154;&#25945;&#20061;&#19979;&#29289;&#29702;&#23398;&#32451;&#32771;PPT\8wx99.EPS" TargetMode="External"/><Relationship Id="rId1" Type="http://schemas.openxmlformats.org/officeDocument/2006/relationships/image" Target="../media/image13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file:///J:\17&#31179;&#20154;&#25945;&#20061;&#19979;&#29289;&#29702;&#23398;&#32451;&#32771;PPT\8wx100.EPS" TargetMode="External"/><Relationship Id="rId1" Type="http://schemas.openxmlformats.org/officeDocument/2006/relationships/image" Target="../media/image14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file:///\\Chubanshi007\&#21516;&#27493;&#26041;&#27491;&#36716;word&#25991;&#20214;\15&#26149;\&#29289;&#29702;\&#20154;&#25945;&#29256;&#29289;&#29702;&#20061;&#19979;&#26032;&#25945;&#26696;&#20108;&#26657;\3XDM235.EPS" TargetMode="External"/><Relationship Id="rId1" Type="http://schemas.openxmlformats.org/officeDocument/2006/relationships/image" Target="../media/image15.w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file:///\\Chubanshi007\&#21516;&#27493;&#26041;&#27491;&#36716;word&#25991;&#20214;\15&#26149;\&#29289;&#29702;\&#20154;&#25945;&#29256;&#29289;&#29702;&#20061;&#19979;&#26032;&#25945;&#26696;&#20108;&#26657;\4XGO101.EPS" TargetMode="External"/><Relationship Id="rId3" Type="http://schemas.openxmlformats.org/officeDocument/2006/relationships/image" Target="../media/image7.wmf"/><Relationship Id="rId2" Type="http://schemas.openxmlformats.org/officeDocument/2006/relationships/image" Target="../media/image6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file:///\\Chubanshi007\&#21516;&#27493;&#26041;&#27491;&#36716;word&#25991;&#20214;\15&#26149;\&#29289;&#29702;\&#20154;&#25945;&#29256;&#29289;&#29702;&#20061;&#19979;&#26032;&#25945;&#26696;&#20108;&#26657;\Hb4.EPS" TargetMode="External"/><Relationship Id="rId2" Type="http://schemas.openxmlformats.org/officeDocument/2006/relationships/image" Target="../media/image8.wmf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196402" y="2349157"/>
            <a:ext cx="736233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latin typeface="微软雅黑" panose="020B0503020204020204" charset="-122"/>
                <a:ea typeface="微软雅黑" panose="020B0503020204020204" charset="-122"/>
              </a:rPr>
              <a:t>第二十章  电与磁</a:t>
            </a:r>
            <a:endParaRPr lang="zh-CN" altLang="en-US" sz="6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Picture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901508" y="2336483"/>
            <a:ext cx="379412" cy="1127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电动机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Group 3"/>
          <p:cNvGrpSpPr/>
          <p:nvPr/>
        </p:nvGrpSpPr>
        <p:grpSpPr bwMode="auto">
          <a:xfrm>
            <a:off x="632769" y="1180800"/>
            <a:ext cx="10847388" cy="5213350"/>
            <a:chOff x="158" y="1071"/>
            <a:chExt cx="6833" cy="3284"/>
          </a:xfrm>
        </p:grpSpPr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158" y="1071"/>
              <a:ext cx="6833" cy="1367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问题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：换向器的构造如图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20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所示。两个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_________E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和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F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跟线圈两端相连，可随线圈一起转动。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A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和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B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是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________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，分别跟两个半环接触，使电源和线圈组成闭合电路。 </a:t>
              </a:r>
              <a:endPara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5" name="Picture 5" descr="\\Chubanshi007\同步方正转word文件\15春\物理\人教版物理九下新教案二校\Hb5.EPS"/>
            <p:cNvPicPr>
              <a:picLocks noChangeAspect="1" noChangeArrowheads="1"/>
            </p:cNvPicPr>
            <p:nvPr/>
          </p:nvPicPr>
          <p:blipFill>
            <a:blip r:embed="rId1" r:link="rId2"/>
            <a:srcRect/>
            <a:stretch>
              <a:fillRect/>
            </a:stretch>
          </p:blipFill>
          <p:spPr bwMode="auto">
            <a:xfrm>
              <a:off x="2292" y="2421"/>
              <a:ext cx="1950" cy="15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2684" y="3929"/>
              <a:ext cx="1457" cy="426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20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4 </a:t>
              </a:r>
              <a:endPara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8881891" y="1314021"/>
            <a:ext cx="111280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铜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半环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8708554" y="1976781"/>
            <a:ext cx="80342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电刷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电动机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2230" y="945515"/>
            <a:ext cx="3034030" cy="661670"/>
            <a:chOff x="878" y="1593"/>
            <a:chExt cx="4778" cy="1042"/>
          </a:xfrm>
        </p:grpSpPr>
        <p:pic>
          <p:nvPicPr>
            <p:cNvPr id="2" name="图片 1" descr="图标-0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878" y="1593"/>
              <a:ext cx="4778" cy="1043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402" y="1730"/>
              <a:ext cx="252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l"/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常考归纳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4" name="Rectangle 9"/>
          <p:cNvSpPr/>
          <p:nvPr/>
        </p:nvSpPr>
        <p:spPr>
          <a:xfrm>
            <a:off x="746443" y="1901825"/>
            <a:ext cx="5908990" cy="559769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</a:rPr>
              <a:t>类型一 探究通电导体在磁场中受力的作用</a:t>
            </a:r>
            <a:endParaRPr lang="zh-CN" altLang="en-US" sz="2400" b="1" dirty="0" smtClean="0">
              <a:solidFill>
                <a:srgbClr val="F1AF00"/>
              </a:solidFill>
              <a:latin typeface="宋体" panose="02010600030101010101" pitchFamily="2" charset="-122"/>
            </a:endParaRPr>
          </a:p>
        </p:txBody>
      </p:sp>
      <p:pic>
        <p:nvPicPr>
          <p:cNvPr id="7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3075" y="2036445"/>
            <a:ext cx="84455" cy="414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494271" y="2409568"/>
            <a:ext cx="10948086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R="0"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典例</a:t>
            </a:r>
            <a:r>
              <a:rPr lang="en-US" altLang="zh-CN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 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泰州中考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）按图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20-4-15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甲组装实验器材，给直导线通电，直导线向左运动，这说明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对通电导线有力的作用；只对调电源正、负极接线，通电直导线会向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运动，这说明通电导线的受力方向与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有关。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0" y="3886200"/>
            <a:ext cx="12192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6091881" y="3249827"/>
            <a:ext cx="80342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R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zh-CN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磁场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8167816" y="3892378"/>
            <a:ext cx="49404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R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zh-CN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右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4955059" y="4621427"/>
            <a:ext cx="1422184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R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zh-CN" altLang="zh-CN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电流方向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290" grpId="0"/>
      <p:bldP spid="12292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电动机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42551" y="914400"/>
            <a:ext cx="10663881" cy="5701538"/>
            <a:chOff x="642551" y="914400"/>
            <a:chExt cx="10663881" cy="5701538"/>
          </a:xfrm>
        </p:grpSpPr>
        <p:pic>
          <p:nvPicPr>
            <p:cNvPr id="3" name="图片 10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3638551" y="3694671"/>
              <a:ext cx="4170920" cy="2921267"/>
            </a:xfrm>
            <a:prstGeom prst="rect">
              <a:avLst/>
            </a:prstGeom>
            <a:noFill/>
          </p:spPr>
        </p:pic>
        <p:sp>
          <p:nvSpPr>
            <p:cNvPr id="2049" name="Rectangle 1"/>
            <p:cNvSpPr>
              <a:spLocks noChangeArrowheads="1"/>
            </p:cNvSpPr>
            <p:nvPr/>
          </p:nvSpPr>
          <p:spPr bwMode="auto">
            <a:xfrm>
              <a:off x="642551" y="914400"/>
              <a:ext cx="10663881" cy="286232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91440" tIns="45720" rIns="91440" bIns="45720" numCol="1" anchor="ctr" anchorCtr="0" compatLnSpc="1">
              <a:spAutoFit/>
            </a:bodyPr>
            <a:lstStyle/>
            <a:p>
              <a:pPr marR="0" lvl="0" indent="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（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）如图乙所示是某兴趣小组制作的神奇转框，框的上部中央与电池正极相连，下部紧贴在与电池负极相连的柱形物两侧，金属框就可以绕电池持续转动。据此，你认为构成柱形物的材料应具有较好的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_________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、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_________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。（填物理属性）</a:t>
              </a:r>
              <a:endPara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842952" y="3163330"/>
            <a:ext cx="80342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R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磁性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5782963" y="3101546"/>
            <a:ext cx="111280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R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导电性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电动机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597183" y="2185966"/>
            <a:ext cx="10518498" cy="168898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40000"/>
              </a:lnSpc>
            </a:pPr>
            <a:r>
              <a:rPr lang="en-US" altLang="zh-CN" sz="2600" b="1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600" b="1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名师讲评</a:t>
            </a:r>
            <a:r>
              <a:rPr lang="en-US" altLang="zh-CN" sz="2600" b="1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r>
              <a:rPr lang="zh-CN" altLang="en-US" sz="2600" b="1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本题（</a:t>
            </a:r>
            <a:r>
              <a:rPr lang="en-US" altLang="en-US" sz="2600" b="1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600" b="1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）中的“神奇转框”实际是通电导体在磁场中受力转动的一个应用，解题的关键是依据“通电导体”“在磁场中”推测构成该柱形物的材料应同时具有磁性和导电性。</a:t>
            </a:r>
            <a:endParaRPr lang="zh-CN" altLang="en-US" sz="2600" b="1" dirty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电动机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61" name="Rectangle 10"/>
          <p:cNvSpPr/>
          <p:nvPr/>
        </p:nvSpPr>
        <p:spPr>
          <a:xfrm>
            <a:off x="652145" y="1046798"/>
            <a:ext cx="4052713" cy="559769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</a:rPr>
              <a:t>类型二 电动机的转向和转速</a:t>
            </a:r>
            <a:endParaRPr lang="zh-CN" altLang="en-US" sz="2400" b="1" dirty="0" smtClean="0">
              <a:solidFill>
                <a:srgbClr val="F1AF00"/>
              </a:solidFill>
              <a:latin typeface="宋体" panose="02010600030101010101" pitchFamily="2" charset="-122"/>
            </a:endParaRPr>
          </a:p>
        </p:txBody>
      </p:sp>
      <p:pic>
        <p:nvPicPr>
          <p:cNvPr id="7" name="Picture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91490" y="1213485"/>
            <a:ext cx="84455" cy="41402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617838" y="1594021"/>
            <a:ext cx="10799805" cy="4939814"/>
            <a:chOff x="617838" y="1594021"/>
            <a:chExt cx="10799805" cy="4939814"/>
          </a:xfrm>
        </p:grpSpPr>
        <p:sp>
          <p:nvSpPr>
            <p:cNvPr id="11266" name="Rectangle 2"/>
            <p:cNvSpPr>
              <a:spLocks noChangeArrowheads="1"/>
            </p:cNvSpPr>
            <p:nvPr/>
          </p:nvSpPr>
          <p:spPr bwMode="auto">
            <a:xfrm>
              <a:off x="617838" y="1594021"/>
              <a:ext cx="10799805" cy="493981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91440" tIns="45720" rIns="91440" bIns="45720" numCol="1" anchor="ctr" anchorCtr="0" compatLnSpc="1">
              <a:spAutoFit/>
            </a:bodyPr>
            <a:lstStyle/>
            <a:p>
              <a:pPr marR="0" lvl="0" indent="26860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30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典例</a:t>
              </a:r>
              <a:r>
                <a:rPr lang="en-US" altLang="zh-CN" sz="30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 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[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枣庄中考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]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如图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20-4-16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所示是直流电动机的模型，闭合开关后线圈顺时针转动。现要线圈逆时针转动，下列方法中可行的是（　　）</a:t>
              </a:r>
              <a:endPara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marR="0" lvl="0" indent="26860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A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．只改变电流大小</a:t>
              </a:r>
              <a:endPara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marR="0" lvl="0" indent="26860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B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．只改变电流方向</a:t>
              </a:r>
              <a:endPara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marR="0" lvl="0" indent="26860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C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．对换磁极同时改变电流方向</a:t>
              </a:r>
              <a:endPara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marR="0" lvl="0" indent="26860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D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．换用磁性更强的磁体</a:t>
              </a:r>
              <a:endPara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1265" name="图片 1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401697" y="3348681"/>
              <a:ext cx="2200275" cy="2190750"/>
            </a:xfrm>
            <a:prstGeom prst="rect">
              <a:avLst/>
            </a:prstGeom>
            <a:noFill/>
          </p:spPr>
        </p:pic>
      </p:grpSp>
      <p:sp>
        <p:nvSpPr>
          <p:cNvPr id="9" name="Rectangle 58"/>
          <p:cNvSpPr>
            <a:spLocks noChangeArrowheads="1"/>
          </p:cNvSpPr>
          <p:nvPr/>
        </p:nvSpPr>
        <p:spPr bwMode="auto">
          <a:xfrm>
            <a:off x="2871883" y="3152139"/>
            <a:ext cx="340158" cy="46166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buFontTx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1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电动机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56054" y="963827"/>
            <a:ext cx="10972800" cy="5152768"/>
            <a:chOff x="556054" y="963827"/>
            <a:chExt cx="10972800" cy="5152768"/>
          </a:xfrm>
        </p:grpSpPr>
        <p:sp>
          <p:nvSpPr>
            <p:cNvPr id="1025" name="Rectangle 1"/>
            <p:cNvSpPr>
              <a:spLocks noChangeArrowheads="1"/>
            </p:cNvSpPr>
            <p:nvPr/>
          </p:nvSpPr>
          <p:spPr bwMode="auto">
            <a:xfrm>
              <a:off x="556054" y="963827"/>
              <a:ext cx="10972800" cy="206165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91440" tIns="45720" rIns="91440" bIns="45720" numCol="1" anchor="ctr" anchorCtr="0" compatLnSpc="1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0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典例</a:t>
              </a:r>
              <a:r>
                <a:rPr lang="en-US" altLang="zh-CN" sz="30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3 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如图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20-4-17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所示是简易棉花糖机的示意图。取少量蔗糖置于侧壁扎有几排小孔的易拉罐内，闭合开关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S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，电动机带动易拉罐转动，并用酒精灯对易拉罐底部加热。</a:t>
              </a:r>
              <a:endPara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4" name="图片 3"/>
            <p:cNvPicPr/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4473917" y="3126903"/>
              <a:ext cx="2730071" cy="29896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电动机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56054" y="963827"/>
            <a:ext cx="10972800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）加热过程中，蔗糖颗粒变成液态糖浆，糖浆从易拉罐侧壁的小孔中被甩出后，由于具有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继续前进，进入容器中遇冷变成丝状糖絮，用筷子收集即可得到棉花糖。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）该装置将糖浆变成糖絮的快慢与电动机的转速有关，为了能调节电动机的转速大小，改变装置出糖絮的快慢，应在如图所示的电路中串联一个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5894173" y="1804086"/>
            <a:ext cx="80342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R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zh-CN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惯性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991233" y="4534929"/>
            <a:ext cx="1731564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R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滑动变阻器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  <p:bldP spid="3174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电动机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628847" y="1748091"/>
            <a:ext cx="10518498" cy="17990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600" b="1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600" b="1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方法突破</a:t>
            </a:r>
            <a:r>
              <a:rPr lang="en-US" altLang="zh-CN" sz="2600" b="1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r>
              <a:rPr lang="zh-CN" altLang="en-US" sz="2600" b="1" dirty="0" smtClean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电动机转速的大小取决于线圈受力的大小，线圈受力的大小与线圈中电流的大小和磁场的强弱有关，线圈中的电流越大、磁体的磁性越强，线圈所受力就越大，转速就越大。</a:t>
            </a:r>
            <a:endParaRPr lang="zh-CN" altLang="en-US" sz="2600" b="1" dirty="0" smtClean="0">
              <a:solidFill>
                <a:srgbClr val="000000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电动机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Rectangle 10"/>
          <p:cNvSpPr/>
          <p:nvPr/>
        </p:nvSpPr>
        <p:spPr>
          <a:xfrm>
            <a:off x="652145" y="1046798"/>
            <a:ext cx="3124573" cy="559769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</a:rPr>
              <a:t>类型三 换向器的作用</a:t>
            </a:r>
            <a:endParaRPr lang="zh-CN" altLang="en-US" sz="2400" b="1" dirty="0" smtClean="0">
              <a:solidFill>
                <a:srgbClr val="F1AF00"/>
              </a:solidFill>
              <a:latin typeface="宋体" panose="02010600030101010101" pitchFamily="2" charset="-122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91490" y="1213485"/>
            <a:ext cx="84455" cy="414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766119" y="1878227"/>
            <a:ext cx="10038325" cy="355481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R="0"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典例</a:t>
            </a:r>
            <a:r>
              <a:rPr lang="en-US" altLang="zh-CN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 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直流电动机中换向器的作用是（　　）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．自动改变磁场的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极和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极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．自动改变线圈中的电流方向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．自动改变线圈中的电流方向，也能改变磁场的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极和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极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．以上说法都不对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Rectangle 58"/>
          <p:cNvSpPr>
            <a:spLocks noChangeArrowheads="1"/>
          </p:cNvSpPr>
          <p:nvPr/>
        </p:nvSpPr>
        <p:spPr bwMode="auto">
          <a:xfrm>
            <a:off x="7653948" y="2040031"/>
            <a:ext cx="340158" cy="46166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buFontTx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241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电动机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Rectangle 10"/>
          <p:cNvSpPr/>
          <p:nvPr/>
        </p:nvSpPr>
        <p:spPr>
          <a:xfrm>
            <a:off x="652145" y="1046798"/>
            <a:ext cx="4362092" cy="559769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</a:rPr>
              <a:t>类型四 电动机在生活中的应用</a:t>
            </a:r>
            <a:endParaRPr lang="zh-CN" altLang="en-US" sz="2400" b="1" dirty="0" smtClean="0">
              <a:solidFill>
                <a:srgbClr val="F1AF00"/>
              </a:solidFill>
              <a:latin typeface="宋体" panose="02010600030101010101" pitchFamily="2" charset="-122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91490" y="1213485"/>
            <a:ext cx="84455" cy="414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518984" y="2113005"/>
            <a:ext cx="11004936" cy="147732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R="0"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典例</a:t>
            </a:r>
            <a:r>
              <a:rPr lang="en-US" altLang="zh-CN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 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福州中考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下列用到电动机的电器是（　　）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R="0" lvl="0"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．电炉　　　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．电风扇　　　　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．电熨斗　　　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．电热水器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Rectangle 58"/>
          <p:cNvSpPr>
            <a:spLocks noChangeArrowheads="1"/>
          </p:cNvSpPr>
          <p:nvPr/>
        </p:nvSpPr>
        <p:spPr bwMode="auto">
          <a:xfrm>
            <a:off x="8531278" y="2299523"/>
            <a:ext cx="340158" cy="46166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buFontTx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9697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2301265" y="1289142"/>
            <a:ext cx="6040435" cy="1107996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ctr">
              <a:spcBef>
                <a:spcPct val="0"/>
              </a:spcBef>
              <a:buNone/>
            </a:pPr>
            <a:r>
              <a:rPr lang="zh-CN" altLang="en-US" sz="6600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6600" b="1" dirty="0" smtClean="0"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6600" b="1" dirty="0" smtClean="0">
                <a:latin typeface="微软雅黑" panose="020B0503020204020204" charset="-122"/>
                <a:ea typeface="微软雅黑" panose="020B0503020204020204" charset="-122"/>
              </a:rPr>
              <a:t>节  电动机</a:t>
            </a:r>
            <a:endParaRPr lang="zh-CN" altLang="en-US" sz="6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433445" y="2559050"/>
            <a:ext cx="4866640" cy="1035050"/>
            <a:chOff x="5407" y="4680"/>
            <a:chExt cx="7664" cy="1630"/>
          </a:xfrm>
        </p:grpSpPr>
        <p:pic>
          <p:nvPicPr>
            <p:cNvPr id="7" name="图片 6" descr="图标-04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5407" y="4680"/>
              <a:ext cx="7664" cy="1630"/>
            </a:xfrm>
            <a:prstGeom prst="rect">
              <a:avLst/>
            </a:prstGeom>
          </p:spPr>
        </p:pic>
        <p:sp>
          <p:nvSpPr>
            <p:cNvPr id="4" name="文本框 3">
              <a:hlinkClick r:id="rId2" action="ppaction://hlinksldjump"/>
            </p:cNvPr>
            <p:cNvSpPr txBox="1"/>
            <p:nvPr/>
          </p:nvSpPr>
          <p:spPr>
            <a:xfrm>
              <a:off x="6474" y="4946"/>
              <a:ext cx="3808" cy="1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zh-CN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导学设计</a:t>
              </a:r>
              <a:endParaRPr lang="zh-CN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155315" y="3583305"/>
            <a:ext cx="5027930" cy="1007110"/>
            <a:chOff x="5242" y="6930"/>
            <a:chExt cx="7918" cy="1586"/>
          </a:xfrm>
        </p:grpSpPr>
        <p:pic>
          <p:nvPicPr>
            <p:cNvPr id="9" name="图片 8" descr="图标-02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242" y="6930"/>
              <a:ext cx="7919" cy="1587"/>
            </a:xfrm>
            <a:prstGeom prst="rect">
              <a:avLst/>
            </a:prstGeom>
          </p:spPr>
        </p:pic>
        <p:sp>
          <p:nvSpPr>
            <p:cNvPr id="5" name="文本框 4">
              <a:hlinkClick r:id="rId4" action="ppaction://hlinksldjump"/>
            </p:cNvPr>
            <p:cNvSpPr txBox="1"/>
            <p:nvPr/>
          </p:nvSpPr>
          <p:spPr>
            <a:xfrm>
              <a:off x="6396" y="7119"/>
              <a:ext cx="3808" cy="1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l"/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常考归纳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2" name="Rectangle 5"/>
          <p:cNvSpPr/>
          <p:nvPr/>
        </p:nvSpPr>
        <p:spPr>
          <a:xfrm>
            <a:off x="1081088" y="110491"/>
            <a:ext cx="3591048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ctr">
              <a:spcBef>
                <a:spcPct val="0"/>
              </a:spcBef>
              <a:buNone/>
            </a:pPr>
            <a:r>
              <a:rPr lang="zh-CN" altLang="en-US" b="1" smtClean="0">
                <a:latin typeface="微软雅黑" panose="020B0503020204020204" charset="-122"/>
                <a:ea typeface="微软雅黑" panose="020B0503020204020204" charset="-122"/>
              </a:rPr>
              <a:t>第二十章  电与磁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757805" y="4471670"/>
            <a:ext cx="4866640" cy="1035050"/>
            <a:chOff x="5407" y="4680"/>
            <a:chExt cx="7664" cy="1630"/>
          </a:xfrm>
        </p:grpSpPr>
        <p:pic>
          <p:nvPicPr>
            <p:cNvPr id="10" name="图片 9" descr="图标-04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5407" y="4680"/>
              <a:ext cx="7664" cy="1630"/>
            </a:xfrm>
            <a:prstGeom prst="rect">
              <a:avLst/>
            </a:prstGeom>
          </p:spPr>
        </p:pic>
        <p:sp>
          <p:nvSpPr>
            <p:cNvPr id="11" name="文本框 10">
              <a:hlinkClick r:id="rId5" action="ppaction://hlinksldjump"/>
            </p:cNvPr>
            <p:cNvSpPr txBox="1"/>
            <p:nvPr/>
          </p:nvSpPr>
          <p:spPr>
            <a:xfrm>
              <a:off x="6474" y="4946"/>
              <a:ext cx="3808" cy="1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zh-CN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课堂小结</a:t>
              </a:r>
              <a:endParaRPr lang="zh-CN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472690" y="5408930"/>
            <a:ext cx="5028565" cy="1007745"/>
            <a:chOff x="5242" y="6930"/>
            <a:chExt cx="7919" cy="1587"/>
          </a:xfrm>
        </p:grpSpPr>
        <p:pic>
          <p:nvPicPr>
            <p:cNvPr id="13" name="图片 12" descr="图标-02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242" y="6930"/>
              <a:ext cx="7919" cy="1587"/>
            </a:xfrm>
            <a:prstGeom prst="rect">
              <a:avLst/>
            </a:prstGeom>
          </p:spPr>
        </p:pic>
        <p:sp>
          <p:nvSpPr>
            <p:cNvPr id="14" name="文本框 13">
              <a:hlinkClick r:id="rId6" action="ppaction://hlinksldjump"/>
            </p:cNvPr>
            <p:cNvSpPr txBox="1"/>
            <p:nvPr/>
          </p:nvSpPr>
          <p:spPr>
            <a:xfrm>
              <a:off x="6396" y="7119"/>
              <a:ext cx="3808" cy="1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l"/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课堂反馈</a:t>
              </a:r>
              <a:endParaRPr lang="zh-CN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电动机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1910" y="962660"/>
            <a:ext cx="2917190" cy="676910"/>
            <a:chOff x="375" y="1632"/>
            <a:chExt cx="4594" cy="1066"/>
          </a:xfrm>
        </p:grpSpPr>
        <p:pic>
          <p:nvPicPr>
            <p:cNvPr id="9" name="图片 8" descr="图标-04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375" y="1632"/>
              <a:ext cx="4594" cy="1066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928" y="1793"/>
              <a:ext cx="252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课堂小结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38" name="Text Box 104"/>
          <p:cNvSpPr txBox="1">
            <a:spLocks noChangeArrowheads="1"/>
          </p:cNvSpPr>
          <p:nvPr/>
        </p:nvSpPr>
        <p:spPr bwMode="auto">
          <a:xfrm>
            <a:off x="1289304" y="2255838"/>
            <a:ext cx="1873949" cy="8309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磁场对通电导线的作用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9" name="Group 105"/>
          <p:cNvGrpSpPr/>
          <p:nvPr/>
        </p:nvGrpSpPr>
        <p:grpSpPr bwMode="auto">
          <a:xfrm>
            <a:off x="3208973" y="2276666"/>
            <a:ext cx="649287" cy="792162"/>
            <a:chOff x="1791" y="1797"/>
            <a:chExt cx="681" cy="499"/>
          </a:xfrm>
        </p:grpSpPr>
        <p:sp>
          <p:nvSpPr>
            <p:cNvPr id="40" name="Line 106"/>
            <p:cNvSpPr>
              <a:spLocks noChangeShapeType="1"/>
            </p:cNvSpPr>
            <p:nvPr/>
          </p:nvSpPr>
          <p:spPr bwMode="auto">
            <a:xfrm flipH="1">
              <a:off x="2154" y="1797"/>
              <a:ext cx="31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1" name="Line 107"/>
            <p:cNvSpPr>
              <a:spLocks noChangeShapeType="1"/>
            </p:cNvSpPr>
            <p:nvPr/>
          </p:nvSpPr>
          <p:spPr bwMode="auto">
            <a:xfrm>
              <a:off x="2154" y="1797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2" name="Line 108"/>
            <p:cNvSpPr>
              <a:spLocks noChangeShapeType="1"/>
            </p:cNvSpPr>
            <p:nvPr/>
          </p:nvSpPr>
          <p:spPr bwMode="auto">
            <a:xfrm flipH="1">
              <a:off x="2154" y="2296"/>
              <a:ext cx="31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3" name="Line 109"/>
            <p:cNvSpPr>
              <a:spLocks noChangeShapeType="1"/>
            </p:cNvSpPr>
            <p:nvPr/>
          </p:nvSpPr>
          <p:spPr bwMode="auto">
            <a:xfrm flipH="1">
              <a:off x="1791" y="2024"/>
              <a:ext cx="3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44" name="Text Box 112"/>
          <p:cNvSpPr txBox="1">
            <a:spLocks noChangeArrowheads="1"/>
          </p:cNvSpPr>
          <p:nvPr/>
        </p:nvSpPr>
        <p:spPr bwMode="auto">
          <a:xfrm>
            <a:off x="3922395" y="2042478"/>
            <a:ext cx="4590669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通电导线在磁场中受到力的作用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" name="Text Box 115"/>
          <p:cNvSpPr txBox="1">
            <a:spLocks noChangeArrowheads="1"/>
          </p:cNvSpPr>
          <p:nvPr/>
        </p:nvSpPr>
        <p:spPr bwMode="auto">
          <a:xfrm>
            <a:off x="3922395" y="2801620"/>
            <a:ext cx="6337173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受力方向与电流的方向、磁感线的方向有关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" name="Line 116"/>
          <p:cNvSpPr>
            <a:spLocks noChangeShapeType="1"/>
          </p:cNvSpPr>
          <p:nvPr/>
        </p:nvSpPr>
        <p:spPr bwMode="auto">
          <a:xfrm>
            <a:off x="2149666" y="3123692"/>
            <a:ext cx="0" cy="1008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47" name="Text Box 119"/>
          <p:cNvSpPr txBox="1">
            <a:spLocks noChangeArrowheads="1"/>
          </p:cNvSpPr>
          <p:nvPr/>
        </p:nvSpPr>
        <p:spPr bwMode="auto">
          <a:xfrm>
            <a:off x="1575244" y="4221544"/>
            <a:ext cx="1122235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电动机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8" name="Group 120"/>
          <p:cNvGrpSpPr/>
          <p:nvPr/>
        </p:nvGrpSpPr>
        <p:grpSpPr bwMode="auto">
          <a:xfrm>
            <a:off x="2757043" y="4124325"/>
            <a:ext cx="720725" cy="792163"/>
            <a:chOff x="1655" y="2795"/>
            <a:chExt cx="817" cy="499"/>
          </a:xfrm>
        </p:grpSpPr>
        <p:sp>
          <p:nvSpPr>
            <p:cNvPr id="49" name="Line 121"/>
            <p:cNvSpPr>
              <a:spLocks noChangeShapeType="1"/>
            </p:cNvSpPr>
            <p:nvPr/>
          </p:nvSpPr>
          <p:spPr bwMode="auto">
            <a:xfrm flipH="1">
              <a:off x="2154" y="2795"/>
              <a:ext cx="31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50" name="Line 122"/>
            <p:cNvSpPr>
              <a:spLocks noChangeShapeType="1"/>
            </p:cNvSpPr>
            <p:nvPr/>
          </p:nvSpPr>
          <p:spPr bwMode="auto">
            <a:xfrm flipH="1">
              <a:off x="2154" y="3294"/>
              <a:ext cx="31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51" name="Line 123"/>
            <p:cNvSpPr>
              <a:spLocks noChangeShapeType="1"/>
            </p:cNvSpPr>
            <p:nvPr/>
          </p:nvSpPr>
          <p:spPr bwMode="auto">
            <a:xfrm>
              <a:off x="2154" y="2795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52" name="Line 124"/>
            <p:cNvSpPr>
              <a:spLocks noChangeShapeType="1"/>
            </p:cNvSpPr>
            <p:nvPr/>
          </p:nvSpPr>
          <p:spPr bwMode="auto">
            <a:xfrm flipH="1">
              <a:off x="1655" y="3022"/>
              <a:ext cx="49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53" name="Text Box 127"/>
          <p:cNvSpPr txBox="1">
            <a:spLocks noChangeArrowheads="1"/>
          </p:cNvSpPr>
          <p:nvPr/>
        </p:nvSpPr>
        <p:spPr bwMode="auto">
          <a:xfrm>
            <a:off x="3541776" y="3871976"/>
            <a:ext cx="5062728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原理：通电线圈在磁场中受力转动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4" name="Text Box 130"/>
          <p:cNvSpPr txBox="1">
            <a:spLocks noChangeArrowheads="1"/>
          </p:cNvSpPr>
          <p:nvPr/>
        </p:nvSpPr>
        <p:spPr bwMode="auto">
          <a:xfrm>
            <a:off x="3523488" y="4636707"/>
            <a:ext cx="5519928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主要构造：磁体、线圈、换向器、电刷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4" grpId="0" animBg="1"/>
      <p:bldP spid="45" grpId="0" animBg="1"/>
      <p:bldP spid="46" grpId="0" animBg="1"/>
      <p:bldP spid="47" grpId="0" animBg="1"/>
      <p:bldP spid="53" grpId="0" animBg="1"/>
      <p:bldP spid="5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电动机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2230" y="945515"/>
            <a:ext cx="3034030" cy="662305"/>
            <a:chOff x="878" y="1593"/>
            <a:chExt cx="4778" cy="1043"/>
          </a:xfrm>
        </p:grpSpPr>
        <p:pic>
          <p:nvPicPr>
            <p:cNvPr id="2" name="图片 1" descr="图标-0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878" y="1593"/>
              <a:ext cx="4778" cy="1043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402" y="1730"/>
              <a:ext cx="252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l"/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课堂反馈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6" name="Rectangle 24"/>
          <p:cNvSpPr>
            <a:spLocks noChangeArrowheads="1"/>
          </p:cNvSpPr>
          <p:nvPr/>
        </p:nvSpPr>
        <p:spPr bwMode="auto">
          <a:xfrm>
            <a:off x="513020" y="1861752"/>
            <a:ext cx="10694558" cy="286232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 anchor="ctr">
            <a:spAutoFit/>
          </a:bodyPr>
          <a:lstStyle/>
          <a:p>
            <a:pPr indent="268605"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．电动机是一种高效率、低污染的动力设备，广泛地应用在各种家用电器中。下列家用电器中应用了电动机的是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8605"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．洗衣机        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．电饭锅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8605"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．电热水壶      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．电热毯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Rectangle 25"/>
          <p:cNvSpPr>
            <a:spLocks noChangeArrowheads="1"/>
          </p:cNvSpPr>
          <p:nvPr/>
        </p:nvSpPr>
        <p:spPr bwMode="auto">
          <a:xfrm>
            <a:off x="9808047" y="2679744"/>
            <a:ext cx="340158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电动机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Group 13"/>
          <p:cNvGrpSpPr/>
          <p:nvPr/>
        </p:nvGrpSpPr>
        <p:grpSpPr bwMode="auto">
          <a:xfrm>
            <a:off x="587161" y="897711"/>
            <a:ext cx="10929937" cy="5162549"/>
            <a:chOff x="113" y="799"/>
            <a:chExt cx="6885" cy="3252"/>
          </a:xfrm>
        </p:grpSpPr>
        <p:sp>
          <p:nvSpPr>
            <p:cNvPr id="4" name="Rectangle 11"/>
            <p:cNvSpPr>
              <a:spLocks noChangeArrowheads="1"/>
            </p:cNvSpPr>
            <p:nvPr/>
          </p:nvSpPr>
          <p:spPr bwMode="auto">
            <a:xfrm>
              <a:off x="113" y="799"/>
              <a:ext cx="6885" cy="2239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．实验装置如图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11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所示，闭合开关，观察到金属杆向左运动起来，实验现象说明磁场对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_______________________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有力的作用，利用这个原理可以制成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________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机；断开开关，对调电源正、负两极，重新接入电路，再次闭合开关，观察到金属杆向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________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运动起来。</a:t>
              </a:r>
              <a:endPara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5" name="Picture 10" descr="J:\17秋人教九下物理学练考PPT\8wx99.EPS"/>
            <p:cNvPicPr>
              <a:picLocks noChangeAspect="1" noChangeArrowheads="1"/>
            </p:cNvPicPr>
            <p:nvPr/>
          </p:nvPicPr>
          <p:blipFill>
            <a:blip r:embed="rId1" r:link="rId2"/>
            <a:srcRect/>
            <a:stretch>
              <a:fillRect/>
            </a:stretch>
          </p:blipFill>
          <p:spPr bwMode="auto">
            <a:xfrm>
              <a:off x="2432" y="2551"/>
              <a:ext cx="1814" cy="10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12"/>
            <p:cNvSpPr>
              <a:spLocks noChangeArrowheads="1"/>
            </p:cNvSpPr>
            <p:nvPr/>
          </p:nvSpPr>
          <p:spPr bwMode="auto">
            <a:xfrm>
              <a:off x="2867" y="3625"/>
              <a:ext cx="1092" cy="42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 anchor="ctr">
              <a:spAutoFit/>
            </a:bodyPr>
            <a:lstStyle/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11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 </a:t>
              </a:r>
              <a:endPara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Rectangle 15"/>
          <p:cNvSpPr>
            <a:spLocks noChangeArrowheads="1"/>
          </p:cNvSpPr>
          <p:nvPr/>
        </p:nvSpPr>
        <p:spPr bwMode="auto">
          <a:xfrm>
            <a:off x="5703844" y="1749640"/>
            <a:ext cx="35894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通电导体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或通电金属杆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auto">
          <a:xfrm>
            <a:off x="5704317" y="2415103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电动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Rectangle 17"/>
          <p:cNvSpPr>
            <a:spLocks noChangeArrowheads="1"/>
          </p:cNvSpPr>
          <p:nvPr/>
        </p:nvSpPr>
        <p:spPr bwMode="auto">
          <a:xfrm>
            <a:off x="1140039" y="3781511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右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电动机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Group 18"/>
          <p:cNvGrpSpPr/>
          <p:nvPr/>
        </p:nvGrpSpPr>
        <p:grpSpPr bwMode="auto">
          <a:xfrm>
            <a:off x="679493" y="1297846"/>
            <a:ext cx="10936288" cy="4940299"/>
            <a:chOff x="249" y="689"/>
            <a:chExt cx="6889" cy="3112"/>
          </a:xfrm>
        </p:grpSpPr>
        <p:sp>
          <p:nvSpPr>
            <p:cNvPr id="4" name="Rectangle 16"/>
            <p:cNvSpPr>
              <a:spLocks noChangeArrowheads="1"/>
            </p:cNvSpPr>
            <p:nvPr/>
          </p:nvSpPr>
          <p:spPr bwMode="auto">
            <a:xfrm>
              <a:off x="249" y="689"/>
              <a:ext cx="6889" cy="311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anchor="ctr">
              <a:spAutoFit/>
            </a:bodyPr>
            <a:lstStyle/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．如图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11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所示，线圈</a:t>
              </a:r>
              <a:r>
                <a:rPr lang="en-US" altLang="zh-CN" sz="3000" b="1" dirty="0" err="1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abcd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位于磁场中，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S</a:t>
              </a:r>
              <a:r>
                <a:rPr lang="en-US" altLang="zh-CN" sz="3000" b="1" baseline="-250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0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与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接通时，</a:t>
              </a:r>
              <a:r>
                <a:rPr lang="en-US" altLang="zh-CN" sz="3000" b="1" dirty="0" err="1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ab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段导线受磁场力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F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的方向向上；当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S</a:t>
              </a:r>
              <a:r>
                <a:rPr lang="en-US" altLang="zh-CN" sz="3000" b="1" baseline="-25000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0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改为与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接通时，</a:t>
              </a:r>
              <a:r>
                <a:rPr lang="en-US" altLang="zh-CN" sz="3000" b="1" dirty="0" err="1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ab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段导线受磁场力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A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．方向向下  </a:t>
              </a:r>
              <a:endPara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B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．方向向上</a:t>
              </a:r>
              <a:endPara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C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．为零，因为电源反接  </a:t>
              </a:r>
              <a:endPara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eaLnBrk="1" hangingPunct="1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D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．为零，因为电路一定是断路</a:t>
              </a:r>
              <a:endPara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5" name="Picture 15" descr="J:\17秋人教九下物理学练考PPT\8wx100.EPS"/>
            <p:cNvPicPr>
              <a:picLocks noChangeAspect="1" noChangeArrowheads="1"/>
            </p:cNvPicPr>
            <p:nvPr/>
          </p:nvPicPr>
          <p:blipFill>
            <a:blip r:embed="rId1" r:link="rId2"/>
            <a:srcRect/>
            <a:stretch>
              <a:fillRect/>
            </a:stretch>
          </p:blipFill>
          <p:spPr bwMode="auto">
            <a:xfrm>
              <a:off x="4738" y="1762"/>
              <a:ext cx="852" cy="10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17"/>
            <p:cNvSpPr>
              <a:spLocks noChangeArrowheads="1"/>
            </p:cNvSpPr>
            <p:nvPr/>
          </p:nvSpPr>
          <p:spPr bwMode="auto">
            <a:xfrm>
              <a:off x="4747" y="2852"/>
              <a:ext cx="1092" cy="42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 anchor="ctr">
              <a:spAutoFit/>
            </a:bodyPr>
            <a:lstStyle/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11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 </a:t>
              </a:r>
              <a:endPara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Rectangle 20"/>
          <p:cNvSpPr>
            <a:spLocks noChangeArrowheads="1"/>
          </p:cNvSpPr>
          <p:nvPr/>
        </p:nvSpPr>
        <p:spPr bwMode="auto">
          <a:xfrm>
            <a:off x="1895132" y="2896329"/>
            <a:ext cx="340158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电动机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Group 3"/>
          <p:cNvGrpSpPr/>
          <p:nvPr/>
        </p:nvGrpSpPr>
        <p:grpSpPr bwMode="auto">
          <a:xfrm>
            <a:off x="639719" y="1175394"/>
            <a:ext cx="10826750" cy="5411788"/>
            <a:chOff x="158" y="890"/>
            <a:chExt cx="6820" cy="3409"/>
          </a:xfrm>
        </p:grpSpPr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158" y="890"/>
              <a:ext cx="6820" cy="1803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．如图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11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所示，在直流电动机的工作过程中，“换向器”起了关键的作用，它能使线圈在刚刚转过平衡位置时就自动改变线圈中的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________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，从而实现通电线圈在磁场中的连续转动。电动机工作时是把电能转化为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________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能。 </a:t>
              </a:r>
              <a:endPara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5" name="Picture 5" descr="\\Chubanshi007\同步方正转word文件\15春\物理\人教版物理九下新教案二校\3XDM235.EPS"/>
            <p:cNvPicPr>
              <a:picLocks noChangeAspect="1" noChangeArrowheads="1"/>
            </p:cNvPicPr>
            <p:nvPr/>
          </p:nvPicPr>
          <p:blipFill>
            <a:blip r:embed="rId1" r:link="rId2"/>
            <a:srcRect/>
            <a:stretch>
              <a:fillRect/>
            </a:stretch>
          </p:blipFill>
          <p:spPr bwMode="auto">
            <a:xfrm>
              <a:off x="1771" y="2636"/>
              <a:ext cx="2540" cy="1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2393" y="3873"/>
              <a:ext cx="1092" cy="42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11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3 </a:t>
              </a:r>
              <a:endPara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613711" y="2670518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电流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方向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6095099" y="3336667"/>
            <a:ext cx="80342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机械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电动机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683312" y="1286604"/>
            <a:ext cx="10808472" cy="424731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 anchor="ctr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．有一台直流电动机模型，接入电路后能正常转动。现做如下调整，哪一种做法不改变原来电动机的转动方向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．调换电动机中磁体的磁极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．改变线圈中电流的方向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．改变线圈中电流的大小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．调换电源的正负极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9599914" y="2106183"/>
            <a:ext cx="340158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7790" y="953770"/>
            <a:ext cx="2917190" cy="676910"/>
            <a:chOff x="375" y="1632"/>
            <a:chExt cx="4594" cy="1066"/>
          </a:xfrm>
        </p:grpSpPr>
        <p:pic>
          <p:nvPicPr>
            <p:cNvPr id="3" name="图片 2" descr="图标-04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375" y="1632"/>
              <a:ext cx="4594" cy="1066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928" y="1793"/>
              <a:ext cx="252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导学设计</a:t>
              </a:r>
              <a:endPara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sym typeface="+mn-ea"/>
              </a:endParaRPr>
            </a:p>
          </p:txBody>
        </p:sp>
      </p:grpSp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电动机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Rectangle 10"/>
          <p:cNvSpPr/>
          <p:nvPr/>
        </p:nvSpPr>
        <p:spPr>
          <a:xfrm>
            <a:off x="633730" y="1785280"/>
            <a:ext cx="4517583" cy="532069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lnSpc>
                <a:spcPct val="14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学点</a:t>
            </a:r>
            <a:r>
              <a:rPr lang="en-US" altLang="zh-CN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磁场对通电导线的作用 </a:t>
            </a:r>
            <a:endParaRPr lang="zh-CN" altLang="en-US" sz="2400" b="1" dirty="0" smtClean="0">
              <a:solidFill>
                <a:srgbClr val="F1A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3075" y="1785925"/>
            <a:ext cx="84455" cy="41402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" name="Group 38"/>
          <p:cNvGrpSpPr/>
          <p:nvPr/>
        </p:nvGrpSpPr>
        <p:grpSpPr bwMode="auto">
          <a:xfrm>
            <a:off x="643752" y="2500914"/>
            <a:ext cx="10614026" cy="3697288"/>
            <a:chOff x="158" y="1661"/>
            <a:chExt cx="6686" cy="2329"/>
          </a:xfrm>
        </p:grpSpPr>
        <p:sp>
          <p:nvSpPr>
            <p:cNvPr id="10" name="Rectangle 39"/>
            <p:cNvSpPr>
              <a:spLocks noChangeArrowheads="1"/>
            </p:cNvSpPr>
            <p:nvPr/>
          </p:nvSpPr>
          <p:spPr bwMode="auto">
            <a:xfrm>
              <a:off x="158" y="1661"/>
              <a:ext cx="6686" cy="931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按图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20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组装实验装置，探究通电导线在磁场中的受力情况。 </a:t>
              </a:r>
              <a:endPara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1" name="Picture 40" descr="\\Chubanshi007\同步方正转word文件\15春\物理\人教版物理九下新教案二校\4XGO101.EPS"/>
            <p:cNvPicPr>
              <a:picLocks noChangeAspect="1" noChangeArrowheads="1"/>
            </p:cNvPicPr>
            <p:nvPr/>
          </p:nvPicPr>
          <p:blipFill>
            <a:blip r:embed="rId3" r:link="rId4"/>
            <a:srcRect/>
            <a:stretch>
              <a:fillRect/>
            </a:stretch>
          </p:blipFill>
          <p:spPr bwMode="auto">
            <a:xfrm>
              <a:off x="1799" y="2273"/>
              <a:ext cx="2948" cy="12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Rectangle 41"/>
            <p:cNvSpPr>
              <a:spLocks noChangeArrowheads="1"/>
            </p:cNvSpPr>
            <p:nvPr/>
          </p:nvSpPr>
          <p:spPr bwMode="auto">
            <a:xfrm>
              <a:off x="2698" y="3564"/>
              <a:ext cx="1457" cy="426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20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 </a:t>
              </a:r>
              <a:endPara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电动机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30"/>
          <p:cNvSpPr>
            <a:spLocks noChangeArrowheads="1"/>
          </p:cNvSpPr>
          <p:nvPr/>
        </p:nvSpPr>
        <p:spPr bwMode="auto">
          <a:xfrm>
            <a:off x="620412" y="1129528"/>
            <a:ext cx="11229718" cy="424731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：闭合开关，观察到的实验现象是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，出现此现象的原因是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；为了验证这个原因是否正确，下一步的操作是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：要想改变通电导线在磁场中的受力方向，你采取的措施是：保持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不变，改变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，或保持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不变，改变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31"/>
          <p:cNvSpPr>
            <a:spLocks noChangeArrowheads="1"/>
          </p:cNvSpPr>
          <p:nvPr/>
        </p:nvSpPr>
        <p:spPr bwMode="auto">
          <a:xfrm>
            <a:off x="7885413" y="1278968"/>
            <a:ext cx="2040943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通电导线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运动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Rectangle 32"/>
          <p:cNvSpPr>
            <a:spLocks noChangeArrowheads="1"/>
          </p:cNvSpPr>
          <p:nvPr/>
        </p:nvSpPr>
        <p:spPr bwMode="auto">
          <a:xfrm>
            <a:off x="3550123" y="1943529"/>
            <a:ext cx="3897221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磁体对通电导线有力的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作用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Rectangle 33"/>
          <p:cNvSpPr>
            <a:spLocks noChangeArrowheads="1"/>
          </p:cNvSpPr>
          <p:nvPr/>
        </p:nvSpPr>
        <p:spPr bwMode="auto">
          <a:xfrm>
            <a:off x="5779444" y="2642674"/>
            <a:ext cx="2350323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将蹄形磁体移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开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Rectangle 34"/>
          <p:cNvSpPr>
            <a:spLocks noChangeArrowheads="1"/>
          </p:cNvSpPr>
          <p:nvPr/>
        </p:nvSpPr>
        <p:spPr bwMode="auto">
          <a:xfrm>
            <a:off x="1974764" y="3983253"/>
            <a:ext cx="173156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电流的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方向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Rectangle 35"/>
          <p:cNvSpPr>
            <a:spLocks noChangeArrowheads="1"/>
          </p:cNvSpPr>
          <p:nvPr/>
        </p:nvSpPr>
        <p:spPr bwMode="auto">
          <a:xfrm>
            <a:off x="6528873" y="4019422"/>
            <a:ext cx="2040943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磁感线的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方向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Rectangle 36"/>
          <p:cNvSpPr>
            <a:spLocks noChangeArrowheads="1"/>
          </p:cNvSpPr>
          <p:nvPr/>
        </p:nvSpPr>
        <p:spPr bwMode="auto">
          <a:xfrm>
            <a:off x="1097177" y="4709598"/>
            <a:ext cx="2040943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磁感线的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方向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Rectangle 37"/>
          <p:cNvSpPr>
            <a:spLocks noChangeArrowheads="1"/>
          </p:cNvSpPr>
          <p:nvPr/>
        </p:nvSpPr>
        <p:spPr bwMode="auto">
          <a:xfrm>
            <a:off x="6117968" y="4697242"/>
            <a:ext cx="173156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电流的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方向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电动机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30"/>
          <p:cNvSpPr>
            <a:spLocks noChangeArrowheads="1"/>
          </p:cNvSpPr>
          <p:nvPr/>
        </p:nvSpPr>
        <p:spPr bwMode="auto">
          <a:xfrm>
            <a:off x="620412" y="1129528"/>
            <a:ext cx="11229718" cy="206165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：通过以上的实验探究，我们得出的实验结论是：通电导线在磁场中会受到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，力的方向跟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的方向和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的方向都有关系。 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Rectangle 38"/>
          <p:cNvSpPr>
            <a:spLocks noChangeArrowheads="1"/>
          </p:cNvSpPr>
          <p:nvPr/>
        </p:nvSpPr>
        <p:spPr bwMode="auto">
          <a:xfrm>
            <a:off x="3883240" y="1919632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力的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作用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Rectangle 39"/>
          <p:cNvSpPr>
            <a:spLocks noChangeArrowheads="1"/>
          </p:cNvSpPr>
          <p:nvPr/>
        </p:nvSpPr>
        <p:spPr bwMode="auto">
          <a:xfrm>
            <a:off x="8432457" y="1944345"/>
            <a:ext cx="80342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电流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Rectangle 40"/>
          <p:cNvSpPr>
            <a:spLocks noChangeArrowheads="1"/>
          </p:cNvSpPr>
          <p:nvPr/>
        </p:nvSpPr>
        <p:spPr bwMode="auto">
          <a:xfrm>
            <a:off x="1053542" y="2596550"/>
            <a:ext cx="111280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磁感线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电动机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706910" y="1492294"/>
            <a:ext cx="10525382" cy="147732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：通电导线是否在任何情况下处于磁场中都会受到力的作用？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743980" y="3078463"/>
            <a:ext cx="10686020" cy="1198854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] </a:t>
            </a:r>
            <a:r>
              <a:rPr lang="zh-CN" altLang="en-US" sz="26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不是，当通电的直导线在磁场中与磁感线方向平行时，此时通电直导线不受磁力的作用，在磁场中就不会运动。 </a:t>
            </a:r>
            <a:endParaRPr lang="zh-CN" altLang="en-US" sz="2600" b="1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电动机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10"/>
          <p:cNvSpPr/>
          <p:nvPr/>
        </p:nvSpPr>
        <p:spPr>
          <a:xfrm>
            <a:off x="483418" y="1096348"/>
            <a:ext cx="3898824" cy="532069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lnSpc>
                <a:spcPct val="14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学点</a:t>
            </a:r>
            <a:r>
              <a:rPr lang="en-US" altLang="zh-CN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dirty="0" smtClean="0">
                <a:solidFill>
                  <a:srgbClr val="F1A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电动机的工作原理 </a:t>
            </a:r>
            <a:endParaRPr lang="zh-CN" altLang="en-US" sz="2400" b="1" dirty="0" smtClean="0">
              <a:solidFill>
                <a:srgbClr val="F1A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22763" y="1096993"/>
            <a:ext cx="84455" cy="41402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" name="Group 4"/>
          <p:cNvGrpSpPr/>
          <p:nvPr/>
        </p:nvGrpSpPr>
        <p:grpSpPr bwMode="auto">
          <a:xfrm>
            <a:off x="484188" y="1801813"/>
            <a:ext cx="10945813" cy="4424363"/>
            <a:chOff x="305" y="1135"/>
            <a:chExt cx="6895" cy="2787"/>
          </a:xfrm>
        </p:grpSpPr>
        <p:sp>
          <p:nvSpPr>
            <p:cNvPr id="10" name="Rectangle 5"/>
            <p:cNvSpPr>
              <a:spLocks noChangeArrowheads="1"/>
            </p:cNvSpPr>
            <p:nvPr/>
          </p:nvSpPr>
          <p:spPr bwMode="auto">
            <a:xfrm>
              <a:off x="305" y="1135"/>
              <a:ext cx="6895" cy="931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如图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20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所示，将通电线圈置于磁体两磁极间的磁场中，探究通电线圈在磁场中的运动，完成下列问题。 </a:t>
              </a:r>
              <a:endPara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1" name="Picture 6" descr="\\Chubanshi007\同步方正转word文件\15春\物理\人教版物理九下新教案二校\Hb4.EPS"/>
            <p:cNvPicPr>
              <a:picLocks noChangeAspect="1" noChangeArrowheads="1"/>
            </p:cNvPicPr>
            <p:nvPr/>
          </p:nvPicPr>
          <p:blipFill>
            <a:blip r:embed="rId2" r:link="rId3"/>
            <a:srcRect/>
            <a:stretch>
              <a:fillRect/>
            </a:stretch>
          </p:blipFill>
          <p:spPr bwMode="auto">
            <a:xfrm>
              <a:off x="1845" y="2084"/>
              <a:ext cx="3447" cy="13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Rectangle 7"/>
            <p:cNvSpPr>
              <a:spLocks noChangeArrowheads="1"/>
            </p:cNvSpPr>
            <p:nvPr/>
          </p:nvSpPr>
          <p:spPr bwMode="auto">
            <a:xfrm>
              <a:off x="2968" y="3496"/>
              <a:ext cx="1457" cy="426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20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3 </a:t>
              </a:r>
              <a:endPara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电动机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498090" y="1039212"/>
            <a:ext cx="11290256" cy="3446649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：使线圈静止在图乙位置上，闭合开关，线圈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运动，这个位置是线圈的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位置；使线圈静止在图甲位置上，闭合开关，线圈受力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方向转动，并由于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而越过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，到达图丙所示位置，此时线圈受力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它顺时针方向转动，最后要返回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9451718" y="1162350"/>
            <a:ext cx="80342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不能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940133" y="1853214"/>
            <a:ext cx="80342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平衡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3452813" y="2515973"/>
            <a:ext cx="111280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顺时针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8297477" y="2417118"/>
            <a:ext cx="80342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惯性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785169" y="3167492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平衡位置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8676375" y="3142778"/>
            <a:ext cx="80342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阻碍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4858652" y="3829564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平衡位置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30235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节  电动机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498090" y="1039212"/>
            <a:ext cx="11290256" cy="275415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：电动机的工作原理是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，实际工作中，通过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及时改变线圈中的电流方向，使线圈持续转动下去。电动机工作过程中的能量转化是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转化为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能。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5911808" y="1171746"/>
            <a:ext cx="3897221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通电线圈在磁场中受力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转动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3526268" y="1808205"/>
            <a:ext cx="111280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换向器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8757723" y="2523095"/>
            <a:ext cx="80342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电能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969748" y="3185855"/>
            <a:ext cx="80342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eaLnBrk="0" hangingPunct="0">
              <a:lnSpc>
                <a:spcPct val="10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机械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2868</Words>
  <Application>WPS 演示</Application>
  <PresentationFormat>自定义</PresentationFormat>
  <Paragraphs>253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华文新魏</vt:lpstr>
      <vt:lpstr>Times New Roman</vt:lpstr>
      <vt:lpstr>黑体</vt:lpstr>
      <vt:lpstr>仿宋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qw</cp:lastModifiedBy>
  <cp:revision>41</cp:revision>
  <dcterms:created xsi:type="dcterms:W3CDTF">2018-02-07T04:46:00Z</dcterms:created>
  <dcterms:modified xsi:type="dcterms:W3CDTF">2018-11-04T00:34:07Z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