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emf" ContentType="image/x-e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61" r:id="rId4"/>
    <p:sldId id="260" r:id="rId5"/>
    <p:sldId id="339" r:id="rId6"/>
    <p:sldId id="265" r:id="rId7"/>
    <p:sldId id="306" r:id="rId8"/>
    <p:sldId id="343" r:id="rId9"/>
    <p:sldId id="344" r:id="rId10"/>
    <p:sldId id="391" r:id="rId11"/>
    <p:sldId id="392" r:id="rId12"/>
    <p:sldId id="393" r:id="rId13"/>
    <p:sldId id="345" r:id="rId14"/>
    <p:sldId id="346" r:id="rId15"/>
    <p:sldId id="348" r:id="rId16"/>
    <p:sldId id="290" r:id="rId17"/>
    <p:sldId id="324" r:id="rId18"/>
    <p:sldId id="359" r:id="rId19"/>
    <p:sldId id="360" r:id="rId20"/>
    <p:sldId id="361" r:id="rId21"/>
    <p:sldId id="362" r:id="rId22"/>
    <p:sldId id="366" r:id="rId23"/>
    <p:sldId id="365" r:id="rId24"/>
    <p:sldId id="394" r:id="rId25"/>
    <p:sldId id="364" r:id="rId26"/>
    <p:sldId id="363" r:id="rId27"/>
    <p:sldId id="374" r:id="rId28"/>
    <p:sldId id="375" r:id="rId29"/>
    <p:sldId id="376" r:id="rId30"/>
    <p:sldId id="377" r:id="rId31"/>
    <p:sldId id="378" r:id="rId32"/>
    <p:sldId id="367" r:id="rId33"/>
    <p:sldId id="396" r:id="rId34"/>
    <p:sldId id="369" r:id="rId35"/>
    <p:sldId id="370" r:id="rId36"/>
    <p:sldId id="371" r:id="rId37"/>
    <p:sldId id="283" r:id="rId38"/>
  </p:sldIdLst>
  <p:sldSz cx="12190095" cy="6859270"/>
  <p:notesSz cx="6858000" cy="9144000"/>
  <p:custDataLst>
    <p:tags r:id="rId39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7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3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5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165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2" autoAdjust="0"/>
    <p:restoredTop sz="98942" autoAdjust="0"/>
  </p:normalViewPr>
  <p:slideViewPr>
    <p:cSldViewPr>
      <p:cViewPr>
        <p:scale>
          <a:sx n="60" d="100"/>
          <a:sy n="60" d="100"/>
        </p:scale>
        <p:origin x="-660" y="-30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3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slide" Target="slides/slide14.xml" /><Relationship Id="rId18" Type="http://schemas.openxmlformats.org/officeDocument/2006/relationships/slide" Target="slides/slide15.xml" /><Relationship Id="rId19" Type="http://schemas.openxmlformats.org/officeDocument/2006/relationships/slide" Target="slides/slide16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7.xml" /><Relationship Id="rId21" Type="http://schemas.openxmlformats.org/officeDocument/2006/relationships/slide" Target="slides/slide18.xml" /><Relationship Id="rId22" Type="http://schemas.openxmlformats.org/officeDocument/2006/relationships/slide" Target="slides/slide19.xml" /><Relationship Id="rId23" Type="http://schemas.openxmlformats.org/officeDocument/2006/relationships/slide" Target="slides/slide20.xml" /><Relationship Id="rId24" Type="http://schemas.openxmlformats.org/officeDocument/2006/relationships/slide" Target="slides/slide21.xml" /><Relationship Id="rId25" Type="http://schemas.openxmlformats.org/officeDocument/2006/relationships/slide" Target="slides/slide22.xml" /><Relationship Id="rId26" Type="http://schemas.openxmlformats.org/officeDocument/2006/relationships/slide" Target="slides/slide23.xml" /><Relationship Id="rId27" Type="http://schemas.openxmlformats.org/officeDocument/2006/relationships/slide" Target="slides/slide24.xml" /><Relationship Id="rId28" Type="http://schemas.openxmlformats.org/officeDocument/2006/relationships/slide" Target="slides/slide25.xml" /><Relationship Id="rId29" Type="http://schemas.openxmlformats.org/officeDocument/2006/relationships/slide" Target="slides/slide26.xml" /><Relationship Id="rId3" Type="http://schemas.openxmlformats.org/officeDocument/2006/relationships/handoutMaster" Target="handoutMasters/handoutMaster1.xml" /><Relationship Id="rId30" Type="http://schemas.openxmlformats.org/officeDocument/2006/relationships/slide" Target="slides/slide27.xml" /><Relationship Id="rId31" Type="http://schemas.openxmlformats.org/officeDocument/2006/relationships/slide" Target="slides/slide28.xml" /><Relationship Id="rId32" Type="http://schemas.openxmlformats.org/officeDocument/2006/relationships/slide" Target="slides/slide29.xml" /><Relationship Id="rId33" Type="http://schemas.openxmlformats.org/officeDocument/2006/relationships/slide" Target="slides/slide30.xml" /><Relationship Id="rId34" Type="http://schemas.openxmlformats.org/officeDocument/2006/relationships/slide" Target="slides/slide31.xml" /><Relationship Id="rId35" Type="http://schemas.openxmlformats.org/officeDocument/2006/relationships/slide" Target="slides/slide32.xml" /><Relationship Id="rId36" Type="http://schemas.openxmlformats.org/officeDocument/2006/relationships/slide" Target="slides/slide33.xml" /><Relationship Id="rId37" Type="http://schemas.openxmlformats.org/officeDocument/2006/relationships/slide" Target="slides/slide34.xml" /><Relationship Id="rId38" Type="http://schemas.openxmlformats.org/officeDocument/2006/relationships/slide" Target="slides/slide35.xml" /><Relationship Id="rId39" Type="http://schemas.openxmlformats.org/officeDocument/2006/relationships/tags" Target="tags/tag63.xml" /><Relationship Id="rId4" Type="http://schemas.openxmlformats.org/officeDocument/2006/relationships/slide" Target="slides/slide1.xml" /><Relationship Id="rId40" Type="http://schemas.openxmlformats.org/officeDocument/2006/relationships/presProps" Target="presProps.xml" /><Relationship Id="rId41" Type="http://schemas.openxmlformats.org/officeDocument/2006/relationships/viewProps" Target="viewProps.xml" /><Relationship Id="rId42" Type="http://schemas.openxmlformats.org/officeDocument/2006/relationships/theme" Target="theme/theme1.xml" /><Relationship Id="rId43" Type="http://schemas.openxmlformats.org/officeDocument/2006/relationships/tableStyles" Target="tableStyles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e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C0901-3DCA-48F9-B0CB-D8F0D1E6B36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4D9095-D5A4-4D04-8CEB-69FB25E1308C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4836C-7D3D-44DD-AD4F-98DBA4D10582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C9960B-A742-4F79-9BC8-14A4E9893419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9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613" y="914569"/>
            <a:ext cx="9797669" cy="2570876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613" y="3561059"/>
            <a:ext cx="9797669" cy="147267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305" y="774143"/>
            <a:ext cx="10971086" cy="548381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613" y="2484460"/>
            <a:ext cx="9797669" cy="1018989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613" y="3561059"/>
            <a:ext cx="9797669" cy="471687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05" y="1490676"/>
            <a:ext cx="10967486" cy="476008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489" y="3849113"/>
            <a:ext cx="7767586" cy="766942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489" y="4616055"/>
            <a:ext cx="7767586" cy="867761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5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6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7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305" y="1501478"/>
            <a:ext cx="5175991" cy="4749279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0598" y="1501478"/>
            <a:ext cx="5175991" cy="4749279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9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2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3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4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305" y="1429465"/>
            <a:ext cx="5341565" cy="381671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305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4776" y="1421992"/>
            <a:ext cx="5341565" cy="381671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4776" y="1854343"/>
            <a:ext cx="5341565" cy="4396414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305" y="608513"/>
            <a:ext cx="10967486" cy="705731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305" y="1555488"/>
            <a:ext cx="5232259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49408" y="1555488"/>
            <a:ext cx="5226383" cy="46088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3201" y="914569"/>
            <a:ext cx="1043837" cy="5030131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257" y="914569"/>
            <a:ext cx="9167767" cy="5030131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6765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slideLayout" Target="../slideLayouts/slideLayout29.xml" /><Relationship Id="rId3" Type="http://schemas.openxmlformats.org/officeDocument/2006/relationships/slideLayout" Target="../slideLayouts/slideLayout3.xml" /><Relationship Id="rId30" Type="http://schemas.openxmlformats.org/officeDocument/2006/relationships/slideLayout" Target="../slideLayouts/slideLayout30.xml" /><Relationship Id="rId31" Type="http://schemas.openxmlformats.org/officeDocument/2006/relationships/slideLayout" Target="../slideLayouts/slideLayout31.xml" /><Relationship Id="rId32" Type="http://schemas.openxmlformats.org/officeDocument/2006/relationships/slideLayout" Target="../slideLayouts/slideLayout32.xml" /><Relationship Id="rId33" Type="http://schemas.openxmlformats.org/officeDocument/2006/relationships/slideLayout" Target="../slideLayouts/slideLayout33.xml" /><Relationship Id="rId34" Type="http://schemas.openxmlformats.org/officeDocument/2006/relationships/slideLayout" Target="../slideLayouts/slideLayout34.xml" /><Relationship Id="rId35" Type="http://schemas.openxmlformats.org/officeDocument/2006/relationships/slideLayout" Target="../slideLayouts/slideLayout35.xml" /><Relationship Id="rId36" Type="http://schemas.openxmlformats.org/officeDocument/2006/relationships/slideLayout" Target="../slideLayouts/slideLayout36.xml" /><Relationship Id="rId37" Type="http://schemas.openxmlformats.org/officeDocument/2006/relationships/slideLayout" Target="../slideLayouts/slideLayout37.xml" /><Relationship Id="rId38" Type="http://schemas.openxmlformats.org/officeDocument/2006/relationships/slideLayout" Target="../slideLayouts/slideLayout38.xml" /><Relationship Id="rId39" Type="http://schemas.openxmlformats.org/officeDocument/2006/relationships/slideLayout" Target="../slideLayouts/slideLayout39.xml" /><Relationship Id="rId4" Type="http://schemas.openxmlformats.org/officeDocument/2006/relationships/slideLayout" Target="../slideLayouts/slideLayout4.xml" /><Relationship Id="rId40" Type="http://schemas.openxmlformats.org/officeDocument/2006/relationships/slideLayout" Target="../slideLayouts/slideLayout40.xml" /><Relationship Id="rId41" Type="http://schemas.openxmlformats.org/officeDocument/2006/relationships/slideLayout" Target="../slideLayouts/slideLayout41.xml" /><Relationship Id="rId42" Type="http://schemas.openxmlformats.org/officeDocument/2006/relationships/slideLayout" Target="../slideLayouts/slideLayout42.xml" /><Relationship Id="rId43" Type="http://schemas.openxmlformats.org/officeDocument/2006/relationships/slideLayout" Target="../slideLayouts/slideLayout43.xml" /><Relationship Id="rId44" Type="http://schemas.openxmlformats.org/officeDocument/2006/relationships/slideLayout" Target="../slideLayouts/slideLayout44.xml" /><Relationship Id="rId45" Type="http://schemas.openxmlformats.org/officeDocument/2006/relationships/slideLayout" Target="../slideLayouts/slideLayout45.xml" /><Relationship Id="rId46" Type="http://schemas.openxmlformats.org/officeDocument/2006/relationships/slideLayout" Target="../slideLayouts/slideLayout46.xml" /><Relationship Id="rId47" Type="http://schemas.openxmlformats.org/officeDocument/2006/relationships/tags" Target="../tags/tag57.xml" /><Relationship Id="rId48" Type="http://schemas.openxmlformats.org/officeDocument/2006/relationships/tags" Target="../tags/tag58.xml" /><Relationship Id="rId49" Type="http://schemas.openxmlformats.org/officeDocument/2006/relationships/tags" Target="../tags/tag59.xml" /><Relationship Id="rId5" Type="http://schemas.openxmlformats.org/officeDocument/2006/relationships/slideLayout" Target="../slideLayouts/slideLayout5.xml" /><Relationship Id="rId50" Type="http://schemas.openxmlformats.org/officeDocument/2006/relationships/tags" Target="../tags/tag60.xml" /><Relationship Id="rId51" Type="http://schemas.openxmlformats.org/officeDocument/2006/relationships/tags" Target="../tags/tag61.xml" /><Relationship Id="rId52" Type="http://schemas.openxmlformats.org/officeDocument/2006/relationships/tags" Target="../tags/tag62.xml" /><Relationship Id="rId53" Type="http://schemas.openxmlformats.org/officeDocument/2006/relationships/theme" Target="../theme/theme1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47"/>
            </p:custDataLst>
          </p:nvPr>
        </p:nvSpPr>
        <p:spPr>
          <a:xfrm>
            <a:off x="608305" y="608513"/>
            <a:ext cx="10967486" cy="705731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8"/>
            </p:custDataLst>
          </p:nvPr>
        </p:nvSpPr>
        <p:spPr>
          <a:xfrm>
            <a:off x="608305" y="1490676"/>
            <a:ext cx="10967486" cy="476008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9"/>
            </p:custDataLst>
          </p:nvPr>
        </p:nvSpPr>
        <p:spPr>
          <a:xfrm>
            <a:off x="611904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0"/>
            </p:custDataLst>
          </p:nvPr>
        </p:nvSpPr>
        <p:spPr>
          <a:xfrm>
            <a:off x="4115357" y="631556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1"/>
            </p:custDataLst>
          </p:nvPr>
        </p:nvSpPr>
        <p:spPr>
          <a:xfrm>
            <a:off x="8876213" y="631556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52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6765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3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4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5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11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6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2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3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8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4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5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0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16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notesSlide" Target="../notesSlides/notesSlide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1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7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2.xml" /><Relationship Id="rId2" Type="http://schemas.openxmlformats.org/officeDocument/2006/relationships/notesSlide" Target="../notesSlides/notesSlide12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3.xml" /><Relationship Id="rId2" Type="http://schemas.openxmlformats.org/officeDocument/2006/relationships/notesSlide" Target="../notesSlides/notesSlide13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4.xml" /><Relationship Id="rId2" Type="http://schemas.openxmlformats.org/officeDocument/2006/relationships/notesSlide" Target="../notesSlides/notesSlide14.xml" /><Relationship Id="rId3" Type="http://schemas.openxmlformats.org/officeDocument/2006/relationships/image" Target="../media/image18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5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9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6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20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7.xml" /><Relationship Id="rId2" Type="http://schemas.openxmlformats.org/officeDocument/2006/relationships/notesSlide" Target="../notesSlides/notesSlide17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8.xml" /><Relationship Id="rId2" Type="http://schemas.openxmlformats.org/officeDocument/2006/relationships/notesSlide" Target="../notesSlides/notesSlide18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notesSlide" Target="../notesSlides/notesSlide19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Relationship Id="rId2" Type="http://schemas.openxmlformats.org/officeDocument/2006/relationships/notesSlide" Target="../notesSlides/notesSlide20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4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1.xml" /><Relationship Id="rId2" Type="http://schemas.openxmlformats.org/officeDocument/2006/relationships/image" Target="../media/image21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2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3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Relationship Id="rId2" Type="http://schemas.openxmlformats.org/officeDocument/2006/relationships/image" Target="../media/image22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6.xml" /><Relationship Id="rId2" Type="http://schemas.openxmlformats.org/officeDocument/2006/relationships/image" Target="../media/image2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2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6.xml" /><Relationship Id="rId2" Type="http://schemas.openxmlformats.org/officeDocument/2006/relationships/image" Target="../media/image3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7.xml" /><Relationship Id="rId2" Type="http://schemas.openxmlformats.org/officeDocument/2006/relationships/notesSlide" Target="../notesSlides/notesSlide4.xml" /><Relationship Id="rId3" Type="http://schemas.openxmlformats.org/officeDocument/2006/relationships/package" Target="../embeddings/Document1.docx" TargetMode="Internal" /><Relationship Id="rId4" Type="http://schemas.openxmlformats.org/officeDocument/2006/relationships/image" Target="../media/image4.emf" /><Relationship Id="rId5" Type="http://schemas.openxmlformats.org/officeDocument/2006/relationships/vmlDrawing" Target="../drawings/vmlDrawing1.v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8.xml" /><Relationship Id="rId2" Type="http://schemas.openxmlformats.org/officeDocument/2006/relationships/image" Target="../media/image5.jpeg" /><Relationship Id="rId3" Type="http://schemas.openxmlformats.org/officeDocument/2006/relationships/image" Target="../media/image6.jpeg" /><Relationship Id="rId4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9.xml" /><Relationship Id="rId2" Type="http://schemas.openxmlformats.org/officeDocument/2006/relationships/image" Target="../media/image8.jpeg" /><Relationship Id="rId3" Type="http://schemas.openxmlformats.org/officeDocument/2006/relationships/image" Target="../media/image9.jpeg" /><Relationship Id="rId4" Type="http://schemas.openxmlformats.org/officeDocument/2006/relationships/image" Target="../media/image10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0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523174" y="2501100"/>
            <a:ext cx="9144064" cy="1846659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声现象</a:t>
              </a:r>
              <a:endParaRPr lang="zh-CN" altLang="en-US" sz="3200" spc="20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1215216"/>
          <a:ext cx="10572824" cy="4605120"/>
        </p:xfrm>
        <a:graphic>
          <a:graphicData uri="http://schemas.openxmlformats.org/drawingml/2006/table">
            <a:tbl>
              <a:tblPr/>
              <a:tblGrid>
                <a:gridCol w="1000132"/>
                <a:gridCol w="4000528"/>
                <a:gridCol w="3000396"/>
                <a:gridCol w="2571768"/>
              </a:tblGrid>
              <a:tr h="60006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特性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28676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en-US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日常生活</a:t>
                      </a:r>
                      <a:endParaRPr lang="en-US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男低音（低沉），女高音（尖细）；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手指按压弦的不同位置，声音的音调不同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引吭高歌；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震耳欲聋；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低声细语；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④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击鼓时力度不同，声音响度不同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闻其声知其人；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用声音区分不同的演奏乐器；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模仿别人的声音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49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en-US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区别</a:t>
                      </a:r>
                      <a:endParaRPr lang="en-US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音调与响度无关；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音色只与发声体本身有关；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在同一介质传播过程中，声速、音调、音色不变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0452924" y="572274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500836"/>
            <a:ext cx="321113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声的利用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51670" y="1395318"/>
          <a:ext cx="10644262" cy="5297760"/>
        </p:xfrm>
        <a:graphic>
          <a:graphicData uri="http://schemas.openxmlformats.org/drawingml/2006/table">
            <a:tbl>
              <a:tblPr/>
              <a:tblGrid>
                <a:gridCol w="1071570"/>
                <a:gridCol w="785818"/>
                <a:gridCol w="4000528"/>
                <a:gridCol w="4786346"/>
              </a:tblGrid>
              <a:tr h="386997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项目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超声波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次声波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17266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定义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频率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高于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Hz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的声音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频率低于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Hz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的声音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862">
                <a:tc grid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共同点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都是由物体的振动产生的，频率超出了人耳的听觉频率范围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785818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传递信息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倒车雷达、声呐、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B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超、蝙蝠利用超声捕食昆虫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使用灵敏的声学仪器监测火山爆发、龙卷风和核爆炸发生的方位和强度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1013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传递能量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超声波清洗眼镜、超声碎石、超声空气加湿器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利用次声波的特性制造出次声武器，可使心脏、肺等因出现强烈共振而受损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4076599" y="2001034"/>
            <a:ext cx="1018475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20000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501714" y="2011111"/>
            <a:ext cx="45101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500836"/>
            <a:ext cx="4724370" cy="662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考点四　噪声及噪声的控制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51670" y="1377181"/>
          <a:ext cx="10715700" cy="4461120"/>
        </p:xfrm>
        <a:graphic>
          <a:graphicData uri="http://schemas.openxmlformats.org/drawingml/2006/table">
            <a:tbl>
              <a:tblPr/>
              <a:tblGrid>
                <a:gridCol w="1428760"/>
                <a:gridCol w="9286940"/>
              </a:tblGrid>
              <a:tr h="95725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噪声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）物理学角度：噪声是指发声体做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振动发出的声音。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）环保角度：凡是妨碍人们正常休息、学习和工作的声音以及对人们要听的声音干扰的声音，都是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954">
                <a:tc rowSpan="3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控制途径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处减弱，如：摩托车安装消声器、禁止鸣笛、请勿喧哗、把手机调成静音等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1152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中减弱，如：公路两旁植树造林或安装隔音板、关闭门窗等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1152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42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处减弱，如：戴耳塞或捂住耳朵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41152" marR="41152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80166" y="5930124"/>
            <a:ext cx="11715832" cy="62670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点拨</a:t>
            </a:r>
            <a:r>
              <a:rPr lang="en-US" altLang="zh-CN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噪声检测仪可检测某环境中噪声分贝值，但不能减弱噪声，更不能根治噪声。</a:t>
            </a:r>
            <a:endParaRPr lang="zh-CN" altLang="en-US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7881156" y="1286654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无规则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7452528" y="235822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噪声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3452000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声源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3219761" y="4072736"/>
            <a:ext cx="130380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传播过程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3237686" y="5154383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人耳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8794" y="409786"/>
            <a:ext cx="4724370" cy="662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考点五　声与电磁波的对比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880232" y="1143778"/>
          <a:ext cx="10644262" cy="5508072"/>
        </p:xfrm>
        <a:graphic>
          <a:graphicData uri="http://schemas.openxmlformats.org/drawingml/2006/table">
            <a:tbl>
              <a:tblPr/>
              <a:tblGrid>
                <a:gridCol w="1714512"/>
                <a:gridCol w="4357718"/>
                <a:gridCol w="4572032"/>
              </a:tblGrid>
              <a:tr h="570312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波</a:t>
                      </a: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的种类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电磁波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声波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4420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传播速度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真空中所有电磁波的传播速度都是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3×10</a:t>
                      </a:r>
                      <a:r>
                        <a:rPr lang="en-US" sz="2400" kern="100" baseline="30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8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m/s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注：光属于电磁波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声波在固体、液体、气体中的传播速度不同，通常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&gt;v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&gt;v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气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880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传播介质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电磁波的传播不需要有介质，可以在真空中传播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声波的传播一定要有介质，不能在真空中传播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674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传播特点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）都能传递信息和能量；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）都能发生反射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426607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应用实例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微波炉、验钞机、无线电通信、汽车导航等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汽车倒车雷达、声呐测距、超声波清洗物品等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0232" y="641034"/>
            <a:ext cx="10858576" cy="64292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声音的产生与传播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880232" y="1429530"/>
            <a:ext cx="10858576" cy="5010213"/>
            <a:chOff x="880232" y="1429530"/>
            <a:chExt cx="10858576" cy="5010213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880232" y="1429530"/>
              <a:ext cx="10858576" cy="228869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所示，将正在发声的音叉轻触系在细绳上的乒乓球，观察到乒乓球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  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，说明声音是由物体的振动产生的，这种研究方法称为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　　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。请你再设计一个显示声源振动的实验：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                     </a:t>
              </a:r>
              <a:r>
                <a:rPr 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r>
                <a:rPr lang="zh-CN" altLang="en-US" u="sng" smtClean="0">
                  <a:solidFill>
                    <a:srgbClr val="000000"/>
                  </a:solidFill>
                  <a:uFill>
                    <a:solidFill>
                      <a:srgbClr val="000000"/>
                    </a:solidFill>
                  </a:u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                                                                             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。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 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SX1.EPS" descr="id:2147503697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023636" y="3786984"/>
              <a:ext cx="1571636" cy="1987857"/>
            </a:xfrm>
            <a:prstGeom prst="rect">
              <a:avLst/>
            </a:prstGeom>
          </p:spPr>
        </p:pic>
        <p:sp>
          <p:nvSpPr>
            <p:cNvPr id="9" name="矩形 8"/>
            <p:cNvSpPr/>
            <p:nvPr/>
          </p:nvSpPr>
          <p:spPr>
            <a:xfrm>
              <a:off x="5380826" y="5858686"/>
              <a:ext cx="987771" cy="58105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图</a:t>
              </a:r>
              <a:r>
                <a:rPr lang="en-US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1-1</a:t>
              </a:r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1380298" y="1858158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被弹开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9952858" y="1858158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转换法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1094546" y="2929728"/>
            <a:ext cx="745934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将敲响的音叉插入平静的水面，平静的水面会泛起水花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000902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山西摸底改编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如图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1-2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所示，把正在响铃的闹钟放在玻璃罩内，逐渐抽出玻璃罩内的空气，听到闹铃声逐渐变小，直至听不见；再让空气逐渐进入玻璃罩内，听到闹铃声逐渐变大。关于上述实验，下列说法中正确的是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听不见闹铃声是由于闹铃停止振动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该实验现象说明声音的传播需要介质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该实验用的方法是转换法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听到铃声逐渐变大，是由于闹铃振动加快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0952990" y="2215348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21fawls1.jpg" descr="id:2147503704;FounderCES"/>
          <p:cNvPicPr/>
          <p:nvPr/>
        </p:nvPicPr>
        <p:blipFill>
          <a:blip r:embed="rId3"/>
          <a:stretch>
            <a:fillRect/>
          </a:stretch>
        </p:blipFill>
        <p:spPr>
          <a:xfrm>
            <a:off x="8952726" y="3072604"/>
            <a:ext cx="1643074" cy="2082988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9238478" y="5287182"/>
            <a:ext cx="987771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1-2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8794" y="643712"/>
            <a:ext cx="3589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声音的特性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951670" y="1358092"/>
            <a:ext cx="10858576" cy="3396690"/>
            <a:chOff x="951670" y="1358092"/>
            <a:chExt cx="10858576" cy="3396690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951670" y="1358092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1-3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分别是音叉和钢琴发出的两列声波在同一示波器上显示的波形，则这两列声波（　　）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音调不同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响度不同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音色不同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音调、响度和音色均不同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Z342.EPS" descr="id:2147503718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738016" y="2429662"/>
              <a:ext cx="5500726" cy="1164747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7595404" y="3929860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1-3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2380430" y="1929596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26"/>
          <p:cNvSpPr txBox="1">
            <a:spLocks noChangeArrowheads="1"/>
          </p:cNvSpPr>
          <p:nvPr/>
        </p:nvSpPr>
        <p:spPr bwMode="auto">
          <a:xfrm>
            <a:off x="951670" y="4858554"/>
            <a:ext cx="10429948" cy="118069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 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由题图可知，两列波振动的快慢相同，因此音调相同；偏离原位置的最大距离相同，因此响度相同；它们的波形不同，发声体不同，故音色不同。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65919" y="715150"/>
            <a:ext cx="10773409" cy="3396690"/>
            <a:chOff x="665919" y="715150"/>
            <a:chExt cx="10773409" cy="3396690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665919" y="715150"/>
              <a:ext cx="8001055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阳泉模拟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关于如图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1-4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所示的民族吹管乐器唢呐，下列说法正确的是（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吹奏时按压不同位置的气孔，主要改变了声音的响度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用不同的力度吹奏主要改变了声音的音调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唢呐前端的喇叭主要改变了声音的音色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唢呐发出的声音不能在真空中传播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2.EPS" descr="id:2147503725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809849" y="1000902"/>
              <a:ext cx="2629479" cy="2286016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738544" y="3429794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1-4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3594876" y="1215216"/>
            <a:ext cx="31636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26"/>
          <p:cNvSpPr txBox="1">
            <a:spLocks noChangeArrowheads="1"/>
          </p:cNvSpPr>
          <p:nvPr/>
        </p:nvSpPr>
        <p:spPr bwMode="auto">
          <a:xfrm>
            <a:off x="665918" y="4144174"/>
            <a:ext cx="11001452" cy="228869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吹奏时按压不同位置的气孔，改变了空气柱的长短，改变了空气柱的振动频率，从而改变了声音的音调，故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错误。用不同的力度吹奏，改变了空气柱的振动幅度，改变了声音的响度，故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错误。唢呐前端的喇叭主要是减弱声音的分散，可以增大声音的响度，故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错误。所有的声音都不能在真空中传播，故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836428"/>
            <a:ext cx="10658735" cy="4504686"/>
            <a:chOff x="880232" y="836428"/>
            <a:chExt cx="10658735" cy="4504686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836428"/>
              <a:ext cx="6715172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山西方向卷二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1-5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所示是某同学用酒杯制作的打击乐器，杯内装入一些带颜色的水，调节杯内的水量，敲击时能发出不同的声音。下面有关该乐器的说法正确的是（　　）</a:t>
              </a:r>
              <a:endPara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手触摸正在发声的杯子，杯子的发声停止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用相同的力敲两个杯子，发出声音的响度不同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调节水量的多少，可以改变声音的音色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敲杯子发出的声音是由玻璃传递到人耳的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3.jpg" descr="id:2147503732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452660" y="1429530"/>
              <a:ext cx="3086307" cy="2071702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309916" y="4001298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1-5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5380826" y="2501100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620558"/>
            <a:ext cx="32111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声的利用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80232" y="1286654"/>
            <a:ext cx="10858576" cy="3503851"/>
            <a:chOff x="880232" y="1286654"/>
            <a:chExt cx="10858576" cy="3503851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286654"/>
              <a:ext cx="10858576" cy="3396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6.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[2019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成都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1-6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所示为音叉共鸣实验：两个频率相同的音叉，用橡皮槌敲击其中一个音叉，另一个未被敲击的音叉也会发出声音。此现象可以说明（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声音能够传递能量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声音的传播不需要介质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声音的传播不需要时间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物体不振动也可产生声音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0WLZT155.EPS" descr="id:2147503746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166776" y="2553831"/>
              <a:ext cx="2643206" cy="1518905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7952594" y="4144174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1-6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11167304" y="1929596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1023108" y="1143778"/>
            <a:ext cx="10715700" cy="228869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zh-CN" altLang="en-US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课标要求</a:t>
            </a: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endParaRPr lang="en-US" altLang="zh-CN" sz="2400" b="1" spc="150" smtClean="0">
              <a:solidFill>
                <a:srgbClr val="1BB18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通过实验，认识声的产生和传播条件。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了解乐音的特性。了解现代技术中声学知识的一些应用。知道噪声的危害和控制的方法。</a:t>
            </a:r>
            <a:endParaRPr lang="zh-CN" altLang="en-US" sz="2400" spc="15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1143778"/>
            <a:ext cx="10858576" cy="2842692"/>
            <a:chOff x="880232" y="1143778"/>
            <a:chExt cx="10858576" cy="2842692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143778"/>
              <a:ext cx="8001056" cy="284269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7.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1-7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所示的情景，下列说法正确的是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图甲中，倒车雷达利用了声音能传递能量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图乙中，超声波清洗机利用了声音能传递信息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图丙中，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超利用了声音能传递信息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图丁中，卫星通信时信息传播的媒介与“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超”相同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RJWL-12.EPS" descr="id:2147503753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595536" y="1286654"/>
              <a:ext cx="3143272" cy="1944868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524230" y="3286918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1-7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7452528" y="1215216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1429530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吕梁模拟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广场舞是中国大妈非常喜欢的一种健身活动。但广场舞的音响却给周边住宅楼休息的居民造成了一定影响。为了使双方的利益都得到尊重，和谐相处，你认为采取下面哪种方法是有效、合理的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住宅楼的居民都戴一个防噪声的耳罩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禁止广场舞活动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跳舞的大妈都戴一个播放音乐的耳机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住宅楼内安装噪声监测装置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1670" y="786588"/>
            <a:ext cx="3967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重难四　噪声及其控制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9850" y="2572538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1094546" y="1000902"/>
            <a:ext cx="10001320" cy="277741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让住宅楼的居民都戴一个防噪声的耳罩可以减弱噪声，但不适用于实际情况，故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错误。广场舞是一种健身活动，禁止跳广场舞，也是不适用于实际的，故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错误。跳舞的大妈都戴一个播放音乐的耳机，即在声源处减弱噪声，既能锻炼身体，又不影响别人，故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正确。安装噪声监测装置，只能检测噪声，不能减弱噪声，故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错误。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/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23108" y="643712"/>
            <a:ext cx="3589444" cy="6698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重难五　声现象综合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880232" y="1429530"/>
            <a:ext cx="10460704" cy="3950688"/>
            <a:chOff x="880232" y="1429530"/>
            <a:chExt cx="10460704" cy="3950688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1429530"/>
              <a:ext cx="6215106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9.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运城模拟改编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1-8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所示，下列关于声现象的描述正确的是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图甲说明声音是由物体的振动产生的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图乙中的噪声强度显示仪是用来降低噪声的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图丙：太空中的宇航员能对话，说明声音可在真空中传播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图丁中的共鸣现象能在真空中出现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1FAWLS4.EPS" descr="id:2147503774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7952594" y="1858158"/>
              <a:ext cx="3388342" cy="2286016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9250840" y="4144174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1-8</a:t>
              </a:r>
              <a:endPara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5023636" y="2001034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0232" y="929464"/>
            <a:ext cx="10338251" cy="3950688"/>
            <a:chOff x="880232" y="929464"/>
            <a:chExt cx="10338251" cy="3950688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7715304" cy="39506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10.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山西中考冲刺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1-9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所示，这是交通银行引进的智能客服机器人</a:t>
              </a:r>
              <a:r>
                <a:rPr lang="en-US" altLang="zh-CN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——“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娇娇”，她能引导客户办理业务。关于“娇娇”的声音，下列说法正确的是（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“娇娇”的声音不是由振动产生的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“娇娇”的声音可以在真空中传播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“娇娇”与客户发出声音的音色不同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“娇娇”的声音在空气中的传播速度约为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3×10</a:t>
              </a:r>
              <a:r>
                <a:rPr lang="en-US" baseline="30000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8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m/s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5.jpg" descr="id:2147503781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9452792" y="1286654"/>
              <a:ext cx="1765691" cy="2357454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893782" y="3786984"/>
              <a:ext cx="98777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1-9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7738280" y="2072472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Box 5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951670" y="715150"/>
            <a:ext cx="10215634" cy="4504686"/>
            <a:chOff x="951670" y="715150"/>
            <a:chExt cx="10215634" cy="4504686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951670" y="715150"/>
              <a:ext cx="6786610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11.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山西适应性考试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1-10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所示，这是一款新型磁悬浮蓝牙音箱，它由一个球形音箱和一个磁悬浮底座组成。音箱悬浮在空中，一边旋转一边播放某歌手的歌曲，下列说法正确的是（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根据音色可以判断出是哪位歌手的歌声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歌声不是靠空气传入人耳的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磁悬浮蓝牙音箱是高科技产品，发声不需要振动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调节音量开关，调大音量，声音的音调就变高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21fawls6.jpg" descr="id:2147503788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738412" y="929464"/>
              <a:ext cx="2428892" cy="3010165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9309916" y="4001298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1-10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952462" y="2358224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1670" y="715150"/>
            <a:ext cx="10858576" cy="56126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探究音调与频率的关系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微风吹过，金属管风铃发出悦耳的声音。小明想探究管子发出声音的频率与长度、直径的关系，他选取了材料与管壁厚度都相同、长度和直径都不同的三根直管，将它们用细线悬挂，敲击后，测出各自发出声音的频率，数据如下表：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）三根直管中音调最低的是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号。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3144042"/>
          <a:ext cx="7000924" cy="2194560"/>
        </p:xfrm>
        <a:graphic>
          <a:graphicData uri="http://schemas.openxmlformats.org/drawingml/2006/table">
            <a:tbl>
              <a:tblPr/>
              <a:tblGrid>
                <a:gridCol w="928694"/>
                <a:gridCol w="2401374"/>
                <a:gridCol w="1384840"/>
                <a:gridCol w="2286016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编号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长度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/cm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直径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/cm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频率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/Hz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20.50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1.50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2131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31.00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2.00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1284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48.50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2.50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656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5523702" y="5501496"/>
            <a:ext cx="26185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786588"/>
            <a:ext cx="10858576" cy="56126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）根据表中数据，能否得出“管子发出声音的频率随长度、直径的增大而减小”的结论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?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请说明你的理由。答：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（选填“能”或“不能”），理由：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　　　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）小明发现悬挂的金属管发出声音时在做有规律的摆动，认为金属管发出的声音是由于摆动产生的。请设计一简单的实验来检验小明的想法，简要写出实验方案和判断方法。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实验方案：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　　　　　　　　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判断方法：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                                                                                            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5880892" y="121521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不能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951802" y="1786720"/>
            <a:ext cx="191936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没有控制变量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2737620" y="4001298"/>
            <a:ext cx="4073798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将金属管悬挂，轻推使其摆动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09412" y="5082945"/>
            <a:ext cx="1022933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若能听到其发声，则说明发声是由摆动产生的，反之，则不是由摆动产生的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737356" y="746071"/>
            <a:ext cx="11215766" cy="561268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【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探究物体隔音性能的影响因素</a:t>
            </a:r>
            <a:r>
              <a:rPr lang="en-US" altLang="zh-CN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】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随着都市人口的密集和交通运输工具的增多，噪声污染日益严重，直接对人产生危害。因此，现在的高层住宅多数采用双层中空玻璃。中空玻璃由美国人于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1865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年发明，是一种良好的隔热、隔音、美观适用并可降低建筑物自重的新型建筑材料。它是用两片（或三片）玻璃，使用高强度、高气密性复合黏结剂，将玻璃片与内含干燥剂的铝合金框架黏结，制成的高效能、隔音、隔热玻璃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中空玻璃名为“中空”，实际上不空，两层玻璃中间有“气”，大多数情况下“气”是空气，质量好些的是氩气，由于肉眼看不到气体，所以就说成“空”的。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indent="609600"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现在，提供一片中空玻璃的样品，和一片大小相同的普通玻璃，请你利用生活中简单易得的一些物品，设计一个实验，证明中空玻璃的隔音效果优于普通玻璃。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</p:spTree>
  </p:cSld>
  <p:clrMapOvr>
    <a:masterClrMapping/>
  </p:clrMapOvr>
  <p:transition>
    <p:fade/>
  </p:transition>
  <p:timing/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4049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设计实验 拓展提升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880232" y="890360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实验器材：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                                                                                          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                                                                                                       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实验步骤：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                                                                                            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endParaRPr lang="en-US" u="sng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                                                                                                        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现象或数据分析：</a:t>
            </a: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                                                                                  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                                                                                                             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880232" y="858026"/>
            <a:ext cx="10858576" cy="11154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457200">
              <a:lnSpc>
                <a:spcPct val="150000"/>
              </a:lnSpc>
              <a:spcAft>
                <a:spcPct val="0"/>
              </a:spcAft>
            </a:pP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闹钟、两个完全相同的大小合适的纸箱（将纸箱的一侧去除，分别用玻璃或中空玻璃代替）、卷尺</a:t>
            </a:r>
            <a:endParaRPr lang="zh-CN" altLang="en-US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880232" y="1929596"/>
            <a:ext cx="10644262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defTabSz="457200">
              <a:lnSpc>
                <a:spcPct val="150000"/>
              </a:lnSpc>
              <a:spcAft>
                <a:spcPct val="0"/>
              </a:spcAft>
            </a:pPr>
            <a:r>
              <a:rPr lang="en-US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①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将闹钟调整成响铃状态，并将其置于纸箱内；</a:t>
            </a:r>
            <a:r>
              <a:rPr lang="en-US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②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从靠近纸箱的位置逐渐远离，直到听不到闹钟的响声为止；</a:t>
            </a:r>
            <a:r>
              <a:rPr lang="en-US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③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用卷尺量出此时距离纸箱的距离（装有中空玻璃的记为</a:t>
            </a:r>
            <a:r>
              <a:rPr lang="en-US" altLang="en-US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en-US" sz="1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，装有普通玻璃的记为</a:t>
            </a:r>
            <a:r>
              <a:rPr lang="en-US" altLang="en-US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en-US" sz="1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0232" y="3572670"/>
            <a:ext cx="10858576" cy="118069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通过比较两次的距离，判断两种玻璃的隔音效果，若</a:t>
            </a:r>
            <a:r>
              <a:rPr lang="en-US" altLang="en-US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en-US" sz="1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US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&lt;L</a:t>
            </a:r>
            <a:r>
              <a:rPr lang="en-US" altLang="en-US" sz="1400" b="1" err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，证明中空玻璃的隔音效果优于普通玻璃</a:t>
            </a:r>
            <a:endParaRPr lang="zh-CN" altLang="en-US" b="1" smtClean="0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951670" y="3001166"/>
            <a:ext cx="10501386" cy="1588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extBox 3"/>
          <p:cNvSpPr txBox="1"/>
          <p:nvPr/>
        </p:nvSpPr>
        <p:spPr>
          <a:xfrm>
            <a:off x="3997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21RJWL-10.EPS" descr="id:2147503571;FounderCES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0298" y="1358092"/>
            <a:ext cx="9170347" cy="4000528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0232" y="786588"/>
            <a:ext cx="47243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　同一背景下的声现象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951670" y="1643844"/>
            <a:ext cx="10215634" cy="4504686"/>
            <a:chOff x="951670" y="1643844"/>
            <a:chExt cx="10215634" cy="4504686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951670" y="1643844"/>
              <a:ext cx="6357982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[2018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所示，号称“天下第一鼓”的山西威风锣鼓队正在表演。当队员用手按住正在发声的鼓面时，鼓声就消失了，其主要原因是（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手不能传播声音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手吸收了声波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手使鼓面停止了振动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手把声音反射回去了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wl2.jpg" descr="id:2147503824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452660" y="1786720"/>
              <a:ext cx="2714644" cy="1500198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309916" y="3429794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1-11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4166380" y="3358356"/>
            <a:ext cx="279491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6"/>
          <p:cNvSpPr txBox="1">
            <a:spLocks noChangeArrowheads="1"/>
          </p:cNvSpPr>
          <p:nvPr/>
        </p:nvSpPr>
        <p:spPr bwMode="auto">
          <a:xfrm>
            <a:off x="5880892" y="4358488"/>
            <a:ext cx="5643602" cy="17346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声音是由物体的振动产生的，振动停止，发声停止，因此鼓声消失的原因是手使鼓面停止了振动。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1670" y="1072340"/>
            <a:ext cx="10858576" cy="33966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[2019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2025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年我国将实现宇航员登月计划，在月球上漫步的宇航员必须借助无线电通信设备才能进行交谈，其原因是（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月球上真空不能传声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月球上只能传递超声波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月球上声音传播速度快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月球上宇航员声带无法振动发声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8666974" y="1643844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0232" y="1072340"/>
            <a:ext cx="10858576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[2018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39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小亮同学利用课余时间，创作了一部科幻小小说</a:t>
            </a:r>
            <a:r>
              <a: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——《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太空漫游记</a:t>
            </a:r>
            <a:r>
              <a:rPr lang="en-US" altLang="zh-CN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》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。小说中有这样的描写：小明和小亮驾驶“女娲号”飞船漫游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在太空，突然听到空中传来“隆隆”的雷声，之后又看见闪电四射。哇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!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太空真</a:t>
            </a:r>
            <a:endParaRPr lang="en-US" altLang="zh-CN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美啊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!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请你从物理学的角度，指出这段文字中一处科学性错误及判断依据。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错误之处：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                                       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；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判断依据：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　 　 　 　 　 　 　 　 　 　 　 　 　 　 　    　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（开放性试题，答案合理即可）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2737620" y="3215480"/>
            <a:ext cx="4073798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听到空中传来“隆隆”的雷声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2951934" y="3715546"/>
            <a:ext cx="191936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真空不能传声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1094546" y="5215744"/>
            <a:ext cx="10001320" cy="111542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小说内容描述飞船漫游在太空，听到空中传来“隆隆”的雷声，太空中是真空，真空不能传声，因此这个情景是不符合科学实际的。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1023108" y="643712"/>
            <a:ext cx="10572824" cy="395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4. 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小明家购置了一台超声波洗碗机。餐具放进洗碗机水槽中，超声波穿过水对餐具内外表面、狭缝等部位进行有效清洗，洗碗机发出的超声波（　　）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是由物体振动产生的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只能在水中传播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传播速度是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3×10</a:t>
            </a:r>
            <a:r>
              <a:rPr lang="en-US" baseline="3000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8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m/s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不能传递能量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2451868" y="1786720"/>
            <a:ext cx="30353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26"/>
          <p:cNvSpPr txBox="1">
            <a:spLocks noChangeArrowheads="1"/>
          </p:cNvSpPr>
          <p:nvPr/>
        </p:nvSpPr>
        <p:spPr bwMode="auto">
          <a:xfrm>
            <a:off x="1094546" y="4715678"/>
            <a:ext cx="10001320" cy="166942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超声波也是声波，它也是由物体振动产生的，它可以在固、液、气三种物质中传播，传播速度和声速相同，超声波既可以传递信息，也可以传递能量，故选 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TextBox 11"/>
          <p:cNvSpPr txBox="1"/>
          <p:nvPr/>
        </p:nvSpPr>
        <p:spPr>
          <a:xfrm>
            <a:off x="403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0232" y="929464"/>
            <a:ext cx="10787138" cy="4718297"/>
            <a:chOff x="880232" y="929464"/>
            <a:chExt cx="10787138" cy="4718297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929464"/>
              <a:ext cx="10787138" cy="450468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5. 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[2017</a:t>
              </a:r>
              <a:r>
                <a:rPr lang="en-US" altLang="zh-CN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·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位于山西省永济市普救寺中的莺莺塔如图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1-12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所示，它是我国现有的四大回音建筑之一。若游人在塔附近的一定位置以两石相击，便可听到“呱、呱”的回声，类似青蛙鸣叫，并且声音也变得格外响亮。关于此现象，下列说法正确的是（　　）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“以两石相击”主要是空气振动发声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“类似青蛙鸣叫”是指音色相近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“变得格外响亮”是指音调变高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“呱、呱”的回声一定是噪声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4" name="z2.jpg" descr="id:2147503831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166908" y="2786852"/>
              <a:ext cx="1857388" cy="2261631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8524098" y="5001430"/>
              <a:ext cx="116891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>
                <a:lnSpc>
                  <a:spcPct val="150000"/>
                </a:lnSpc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1-12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3809190" y="2643976"/>
            <a:ext cx="282697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/>
          <p:cNvSpPr txBox="1"/>
          <p:nvPr/>
        </p:nvSpPr>
        <p:spPr>
          <a:xfrm>
            <a:off x="1951802" y="2572538"/>
            <a:ext cx="8643998" cy="155003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课时训练</a:t>
            </a:r>
            <a:r>
              <a:rPr lang="en-US" altLang="zh-CN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内容见</a:t>
            </a:r>
            <a:r>
              <a:rPr lang="en-US" altLang="zh-CN" sz="320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Word</a:t>
            </a:r>
            <a:r>
              <a:rPr lang="zh-CN" altLang="en-US" sz="320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altLang="en-US" sz="3200" smtClean="0">
                <a:solidFill>
                  <a:srgbClr val="18B48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资源：</a:t>
            </a:r>
            <a:endParaRPr lang="en-US" altLang="zh-CN" sz="3200" smtClean="0">
              <a:solidFill>
                <a:srgbClr val="18B48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  <a:defRPr/>
            </a:pPr>
            <a:r>
              <a:rPr lang="zh-CN" alt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课时训练（一）</a:t>
            </a:r>
            <a:r>
              <a:rPr lang="en-US" altLang="zh-CN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3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声现象</a:t>
            </a:r>
            <a:endParaRPr lang="zh-CN" altLang="en-US" sz="3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023600" y="10668000"/>
            <a:ext cx="317500" cy="228600"/>
          </a:xfrm>
          <a:prstGeom prst="cube">
            <a:avLst/>
          </a:prstGeom>
        </p:spPr>
      </p:pic>
    </p:spTree>
  </p:cSld>
  <p:clrMapOvr>
    <a:masterClrMapping/>
  </p:clrMapOvr>
  <p:transition>
    <p:fad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1670" y="429398"/>
            <a:ext cx="10644262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声音的产生与传播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01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94547" y="1274142"/>
          <a:ext cx="10501385" cy="5227486"/>
        </p:xfrm>
        <a:graphic>
          <a:graphicData uri="http://schemas.openxmlformats.org/drawingml/2006/table">
            <a:tbl>
              <a:tblPr/>
              <a:tblGrid>
                <a:gridCol w="1214445"/>
                <a:gridCol w="9286940"/>
              </a:tblGrid>
              <a:tr h="1791646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en-US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产生</a:t>
                      </a:r>
                      <a:endParaRPr lang="en-US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7454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alt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是由于物体的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产生的；图中发声的物体分别是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en-US" sz="2400" kern="1200">
                          <a:solidFill>
                            <a:srgbClr val="18B4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zh-CN" altLang="en-US" sz="2400" kern="1200">
                          <a:solidFill>
                            <a:srgbClr val="18B4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注意</a:t>
                      </a:r>
                      <a:r>
                        <a:rPr lang="en-US" altLang="en-US" sz="2400" kern="1200">
                          <a:solidFill>
                            <a:srgbClr val="18B48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一切正在发声的物体都在振动；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振动停止，发声也停止，已发出的声音还会在介质中继续传播，即声音不会立即消失；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声源不局限于固体，气体、液体也可以，如风声由空气振动产生，波浪声由水振动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产生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4753" name="7ER1.ep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166380" y="1500968"/>
            <a:ext cx="4071966" cy="1431235"/>
          </a:xfrm>
          <a:prstGeom prst="rect">
            <a:avLst/>
          </a:prstGeom>
          <a:noFill/>
        </p:spPr>
      </p:pic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5452264" y="300116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振动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3094810" y="350123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声带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4737884" y="357267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橡皮筋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666710" y="3572670"/>
            <a:ext cx="996033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空气柱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737356" y="1215216"/>
          <a:ext cx="11215766" cy="5256078"/>
        </p:xfrm>
        <a:graphic>
          <a:graphicData uri="http://schemas.openxmlformats.org/drawingml/2006/table">
            <a:tbl>
              <a:tblPr/>
              <a:tblGrid>
                <a:gridCol w="1071570"/>
                <a:gridCol w="10144196"/>
              </a:tblGrid>
              <a:tr h="1820238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传播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788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图甲说明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可以传播声音；图乙说明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可以传播声音；图丙听到小鸟的鸣叫说明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可以传播声音；图丁说明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不能传播声音（理想推理法）；综上所述，声音的传播需要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438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声速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声速用来描述声音传播的快慢，大小等于声音在每秒内传播的距离。声速的大小与介质的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有关；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声音在不同介质中传播的速度不同，通常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固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液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v</a:t>
                      </a:r>
                      <a:r>
                        <a:rPr lang="zh-CN" sz="2400" kern="100" baseline="-250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气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③15 ℃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时空气中的声速是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m/s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2705" name="7ER2.ep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309124" y="1358092"/>
            <a:ext cx="4819684" cy="1571636"/>
          </a:xfrm>
          <a:prstGeom prst="rect">
            <a:avLst/>
          </a:prstGeom>
          <a:noFill/>
        </p:spPr>
      </p:pic>
      <p:sp>
        <p:nvSpPr>
          <p:cNvPr id="5" name="矩形 4"/>
          <p:cNvSpPr/>
          <p:nvPr/>
        </p:nvSpPr>
        <p:spPr>
          <a:xfrm>
            <a:off x="11037416" y="348407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666314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固体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166908" y="292972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液体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4653885" y="3511309"/>
            <a:ext cx="2227139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气体（或空气）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524362" y="3501232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真空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9595668" y="400129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介质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4380694" y="514430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种类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5666578" y="5144306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温度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3594876" y="5715810"/>
            <a:ext cx="30674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4523570" y="5715810"/>
            <a:ext cx="306742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9309916" y="5715810"/>
            <a:ext cx="64016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340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594612" y="3215480"/>
            <a:ext cx="9572692" cy="284269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</a:t>
            </a:r>
            <a:r>
              <a:rPr lang="en-US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正常人耳听到声音的条件：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）发声体振动；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）有传播声音的介质；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）响度足够大；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）频率在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20~20000 Hz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之间。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594612" y="1215216"/>
          <a:ext cx="9644130" cy="1645920"/>
        </p:xfrm>
        <a:graphic>
          <a:graphicData uri="http://schemas.openxmlformats.org/drawingml/2006/table">
            <a:tbl>
              <a:tblPr/>
              <a:tblGrid>
                <a:gridCol w="1192016"/>
                <a:gridCol w="8452114"/>
              </a:tblGrid>
              <a:tr h="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回声</a:t>
                      </a:r>
                      <a:endParaRPr lang="zh-CN" sz="105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声音在传播过程中遇到障碍物时被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回来，形成回声。回声测距原理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（用公式表示），其中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t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为声音发出到接收到回声的时间间隔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105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0452924" y="643712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8024032" y="10723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反射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880760" y="1500968"/>
          <a:ext cx="1809750" cy="142875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文档" r:id="rId3" imgW="1816735" imgH="1429385" progId="Word.Document.12">
                  <p:embed/>
                </p:oleObj>
              </mc:Choice>
              <mc:Fallback>
                <p:oleObj name="文档" r:id="rId3" imgW="1816735" imgH="1429385" progId="Word.Document.12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80760" y="1500968"/>
                        <a:ext cx="1809750" cy="1428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1380298" y="500836"/>
            <a:ext cx="3786214" cy="64292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声音的特性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94546" y="1358092"/>
          <a:ext cx="10501386" cy="4503440"/>
        </p:xfrm>
        <a:graphic>
          <a:graphicData uri="http://schemas.openxmlformats.org/drawingml/2006/table">
            <a:tbl>
              <a:tblPr/>
              <a:tblGrid>
                <a:gridCol w="857256"/>
                <a:gridCol w="3643338"/>
                <a:gridCol w="3143272"/>
                <a:gridCol w="2857520"/>
              </a:tblGrid>
              <a:tr h="60006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特性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0066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概念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声音的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声音的品质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8820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en-US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决定因素</a:t>
                      </a:r>
                      <a:endParaRPr lang="en-US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伸出桌边的长度越长，尺子振动越慢，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越低，音调越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敲击音叉的力度越大，振动的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越大，响度越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发声体的材料、结构不同，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就不同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0667" name="7ER4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737620" y="2786852"/>
            <a:ext cx="2239978" cy="1214446"/>
          </a:xfrm>
          <a:prstGeom prst="rect">
            <a:avLst/>
          </a:prstGeom>
          <a:noFill/>
        </p:spPr>
      </p:pic>
      <p:pic>
        <p:nvPicPr>
          <p:cNvPr id="70666" name="7ER5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523834" y="2643976"/>
            <a:ext cx="1091329" cy="1386283"/>
          </a:xfrm>
          <a:prstGeom prst="rect">
            <a:avLst/>
          </a:prstGeom>
          <a:noFill/>
        </p:spPr>
      </p:pic>
      <p:pic>
        <p:nvPicPr>
          <p:cNvPr id="70665" name="7ER6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8914906" y="2786852"/>
            <a:ext cx="2395274" cy="1071570"/>
          </a:xfrm>
          <a:prstGeom prst="rect">
            <a:avLst/>
          </a:prstGeom>
          <a:noFill/>
        </p:spPr>
      </p:pic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3880628" y="185815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7238214" y="1858158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强弱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4237818" y="46442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频率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3880628" y="514430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6881024" y="46442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振幅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6952462" y="5144306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10238610" y="464424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音色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3108" y="1500968"/>
          <a:ext cx="10501386" cy="4644594"/>
        </p:xfrm>
        <a:graphic>
          <a:graphicData uri="http://schemas.openxmlformats.org/drawingml/2006/table">
            <a:tbl>
              <a:tblPr/>
              <a:tblGrid>
                <a:gridCol w="1071570"/>
                <a:gridCol w="3786214"/>
                <a:gridCol w="2714644"/>
                <a:gridCol w="2928958"/>
              </a:tblGrid>
              <a:tr h="60006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特性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757394">
                <a:tc rowSpan="2"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en-US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波形图</a:t>
                      </a:r>
                      <a:endParaRPr lang="en-US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04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相同的时间内，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图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振动的次数少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低，音调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图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敲击的力度较大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大，响度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比较甲、乙两图，声音的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和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相同，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但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不同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0663" name="7ER7.ep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94810" y="2358224"/>
            <a:ext cx="1790091" cy="1357322"/>
          </a:xfrm>
          <a:prstGeom prst="rect">
            <a:avLst/>
          </a:prstGeom>
          <a:noFill/>
        </p:spPr>
      </p:pic>
      <p:pic>
        <p:nvPicPr>
          <p:cNvPr id="70662" name="7ER8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238082" y="2429662"/>
            <a:ext cx="1896240" cy="1214446"/>
          </a:xfrm>
          <a:prstGeom prst="rect">
            <a:avLst/>
          </a:prstGeom>
          <a:noFill/>
        </p:spPr>
      </p:pic>
      <p:pic>
        <p:nvPicPr>
          <p:cNvPr id="70661" name="7ER9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9309916" y="2358224"/>
            <a:ext cx="1714512" cy="1315242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10452924" y="643712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2523306" y="4287050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甲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2523306" y="485855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频率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2880496" y="543005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低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6952462" y="3858422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乙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6166644" y="485855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振幅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"/>
          <p:cNvSpPr txBox="1">
            <a:spLocks noChangeArrowheads="1"/>
          </p:cNvSpPr>
          <p:nvPr/>
        </p:nvSpPr>
        <p:spPr bwMode="auto">
          <a:xfrm>
            <a:off x="6452396" y="5430058"/>
            <a:ext cx="380480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"/>
          <p:cNvSpPr txBox="1">
            <a:spLocks noChangeArrowheads="1"/>
          </p:cNvSpPr>
          <p:nvPr/>
        </p:nvSpPr>
        <p:spPr bwMode="auto">
          <a:xfrm>
            <a:off x="9667106" y="4287050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音调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"/>
          <p:cNvSpPr txBox="1">
            <a:spLocks noChangeArrowheads="1"/>
          </p:cNvSpPr>
          <p:nvPr/>
        </p:nvSpPr>
        <p:spPr bwMode="auto">
          <a:xfrm>
            <a:off x="8952726" y="4858554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响度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"/>
          <p:cNvSpPr txBox="1">
            <a:spLocks noChangeArrowheads="1"/>
          </p:cNvSpPr>
          <p:nvPr/>
        </p:nvSpPr>
        <p:spPr bwMode="auto">
          <a:xfrm>
            <a:off x="9095602" y="5440135"/>
            <a:ext cx="688256" cy="56142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音色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TextBox 17"/>
          <p:cNvSpPr txBox="1"/>
          <p:nvPr/>
        </p:nvSpPr>
        <p:spPr>
          <a:xfrm>
            <a:off x="4002" y="1929596"/>
            <a:ext cx="447609" cy="3143272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  <a:endParaRPr lang="zh-CN" altLang="en-US" sz="2200" spc="6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65984" y="1358092"/>
          <a:ext cx="10072758" cy="3984480"/>
        </p:xfrm>
        <a:graphic>
          <a:graphicData uri="http://schemas.openxmlformats.org/drawingml/2006/table">
            <a:tbl>
              <a:tblPr/>
              <a:tblGrid>
                <a:gridCol w="928694"/>
                <a:gridCol w="3429024"/>
                <a:gridCol w="3429024"/>
                <a:gridCol w="2286016"/>
              </a:tblGrid>
              <a:tr h="600060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特性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音调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响度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音色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28562"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altLang="en-US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改变方法</a:t>
                      </a:r>
                      <a:endParaRPr lang="en-US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弦乐器：弦绷得越紧、长度越短、越细，音调越高；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管乐器：空气柱越短，音调越高；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③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打击乐器：被打击面绷得越紧，音调越高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弦乐器、打击乐器：用力越大，响度越大；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管乐器：吹奏的力度越大，响度越大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改变发声体的材料、结构等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10452924" y="643712"/>
            <a:ext cx="1415772" cy="5810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（续表）</a:t>
            </a:r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239</Paragraphs>
  <Slides>35</Slides>
  <Notes>20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baseType="lpstr" size="41">
      <vt:lpstr>Arial</vt:lpstr>
      <vt:lpstr>微软雅黑</vt:lpstr>
      <vt:lpstr>Wingdings</vt:lpstr>
      <vt:lpstr>Calibri</vt:lpstr>
      <vt:lpstr>Times New Roman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2021-02-05T08:35:07.622</cp:lastPrinted>
  <dcterms:created xsi:type="dcterms:W3CDTF">2021-02-05T08:35:07Z</dcterms:created>
  <dcterms:modified xsi:type="dcterms:W3CDTF">2021-02-05T00:35:08Z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