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80" r:id="rId3"/>
    <p:sldId id="277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4" r:id="rId15"/>
    <p:sldId id="286" r:id="rId16"/>
    <p:sldId id="285" r:id="rId17"/>
    <p:sldId id="283" r:id="rId18"/>
    <p:sldId id="281" r:id="rId19"/>
    <p:sldId id="282" r:id="rId20"/>
    <p:sldId id="268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BA0BE3-90A9-4728-A4FA-E3E3DDCFF6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124CA67-2A12-4A0C-93B8-9ADF5A5FF6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E1139-82B6-472D-AC7C-2B4387229A2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0D12E03-34EE-4EDF-A70D-1FAD87F2B73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BA29FA-A1DE-48E8-9120-9D524A88C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469BE15-0FF4-4968-88B5-9604725FB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1186944" y="1987551"/>
            <a:ext cx="5909481" cy="1381577"/>
            <a:chOff x="138079" y="2105678"/>
            <a:chExt cx="5909481" cy="138214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777920" cy="5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第十五章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电流和电路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38079" y="2656484"/>
              <a:ext cx="5909481" cy="83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电流的测量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47050" y="971550"/>
            <a:ext cx="40290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614562" y="1047187"/>
            <a:ext cx="568801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请读出下列电流表的示数。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49600" y="2018737"/>
            <a:ext cx="3121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5-4-7丙"/>
          <p:cNvPicPr>
            <a:picLocks noChangeAspect="1" noChangeArrowheads="1"/>
          </p:cNvPicPr>
          <p:nvPr/>
        </p:nvPicPr>
        <p:blipFill>
          <a:blip r:embed="rId2"/>
          <a:srcRect l="7010" t="7106" r="11958" b="12944"/>
          <a:stretch>
            <a:fillRect/>
          </a:stretch>
        </p:blipFill>
        <p:spPr bwMode="auto">
          <a:xfrm>
            <a:off x="7329437" y="1982224"/>
            <a:ext cx="32940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49712" y="5827149"/>
            <a:ext cx="110959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0.58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10525" y="5827149"/>
            <a:ext cx="92845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412955" y="2934930"/>
            <a:ext cx="5294670" cy="2568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</a:ln>
        </p:spPr>
        <p:txBody>
          <a:bodyPr wrap="square" lIns="54000" rIns="180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①先按电路图甲连接实验电路，测出电路中电流；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②再按电路图乙连接实验电路，测出电路中电流；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③比较电流表两次示数是否有变化。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294968" y="5619135"/>
            <a:ext cx="505869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想一想，两次电流表的示数</a:t>
            </a: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endParaRPr lang="en-US" altLang="zh-CN" sz="2400" dirty="0" smtClean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说明什么？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1" descr="问号2.jpg"/>
          <p:cNvPicPr>
            <a:picLocks noGrp="1"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82323" flipH="1">
            <a:off x="229927" y="5608399"/>
            <a:ext cx="726617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406892" y="888672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二、电流的测量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454516" y="1537051"/>
            <a:ext cx="3779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实验：练习使用电流表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431801" y="2082852"/>
            <a:ext cx="5423310" cy="592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电流表测量电路中的电流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7222" y="4286852"/>
            <a:ext cx="1391095" cy="10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5208" y="5520365"/>
            <a:ext cx="1803673" cy="74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998827" y="2300800"/>
            <a:ext cx="3816350" cy="2773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948" y="4119826"/>
            <a:ext cx="1305593" cy="87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8588" y="4630673"/>
            <a:ext cx="1197020" cy="16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7"/>
          <p:cNvGrpSpPr/>
          <p:nvPr/>
        </p:nvGrpSpPr>
        <p:grpSpPr bwMode="auto">
          <a:xfrm>
            <a:off x="6496974" y="1578080"/>
            <a:ext cx="2631930" cy="2103386"/>
            <a:chOff x="0" y="0"/>
            <a:chExt cx="1723" cy="1350"/>
          </a:xfrm>
        </p:grpSpPr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59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794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0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195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225" y="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</a:rPr>
                <a:t>S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134" y="86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</a:rPr>
                <a:t>L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13"/>
            <p:cNvGrpSpPr/>
            <p:nvPr/>
          </p:nvGrpSpPr>
          <p:grpSpPr bwMode="auto">
            <a:xfrm>
              <a:off x="0" y="600"/>
              <a:ext cx="340" cy="353"/>
              <a:chOff x="0" y="0"/>
              <a:chExt cx="340" cy="353"/>
            </a:xfrm>
          </p:grpSpPr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</a:rPr>
                  <a:t>A</a:t>
                </a:r>
                <a:endParaRPr lang="en-US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16"/>
            <p:cNvGrpSpPr/>
            <p:nvPr/>
          </p:nvGrpSpPr>
          <p:grpSpPr bwMode="auto">
            <a:xfrm>
              <a:off x="1134" y="250"/>
              <a:ext cx="283" cy="170"/>
              <a:chOff x="0" y="0"/>
              <a:chExt cx="256" cy="142"/>
            </a:xfrm>
          </p:grpSpPr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25" name="Group 20"/>
            <p:cNvGrpSpPr/>
            <p:nvPr/>
          </p:nvGrpSpPr>
          <p:grpSpPr bwMode="auto">
            <a:xfrm flipH="1">
              <a:off x="794" y="182"/>
              <a:ext cx="85" cy="340"/>
              <a:chOff x="0" y="0"/>
              <a:chExt cx="85" cy="340"/>
            </a:xfrm>
          </p:grpSpPr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Group 24"/>
          <p:cNvGrpSpPr/>
          <p:nvPr/>
        </p:nvGrpSpPr>
        <p:grpSpPr bwMode="auto">
          <a:xfrm>
            <a:off x="9327484" y="1533833"/>
            <a:ext cx="2633457" cy="2103386"/>
            <a:chOff x="0" y="0"/>
            <a:chExt cx="1724" cy="1350"/>
          </a:xfrm>
        </p:grpSpPr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0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635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-349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</p:cxn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1066" y="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</a:rPr>
                <a:t>S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975" y="86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</a:rPr>
                <a:t>L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40" name="Group 30"/>
            <p:cNvGrpSpPr/>
            <p:nvPr/>
          </p:nvGrpSpPr>
          <p:grpSpPr bwMode="auto">
            <a:xfrm>
              <a:off x="1384" y="567"/>
              <a:ext cx="340" cy="353"/>
              <a:chOff x="0" y="0"/>
              <a:chExt cx="340" cy="353"/>
            </a:xfrm>
          </p:grpSpPr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Text Box 32"/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</a:rPr>
                  <a:t>A</a:t>
                </a:r>
                <a:endParaRPr lang="en-US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33"/>
            <p:cNvGrpSpPr/>
            <p:nvPr/>
          </p:nvGrpSpPr>
          <p:grpSpPr bwMode="auto">
            <a:xfrm>
              <a:off x="975" y="250"/>
              <a:ext cx="283" cy="170"/>
              <a:chOff x="0" y="0"/>
              <a:chExt cx="256" cy="142"/>
            </a:xfrm>
          </p:grpSpPr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42" name="Group 37"/>
            <p:cNvGrpSpPr/>
            <p:nvPr/>
          </p:nvGrpSpPr>
          <p:grpSpPr bwMode="auto">
            <a:xfrm flipH="1">
              <a:off x="635" y="182"/>
              <a:ext cx="85" cy="340"/>
              <a:chOff x="0" y="0"/>
              <a:chExt cx="85" cy="340"/>
            </a:xfrm>
          </p:grpSpPr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4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7801897" y="37608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38619" y="37165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186858" y="1592878"/>
            <a:ext cx="7993063" cy="9411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连接实物图，要求两灯并联，开关控制两盏灯，电流表测灯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的电流（约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），并画出电路图。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3"/>
          <p:cNvGrpSpPr/>
          <p:nvPr/>
        </p:nvGrpSpPr>
        <p:grpSpPr bwMode="auto">
          <a:xfrm>
            <a:off x="2306741" y="3084002"/>
            <a:ext cx="4248150" cy="2743200"/>
            <a:chOff x="0" y="0"/>
            <a:chExt cx="2676" cy="1728"/>
          </a:xfrm>
        </p:grpSpPr>
        <p:pic>
          <p:nvPicPr>
            <p:cNvPr id="8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17" y="65"/>
              <a:ext cx="77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66"/>
              <a:ext cx="822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3" y="772"/>
              <a:ext cx="743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1" y="86"/>
              <a:ext cx="1065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5" y="1141"/>
              <a:ext cx="821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16" y="991"/>
              <a:ext cx="416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60" y="567"/>
              <a:ext cx="416" cy="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73" y="0"/>
              <a:ext cx="416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2"/>
          <p:cNvGrpSpPr/>
          <p:nvPr/>
        </p:nvGrpSpPr>
        <p:grpSpPr bwMode="auto">
          <a:xfrm>
            <a:off x="2069076" y="3612383"/>
            <a:ext cx="4527551" cy="2208211"/>
            <a:chOff x="0" y="0"/>
            <a:chExt cx="2852" cy="1391"/>
          </a:xfrm>
        </p:grpSpPr>
        <p:sp>
          <p:nvSpPr>
            <p:cNvPr id="17" name="未知"/>
            <p:cNvSpPr/>
            <p:nvPr/>
          </p:nvSpPr>
          <p:spPr bwMode="auto">
            <a:xfrm>
              <a:off x="1474" y="1062"/>
              <a:ext cx="1056" cy="329"/>
            </a:xfrm>
            <a:custGeom>
              <a:avLst/>
              <a:gdLst/>
              <a:ahLst/>
              <a:cxnLst>
                <a:cxn ang="0">
                  <a:pos x="14" y="91"/>
                </a:cxn>
                <a:cxn ang="0">
                  <a:pos x="75" y="262"/>
                </a:cxn>
                <a:cxn ang="0">
                  <a:pos x="462" y="314"/>
                </a:cxn>
                <a:cxn ang="0">
                  <a:pos x="971" y="175"/>
                </a:cxn>
                <a:cxn ang="0">
                  <a:pos x="972" y="0"/>
                </a:cxn>
              </a:cxnLst>
              <a:rect l="0" t="0" r="r" b="b"/>
              <a:pathLst>
                <a:path w="1056" h="329">
                  <a:moveTo>
                    <a:pt x="14" y="91"/>
                  </a:moveTo>
                  <a:cubicBezTo>
                    <a:pt x="25" y="118"/>
                    <a:pt x="0" y="225"/>
                    <a:pt x="75" y="262"/>
                  </a:cubicBezTo>
                  <a:cubicBezTo>
                    <a:pt x="150" y="299"/>
                    <a:pt x="313" y="329"/>
                    <a:pt x="462" y="314"/>
                  </a:cubicBezTo>
                  <a:cubicBezTo>
                    <a:pt x="611" y="299"/>
                    <a:pt x="886" y="227"/>
                    <a:pt x="971" y="175"/>
                  </a:cubicBezTo>
                  <a:cubicBezTo>
                    <a:pt x="1056" y="123"/>
                    <a:pt x="972" y="36"/>
                    <a:pt x="972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0" y="703"/>
              <a:ext cx="979" cy="669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37" y="375"/>
                </a:cxn>
                <a:cxn ang="0">
                  <a:pos x="506" y="654"/>
                </a:cxn>
                <a:cxn ang="0">
                  <a:pos x="831" y="463"/>
                </a:cxn>
                <a:cxn ang="0">
                  <a:pos x="979" y="439"/>
                </a:cxn>
              </a:cxnLst>
              <a:rect l="0" t="0" r="r" b="b"/>
              <a:pathLst>
                <a:path w="979" h="669">
                  <a:moveTo>
                    <a:pt x="287" y="0"/>
                  </a:moveTo>
                  <a:cubicBezTo>
                    <a:pt x="246" y="62"/>
                    <a:pt x="0" y="266"/>
                    <a:pt x="37" y="375"/>
                  </a:cubicBezTo>
                  <a:cubicBezTo>
                    <a:pt x="74" y="484"/>
                    <a:pt x="374" y="639"/>
                    <a:pt x="506" y="654"/>
                  </a:cubicBezTo>
                  <a:cubicBezTo>
                    <a:pt x="638" y="669"/>
                    <a:pt x="752" y="499"/>
                    <a:pt x="831" y="463"/>
                  </a:cubicBezTo>
                  <a:cubicBezTo>
                    <a:pt x="910" y="427"/>
                    <a:pt x="948" y="444"/>
                    <a:pt x="979" y="439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1172" y="0"/>
              <a:ext cx="704" cy="271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42" y="229"/>
                </a:cxn>
                <a:cxn ang="0">
                  <a:pos x="254" y="261"/>
                </a:cxn>
                <a:cxn ang="0">
                  <a:pos x="420" y="172"/>
                </a:cxn>
                <a:cxn ang="0">
                  <a:pos x="539" y="83"/>
                </a:cxn>
                <a:cxn ang="0">
                  <a:pos x="704" y="0"/>
                </a:cxn>
              </a:cxnLst>
              <a:rect l="0" t="0" r="r" b="b"/>
              <a:pathLst>
                <a:path w="704" h="271">
                  <a:moveTo>
                    <a:pt x="0" y="69"/>
                  </a:moveTo>
                  <a:cubicBezTo>
                    <a:pt x="5" y="96"/>
                    <a:pt x="0" y="197"/>
                    <a:pt x="42" y="229"/>
                  </a:cubicBezTo>
                  <a:cubicBezTo>
                    <a:pt x="84" y="261"/>
                    <a:pt x="191" y="271"/>
                    <a:pt x="254" y="261"/>
                  </a:cubicBezTo>
                  <a:cubicBezTo>
                    <a:pt x="317" y="251"/>
                    <a:pt x="373" y="202"/>
                    <a:pt x="420" y="172"/>
                  </a:cubicBezTo>
                  <a:cubicBezTo>
                    <a:pt x="467" y="142"/>
                    <a:pt x="492" y="112"/>
                    <a:pt x="539" y="83"/>
                  </a:cubicBezTo>
                  <a:cubicBezTo>
                    <a:pt x="586" y="54"/>
                    <a:pt x="670" y="17"/>
                    <a:pt x="704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1837" y="0"/>
              <a:ext cx="1015" cy="1095"/>
            </a:xfrm>
            <a:custGeom>
              <a:avLst/>
              <a:gdLst/>
              <a:ahLst/>
              <a:cxnLst>
                <a:cxn ang="0">
                  <a:pos x="463" y="1095"/>
                </a:cxn>
                <a:cxn ang="0">
                  <a:pos x="213" y="1039"/>
                </a:cxn>
                <a:cxn ang="0">
                  <a:pos x="41" y="927"/>
                </a:cxn>
                <a:cxn ang="0">
                  <a:pos x="21" y="688"/>
                </a:cxn>
                <a:cxn ang="0">
                  <a:pos x="167" y="430"/>
                </a:cxn>
                <a:cxn ang="0">
                  <a:pos x="895" y="185"/>
                </a:cxn>
                <a:cxn ang="0">
                  <a:pos x="888" y="0"/>
                </a:cxn>
              </a:cxnLst>
              <a:rect l="0" t="0" r="r" b="b"/>
              <a:pathLst>
                <a:path w="1015" h="1095">
                  <a:moveTo>
                    <a:pt x="463" y="1095"/>
                  </a:moveTo>
                  <a:cubicBezTo>
                    <a:pt x="421" y="1087"/>
                    <a:pt x="283" y="1067"/>
                    <a:pt x="213" y="1039"/>
                  </a:cubicBezTo>
                  <a:cubicBezTo>
                    <a:pt x="143" y="1011"/>
                    <a:pt x="73" y="986"/>
                    <a:pt x="41" y="927"/>
                  </a:cubicBezTo>
                  <a:cubicBezTo>
                    <a:pt x="9" y="868"/>
                    <a:pt x="0" y="771"/>
                    <a:pt x="21" y="688"/>
                  </a:cubicBezTo>
                  <a:cubicBezTo>
                    <a:pt x="42" y="605"/>
                    <a:pt x="21" y="514"/>
                    <a:pt x="167" y="430"/>
                  </a:cubicBezTo>
                  <a:cubicBezTo>
                    <a:pt x="313" y="346"/>
                    <a:pt x="775" y="257"/>
                    <a:pt x="895" y="185"/>
                  </a:cubicBezTo>
                  <a:cubicBezTo>
                    <a:pt x="1015" y="113"/>
                    <a:pt x="889" y="39"/>
                    <a:pt x="888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777" y="511"/>
              <a:ext cx="1530" cy="575"/>
            </a:xfrm>
            <a:custGeom>
              <a:avLst/>
              <a:gdLst/>
              <a:ahLst/>
              <a:cxnLst>
                <a:cxn ang="0">
                  <a:pos x="89" y="199"/>
                </a:cxn>
                <a:cxn ang="0">
                  <a:pos x="56" y="199"/>
                </a:cxn>
                <a:cxn ang="0">
                  <a:pos x="424" y="15"/>
                </a:cxn>
                <a:cxn ang="0">
                  <a:pos x="795" y="108"/>
                </a:cxn>
                <a:cxn ang="0">
                  <a:pos x="927" y="498"/>
                </a:cxn>
                <a:cxn ang="0">
                  <a:pos x="1530" y="571"/>
                </a:cxn>
              </a:cxnLst>
              <a:rect l="0" t="0" r="r" b="b"/>
              <a:pathLst>
                <a:path w="1530" h="575">
                  <a:moveTo>
                    <a:pt x="89" y="199"/>
                  </a:moveTo>
                  <a:cubicBezTo>
                    <a:pt x="84" y="199"/>
                    <a:pt x="0" y="230"/>
                    <a:pt x="56" y="199"/>
                  </a:cubicBezTo>
                  <a:cubicBezTo>
                    <a:pt x="112" y="168"/>
                    <a:pt x="301" y="30"/>
                    <a:pt x="424" y="15"/>
                  </a:cubicBezTo>
                  <a:cubicBezTo>
                    <a:pt x="547" y="0"/>
                    <a:pt x="711" y="28"/>
                    <a:pt x="795" y="108"/>
                  </a:cubicBezTo>
                  <a:cubicBezTo>
                    <a:pt x="879" y="188"/>
                    <a:pt x="804" y="421"/>
                    <a:pt x="927" y="498"/>
                  </a:cubicBezTo>
                  <a:cubicBezTo>
                    <a:pt x="1050" y="575"/>
                    <a:pt x="1405" y="556"/>
                    <a:pt x="1530" y="571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45" y="23"/>
              <a:ext cx="718" cy="785"/>
            </a:xfrm>
            <a:custGeom>
              <a:avLst/>
              <a:gdLst/>
              <a:ahLst/>
              <a:cxnLst>
                <a:cxn ang="0">
                  <a:pos x="718" y="6"/>
                </a:cxn>
                <a:cxn ang="0">
                  <a:pos x="510" y="21"/>
                </a:cxn>
                <a:cxn ang="0">
                  <a:pos x="283" y="135"/>
                </a:cxn>
                <a:cxn ang="0">
                  <a:pos x="147" y="361"/>
                </a:cxn>
                <a:cxn ang="0">
                  <a:pos x="34" y="588"/>
                </a:cxn>
                <a:cxn ang="0">
                  <a:pos x="34" y="770"/>
                </a:cxn>
                <a:cxn ang="0">
                  <a:pos x="238" y="679"/>
                </a:cxn>
              </a:cxnLst>
              <a:rect l="0" t="0" r="r" b="b"/>
              <a:pathLst>
                <a:path w="718" h="785">
                  <a:moveTo>
                    <a:pt x="718" y="6"/>
                  </a:moveTo>
                  <a:cubicBezTo>
                    <a:pt x="684" y="9"/>
                    <a:pt x="582" y="0"/>
                    <a:pt x="510" y="21"/>
                  </a:cubicBezTo>
                  <a:cubicBezTo>
                    <a:pt x="438" y="42"/>
                    <a:pt x="343" y="78"/>
                    <a:pt x="283" y="135"/>
                  </a:cubicBezTo>
                  <a:cubicBezTo>
                    <a:pt x="223" y="192"/>
                    <a:pt x="188" y="286"/>
                    <a:pt x="147" y="361"/>
                  </a:cubicBezTo>
                  <a:cubicBezTo>
                    <a:pt x="106" y="436"/>
                    <a:pt x="53" y="520"/>
                    <a:pt x="34" y="588"/>
                  </a:cubicBezTo>
                  <a:cubicBezTo>
                    <a:pt x="15" y="656"/>
                    <a:pt x="0" y="755"/>
                    <a:pt x="34" y="770"/>
                  </a:cubicBezTo>
                  <a:cubicBezTo>
                    <a:pt x="68" y="785"/>
                    <a:pt x="153" y="732"/>
                    <a:pt x="238" y="679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9"/>
          <p:cNvGrpSpPr/>
          <p:nvPr/>
        </p:nvGrpSpPr>
        <p:grpSpPr bwMode="auto">
          <a:xfrm>
            <a:off x="7598287" y="3330473"/>
            <a:ext cx="2719388" cy="2376488"/>
            <a:chOff x="0" y="0"/>
            <a:chExt cx="1713" cy="1497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77" y="1089"/>
              <a:ext cx="414" cy="2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930" y="454"/>
              <a:ext cx="382" cy="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102"/>
            <p:cNvSpPr>
              <a:spLocks noChangeArrowheads="1"/>
            </p:cNvSpPr>
            <p:nvPr/>
          </p:nvSpPr>
          <p:spPr bwMode="auto">
            <a:xfrm>
              <a:off x="0" y="159"/>
              <a:ext cx="1713" cy="1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Group 23"/>
            <p:cNvGrpSpPr/>
            <p:nvPr/>
          </p:nvGrpSpPr>
          <p:grpSpPr bwMode="auto">
            <a:xfrm>
              <a:off x="1202" y="0"/>
              <a:ext cx="72" cy="300"/>
              <a:chOff x="0" y="0"/>
              <a:chExt cx="85" cy="340"/>
            </a:xfrm>
          </p:grpSpPr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 bwMode="auto">
            <a:xfrm>
              <a:off x="363" y="77"/>
              <a:ext cx="240" cy="150"/>
              <a:chOff x="0" y="0"/>
              <a:chExt cx="256" cy="142"/>
            </a:xfrm>
          </p:grpSpPr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0" y="798"/>
              <a:ext cx="17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AutoShape 187"/>
            <p:cNvSpPr>
              <a:spLocks noChangeArrowheads="1"/>
            </p:cNvSpPr>
            <p:nvPr/>
          </p:nvSpPr>
          <p:spPr bwMode="auto">
            <a:xfrm>
              <a:off x="711" y="665"/>
              <a:ext cx="265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AutoShape 187"/>
            <p:cNvSpPr>
              <a:spLocks noChangeArrowheads="1"/>
            </p:cNvSpPr>
            <p:nvPr/>
          </p:nvSpPr>
          <p:spPr bwMode="auto">
            <a:xfrm>
              <a:off x="288" y="1217"/>
              <a:ext cx="264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Group 34"/>
            <p:cNvGrpSpPr/>
            <p:nvPr/>
          </p:nvGrpSpPr>
          <p:grpSpPr bwMode="auto">
            <a:xfrm>
              <a:off x="1116" y="1155"/>
              <a:ext cx="414" cy="342"/>
              <a:chOff x="0" y="0"/>
              <a:chExt cx="448" cy="363"/>
            </a:xfrm>
          </p:grpSpPr>
          <p:sp>
            <p:nvSpPr>
              <p:cNvPr id="33" name="Oval 197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45851" y="1548632"/>
            <a:ext cx="71643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根据所给电路图连接实物图。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70547" y="2145430"/>
            <a:ext cx="11477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497" y="3190005"/>
            <a:ext cx="1223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160" y="2216867"/>
            <a:ext cx="18319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3910" y="4593355"/>
            <a:ext cx="1223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"/>
          <p:cNvGrpSpPr/>
          <p:nvPr/>
        </p:nvGrpSpPr>
        <p:grpSpPr bwMode="auto">
          <a:xfrm>
            <a:off x="2120234" y="2847412"/>
            <a:ext cx="2743200" cy="2144712"/>
            <a:chOff x="0" y="0"/>
            <a:chExt cx="1728" cy="1351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38" y="852"/>
              <a:ext cx="386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930" y="331"/>
              <a:ext cx="356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02"/>
            <p:cNvSpPr>
              <a:spLocks noChangeArrowheads="1"/>
            </p:cNvSpPr>
            <p:nvPr/>
          </p:nvSpPr>
          <p:spPr bwMode="auto">
            <a:xfrm>
              <a:off x="136" y="127"/>
              <a:ext cx="1592" cy="10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13"/>
            <p:cNvGrpSpPr/>
            <p:nvPr/>
          </p:nvGrpSpPr>
          <p:grpSpPr bwMode="auto">
            <a:xfrm>
              <a:off x="726" y="0"/>
              <a:ext cx="67" cy="264"/>
              <a:chOff x="0" y="0"/>
              <a:chExt cx="85" cy="340"/>
            </a:xfrm>
          </p:grpSpPr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7"/>
            <p:cNvGrpSpPr/>
            <p:nvPr/>
          </p:nvGrpSpPr>
          <p:grpSpPr bwMode="auto">
            <a:xfrm>
              <a:off x="1134" y="40"/>
              <a:ext cx="223" cy="132"/>
              <a:chOff x="0" y="0"/>
              <a:chExt cx="256" cy="142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 bwMode="auto">
            <a:xfrm>
              <a:off x="0" y="217"/>
              <a:ext cx="354" cy="344"/>
              <a:chOff x="0" y="0"/>
              <a:chExt cx="386" cy="363"/>
            </a:xfrm>
          </p:grpSpPr>
          <p:sp>
            <p:nvSpPr>
              <p:cNvPr id="24" name="Oval 197"/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3" cy="31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6" cy="3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>
              <a:off x="136" y="670"/>
              <a:ext cx="1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AutoShape 187"/>
            <p:cNvSpPr>
              <a:spLocks noChangeArrowheads="1"/>
            </p:cNvSpPr>
            <p:nvPr/>
          </p:nvSpPr>
          <p:spPr bwMode="auto">
            <a:xfrm>
              <a:off x="748" y="535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AutoShape 187"/>
            <p:cNvSpPr>
              <a:spLocks noChangeArrowheads="1"/>
            </p:cNvSpPr>
            <p:nvPr/>
          </p:nvSpPr>
          <p:spPr bwMode="auto">
            <a:xfrm>
              <a:off x="1111" y="1034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Group 27"/>
            <p:cNvGrpSpPr/>
            <p:nvPr/>
          </p:nvGrpSpPr>
          <p:grpSpPr bwMode="auto">
            <a:xfrm>
              <a:off x="431" y="1011"/>
              <a:ext cx="431" cy="340"/>
              <a:chOff x="0" y="0"/>
              <a:chExt cx="448" cy="363"/>
            </a:xfrm>
          </p:grpSpPr>
          <p:sp>
            <p:nvSpPr>
              <p:cNvPr id="22" name="Oval 197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30"/>
          <p:cNvGrpSpPr/>
          <p:nvPr/>
        </p:nvGrpSpPr>
        <p:grpSpPr bwMode="auto">
          <a:xfrm>
            <a:off x="7623072" y="4161555"/>
            <a:ext cx="1095375" cy="1296987"/>
            <a:chOff x="0" y="0"/>
            <a:chExt cx="690" cy="817"/>
          </a:xfrm>
        </p:grpSpPr>
        <p:pic>
          <p:nvPicPr>
            <p:cNvPr id="33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690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95" y="182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30" y="95"/>
              <a:ext cx="451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4"/>
          <p:cNvGrpSpPr/>
          <p:nvPr/>
        </p:nvGrpSpPr>
        <p:grpSpPr bwMode="auto">
          <a:xfrm>
            <a:off x="6486422" y="3153492"/>
            <a:ext cx="1065213" cy="1260475"/>
            <a:chOff x="0" y="0"/>
            <a:chExt cx="671" cy="794"/>
          </a:xfrm>
        </p:grpSpPr>
        <p:pic>
          <p:nvPicPr>
            <p:cNvPr id="37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67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85" y="181"/>
              <a:ext cx="9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95" y="72"/>
              <a:ext cx="451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083620" y="1445393"/>
            <a:ext cx="8101013" cy="100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开关控制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，电流表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的电流，电流表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lang="zh-CN" altLang="en-US" sz="2400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的电流。再画出电路图。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0532" y="1474173"/>
            <a:ext cx="1260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37669" y="1481905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64553" y="1925433"/>
            <a:ext cx="1260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6"/>
          <p:cNvGrpSpPr/>
          <p:nvPr/>
        </p:nvGrpSpPr>
        <p:grpSpPr bwMode="auto">
          <a:xfrm>
            <a:off x="2191570" y="2993205"/>
            <a:ext cx="4533900" cy="3406775"/>
            <a:chOff x="0" y="0"/>
            <a:chExt cx="2992" cy="2260"/>
          </a:xfrm>
        </p:grpSpPr>
        <p:pic>
          <p:nvPicPr>
            <p:cNvPr id="1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flipH="1">
              <a:off x="1860" y="0"/>
              <a:ext cx="816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907" y="114"/>
              <a:ext cx="74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9"/>
            <p:cNvGrpSpPr/>
            <p:nvPr/>
          </p:nvGrpSpPr>
          <p:grpSpPr bwMode="auto">
            <a:xfrm>
              <a:off x="114" y="681"/>
              <a:ext cx="748" cy="567"/>
              <a:chOff x="0" y="0"/>
              <a:chExt cx="748" cy="567"/>
            </a:xfrm>
          </p:grpSpPr>
          <p:pic>
            <p:nvPicPr>
              <p:cNvPr id="3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2"/>
            <p:cNvGrpSpPr/>
            <p:nvPr/>
          </p:nvGrpSpPr>
          <p:grpSpPr bwMode="auto">
            <a:xfrm>
              <a:off x="318" y="1475"/>
              <a:ext cx="748" cy="590"/>
              <a:chOff x="0" y="0"/>
              <a:chExt cx="748" cy="590"/>
            </a:xfrm>
          </p:grpSpPr>
          <p:pic>
            <p:nvPicPr>
              <p:cNvPr id="30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 bwMode="auto">
            <a:xfrm>
              <a:off x="2064" y="635"/>
              <a:ext cx="703" cy="771"/>
              <a:chOff x="0" y="0"/>
              <a:chExt cx="767" cy="907"/>
            </a:xfrm>
          </p:grpSpPr>
          <p:pic>
            <p:nvPicPr>
              <p:cNvPr id="27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340" y="203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295" y="180"/>
                <a:ext cx="227" cy="1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9"/>
            <p:cNvGrpSpPr/>
            <p:nvPr/>
          </p:nvGrpSpPr>
          <p:grpSpPr bwMode="auto">
            <a:xfrm>
              <a:off x="1338" y="1452"/>
              <a:ext cx="680" cy="748"/>
              <a:chOff x="0" y="0"/>
              <a:chExt cx="767" cy="907"/>
            </a:xfrm>
          </p:grpSpPr>
          <p:pic>
            <p:nvPicPr>
              <p:cNvPr id="24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未知"/>
            <p:cNvSpPr/>
            <p:nvPr/>
          </p:nvSpPr>
          <p:spPr bwMode="auto">
            <a:xfrm>
              <a:off x="930" y="1906"/>
              <a:ext cx="612" cy="3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45"/>
                </a:cxn>
                <a:cxn ang="0">
                  <a:pos x="159" y="204"/>
                </a:cxn>
                <a:cxn ang="0">
                  <a:pos x="287" y="326"/>
                </a:cxn>
                <a:cxn ang="0">
                  <a:pos x="532" y="319"/>
                </a:cxn>
                <a:cxn ang="0">
                  <a:pos x="612" y="113"/>
                </a:cxn>
              </a:cxnLst>
              <a:rect l="0" t="0" r="r" b="b"/>
              <a:pathLst>
                <a:path w="612" h="354">
                  <a:moveTo>
                    <a:pt x="0" y="0"/>
                  </a:moveTo>
                  <a:cubicBezTo>
                    <a:pt x="44" y="5"/>
                    <a:pt x="88" y="11"/>
                    <a:pt x="114" y="45"/>
                  </a:cubicBezTo>
                  <a:cubicBezTo>
                    <a:pt x="140" y="79"/>
                    <a:pt x="130" y="157"/>
                    <a:pt x="159" y="204"/>
                  </a:cubicBezTo>
                  <a:cubicBezTo>
                    <a:pt x="188" y="251"/>
                    <a:pt x="225" y="307"/>
                    <a:pt x="287" y="326"/>
                  </a:cubicBezTo>
                  <a:cubicBezTo>
                    <a:pt x="349" y="345"/>
                    <a:pt x="478" y="354"/>
                    <a:pt x="532" y="319"/>
                  </a:cubicBezTo>
                  <a:cubicBezTo>
                    <a:pt x="586" y="284"/>
                    <a:pt x="599" y="147"/>
                    <a:pt x="612" y="11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1860" y="1202"/>
              <a:ext cx="544" cy="885"/>
            </a:xfrm>
            <a:custGeom>
              <a:avLst/>
              <a:gdLst/>
              <a:ahLst/>
              <a:cxnLst>
                <a:cxn ang="0">
                  <a:pos x="0" y="838"/>
                </a:cxn>
                <a:cxn ang="0">
                  <a:pos x="114" y="883"/>
                </a:cxn>
                <a:cxn ang="0">
                  <a:pos x="330" y="851"/>
                </a:cxn>
                <a:cxn ang="0">
                  <a:pos x="522" y="682"/>
                </a:cxn>
                <a:cxn ang="0">
                  <a:pos x="463" y="500"/>
                </a:cxn>
                <a:cxn ang="0">
                  <a:pos x="277" y="311"/>
                </a:cxn>
                <a:cxn ang="0">
                  <a:pos x="225" y="162"/>
                </a:cxn>
                <a:cxn ang="0">
                  <a:pos x="397" y="0"/>
                </a:cxn>
              </a:cxnLst>
              <a:rect l="0" t="0" r="r" b="b"/>
              <a:pathLst>
                <a:path w="544" h="885">
                  <a:moveTo>
                    <a:pt x="0" y="838"/>
                  </a:moveTo>
                  <a:cubicBezTo>
                    <a:pt x="44" y="843"/>
                    <a:pt x="59" y="881"/>
                    <a:pt x="114" y="883"/>
                  </a:cubicBezTo>
                  <a:cubicBezTo>
                    <a:pt x="169" y="885"/>
                    <a:pt x="262" y="884"/>
                    <a:pt x="330" y="851"/>
                  </a:cubicBezTo>
                  <a:cubicBezTo>
                    <a:pt x="398" y="818"/>
                    <a:pt x="500" y="740"/>
                    <a:pt x="522" y="682"/>
                  </a:cubicBezTo>
                  <a:cubicBezTo>
                    <a:pt x="544" y="624"/>
                    <a:pt x="504" y="562"/>
                    <a:pt x="463" y="500"/>
                  </a:cubicBezTo>
                  <a:cubicBezTo>
                    <a:pt x="422" y="438"/>
                    <a:pt x="317" y="367"/>
                    <a:pt x="277" y="311"/>
                  </a:cubicBezTo>
                  <a:cubicBezTo>
                    <a:pt x="237" y="255"/>
                    <a:pt x="205" y="214"/>
                    <a:pt x="225" y="162"/>
                  </a:cubicBezTo>
                  <a:cubicBezTo>
                    <a:pt x="245" y="110"/>
                    <a:pt x="361" y="34"/>
                    <a:pt x="397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0" y="1089"/>
              <a:ext cx="449" cy="839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5" y="149"/>
                </a:cxn>
                <a:cxn ang="0">
                  <a:pos x="52" y="467"/>
                </a:cxn>
                <a:cxn ang="0">
                  <a:pos x="264" y="778"/>
                </a:cxn>
                <a:cxn ang="0">
                  <a:pos x="449" y="831"/>
                </a:cxn>
              </a:cxnLst>
              <a:rect l="0" t="0" r="r" b="b"/>
              <a:pathLst>
                <a:path w="449" h="839">
                  <a:moveTo>
                    <a:pt x="204" y="0"/>
                  </a:moveTo>
                  <a:cubicBezTo>
                    <a:pt x="174" y="25"/>
                    <a:pt x="50" y="71"/>
                    <a:pt x="25" y="149"/>
                  </a:cubicBezTo>
                  <a:cubicBezTo>
                    <a:pt x="0" y="227"/>
                    <a:pt x="12" y="362"/>
                    <a:pt x="52" y="467"/>
                  </a:cubicBezTo>
                  <a:cubicBezTo>
                    <a:pt x="92" y="572"/>
                    <a:pt x="198" y="717"/>
                    <a:pt x="264" y="778"/>
                  </a:cubicBezTo>
                  <a:cubicBezTo>
                    <a:pt x="330" y="839"/>
                    <a:pt x="411" y="820"/>
                    <a:pt x="449" y="83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749" y="1089"/>
              <a:ext cx="1503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" y="119"/>
                </a:cxn>
                <a:cxn ang="0">
                  <a:pos x="397" y="251"/>
                </a:cxn>
                <a:cxn ang="0">
                  <a:pos x="722" y="284"/>
                </a:cxn>
                <a:cxn ang="0">
                  <a:pos x="976" y="276"/>
                </a:cxn>
                <a:cxn ang="0">
                  <a:pos x="1230" y="143"/>
                </a:cxn>
                <a:cxn ang="0">
                  <a:pos x="1503" y="139"/>
                </a:cxn>
              </a:cxnLst>
              <a:rect l="0" t="0" r="r" b="b"/>
              <a:pathLst>
                <a:path w="1503" h="300">
                  <a:moveTo>
                    <a:pt x="0" y="0"/>
                  </a:moveTo>
                  <a:cubicBezTo>
                    <a:pt x="45" y="20"/>
                    <a:pt x="206" y="77"/>
                    <a:pt x="272" y="119"/>
                  </a:cubicBezTo>
                  <a:cubicBezTo>
                    <a:pt x="338" y="161"/>
                    <a:pt x="322" y="223"/>
                    <a:pt x="397" y="251"/>
                  </a:cubicBezTo>
                  <a:cubicBezTo>
                    <a:pt x="472" y="279"/>
                    <a:pt x="626" y="280"/>
                    <a:pt x="722" y="284"/>
                  </a:cubicBezTo>
                  <a:cubicBezTo>
                    <a:pt x="818" y="288"/>
                    <a:pt x="891" y="300"/>
                    <a:pt x="976" y="276"/>
                  </a:cubicBezTo>
                  <a:cubicBezTo>
                    <a:pt x="1061" y="252"/>
                    <a:pt x="1142" y="166"/>
                    <a:pt x="1230" y="143"/>
                  </a:cubicBezTo>
                  <a:cubicBezTo>
                    <a:pt x="1318" y="120"/>
                    <a:pt x="1446" y="140"/>
                    <a:pt x="1503" y="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495" y="404"/>
              <a:ext cx="497" cy="808"/>
            </a:xfrm>
            <a:custGeom>
              <a:avLst/>
              <a:gdLst/>
              <a:ahLst/>
              <a:cxnLst>
                <a:cxn ang="0">
                  <a:pos x="99" y="808"/>
                </a:cxn>
                <a:cxn ang="0">
                  <a:pos x="338" y="762"/>
                </a:cxn>
                <a:cxn ang="0">
                  <a:pos x="430" y="642"/>
                </a:cxn>
                <a:cxn ang="0">
                  <a:pos x="450" y="470"/>
                </a:cxn>
                <a:cxn ang="0">
                  <a:pos x="463" y="272"/>
                </a:cxn>
                <a:cxn ang="0">
                  <a:pos x="245" y="47"/>
                </a:cxn>
                <a:cxn ang="0">
                  <a:pos x="0" y="0"/>
                </a:cxn>
              </a:cxnLst>
              <a:rect l="0" t="0" r="r" b="b"/>
              <a:pathLst>
                <a:path w="497" h="808">
                  <a:moveTo>
                    <a:pt x="99" y="808"/>
                  </a:moveTo>
                  <a:cubicBezTo>
                    <a:pt x="139" y="800"/>
                    <a:pt x="283" y="790"/>
                    <a:pt x="338" y="762"/>
                  </a:cubicBezTo>
                  <a:cubicBezTo>
                    <a:pt x="393" y="734"/>
                    <a:pt x="411" y="691"/>
                    <a:pt x="430" y="642"/>
                  </a:cubicBezTo>
                  <a:cubicBezTo>
                    <a:pt x="449" y="593"/>
                    <a:pt x="445" y="532"/>
                    <a:pt x="450" y="470"/>
                  </a:cubicBezTo>
                  <a:cubicBezTo>
                    <a:pt x="455" y="408"/>
                    <a:pt x="497" y="342"/>
                    <a:pt x="463" y="272"/>
                  </a:cubicBezTo>
                  <a:cubicBezTo>
                    <a:pt x="429" y="202"/>
                    <a:pt x="322" y="92"/>
                    <a:pt x="245" y="47"/>
                  </a:cubicBezTo>
                  <a:cubicBezTo>
                    <a:pt x="168" y="2"/>
                    <a:pt x="51" y="10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1555" y="358"/>
              <a:ext cx="510" cy="215"/>
            </a:xfrm>
            <a:custGeom>
              <a:avLst/>
              <a:gdLst/>
              <a:ahLst/>
              <a:cxnLst>
                <a:cxn ang="0">
                  <a:pos x="510" y="26"/>
                </a:cxn>
                <a:cxn ang="0">
                  <a:pos x="344" y="33"/>
                </a:cxn>
                <a:cxn ang="0">
                  <a:pos x="205" y="192"/>
                </a:cxn>
                <a:cxn ang="0">
                  <a:pos x="73" y="172"/>
                </a:cxn>
                <a:cxn ang="0">
                  <a:pos x="0" y="0"/>
                </a:cxn>
              </a:cxnLst>
              <a:rect l="0" t="0" r="r" b="b"/>
              <a:pathLst>
                <a:path w="510" h="215">
                  <a:moveTo>
                    <a:pt x="510" y="26"/>
                  </a:moveTo>
                  <a:cubicBezTo>
                    <a:pt x="482" y="26"/>
                    <a:pt x="395" y="5"/>
                    <a:pt x="344" y="33"/>
                  </a:cubicBezTo>
                  <a:cubicBezTo>
                    <a:pt x="293" y="61"/>
                    <a:pt x="250" y="169"/>
                    <a:pt x="205" y="192"/>
                  </a:cubicBezTo>
                  <a:cubicBezTo>
                    <a:pt x="160" y="215"/>
                    <a:pt x="107" y="204"/>
                    <a:pt x="73" y="172"/>
                  </a:cubicBezTo>
                  <a:cubicBezTo>
                    <a:pt x="39" y="140"/>
                    <a:pt x="15" y="36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17" y="371"/>
              <a:ext cx="975" cy="713"/>
            </a:xfrm>
            <a:custGeom>
              <a:avLst/>
              <a:gdLst/>
              <a:ahLst/>
              <a:cxnLst>
                <a:cxn ang="0">
                  <a:pos x="227" y="709"/>
                </a:cxn>
                <a:cxn ang="0">
                  <a:pos x="88" y="669"/>
                </a:cxn>
                <a:cxn ang="0">
                  <a:pos x="42" y="444"/>
                </a:cxn>
                <a:cxn ang="0">
                  <a:pos x="338" y="250"/>
                </a:cxn>
                <a:cxn ang="0">
                  <a:pos x="709" y="150"/>
                </a:cxn>
                <a:cxn ang="0">
                  <a:pos x="916" y="113"/>
                </a:cxn>
                <a:cxn ang="0">
                  <a:pos x="975" y="0"/>
                </a:cxn>
              </a:cxnLst>
              <a:rect l="0" t="0" r="r" b="b"/>
              <a:pathLst>
                <a:path w="975" h="713">
                  <a:moveTo>
                    <a:pt x="227" y="709"/>
                  </a:moveTo>
                  <a:cubicBezTo>
                    <a:pt x="204" y="702"/>
                    <a:pt x="119" y="713"/>
                    <a:pt x="88" y="669"/>
                  </a:cubicBezTo>
                  <a:cubicBezTo>
                    <a:pt x="57" y="625"/>
                    <a:pt x="0" y="514"/>
                    <a:pt x="42" y="444"/>
                  </a:cubicBezTo>
                  <a:cubicBezTo>
                    <a:pt x="84" y="374"/>
                    <a:pt x="227" y="299"/>
                    <a:pt x="338" y="250"/>
                  </a:cubicBezTo>
                  <a:cubicBezTo>
                    <a:pt x="449" y="201"/>
                    <a:pt x="613" y="173"/>
                    <a:pt x="709" y="150"/>
                  </a:cubicBezTo>
                  <a:cubicBezTo>
                    <a:pt x="805" y="127"/>
                    <a:pt x="872" y="138"/>
                    <a:pt x="916" y="113"/>
                  </a:cubicBezTo>
                  <a:cubicBezTo>
                    <a:pt x="960" y="88"/>
                    <a:pt x="963" y="24"/>
                    <a:pt x="975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0"/>
          <p:cNvGrpSpPr/>
          <p:nvPr/>
        </p:nvGrpSpPr>
        <p:grpSpPr bwMode="auto">
          <a:xfrm>
            <a:off x="7052495" y="3534543"/>
            <a:ext cx="3313113" cy="2520950"/>
            <a:chOff x="0" y="0"/>
            <a:chExt cx="2087" cy="1588"/>
          </a:xfrm>
        </p:grpSpPr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952" y="499"/>
              <a:ext cx="312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499" y="1111"/>
              <a:ext cx="414" cy="3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3"/>
            <p:cNvGrpSpPr/>
            <p:nvPr/>
          </p:nvGrpSpPr>
          <p:grpSpPr bwMode="auto">
            <a:xfrm>
              <a:off x="0" y="0"/>
              <a:ext cx="2087" cy="1588"/>
              <a:chOff x="0" y="0"/>
              <a:chExt cx="2087" cy="1588"/>
            </a:xfrm>
          </p:grpSpPr>
          <p:sp>
            <p:nvSpPr>
              <p:cNvPr id="38" name="Rectangle 102"/>
              <p:cNvSpPr>
                <a:spLocks noChangeArrowheads="1"/>
              </p:cNvSpPr>
              <p:nvPr/>
            </p:nvSpPr>
            <p:spPr bwMode="auto">
              <a:xfrm>
                <a:off x="0" y="169"/>
                <a:ext cx="1854" cy="12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Group 35"/>
              <p:cNvGrpSpPr/>
              <p:nvPr/>
            </p:nvGrpSpPr>
            <p:grpSpPr bwMode="auto">
              <a:xfrm flipH="1">
                <a:off x="667" y="0"/>
                <a:ext cx="78" cy="316"/>
                <a:chOff x="0" y="0"/>
                <a:chExt cx="85" cy="340"/>
              </a:xfrm>
            </p:grpSpPr>
            <p:sp>
              <p:nvSpPr>
                <p:cNvPr id="53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 bwMode="auto">
              <a:xfrm>
                <a:off x="1166" y="63"/>
                <a:ext cx="261" cy="159"/>
                <a:chOff x="0" y="0"/>
                <a:chExt cx="256" cy="142"/>
              </a:xfrm>
            </p:grpSpPr>
            <p:sp>
              <p:nvSpPr>
                <p:cNvPr id="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Group 43"/>
              <p:cNvGrpSpPr/>
              <p:nvPr/>
            </p:nvGrpSpPr>
            <p:grpSpPr bwMode="auto">
              <a:xfrm>
                <a:off x="1701" y="295"/>
                <a:ext cx="386" cy="363"/>
                <a:chOff x="0" y="0"/>
                <a:chExt cx="386" cy="363"/>
              </a:xfrm>
            </p:grpSpPr>
            <p:sp>
              <p:nvSpPr>
                <p:cNvPr id="48" name="Oval 197"/>
                <p:cNvSpPr>
                  <a:spLocks noChangeArrowheads="1"/>
                </p:cNvSpPr>
                <p:nvPr/>
              </p:nvSpPr>
              <p:spPr bwMode="auto">
                <a:xfrm>
                  <a:off x="0" y="46"/>
                  <a:ext cx="313" cy="317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8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r>
                    <a:rPr lang="en-US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18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AutoShape 187"/>
              <p:cNvSpPr>
                <a:spLocks noChangeArrowheads="1"/>
              </p:cNvSpPr>
              <p:nvPr/>
            </p:nvSpPr>
            <p:spPr bwMode="auto">
              <a:xfrm>
                <a:off x="770" y="705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AutoShape 187"/>
              <p:cNvSpPr>
                <a:spLocks noChangeArrowheads="1"/>
              </p:cNvSpPr>
              <p:nvPr/>
            </p:nvSpPr>
            <p:spPr bwMode="auto">
              <a:xfrm>
                <a:off x="312" y="1291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Group 49"/>
              <p:cNvGrpSpPr/>
              <p:nvPr/>
            </p:nvGrpSpPr>
            <p:grpSpPr bwMode="auto">
              <a:xfrm>
                <a:off x="1208" y="1225"/>
                <a:ext cx="448" cy="363"/>
                <a:chOff x="0" y="0"/>
                <a:chExt cx="448" cy="363"/>
              </a:xfrm>
            </p:grpSpPr>
            <p:sp>
              <p:nvSpPr>
                <p:cNvPr id="46" name="Oval 197"/>
                <p:cNvSpPr>
                  <a:spLocks noChangeArrowheads="1"/>
                </p:cNvSpPr>
                <p:nvPr/>
              </p:nvSpPr>
              <p:spPr bwMode="auto">
                <a:xfrm>
                  <a:off x="0" y="45"/>
                  <a:ext cx="313" cy="31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4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r>
                    <a:rPr lang="en-US" sz="2400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8206" y="2227980"/>
            <a:ext cx="7211962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某同学估计小灯泡的电流约为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0.80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安培，则应选择右图的</a:t>
            </a:r>
            <a:r>
              <a:rPr lang="zh-CN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接线柱。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7" name="Picture 3" descr="G:\及时中转\9154\jpg\045040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64693" y="1541821"/>
            <a:ext cx="3422855" cy="381462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28578" y="3002065"/>
            <a:ext cx="1260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8449" y="3046310"/>
            <a:ext cx="12604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0.6A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0" y="1058452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53638" y="1229108"/>
            <a:ext cx="209550" cy="209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345455" y="2658653"/>
            <a:ext cx="2657475" cy="2468562"/>
            <a:chOff x="0" y="0"/>
            <a:chExt cx="1674" cy="1555"/>
          </a:xfrm>
        </p:grpSpPr>
        <p:pic>
          <p:nvPicPr>
            <p:cNvPr id="6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电流的强弱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6"/>
          <p:cNvGrpSpPr/>
          <p:nvPr/>
        </p:nvGrpSpPr>
        <p:grpSpPr bwMode="auto">
          <a:xfrm>
            <a:off x="5328367" y="2568165"/>
            <a:ext cx="1828800" cy="2468563"/>
            <a:chOff x="0" y="0"/>
            <a:chExt cx="1152" cy="1555"/>
          </a:xfrm>
        </p:grpSpPr>
        <p:pic>
          <p:nvPicPr>
            <p:cNvPr id="9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电流的测量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9"/>
          <p:cNvGrpSpPr/>
          <p:nvPr/>
        </p:nvGrpSpPr>
        <p:grpSpPr bwMode="auto">
          <a:xfrm>
            <a:off x="7958547" y="2528017"/>
            <a:ext cx="2670175" cy="2470150"/>
            <a:chOff x="0" y="0"/>
            <a:chExt cx="1682" cy="1556"/>
          </a:xfrm>
        </p:grpSpPr>
        <p:pic>
          <p:nvPicPr>
            <p:cNvPr id="12" name="单圆角矩形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82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7" y="65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电流表的正确使用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>
            <a:off x="4528267" y="3185703"/>
            <a:ext cx="615950" cy="1322387"/>
            <a:chOff x="0" y="0"/>
            <a:chExt cx="388" cy="833"/>
          </a:xfrm>
        </p:grpSpPr>
        <p:pic>
          <p:nvPicPr>
            <p:cNvPr id="15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sp>
        <p:nvSpPr>
          <p:cNvPr id="20" name="燕尾形箭头 19"/>
          <p:cNvSpPr/>
          <p:nvPr/>
        </p:nvSpPr>
        <p:spPr bwMode="auto">
          <a:xfrm>
            <a:off x="7108723" y="3200400"/>
            <a:ext cx="1607573" cy="1312606"/>
          </a:xfrm>
          <a:prstGeom prst="notchedRightArrow">
            <a:avLst/>
          </a:prstGeom>
          <a:solidFill>
            <a:schemeClr val="accent6"/>
          </a:solidFill>
          <a:ln w="9525">
            <a:noFill/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1136332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作业布置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09550" y="1336810"/>
            <a:ext cx="209550" cy="209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54288" y="2278063"/>
            <a:ext cx="6810938" cy="18158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串、并联电路中电流规律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36474" y="2511849"/>
            <a:ext cx="891063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认识电流的大小，知道电流的单位、符号，了解生活中一些用电器的工作电流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知道电流表的用途、符号，知道使用电流表的规则，并会将电流表正确接入电路中，画出相应的电路图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能认识电流表的量程，正确读出电流表的示数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8721" y="1631694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788214" y="1862518"/>
            <a:ext cx="3381601" cy="2192060"/>
          </a:xfrm>
          <a:prstGeom prst="roundRect">
            <a:avLst>
              <a:gd name="adj" fmla="val 48981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同一个小灯泡接在不同的电路中，明暗不同，通过它们的电流相同吗？</a:t>
            </a:r>
            <a:endParaRPr lang="zh-CN" altLang="en-US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00443" y="1066050"/>
            <a:ext cx="2943981" cy="2420961"/>
            <a:chOff x="3628572" y="1728790"/>
            <a:chExt cx="2943981" cy="2420961"/>
          </a:xfrm>
        </p:grpSpPr>
        <p:pic>
          <p:nvPicPr>
            <p:cNvPr id="8" name="Picture 4" descr="G:\及时中转\9154\jpg\04804010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608061" y="1728790"/>
              <a:ext cx="805768" cy="551572"/>
            </a:xfrm>
            <a:prstGeom prst="rect">
              <a:avLst/>
            </a:prstGeom>
            <a:noFill/>
          </p:spPr>
        </p:pic>
        <p:pic>
          <p:nvPicPr>
            <p:cNvPr id="9" name="Picture 5" descr="G:\及时中转\9154\jpg\048040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7250" y="3564192"/>
              <a:ext cx="1232579" cy="585559"/>
            </a:xfrm>
            <a:prstGeom prst="rect">
              <a:avLst/>
            </a:prstGeom>
            <a:noFill/>
          </p:spPr>
        </p:pic>
        <p:pic>
          <p:nvPicPr>
            <p:cNvPr id="10" name="Picture 6" descr="G:\及时中转\9154\jpg\04804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8893" y="3058886"/>
              <a:ext cx="766308" cy="438302"/>
            </a:xfrm>
            <a:prstGeom prst="rect">
              <a:avLst/>
            </a:prstGeom>
            <a:noFill/>
          </p:spPr>
        </p:pic>
        <p:sp>
          <p:nvSpPr>
            <p:cNvPr id="11" name="任意多边形 10"/>
            <p:cNvSpPr/>
            <p:nvPr/>
          </p:nvSpPr>
          <p:spPr bwMode="auto">
            <a:xfrm>
              <a:off x="5326743" y="2104572"/>
              <a:ext cx="1245810" cy="1814285"/>
            </a:xfrm>
            <a:custGeom>
              <a:avLst/>
              <a:gdLst>
                <a:gd name="connsiteX0" fmla="*/ 0 w 1245810"/>
                <a:gd name="connsiteY0" fmla="*/ 14514 h 1814285"/>
                <a:gd name="connsiteX1" fmla="*/ 740228 w 1245810"/>
                <a:gd name="connsiteY1" fmla="*/ 159657 h 1814285"/>
                <a:gd name="connsiteX2" fmla="*/ 1204686 w 1245810"/>
                <a:gd name="connsiteY2" fmla="*/ 972457 h 1814285"/>
                <a:gd name="connsiteX3" fmla="*/ 986971 w 1245810"/>
                <a:gd name="connsiteY3" fmla="*/ 1814285 h 1814285"/>
                <a:gd name="connsiteX4" fmla="*/ 986971 w 1245810"/>
                <a:gd name="connsiteY4" fmla="*/ 1814285 h 18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810" h="1814285">
                  <a:moveTo>
                    <a:pt x="0" y="14514"/>
                  </a:moveTo>
                  <a:cubicBezTo>
                    <a:pt x="269723" y="7257"/>
                    <a:pt x="539447" y="0"/>
                    <a:pt x="740228" y="159657"/>
                  </a:cubicBezTo>
                  <a:cubicBezTo>
                    <a:pt x="941009" y="319314"/>
                    <a:pt x="1163562" y="696686"/>
                    <a:pt x="1204686" y="972457"/>
                  </a:cubicBezTo>
                  <a:cubicBezTo>
                    <a:pt x="1245810" y="1248228"/>
                    <a:pt x="986971" y="1814285"/>
                    <a:pt x="986971" y="1814285"/>
                  </a:cubicBezTo>
                  <a:lnTo>
                    <a:pt x="986971" y="1814285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4632476" y="3381829"/>
              <a:ext cx="708781" cy="561219"/>
            </a:xfrm>
            <a:custGeom>
              <a:avLst/>
              <a:gdLst>
                <a:gd name="connsiteX0" fmla="*/ 708781 w 708781"/>
                <a:gd name="connsiteY0" fmla="*/ 493485 h 561219"/>
                <a:gd name="connsiteX1" fmla="*/ 113695 w 708781"/>
                <a:gd name="connsiteY1" fmla="*/ 478971 h 561219"/>
                <a:gd name="connsiteX2" fmla="*/ 26610 w 708781"/>
                <a:gd name="connsiteY2" fmla="*/ 0 h 56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8781" h="561219">
                  <a:moveTo>
                    <a:pt x="708781" y="493485"/>
                  </a:moveTo>
                  <a:cubicBezTo>
                    <a:pt x="468085" y="527352"/>
                    <a:pt x="227390" y="561219"/>
                    <a:pt x="113695" y="478971"/>
                  </a:cubicBezTo>
                  <a:cubicBezTo>
                    <a:pt x="0" y="396723"/>
                    <a:pt x="13305" y="198361"/>
                    <a:pt x="2661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3628572" y="2148114"/>
              <a:ext cx="1132114" cy="1204686"/>
            </a:xfrm>
            <a:custGeom>
              <a:avLst/>
              <a:gdLst>
                <a:gd name="connsiteX0" fmla="*/ 1132114 w 1132114"/>
                <a:gd name="connsiteY0" fmla="*/ 0 h 1204686"/>
                <a:gd name="connsiteX1" fmla="*/ 174171 w 1132114"/>
                <a:gd name="connsiteY1" fmla="*/ 188686 h 1204686"/>
                <a:gd name="connsiteX2" fmla="*/ 87085 w 1132114"/>
                <a:gd name="connsiteY2" fmla="*/ 798286 h 1204686"/>
                <a:gd name="connsiteX3" fmla="*/ 580571 w 1132114"/>
                <a:gd name="connsiteY3" fmla="*/ 1204686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114" h="1204686">
                  <a:moveTo>
                    <a:pt x="1132114" y="0"/>
                  </a:moveTo>
                  <a:cubicBezTo>
                    <a:pt x="740228" y="27819"/>
                    <a:pt x="348342" y="55638"/>
                    <a:pt x="174171" y="188686"/>
                  </a:cubicBezTo>
                  <a:cubicBezTo>
                    <a:pt x="0" y="321734"/>
                    <a:pt x="19352" y="628953"/>
                    <a:pt x="87085" y="798286"/>
                  </a:cubicBezTo>
                  <a:cubicBezTo>
                    <a:pt x="154818" y="967619"/>
                    <a:pt x="367694" y="1086152"/>
                    <a:pt x="580571" y="1204686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70706" y="833821"/>
            <a:ext cx="3100689" cy="2613393"/>
            <a:chOff x="7405235" y="1598162"/>
            <a:chExt cx="3100689" cy="2613393"/>
          </a:xfrm>
        </p:grpSpPr>
        <p:pic>
          <p:nvPicPr>
            <p:cNvPr id="15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37097" y="3411085"/>
              <a:ext cx="1982560" cy="80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G:\及时中转\9154\jpg\04804010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8831718" y="1598162"/>
              <a:ext cx="805768" cy="551572"/>
            </a:xfrm>
            <a:prstGeom prst="rect">
              <a:avLst/>
            </a:prstGeom>
            <a:noFill/>
          </p:spPr>
        </p:pic>
        <p:pic>
          <p:nvPicPr>
            <p:cNvPr id="17" name="Picture 6" descr="G:\及时中转\9154\jpg\04804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5235" y="2594429"/>
              <a:ext cx="766308" cy="438302"/>
            </a:xfrm>
            <a:prstGeom prst="rect">
              <a:avLst/>
            </a:prstGeom>
            <a:noFill/>
          </p:spPr>
        </p:pic>
        <p:sp>
          <p:nvSpPr>
            <p:cNvPr id="18" name="任意多边形 17"/>
            <p:cNvSpPr/>
            <p:nvPr/>
          </p:nvSpPr>
          <p:spPr bwMode="auto">
            <a:xfrm>
              <a:off x="7605486" y="2859314"/>
              <a:ext cx="812800" cy="1088572"/>
            </a:xfrm>
            <a:custGeom>
              <a:avLst/>
              <a:gdLst>
                <a:gd name="connsiteX0" fmla="*/ 812800 w 812800"/>
                <a:gd name="connsiteY0" fmla="*/ 1088572 h 1088572"/>
                <a:gd name="connsiteX1" fmla="*/ 290285 w 812800"/>
                <a:gd name="connsiteY1" fmla="*/ 885372 h 1088572"/>
                <a:gd name="connsiteX2" fmla="*/ 0 w 812800"/>
                <a:gd name="connsiteY2" fmla="*/ 0 h 108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2800" h="1088572">
                  <a:moveTo>
                    <a:pt x="812800" y="1088572"/>
                  </a:moveTo>
                  <a:cubicBezTo>
                    <a:pt x="619276" y="1077686"/>
                    <a:pt x="425752" y="1066801"/>
                    <a:pt x="290285" y="885372"/>
                  </a:cubicBezTo>
                  <a:cubicBezTo>
                    <a:pt x="154818" y="703943"/>
                    <a:pt x="77409" y="351971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8084457" y="1940076"/>
              <a:ext cx="885372" cy="875695"/>
            </a:xfrm>
            <a:custGeom>
              <a:avLst/>
              <a:gdLst>
                <a:gd name="connsiteX0" fmla="*/ 0 w 885372"/>
                <a:gd name="connsiteY0" fmla="*/ 875695 h 875695"/>
                <a:gd name="connsiteX1" fmla="*/ 275772 w 885372"/>
                <a:gd name="connsiteY1" fmla="*/ 135467 h 875695"/>
                <a:gd name="connsiteX2" fmla="*/ 885372 w 885372"/>
                <a:gd name="connsiteY2" fmla="*/ 62895 h 8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372" h="875695">
                  <a:moveTo>
                    <a:pt x="0" y="875695"/>
                  </a:moveTo>
                  <a:cubicBezTo>
                    <a:pt x="64105" y="573314"/>
                    <a:pt x="128210" y="270934"/>
                    <a:pt x="275772" y="135467"/>
                  </a:cubicBezTo>
                  <a:cubicBezTo>
                    <a:pt x="423334" y="0"/>
                    <a:pt x="654353" y="31447"/>
                    <a:pt x="885372" y="62895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9521371" y="1988457"/>
              <a:ext cx="984553" cy="1915886"/>
            </a:xfrm>
            <a:custGeom>
              <a:avLst/>
              <a:gdLst>
                <a:gd name="connsiteX0" fmla="*/ 0 w 984553"/>
                <a:gd name="connsiteY0" fmla="*/ 0 h 1915886"/>
                <a:gd name="connsiteX1" fmla="*/ 478972 w 984553"/>
                <a:gd name="connsiteY1" fmla="*/ 319314 h 1915886"/>
                <a:gd name="connsiteX2" fmla="*/ 943429 w 984553"/>
                <a:gd name="connsiteY2" fmla="*/ 1001486 h 1915886"/>
                <a:gd name="connsiteX3" fmla="*/ 725715 w 984553"/>
                <a:gd name="connsiteY3" fmla="*/ 1915886 h 1915886"/>
                <a:gd name="connsiteX4" fmla="*/ 725715 w 984553"/>
                <a:gd name="connsiteY4" fmla="*/ 1915886 h 191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553" h="1915886">
                  <a:moveTo>
                    <a:pt x="0" y="0"/>
                  </a:moveTo>
                  <a:cubicBezTo>
                    <a:pt x="160867" y="76200"/>
                    <a:pt x="321734" y="152400"/>
                    <a:pt x="478972" y="319314"/>
                  </a:cubicBezTo>
                  <a:cubicBezTo>
                    <a:pt x="636210" y="486228"/>
                    <a:pt x="902305" y="735391"/>
                    <a:pt x="943429" y="1001486"/>
                  </a:cubicBezTo>
                  <a:cubicBezTo>
                    <a:pt x="984553" y="1267581"/>
                    <a:pt x="725715" y="1915886"/>
                    <a:pt x="725715" y="1915886"/>
                  </a:cubicBezTo>
                  <a:lnTo>
                    <a:pt x="725715" y="1915886"/>
                  </a:ln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" name="图片 1" descr="问号2.jpg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40114">
            <a:off x="480072" y="2067558"/>
            <a:ext cx="533622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5"/>
          <p:cNvSpPr>
            <a:spLocks noChangeArrowheads="1"/>
          </p:cNvSpPr>
          <p:nvPr/>
        </p:nvSpPr>
        <p:spPr bwMode="auto">
          <a:xfrm>
            <a:off x="7464556" y="4373716"/>
            <a:ext cx="3817257" cy="19995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你认为电力机车和手机工作时的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电流一样大吗？</a:t>
            </a:r>
            <a:endParaRPr lang="en-US" altLang="en-US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4" descr="09-电力机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971" y="3717986"/>
            <a:ext cx="3619500" cy="2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5ab7b0af563e3beef0300707c7860c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2046" y="4544033"/>
            <a:ext cx="11985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" descr="问号2.jpg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40114">
            <a:off x="7650131" y="4172129"/>
            <a:ext cx="533622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46743" y="2862760"/>
            <a:ext cx="6303329" cy="4979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．电流（</a:t>
            </a:r>
            <a:r>
              <a:rPr lang="en-US" sz="24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）：表示电流强弱的物理量。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46743" y="3742688"/>
            <a:ext cx="5979885" cy="18651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．单位：安培，简称安，符号是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电流的常用单位：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毫安（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 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en-US" sz="2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 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	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微安（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1 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en-US" sz="24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 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93775" y="1952896"/>
            <a:ext cx="2881313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、电流的强弱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 descr="PQ][]BV8PV3U6ET5H`N{%N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7732" y="1375272"/>
            <a:ext cx="5834268" cy="51648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19241" y="2346515"/>
            <a:ext cx="8686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m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 µ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39184" y="2353773"/>
            <a:ext cx="11430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zh-CN" sz="28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53470" y="2382801"/>
            <a:ext cx="1981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5×10</a:t>
            </a:r>
            <a:r>
              <a:rPr lang="zh-CN" altLang="zh-CN" sz="2800" baseline="30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zh-CN" sz="2800" baseline="300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4201" y="5090850"/>
            <a:ext cx="8610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 m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µ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3170" y="5090168"/>
            <a:ext cx="990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endParaRPr lang="zh-CN" altLang="zh-CN" sz="28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71637" y="5103550"/>
            <a:ext cx="1828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2×10</a:t>
            </a:r>
            <a:r>
              <a:rPr lang="zh-CN" altLang="zh-CN" sz="2800" baseline="300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zh-CN" sz="2800" baseline="300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62785" y="3736258"/>
            <a:ext cx="8534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µ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m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Ａ 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29470" y="3710859"/>
            <a:ext cx="1447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 </a:t>
            </a:r>
            <a:r>
              <a:rPr lang="zh-CN" altLang="zh-CN" sz="2800" baseline="30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 </a:t>
            </a:r>
            <a:endParaRPr lang="zh-CN" altLang="zh-CN" sz="2800" baseline="300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985270" y="3729001"/>
            <a:ext cx="1066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8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endParaRPr lang="zh-CN" altLang="zh-CN" sz="2800" baseline="300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  <p:bldP spid="11" grpId="0" autoUpdateAnimBg="0"/>
      <p:bldP spid="13" grpId="0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94878" y="2635301"/>
            <a:ext cx="2262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7196803" y="2240013"/>
            <a:ext cx="1619250" cy="649288"/>
          </a:xfrm>
          <a:prstGeom prst="wedgeRoundRectCallout">
            <a:avLst>
              <a:gd name="adj1" fmla="val -113333"/>
              <a:gd name="adj2" fmla="val 5391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刻度盘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370803" y="3319513"/>
            <a:ext cx="1906588" cy="576263"/>
          </a:xfrm>
          <a:prstGeom prst="wedgeRoundRectCallout">
            <a:avLst>
              <a:gd name="adj1" fmla="val 114361"/>
              <a:gd name="adj2" fmla="val -2080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数值单位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731166" y="4097388"/>
            <a:ext cx="1042987" cy="504825"/>
          </a:xfrm>
          <a:prstGeom prst="wedgeRoundRectCallout">
            <a:avLst>
              <a:gd name="adj1" fmla="val 166134"/>
              <a:gd name="adj2" fmla="val -13459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7053928" y="3284588"/>
            <a:ext cx="1981200" cy="649288"/>
          </a:xfrm>
          <a:prstGeom prst="wedgeRoundRectCallout">
            <a:avLst>
              <a:gd name="adj1" fmla="val -122838"/>
              <a:gd name="adj2" fmla="val 113324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调零螺母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7304753" y="4076751"/>
            <a:ext cx="1981200" cy="649287"/>
          </a:xfrm>
          <a:prstGeom prst="wedgeRoundRectCallout">
            <a:avLst>
              <a:gd name="adj1" fmla="val -101764"/>
              <a:gd name="adj2" fmla="val 6882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正接线柱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2262853" y="4724451"/>
            <a:ext cx="1836738" cy="647700"/>
          </a:xfrm>
          <a:prstGeom prst="wedgeRoundRectCallout">
            <a:avLst>
              <a:gd name="adj1" fmla="val 99611"/>
              <a:gd name="adj2" fmla="val -2990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负接线柱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3920203" y="5624563"/>
            <a:ext cx="2808288" cy="611188"/>
          </a:xfrm>
          <a:prstGeom prst="wedgeRoundRectCallout">
            <a:avLst>
              <a:gd name="adj1" fmla="val 11731"/>
              <a:gd name="adj2" fmla="val -14766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量程为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6907878" y="4960988"/>
            <a:ext cx="2663825" cy="649288"/>
          </a:xfrm>
          <a:prstGeom prst="wedgeRoundRectCallout">
            <a:avLst>
              <a:gd name="adj1" fmla="val -68833"/>
              <a:gd name="adj2" fmla="val -4388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量程为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22360" y="1901422"/>
            <a:ext cx="43620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电流表：测量电流的仪器。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9734866" y="2930049"/>
            <a:ext cx="1584325" cy="720725"/>
            <a:chOff x="0" y="0"/>
            <a:chExt cx="998" cy="454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0" y="27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17"/>
            <p:cNvGrpSpPr/>
            <p:nvPr/>
          </p:nvGrpSpPr>
          <p:grpSpPr bwMode="auto">
            <a:xfrm>
              <a:off x="295" y="68"/>
              <a:ext cx="385" cy="386"/>
              <a:chOff x="0" y="0"/>
              <a:chExt cx="385" cy="386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46" y="23"/>
                <a:ext cx="27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6" y="0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81" y="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859503" y="2441626"/>
            <a:ext cx="30956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认识电流表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9023438" y="2034852"/>
            <a:ext cx="268514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的电路符号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3598620" y="1198387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二、电流的测量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/>
          <p:nvPr/>
        </p:nvGrpSpPr>
        <p:grpSpPr bwMode="auto">
          <a:xfrm>
            <a:off x="2361521" y="4039170"/>
            <a:ext cx="4835525" cy="2540000"/>
            <a:chOff x="0" y="0"/>
            <a:chExt cx="3046" cy="1600"/>
          </a:xfrm>
        </p:grpSpPr>
        <p:pic>
          <p:nvPicPr>
            <p:cNvPr id="10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" y="294"/>
              <a:ext cx="96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" y="885"/>
              <a:ext cx="1025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8" y="273"/>
              <a:ext cx="978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4" y="0"/>
              <a:ext cx="908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未知"/>
            <p:cNvSpPr/>
            <p:nvPr/>
          </p:nvSpPr>
          <p:spPr bwMode="auto">
            <a:xfrm>
              <a:off x="752" y="295"/>
              <a:ext cx="363" cy="431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159" y="114"/>
                </a:cxn>
                <a:cxn ang="0">
                  <a:pos x="0" y="431"/>
                </a:cxn>
              </a:cxnLst>
              <a:rect l="0" t="0" r="r" b="b"/>
              <a:pathLst>
                <a:path w="363" h="431">
                  <a:moveTo>
                    <a:pt x="363" y="0"/>
                  </a:moveTo>
                  <a:cubicBezTo>
                    <a:pt x="291" y="21"/>
                    <a:pt x="219" y="42"/>
                    <a:pt x="159" y="114"/>
                  </a:cubicBezTo>
                  <a:cubicBezTo>
                    <a:pt x="99" y="186"/>
                    <a:pt x="49" y="308"/>
                    <a:pt x="0" y="43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0" y="704"/>
              <a:ext cx="911" cy="647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6" y="158"/>
                </a:cxn>
                <a:cxn ang="0">
                  <a:pos x="389" y="567"/>
                </a:cxn>
                <a:cxn ang="0">
                  <a:pos x="911" y="635"/>
                </a:cxn>
              </a:cxnLst>
              <a:rect l="0" t="0" r="r" b="b"/>
              <a:pathLst>
                <a:path w="911" h="647">
                  <a:moveTo>
                    <a:pt x="230" y="0"/>
                  </a:moveTo>
                  <a:cubicBezTo>
                    <a:pt x="115" y="32"/>
                    <a:pt x="0" y="64"/>
                    <a:pt x="26" y="158"/>
                  </a:cubicBezTo>
                  <a:cubicBezTo>
                    <a:pt x="52" y="252"/>
                    <a:pt x="241" y="487"/>
                    <a:pt x="389" y="567"/>
                  </a:cubicBezTo>
                  <a:cubicBezTo>
                    <a:pt x="537" y="647"/>
                    <a:pt x="724" y="641"/>
                    <a:pt x="911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1568" y="1134"/>
              <a:ext cx="1225" cy="375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021" y="341"/>
                </a:cxn>
                <a:cxn ang="0">
                  <a:pos x="1225" y="0"/>
                </a:cxn>
              </a:cxnLst>
              <a:rect l="0" t="0" r="r" b="b"/>
              <a:pathLst>
                <a:path w="1225" h="375">
                  <a:moveTo>
                    <a:pt x="0" y="205"/>
                  </a:moveTo>
                  <a:cubicBezTo>
                    <a:pt x="408" y="290"/>
                    <a:pt x="817" y="375"/>
                    <a:pt x="1021" y="341"/>
                  </a:cubicBezTo>
                  <a:cubicBezTo>
                    <a:pt x="1225" y="307"/>
                    <a:pt x="1225" y="153"/>
                    <a:pt x="1225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1830" y="273"/>
              <a:ext cx="487" cy="861"/>
            </a:xfrm>
            <a:custGeom>
              <a:avLst/>
              <a:gdLst/>
              <a:ahLst/>
              <a:cxnLst>
                <a:cxn ang="0">
                  <a:pos x="487" y="861"/>
                </a:cxn>
                <a:cxn ang="0">
                  <a:pos x="79" y="521"/>
                </a:cxn>
                <a:cxn ang="0">
                  <a:pos x="11" y="0"/>
                </a:cxn>
              </a:cxnLst>
              <a:rect l="0" t="0" r="r" b="b"/>
              <a:pathLst>
                <a:path w="487" h="861">
                  <a:moveTo>
                    <a:pt x="487" y="861"/>
                  </a:moveTo>
                  <a:cubicBezTo>
                    <a:pt x="322" y="762"/>
                    <a:pt x="158" y="664"/>
                    <a:pt x="79" y="521"/>
                  </a:cubicBezTo>
                  <a:cubicBezTo>
                    <a:pt x="0" y="378"/>
                    <a:pt x="5" y="189"/>
                    <a:pt x="11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18"/>
          <p:cNvSpPr>
            <a:spLocks noChangeArrowheads="1"/>
          </p:cNvSpPr>
          <p:nvPr/>
        </p:nvSpPr>
        <p:spPr bwMode="auto">
          <a:xfrm>
            <a:off x="2267411" y="4124940"/>
            <a:ext cx="8153400" cy="2286000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避免电流过大损坏电流表，在不能事先估算电流的情况下，要先闭合开关然后迅速断开（叫做“试触”），看看在开关闭合的瞬间指针的偏转是否在最大测量值之内。</a:t>
            </a:r>
            <a:endParaRPr lang="zh-CN" altLang="en-US" sz="28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170917" y="873923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二、电流的测量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9943" y="2523788"/>
            <a:ext cx="206102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电流表的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连接要求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2510971" y="2173631"/>
            <a:ext cx="8215086" cy="17366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第一，必须将电流表和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被测的用电器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第二，必须让电流从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接线柱流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接线柱流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第三，必须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选择电流表的</a:t>
            </a:r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第四，不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允许把电流表直接连到电源的两极！</a:t>
            </a:r>
            <a:endParaRPr lang="zh-CN" alt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3"/>
          <p:cNvGrpSpPr/>
          <p:nvPr/>
        </p:nvGrpSpPr>
        <p:grpSpPr bwMode="auto">
          <a:xfrm>
            <a:off x="8693831" y="4126256"/>
            <a:ext cx="1730375" cy="2443163"/>
            <a:chOff x="0" y="0"/>
            <a:chExt cx="1090" cy="1539"/>
          </a:xfrm>
        </p:grpSpPr>
        <p:pic>
          <p:nvPicPr>
            <p:cNvPr id="19" name="Picture 6" descr="H:\2\人教教参资源\九\图\电流表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" y="0"/>
              <a:ext cx="84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H:\2\人教教参资源\九\图\电池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14" y="1044"/>
              <a:ext cx="908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未知"/>
            <p:cNvSpPr/>
            <p:nvPr/>
          </p:nvSpPr>
          <p:spPr bwMode="auto">
            <a:xfrm>
              <a:off x="794" y="726"/>
              <a:ext cx="296" cy="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" y="182"/>
                </a:cxn>
                <a:cxn ang="0">
                  <a:pos x="137" y="590"/>
                </a:cxn>
              </a:cxnLst>
              <a:rect l="0" t="0" r="r" b="b"/>
              <a:pathLst>
                <a:path w="296" h="590">
                  <a:moveTo>
                    <a:pt x="0" y="0"/>
                  </a:moveTo>
                  <a:cubicBezTo>
                    <a:pt x="125" y="42"/>
                    <a:pt x="250" y="84"/>
                    <a:pt x="273" y="182"/>
                  </a:cubicBezTo>
                  <a:cubicBezTo>
                    <a:pt x="296" y="280"/>
                    <a:pt x="216" y="435"/>
                    <a:pt x="137" y="59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0" y="688"/>
              <a:ext cx="341" cy="651"/>
            </a:xfrm>
            <a:custGeom>
              <a:avLst/>
              <a:gdLst/>
              <a:ahLst/>
              <a:cxnLst>
                <a:cxn ang="0">
                  <a:pos x="341" y="16"/>
                </a:cxn>
                <a:cxn ang="0">
                  <a:pos x="23" y="106"/>
                </a:cxn>
                <a:cxn ang="0">
                  <a:pos x="205" y="651"/>
                </a:cxn>
              </a:cxnLst>
              <a:rect l="0" t="0" r="r" b="b"/>
              <a:pathLst>
                <a:path w="341" h="651">
                  <a:moveTo>
                    <a:pt x="341" y="16"/>
                  </a:moveTo>
                  <a:cubicBezTo>
                    <a:pt x="193" y="8"/>
                    <a:pt x="46" y="0"/>
                    <a:pt x="23" y="106"/>
                  </a:cubicBezTo>
                  <a:cubicBezTo>
                    <a:pt x="0" y="212"/>
                    <a:pt x="102" y="431"/>
                    <a:pt x="205" y="651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8"/>
          <p:cNvGrpSpPr/>
          <p:nvPr/>
        </p:nvGrpSpPr>
        <p:grpSpPr bwMode="auto">
          <a:xfrm>
            <a:off x="8570913" y="4220145"/>
            <a:ext cx="2232025" cy="2052638"/>
            <a:chOff x="0" y="0"/>
            <a:chExt cx="1406" cy="1293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218541" y="1522302"/>
            <a:ext cx="3779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实验：练习使用电流表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形标注 26"/>
          <p:cNvSpPr/>
          <p:nvPr/>
        </p:nvSpPr>
        <p:spPr bwMode="auto">
          <a:xfrm>
            <a:off x="10132142" y="2984560"/>
            <a:ext cx="1843548" cy="856929"/>
          </a:xfrm>
          <a:prstGeom prst="wedgeEllipseCallout">
            <a:avLst>
              <a:gd name="adj1" fmla="val -190130"/>
              <a:gd name="adj2" fmla="val -20256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试触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108547"/>
          <p:cNvSpPr>
            <a:spLocks noChangeArrowheads="1" noChangeShapeType="1" noTextEdit="1"/>
          </p:cNvSpPr>
          <p:nvPr/>
        </p:nvSpPr>
        <p:spPr bwMode="auto">
          <a:xfrm rot="20733727">
            <a:off x="1416562" y="4040371"/>
            <a:ext cx="2090738" cy="784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72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  <a:endParaRPr lang="zh-CN" altLang="en-US" sz="72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7" grpId="0"/>
      <p:bldP spid="26" grpId="0"/>
      <p:bldP spid="27" grpId="0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319594" y="1371652"/>
            <a:ext cx="8316913" cy="4979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　　以下电路中，电流表连接方法正确的是（       ）                                                          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55051" y="1449234"/>
            <a:ext cx="41549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4"/>
          <p:cNvGrpSpPr/>
          <p:nvPr/>
        </p:nvGrpSpPr>
        <p:grpSpPr bwMode="auto">
          <a:xfrm>
            <a:off x="3256219" y="2174927"/>
            <a:ext cx="5903913" cy="2091751"/>
            <a:chOff x="0" y="0"/>
            <a:chExt cx="3788" cy="1377"/>
          </a:xfrm>
        </p:grpSpPr>
        <p:grpSp>
          <p:nvGrpSpPr>
            <p:cNvPr id="9" name="Group 5"/>
            <p:cNvGrpSpPr/>
            <p:nvPr/>
          </p:nvGrpSpPr>
          <p:grpSpPr bwMode="auto">
            <a:xfrm>
              <a:off x="0" y="0"/>
              <a:ext cx="1452" cy="1068"/>
              <a:chOff x="0" y="0"/>
              <a:chExt cx="1452" cy="1068"/>
            </a:xfrm>
          </p:grpSpPr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>
                <a:off x="182" y="113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 bwMode="auto">
              <a:xfrm>
                <a:off x="635" y="0"/>
                <a:ext cx="61" cy="252"/>
                <a:chOff x="0" y="0"/>
                <a:chExt cx="85" cy="340"/>
              </a:xfrm>
            </p:grpSpPr>
            <p:sp>
              <p:nvSpPr>
                <p:cNvPr id="44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" name="Group 11"/>
              <p:cNvGrpSpPr/>
              <p:nvPr/>
            </p:nvGrpSpPr>
            <p:grpSpPr bwMode="auto">
              <a:xfrm>
                <a:off x="1044" y="34"/>
                <a:ext cx="205" cy="125"/>
                <a:chOff x="0" y="0"/>
                <a:chExt cx="256" cy="142"/>
              </a:xfrm>
            </p:grpSpPr>
            <p:sp>
              <p:nvSpPr>
                <p:cNvPr id="4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3" name="Group 15"/>
              <p:cNvGrpSpPr/>
              <p:nvPr/>
            </p:nvGrpSpPr>
            <p:grpSpPr bwMode="auto">
              <a:xfrm>
                <a:off x="46" y="376"/>
                <a:ext cx="275" cy="304"/>
                <a:chOff x="0" y="0"/>
                <a:chExt cx="275" cy="304"/>
              </a:xfrm>
            </p:grpSpPr>
            <p:sp>
              <p:nvSpPr>
                <p:cNvPr id="39" name="Oval 197"/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endPara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AutoShape 187"/>
              <p:cNvSpPr>
                <a:spLocks noChangeArrowheads="1"/>
              </p:cNvSpPr>
              <p:nvPr/>
            </p:nvSpPr>
            <p:spPr bwMode="auto">
              <a:xfrm>
                <a:off x="726" y="839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0" y="748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Group 20"/>
              <p:cNvGrpSpPr/>
              <p:nvPr/>
            </p:nvGrpSpPr>
            <p:grpSpPr bwMode="auto">
              <a:xfrm>
                <a:off x="23" y="272"/>
                <a:ext cx="136" cy="136"/>
                <a:chOff x="0" y="0"/>
                <a:chExt cx="136" cy="136"/>
              </a:xfrm>
            </p:grpSpPr>
            <p:sp>
              <p:nvSpPr>
                <p:cNvPr id="37" name="Line 21"/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Line 22"/>
                <p:cNvSpPr>
                  <a:spLocks noChangeShapeType="1"/>
                </p:cNvSpPr>
                <p:nvPr/>
              </p:nvSpPr>
              <p:spPr bwMode="auto">
                <a:xfrm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0" name="Group 23"/>
            <p:cNvGrpSpPr/>
            <p:nvPr/>
          </p:nvGrpSpPr>
          <p:grpSpPr bwMode="auto">
            <a:xfrm>
              <a:off x="2359" y="0"/>
              <a:ext cx="1429" cy="1069"/>
              <a:chOff x="0" y="0"/>
              <a:chExt cx="1429" cy="1069"/>
            </a:xfrm>
          </p:grpSpPr>
          <p:sp>
            <p:nvSpPr>
              <p:cNvPr id="13" name="Rectangle 102"/>
              <p:cNvSpPr>
                <a:spLocks noChangeArrowheads="1"/>
              </p:cNvSpPr>
              <p:nvPr/>
            </p:nvSpPr>
            <p:spPr bwMode="auto">
              <a:xfrm>
                <a:off x="159" y="114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" name="Group 25"/>
              <p:cNvGrpSpPr/>
              <p:nvPr/>
            </p:nvGrpSpPr>
            <p:grpSpPr bwMode="auto">
              <a:xfrm>
                <a:off x="613" y="0"/>
                <a:ext cx="61" cy="252"/>
                <a:chOff x="0" y="0"/>
                <a:chExt cx="85" cy="340"/>
              </a:xfrm>
            </p:grpSpPr>
            <p:sp>
              <p:nvSpPr>
                <p:cNvPr id="2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Group 29"/>
              <p:cNvGrpSpPr/>
              <p:nvPr/>
            </p:nvGrpSpPr>
            <p:grpSpPr bwMode="auto">
              <a:xfrm>
                <a:off x="1021" y="35"/>
                <a:ext cx="205" cy="125"/>
                <a:chOff x="0" y="0"/>
                <a:chExt cx="256" cy="142"/>
              </a:xfrm>
            </p:grpSpPr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Group 33"/>
              <p:cNvGrpSpPr/>
              <p:nvPr/>
            </p:nvGrpSpPr>
            <p:grpSpPr bwMode="auto">
              <a:xfrm>
                <a:off x="23" y="377"/>
                <a:ext cx="275" cy="304"/>
                <a:chOff x="0" y="0"/>
                <a:chExt cx="275" cy="304"/>
              </a:xfrm>
            </p:grpSpPr>
            <p:sp>
              <p:nvSpPr>
                <p:cNvPr id="22" name="Oval 197"/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</a:t>
                  </a:r>
                  <a:endPara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AutoShape 187"/>
              <p:cNvSpPr>
                <a:spLocks noChangeArrowheads="1"/>
              </p:cNvSpPr>
              <p:nvPr/>
            </p:nvSpPr>
            <p:spPr bwMode="auto">
              <a:xfrm>
                <a:off x="703" y="840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>
                <a:off x="0" y="341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" name="Group 38"/>
              <p:cNvGrpSpPr/>
              <p:nvPr/>
            </p:nvGrpSpPr>
            <p:grpSpPr bwMode="auto">
              <a:xfrm>
                <a:off x="0" y="681"/>
                <a:ext cx="136" cy="136"/>
                <a:chOff x="0" y="0"/>
                <a:chExt cx="136" cy="136"/>
              </a:xfrm>
            </p:grpSpPr>
            <p:sp>
              <p:nvSpPr>
                <p:cNvPr id="20" name="Line 39"/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Line 40"/>
                <p:cNvSpPr>
                  <a:spLocks noChangeShapeType="1"/>
                </p:cNvSpPr>
                <p:nvPr/>
              </p:nvSpPr>
              <p:spPr bwMode="auto">
                <a:xfrm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613" y="1073"/>
              <a:ext cx="267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3040" y="1067"/>
              <a:ext cx="24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43"/>
          <p:cNvGrpSpPr/>
          <p:nvPr/>
        </p:nvGrpSpPr>
        <p:grpSpPr bwMode="auto">
          <a:xfrm>
            <a:off x="3435607" y="4503789"/>
            <a:ext cx="5732462" cy="2119313"/>
            <a:chOff x="0" y="0"/>
            <a:chExt cx="3611" cy="1335"/>
          </a:xfrm>
        </p:grpSpPr>
        <p:grpSp>
          <p:nvGrpSpPr>
            <p:cNvPr id="48" name="Group 44"/>
            <p:cNvGrpSpPr/>
            <p:nvPr/>
          </p:nvGrpSpPr>
          <p:grpSpPr bwMode="auto">
            <a:xfrm>
              <a:off x="0" y="0"/>
              <a:ext cx="3611" cy="1335"/>
              <a:chOff x="0" y="0"/>
              <a:chExt cx="3611" cy="1335"/>
            </a:xfrm>
          </p:grpSpPr>
          <p:grpSp>
            <p:nvGrpSpPr>
              <p:cNvPr id="50" name="Group 45"/>
              <p:cNvGrpSpPr/>
              <p:nvPr/>
            </p:nvGrpSpPr>
            <p:grpSpPr bwMode="auto">
              <a:xfrm>
                <a:off x="0" y="25"/>
                <a:ext cx="1299" cy="1034"/>
                <a:chOff x="0" y="0"/>
                <a:chExt cx="1316" cy="1091"/>
              </a:xfrm>
            </p:grpSpPr>
            <p:sp>
              <p:nvSpPr>
                <p:cNvPr id="71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137"/>
                  <a:ext cx="1316" cy="83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2" name="Group 47"/>
                <p:cNvGrpSpPr/>
                <p:nvPr/>
              </p:nvGrpSpPr>
              <p:grpSpPr bwMode="auto">
                <a:xfrm>
                  <a:off x="454" y="0"/>
                  <a:ext cx="61" cy="252"/>
                  <a:chOff x="0" y="0"/>
                  <a:chExt cx="85" cy="340"/>
                </a:xfrm>
              </p:grpSpPr>
              <p:sp>
                <p:nvSpPr>
                  <p:cNvPr id="8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3" name="Group 51"/>
                <p:cNvGrpSpPr/>
                <p:nvPr/>
              </p:nvGrpSpPr>
              <p:grpSpPr bwMode="auto">
                <a:xfrm>
                  <a:off x="885" y="69"/>
                  <a:ext cx="205" cy="125"/>
                  <a:chOff x="0" y="0"/>
                  <a:chExt cx="256" cy="142"/>
                </a:xfrm>
              </p:grpSpPr>
              <p:sp>
                <p:nvSpPr>
                  <p:cNvPr id="8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4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4" name="Line 51"/>
                <p:cNvSpPr>
                  <a:spLocks noChangeShapeType="1"/>
                </p:cNvSpPr>
                <p:nvPr/>
              </p:nvSpPr>
              <p:spPr bwMode="auto">
                <a:xfrm>
                  <a:off x="0" y="567"/>
                  <a:ext cx="13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AutoShape 187"/>
                <p:cNvSpPr>
                  <a:spLocks noChangeArrowheads="1"/>
                </p:cNvSpPr>
                <p:nvPr/>
              </p:nvSpPr>
              <p:spPr bwMode="auto">
                <a:xfrm>
                  <a:off x="499" y="862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Line 57"/>
                <p:cNvSpPr>
                  <a:spLocks noChangeShapeType="1"/>
                </p:cNvSpPr>
                <p:nvPr/>
              </p:nvSpPr>
              <p:spPr bwMode="auto">
                <a:xfrm>
                  <a:off x="771" y="477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7" name="Group 58"/>
                <p:cNvGrpSpPr/>
                <p:nvPr/>
              </p:nvGrpSpPr>
              <p:grpSpPr bwMode="auto">
                <a:xfrm>
                  <a:off x="340" y="409"/>
                  <a:ext cx="136" cy="136"/>
                  <a:chOff x="0" y="0"/>
                  <a:chExt cx="136" cy="136"/>
                </a:xfrm>
              </p:grpSpPr>
              <p:sp>
                <p:nvSpPr>
                  <p:cNvPr id="8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8" name="Group 61"/>
                <p:cNvGrpSpPr/>
                <p:nvPr/>
              </p:nvGrpSpPr>
              <p:grpSpPr bwMode="auto">
                <a:xfrm>
                  <a:off x="477" y="386"/>
                  <a:ext cx="275" cy="307"/>
                  <a:chOff x="0" y="0"/>
                  <a:chExt cx="275" cy="307"/>
                </a:xfrm>
              </p:grpSpPr>
              <p:sp>
                <p:nvSpPr>
                  <p:cNvPr id="79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A</a:t>
                    </a:r>
                    <a:endPara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51" name="Group 64"/>
              <p:cNvGrpSpPr/>
              <p:nvPr/>
            </p:nvGrpSpPr>
            <p:grpSpPr bwMode="auto">
              <a:xfrm>
                <a:off x="2200" y="0"/>
                <a:ext cx="1411" cy="1031"/>
                <a:chOff x="0" y="0"/>
                <a:chExt cx="1429" cy="1088"/>
              </a:xfrm>
            </p:grpSpPr>
            <p:sp>
              <p:nvSpPr>
                <p:cNvPr id="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159" y="114"/>
                  <a:ext cx="1270" cy="86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4" name="Group 66"/>
                <p:cNvGrpSpPr/>
                <p:nvPr/>
              </p:nvGrpSpPr>
              <p:grpSpPr bwMode="auto">
                <a:xfrm flipH="1">
                  <a:off x="612" y="0"/>
                  <a:ext cx="61" cy="252"/>
                  <a:chOff x="0" y="0"/>
                  <a:chExt cx="85" cy="340"/>
                </a:xfrm>
              </p:grpSpPr>
              <p:sp>
                <p:nvSpPr>
                  <p:cNvPr id="6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5" name="Group 70"/>
                <p:cNvGrpSpPr/>
                <p:nvPr/>
              </p:nvGrpSpPr>
              <p:grpSpPr bwMode="auto">
                <a:xfrm>
                  <a:off x="1021" y="35"/>
                  <a:ext cx="205" cy="125"/>
                  <a:chOff x="0" y="0"/>
                  <a:chExt cx="256" cy="142"/>
                </a:xfrm>
              </p:grpSpPr>
              <p:sp>
                <p:nvSpPr>
                  <p:cNvPr id="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6" name="Group 74"/>
                <p:cNvGrpSpPr/>
                <p:nvPr/>
              </p:nvGrpSpPr>
              <p:grpSpPr bwMode="auto">
                <a:xfrm>
                  <a:off x="23" y="377"/>
                  <a:ext cx="275" cy="307"/>
                  <a:chOff x="0" y="0"/>
                  <a:chExt cx="275" cy="307"/>
                </a:xfrm>
              </p:grpSpPr>
              <p:sp>
                <p:nvSpPr>
                  <p:cNvPr id="63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4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A</a:t>
                    </a:r>
                    <a:endParaRPr 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7" name="AutoShape 187"/>
                <p:cNvSpPr>
                  <a:spLocks noChangeArrowheads="1"/>
                </p:cNvSpPr>
                <p:nvPr/>
              </p:nvSpPr>
              <p:spPr bwMode="auto">
                <a:xfrm>
                  <a:off x="476" y="85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Line 78"/>
                <p:cNvSpPr>
                  <a:spLocks noChangeShapeType="1"/>
                </p:cNvSpPr>
                <p:nvPr/>
              </p:nvSpPr>
              <p:spPr bwMode="auto">
                <a:xfrm>
                  <a:off x="0" y="726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9" name="Group 79"/>
                <p:cNvGrpSpPr/>
                <p:nvPr/>
              </p:nvGrpSpPr>
              <p:grpSpPr bwMode="auto">
                <a:xfrm>
                  <a:off x="0" y="273"/>
                  <a:ext cx="136" cy="136"/>
                  <a:chOff x="0" y="0"/>
                  <a:chExt cx="136" cy="136"/>
                </a:xfrm>
              </p:grpSpPr>
              <p:sp>
                <p:nvSpPr>
                  <p:cNvPr id="61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60" name="AutoShape 187"/>
                <p:cNvSpPr>
                  <a:spLocks noChangeArrowheads="1"/>
                </p:cNvSpPr>
                <p:nvPr/>
              </p:nvSpPr>
              <p:spPr bwMode="auto">
                <a:xfrm>
                  <a:off x="952" y="83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Text Box 83"/>
              <p:cNvSpPr txBox="1">
                <a:spLocks noChangeArrowheads="1"/>
              </p:cNvSpPr>
              <p:nvPr/>
            </p:nvSpPr>
            <p:spPr bwMode="auto">
              <a:xfrm>
                <a:off x="470" y="1044"/>
                <a:ext cx="24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Text Box 84"/>
            <p:cNvSpPr txBox="1">
              <a:spLocks noChangeArrowheads="1"/>
            </p:cNvSpPr>
            <p:nvPr/>
          </p:nvSpPr>
          <p:spPr bwMode="auto">
            <a:xfrm>
              <a:off x="2948" y="1008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406892" y="888672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二、电流的测量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454516" y="1537051"/>
            <a:ext cx="3779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实验：练习使用电流表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28212" y="2135239"/>
            <a:ext cx="34470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电流表的读数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5"/>
          <p:cNvSpPr>
            <a:spLocks noChangeArrowheads="1"/>
          </p:cNvSpPr>
          <p:nvPr/>
        </p:nvSpPr>
        <p:spPr bwMode="auto">
          <a:xfrm>
            <a:off x="1169223" y="2934568"/>
            <a:ext cx="4907116" cy="15731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第一，明确所选电流表的量程；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第二，确定电流表的分度值；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第三，根据指针位置读出示数。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48370" y="1226369"/>
            <a:ext cx="30019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004995" y="5206488"/>
            <a:ext cx="21955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0~0.6 A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004995" y="5781163"/>
            <a:ext cx="15478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0~3 A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165583" y="5206488"/>
            <a:ext cx="1727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0.02 A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167170" y="5781163"/>
            <a:ext cx="1727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0.1 A</a:t>
            </a: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078020" y="4687376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094145" y="4687376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分度值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"/>
          <p:cNvSpPr>
            <a:spLocks noChangeArrowheads="1"/>
          </p:cNvSpPr>
          <p:nvPr/>
        </p:nvSpPr>
        <p:spPr bwMode="auto">
          <a:xfrm>
            <a:off x="2351543" y="4872418"/>
            <a:ext cx="3381601" cy="1160502"/>
          </a:xfrm>
          <a:prstGeom prst="roundRect">
            <a:avLst>
              <a:gd name="adj" fmla="val 48981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你能读出右边电流表的</a:t>
            </a: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数吗？</a:t>
            </a:r>
            <a:endParaRPr lang="zh-CN" altLang="en-US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" descr="问号2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4351" y="5018465"/>
            <a:ext cx="726617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133919" y="2346530"/>
            <a:ext cx="110959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0.32 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宽屏</PresentationFormat>
  <Paragraphs>276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>华文新魏</vt:lpstr>
      <vt:lpstr/>
      <vt:lpstr>Arial Unicode MS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417</cp:revision>
  <dcterms:created xsi:type="dcterms:W3CDTF">2013-07-01T03:05:00Z</dcterms:created>
  <dcterms:modified xsi:type="dcterms:W3CDTF">2018-05-01T06:39:40Z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