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sldIdLst>
    <p:sldId id="750" r:id="rId4"/>
    <p:sldId id="1096" r:id="rId5"/>
    <p:sldId id="1288" r:id="rId6"/>
    <p:sldId id="1291" r:id="rId7"/>
    <p:sldId id="1289" r:id="rId8"/>
    <p:sldId id="1290" r:id="rId9"/>
    <p:sldId id="1292" r:id="rId10"/>
    <p:sldId id="1293" r:id="rId11"/>
    <p:sldId id="1294" r:id="rId12"/>
    <p:sldId id="1097" r:id="rId13"/>
    <p:sldId id="1295" r:id="rId14"/>
    <p:sldId id="1296" r:id="rId15"/>
    <p:sldId id="1297" r:id="rId16"/>
    <p:sldId id="1298" r:id="rId17"/>
    <p:sldId id="1299" r:id="rId18"/>
    <p:sldId id="1300" r:id="rId19"/>
    <p:sldId id="1301" r:id="rId20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139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7.xml" /><Relationship Id="rId21" Type="http://schemas.openxmlformats.org/officeDocument/2006/relationships/tags" Target="tags/tag5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第六章　能源与可持续发展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256665" y="1584325"/>
          <a:ext cx="10637520" cy="3728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7655"/>
                <a:gridCol w="3274060"/>
                <a:gridCol w="3100070"/>
                <a:gridCol w="2705735"/>
              </a:tblGrid>
              <a:tr h="93345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分类标准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类别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6210">
                <a:tc rowSpan="2"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可否再生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可以从自然界中源源不断地得到的能源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太阳能、风能、地热能、生物质能等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①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不能在短时间内从自然界得到补充的能源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煤、石油、天然气等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②　　　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9639935" y="2870835"/>
            <a:ext cx="13525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可再生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537065" y="433387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不可再生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96900" y="1819910"/>
          <a:ext cx="10233660" cy="373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1645"/>
                <a:gridCol w="3428365"/>
                <a:gridCol w="2403475"/>
                <a:gridCol w="2670175"/>
              </a:tblGrid>
              <a:tr h="49974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分类标准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类别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9560">
                <a:tc rowSpan="2"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对环境的影响情况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对环境无污染或者污染小的能源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太阳能、风能等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③　　　  　</a:t>
                      </a: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zh-CN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0680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对环境污染较大的能源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煤、石油等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④　　　 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8771890" y="291274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清洁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541385" y="441769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非清洁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55980" y="2194560"/>
          <a:ext cx="10710545" cy="35363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1330"/>
                <a:gridCol w="3114040"/>
                <a:gridCol w="3120390"/>
                <a:gridCol w="2724785"/>
              </a:tblGrid>
              <a:tr h="79311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分类标准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类别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115">
                <a:tc rowSpan="2"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开发程度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目前已经大规模生产和利用的能源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水能、煤、石油、天然气等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⑤　　　　</a:t>
                      </a: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zh-CN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59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由于技术、经济等因素迄今尚未大规模使用的能源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太阳能、核能、地热能、氢能、生物质能、潮汐能等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⑥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9244965" y="3289300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常规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60535" y="4667250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新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31165" y="1173480"/>
          <a:ext cx="10831830" cy="4047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4215"/>
                <a:gridCol w="3079115"/>
                <a:gridCol w="3084830"/>
                <a:gridCol w="2693670"/>
              </a:tblGrid>
              <a:tr h="49974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分类标准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定义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类别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9615">
                <a:tc rowSpan="2"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能否从自然界中直接获取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可以从自然界中直接获取的能源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化石能源、太阳能、风能、潮汐能、地热能、核能等</a:t>
                      </a:r>
                      <a:endParaRPr lang="en-US" altLang="zh-CN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⑦　　　　</a:t>
                      </a:r>
                      <a:r>
                        <a:rPr lang="en-US" altLang="zh-CN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zh-CN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9235">
                <a:tc vMerge="1">
                  <a:txBody>
                    <a:bodyPr vert="horz" wrap="square"/>
                    <a:lstStyle/>
                    <a:p/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通过消耗一次能源才能得到的能源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电能、汽油、柴油等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⑧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能源 </a:t>
                      </a:r>
                      <a:endParaRPr lang="en-US" altLang="en-US" sz="24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8971280" y="242760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一次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971280" y="420560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二次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核能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03580" y="1424305"/>
            <a:ext cx="1062545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2400" b="1">
                <a:latin typeface="+mn-ea"/>
                <a:cs typeface="+mn-ea"/>
              </a:rPr>
              <a:t>定义: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当原子核发生分裂或相互结合时释放出的能量.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 b="1">
                <a:latin typeface="+mn-ea"/>
                <a:cs typeface="宋体" panose="02010600030101010101" pitchFamily="2" charset="-122"/>
              </a:rPr>
              <a:t>获得途径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,应用:核电站[⑩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(选填“可控”或“不可控”)裂变]、原子弹[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(选填“可控”或“不可控”)裂变].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,应用:氢弹[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(选填“可控”或“不可控”)聚变]、太阳能.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en-US" sz="2400" b="1">
                <a:latin typeface="+mn-ea"/>
                <a:cs typeface="宋体" panose="02010600030101010101" pitchFamily="2" charset="-122"/>
              </a:rPr>
              <a:t>核电站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(1)核电站是利用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能发电的,其核心设备是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689100" y="2542540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核裂变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316855" y="2542540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67635" y="319849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不可控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38680" y="373316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核聚变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26430" y="3732530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不可控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020185" y="5333365"/>
            <a:ext cx="1558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158605" y="533336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反应堆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  <p:bldP spid="4" grpId="0"/>
      <p:bldP spid="6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核能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88670" y="2371090"/>
            <a:ext cx="1033335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(2)在反应堆中,将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能转化为蒸汽的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能,接下来利用蒸汽轮机将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能转化为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能,再利用发电机将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能转化为电能.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117975" y="246062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核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289925" y="246062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117975" y="3017520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366000" y="3061970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机械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58695" y="352234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机械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太阳能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85140" y="987425"/>
            <a:ext cx="1063688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sz="2400" b="1">
                <a:latin typeface="+mn-ea"/>
                <a:cs typeface="+mn-ea"/>
              </a:rPr>
              <a:t>产生: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在太阳内部,氢原子核在超高温下发生聚变释放出巨大的核能.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sz="2400" b="1">
                <a:latin typeface="+mn-ea"/>
                <a:cs typeface="宋体" panose="02010600030101010101" pitchFamily="2" charset="-122"/>
              </a:rPr>
              <a:t>利用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(1)太阳能转化为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,如植物进行光合作用.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(2)太阳能转化为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,如太阳能热水器、太阳灶.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(3)太阳能转化为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,如太阳能电池板.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sz="2400" b="1">
                <a:latin typeface="+mn-ea"/>
                <a:cs typeface="宋体" panose="02010600030101010101" pitchFamily="2" charset="-122"/>
              </a:rPr>
              <a:t>优缺点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优点:安全、清洁、无污染、分布广、获取方便.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缺点:利用率低、成本高、易受天气影响.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54425" y="2150110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化学能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654425" y="272859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654425" y="328612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电能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73075" y="1545590"/>
            <a:ext cx="1020000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1.能量的转化和转移都是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(选填“有”或“没有”)方向性的,人们是在能量的转化或转移的过程中利用能量的.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2.未来的理想能源必须满足以下几个条件: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(1)必须足够便宜,可以保证多数人用得起;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(2)相关的技术必须成熟,可以保证大规模使用;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(3)必须足够安全、清洁,可以保证不会严重影响环境.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3.未来的理想能源:风能、水能、太阳能等.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30775" y="1623695"/>
            <a:ext cx="15468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有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471400" y="11150600"/>
            <a:ext cx="304800" cy="2159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5810" y="1390650"/>
            <a:ext cx="1065974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1.[2019河南,1]为了保护地球,人们一直在从自然界中寻求清洁的“绿色”能源,请举出一种你熟悉的“绿色”能源: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.写出其在生产、生活中的一项应用: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2.[2020河南,11]关于能源、信息与材料,下列说法不正确的是	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A.垃圾分类有利于环保和节约能源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B.太阳能和核能都属于可再生能源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C.5G和4G信号的电磁波在真空中传播的速度相等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D.若用超导材料制造输电线可大大降低电能损耗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22035" y="1954530"/>
            <a:ext cx="30861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太阳能(或风能)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64840" y="2542540"/>
            <a:ext cx="38023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太阳能热水器(或风力发电)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164445" y="3119120"/>
            <a:ext cx="17875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5810" y="1390650"/>
            <a:ext cx="1065974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3.[2013河南,10]关于信息、能源和材料,下列说法正确的是       	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A.利用声波和电磁波传递信息时都需要介质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B.核能和化石能源均属于不可再生能源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C.光纤通信利用电信号传递信息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D.光伏电池和DVD光碟都应用了磁性材料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687050" y="1552575"/>
            <a:ext cx="4032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能源的分类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22020" y="1998345"/>
            <a:ext cx="1065974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4.[2020湖北黄石]中国是一个负责任的大国,为构建人类命运共同体而不懈努力,实现可持续发展已成为21世纪各国的任务.能源可按不同方式分类,如图所示,下列四组能源中,能归入图中阴影部分的一组是        　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A.煤炭、沼气　　　　　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B.太阳能、风能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C.水能、天然气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D.石油、核能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148524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60" name="FLXLWLZY66.EPS" descr="id:214749913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9015" y="3985895"/>
            <a:ext cx="1574800" cy="160528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0577830" y="3199130"/>
            <a:ext cx="4032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015" y="1663065"/>
            <a:ext cx="1067117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5.[2011河南,22(3)]节约能源应从点滴做起.不少家庭习惯用遥控器关电视而不断开电源,这一方式虽然便捷,但电视在待机状态下仍要消耗电能.请你就如何降低彩电的电能消耗,提出两条合理化建议: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   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sz="2400" u="sng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              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21765" y="3392805"/>
            <a:ext cx="66687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尽量减少待机时间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98575" y="3853180"/>
            <a:ext cx="70459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看电视时调小音量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015" y="1663065"/>
            <a:ext cx="1067117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6.[2019广西桂林]为了减少由于能源的利用而对环境造成的污染和破坏,下列做法不正确的是	                     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A.大力发展风力发电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B.大力发展火力发电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C.减少化石燃料的使用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D.开发使用电能驱动的电动汽车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082992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541635" y="2372995"/>
            <a:ext cx="452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015" y="1663065"/>
            <a:ext cx="1047686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7.[2020贵州遵义]能源的开发利用提倡节能环保,下列符合节能环保理念的是	                                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A.废旧电池对环境没有污染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B.空矿泉水瓶随意丢弃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C.水资源丰富的地方可以不节约用水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D.购买商品时用布袋替代塑料袋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082992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541635" y="2372995"/>
            <a:ext cx="452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015" y="1663065"/>
            <a:ext cx="1038034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8.[2019黑龙江齐齐哈尔]“北国好风光,尽在黑龙江”,建设人与自然和谐共存的美丽家园,打响蓝天保卫战,能源问题已成焦点,全球能源将发生巨大变革.下列关于能源问题说法正确的是	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A.天然气燃烧产生的二氧化碳,不会加剧地球的温室效应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B.煤是不可再生的化石能源,它在能源领域的重要性有所降低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C.地下石油资源取之不尽用之不竭,可无限开采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D.核电站可完全替代火电站,因为核能是可再生能源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082992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092055" y="2870835"/>
            <a:ext cx="452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能源与可持续发展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015" y="1663065"/>
            <a:ext cx="1031938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9.[2019湖南岳阳]2019年6月4日,“美丽中国,我是行动者”环保宣传活动在岳阳南湖广场举行.下列做法与活动主题不相符的是	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A.短距离出行用自行车代替机动车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B.将城市的生活垃圾回收后在郊区焚烧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C.禁放烟花爆竹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D.回收废旧电池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圆角矩形 36"/>
          <p:cNvSpPr/>
          <p:nvPr/>
        </p:nvSpPr>
        <p:spPr>
          <a:xfrm>
            <a:off x="509270" y="1333500"/>
            <a:ext cx="10829925" cy="50380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81170" y="925883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213340" y="2348865"/>
            <a:ext cx="452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p="http://schemas.openxmlformats.org/presentationml/2006/main">
  <p:tag name="KSO_WM_UNIT_TABLE_BEAUTIFY" val="smartTable{390545a8-24b3-4d72-bb35-1acadad15c1d}"/>
</p:tagLst>
</file>

<file path=ppt/tags/tag2.xml><?xml version="1.0" encoding="utf-8"?>
<p:tagLst xmlns:p="http://schemas.openxmlformats.org/presentationml/2006/main">
  <p:tag name="KSO_WM_UNIT_TABLE_BEAUTIFY" val="smartTable{d6938958-13a8-49d8-b5cc-436fd605f500}"/>
</p:tagLst>
</file>

<file path=ppt/tags/tag3.xml><?xml version="1.0" encoding="utf-8"?>
<p:tagLst xmlns:p="http://schemas.openxmlformats.org/presentationml/2006/main">
  <p:tag name="KSO_WM_UNIT_TABLE_BEAUTIFY" val="smartTable{7298ea5d-777b-448b-9d90-69e9dffd01d1}"/>
</p:tagLst>
</file>

<file path=ppt/tags/tag4.xml><?xml version="1.0" encoding="utf-8"?>
<p:tagLst xmlns:p="http://schemas.openxmlformats.org/presentationml/2006/main">
  <p:tag name="KSO_WM_UNIT_TABLE_BEAUTIFY" val="smartTable{095bc929-40f0-4d21-aae8-03f8d4a9020f}"/>
</p:tagLst>
</file>

<file path=ppt/tags/tag5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微软雅黑</vt:lpstr>
      <vt:lpstr>等线 Light</vt:lpstr>
      <vt:lpstr>等线</vt:lpstr>
      <vt:lpstr>宋体</vt:lpstr>
      <vt:lpstr>Times New Roman</vt:lpstr>
      <vt:lpstr>黑体</vt:lpstr>
      <vt:lpstr>NEU-BZ-S92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2021-01-03T11:12:46Z</cp:lastPrinted>
  <dcterms:created xsi:type="dcterms:W3CDTF">2021-01-03T11:12:46Z</dcterms:created>
  <dcterms:modified xsi:type="dcterms:W3CDTF">2021-01-03T03:12:46Z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