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48.TIF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49.TIF" TargetMode="Externa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0.TIF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1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52.TIF" TargetMode="Externa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3.TIF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3.TIF" TargetMode="External"/><Relationship Id="rId2" Type="http://schemas.openxmlformats.org/officeDocument/2006/relationships/image" Target="../media/image13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0.xml"/><Relationship Id="rId8" Type="http://schemas.openxmlformats.org/officeDocument/2006/relationships/slide" Target="slide36.xml"/><Relationship Id="rId7" Type="http://schemas.openxmlformats.org/officeDocument/2006/relationships/tags" Target="../tags/tag4.xml"/><Relationship Id="rId6" Type="http://schemas.openxmlformats.org/officeDocument/2006/relationships/slide" Target="slide24.xml"/><Relationship Id="rId5" Type="http://schemas.openxmlformats.org/officeDocument/2006/relationships/tags" Target="../tags/tag3.xml"/><Relationship Id="rId4" Type="http://schemas.openxmlformats.org/officeDocument/2006/relationships/slide" Target="slide1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5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7743;&#35199;&#29289;&#29702;(JK)\N354.TIF" TargetMode="External"/><Relationship Id="rId3" Type="http://schemas.openxmlformats.org/officeDocument/2006/relationships/image" Target="../media/image14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5.TIF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file:///C:\Documents and Settings\Administrator\&#26700;&#38754;\&#27743;&#35199;&#29289;&#29702;(JK)\N401.TIF" TargetMode="External"/><Relationship Id="rId4" Type="http://schemas.openxmlformats.org/officeDocument/2006/relationships/image" Target="../media/image17.png"/><Relationship Id="rId3" Type="http://schemas.openxmlformats.org/officeDocument/2006/relationships/image" Target="file:///C:\Documents and Settings\Administrator\&#26700;&#38754;\&#27743;&#35199;&#29289;&#29702;(JK)\N355.TIF" TargetMode="External"/><Relationship Id="rId2" Type="http://schemas.openxmlformats.org/officeDocument/2006/relationships/image" Target="../media/image16.png"/><Relationship Id="rId1" Type="http://schemas.openxmlformats.org/officeDocument/2006/relationships/tags" Target="../tags/tag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56.TIF" TargetMode="External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7.TIF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3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58.TIF" TargetMode="External"/><Relationship Id="rId1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file:///C:\Documents and Settings\Administrator\&#26700;&#38754;\&#27743;&#35199;&#29289;&#29702;(JK)\N345.TIF" TargetMode="External"/><Relationship Id="rId4" Type="http://schemas.openxmlformats.org/officeDocument/2006/relationships/image" Target="../media/image3.png"/><Relationship Id="rId3" Type="http://schemas.openxmlformats.org/officeDocument/2006/relationships/image" Target="file:///C:\Documents and Settings\Administrator\&#26700;&#38754;\&#27743;&#35199;&#29289;&#29702;(JK)\N344.TIF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59.TIF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59.TIF" TargetMode="External"/><Relationship Id="rId1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360.TIF" TargetMode="Externa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file:///C:\Documents and Settings\Administrator\&#26700;&#38754;\&#27743;&#35199;&#29289;&#29702;(JK)\N347.TIF" TargetMode="External"/><Relationship Id="rId4" Type="http://schemas.openxmlformats.org/officeDocument/2006/relationships/image" Target="../media/image5.png"/><Relationship Id="rId3" Type="http://schemas.openxmlformats.org/officeDocument/2006/relationships/image" Target="file:///C:\Documents and Settings\Administrator\&#26700;&#38754;\&#27743;&#35199;&#29289;&#29702;(JK)\N346.TIF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340AB.TIF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378200" y="1965325"/>
            <a:ext cx="60413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11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物态变化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6430" y="3474085"/>
            <a:ext cx="853630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晶体与非晶体  蒸发与沸腾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280160" y="1468120"/>
            <a:ext cx="4036060" cy="648335"/>
            <a:chOff x="1456" y="3050"/>
            <a:chExt cx="6356" cy="1021"/>
          </a:xfrm>
        </p:grpSpPr>
        <p:sp>
          <p:nvSpPr>
            <p:cNvPr id="11" name="文本框 10"/>
            <p:cNvSpPr txBox="1"/>
            <p:nvPr/>
          </p:nvSpPr>
          <p:spPr>
            <a:xfrm>
              <a:off x="3000" y="315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2" name="图片 11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280160" y="2217738"/>
            <a:ext cx="5080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命题点：水沸腾的特点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将如图所示的纸锅放在火上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可以将水烧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开但纸锅不会燃烧．</a:t>
            </a:r>
            <a:r>
              <a:rPr lang="zh-CN" sz="2400">
                <a:ea typeface="宋体" panose="02010600030101010101" pitchFamily="2" charset="-122"/>
              </a:rPr>
              <a:t>这是因为水的沸点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高于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低于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纸的着火点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水沸腾过程中要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热量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__. </a:t>
            </a:r>
            <a:endParaRPr lang="zh-CN" altLang="en-US" sz="2400"/>
          </a:p>
        </p:txBody>
      </p:sp>
      <p:pic>
        <p:nvPicPr>
          <p:cNvPr id="14" name="图片 -2147482276" descr="C:\Documents and Settings\Administrator\桌面\江西物理(JK)\N34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39965" y="2855595"/>
            <a:ext cx="3331210" cy="193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7962265" y="5201285"/>
            <a:ext cx="25184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P60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3.3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22575" y="3992245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49400" y="5072380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吸收</a:t>
            </a:r>
            <a:r>
              <a:rPr lang="zh-CN" sz="1050" b="0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264025" y="5072380"/>
            <a:ext cx="1450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09625" y="1566545"/>
            <a:ext cx="71786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命题点：蒸发的特点及影响蒸发快慢的因素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夏天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小明在家长的陪同下去游泳．他从水中出来时感觉冷是由于身上的水蒸发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放热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忽然有风吹来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感觉更冷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是因为风加快了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的流动速度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此时他将双臂抱着身体会稍微感到暖和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是因为这样做可以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液体表面积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减缓水分蒸发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pic>
        <p:nvPicPr>
          <p:cNvPr id="8" name="图片 -2147482275" descr="C:\Documents and Settings\Administrator\桌面\江西物理(JK)\N349.TI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7886700" y="1909445"/>
            <a:ext cx="328168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411845" y="5045075"/>
            <a:ext cx="2232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P61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3.3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5)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07025" y="2753360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2100" y="3881120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空气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57850" y="4436110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50900" y="1553845"/>
            <a:ext cx="70148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命题点：沸点与大气压强的关系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水沸腾后把烧瓶从火焰上拿开，水会停止沸腾．迅速塞上瓶塞，把烧瓶倒置并向瓶底浇冷水，如图所示．会发现烧瓶内的水中出现了大量的气泡，且迅速上升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，由此可知水重新沸腾起来．这是因为烧瓶内水面上方的气压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的缘故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-2147482274" descr="C:\Documents and Settings\Administrator\桌面\江西物理(JK)\N350.TI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7916545" y="2286635"/>
            <a:ext cx="3202940" cy="2059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601710" y="4671060"/>
            <a:ext cx="18326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P3</a:t>
            </a:r>
            <a:r>
              <a:rPr lang="zh-CN" b="0">
                <a:cs typeface="仿宋_GB2312" charset="0"/>
              </a:rPr>
              <a:t>导图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70810" y="385953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4185" y="4959985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9" grpId="0"/>
      <p:bldP spid="9" grpId="1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51041" y="1209040"/>
            <a:ext cx="11087035" cy="645159"/>
            <a:chOff x="985" y="1190"/>
            <a:chExt cx="17545" cy="1018"/>
          </a:xfrm>
        </p:grpSpPr>
        <p:pic>
          <p:nvPicPr>
            <p:cNvPr id="6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7705" y="2102485"/>
            <a:ext cx="5847080" cy="521970"/>
            <a:chOff x="894" y="3246"/>
            <a:chExt cx="9208" cy="822"/>
          </a:xfrm>
        </p:grpSpPr>
        <p:sp>
          <p:nvSpPr>
            <p:cNvPr id="9" name="文本框 4"/>
            <p:cNvSpPr txBox="1"/>
            <p:nvPr/>
          </p:nvSpPr>
          <p:spPr>
            <a:xfrm>
              <a:off x="3894" y="3246"/>
              <a:ext cx="620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晶体的熔化和凝固规律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1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87705" y="3020060"/>
            <a:ext cx="1653540" cy="460375"/>
            <a:chOff x="1586" y="2158"/>
            <a:chExt cx="2604" cy="725"/>
          </a:xfrm>
        </p:grpSpPr>
        <p:pic>
          <p:nvPicPr>
            <p:cNvPr id="20" name="图片 19" descr="三级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90245" y="3648710"/>
            <a:ext cx="109480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从图像中辨别晶体与非晶体主要看这种物质是否有确定的熔点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或凝固点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即有一段时间这种物质吸热或放热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，但温度不发生变化，这种物质就是晶体，不变的温度就是熔点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或凝固点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</a:rPr>
              <a:t>)</a:t>
            </a:r>
            <a:r>
              <a:rPr lang="zh-CN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，晶体在熔化过程或凝固过程中处于固液共存态，熔化完毕处于液态，凝固完毕处于固态．</a:t>
            </a:r>
            <a:endParaRPr lang="zh-CN" altLang="en-US" sz="2400" b="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34415" y="1102995"/>
            <a:ext cx="1838960" cy="474345"/>
            <a:chOff x="1318" y="2359"/>
            <a:chExt cx="2896" cy="747"/>
          </a:xfrm>
        </p:grpSpPr>
        <p:pic>
          <p:nvPicPr>
            <p:cNvPr id="8" name="图片 7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58215" y="1634490"/>
            <a:ext cx="103619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在下列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温度随时间变化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的图像中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能反映非晶体凝固特点的是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11" name="图片 -2147482268" descr="C:\Documents and Settings\Administrator\桌面\江西物理(JK)\N35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643120" y="2385060"/>
            <a:ext cx="3964940" cy="3707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10375900" y="1790065"/>
            <a:ext cx="460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96925" y="1668145"/>
            <a:ext cx="108235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如图所示是某种物质熔化时温度随时间变化的图像．根据图像中的信息判断下列说法正确的是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该物质为非晶体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该物质的熔点是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时物质已全部熔化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时物质处于液态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-2147482267" descr="C:\Documents and Settings\Administrator\桌面\江西物理(JK)\N35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728460" y="2414270"/>
            <a:ext cx="3258820" cy="2588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798435" y="5227955"/>
            <a:ext cx="1118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92500" y="2367915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03580" y="1423035"/>
            <a:ext cx="5528310" cy="521970"/>
            <a:chOff x="894" y="3246"/>
            <a:chExt cx="8706" cy="822"/>
          </a:xfrm>
        </p:grpSpPr>
        <p:sp>
          <p:nvSpPr>
            <p:cNvPr id="4" name="文本框 4"/>
            <p:cNvSpPr txBox="1"/>
            <p:nvPr/>
          </p:nvSpPr>
          <p:spPr>
            <a:xfrm>
              <a:off x="3894" y="3246"/>
              <a:ext cx="570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观察升华现象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(2018.19)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6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627380" y="2072005"/>
            <a:ext cx="109569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在观察碘的升华实验时，小源和小艳查阅相关资料得知：碘的熔点约为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113.7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，沸点约为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184.4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关于碘的加热使用了两种不同的方式：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用热水加热；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用酒精灯加热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酒精灯外焰温度约为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．经过多次实验验证，确认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方式更为科学合理．请你简述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方式的合理之处．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1980" y="4441190"/>
            <a:ext cx="109569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</a:rPr>
              <a:t>答：用热水给碘加热不能达到碘的熔点和沸点，从而使碘依然维持原来的固体颗粒状态，实验中观察到的碘蒸气是由固态直接变为气态形成的，属于升华现象．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82650" y="2023110"/>
            <a:ext cx="102520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【补充设问】</a:t>
            </a:r>
            <a:r>
              <a:rPr lang="zh-CN" sz="2400" b="0">
                <a:ea typeface="宋体" panose="02010600030101010101" pitchFamily="2" charset="-122"/>
              </a:rPr>
              <a:t>在观察碘的升华实验时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当观察到容器内有许多碘蒸气时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停止实验．待容器冷却到室温后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观察容器内壁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你会发现什么？试解释．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882650" y="3936365"/>
            <a:ext cx="10252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</a:rPr>
              <a:t>答：观察到有大量的紫色碘颗粒附着在容器内壁上，原因：停止实验，容器内温度降低，碘蒸气遇冷变成碘颗粒，发生凝华现象．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32180" y="1092835"/>
            <a:ext cx="10210800" cy="521970"/>
            <a:chOff x="894" y="3246"/>
            <a:chExt cx="16080" cy="822"/>
          </a:xfrm>
        </p:grpSpPr>
        <p:sp>
          <p:nvSpPr>
            <p:cNvPr id="6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探究水沸腾时温度的变化特点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[2019.25(一)，2017.25]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8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817880" y="1614805"/>
            <a:ext cx="104330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探究水沸腾时温度变化的特点．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是某小组安装的实验装置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合理的安装顺序是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>
                <a:ea typeface="宋体" panose="02010600030101010101" pitchFamily="2" charset="-122"/>
              </a:rPr>
              <a:t>填序号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烧杯和水　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酒精灯　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铁杆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和温度计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含纸盖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　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铁圈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和石棉网</a:t>
            </a:r>
            <a:endParaRPr lang="zh-CN" altLang="en-US" sz="2400"/>
          </a:p>
        </p:txBody>
      </p:sp>
      <p:pic>
        <p:nvPicPr>
          <p:cNvPr id="17" name="图片 -2147482264" descr="C:\Documents and Settings\Administrator\桌面\江西物理(JK)\N35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464175" y="2889885"/>
            <a:ext cx="4919345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7223125" y="5887085"/>
            <a:ext cx="984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283700" y="2273935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②④①③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19" grpId="0"/>
      <p:bldP spid="1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316355" y="10464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下表是小燕记录的实验数据：</a:t>
            </a:r>
            <a:endParaRPr lang="zh-CN" altLang="en-US" sz="2400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2516505" y="1712595"/>
          <a:ext cx="7197725" cy="1109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6060"/>
                <a:gridCol w="712470"/>
                <a:gridCol w="713105"/>
                <a:gridCol w="712470"/>
                <a:gridCol w="713105"/>
                <a:gridCol w="712470"/>
                <a:gridCol w="712470"/>
                <a:gridCol w="713105"/>
                <a:gridCol w="712470"/>
              </a:tblGrid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时间/ 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316355" y="3013075"/>
            <a:ext cx="58140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实验过程中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她发现在第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 min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水中的气泡在上升过程中逐渐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请将图乙中的坐标系补充完整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并根据上表数据绘出水温与时间的关系图像．</a:t>
            </a:r>
            <a:endParaRPr lang="zh-CN" altLang="en-US" sz="2400"/>
          </a:p>
        </p:txBody>
      </p:sp>
      <p:pic>
        <p:nvPicPr>
          <p:cNvPr id="11" name="图片 -2147482264" descr="C:\Documents and Settings\Administrator\桌面\江西物理(JK)\N353.TIF"/>
          <p:cNvPicPr>
            <a:picLocks noChangeAspect="1"/>
          </p:cNvPicPr>
          <p:nvPr/>
        </p:nvPicPr>
        <p:blipFill>
          <a:blip r:embed="rId2" r:link="rId3"/>
          <a:srcRect l="38258" b="9063"/>
          <a:stretch>
            <a:fillRect/>
          </a:stretch>
        </p:blipFill>
        <p:spPr>
          <a:xfrm>
            <a:off x="7710805" y="3074035"/>
            <a:ext cx="3042920" cy="284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8622030" y="5875655"/>
            <a:ext cx="1508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题图乙</a:t>
            </a:r>
            <a:endParaRPr lang="zh-CN" b="0">
              <a:cs typeface="楷体_GB231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1100" y="3683635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229600" y="3950970"/>
            <a:ext cx="2315210" cy="918210"/>
            <a:chOff x="12551" y="6339"/>
            <a:chExt cx="3646" cy="1446"/>
          </a:xfrm>
        </p:grpSpPr>
        <p:sp>
          <p:nvSpPr>
            <p:cNvPr id="14" name="椭圆 13"/>
            <p:cNvSpPr/>
            <p:nvPr/>
          </p:nvSpPr>
          <p:spPr>
            <a:xfrm>
              <a:off x="12551" y="7683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3063" y="7379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3591" y="7139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4095" y="6875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607" y="6619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5119" y="6339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5631" y="6347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95" y="6355"/>
              <a:ext cx="102" cy="1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75320" y="3978910"/>
            <a:ext cx="2316480" cy="848360"/>
            <a:chOff x="12527" y="5615"/>
            <a:chExt cx="3648" cy="1336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12527" y="5619"/>
              <a:ext cx="2568" cy="1332"/>
            </a:xfrm>
            <a:prstGeom prst="line">
              <a:avLst/>
            </a:prstGeom>
            <a:ln w="2222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5151" y="5615"/>
              <a:ext cx="1024" cy="52"/>
            </a:xfrm>
            <a:prstGeom prst="line">
              <a:avLst/>
            </a:prstGeom>
            <a:ln w="2222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5465" y="15303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5465" y="321500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85465" y="410273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4119245" y="5031105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实验一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8" action="ppaction://hlinksldjump"/>
          </p:cNvPr>
          <p:cNvSpPr/>
          <p:nvPr/>
        </p:nvSpPr>
        <p:spPr>
          <a:xfrm>
            <a:off x="6343650" y="503110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566160" y="244856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9" action="ppaction://hlinksldjump"/>
          </p:cNvPr>
          <p:cNvSpPr/>
          <p:nvPr/>
        </p:nvSpPr>
        <p:spPr>
          <a:xfrm>
            <a:off x="6242685" y="244856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19225" y="2626995"/>
            <a:ext cx="103759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由数据及图像可知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水沸腾时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继续加热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水的温度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 b="0">
                <a:ea typeface="宋体" panose="02010600030101010101" pitchFamily="2" charset="-122"/>
              </a:rPr>
              <a:t>通过学习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小燕终于明白妈妈用炉火炖汤时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在汤沸腾后总是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保持大火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调为小火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的道理．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8943975" y="2698115"/>
            <a:ext cx="1479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1475" y="3850005"/>
            <a:ext cx="1432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调为小火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59790" y="1306830"/>
            <a:ext cx="7253605" cy="521970"/>
            <a:chOff x="894" y="3246"/>
            <a:chExt cx="11423" cy="822"/>
          </a:xfrm>
        </p:grpSpPr>
        <p:sp>
          <p:nvSpPr>
            <p:cNvPr id="3" name="文本框 4"/>
            <p:cNvSpPr txBox="1"/>
            <p:nvPr/>
          </p:nvSpPr>
          <p:spPr>
            <a:xfrm>
              <a:off x="3894" y="3246"/>
              <a:ext cx="842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探究影响蒸发快慢的因素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(2016.24)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5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796290" y="1917700"/>
            <a:ext cx="10680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雨过天晴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善于观察的小红在放学回家的路上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发现路面上积水少的地方一会儿就干了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而水多的地方就很难干．【提出问题】液体蒸发快慢是否与液体的质量有关？【设计实验并进行实验】身边可利用的器材：天平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砝码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、水、烧杯若干、量筒若干．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方案一】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在相同环境下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选择天平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砝码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、水、两只相同的烧杯；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01675" y="1288415"/>
            <a:ext cx="107372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(2)</a:t>
            </a:r>
            <a:r>
              <a:rPr lang="zh-CN" sz="2400">
                <a:ea typeface="宋体" panose="02010600030101010101" pitchFamily="2" charset="-122"/>
                <a:sym typeface="+mn-ea"/>
              </a:rPr>
              <a:t>可以使用天平来定量判断液体蒸发快慢是否与液体的质量有关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具体做法是：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实验前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在烧杯中分别倒入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sz="2400" b="0">
                <a:ea typeface="宋体" panose="02010600030101010101" pitchFamily="2" charset="-122"/>
              </a:rPr>
              <a:t>的水；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调节好天平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把烧杯分别放在天平的两托盘上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使天平平衡；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经过一段时间后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观察天平是否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>
                <a:ea typeface="宋体" panose="02010600030101010101" pitchFamily="2" charset="-122"/>
              </a:rPr>
              <a:t>．如果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则说明液体蒸发快慢与质量无关．【方案二】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在相同环境下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，选择水、两只相同的量筒；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4921250" y="1956435"/>
            <a:ext cx="1479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07375" y="2531110"/>
            <a:ext cx="3022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加减砝码或移动游码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68925" y="3601085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平衡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38975" y="3601085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平衡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49300" y="1473200"/>
            <a:ext cx="108108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2)</a:t>
            </a:r>
            <a:r>
              <a:rPr lang="zh-CN" sz="2400">
                <a:ea typeface="宋体" panose="02010600030101010101" pitchFamily="2" charset="-122"/>
                <a:sym typeface="+mn-ea"/>
              </a:rPr>
              <a:t>可以使用量筒来定量判断液体蒸发快慢是否与液体的质量有关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具体做法是：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</a:t>
            </a:r>
            <a:r>
              <a:rPr lang="zh-CN" sz="2400">
                <a:ea typeface="宋体" panose="02010600030101010101" pitchFamily="2" charset="-122"/>
                <a:sym typeface="+mn-ea"/>
              </a:rPr>
              <a:t>验前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在量筒中分别倒入不同体积的水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记录水的体积；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经</a:t>
            </a:r>
            <a:r>
              <a:rPr lang="zh-CN" sz="2400">
                <a:ea typeface="宋体" panose="02010600030101010101" pitchFamily="2" charset="-122"/>
                <a:sym typeface="+mn-ea"/>
              </a:rPr>
              <a:t>过一段时间后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再次记录水的体积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计算出量筒中水减少的体积；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如果量筒中水减少的体积相同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则说明液体蒸发快慢与质量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．【交流与评估】你准备选择方案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来进行探究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一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二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其优点是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不足之处是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__________________.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9070975" y="3223260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无关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1050" y="4366260"/>
            <a:ext cx="613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6300" y="4877435"/>
            <a:ext cx="3670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能观察到质量的微小变化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3980" y="4890135"/>
            <a:ext cx="2652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天平的操作较繁琐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4"/>
          <p:cNvGrpSpPr/>
          <p:nvPr/>
        </p:nvGrpSpPr>
        <p:grpSpPr>
          <a:xfrm>
            <a:off x="1180174" y="1002030"/>
            <a:ext cx="9889112" cy="645159"/>
            <a:chOff x="1594" y="1190"/>
            <a:chExt cx="15573" cy="1017"/>
          </a:xfrm>
        </p:grpSpPr>
        <p:pic>
          <p:nvPicPr>
            <p:cNvPr id="4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2965" y="1662430"/>
            <a:ext cx="8712835" cy="737235"/>
            <a:chOff x="894" y="2949"/>
            <a:chExt cx="13721" cy="1161"/>
          </a:xfrm>
        </p:grpSpPr>
        <p:sp>
          <p:nvSpPr>
            <p:cNvPr id="7" name="文本框 4"/>
            <p:cNvSpPr txBox="1"/>
            <p:nvPr/>
          </p:nvSpPr>
          <p:spPr>
            <a:xfrm>
              <a:off x="3894" y="2949"/>
              <a:ext cx="10721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探究固体熔化时温度的变化规律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0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837565" y="2481580"/>
            <a:ext cx="32626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实验装置图</a:t>
            </a:r>
            <a:endParaRPr lang="zh-CN" altLang="en-US" sz="2400"/>
          </a:p>
        </p:txBody>
      </p:sp>
      <p:pic>
        <p:nvPicPr>
          <p:cNvPr id="19" name="图片 -2147482260" descr="C:\Documents and Settings\Administrator\桌面\江西物理(JK)\N354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087620" y="3113405"/>
            <a:ext cx="2762250" cy="2970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36600" y="989965"/>
            <a:ext cx="105276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 </a:t>
            </a:r>
            <a:r>
              <a:rPr lang="zh-CN" sz="2400">
                <a:ea typeface="宋体" panose="02010600030101010101" pitchFamily="2" charset="-122"/>
              </a:rPr>
              <a:t>实验主要器材的使用及作用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实验器材的组装顺序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______)(2)</a:t>
            </a:r>
            <a:r>
              <a:rPr lang="zh-CN" sz="2400">
                <a:ea typeface="宋体" panose="02010600030101010101" pitchFamily="2" charset="-122"/>
              </a:rPr>
              <a:t>实验所需的测量工具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温度计、秒表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温度计的使用和作用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作用是测量物质熔化时的温度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>
                <a:ea typeface="宋体" panose="02010600030101010101" pitchFamily="2" charset="-122"/>
              </a:rPr>
              <a:t>秒表的使用和作用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测量物质熔化时的时间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(5)</a:t>
            </a:r>
            <a:r>
              <a:rPr lang="zh-CN" sz="2400">
                <a:ea typeface="宋体" panose="02010600030101010101" pitchFamily="2" charset="-122"/>
              </a:rPr>
              <a:t>搅拌器的作用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通过搅拌使物体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__________)(6)</a:t>
            </a:r>
            <a:r>
              <a:rPr lang="zh-CN" sz="2400">
                <a:ea typeface="宋体" panose="02010600030101010101" pitchFamily="2" charset="-122"/>
              </a:rPr>
              <a:t>石棉网的作用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使烧杯底部受热均匀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(7)</a:t>
            </a:r>
            <a:r>
              <a:rPr lang="zh-CN" sz="2400">
                <a:ea typeface="宋体" panose="02010600030101010101" pitchFamily="2" charset="-122"/>
              </a:rPr>
              <a:t>酒精灯要用外焰加热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熄灭酒精灯时不能吹灭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最好盖上两次灯盖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实验操作注意事项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311650" y="1683385"/>
            <a:ext cx="631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0050" y="1683385"/>
            <a:ext cx="575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3995" y="3861435"/>
            <a:ext cx="1412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受热均匀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4530" y="780415"/>
            <a:ext cx="108223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选用较小的固体颗粒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固体小颗粒更易受热均匀；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温度计的玻璃泡能与小颗粒充分接触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测得温度更准确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试管插入水中的位置要求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试管中所装物质要低于烧杯中液体的液面；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不能接触烧杯底或侧壁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水浴法加热的优点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被加热的物质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被加热的物质温度上升较慢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便于观察物质温度变化的规律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 </a:t>
            </a:r>
            <a:r>
              <a:rPr lang="zh-CN" sz="2400">
                <a:ea typeface="宋体" panose="02010600030101010101" pitchFamily="2" charset="-122"/>
              </a:rPr>
              <a:t>实验中需要观察的现象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试管内物质的状态及记录不同时刻温度计的示数变化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 </a:t>
            </a:r>
            <a:r>
              <a:rPr lang="zh-CN" sz="2400">
                <a:ea typeface="宋体" panose="02010600030101010101" pitchFamily="2" charset="-122"/>
              </a:rPr>
              <a:t>实验表格的设计及数据记录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 </a:t>
            </a:r>
            <a:r>
              <a:rPr lang="zh-CN" sz="2400">
                <a:ea typeface="宋体" panose="02010600030101010101" pitchFamily="2" charset="-122"/>
              </a:rPr>
              <a:t>探究冰在熔化过程中需要不断吸热的操作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当试管中的冰开始熔化时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立即将试管浸入另一只装有冰水混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合物的烧杯中，发现冰不再熔化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213475" y="3102610"/>
            <a:ext cx="1470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受热均匀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47700" y="984250"/>
            <a:ext cx="108705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根据实验数据描绘温度－时间图像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 </a:t>
            </a:r>
            <a:r>
              <a:rPr lang="zh-CN" sz="2400">
                <a:ea typeface="宋体" panose="02010600030101010101" pitchFamily="2" charset="-122"/>
              </a:rPr>
              <a:t>分析实验数据或图像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确定熔点、熔化时间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加热过程中有一段时间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温度不变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不变的温度即为熔点；熔化时间为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(2)</a:t>
            </a:r>
            <a:r>
              <a:rPr lang="zh-CN" sz="2400">
                <a:ea typeface="宋体" panose="02010600030101010101" pitchFamily="2" charset="-122"/>
              </a:rPr>
              <a:t>确定晶体、非晶体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晶体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确定熔化温度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非晶体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确定熔化温度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(3)</a:t>
            </a:r>
            <a:r>
              <a:rPr lang="zh-CN" sz="2400">
                <a:ea typeface="宋体" panose="02010600030101010101" pitchFamily="2" charset="-122"/>
              </a:rPr>
              <a:t>判断物质在不同时间段的状态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熔化前为固态、熔化时为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态、熔化完成后为液态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486275" y="3836035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85200" y="3836035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无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0" y="4934585"/>
            <a:ext cx="1461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固液共存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27075" y="767715"/>
            <a:ext cx="107950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物体熔化后温度变化：温度继续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当达到一定温度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达到沸点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温度不再变化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 </a:t>
            </a:r>
            <a:r>
              <a:rPr lang="zh-CN" sz="2400">
                <a:ea typeface="宋体" panose="02010600030101010101" pitchFamily="2" charset="-122"/>
              </a:rPr>
              <a:t>晶体熔化过程中撤去酒精灯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晶体还会继续熔化的原因：水的温度高于晶体的熔点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晶体可以继续吸热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 </a:t>
            </a:r>
            <a:r>
              <a:rPr lang="zh-CN" sz="2400">
                <a:ea typeface="宋体" panose="02010600030101010101" pitchFamily="2" charset="-122"/>
              </a:rPr>
              <a:t>烧杯口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水蒸气遇冷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形成的小水珠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 </a:t>
            </a:r>
            <a:r>
              <a:rPr lang="zh-CN" sz="2400">
                <a:ea typeface="宋体" panose="02010600030101010101" pitchFamily="2" charset="-122"/>
              </a:rPr>
              <a:t>熔化过程中内能的变化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由于熔化过程中不断吸收热量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内能逐渐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______)12. </a:t>
            </a:r>
            <a:r>
              <a:rPr lang="zh-CN" sz="2400">
                <a:ea typeface="宋体" panose="02010600030101010101" pitchFamily="2" charset="-122"/>
              </a:rPr>
              <a:t>比热容的相关分析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熔化前后图线倾斜程度不同的原因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熔化前后物质的状态不同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熔化前后比热容大小比较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时间内温度变化量小的比热容大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5641975" y="886460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9825" y="3658235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04425" y="4204335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37700" y="5296535"/>
            <a:ext cx="1118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比热容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76275" y="1495425"/>
            <a:ext cx="106902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 </a:t>
            </a:r>
            <a:r>
              <a:rPr lang="zh-CN" sz="2400">
                <a:ea typeface="宋体" panose="02010600030101010101" pitchFamily="2" charset="-122"/>
              </a:rPr>
              <a:t>沸腾、沸点的相关判断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冰熔化后继续对烧杯加热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试管内水不会沸腾的原因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没有温度差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不能吸收热量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根据图像或表格判断沸点大小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 </a:t>
            </a:r>
            <a:r>
              <a:rPr lang="zh-CN" sz="2400">
                <a:ea typeface="宋体" panose="02010600030101010101" pitchFamily="2" charset="-122"/>
              </a:rPr>
              <a:t>凝固图像的理解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晶体熔化时有确定的熔化温度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即熔点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非晶体没有熔点；晶体熔化时要吸热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；非晶体熔化时要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温度持续升高．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267075" y="4906010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5700" y="4893310"/>
            <a:ext cx="53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1959" y="113220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295" y="1889760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39445" y="2803525"/>
            <a:ext cx="4507865" cy="523080"/>
            <a:chOff x="894" y="3246"/>
            <a:chExt cx="7099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09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晶体与非晶体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639128" y="3552825"/>
          <a:ext cx="10725150" cy="2534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4800"/>
                <a:gridCol w="3940175"/>
                <a:gridCol w="3940175"/>
              </a:tblGrid>
              <a:tr h="6337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非晶体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337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有确定的熔化温度的固体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没有确定的熔化温度的固体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68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食盐、糖、海波、许多矿石和各种金属等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玻璃、松香、蜂蜡、沥青等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37920" y="1054100"/>
            <a:ext cx="9739630" cy="622935"/>
            <a:chOff x="1566" y="1660"/>
            <a:chExt cx="15338" cy="981"/>
          </a:xfrm>
        </p:grpSpPr>
        <p:pic>
          <p:nvPicPr>
            <p:cNvPr id="8" name="图片 7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41375" y="1788160"/>
            <a:ext cx="9822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如图甲所示是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探究冰熔化时温度的变化规律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-2147482258" descr="C:\Documents and Settings\Administrator\桌面\江西物理(JK)\N355.TIF"/>
          <p:cNvPicPr>
            <a:picLocks noChangeAspect="1"/>
          </p:cNvPicPr>
          <p:nvPr/>
        </p:nvPicPr>
        <p:blipFill>
          <a:blip r:embed="rId2" r:link="rId3"/>
          <a:srcRect l="-2752" t="-1832" r="50532" b="-4047"/>
          <a:stretch>
            <a:fillRect/>
          </a:stretch>
        </p:blipFill>
        <p:spPr>
          <a:xfrm>
            <a:off x="7482840" y="2695575"/>
            <a:ext cx="3554730" cy="3156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8752205" y="5757545"/>
            <a:ext cx="10414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39775" y="2282825"/>
            <a:ext cx="68275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【制定计划与设计实验】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安装甲图装置时，应先确定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实验中所用的温度计是根据液体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的性质制成的，在读取温度计的示数时，图乙中读数方法正确的是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，该时刻的温度是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46700" y="2904490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49595" y="4056380"/>
            <a:ext cx="1441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52495" y="516318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28900" y="5723890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625475" y="1089025"/>
            <a:ext cx="110064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【进行实验与收集证据】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实验过程中要注意观察试管内冰的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，并记录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和加热时间．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(2)</a:t>
            </a:r>
            <a:r>
              <a:rPr lang="zh-CN" sz="2400">
                <a:ea typeface="宋体" panose="02010600030101010101" pitchFamily="2" charset="-122"/>
                <a:sym typeface="+mn-ea"/>
              </a:rPr>
              <a:t>下表是小明实验时记录的数据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请根据实验数据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在如图丙所示的坐标纸上绘制出冰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的温度随时间变化的图像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2475" y="1750060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状态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2625" y="1750060"/>
            <a:ext cx="831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55650" y="3660775"/>
          <a:ext cx="6743700" cy="1109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80"/>
                <a:gridCol w="851535"/>
                <a:gridCol w="852170"/>
                <a:gridCol w="600075"/>
                <a:gridCol w="600075"/>
                <a:gridCol w="599440"/>
                <a:gridCol w="600075"/>
                <a:gridCol w="600075"/>
                <a:gridCol w="600075"/>
              </a:tblGrid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图片 -2147482258" descr="C:\Documents and Settings\Administrator\桌面\江西物理(JK)\N355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9394" r="-1222" b="-3621"/>
          <a:stretch>
            <a:fillRect/>
          </a:stretch>
        </p:blipFill>
        <p:spPr>
          <a:xfrm>
            <a:off x="7679690" y="3153410"/>
            <a:ext cx="3528060" cy="308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-2147482617" descr="C:\Documents and Settings\Administrator\桌面\江西物理(JK)\N401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7743825" y="3074670"/>
            <a:ext cx="3608705" cy="274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58825" y="935355"/>
            <a:ext cx="103187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【分析与论证】由以上现象和数据知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冰熔化时的特点是不断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>
                <a:ea typeface="宋体" panose="02010600030101010101" pitchFamily="2" charset="-122"/>
              </a:rPr>
              <a:t>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温度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．【交流与评估】加热过程中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烧杯杯口上方出现的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白气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是由水蒸气遇冷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而成的．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9185275" y="1027430"/>
            <a:ext cx="53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0" y="1597660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7600" y="2696210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0430" y="3352800"/>
            <a:ext cx="1838960" cy="474345"/>
            <a:chOff x="1318" y="2359"/>
            <a:chExt cx="2896" cy="747"/>
          </a:xfrm>
        </p:grpSpPr>
        <p:pic>
          <p:nvPicPr>
            <p:cNvPr id="11" name="图片 10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98830" y="3793490"/>
            <a:ext cx="105752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实验中应选用颗粒较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小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的冰块进行实验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图甲装置不用酒精灯直接对试管加热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而是把装有冰的试管放入水中加热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这样做不但能使试管受热均匀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而且冰的温度上升速度较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慢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便于记录各个时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刻的温度．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4335780" y="3916045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88605" y="5006340"/>
            <a:ext cx="603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4" grpId="0"/>
      <p:bldP spid="14" grpId="1"/>
      <p:bldP spid="15" grpId="0"/>
      <p:bldP spid="1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1830" y="1659890"/>
            <a:ext cx="105752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当试管中的冰开始熔化时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立即将试管浸入到另一个装有冰水混合物的烧杯中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发现冰不再熔化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该现象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能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不能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说明冰在熔化过程中需要吸热．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由数据和图像可知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冰是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晶体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非晶体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这样判断的依据是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加热到第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 min</a:t>
            </a:r>
            <a:r>
              <a:rPr lang="zh-CN" sz="2400">
                <a:ea typeface="宋体" panose="02010600030101010101" pitchFamily="2" charset="-122"/>
                <a:sym typeface="+mn-ea"/>
              </a:rPr>
              <a:t>时物质处于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固态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液态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固液共存态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物质在第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 min</a:t>
            </a:r>
            <a:r>
              <a:rPr lang="zh-CN" sz="2400">
                <a:ea typeface="宋体" panose="02010600030101010101" pitchFamily="2" charset="-122"/>
                <a:sym typeface="+mn-ea"/>
              </a:rPr>
              <a:t>具有的内能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 min</a:t>
            </a:r>
            <a:r>
              <a:rPr lang="zh-CN" sz="2400">
                <a:ea typeface="宋体" panose="02010600030101010101" pitchFamily="2" charset="-122"/>
                <a:sym typeface="+mn-ea"/>
              </a:rPr>
              <a:t>具有的内能．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5368925" y="2314575"/>
            <a:ext cx="584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0725" y="3442335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晶体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1800" y="3985260"/>
            <a:ext cx="209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有确定的熔点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1600" y="3985260"/>
            <a:ext cx="1842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固液共存态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96375" y="450913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609600" y="2172335"/>
            <a:ext cx="108991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不考虑热量损失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 b="0">
                <a:ea typeface="宋体" panose="02010600030101010101" pitchFamily="2" charset="-122"/>
              </a:rPr>
              <a:t>内冰吸收的热量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大于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小于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等于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)6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 min</a:t>
            </a:r>
            <a:r>
              <a:rPr lang="zh-CN" sz="2400" b="0">
                <a:ea typeface="宋体" panose="02010600030101010101" pitchFamily="2" charset="-122"/>
              </a:rPr>
              <a:t>内水吸收的热量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 b="0">
                <a:ea typeface="宋体" panose="02010600030101010101" pitchFamily="2" charset="-122"/>
              </a:rPr>
              <a:t>内升温比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   min</a:t>
            </a:r>
            <a:r>
              <a:rPr lang="zh-CN" sz="2400" b="0">
                <a:ea typeface="宋体" panose="02010600030101010101" pitchFamily="2" charset="-122"/>
              </a:rPr>
              <a:t>内快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 b="0">
                <a:ea typeface="宋体" panose="02010600030101010101" pitchFamily="2" charset="-122"/>
              </a:rPr>
              <a:t>待冰完全熔化后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对烧杯中的水持续加热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试管中的水最终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会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不会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沸腾，原因是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6835775" y="2308860"/>
            <a:ext cx="895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325" y="3378835"/>
            <a:ext cx="2822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冰的比热容比水小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65260" y="392811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1635" y="4490085"/>
            <a:ext cx="3861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没有温度差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不能继续吸热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746125" y="946785"/>
            <a:ext cx="107759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小华利用图甲装置探究水在凝固过程中温度的变化规律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将盛有适量水的试管放入装有含盐冰的烧杯中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用温度计测试管中水的温度．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根据冰的熔化图像判断水的凝固图像为下图中的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填序号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ea typeface="宋体" panose="02010600030101010101" pitchFamily="2" charset="-122"/>
                <a:sym typeface="+mn-ea"/>
              </a:rPr>
              <a:t>水在凝固过程中温度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烧杯内含盐冰的温度必须低于试管中水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凝固时的温度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这说明水在凝固过程中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zh-CN" sz="2400">
                <a:ea typeface="宋体" panose="02010600030101010101" pitchFamily="2" charset="-122"/>
                <a:sym typeface="+mn-ea"/>
              </a:rPr>
              <a:t>．</a:t>
            </a:r>
            <a:endParaRPr lang="zh-CN" altLang="en-US" sz="2400"/>
          </a:p>
        </p:txBody>
      </p:sp>
      <p:pic>
        <p:nvPicPr>
          <p:cNvPr id="11" name="图片 -2147482256" descr="C:\Documents and Settings\Administrator\桌面\江西物理(JK)\N356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7540" y="2806065"/>
            <a:ext cx="3867785" cy="3366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968615" y="2169160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64635" y="2700020"/>
            <a:ext cx="1546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2495" y="4356735"/>
            <a:ext cx="1508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需要放热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87730" y="1066800"/>
            <a:ext cx="9869170" cy="737235"/>
            <a:chOff x="894" y="2949"/>
            <a:chExt cx="15542" cy="1161"/>
          </a:xfrm>
        </p:grpSpPr>
        <p:sp>
          <p:nvSpPr>
            <p:cNvPr id="4" name="文本框 4"/>
            <p:cNvSpPr txBox="1"/>
            <p:nvPr/>
          </p:nvSpPr>
          <p:spPr>
            <a:xfrm>
              <a:off x="3894" y="2949"/>
              <a:ext cx="1254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探究水沸腾时温度变化的特点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[2019.25(一)，2017.25]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6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文本框 11"/>
              <p:cNvSpPr txBox="1"/>
              <p:nvPr/>
            </p:nvSpPr>
            <p:spPr>
              <a:xfrm rot="-10800000" flipV="1">
                <a:off x="8604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752840" y="4228465"/>
            <a:ext cx="1841500" cy="1666875"/>
            <a:chOff x="3914" y="4432"/>
            <a:chExt cx="3298" cy="2934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0" name="流程图: 终止 19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3" name="流程图: 摘录 22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4" name="文本框 23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87730" y="1969135"/>
            <a:ext cx="31838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实验装置图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pic>
        <p:nvPicPr>
          <p:cNvPr id="26" name="图片 -2147482253" descr="C:\Documents and Settings\Administrator\桌面\江西物理(JK)\N35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147310" y="3301365"/>
            <a:ext cx="1896745" cy="2701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94055" y="1014730"/>
            <a:ext cx="108045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实验主要器材的使用及作用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实验器材的组装顺序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[2017.25(1)]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温度计的使用和读数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秒表的使用和读数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石棉网的作用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使烧杯底部受热均匀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(5)</a:t>
            </a:r>
            <a:r>
              <a:rPr lang="zh-CN" sz="2400">
                <a:ea typeface="宋体" panose="02010600030101010101" pitchFamily="2" charset="-122"/>
              </a:rPr>
              <a:t>覆盖纸板的作用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减少热量损失或缩短加热时间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(6)</a:t>
            </a:r>
            <a:r>
              <a:rPr lang="zh-CN" sz="2400">
                <a:ea typeface="宋体" panose="02010600030101010101" pitchFamily="2" charset="-122"/>
              </a:rPr>
              <a:t>纸板上留有小孔的目的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保持烧杯内外气压平衡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实验中需要观察的现象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每隔一段时间记录一次水的温度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实验表格的设计及数据记录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7525" y="1677035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0975" y="1677035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9450" y="793750"/>
            <a:ext cx="108610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 </a:t>
            </a:r>
            <a:r>
              <a:rPr lang="zh-CN" sz="2400">
                <a:ea typeface="宋体" panose="02010600030101010101" pitchFamily="2" charset="-122"/>
              </a:rPr>
              <a:t>探究水沸腾时需要吸热的操作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移走酒精灯或停止加热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过一会儿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观察水是否继续沸腾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 </a:t>
            </a:r>
            <a:r>
              <a:rPr lang="zh-CN" sz="2400">
                <a:ea typeface="宋体" panose="02010600030101010101" pitchFamily="2" charset="-122"/>
              </a:rPr>
              <a:t>根据实验数据绘制温度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sz="2400">
                <a:ea typeface="宋体" panose="02010600030101010101" pitchFamily="2" charset="-122"/>
              </a:rPr>
              <a:t>时间图像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[2017.25(3)]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 </a:t>
            </a:r>
            <a:r>
              <a:rPr lang="zh-CN" sz="2400">
                <a:ea typeface="宋体" panose="02010600030101010101" pitchFamily="2" charset="-122"/>
              </a:rPr>
              <a:t>分析实验数据或图像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不随时间变化的温度为水的沸点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沸腾前后气泡的特点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沸腾前：气泡较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且上小下大；沸腾时：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气泡较多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且上大下小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)(1)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2017.25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(2)]</a:t>
            </a:r>
            <a:endParaRPr lang="zh-CN" altLang="en-US" sz="2400"/>
          </a:p>
        </p:txBody>
      </p:sp>
      <p:pic>
        <p:nvPicPr>
          <p:cNvPr id="4" name="图片 -2147482251" descr="C:\Documents and Settings\Administrator\桌面\江西物理(JK)\N35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972300" y="3908425"/>
            <a:ext cx="3296285" cy="1823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4200" y="975360"/>
            <a:ext cx="109905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根据气泡判断水是否沸腾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气泡里的主要成分是水蒸气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水沸腾时气泡上升体积变大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气泡受到水的压强减小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 </a:t>
            </a:r>
            <a:r>
              <a:rPr lang="zh-CN" sz="2400">
                <a:ea typeface="宋体" panose="02010600030101010101" pitchFamily="2" charset="-122"/>
              </a:rPr>
              <a:t>撤去酒精灯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水未立即停止沸腾的原因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石棉网温度高于水的沸点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水会继续吸热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10.  </a:t>
            </a:r>
            <a:r>
              <a:rPr lang="zh-CN" sz="2400">
                <a:ea typeface="宋体" panose="02010600030101010101" pitchFamily="2" charset="-122"/>
              </a:rPr>
              <a:t>缩短加热时间的方法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减少实验所用水的质量；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可用初温较高的水进行实验等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 </a:t>
            </a:r>
            <a:r>
              <a:rPr lang="zh-CN" sz="2400">
                <a:ea typeface="宋体" panose="02010600030101010101" pitchFamily="2" charset="-122"/>
              </a:rPr>
              <a:t>烧杯口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形成的小水珠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</a:t>
            </a:r>
            <a:r>
              <a:rPr lang="zh-CN" sz="2400">
                <a:ea typeface="宋体" panose="02010600030101010101" pitchFamily="2" charset="-122"/>
              </a:rPr>
              <a:t>沸点不等于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沸点低于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当地气压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一个标准大气压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480685" y="4931410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0075" y="5493385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2608" y="1008380"/>
          <a:ext cx="10934700" cy="51238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1820"/>
                <a:gridCol w="925830"/>
                <a:gridCol w="6590665"/>
                <a:gridCol w="2826385"/>
              </a:tblGrid>
              <a:tr h="54864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非晶体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4864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熔点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07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图像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5795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熔化前(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间)：固态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持续吸热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熔化时(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间)：固液共存态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持续吸热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为该晶体的熔点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熔化后(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间)：液态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整个过程持续_____热量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温度不断______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287" descr="C:\Documents and Settings\Administrator\桌面\江西物理(JK)\N34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175760" y="2215515"/>
            <a:ext cx="2405380" cy="1906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286" descr="C:\Documents and Settings\Administrator\桌面\江西物理(JK)\N345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9130665" y="2240915"/>
            <a:ext cx="1886585" cy="1906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310120" y="4250690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5995" y="5187315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7990" y="4431665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76970" y="5523865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65175" y="808355"/>
            <a:ext cx="107861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将装有刚停止沸腾的水的烧瓶倒置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浇上冷水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烧瓶内的水又重新沸腾的原因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浇冷水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温度降低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瓶内气压降低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导致水的沸点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14.  </a:t>
            </a:r>
            <a:r>
              <a:rPr lang="zh-CN" sz="2400">
                <a:ea typeface="宋体" panose="02010600030101010101" pitchFamily="2" charset="-122"/>
              </a:rPr>
              <a:t>实验过程中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改变水的内能的方式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(________)15.  </a:t>
            </a:r>
            <a:r>
              <a:rPr lang="zh-CN" sz="2400">
                <a:ea typeface="宋体" panose="02010600030101010101" pitchFamily="2" charset="-122"/>
              </a:rPr>
              <a:t>利用比热容公式计算热量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16.  </a:t>
            </a:r>
            <a:r>
              <a:rPr lang="zh-CN" sz="2400">
                <a:ea typeface="宋体" panose="02010600030101010101" pitchFamily="2" charset="-122"/>
              </a:rPr>
              <a:t>水沸腾时会有大量水蒸气产生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的水蒸气比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的水烫伤更严重的原因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水蒸气液化时需要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17. </a:t>
            </a:r>
            <a:r>
              <a:rPr lang="zh-CN" sz="2400">
                <a:ea typeface="宋体" panose="02010600030101010101" pitchFamily="2" charset="-122"/>
              </a:rPr>
              <a:t>用炉火炖汤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沸腾后调为小火的道理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水沸腾后吸收热量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[2017.25(5)]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水沸腾过程中不断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____. 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2017.25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(4)]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8179435" y="148780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4575" y="2042160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热传递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8625" y="3655060"/>
            <a:ext cx="661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13325" y="5296535"/>
            <a:ext cx="927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27875" y="5309235"/>
            <a:ext cx="1470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67130" y="965200"/>
            <a:ext cx="9739630" cy="622935"/>
            <a:chOff x="1566" y="1660"/>
            <a:chExt cx="15338" cy="981"/>
          </a:xfrm>
        </p:grpSpPr>
        <p:pic>
          <p:nvPicPr>
            <p:cNvPr id="8" name="图片 7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84860" y="1842135"/>
            <a:ext cx="9766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如图甲所示是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探究水沸腾时温度变化的特点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-2147482249" descr="C:\Documents and Settings\Administrator\桌面\江西物理(JK)\N359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1450" r="47231" b="-2022"/>
          <a:stretch>
            <a:fillRect/>
          </a:stretch>
        </p:blipFill>
        <p:spPr>
          <a:xfrm>
            <a:off x="4630420" y="2575560"/>
            <a:ext cx="3276600" cy="3267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589905" y="5804535"/>
            <a:ext cx="10414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16610" y="1355725"/>
            <a:ext cx="10823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【设计实验】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按规范组装器材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在安装温度计时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玻璃泡碰到了烧杯底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此时应适当将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处向上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处向下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调整．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加热时烧杯上所盖纸板上留有小孔的目的是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 b="0">
                <a:ea typeface="宋体" panose="02010600030101010101" pitchFamily="2" charset="-122"/>
              </a:rPr>
              <a:t>．【进行实验与收集证据】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实验过程中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小明观察到水沸腾前水中气泡的情景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为图乙中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“a”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“b”)</a:t>
            </a:r>
            <a:r>
              <a:rPr lang="zh-CN" sz="2400" b="0">
                <a:ea typeface="宋体" panose="02010600030101010101" pitchFamily="2" charset="-122"/>
              </a:rPr>
              <a:t>图．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973455" y="2564130"/>
            <a:ext cx="1346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处向上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8680" y="3097530"/>
            <a:ext cx="3279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保持烧杯内外气压平衡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5535" y="4782820"/>
            <a:ext cx="403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" name="图片 -2147482249" descr="C:\Documents and Settings\Administrator\桌面\江西物理(JK)\N359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573" t="32851" r="-841" b="-1190"/>
          <a:stretch>
            <a:fillRect/>
          </a:stretch>
        </p:blipFill>
        <p:spPr>
          <a:xfrm>
            <a:off x="8105775" y="3766185"/>
            <a:ext cx="3037840" cy="2188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38212" y="1736725"/>
          <a:ext cx="9758680" cy="1109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2910"/>
                <a:gridCol w="913765"/>
                <a:gridCol w="913765"/>
                <a:gridCol w="913765"/>
                <a:gridCol w="913765"/>
                <a:gridCol w="913765"/>
                <a:gridCol w="913765"/>
                <a:gridCol w="914400"/>
                <a:gridCol w="755015"/>
                <a:gridCol w="913765"/>
              </a:tblGrid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87705" y="2880360"/>
            <a:ext cx="11191875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【分析与论证】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(1)分析表中数据可知，沸腾前水温变化快慢的特点是____________．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(2)由以上现象及数据知，水沸腾过程中要不断__________，温度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【交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流与评估】水沸腾后，移去酒精灯，一段时间后，水停止沸腾，这说明水沸腾过程中需要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吸热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放热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ea typeface="宋体" panose="02010600030101010101" pitchFamily="2" charset="-122"/>
                <a:sym typeface="+mn-ea"/>
              </a:rPr>
              <a:t>；但移去酒精灯后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水并未立即停止沸腾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这是因为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13545" y="3989070"/>
            <a:ext cx="1543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78775" y="3439795"/>
            <a:ext cx="1480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先快后慢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94880" y="4001770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吸热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130" y="528955"/>
            <a:ext cx="10823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在水温升高到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90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小明每隔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 min</a:t>
            </a:r>
            <a:r>
              <a:rPr lang="zh-CN" sz="2400" b="0">
                <a:ea typeface="宋体" panose="02010600030101010101" pitchFamily="2" charset="-122"/>
              </a:rPr>
              <a:t>观察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次温度计的示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数，并将示数记录在下表中，直到水沸腾，如此持续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min</a:t>
            </a:r>
            <a:r>
              <a:rPr lang="zh-CN" sz="2400" b="0">
                <a:ea typeface="宋体" panose="02010600030101010101" pitchFamily="2" charset="-122"/>
              </a:rPr>
              <a:t>后停止读数．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946150" y="5563235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吸热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40865" y="6057900"/>
            <a:ext cx="589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石棉网温度高于水的沸点，水会继续吸热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0" grpId="0"/>
      <p:bldP spid="10" grpId="1"/>
      <p:bldP spid="16" grpId="0"/>
      <p:bldP spid="16" grpId="1"/>
      <p:bldP spid="17" grpId="0"/>
      <p:bldP spid="17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49630" y="1143000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24230" y="1617345"/>
            <a:ext cx="106711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min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小宁忘记记录数据，此时水的温度应为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由表格数据可以判断此时大气压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一个标准大气压．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水沸腾时烧杯口出现大量的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的形成是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现象，此过程需要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实验中用酒精灯给水加热是利用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的方式改变水的内能，若实验中使用的水的质量为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，则水的温度升高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时吸收的热量为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24825" y="1743710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99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68975" y="2277110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75650" y="3366135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52875" y="3918585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08955" y="4496435"/>
            <a:ext cx="120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热传递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85250" y="5039360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3 360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619125" y="644525"/>
            <a:ext cx="1102296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实验结束后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同学们相互交流时认为把水加热至沸腾时间过长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请你说出一条缩短加热时间的方法：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 b="0">
                <a:ea typeface="宋体" panose="02010600030101010101" pitchFamily="2" charset="-122"/>
              </a:rPr>
              <a:t>答案合理即可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 b="0">
                <a:ea typeface="宋体" panose="02010600030101010101" pitchFamily="2" charset="-122"/>
              </a:rPr>
              <a:t>完成实验后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小宁利用如图丙所示装置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研究液体沸点与气压关系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将烧瓶中的水加热至沸腾后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他移走酒精灯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水停止沸腾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接着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他将注射器连接在瓶口处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并向外拉注射器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活塞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会看到的现象是水中有大量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产生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即水又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重新沸腾，该现象说明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越低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水的沸点越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 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(7)</a:t>
            </a:r>
            <a:r>
              <a:rPr lang="zh-CN" sz="2400">
                <a:ea typeface="宋体" panose="02010600030101010101" pitchFamily="2" charset="-122"/>
                <a:sym typeface="+mn-ea"/>
              </a:rPr>
              <a:t>小明回家后发现妈妈正在炖汤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汤沸腾后妈妈将火调小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汤仍在沸腾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小明又把火调得更小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这时虽还在加热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汤却不沸腾了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你觉得不沸腾的原因是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</a:t>
            </a:r>
            <a:r>
              <a:rPr lang="zh-CN" sz="2400">
                <a:ea typeface="宋体" panose="02010600030101010101" pitchFamily="2" charset="-122"/>
                <a:sym typeface="+mn-ea"/>
              </a:rPr>
              <a:t>．</a:t>
            </a:r>
            <a:endParaRPr lang="zh-CN" altLang="en-US" sz="2400"/>
          </a:p>
        </p:txBody>
      </p:sp>
      <p:pic>
        <p:nvPicPr>
          <p:cNvPr id="9" name="图片 -2147482247" descr="C:\Documents and Settings\Administrator\桌面\江西物理(JK)\N36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173845" y="2310765"/>
            <a:ext cx="1759585" cy="2451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275445" y="4954270"/>
            <a:ext cx="1279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题图丙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59225" y="1242060"/>
            <a:ext cx="436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减少水的质量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或提高水的初温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7505" y="3319145"/>
            <a:ext cx="918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气泡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1875" y="3817620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6190" y="4340225"/>
            <a:ext cx="651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3185" y="58591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相同时间内吸热小于或等于散热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0238" y="734695"/>
          <a:ext cx="10934700" cy="5255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1820"/>
                <a:gridCol w="1059180"/>
                <a:gridCol w="6647815"/>
                <a:gridCol w="2635885"/>
              </a:tblGrid>
              <a:tr h="54864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非晶体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4864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凝固</a:t>
                      </a: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07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图像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5175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凝固前(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间)：液态，持续放热，温度________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凝固时(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间)：固液共存态，持续放热，温度___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___，温度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为该晶体的凝固点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凝固后(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间)：固态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整个过程持续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______热量，温度不断______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285" descr="C:\Documents and Settings\Administrator\桌面\江西物理(JK)\N34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514850" y="2052955"/>
            <a:ext cx="230187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284" descr="C:\Documents and Settings\Administrator\桌面\江西物理(JK)\N347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9347835" y="2052955"/>
            <a:ext cx="1711325" cy="179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632700" y="398970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2700" y="5034280"/>
            <a:ext cx="1461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51290" y="4786630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9775" y="532955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0550" y="606615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黑体" panose="02010609060101010101" pitchFamily="49" charset="-122"/>
              </a:rPr>
              <a:t>注</a:t>
            </a:r>
            <a:r>
              <a:rPr lang="zh-CN" sz="2400" b="0">
                <a:ea typeface="宋体" panose="02010600030101010101" pitchFamily="2" charset="-122"/>
              </a:rPr>
              <a:t>：同一晶体的熔点和凝固点相同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47750" y="126936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6950" y="1781810"/>
            <a:ext cx="104990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lang="zh-CN" sz="2400" b="0">
                <a:ea typeface="宋体" panose="02010600030101010101" pitchFamily="2" charset="-122"/>
              </a:rPr>
              <a:t>如图所示是海波和石蜡熔化时温度随时间变化的关系图像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由图可知乙物质是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甲物质在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sz="2400" b="0">
                <a:ea typeface="宋体" panose="02010600030101010101" pitchFamily="2" charset="-122"/>
              </a:rPr>
              <a:t>段时处于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固态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液态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固液共存态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3" name="图片 -2147482281" descr="C:\Documents and Settings\Administrator\桌面\江西物理(JK)\N340AB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636770" y="3312795"/>
            <a:ext cx="3396615" cy="213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594985" y="5671185"/>
            <a:ext cx="1012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39900" y="2453640"/>
            <a:ext cx="918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石蜡</a:t>
            </a:r>
            <a:r>
              <a:rPr lang="zh-CN" sz="1050" b="0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16600" y="2453640"/>
            <a:ext cx="1765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固液共存态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8340" y="1191260"/>
            <a:ext cx="109943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如图所示是某晶体的凝固图像，该晶体的熔点为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，晶体的凝固过程共持续了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_____min.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2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8185" y="2266950"/>
            <a:ext cx="3898900" cy="3223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82310" y="5633720"/>
            <a:ext cx="1061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787640" y="1318895"/>
            <a:ext cx="614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5315" y="1868170"/>
            <a:ext cx="498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363220" y="952500"/>
            <a:ext cx="9057005" cy="521970"/>
            <a:chOff x="894" y="3246"/>
            <a:chExt cx="14263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126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汽化和液化的两种方式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[2019.25(一)，2017.25]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287020" y="16198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汽化的两种方式</a:t>
            </a:r>
            <a:endParaRPr lang="zh-CN" altLang="en-US" sz="2400"/>
          </a:p>
        </p:txBody>
      </p:sp>
      <p:graphicFrame>
        <p:nvGraphicFramePr>
          <p:cNvPr id="15" name="表格 14"/>
          <p:cNvGraphicFramePr/>
          <p:nvPr>
            <p:custDataLst>
              <p:tags r:id="rId2"/>
            </p:custDataLst>
          </p:nvPr>
        </p:nvGraphicFramePr>
        <p:xfrm>
          <a:off x="366713" y="2205990"/>
          <a:ext cx="11420475" cy="4115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3010"/>
                <a:gridCol w="1442085"/>
                <a:gridCol w="4534535"/>
                <a:gridCol w="4220845"/>
              </a:tblGrid>
              <a:tr h="54864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蒸发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沸腾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53720">
                <a:tc rowSpan="4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发生部位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 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______同时发生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发生条件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在________温度下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达到_____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持续吸热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剧烈程度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______的汽化现象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______的汽化现象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影响因素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液体上方的空气流动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速度、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____、__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供热快慢、气压高低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85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都是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现象，都需要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热</a:t>
                      </a: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5254625" y="2807335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12150" y="2832735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20250" y="2832735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2000" y="3388360"/>
            <a:ext cx="806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任何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77300" y="3388360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沸点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43375" y="3942715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缓慢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10600" y="3942715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剧烈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22650" y="5006975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液体温度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78450" y="5006975"/>
            <a:ext cx="1746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液体表面积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71135" y="5697855"/>
            <a:ext cx="831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汽化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51165" y="5723255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27125" y="2594610"/>
            <a:ext cx="55137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液化的两种方法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(1)________</a:t>
            </a:r>
            <a:r>
              <a:rPr lang="zh-CN" sz="2400">
                <a:ea typeface="宋体" panose="02010600030101010101" pitchFamily="2" charset="-122"/>
              </a:rPr>
              <a:t>温度；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在一定温度下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气体体积．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816100" y="326644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降低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5250" y="3803015"/>
            <a:ext cx="918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压缩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PLACING_PICTURE_USER_VIEWPORT" val="{&quot;height&quot;:4440,&quot;width&quot;:5168}"/>
</p:tagLst>
</file>

<file path=ppt/tags/tag11.xml><?xml version="1.0" encoding="utf-8"?>
<p:tagLst xmlns:p="http://schemas.openxmlformats.org/presentationml/2006/main">
  <p:tag name="KSO_WM_UNIT_PLACING_PICTURE_USER_VIEWPORT" val="{&quot;height&quot;:3243,&quot;width&quot;:5044}"/>
</p:tagLst>
</file>

<file path=ppt/tags/tag12.xml><?xml version="1.0" encoding="utf-8"?>
<p:tagLst xmlns:p="http://schemas.openxmlformats.org/presentationml/2006/main">
  <p:tag name="KSO_WM_UNIT_TABLE_BEAUTIFY" val="smartTable{dcfbda1c-f810-4640-ac92-9db3fb453746}"/>
</p:tagLst>
</file>

<file path=ppt/tags/tag13.xml><?xml version="1.0" encoding="utf-8"?>
<p:tagLst xmlns:p="http://schemas.openxmlformats.org/presentationml/2006/main">
  <p:tag name="KSO_WM_UNIT_TABLE_BEAUTIFY" val="smartTable{b83deacf-13c2-4d6b-ae6e-5f43070cdd9c}"/>
</p:tagLst>
</file>

<file path=ppt/tags/tag14.xml><?xml version="1.0" encoding="utf-8"?>
<p:tagLst xmlns:p="http://schemas.openxmlformats.org/presentationml/2006/main">
  <p:tag name="KSO_WM_UNIT_TABLE_BEAUTIFY" val="smartTable{937ff157-77fa-4c4e-9609-15fb659e6fd8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UNIT_TABLE_BEAUTIFY" val="smartTable{eca3f992-f8a3-4980-90bc-2d867489c348}"/>
</p:tagLst>
</file>

<file path=ppt/tags/tag7.xml><?xml version="1.0" encoding="utf-8"?>
<p:tagLst xmlns:p="http://schemas.openxmlformats.org/presentationml/2006/main">
  <p:tag name="KSO_WM_UNIT_TABLE_BEAUTIFY" val="smartTable{689c19ac-f7ce-476e-80e1-8024a5451ba1}"/>
</p:tagLst>
</file>

<file path=ppt/tags/tag8.xml><?xml version="1.0" encoding="utf-8"?>
<p:tagLst xmlns:p="http://schemas.openxmlformats.org/presentationml/2006/main">
  <p:tag name="KSO_WM_UNIT_TABLE_BEAUTIFY" val="smartTable{689c19ac-f7ce-476e-80e1-8024a5451ba1}"/>
</p:tagLst>
</file>

<file path=ppt/tags/tag9.xml><?xml version="1.0" encoding="utf-8"?>
<p:tagLst xmlns:p="http://schemas.openxmlformats.org/presentationml/2006/main">
  <p:tag name="KSO_WM_UNIT_TABLE_BEAUTIFY" val="smartTable{9e23f723-932d-4c65-af68-da8f81d6099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7852</Words>
  <Application>WPS 演示</Application>
  <PresentationFormat>宽屏</PresentationFormat>
  <Paragraphs>792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MS Mincho</vt:lpstr>
      <vt:lpstr>仿宋_GB2312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