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AA4B-1C55-4D47-972F-E889BE030E46}" type="datetimeFigureOut">
              <a:rPr lang="zh-MO" altLang="en-US" smtClean="0"/>
              <a:t>18/11/2020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AB24-AEE4-42BF-88B5-637D44E21451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3318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file:///H:\&#35270;&#39057;&#26448;&#26009;\&#30740;&#31350;.m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file:///H:\&#35270;&#39057;&#26448;&#26009;\2039.mpe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31070;&#22855;&#30340;&#29289;&#36136;&#19990;&#30028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30005;&#38378;&#38647;&#40483;.M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矩形 6156"/>
          <p:cNvSpPr/>
          <p:nvPr/>
        </p:nvSpPr>
        <p:spPr>
          <a:xfrm>
            <a:off x="838200" y="1295400"/>
            <a:ext cx="7804150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第一章 打开物理世界的大门</a:t>
            </a:r>
          </a:p>
        </p:txBody>
      </p:sp>
      <p:sp>
        <p:nvSpPr>
          <p:cNvPr id="6159" name="椭圆 6158">
            <a:hlinkClick r:id="" action="ppaction://noaction"/>
          </p:cNvPr>
          <p:cNvSpPr/>
          <p:nvPr/>
        </p:nvSpPr>
        <p:spPr>
          <a:xfrm>
            <a:off x="1835150" y="3141663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990033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6160" name="椭圆 6159">
            <a:hlinkClick r:id="" action="ppaction://noaction"/>
          </p:cNvPr>
          <p:cNvSpPr/>
          <p:nvPr/>
        </p:nvSpPr>
        <p:spPr>
          <a:xfrm>
            <a:off x="2268538" y="4221163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990033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6161" name="椭圆 6160">
            <a:hlinkClick r:id="" action="ppaction://noaction"/>
          </p:cNvPr>
          <p:cNvSpPr/>
          <p:nvPr/>
        </p:nvSpPr>
        <p:spPr>
          <a:xfrm>
            <a:off x="2771775" y="5302250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990033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6162" name="文本框 6161"/>
          <p:cNvSpPr txBox="1"/>
          <p:nvPr/>
        </p:nvSpPr>
        <p:spPr>
          <a:xfrm>
            <a:off x="2484438" y="2997200"/>
            <a:ext cx="48006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/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走进神奇</a:t>
            </a:r>
          </a:p>
        </p:txBody>
      </p:sp>
      <p:sp>
        <p:nvSpPr>
          <p:cNvPr id="6163" name="文本框 6162"/>
          <p:cNvSpPr txBox="1"/>
          <p:nvPr/>
        </p:nvSpPr>
        <p:spPr>
          <a:xfrm>
            <a:off x="3059113" y="4078288"/>
            <a:ext cx="32766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/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探索之路</a:t>
            </a:r>
          </a:p>
        </p:txBody>
      </p:sp>
      <p:sp>
        <p:nvSpPr>
          <p:cNvPr id="6164" name="文本框 6163"/>
          <p:cNvSpPr txBox="1"/>
          <p:nvPr/>
        </p:nvSpPr>
        <p:spPr>
          <a:xfrm>
            <a:off x="3708400" y="5157788"/>
            <a:ext cx="4033838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/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站在巨人的肩膀上</a:t>
            </a:r>
          </a:p>
        </p:txBody>
      </p:sp>
    </p:spTree>
    <p:extLst>
      <p:ext uri="{BB962C8B-B14F-4D97-AF65-F5344CB8AC3E}">
        <p14:creationId xmlns:p14="http://schemas.microsoft.com/office/powerpoint/2010/main" val="383532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6163" grpId="0"/>
      <p:bldP spid="61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1745"/>
          <p:cNvSpPr/>
          <p:nvPr/>
        </p:nvSpPr>
        <p:spPr>
          <a:xfrm>
            <a:off x="539750" y="4941888"/>
            <a:ext cx="63373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雄伟壮丽的喜马拉雅山就是大陆板块的运动与挤压形成的。</a:t>
            </a:r>
            <a:endParaRPr lang="zh-CN" altLang="en-US" sz="3600" b="1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31747" name="组合 31746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31748" name="椭圆 31747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1749" name="矩形 31748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31750" name="组合 31749"/>
          <p:cNvGrpSpPr/>
          <p:nvPr/>
        </p:nvGrpSpPr>
        <p:grpSpPr>
          <a:xfrm>
            <a:off x="468313" y="1196975"/>
            <a:ext cx="790575" cy="3167063"/>
            <a:chOff x="295" y="754"/>
            <a:chExt cx="498" cy="1995"/>
          </a:xfrm>
        </p:grpSpPr>
        <p:sp>
          <p:nvSpPr>
            <p:cNvPr id="31751" name="竖卷形 31750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1752" name="文本框 31751"/>
            <p:cNvSpPr txBox="1"/>
            <p:nvPr/>
          </p:nvSpPr>
          <p:spPr>
            <a:xfrm>
              <a:off x="302" y="981"/>
              <a:ext cx="423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喜马拉雅山</a:t>
              </a:r>
            </a:p>
          </p:txBody>
        </p:sp>
      </p:grpSp>
      <p:pic>
        <p:nvPicPr>
          <p:cNvPr id="31754" name="图片 31753" descr="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196975"/>
            <a:ext cx="6840538" cy="33845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9888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3793"/>
          <p:cNvSpPr/>
          <p:nvPr/>
        </p:nvSpPr>
        <p:spPr>
          <a:xfrm>
            <a:off x="395288" y="4076700"/>
            <a:ext cx="90725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巍巍雪山，高耸入云，为何甚至一声喷嚏就可能导致雪崩？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3795" name="组合 33794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33796" name="椭圆 33795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3797" name="矩形 33796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33798" name="组合 33797"/>
          <p:cNvGrpSpPr/>
          <p:nvPr/>
        </p:nvGrpSpPr>
        <p:grpSpPr>
          <a:xfrm>
            <a:off x="468313" y="1196975"/>
            <a:ext cx="790575" cy="2808288"/>
            <a:chOff x="295" y="754"/>
            <a:chExt cx="498" cy="1995"/>
          </a:xfrm>
        </p:grpSpPr>
        <p:sp>
          <p:nvSpPr>
            <p:cNvPr id="33799" name="竖卷形 33798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3800" name="文本框 33799"/>
            <p:cNvSpPr txBox="1"/>
            <p:nvPr/>
          </p:nvSpPr>
          <p:spPr>
            <a:xfrm>
              <a:off x="302" y="981"/>
              <a:ext cx="423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巍巍雪山</a:t>
              </a:r>
              <a:endPara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pic>
        <p:nvPicPr>
          <p:cNvPr id="33802" name="图片 33801" descr="1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125538"/>
            <a:ext cx="6408738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3" name="矩形 33802"/>
          <p:cNvSpPr/>
          <p:nvPr/>
        </p:nvSpPr>
        <p:spPr>
          <a:xfrm>
            <a:off x="612775" y="4627563"/>
            <a:ext cx="6696075" cy="18256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0" tIns="0" rIns="0" bIns="0" anchor="ctr">
            <a:spAutoFit/>
          </a:bodyPr>
          <a:lstStyle>
            <a:defPPr/>
          </a:lstStyle>
          <a:p>
            <a:r>
              <a:rPr lang="zh-CN" altLang="en-US" sz="2400" b="1">
                <a:latin typeface="Arial" panose="020B0604020202020204" pitchFamily="34" charset="0"/>
              </a:rPr>
              <a:t>在雪山的斜坡上堆积的雪层，受到两个力的作用：地球引力和积雪内聚力，二者会形成一个薄弱的平衡。在一定强度的声波作用下这个平衡可能就会破坏，由地球引力导致的巨大的势能顷刻间爆发出来，形成雪崩。 </a:t>
            </a:r>
          </a:p>
        </p:txBody>
      </p:sp>
    </p:spTree>
    <p:extLst>
      <p:ext uri="{BB962C8B-B14F-4D97-AF65-F5344CB8AC3E}">
        <p14:creationId xmlns:p14="http://schemas.microsoft.com/office/powerpoint/2010/main" val="370619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椭圆 35843"/>
          <p:cNvSpPr/>
          <p:nvPr/>
        </p:nvSpPr>
        <p:spPr>
          <a:xfrm>
            <a:off x="1258888" y="1989138"/>
            <a:ext cx="6481762" cy="2519362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35845" name="矩形 35844"/>
          <p:cNvSpPr/>
          <p:nvPr/>
        </p:nvSpPr>
        <p:spPr>
          <a:xfrm>
            <a:off x="2411413" y="2349500"/>
            <a:ext cx="4268787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360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在自然中，还有很多神奇之处，你能再举出几例吗？</a:t>
            </a:r>
          </a:p>
        </p:txBody>
      </p:sp>
      <p:sp>
        <p:nvSpPr>
          <p:cNvPr id="35851" name="矩形 35850" descr="白色大理石"/>
          <p:cNvSpPr/>
          <p:nvPr/>
        </p:nvSpPr>
        <p:spPr>
          <a:xfrm>
            <a:off x="684213" y="1196975"/>
            <a:ext cx="43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>
            <a:defPPr/>
          </a:lstStyle>
          <a:p>
            <a:pPr algn="ctr"/>
            <a:r>
              <a:rPr lang="zh-CN" altLang="en-US" sz="3600">
                <a:blipFill rotWithShape="0">
                  <a:blip r:embed="rId2"/>
                  <a:stretch>
                    <a:fillRect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35853" name="图片 35852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8" y="5805488"/>
            <a:ext cx="7905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图片 3585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1341438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7409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3313"/>
          <p:cNvSpPr>
            <a:spLocks noGrp="1" noRot="1"/>
          </p:cNvSpPr>
          <p:nvPr>
            <p:ph type="title" idx="4294967295"/>
          </p:nvPr>
        </p:nvSpPr>
        <p:spPr>
          <a:xfrm>
            <a:off x="755650" y="981075"/>
            <a:ext cx="7646988" cy="2676525"/>
          </a:xfrm>
        </p:spPr>
        <p:txBody>
          <a:bodyPr anchor="ctr"/>
          <a:lstStyle>
            <a:defPPr/>
          </a:lstStyle>
          <a:p>
            <a:pPr algn="l"/>
            <a:r>
              <a:rPr lang="en-US" altLang="zh-CN" sz="36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6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美丽的红霞，高耸的雪山，惊天的雷电，咆哮的河流，我们不能不为大自然的神奇所震撼。其实，只要我们留心观察，认真思考，我们会发现，生活中也有许多神奇的现象。</a:t>
            </a:r>
            <a:endParaRPr lang="zh-CN" altLang="en-US"/>
          </a:p>
        </p:txBody>
      </p:sp>
      <p:grpSp>
        <p:nvGrpSpPr>
          <p:cNvPr id="13315" name="组合 13314"/>
          <p:cNvGrpSpPr/>
          <p:nvPr/>
        </p:nvGrpSpPr>
        <p:grpSpPr>
          <a:xfrm>
            <a:off x="1979613" y="4292600"/>
            <a:ext cx="3960812" cy="2016125"/>
            <a:chOff x="1247" y="2704"/>
            <a:chExt cx="2495" cy="1270"/>
          </a:xfrm>
        </p:grpSpPr>
        <p:pic>
          <p:nvPicPr>
            <p:cNvPr id="13316" name="图片 13315" descr="火影忍者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" y="2704"/>
              <a:ext cx="905" cy="12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7" name="云形标注 13316"/>
            <p:cNvSpPr/>
            <p:nvPr/>
          </p:nvSpPr>
          <p:spPr>
            <a:xfrm rot="929559">
              <a:off x="2018" y="2795"/>
              <a:ext cx="1680" cy="1056"/>
            </a:xfrm>
            <a:prstGeom prst="cloudCallout">
              <a:avLst>
                <a:gd name="adj1" fmla="val -61426"/>
                <a:gd name="adj2" fmla="val -8338"/>
              </a:avLst>
            </a:prstGeom>
            <a:solidFill>
              <a:srgbClr val="FFFF00"/>
            </a:solidFill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 vert="eaVert"/>
            <a:lstStyle>
              <a:defPPr/>
            </a:lstStyle>
            <a:p>
              <a:pPr algn="ctr" eaLnBrk="0" hangingPunct="0"/>
              <a:endParaRPr sz="2400">
                <a:latin typeface="Times New Roman" pitchFamily="18" charset="0"/>
              </a:endParaRPr>
            </a:p>
          </p:txBody>
        </p:sp>
        <p:sp>
          <p:nvSpPr>
            <p:cNvPr id="13318" name="文本框 13317"/>
            <p:cNvSpPr txBox="1"/>
            <p:nvPr/>
          </p:nvSpPr>
          <p:spPr>
            <a:xfrm>
              <a:off x="2200" y="2886"/>
              <a:ext cx="1542" cy="74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3366CC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      </a:t>
              </a:r>
              <a:r>
                <a:rPr lang="zh-CN" altLang="en-US" sz="2400" b="1">
                  <a:solidFill>
                    <a:srgbClr val="3366CC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走吧，让我们一起去欣赏生活中的神奇</a:t>
              </a:r>
              <a:r>
                <a:rPr lang="zh-CN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0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6865"/>
          <p:cNvSpPr/>
          <p:nvPr/>
        </p:nvSpPr>
        <p:spPr>
          <a:xfrm>
            <a:off x="131763" y="4868863"/>
            <a:ext cx="8616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为什么只有一个小孔时，饮料罐里面的饮料</a:t>
            </a:r>
            <a:r>
              <a:rPr lang="zh-CN" altLang="en-US" sz="2800" b="1" u="sng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不易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倒出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?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6867" name="组合 36866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36868" name="椭圆 36867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6869" name="矩形 36868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二、生活中的神奇</a:t>
              </a:r>
            </a:p>
          </p:txBody>
        </p:sp>
      </p:grpSp>
      <p:grpSp>
        <p:nvGrpSpPr>
          <p:cNvPr id="36880" name="组合 36879"/>
          <p:cNvGrpSpPr/>
          <p:nvPr/>
        </p:nvGrpSpPr>
        <p:grpSpPr>
          <a:xfrm>
            <a:off x="415925" y="1341438"/>
            <a:ext cx="790575" cy="3167062"/>
            <a:chOff x="262" y="845"/>
            <a:chExt cx="498" cy="1995"/>
          </a:xfrm>
        </p:grpSpPr>
        <p:sp>
          <p:nvSpPr>
            <p:cNvPr id="36871" name="竖卷形 36870"/>
            <p:cNvSpPr/>
            <p:nvPr/>
          </p:nvSpPr>
          <p:spPr>
            <a:xfrm>
              <a:off x="262" y="845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6872" name="文本框 36871"/>
            <p:cNvSpPr txBox="1"/>
            <p:nvPr/>
          </p:nvSpPr>
          <p:spPr>
            <a:xfrm>
              <a:off x="326" y="1071"/>
              <a:ext cx="404" cy="16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0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倒饮料的诀窍</a:t>
              </a:r>
            </a:p>
          </p:txBody>
        </p:sp>
      </p:grpSp>
      <p:pic>
        <p:nvPicPr>
          <p:cNvPr id="36875" name="图片 36874" descr="1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484313"/>
            <a:ext cx="5040313" cy="338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83" name="矩形 36882"/>
          <p:cNvSpPr/>
          <p:nvPr/>
        </p:nvSpPr>
        <p:spPr>
          <a:xfrm>
            <a:off x="323850" y="5516563"/>
            <a:ext cx="67691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饮料流出一点后瓶内气体压强会变小，外界气压大，把饮料压在瓶内，不易倒出。</a:t>
            </a:r>
          </a:p>
        </p:txBody>
      </p:sp>
    </p:spTree>
    <p:extLst>
      <p:ext uri="{BB962C8B-B14F-4D97-AF65-F5344CB8AC3E}">
        <p14:creationId xmlns:p14="http://schemas.microsoft.com/office/powerpoint/2010/main" val="39370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37889"/>
          <p:cNvSpPr/>
          <p:nvPr/>
        </p:nvSpPr>
        <p:spPr>
          <a:xfrm>
            <a:off x="1476375" y="4724400"/>
            <a:ext cx="60483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筷子放入水中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似乎被水“折”断了，为什么呢？还有视深小于实深，是为什么呢？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7891" name="组合 37890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37892" name="椭圆 37891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7893" name="矩形 37892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二、生活中的神奇</a:t>
              </a:r>
            </a:p>
          </p:txBody>
        </p:sp>
      </p:grpSp>
      <p:grpSp>
        <p:nvGrpSpPr>
          <p:cNvPr id="37894" name="组合 37893"/>
          <p:cNvGrpSpPr/>
          <p:nvPr/>
        </p:nvGrpSpPr>
        <p:grpSpPr>
          <a:xfrm>
            <a:off x="415925" y="1341438"/>
            <a:ext cx="790575" cy="3167062"/>
            <a:chOff x="262" y="845"/>
            <a:chExt cx="498" cy="1995"/>
          </a:xfrm>
        </p:grpSpPr>
        <p:sp>
          <p:nvSpPr>
            <p:cNvPr id="37895" name="竖卷形 37894"/>
            <p:cNvSpPr/>
            <p:nvPr/>
          </p:nvSpPr>
          <p:spPr>
            <a:xfrm>
              <a:off x="262" y="845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7896" name="文本框 37895"/>
            <p:cNvSpPr txBox="1"/>
            <p:nvPr/>
          </p:nvSpPr>
          <p:spPr>
            <a:xfrm>
              <a:off x="345" y="1071"/>
              <a:ext cx="385" cy="16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被水折断的筷子</a:t>
              </a:r>
            </a:p>
          </p:txBody>
        </p:sp>
      </p:grpSp>
      <p:pic>
        <p:nvPicPr>
          <p:cNvPr id="37902" name="图片 37901" descr="1-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341438"/>
            <a:ext cx="6696075" cy="32766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901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38913"/>
          <p:cNvSpPr/>
          <p:nvPr/>
        </p:nvSpPr>
        <p:spPr>
          <a:xfrm>
            <a:off x="1547813" y="5013325"/>
            <a:ext cx="316865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拉链美观、实用，为何上下拉动，拉链便可闭合或开启？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8915" name="组合 38914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38916" name="椭圆 38915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8917" name="矩形 38916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二、生活中的神奇</a:t>
              </a:r>
            </a:p>
          </p:txBody>
        </p:sp>
      </p:grpSp>
      <p:grpSp>
        <p:nvGrpSpPr>
          <p:cNvPr id="38918" name="组合 38917"/>
          <p:cNvGrpSpPr/>
          <p:nvPr/>
        </p:nvGrpSpPr>
        <p:grpSpPr>
          <a:xfrm>
            <a:off x="415925" y="1341438"/>
            <a:ext cx="790575" cy="3167062"/>
            <a:chOff x="262" y="845"/>
            <a:chExt cx="498" cy="1995"/>
          </a:xfrm>
        </p:grpSpPr>
        <p:sp>
          <p:nvSpPr>
            <p:cNvPr id="38919" name="竖卷形 38918"/>
            <p:cNvSpPr/>
            <p:nvPr/>
          </p:nvSpPr>
          <p:spPr>
            <a:xfrm>
              <a:off x="262" y="845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8920" name="文本框 38919"/>
            <p:cNvSpPr txBox="1"/>
            <p:nvPr/>
          </p:nvSpPr>
          <p:spPr>
            <a:xfrm>
              <a:off x="345" y="1071"/>
              <a:ext cx="385" cy="16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小小拉链奥秘大</a:t>
              </a:r>
            </a:p>
          </p:txBody>
        </p:sp>
      </p:grpSp>
      <p:pic>
        <p:nvPicPr>
          <p:cNvPr id="38922" name="图片 38921" descr="1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1412875"/>
            <a:ext cx="3522662" cy="328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图片 38922" descr="1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412875"/>
            <a:ext cx="3382963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4" name="矩形 38923"/>
          <p:cNvSpPr/>
          <p:nvPr/>
        </p:nvSpPr>
        <p:spPr>
          <a:xfrm>
            <a:off x="4572000" y="5157788"/>
            <a:ext cx="31686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FF"/>
                </a:solidFill>
                <a:latin typeface="Arial" panose="020B0604020202020204" pitchFamily="34" charset="0"/>
                <a:ea typeface="楷体_GB2312" pitchFamily="49" charset="-122"/>
              </a:rPr>
              <a:t>利用齿轮的错合原理</a:t>
            </a:r>
            <a:endParaRPr lang="zh-CN" altLang="en-US" sz="3200" b="1">
              <a:solidFill>
                <a:srgbClr val="FF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2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43009"/>
          <p:cNvSpPr/>
          <p:nvPr/>
        </p:nvSpPr>
        <p:spPr>
          <a:xfrm>
            <a:off x="1476375" y="5084763"/>
            <a:ext cx="64801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撑竿跳高，激动人心。为什么运动员借助一根小小的撑竿，便能克服自身所受的重力作用，跨越高高的横竿？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43011" name="组合 43010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43012" name="椭圆 43011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3013" name="矩形 43012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二、生活中的神奇</a:t>
              </a:r>
            </a:p>
          </p:txBody>
        </p:sp>
      </p:grpSp>
      <p:grpSp>
        <p:nvGrpSpPr>
          <p:cNvPr id="43014" name="组合 43013"/>
          <p:cNvGrpSpPr/>
          <p:nvPr/>
        </p:nvGrpSpPr>
        <p:grpSpPr>
          <a:xfrm>
            <a:off x="415925" y="1341438"/>
            <a:ext cx="790575" cy="3167062"/>
            <a:chOff x="262" y="845"/>
            <a:chExt cx="498" cy="1995"/>
          </a:xfrm>
        </p:grpSpPr>
        <p:sp>
          <p:nvSpPr>
            <p:cNvPr id="43015" name="竖卷形 43014"/>
            <p:cNvSpPr/>
            <p:nvPr/>
          </p:nvSpPr>
          <p:spPr>
            <a:xfrm>
              <a:off x="262" y="845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3016" name="文本框 43015"/>
            <p:cNvSpPr txBox="1"/>
            <p:nvPr/>
          </p:nvSpPr>
          <p:spPr>
            <a:xfrm>
              <a:off x="345" y="1071"/>
              <a:ext cx="385" cy="16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撑竿跳高</a:t>
              </a:r>
            </a:p>
          </p:txBody>
        </p:sp>
      </p:grpSp>
      <p:pic>
        <p:nvPicPr>
          <p:cNvPr id="43018" name="图片 43017" descr="1-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1125538"/>
            <a:ext cx="3838575" cy="37433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6271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40961"/>
          <p:cNvSpPr/>
          <p:nvPr/>
        </p:nvSpPr>
        <p:spPr>
          <a:xfrm>
            <a:off x="2195513" y="5013325"/>
            <a:ext cx="525621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圆珠笔方便、耐用。那么圆珠笔油是如何从笔管流到笔尖的？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40963" name="组合 40962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40964" name="椭圆 40963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0965" name="矩形 40964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二、生活中的神奇</a:t>
              </a:r>
            </a:p>
          </p:txBody>
        </p:sp>
      </p:grpSp>
      <p:grpSp>
        <p:nvGrpSpPr>
          <p:cNvPr id="40966" name="组合 40965"/>
          <p:cNvGrpSpPr/>
          <p:nvPr/>
        </p:nvGrpSpPr>
        <p:grpSpPr>
          <a:xfrm>
            <a:off x="415925" y="1341438"/>
            <a:ext cx="790575" cy="3167062"/>
            <a:chOff x="262" y="845"/>
            <a:chExt cx="498" cy="1995"/>
          </a:xfrm>
        </p:grpSpPr>
        <p:sp>
          <p:nvSpPr>
            <p:cNvPr id="40967" name="竖卷形 40966"/>
            <p:cNvSpPr/>
            <p:nvPr/>
          </p:nvSpPr>
          <p:spPr>
            <a:xfrm>
              <a:off x="262" y="845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0968" name="文本框 40967"/>
            <p:cNvSpPr txBox="1"/>
            <p:nvPr/>
          </p:nvSpPr>
          <p:spPr>
            <a:xfrm>
              <a:off x="384" y="1071"/>
              <a:ext cx="346" cy="167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使用方便的圆珠笔</a:t>
              </a:r>
            </a:p>
          </p:txBody>
        </p:sp>
      </p:grpSp>
      <p:pic>
        <p:nvPicPr>
          <p:cNvPr id="40970" name="图片 40969" descr="1-11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38" y="1412875"/>
            <a:ext cx="2384425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图片 40970" descr="1-1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484313"/>
            <a:ext cx="2735262" cy="2947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180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50177"/>
          <p:cNvSpPr txBox="1"/>
          <p:nvPr/>
        </p:nvSpPr>
        <p:spPr>
          <a:xfrm>
            <a:off x="539750" y="836613"/>
            <a:ext cx="8059738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为什么大多数的铅笔是六棱形？钢笔的笔尖为什么中间有条缝？你能解释这些问题吗？你是否也有类似的问题想说一说？</a:t>
            </a:r>
          </a:p>
        </p:txBody>
      </p:sp>
      <p:sp>
        <p:nvSpPr>
          <p:cNvPr id="50179" name="文本框 50178"/>
          <p:cNvSpPr txBox="1"/>
          <p:nvPr/>
        </p:nvSpPr>
        <p:spPr>
          <a:xfrm>
            <a:off x="755650" y="3141663"/>
            <a:ext cx="9464675" cy="2657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解析：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六棱形的铅笔不易从桌子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上滚下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钢笔中间有一条缝有利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于向下传递墨水，也可以写出粗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细变化的笔画。</a:t>
            </a:r>
          </a:p>
        </p:txBody>
      </p:sp>
      <p:grpSp>
        <p:nvGrpSpPr>
          <p:cNvPr id="50180" name="组合 50179"/>
          <p:cNvGrpSpPr/>
          <p:nvPr/>
        </p:nvGrpSpPr>
        <p:grpSpPr>
          <a:xfrm>
            <a:off x="6275388" y="3232150"/>
            <a:ext cx="2339975" cy="3113088"/>
            <a:chOff x="0" y="0"/>
            <a:chExt cx="1474" cy="1961"/>
          </a:xfrm>
        </p:grpSpPr>
        <p:sp>
          <p:nvSpPr>
            <p:cNvPr id="50181" name="云形标注 50180"/>
            <p:cNvSpPr/>
            <p:nvPr/>
          </p:nvSpPr>
          <p:spPr>
            <a:xfrm rot="20644534">
              <a:off x="0" y="0"/>
              <a:ext cx="1474" cy="750"/>
            </a:xfrm>
            <a:prstGeom prst="cloudCallout">
              <a:avLst>
                <a:gd name="adj1" fmla="val -26120"/>
                <a:gd name="adj2" fmla="val 71602"/>
              </a:avLst>
            </a:prstGeom>
            <a:solidFill>
              <a:schemeClr val="bg1"/>
            </a:soli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pPr>
                <a:buFont typeface="Arial" panose="020B0604020202020204" pitchFamily="34" charset="0"/>
              </a:pPr>
              <a:r>
                <a:rPr lang="zh-CN" altLang="en-US" sz="2800" b="1">
                  <a:solidFill>
                    <a:srgbClr val="CC00FF"/>
                  </a:solidFill>
                  <a:latin typeface="楷体_GB2312" pitchFamily="49" charset="-122"/>
                  <a:ea typeface="楷体_GB2312" pitchFamily="49" charset="-122"/>
                </a:rPr>
                <a:t>让我想一想</a:t>
              </a:r>
              <a:r>
                <a:rPr lang="en-US" altLang="zh-CN" sz="2800" b="1">
                  <a:solidFill>
                    <a:srgbClr val="CC00FF"/>
                  </a:solidFill>
                  <a:latin typeface="楷体_GB2312" pitchFamily="49" charset="-122"/>
                  <a:ea typeface="楷体_GB2312" pitchFamily="49" charset="-122"/>
                </a:rPr>
                <a:t>?</a:t>
              </a:r>
            </a:p>
          </p:txBody>
        </p:sp>
        <p:pic>
          <p:nvPicPr>
            <p:cNvPr id="50182" name="图片 50181" descr="注册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9" y="909"/>
              <a:ext cx="1178" cy="10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491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椭圆 29698">
            <a:hlinkClick r:id="" action="ppaction://noaction"/>
          </p:cNvPr>
          <p:cNvSpPr/>
          <p:nvPr/>
        </p:nvSpPr>
        <p:spPr>
          <a:xfrm>
            <a:off x="1835150" y="2395538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990033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29700" name="椭圆 29699">
            <a:hlinkClick r:id="" action="ppaction://noaction"/>
          </p:cNvPr>
          <p:cNvSpPr/>
          <p:nvPr/>
        </p:nvSpPr>
        <p:spPr>
          <a:xfrm>
            <a:off x="2268538" y="3357563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990033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29701" name="椭圆 29700">
            <a:hlinkClick r:id="" action="ppaction://noaction"/>
          </p:cNvPr>
          <p:cNvSpPr/>
          <p:nvPr/>
        </p:nvSpPr>
        <p:spPr>
          <a:xfrm>
            <a:off x="2771775" y="4340225"/>
            <a:ext cx="457200" cy="457200"/>
          </a:xfrm>
          <a:prstGeom prst="ellipse">
            <a:avLst/>
          </a:prstGeom>
          <a:gradFill rotWithShape="0">
            <a:gsLst>
              <a:gs pos="0">
                <a:srgbClr val="FF9999"/>
              </a:gs>
              <a:gs pos="100000">
                <a:srgbClr val="990033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29702" name="文本框 29701"/>
          <p:cNvSpPr txBox="1"/>
          <p:nvPr/>
        </p:nvSpPr>
        <p:spPr>
          <a:xfrm>
            <a:off x="2484438" y="2276475"/>
            <a:ext cx="5472112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/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感受自然和生活中的神奇</a:t>
            </a:r>
          </a:p>
        </p:txBody>
      </p:sp>
      <p:sp>
        <p:nvSpPr>
          <p:cNvPr id="29703" name="文本框 29702"/>
          <p:cNvSpPr txBox="1"/>
          <p:nvPr/>
        </p:nvSpPr>
        <p:spPr>
          <a:xfrm>
            <a:off x="3059113" y="3219450"/>
            <a:ext cx="32766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/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学会观察现象</a:t>
            </a:r>
          </a:p>
        </p:txBody>
      </p:sp>
      <p:sp>
        <p:nvSpPr>
          <p:cNvPr id="29704" name="文本框 29703"/>
          <p:cNvSpPr txBox="1"/>
          <p:nvPr/>
        </p:nvSpPr>
        <p:spPr>
          <a:xfrm>
            <a:off x="3708400" y="4149725"/>
            <a:ext cx="5256213" cy="13836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defPPr/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学会提出问题和作出猜想</a:t>
            </a:r>
          </a:p>
          <a:p>
            <a:pPr eaLnBrk="0" hangingPunct="0">
              <a:spcBef>
                <a:spcPct val="50000"/>
              </a:spcBef>
            </a:pPr>
            <a:endParaRPr lang="zh-CN" altLang="en-US" sz="3200" b="1"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29712" name="组合 29711"/>
          <p:cNvGrpSpPr/>
          <p:nvPr/>
        </p:nvGrpSpPr>
        <p:grpSpPr>
          <a:xfrm>
            <a:off x="1692275" y="692150"/>
            <a:ext cx="6119813" cy="1008063"/>
            <a:chOff x="1066" y="436"/>
            <a:chExt cx="3674" cy="635"/>
          </a:xfrm>
        </p:grpSpPr>
        <p:sp>
          <p:nvSpPr>
            <p:cNvPr id="29706" name="椭圆 29705"/>
            <p:cNvSpPr/>
            <p:nvPr/>
          </p:nvSpPr>
          <p:spPr>
            <a:xfrm>
              <a:off x="1066" y="436"/>
              <a:ext cx="3674" cy="635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29707" name="矩形 29706"/>
            <p:cNvSpPr/>
            <p:nvPr/>
          </p:nvSpPr>
          <p:spPr>
            <a:xfrm>
              <a:off x="1474" y="455"/>
              <a:ext cx="2764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r>
                <a:rPr lang="zh-CN" altLang="en-US" sz="4400" b="1">
                  <a:solidFill>
                    <a:srgbClr val="FF6699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第一节 走进神奇</a:t>
              </a:r>
            </a:p>
          </p:txBody>
        </p:sp>
      </p:grpSp>
      <p:grpSp>
        <p:nvGrpSpPr>
          <p:cNvPr id="29711" name="组合 29710"/>
          <p:cNvGrpSpPr/>
          <p:nvPr/>
        </p:nvGrpSpPr>
        <p:grpSpPr>
          <a:xfrm>
            <a:off x="757238" y="2060575"/>
            <a:ext cx="790575" cy="3167063"/>
            <a:chOff x="340" y="1071"/>
            <a:chExt cx="498" cy="1995"/>
          </a:xfrm>
        </p:grpSpPr>
        <p:sp>
          <p:nvSpPr>
            <p:cNvPr id="29709" name="竖卷形 29708"/>
            <p:cNvSpPr/>
            <p:nvPr/>
          </p:nvSpPr>
          <p:spPr>
            <a:xfrm>
              <a:off x="340" y="1071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29710" name="文本框 29709"/>
            <p:cNvSpPr txBox="1"/>
            <p:nvPr/>
          </p:nvSpPr>
          <p:spPr>
            <a:xfrm>
              <a:off x="382" y="1298"/>
              <a:ext cx="423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学习目标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78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椭圆 44033"/>
          <p:cNvSpPr/>
          <p:nvPr/>
        </p:nvSpPr>
        <p:spPr>
          <a:xfrm>
            <a:off x="1258888" y="1989138"/>
            <a:ext cx="6481762" cy="2519362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4035" name="矩形 44034"/>
          <p:cNvSpPr/>
          <p:nvPr/>
        </p:nvSpPr>
        <p:spPr>
          <a:xfrm>
            <a:off x="2411413" y="2349500"/>
            <a:ext cx="4268787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360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在生活中，还有很多神奇之处，你能再举出几例吗？</a:t>
            </a:r>
          </a:p>
        </p:txBody>
      </p:sp>
      <p:sp>
        <p:nvSpPr>
          <p:cNvPr id="44036" name="矩形 44035" descr="白色大理石"/>
          <p:cNvSpPr/>
          <p:nvPr/>
        </p:nvSpPr>
        <p:spPr>
          <a:xfrm>
            <a:off x="684213" y="1196975"/>
            <a:ext cx="43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>
            <a:defPPr/>
          </a:lstStyle>
          <a:p>
            <a:pPr algn="ctr"/>
            <a:r>
              <a:rPr lang="zh-CN" altLang="en-US" sz="3600">
                <a:blipFill rotWithShape="0">
                  <a:blip r:embed="rId2"/>
                  <a:stretch>
                    <a:fillRect/>
                  </a:stretch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</p:txBody>
      </p:sp>
      <p:pic>
        <p:nvPicPr>
          <p:cNvPr id="44037" name="图片 44036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8" y="5805488"/>
            <a:ext cx="7905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8" y="1341438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733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9153"/>
          <p:cNvSpPr txBox="1"/>
          <p:nvPr/>
        </p:nvSpPr>
        <p:spPr>
          <a:xfrm>
            <a:off x="569913" y="1457325"/>
            <a:ext cx="9401175" cy="137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en-GB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下列现象属于自然现象的是_______________,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属于生活现象的是__________________.</a:t>
            </a:r>
          </a:p>
        </p:txBody>
      </p:sp>
      <p:sp>
        <p:nvSpPr>
          <p:cNvPr id="49155" name="文本框 49154"/>
          <p:cNvSpPr txBox="1"/>
          <p:nvPr/>
        </p:nvSpPr>
        <p:spPr>
          <a:xfrm>
            <a:off x="855663" y="2820988"/>
            <a:ext cx="9072562" cy="3725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）龙卷风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）水烧开时壶盖跳动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）雷雨天时电闪雷鸣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）打开香水瓶，满屋子里都是香味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）火山喷发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）坐在沙发上比坐在板凳上舒服</a:t>
            </a:r>
          </a:p>
        </p:txBody>
      </p:sp>
      <p:sp>
        <p:nvSpPr>
          <p:cNvPr id="49156" name="文本框 49155"/>
          <p:cNvSpPr txBox="1"/>
          <p:nvPr/>
        </p:nvSpPr>
        <p:spPr>
          <a:xfrm>
            <a:off x="5226050" y="1577975"/>
            <a:ext cx="28654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49157" name="文本框 49156"/>
          <p:cNvSpPr txBox="1"/>
          <p:nvPr/>
        </p:nvSpPr>
        <p:spPr>
          <a:xfrm>
            <a:off x="4313238" y="2205038"/>
            <a:ext cx="28654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）（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pic>
        <p:nvPicPr>
          <p:cNvPr id="49158" name="矩形 13"/>
          <p:cNvPicPr/>
          <p:nvPr/>
        </p:nvPicPr>
        <p:blipFill>
          <a:blip r:embed="rId2"/>
          <a:srcRect t="6931" b="19183"/>
          <a:stretch>
            <a:fillRect/>
          </a:stretch>
        </p:blipFill>
        <p:spPr>
          <a:xfrm>
            <a:off x="3127375" y="765175"/>
            <a:ext cx="3095625" cy="94773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888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9457"/>
          <p:cNvSpPr/>
          <p:nvPr/>
        </p:nvSpPr>
        <p:spPr>
          <a:xfrm>
            <a:off x="730250" y="404813"/>
            <a:ext cx="17541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44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63500" dir="19387806" algn="ctr" rotWithShape="0">
                    <a:schemeClr val="bg2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动动手</a:t>
            </a:r>
          </a:p>
        </p:txBody>
      </p:sp>
      <p:sp>
        <p:nvSpPr>
          <p:cNvPr id="19459" name="矩形 19458"/>
          <p:cNvSpPr/>
          <p:nvPr/>
        </p:nvSpPr>
        <p:spPr>
          <a:xfrm rot="-10775245" flipH="1">
            <a:off x="755650" y="1052513"/>
            <a:ext cx="1752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4400">
                <a:solidFill>
                  <a:srgbClr val="FFFF99">
                    <a:alpha val="50000"/>
                  </a:srgbClr>
                </a:solidFill>
                <a:effectLst>
                  <a:outerShdw dist="63500" dir="19387806" algn="ctr" rotWithShape="0">
                    <a:schemeClr val="bg2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动动手</a:t>
            </a:r>
          </a:p>
        </p:txBody>
      </p:sp>
      <p:sp>
        <p:nvSpPr>
          <p:cNvPr id="19460" name="直接连接符 19459"/>
          <p:cNvSpPr/>
          <p:nvPr/>
        </p:nvSpPr>
        <p:spPr>
          <a:xfrm>
            <a:off x="323850" y="1052513"/>
            <a:ext cx="2182813" cy="1587"/>
          </a:xfrm>
          <a:prstGeom prst="line">
            <a:avLst/>
          </a:prstGeom>
          <a:ln w="5715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63500" dir="19387806" algn="ctr" rotWithShape="0">
              <a:schemeClr val="bg2"/>
            </a:outerShdw>
          </a:effectLst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9461" name="椭圆 19460">
            <a:hlinkClick r:id="" action="ppaction://noaction"/>
          </p:cNvPr>
          <p:cNvSpPr>
            <a:spLocks noChangeAspect="1"/>
          </p:cNvSpPr>
          <p:nvPr/>
        </p:nvSpPr>
        <p:spPr>
          <a:xfrm>
            <a:off x="250825" y="1773238"/>
            <a:ext cx="320675" cy="320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19463" name="椭圆 19462">
            <a:hlinkClick r:id="" action="ppaction://noaction"/>
          </p:cNvPr>
          <p:cNvSpPr>
            <a:spLocks noChangeAspect="1"/>
          </p:cNvSpPr>
          <p:nvPr/>
        </p:nvSpPr>
        <p:spPr>
          <a:xfrm>
            <a:off x="250825" y="4365625"/>
            <a:ext cx="320675" cy="320675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12700">
            <a:noFill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19466" name="矩形 19465"/>
          <p:cNvSpPr/>
          <p:nvPr/>
        </p:nvSpPr>
        <p:spPr>
          <a:xfrm>
            <a:off x="755650" y="2060575"/>
            <a:ext cx="8150225" cy="8842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能站起来吗？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人坐在椅子上，身挺直，上身不允许前倾，看能否站起来？</a:t>
            </a:r>
          </a:p>
        </p:txBody>
      </p:sp>
      <p:sp>
        <p:nvSpPr>
          <p:cNvPr id="19468" name="矩形 19467"/>
          <p:cNvSpPr/>
          <p:nvPr/>
        </p:nvSpPr>
        <p:spPr>
          <a:xfrm>
            <a:off x="684213" y="3500438"/>
            <a:ext cx="8150225" cy="1614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能再次看到硬币吗？</a:t>
            </a:r>
          </a:p>
          <a:p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在空纸杯中放一枚硬币，移动纸杯，直至刚好看不见硬币，</a:t>
            </a:r>
          </a:p>
          <a:p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保持人和眼睛的位置不变，让另一位同学往杯中缓慢注水，</a:t>
            </a:r>
          </a:p>
          <a:p>
            <a:r>
              <a:rPr lang="zh-CN" altLang="en-US" sz="2400" b="1">
                <a:latin typeface="Arial" panose="020B0604020202020204" pitchFamily="34" charset="0"/>
                <a:ea typeface="楷体_GB2312" pitchFamily="49" charset="-122"/>
              </a:rPr>
              <a:t>看能否看见硬币？并想一想，看到的是真正的硬币吗？</a:t>
            </a:r>
          </a:p>
        </p:txBody>
      </p:sp>
    </p:spTree>
    <p:extLst>
      <p:ext uri="{BB962C8B-B14F-4D97-AF65-F5344CB8AC3E}">
        <p14:creationId xmlns:p14="http://schemas.microsoft.com/office/powerpoint/2010/main" val="212330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标题 205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4968875" cy="1008062"/>
          </a:xfrm>
        </p:spPr>
        <p:txBody>
          <a:bodyPr vert="horz" wrap="square" lIns="91440" tIns="45720" rIns="91440" bIns="45720" anchor="b" anchorCtr="1"/>
          <a:lstStyle>
            <a:defPPr/>
          </a:lstStyle>
          <a:p>
            <a:pPr defTabSz="914400">
              <a:buSzTx/>
            </a:pPr>
            <a:r>
              <a:rPr lang="zh-CN" altLang="en-US" b="1" kern="1200" baseline="0">
                <a:latin typeface="Tahoma" panose="020B0604030504040204" pitchFamily="34" charset="0"/>
                <a:ea typeface="宋体" panose="02010600030101010101" pitchFamily="2" charset="-122"/>
              </a:rPr>
              <a:t>第二节   探索之路</a:t>
            </a:r>
            <a:r>
              <a:rPr lang="zh-CN" altLang="en-US" kern="1200" baseline="0"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53" name="矩形 2052"/>
          <p:cNvSpPr/>
          <p:nvPr/>
        </p:nvSpPr>
        <p:spPr>
          <a:xfrm>
            <a:off x="323850" y="1196975"/>
            <a:ext cx="5689600" cy="876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defPPr/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None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anose="020B0604030504040204" pitchFamily="34" charset="0"/>
              <a:buNone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/>
            <a:r>
              <a:rPr lang="zh-CN" altLang="en-US" sz="3600" b="1">
                <a:solidFill>
                  <a:srgbClr val="FF33CC"/>
                </a:solidFill>
              </a:rPr>
              <a:t>古文明中的科学思索</a:t>
            </a:r>
            <a:r>
              <a:rPr lang="en-US" altLang="zh-CN" sz="3600" b="1">
                <a:solidFill>
                  <a:srgbClr val="FF33CC"/>
                </a:solidFill>
                <a:latin typeface="宋体" panose="02010600030101010101" pitchFamily="2" charset="-122"/>
              </a:rPr>
              <a:t>……</a:t>
            </a:r>
          </a:p>
        </p:txBody>
      </p:sp>
      <p:pic>
        <p:nvPicPr>
          <p:cNvPr id="2055" name="图片 2054" descr="123456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060575"/>
            <a:ext cx="3240087" cy="238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2055" descr="11111111111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2060575"/>
            <a:ext cx="3455987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文本框 2056"/>
          <p:cNvSpPr txBox="1"/>
          <p:nvPr/>
        </p:nvSpPr>
        <p:spPr>
          <a:xfrm>
            <a:off x="3995738" y="4724400"/>
            <a:ext cx="522605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4400" b="1">
                <a:solidFill>
                  <a:schemeClr val="hlink"/>
                </a:solidFill>
                <a:latin typeface="Tahoma" panose="020B0604030504040204" pitchFamily="34" charset="0"/>
              </a:rPr>
              <a:t>纳西族东巴文“晒干”</a:t>
            </a:r>
          </a:p>
        </p:txBody>
      </p:sp>
      <p:sp>
        <p:nvSpPr>
          <p:cNvPr id="2058" name="文本框 2057"/>
          <p:cNvSpPr txBox="1"/>
          <p:nvPr/>
        </p:nvSpPr>
        <p:spPr>
          <a:xfrm>
            <a:off x="684213" y="4724400"/>
            <a:ext cx="321945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4400" b="1">
                <a:solidFill>
                  <a:schemeClr val="hlink"/>
                </a:solidFill>
                <a:latin typeface="Tahoma" panose="020B0604030504040204" pitchFamily="34" charset="0"/>
              </a:rPr>
              <a:t>甲骨文“ 磬”</a:t>
            </a:r>
            <a:r>
              <a:rPr lang="zh-CN" altLang="en-US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6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8229600" cy="4114800"/>
          </a:xfrm>
        </p:spPr>
        <p:txBody>
          <a:bodyPr/>
          <a:lstStyle>
            <a:defPPr/>
          </a:lstStyle>
          <a:p>
            <a:r>
              <a:rPr lang="zh-CN" altLang="en-US" sz="4400" b="1"/>
              <a:t>纳西族大多分布在云南省西北部，少数分布在四川、西藏，主要聚居地丽江人口有</a:t>
            </a:r>
            <a:r>
              <a:rPr lang="en-US" altLang="zh-CN" sz="4400" b="1"/>
              <a:t>28</a:t>
            </a:r>
            <a:r>
              <a:rPr lang="zh-CN" altLang="en-US" sz="4400" b="1"/>
              <a:t>万。纳西族在古代创造了两种文字，一种是东巴象形文字，另一种是表音的音节文字哥巴文</a:t>
            </a:r>
            <a:r>
              <a:rPr lang="zh-CN" altLang="en-US" sz="4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2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1476375" y="5157788"/>
            <a:ext cx="5761038" cy="1366837"/>
          </a:xfrm>
        </p:spPr>
        <p:txBody>
          <a:bodyPr anchor="ctr"/>
          <a:lstStyle>
            <a:defPPr/>
          </a:lstStyle>
          <a:p>
            <a:r>
              <a:rPr lang="zh-CN" altLang="en-US" b="1">
                <a:solidFill>
                  <a:schemeClr val="hlink"/>
                </a:solidFill>
              </a:rPr>
              <a:t>古人的宇宙模型之一</a:t>
            </a:r>
            <a:r>
              <a:rPr lang="zh-CN" altLang="en-US"/>
              <a:t> </a:t>
            </a:r>
          </a:p>
        </p:txBody>
      </p:sp>
      <p:pic>
        <p:nvPicPr>
          <p:cNvPr id="15367" name="图片 15366" descr="11222222222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0"/>
            <a:ext cx="4465637" cy="5229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0539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xfrm>
            <a:off x="395288" y="4613275"/>
            <a:ext cx="8229600" cy="2244725"/>
          </a:xfrm>
        </p:spPr>
        <p:txBody>
          <a:bodyPr/>
          <a:lstStyle>
            <a:defPPr/>
          </a:lstStyle>
          <a:p>
            <a:pPr>
              <a:lnSpc>
                <a:spcPct val="90000"/>
              </a:lnSpc>
            </a:pPr>
            <a:r>
              <a:rPr lang="zh-CN" altLang="en-US" sz="3600" b="1"/>
              <a:t>距今约</a:t>
            </a:r>
            <a:r>
              <a:rPr lang="en-US" altLang="zh-CN" sz="3600" b="1"/>
              <a:t>5000</a:t>
            </a:r>
            <a:r>
              <a:rPr lang="zh-CN" altLang="en-US" sz="3600" b="1"/>
              <a:t>年的雕刻玉版，是中国古人天圆地方宇宙观的早期展现。在这种宇宙观的基础上逐渐产生了“司南”（指南针）。</a:t>
            </a:r>
            <a:r>
              <a:rPr lang="zh-CN" altLang="en-US" sz="2800"/>
              <a:t> </a:t>
            </a:r>
          </a:p>
        </p:txBody>
      </p:sp>
      <p:pic>
        <p:nvPicPr>
          <p:cNvPr id="18439" name="图片 18438" descr="1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0"/>
            <a:ext cx="5148262" cy="444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文本框 18439"/>
          <p:cNvSpPr txBox="1"/>
          <p:nvPr/>
        </p:nvSpPr>
        <p:spPr>
          <a:xfrm>
            <a:off x="7164388" y="260350"/>
            <a:ext cx="1979612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4400" b="1">
                <a:latin typeface="Tahoma" panose="020B0604030504040204" pitchFamily="34" charset="0"/>
              </a:rPr>
              <a:t>安徽</a:t>
            </a:r>
            <a:r>
              <a:rPr lang="zh-CN" altLang="en-US" sz="4400" b="1">
                <a:solidFill>
                  <a:schemeClr val="hlink"/>
                </a:solidFill>
                <a:latin typeface="Tahoma" panose="020B0604030504040204" pitchFamily="34" charset="0"/>
              </a:rPr>
              <a:t>凌家滩</a:t>
            </a:r>
            <a:r>
              <a:rPr lang="zh-CN" altLang="en-US" sz="4400" b="1">
                <a:latin typeface="Tahoma" panose="020B0604030504040204" pitchFamily="34" charset="0"/>
              </a:rPr>
              <a:t>出土的雕刻</a:t>
            </a:r>
            <a:r>
              <a:rPr lang="zh-CN" altLang="en-US" sz="4400" b="1">
                <a:solidFill>
                  <a:schemeClr val="hlink"/>
                </a:solidFill>
                <a:latin typeface="Tahoma" panose="020B0604030504040204" pitchFamily="34" charset="0"/>
              </a:rPr>
              <a:t>玉版</a:t>
            </a:r>
            <a:r>
              <a:rPr lang="zh-CN" altLang="en-US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28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xfrm>
            <a:off x="6804025" y="549275"/>
            <a:ext cx="2051050" cy="1871663"/>
          </a:xfrm>
        </p:spPr>
        <p:txBody>
          <a:bodyPr anchor="ctr"/>
          <a:lstStyle>
            <a:defPPr/>
          </a:lstStyle>
          <a:p>
            <a:r>
              <a:rPr lang="zh-CN" altLang="en-US" b="1"/>
              <a:t>英格兰</a:t>
            </a:r>
            <a:r>
              <a:rPr lang="zh-CN" altLang="en-US" b="1">
                <a:solidFill>
                  <a:schemeClr val="hlink"/>
                </a:solidFill>
              </a:rPr>
              <a:t>石头阵</a:t>
            </a:r>
            <a:r>
              <a:rPr lang="zh-CN" altLang="en-US"/>
              <a:t> </a:t>
            </a:r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xfrm>
            <a:off x="468313" y="4365625"/>
            <a:ext cx="8229600" cy="1811338"/>
          </a:xfrm>
        </p:spPr>
        <p:txBody>
          <a:bodyPr/>
          <a:lstStyle>
            <a:defPPr/>
          </a:lstStyle>
          <a:p>
            <a:r>
              <a:rPr lang="zh-CN" altLang="en-US" sz="4000" b="1"/>
              <a:t>有研究认为其功能之一是古人用与观察天象的。</a:t>
            </a:r>
            <a:r>
              <a:rPr lang="zh-CN" altLang="en-US"/>
              <a:t> </a:t>
            </a:r>
          </a:p>
        </p:txBody>
      </p:sp>
      <p:pic>
        <p:nvPicPr>
          <p:cNvPr id="20487" name="图片 20486" descr="1-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88913"/>
            <a:ext cx="5976938" cy="42481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5961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defPPr/>
          </a:lstStyle>
          <a:p>
            <a:r>
              <a:rPr lang="zh-CN" altLang="en-US" sz="3600" b="1">
                <a:solidFill>
                  <a:srgbClr val="FF33CC"/>
                </a:solidFill>
              </a:rPr>
              <a:t>物理学的进步这之阶</a:t>
            </a:r>
            <a:r>
              <a:rPr lang="en-US" altLang="zh-CN" sz="3600" b="1">
                <a:solidFill>
                  <a:srgbClr val="FF33CC"/>
                </a:solidFill>
                <a:latin typeface="Arial" panose="020B0604020202020204" pitchFamily="34" charset="0"/>
              </a:rPr>
              <a:t>……</a:t>
            </a:r>
            <a:endParaRPr lang="en-US" altLang="zh-CN" sz="3600" b="1">
              <a:solidFill>
                <a:srgbClr val="FF33CC"/>
              </a:solidFill>
            </a:endParaRPr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4140200" y="1484313"/>
            <a:ext cx="5003800" cy="5373687"/>
          </a:xfrm>
        </p:spPr>
        <p:txBody>
          <a:bodyPr/>
          <a:lstStyle>
            <a:defPPr/>
          </a:lstStyle>
          <a:p>
            <a:pPr>
              <a:lnSpc>
                <a:spcPct val="90000"/>
              </a:lnSpc>
            </a:pPr>
            <a:r>
              <a:rPr lang="zh-CN" altLang="en-US" b="1"/>
              <a:t>尼古拉</a:t>
            </a:r>
            <a:r>
              <a:rPr lang="en-US" altLang="zh-CN" b="1">
                <a:latin typeface="Arial" panose="020B0604020202020204" pitchFamily="34" charset="0"/>
              </a:rPr>
              <a:t>·</a:t>
            </a:r>
            <a:r>
              <a:rPr lang="en-US" altLang="zh-CN" b="1"/>
              <a:t> </a:t>
            </a:r>
            <a:r>
              <a:rPr lang="zh-CN" altLang="en-US" b="1"/>
              <a:t>哥白尼</a:t>
            </a:r>
            <a:r>
              <a:rPr lang="en-US" altLang="zh-CN" b="1"/>
              <a:t>(NicolausCopernicus,1473</a:t>
            </a:r>
            <a:r>
              <a:rPr lang="zh-CN" altLang="en-US" b="1"/>
              <a:t>～</a:t>
            </a:r>
            <a:r>
              <a:rPr lang="en-US" altLang="zh-CN" b="1"/>
              <a:t>1543)</a:t>
            </a:r>
            <a:r>
              <a:rPr lang="zh-CN" altLang="en-US" b="1"/>
              <a:t>是波兰伟大的天文学家、太阳中心说的创始人、近代天文学的奠基人。</a:t>
            </a:r>
          </a:p>
          <a:p>
            <a:pPr>
              <a:lnSpc>
                <a:spcPct val="90000"/>
              </a:lnSpc>
            </a:pPr>
            <a:r>
              <a:rPr lang="zh-CN" altLang="en-US" b="1"/>
              <a:t>写出“自然科学的独立宣言”</a:t>
            </a:r>
            <a:r>
              <a:rPr lang="en-US" altLang="zh-CN" b="1"/>
              <a:t>──《</a:t>
            </a:r>
            <a:r>
              <a:rPr lang="zh-CN" altLang="en-US" b="1"/>
              <a:t>天体运行论</a:t>
            </a:r>
            <a:r>
              <a:rPr lang="en-US" altLang="zh-CN" b="1"/>
              <a:t>》</a:t>
            </a:r>
            <a:r>
              <a:rPr lang="zh-CN" altLang="en-US" b="1"/>
              <a:t>。否定了亚里士多德和托勒密主张“地心说”。</a:t>
            </a:r>
          </a:p>
        </p:txBody>
      </p:sp>
      <p:pic>
        <p:nvPicPr>
          <p:cNvPr id="22534" name="图片 22533" descr="238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989138"/>
            <a:ext cx="3684587" cy="381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2062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4577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defPPr/>
          </a:lstStyle>
          <a:p>
            <a:r>
              <a:rPr lang="zh-CN" altLang="en-US"/>
              <a:t>伽利略</a:t>
            </a:r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0" y="1446213"/>
            <a:ext cx="5508625" cy="5411787"/>
          </a:xfrm>
        </p:spPr>
        <p:txBody>
          <a:bodyPr/>
          <a:lstStyle>
            <a:defPPr/>
          </a:lstStyle>
          <a:p>
            <a:pPr>
              <a:lnSpc>
                <a:spcPct val="90000"/>
              </a:lnSpc>
            </a:pPr>
            <a:r>
              <a:rPr lang="zh-CN" altLang="en-US"/>
              <a:t>经典力学和实验物理学的先驱</a:t>
            </a:r>
          </a:p>
          <a:p>
            <a:pPr>
              <a:lnSpc>
                <a:spcPct val="90000"/>
              </a:lnSpc>
            </a:pPr>
            <a:r>
              <a:rPr lang="zh-CN" altLang="en-US"/>
              <a:t>第一个用望远镜观察天空的人，</a:t>
            </a:r>
          </a:p>
          <a:p>
            <a:pPr>
              <a:lnSpc>
                <a:spcPct val="90000"/>
              </a:lnSpc>
            </a:pPr>
            <a:r>
              <a:rPr lang="en-US" altLang="zh-CN"/>
              <a:t>《</a:t>
            </a:r>
            <a:r>
              <a:rPr lang="zh-CN" altLang="en-US"/>
              <a:t>关于托勒玫和哥白尼两大学说的对话</a:t>
            </a:r>
            <a:r>
              <a:rPr lang="en-US" altLang="zh-CN"/>
              <a:t>》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/>
              <a:t>  《</a:t>
            </a:r>
            <a:r>
              <a:rPr lang="zh-CN" altLang="en-US"/>
              <a:t>运动的法则</a:t>
            </a:r>
            <a:r>
              <a:rPr lang="en-US" altLang="zh-CN"/>
              <a:t>》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/>
              <a:t>斜塔实验，证实了下落快慢与物体的质量无关，是亚里士多德的落体理论第一次受到的挑战。</a:t>
            </a:r>
          </a:p>
        </p:txBody>
      </p:sp>
      <p:pic>
        <p:nvPicPr>
          <p:cNvPr id="24587" name="图片 24586" descr="th1005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0"/>
            <a:ext cx="3635375" cy="36036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7224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47105" descr="2001年狮子座流星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3" y="817563"/>
            <a:ext cx="3527425" cy="454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47106" descr="彗星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814388"/>
            <a:ext cx="2116138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图片 47107" descr="彗星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812800"/>
            <a:ext cx="1911350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彗星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13" y="2400300"/>
            <a:ext cx="2101850" cy="152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彗星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88" y="2522538"/>
            <a:ext cx="1968500" cy="140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彗星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750" y="3932238"/>
            <a:ext cx="4052888" cy="140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2" name="文本框 47111"/>
          <p:cNvSpPr txBox="1"/>
          <p:nvPr/>
        </p:nvSpPr>
        <p:spPr>
          <a:xfrm>
            <a:off x="695325" y="5407025"/>
            <a:ext cx="953135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浩瀚太空，群星闪烁，它们从哪里来的？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我们生活的地球在宇宙的什么地方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  <a:endParaRPr lang="en-US" altLang="zh-CN" sz="2800" b="1">
              <a:solidFill>
                <a:srgbClr val="0000FF"/>
              </a:solidFill>
              <a:latin typeface="Arial" pitchFamily="34" charset="0"/>
            </a:endParaRPr>
          </a:p>
        </p:txBody>
      </p:sp>
      <p:grpSp>
        <p:nvGrpSpPr>
          <p:cNvPr id="47113" name="组合 47112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47114" name="椭圆 47113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7115" name="矩形 47114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47116" name="组合 47115"/>
          <p:cNvGrpSpPr/>
          <p:nvPr/>
        </p:nvGrpSpPr>
        <p:grpSpPr>
          <a:xfrm>
            <a:off x="179388" y="1341438"/>
            <a:ext cx="790575" cy="3167062"/>
            <a:chOff x="295" y="754"/>
            <a:chExt cx="498" cy="1995"/>
          </a:xfrm>
        </p:grpSpPr>
        <p:sp>
          <p:nvSpPr>
            <p:cNvPr id="47117" name="竖卷形 47116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7118" name="文本框 47117"/>
            <p:cNvSpPr txBox="1"/>
            <p:nvPr/>
          </p:nvSpPr>
          <p:spPr>
            <a:xfrm>
              <a:off x="340" y="981"/>
              <a:ext cx="385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神秘的宇宙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69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 anchor="ctr"/>
          <a:lstStyle>
            <a:defPPr/>
          </a:lstStyle>
          <a:p>
            <a:r>
              <a:rPr lang="en-US" altLang="zh-CN" sz="4000"/>
              <a:t>                     </a:t>
            </a:r>
            <a:r>
              <a:rPr lang="zh-CN" altLang="en-US" sz="4000"/>
              <a:t>牛顿</a:t>
            </a:r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xfrm>
            <a:off x="3492500" y="1052513"/>
            <a:ext cx="5651500" cy="5805487"/>
          </a:xfrm>
        </p:spPr>
        <p:txBody>
          <a:bodyPr/>
          <a:lstStyle>
            <a:defPPr/>
          </a:lstStyle>
          <a:p>
            <a:r>
              <a:rPr lang="en-US" altLang="zh-CN"/>
              <a:t>17</a:t>
            </a:r>
            <a:r>
              <a:rPr lang="zh-CN" altLang="en-US"/>
              <a:t>世纪人类最伟大的科学家，是人类历史上屈指可数的几个科学巨匠之一，在物理学、数学、天文学方面的贡献都是划时代的。</a:t>
            </a:r>
          </a:p>
          <a:p>
            <a:r>
              <a:rPr lang="zh-CN" altLang="en-US"/>
              <a:t>一生的成就写在</a:t>
            </a:r>
            <a:r>
              <a:rPr lang="en-US" altLang="zh-CN"/>
              <a:t>《</a:t>
            </a:r>
            <a:r>
              <a:rPr lang="zh-CN" altLang="en-US"/>
              <a:t>自然哲学的数学原理</a:t>
            </a:r>
            <a:r>
              <a:rPr lang="en-US" altLang="zh-CN"/>
              <a:t>》</a:t>
            </a:r>
            <a:r>
              <a:rPr lang="zh-CN" altLang="en-US"/>
              <a:t>一书中，构建了经典物理学体系，建立了牛顿运动三大定律，创立的微积分。</a:t>
            </a:r>
          </a:p>
        </p:txBody>
      </p:sp>
      <p:pic>
        <p:nvPicPr>
          <p:cNvPr id="27655" name="图片 27654" descr="Newton_isaac_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3284537" cy="38877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7625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3419475" y="292100"/>
            <a:ext cx="5267325" cy="1384300"/>
          </a:xfrm>
        </p:spPr>
        <p:txBody>
          <a:bodyPr anchor="ctr"/>
          <a:lstStyle>
            <a:defPPr/>
          </a:lstStyle>
          <a:p>
            <a:r>
              <a:rPr lang="zh-CN" altLang="en-US" sz="4000"/>
              <a:t>爱因斯坦的相对论冲击了经典的时空观 </a:t>
            </a:r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539750" y="2599690"/>
            <a:ext cx="8147050" cy="3771900"/>
          </a:xfrm>
        </p:spPr>
        <p:txBody>
          <a:bodyPr/>
          <a:lstStyle>
            <a:defPPr/>
          </a:lstStyle>
          <a:p>
            <a:pPr>
              <a:lnSpc>
                <a:spcPct val="90000"/>
              </a:lnSpc>
            </a:pPr>
            <a:r>
              <a:rPr lang="en-US" altLang="zh-CN"/>
              <a:t>20</a:t>
            </a:r>
            <a:r>
              <a:rPr lang="zh-CN" altLang="en-US"/>
              <a:t>世纪杰出的物理学家爱因斯坦（</a:t>
            </a:r>
            <a:r>
              <a:rPr lang="en-US" altLang="zh-CN"/>
              <a:t>A.EINSTEIN,1879-1955</a:t>
            </a:r>
            <a:r>
              <a:rPr lang="zh-CN" altLang="en-US"/>
              <a:t>）认为：当物体的运动速度接近光速时，人们所熟悉的空间和时间等概念都会发生变化。玻尔（</a:t>
            </a:r>
            <a:r>
              <a:rPr lang="en-US" altLang="zh-CN"/>
              <a:t>N.Bohr,1885-1962</a:t>
            </a:r>
            <a:r>
              <a:rPr lang="zh-CN" altLang="en-US"/>
              <a:t>）等量子力学主要莫基人，发现微观世界的物理规律与宏观世界的物理规律有很大的差异。 </a:t>
            </a:r>
          </a:p>
          <a:p>
            <a:pPr>
              <a:lnSpc>
                <a:spcPct val="90000"/>
              </a:lnSpc>
            </a:pPr>
            <a:r>
              <a:rPr lang="zh-CN" altLang="en-US"/>
              <a:t>由于爱因斯坦、玻尔等人的伟大贡献，物理学再次跨出具有划时代意义的一大步。</a:t>
            </a:r>
          </a:p>
        </p:txBody>
      </p:sp>
      <p:graphicFrame>
        <p:nvGraphicFramePr>
          <p:cNvPr id="29723" name="表格 29722"/>
          <p:cNvGraphicFramePr>
            <a:graphicFrameLocks noGrp="1"/>
          </p:cNvGraphicFramePr>
          <p:nvPr/>
        </p:nvGraphicFramePr>
        <p:xfrm>
          <a:off x="0" y="0"/>
          <a:ext cx="365125" cy="11200448"/>
        </p:xfrm>
        <a:graphic>
          <a:graphicData uri="http://schemas.openxmlformats.org/drawingml/2006/table">
            <a:tbl>
              <a:tblPr/>
              <a:tblGrid>
                <a:gridCol w="365125"/>
              </a:tblGrid>
              <a:tr h="517525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2288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13" name="表格 29712"/>
          <p:cNvGraphicFramePr>
            <a:graphicFrameLocks noGrp="1"/>
          </p:cNvGraphicFramePr>
          <p:nvPr/>
        </p:nvGraphicFramePr>
        <p:xfrm>
          <a:off x="9525" y="517525"/>
          <a:ext cx="346075" cy="10683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0672763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  </a:t>
                      </a:r>
                      <a:r>
                        <a:rPr lang="en-US" altLang="zh-CN" sz="75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 </a:t>
                      </a:r>
                      <a:endParaRPr lang="zh-CN" altLang="en-US" sz="1000">
                        <a:effectLst/>
                        <a:latin typeface="Arial" pitchFamily="34" charset="0"/>
                      </a:endParaRPr>
                    </a:p>
                  </a:txBody>
                  <a:tcPr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        </a:t>
                      </a:r>
                      <a:endParaRPr lang="zh-CN" altLang="en-US" sz="1800">
                        <a:effectLst/>
                        <a:latin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48" name="表格 29747"/>
          <p:cNvGraphicFramePr>
            <a:graphicFrameLocks noGrp="1"/>
          </p:cNvGraphicFramePr>
          <p:nvPr/>
        </p:nvGraphicFramePr>
        <p:xfrm>
          <a:off x="0" y="0"/>
          <a:ext cx="365125" cy="11200448"/>
        </p:xfrm>
        <a:graphic>
          <a:graphicData uri="http://schemas.openxmlformats.org/drawingml/2006/table">
            <a:tbl>
              <a:tblPr/>
              <a:tblGrid>
                <a:gridCol w="365125"/>
              </a:tblGrid>
              <a:tr h="517525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2288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/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38" name="表格 29737"/>
          <p:cNvGraphicFramePr>
            <a:graphicFrameLocks noGrp="1"/>
          </p:cNvGraphicFramePr>
          <p:nvPr/>
        </p:nvGraphicFramePr>
        <p:xfrm>
          <a:off x="9525" y="517525"/>
          <a:ext cx="346075" cy="10683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</a:tblGrid>
              <a:tr h="10672763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  </a:t>
                      </a:r>
                      <a:r>
                        <a:rPr lang="en-US" altLang="zh-CN" sz="75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 </a:t>
                      </a:r>
                      <a:endParaRPr lang="zh-CN" alt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anose="020B060403050404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Tahoma" panose="020B0604030504040204" pitchFamily="34" charset="0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Tx/>
                        <a:buNone/>
                      </a:pP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          </a:t>
                      </a:r>
                      <a:r>
                        <a:rPr lang="en-US" altLang="zh-CN" sz="750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altLang="zh-CN" sz="1000"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</a:t>
                      </a:r>
                      <a:endParaRPr lang="zh-CN" alt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28" name="图片 29727" descr="1-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6600" cy="2698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9491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/>
          <p:cNvSpPr>
            <a:spLocks noTextEdit="1"/>
          </p:cNvSpPr>
          <p:nvPr/>
        </p:nvSpPr>
        <p:spPr>
          <a:xfrm>
            <a:off x="1318895" y="1676083"/>
            <a:ext cx="6192838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7200">
                <a:gradFill rotWithShape="1">
                  <a:gsLst>
                    <a:gs pos="0">
                      <a:srgbClr val="3399FF"/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第三节 站在巨人的肩膀上</a:t>
            </a:r>
          </a:p>
        </p:txBody>
      </p:sp>
    </p:spTree>
    <p:extLst>
      <p:ext uri="{BB962C8B-B14F-4D97-AF65-F5344CB8AC3E}">
        <p14:creationId xmlns:p14="http://schemas.microsoft.com/office/powerpoint/2010/main" val="5325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内容占位符 3"/>
          <p:cNvPicPr>
            <a:picLocks noGrp="1" noRot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88913"/>
            <a:ext cx="5237162" cy="65532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35600" y="620713"/>
            <a:ext cx="3457575" cy="52562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哥白尼</a:t>
            </a:r>
            <a:r>
              <a:rPr kumimoji="0" lang="en-US" altLang="zh-CN" sz="6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/>
            </a:r>
            <a:br>
              <a:rPr kumimoji="0" lang="en-US" altLang="zh-CN" sz="6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/>
            </a:r>
            <a:b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r>
              <a:rPr kumimoji="0" lang="zh-CN" altLang="en-US" sz="27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著名的天文学家，自然科学的先驱，他用日心说否定了影响人类长达千年之久的托勒密地心说。</a:t>
            </a: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/>
            </a:r>
            <a:b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/>
            </a:r>
            <a:b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r>
              <a:rPr kumimoji="0" lang="zh-CN" altLang="en-US" sz="53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日心说</a:t>
            </a: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/>
            </a:r>
            <a:b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/>
            </a:r>
            <a:b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</a:br>
            <a:endParaRPr kumimoji="0" lang="zh-CN" altLang="en-US" sz="4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605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02qsd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TextBox 5"/>
          <p:cNvSpPr txBox="1"/>
          <p:nvPr/>
        </p:nvSpPr>
        <p:spPr>
          <a:xfrm>
            <a:off x="5765800" y="2000250"/>
            <a:ext cx="862013" cy="292893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/>
          </a:lstStyle>
          <a:p>
            <a:pPr algn="ctr"/>
            <a:r>
              <a:rPr lang="zh-CN" altLang="en-US" sz="4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伽利略</a:t>
            </a:r>
          </a:p>
        </p:txBody>
      </p:sp>
      <p:pic>
        <p:nvPicPr>
          <p:cNvPr id="26627" name="Picture 6" descr="http://www.chinalun.com/UpfilePath/2010-3-25/2010325183832346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549275"/>
            <a:ext cx="4546600" cy="568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5"/>
          <p:cNvSpPr txBox="1"/>
          <p:nvPr/>
        </p:nvSpPr>
        <p:spPr>
          <a:xfrm>
            <a:off x="6497638" y="1268413"/>
            <a:ext cx="738187" cy="41052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摆的等时性</a:t>
            </a:r>
          </a:p>
        </p:txBody>
      </p:sp>
    </p:spTree>
    <p:extLst>
      <p:ext uri="{BB962C8B-B14F-4D97-AF65-F5344CB8AC3E}">
        <p14:creationId xmlns:p14="http://schemas.microsoft.com/office/powerpoint/2010/main" val="643009497"/>
      </p:ext>
    </p:extLst>
  </p:cSld>
  <p:clrMapOvr>
    <a:masterClrMapping/>
  </p:clrMapOvr>
  <p:transition>
    <p:pull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02qsd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13" y="4000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422275"/>
            <a:ext cx="5037137" cy="612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Box 3"/>
          <p:cNvSpPr txBox="1"/>
          <p:nvPr/>
        </p:nvSpPr>
        <p:spPr>
          <a:xfrm>
            <a:off x="5573713" y="1565275"/>
            <a:ext cx="1108075" cy="2308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7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牛</a:t>
            </a:r>
            <a:endParaRPr lang="en-US" altLang="zh-CN" sz="720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7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顿</a:t>
            </a:r>
          </a:p>
        </p:txBody>
      </p:sp>
      <p:sp>
        <p:nvSpPr>
          <p:cNvPr id="27652" name="TextBox 4"/>
          <p:cNvSpPr txBox="1"/>
          <p:nvPr/>
        </p:nvSpPr>
        <p:spPr>
          <a:xfrm>
            <a:off x="6875463" y="2349500"/>
            <a:ext cx="881062" cy="3416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5400" b="1">
                <a:latin typeface="黑体" panose="02010609060101010101" pitchFamily="2" charset="-122"/>
                <a:ea typeface="黑体" panose="02010609060101010101" pitchFamily="2" charset="-122"/>
              </a:rPr>
              <a:t>万</a:t>
            </a:r>
            <a:endParaRPr lang="en-US" altLang="zh-CN" sz="5400" b="1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5400" b="1">
                <a:latin typeface="黑体" panose="02010609060101010101" pitchFamily="2" charset="-122"/>
                <a:ea typeface="黑体" panose="02010609060101010101" pitchFamily="2" charset="-122"/>
              </a:rPr>
              <a:t>有</a:t>
            </a:r>
            <a:endParaRPr lang="en-US" altLang="zh-CN" sz="5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5400" b="1">
                <a:latin typeface="黑体" panose="02010609060101010101" pitchFamily="2" charset="-122"/>
                <a:ea typeface="黑体" panose="02010609060101010101" pitchFamily="2" charset="-122"/>
              </a:rPr>
              <a:t>引</a:t>
            </a:r>
            <a:endParaRPr lang="en-US" altLang="zh-CN" sz="5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5400" b="1">
                <a:latin typeface="黑体" panose="02010609060101010101" pitchFamily="2" charset="-122"/>
                <a:ea typeface="黑体" panose="02010609060101010101" pitchFamily="2" charset="-122"/>
              </a:rPr>
              <a:t>力</a:t>
            </a:r>
          </a:p>
        </p:txBody>
      </p:sp>
    </p:spTree>
    <p:extLst>
      <p:ext uri="{BB962C8B-B14F-4D97-AF65-F5344CB8AC3E}">
        <p14:creationId xmlns:p14="http://schemas.microsoft.com/office/powerpoint/2010/main" val="1096967630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myruochen.com/wp-content/uploads/2011/02/ce2213b4b1f3734f8bd4b2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6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TextBox 2"/>
          <p:cNvSpPr txBox="1"/>
          <p:nvPr/>
        </p:nvSpPr>
        <p:spPr>
          <a:xfrm>
            <a:off x="5219700" y="2060575"/>
            <a:ext cx="4392613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 algn="ctr"/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爱因斯坦</a:t>
            </a:r>
          </a:p>
        </p:txBody>
      </p:sp>
      <p:sp>
        <p:nvSpPr>
          <p:cNvPr id="28675" name="TextBox 3"/>
          <p:cNvSpPr txBox="1"/>
          <p:nvPr/>
        </p:nvSpPr>
        <p:spPr>
          <a:xfrm>
            <a:off x="5219700" y="3357563"/>
            <a:ext cx="4897438" cy="8302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pPr algn="ctr"/>
            <a:r>
              <a:rPr lang="zh-CN" altLang="en-US" sz="4800">
                <a:latin typeface="Arial" panose="020B0604020202020204" pitchFamily="34" charset="0"/>
                <a:ea typeface="宋体" panose="02010600030101010101" pitchFamily="2" charset="-122"/>
              </a:rPr>
              <a:t>相对论</a:t>
            </a:r>
          </a:p>
        </p:txBody>
      </p:sp>
    </p:spTree>
    <p:extLst>
      <p:ext uri="{BB962C8B-B14F-4D97-AF65-F5344CB8AC3E}">
        <p14:creationId xmlns:p14="http://schemas.microsoft.com/office/powerpoint/2010/main" val="243113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/>
          <p:nvPr/>
        </p:nvSpPr>
        <p:spPr>
          <a:xfrm>
            <a:off x="250825" y="404813"/>
            <a:ext cx="50482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经典和实验物理学的先驱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率先用望远镜观察天空</a:t>
            </a:r>
          </a:p>
        </p:txBody>
      </p:sp>
      <p:sp>
        <p:nvSpPr>
          <p:cNvPr id="29698" name="Text Box 5"/>
          <p:cNvSpPr txBox="1"/>
          <p:nvPr/>
        </p:nvSpPr>
        <p:spPr>
          <a:xfrm>
            <a:off x="250825" y="981075"/>
            <a:ext cx="4984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构建经典物理学体系，建立了牛顿运动三大定律</a:t>
            </a:r>
          </a:p>
        </p:txBody>
      </p:sp>
      <p:sp>
        <p:nvSpPr>
          <p:cNvPr id="29699" name="Text Box 6"/>
          <p:cNvSpPr txBox="1"/>
          <p:nvPr/>
        </p:nvSpPr>
        <p:spPr>
          <a:xfrm>
            <a:off x="250825" y="1576388"/>
            <a:ext cx="68897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著名天文学家、自然科学家，用“日心说体系”否定了“地心说”的先驱</a:t>
            </a:r>
          </a:p>
        </p:txBody>
      </p:sp>
      <p:sp>
        <p:nvSpPr>
          <p:cNvPr id="29700" name="Text Box 7"/>
          <p:cNvSpPr txBox="1"/>
          <p:nvPr/>
        </p:nvSpPr>
        <p:spPr>
          <a:xfrm>
            <a:off x="250825" y="2133600"/>
            <a:ext cx="7042150" cy="9159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相对论认为：</a:t>
            </a: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当物体接近当速时，人们所熟透悉的空间和时间等概念都会发生变化</a:t>
            </a: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这对经典时空论是一个冲击</a:t>
            </a:r>
          </a:p>
        </p:txBody>
      </p:sp>
      <p:sp>
        <p:nvSpPr>
          <p:cNvPr id="29701" name="WordArt 8"/>
          <p:cNvSpPr>
            <a:spLocks noTextEdit="1"/>
          </p:cNvSpPr>
          <p:nvPr/>
        </p:nvSpPr>
        <p:spPr>
          <a:xfrm>
            <a:off x="6659563" y="5157788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爱因斯坦</a:t>
            </a:r>
          </a:p>
        </p:txBody>
      </p:sp>
      <p:sp>
        <p:nvSpPr>
          <p:cNvPr id="29702" name="WordArt 10"/>
          <p:cNvSpPr>
            <a:spLocks noTextEdit="1"/>
          </p:cNvSpPr>
          <p:nvPr/>
        </p:nvSpPr>
        <p:spPr>
          <a:xfrm>
            <a:off x="900113" y="515778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3600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牛顿</a:t>
            </a:r>
          </a:p>
        </p:txBody>
      </p:sp>
      <p:sp>
        <p:nvSpPr>
          <p:cNvPr id="29703" name="WordArt 11" descr="窄竖线"/>
          <p:cNvSpPr>
            <a:spLocks noTextEdit="1"/>
          </p:cNvSpPr>
          <p:nvPr/>
        </p:nvSpPr>
        <p:spPr>
          <a:xfrm>
            <a:off x="4859338" y="4868863"/>
            <a:ext cx="13716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伽利略</a:t>
            </a:r>
          </a:p>
        </p:txBody>
      </p:sp>
      <p:sp>
        <p:nvSpPr>
          <p:cNvPr id="29704" name="WordArt 13" descr="窄竖线"/>
          <p:cNvSpPr>
            <a:spLocks noTextEdit="1"/>
          </p:cNvSpPr>
          <p:nvPr/>
        </p:nvSpPr>
        <p:spPr>
          <a:xfrm>
            <a:off x="2771775" y="4797425"/>
            <a:ext cx="13716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>
            <a:defPPr/>
          </a:lstStyle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哥白尼</a:t>
            </a:r>
          </a:p>
        </p:txBody>
      </p:sp>
      <p:sp>
        <p:nvSpPr>
          <p:cNvPr id="15374" name="Line 14"/>
          <p:cNvSpPr/>
          <p:nvPr/>
        </p:nvSpPr>
        <p:spPr>
          <a:xfrm>
            <a:off x="1476375" y="620713"/>
            <a:ext cx="3959225" cy="4537075"/>
          </a:xfrm>
          <a:prstGeom prst="line">
            <a:avLst/>
          </a:prstGeom>
          <a:ln w="38100" cap="flat" cmpd="sng">
            <a:solidFill>
              <a:srgbClr val="FF5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75" name="Line 15"/>
          <p:cNvSpPr/>
          <p:nvPr/>
        </p:nvSpPr>
        <p:spPr>
          <a:xfrm>
            <a:off x="1042988" y="1773238"/>
            <a:ext cx="2376487" cy="3455987"/>
          </a:xfrm>
          <a:prstGeom prst="line">
            <a:avLst/>
          </a:prstGeom>
          <a:ln w="28575" cap="flat" cmpd="sng">
            <a:solidFill>
              <a:srgbClr val="FFFFCC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76" name="Line 16"/>
          <p:cNvSpPr/>
          <p:nvPr/>
        </p:nvSpPr>
        <p:spPr>
          <a:xfrm>
            <a:off x="323850" y="1125538"/>
            <a:ext cx="1152525" cy="4319587"/>
          </a:xfrm>
          <a:prstGeom prst="line">
            <a:avLst/>
          </a:prstGeom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77" name="Line 17"/>
          <p:cNvSpPr/>
          <p:nvPr/>
        </p:nvSpPr>
        <p:spPr>
          <a:xfrm>
            <a:off x="5435600" y="2492375"/>
            <a:ext cx="2089150" cy="2808288"/>
          </a:xfrm>
          <a:prstGeom prst="line">
            <a:avLst/>
          </a:prstGeom>
          <a:ln w="28575" cap="flat" cmpd="sng">
            <a:solidFill>
              <a:srgbClr val="99FF33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>
            <a:defPPr/>
          </a:lstStyle>
          <a:p>
            <a:endParaRPr/>
          </a:p>
        </p:txBody>
      </p:sp>
      <p:sp>
        <p:nvSpPr>
          <p:cNvPr id="15380" name="Text Box 20"/>
          <p:cNvSpPr txBox="1"/>
          <p:nvPr/>
        </p:nvSpPr>
        <p:spPr>
          <a:xfrm>
            <a:off x="250825" y="5805488"/>
            <a:ext cx="416718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FF505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如果我比别人看的更远的话，</a:t>
            </a:r>
          </a:p>
          <a:p>
            <a:r>
              <a:rPr lang="zh-CN" altLang="en-US" sz="2400" b="1">
                <a:solidFill>
                  <a:srgbClr val="FF505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那是因为我站在巨人的肩膀上</a:t>
            </a:r>
          </a:p>
        </p:txBody>
      </p:sp>
      <p:sp>
        <p:nvSpPr>
          <p:cNvPr id="15382" name="Text Box 22"/>
          <p:cNvSpPr txBox="1"/>
          <p:nvPr/>
        </p:nvSpPr>
        <p:spPr>
          <a:xfrm>
            <a:off x="684213" y="3644900"/>
            <a:ext cx="7902575" cy="741363"/>
          </a:xfrm>
          <a:prstGeom prst="rect">
            <a:avLst/>
          </a:prstGeom>
          <a:solidFill>
            <a:srgbClr val="CCCCFF"/>
          </a:solidFill>
          <a:ln w="9525"/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t">
            <a:spAutoFit/>
            <a:flatTx/>
          </a:bodyPr>
          <a:lstStyle>
            <a:defPPr/>
          </a:lstStyle>
          <a:p>
            <a:r>
              <a:rPr lang="zh-CN" altLang="en-US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物理学是研究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  <a:p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自然界的</a:t>
            </a:r>
            <a:r>
              <a:rPr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物质结构</a:t>
            </a: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、物体间的</a:t>
            </a:r>
            <a:r>
              <a:rPr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相互作用</a:t>
            </a: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和物体最一般的规律的自然科学</a:t>
            </a:r>
          </a:p>
        </p:txBody>
      </p:sp>
      <p:pic>
        <p:nvPicPr>
          <p:cNvPr id="29711" name="Picture 24" descr="WW_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333375"/>
            <a:ext cx="1000125" cy="828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863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  <p:bldP spid="153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02qsd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6" descr="9338c533b0a8b7c41b4cff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3" y="785813"/>
            <a:ext cx="3786187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Box 7"/>
          <p:cNvSpPr txBox="1"/>
          <p:nvPr/>
        </p:nvSpPr>
        <p:spPr>
          <a:xfrm>
            <a:off x="5429250" y="2106613"/>
            <a:ext cx="677863" cy="26447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>
            <a:defPPr/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钱学森</a:t>
            </a:r>
          </a:p>
        </p:txBody>
      </p:sp>
      <p:sp>
        <p:nvSpPr>
          <p:cNvPr id="30724" name="TextBox 4"/>
          <p:cNvSpPr txBox="1"/>
          <p:nvPr/>
        </p:nvSpPr>
        <p:spPr>
          <a:xfrm>
            <a:off x="5940425" y="1268413"/>
            <a:ext cx="1727200" cy="452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“中国航天之父”</a:t>
            </a:r>
            <a:endParaRPr lang="en-US" altLang="zh-CN" sz="3600">
              <a:latin typeface="Arial" pitchFamily="34" charset="0"/>
              <a:ea typeface="宋体" pitchFamily="2" charset="-122"/>
            </a:endParaRPr>
          </a:p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“中国导弹之父”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“火箭之王”</a:t>
            </a:r>
          </a:p>
        </p:txBody>
      </p:sp>
    </p:spTree>
    <p:extLst>
      <p:ext uri="{BB962C8B-B14F-4D97-AF65-F5344CB8AC3E}">
        <p14:creationId xmlns:p14="http://schemas.microsoft.com/office/powerpoint/2010/main" val="173265766"/>
      </p:ext>
    </p:extLst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>
            <a:defPPr/>
          </a:lstStyle>
          <a:p>
            <a:pPr eaLnBrk="1" hangingPunct="1"/>
            <a:r>
              <a:rPr lang="zh-CN" altLang="en-US" b="1">
                <a:solidFill>
                  <a:srgbClr val="2970FF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科学探究的主要环节</a:t>
            </a:r>
          </a:p>
        </p:txBody>
      </p:sp>
      <p:sp>
        <p:nvSpPr>
          <p:cNvPr id="31746" name="Rectangle 3"/>
          <p:cNvSpPr>
            <a:spLocks noGrp="1" noRot="1"/>
          </p:cNvSpPr>
          <p:nvPr>
            <p:ph idx="1"/>
          </p:nvPr>
        </p:nvSpPr>
        <p:spPr/>
        <p:txBody>
          <a:bodyPr wrap="square" lIns="91440" tIns="45720" rIns="91440" bIns="45720" anchor="t"/>
          <a:lstStyle>
            <a:defPPr/>
          </a:lstStyle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提出问题</a:t>
            </a:r>
          </a:p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猜想与假设</a:t>
            </a:r>
          </a:p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制定计划与设计实验</a:t>
            </a:r>
          </a:p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进行实验与收集数据</a:t>
            </a:r>
          </a:p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分析论证</a:t>
            </a:r>
          </a:p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评估</a:t>
            </a:r>
          </a:p>
          <a:p>
            <a:pPr eaLnBrk="1" hangingPunct="1"/>
            <a:r>
              <a:rPr lang="zh-CN" altLang="en-US">
                <a:latin typeface="方正舒体" panose="02010601030101010101" pitchFamily="2" charset="-122"/>
                <a:ea typeface="方正舒体" panose="02010601030101010101" pitchFamily="2" charset="-122"/>
              </a:rPr>
              <a:t>交流与合作</a:t>
            </a:r>
          </a:p>
        </p:txBody>
      </p:sp>
      <p:pic>
        <p:nvPicPr>
          <p:cNvPr id="31747" name="Picture 4" descr="WW_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333375"/>
            <a:ext cx="1000125" cy="828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4851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矩形 51203"/>
          <p:cNvSpPr/>
          <p:nvPr/>
        </p:nvSpPr>
        <p:spPr>
          <a:xfrm>
            <a:off x="827088" y="765175"/>
            <a:ext cx="7345362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zh-CN" altLang="en-US" sz="3200" b="1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宇宙大爆炸带来了满天星斗。宇宙有数十亿个星系，银河系是其中一个星系，银河系有几千亿颗恒星，太阳是其中一员。太阳周围有</a:t>
            </a:r>
            <a:r>
              <a:rPr lang="en-US" altLang="zh-CN" sz="3200" b="1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大行星，地球是第</a:t>
            </a:r>
            <a:r>
              <a:rPr lang="en-US" altLang="zh-CN" sz="3200" b="1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颗。      </a:t>
            </a:r>
          </a:p>
        </p:txBody>
      </p:sp>
      <p:sp>
        <p:nvSpPr>
          <p:cNvPr id="51205" name="文本框 51204"/>
          <p:cNvSpPr txBox="1"/>
          <p:nvPr/>
        </p:nvSpPr>
        <p:spPr>
          <a:xfrm>
            <a:off x="971550" y="3500438"/>
            <a:ext cx="720090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宇宙大爆炸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(Big Bang)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是一种学说，是根据天文观测研究后得到的一种设想。 大约在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150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亿年前，宇宙所有的物质都高度密集在一点，有着极高的温度，因而发生了巨大的爆炸。大爆炸以后，物质开始向外大膨胀，就形成了今天我们看到的宇宙。</a:t>
            </a:r>
          </a:p>
        </p:txBody>
      </p:sp>
    </p:spTree>
    <p:extLst>
      <p:ext uri="{BB962C8B-B14F-4D97-AF65-F5344CB8AC3E}">
        <p14:creationId xmlns:p14="http://schemas.microsoft.com/office/powerpoint/2010/main" val="136250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wrap="square" lIns="91440" tIns="45720" rIns="91440" bIns="45720" anchor="ctr"/>
          <a:lstStyle>
            <a:defPPr/>
          </a:lstStyle>
          <a:p>
            <a:pPr eaLnBrk="1" hangingPunct="1"/>
            <a:r>
              <a:rPr lang="zh-CN" altLang="en-US"/>
              <a:t>科学探究的精神</a:t>
            </a:r>
          </a:p>
        </p:txBody>
      </p:sp>
      <p:sp>
        <p:nvSpPr>
          <p:cNvPr id="32770" name="Text Box 4"/>
          <p:cNvSpPr txBox="1"/>
          <p:nvPr/>
        </p:nvSpPr>
        <p:spPr>
          <a:xfrm>
            <a:off x="879475" y="1504950"/>
            <a:ext cx="6065838" cy="3667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en-US" altLang="zh-CN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、实事求是、尊重客观规律、不迷信权威、敢于坚持真理</a:t>
            </a:r>
          </a:p>
        </p:txBody>
      </p:sp>
      <p:sp>
        <p:nvSpPr>
          <p:cNvPr id="32771" name="Text Box 5"/>
          <p:cNvSpPr txBox="1"/>
          <p:nvPr/>
        </p:nvSpPr>
        <p:spPr>
          <a:xfrm>
            <a:off x="808038" y="2127250"/>
            <a:ext cx="4135437" cy="396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en-US" altLang="zh-CN" sz="20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、孜孜不倦、刻苦认真、锲而不舍</a:t>
            </a:r>
          </a:p>
        </p:txBody>
      </p:sp>
      <p:sp>
        <p:nvSpPr>
          <p:cNvPr id="32772" name="Text Box 6"/>
          <p:cNvSpPr txBox="1"/>
          <p:nvPr/>
        </p:nvSpPr>
        <p:spPr>
          <a:xfrm>
            <a:off x="900113" y="2708275"/>
            <a:ext cx="5111750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善于交流与合作，敢于提出与众不同的见解，</a:t>
            </a:r>
          </a:p>
          <a:p>
            <a:r>
              <a:rPr lang="zh-CN" altLang="en-US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也敢于修正或放弃自己的错误观点</a:t>
            </a:r>
          </a:p>
        </p:txBody>
      </p:sp>
      <p:pic>
        <p:nvPicPr>
          <p:cNvPr id="32773" name="Picture 8" descr="哥白尼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860800"/>
            <a:ext cx="158432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Text Box 9"/>
          <p:cNvSpPr txBox="1"/>
          <p:nvPr/>
        </p:nvSpPr>
        <p:spPr>
          <a:xfrm>
            <a:off x="0" y="5942013"/>
            <a:ext cx="2843213" cy="915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哥白尼的主要贡献是创立了科学的日心地动说写出</a:t>
            </a:r>
            <a:r>
              <a:rPr lang="en-US" altLang="zh-CN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天体运行论</a:t>
            </a:r>
            <a:r>
              <a:rPr lang="en-US" altLang="zh-CN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r>
              <a:rPr lang="zh-CN" altLang="en-US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2775" name="Picture 13" descr="julifuren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333375"/>
            <a:ext cx="1512888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Text Box 14"/>
          <p:cNvSpPr txBox="1"/>
          <p:nvPr/>
        </p:nvSpPr>
        <p:spPr>
          <a:xfrm>
            <a:off x="5940425" y="2276475"/>
            <a:ext cx="29416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FF5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两次诺贝尔奖获得者</a:t>
            </a:r>
          </a:p>
        </p:txBody>
      </p:sp>
      <p:pic>
        <p:nvPicPr>
          <p:cNvPr id="32777" name="Picture 16" descr="图文：爱因斯坦与尼尔斯-玻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338" y="3573463"/>
            <a:ext cx="2266950" cy="2986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8" name="Text Box 17"/>
          <p:cNvSpPr txBox="1"/>
          <p:nvPr/>
        </p:nvSpPr>
        <p:spPr>
          <a:xfrm>
            <a:off x="5219700" y="4076700"/>
            <a:ext cx="3636963" cy="2289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玻尔提出的原子模型理论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对核动力的使用有着深远意义。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这一理论使氢光谱得到解释，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为化学和物理学带来了一场革命。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爱因斯坦解释了光电现象，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并进一步提出狭义和广义相对论。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爱因斯坦与波尔分别于</a:t>
            </a:r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1921</a:t>
            </a:r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</a:p>
          <a:p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1922</a:t>
            </a:r>
            <a:r>
              <a:rPr lang="zh-CN" altLang="en-US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年获得诺贝尔物理学奖。 </a:t>
            </a:r>
          </a:p>
        </p:txBody>
      </p:sp>
    </p:spTree>
    <p:extLst>
      <p:ext uri="{BB962C8B-B14F-4D97-AF65-F5344CB8AC3E}">
        <p14:creationId xmlns:p14="http://schemas.microsoft.com/office/powerpoint/2010/main" val="398932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/>
          </p:cNvSpPr>
          <p:nvPr>
            <p:ph type="title"/>
          </p:nvPr>
        </p:nvSpPr>
        <p:spPr>
          <a:xfrm>
            <a:off x="111125" y="295275"/>
            <a:ext cx="7645400" cy="879475"/>
          </a:xfrm>
        </p:spPr>
        <p:txBody>
          <a:bodyPr wrap="square" lIns="91440" tIns="45720" rIns="91440" bIns="45720" anchor="ctr"/>
          <a:lstStyle>
            <a:defPPr/>
          </a:lstStyle>
          <a:p>
            <a:pPr eaLnBrk="1" hangingPunct="1"/>
            <a:r>
              <a:rPr lang="zh-CN" altLang="en-US" sz="2800" b="1">
                <a:latin typeface="方正兰亭超细黑简体" panose="02000000000000000000" charset="-122"/>
                <a:ea typeface="方正兰亭超细黑简体" panose="02000000000000000000" charset="-122"/>
              </a:rPr>
              <a:t>物理学包括那些方面？研究什么？</a:t>
            </a:r>
          </a:p>
        </p:txBody>
      </p:sp>
      <p:sp>
        <p:nvSpPr>
          <p:cNvPr id="33794" name="Text Box 4"/>
          <p:cNvSpPr txBox="1"/>
          <p:nvPr/>
        </p:nvSpPr>
        <p:spPr>
          <a:xfrm>
            <a:off x="1127125" y="3646488"/>
            <a:ext cx="483076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latin typeface="方正兰亭超细黑简体" panose="02000000000000000000" charset="-122"/>
                <a:ea typeface="方正兰亭超细黑简体" panose="02000000000000000000" charset="-122"/>
              </a:rPr>
              <a:t>我们怎么样才能学好物理呢？</a:t>
            </a:r>
          </a:p>
        </p:txBody>
      </p:sp>
      <p:sp>
        <p:nvSpPr>
          <p:cNvPr id="33795" name="Text Box 5"/>
          <p:cNvSpPr txBox="1"/>
          <p:nvPr/>
        </p:nvSpPr>
        <p:spPr>
          <a:xfrm>
            <a:off x="2032000" y="16335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endParaRPr lang="zh-CN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528638" y="1068388"/>
            <a:ext cx="7091362" cy="2043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物理学</a:t>
            </a:r>
            <a:r>
              <a:rPr lang="zh-CN" altLang="en-US" sz="32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是研究</a:t>
            </a:r>
          </a:p>
          <a:p>
            <a:r>
              <a:rPr lang="zh-CN" altLang="en-US" sz="3200">
                <a:solidFill>
                  <a:srgbClr val="001D3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自然界的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物质结构</a:t>
            </a:r>
            <a:r>
              <a:rPr lang="zh-CN" altLang="en-US" sz="3200">
                <a:solidFill>
                  <a:srgbClr val="001D3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、物体间的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相互作用</a:t>
            </a:r>
          </a:p>
          <a:p>
            <a:r>
              <a:rPr lang="zh-CN" altLang="en-US" sz="3200">
                <a:solidFill>
                  <a:srgbClr val="001D3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和物体最一般的</a:t>
            </a:r>
            <a:r>
              <a:rPr lang="zh-CN" altLang="en-US" sz="3200" b="1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规律</a:t>
            </a:r>
            <a:r>
              <a:rPr lang="zh-CN" altLang="en-US" sz="3200">
                <a:solidFill>
                  <a:srgbClr val="001D3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的自然科学</a:t>
            </a:r>
          </a:p>
          <a:p>
            <a:endParaRPr lang="en-US" altLang="zh-CN" sz="32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539750" y="4340225"/>
            <a:ext cx="5670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重视观察和实验：动手是最好的学习方法</a:t>
            </a:r>
          </a:p>
        </p:txBody>
      </p:sp>
      <p:sp>
        <p:nvSpPr>
          <p:cNvPr id="20489" name="Text Box 9"/>
          <p:cNvSpPr txBox="1"/>
          <p:nvPr/>
        </p:nvSpPr>
        <p:spPr>
          <a:xfrm>
            <a:off x="539750" y="4845050"/>
            <a:ext cx="810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要学会联系实际应用：用学过的知识去分析看到的自然现象</a:t>
            </a:r>
          </a:p>
        </p:txBody>
      </p:sp>
      <p:sp>
        <p:nvSpPr>
          <p:cNvPr id="20490" name="Text Box 10"/>
          <p:cNvSpPr txBox="1"/>
          <p:nvPr/>
        </p:nvSpPr>
        <p:spPr>
          <a:xfrm>
            <a:off x="539750" y="5421313"/>
            <a:ext cx="414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要热爱物理、带着兴趣去学。</a:t>
            </a:r>
          </a:p>
        </p:txBody>
      </p:sp>
      <p:sp>
        <p:nvSpPr>
          <p:cNvPr id="20491" name="Text Box 11"/>
          <p:cNvSpPr txBox="1"/>
          <p:nvPr/>
        </p:nvSpPr>
        <p:spPr>
          <a:xfrm>
            <a:off x="2768600" y="5878513"/>
            <a:ext cx="57705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4000">
                <a:solidFill>
                  <a:srgbClr val="0066FF"/>
                </a:solidFill>
                <a:latin typeface="楷体" panose="02010609060101010101" charset="-122"/>
                <a:ea typeface="楷体" panose="02010609060101010101" charset="-122"/>
              </a:rPr>
              <a:t>相信自己一定能学好</a:t>
            </a:r>
            <a:r>
              <a:rPr lang="zh-CN" altLang="en-US" sz="4000">
                <a:solidFill>
                  <a:srgbClr val="FF5050"/>
                </a:solidFill>
                <a:latin typeface="楷体" panose="02010609060101010101" charset="-122"/>
                <a:ea typeface="楷体" panose="02010609060101010101" charset="-122"/>
              </a:rPr>
              <a:t>物理</a:t>
            </a:r>
          </a:p>
        </p:txBody>
      </p:sp>
      <p:sp>
        <p:nvSpPr>
          <p:cNvPr id="20493" name="Text Box 13"/>
          <p:cNvSpPr txBox="1"/>
          <p:nvPr/>
        </p:nvSpPr>
        <p:spPr>
          <a:xfrm>
            <a:off x="684213" y="2801938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力学</a:t>
            </a:r>
          </a:p>
        </p:txBody>
      </p:sp>
      <p:sp>
        <p:nvSpPr>
          <p:cNvPr id="20494" name="Text Box 14"/>
          <p:cNvSpPr txBox="1"/>
          <p:nvPr/>
        </p:nvSpPr>
        <p:spPr>
          <a:xfrm>
            <a:off x="1870075" y="2801938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热学</a:t>
            </a:r>
          </a:p>
        </p:txBody>
      </p:sp>
      <p:sp>
        <p:nvSpPr>
          <p:cNvPr id="20495" name="Text Box 15"/>
          <p:cNvSpPr txBox="1"/>
          <p:nvPr/>
        </p:nvSpPr>
        <p:spPr>
          <a:xfrm>
            <a:off x="3089275" y="2801938"/>
            <a:ext cx="1970088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声学、光学</a:t>
            </a:r>
          </a:p>
        </p:txBody>
      </p:sp>
      <p:sp>
        <p:nvSpPr>
          <p:cNvPr id="20496" name="Text Box 16"/>
          <p:cNvSpPr txBox="1"/>
          <p:nvPr/>
        </p:nvSpPr>
        <p:spPr>
          <a:xfrm>
            <a:off x="5516563" y="2801938"/>
            <a:ext cx="1970087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800" b="1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电学、磁学</a:t>
            </a:r>
          </a:p>
        </p:txBody>
      </p:sp>
      <p:pic>
        <p:nvPicPr>
          <p:cNvPr id="33805" name="Picture 17" descr="WW_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0"/>
            <a:ext cx="1000125" cy="828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732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 tmFilter="0,0; .5, 1; 1, 1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3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" presetClass="emph" presetSubtype="1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/>
      <p:bldP spid="20489" grpId="0"/>
      <p:bldP spid="20490" grpId="0"/>
      <p:bldP spid="20491" grpId="0"/>
      <p:bldP spid="20491" grpId="1"/>
      <p:bldP spid="20491" grpId="2"/>
      <p:bldP spid="20493" grpId="0"/>
      <p:bldP spid="20494" grpId="0"/>
      <p:bldP spid="20495" grpId="0"/>
      <p:bldP spid="204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/>
          <p:nvPr/>
        </p:nvSpPr>
        <p:spPr>
          <a:xfrm>
            <a:off x="2627313" y="228600"/>
            <a:ext cx="3865562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600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课 堂 练 习</a:t>
            </a:r>
          </a:p>
        </p:txBody>
      </p:sp>
      <p:sp>
        <p:nvSpPr>
          <p:cNvPr id="34818" name="Text Box 3"/>
          <p:cNvSpPr txBox="1"/>
          <p:nvPr/>
        </p:nvSpPr>
        <p:spPr>
          <a:xfrm>
            <a:off x="5487988" y="4586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Text Box 4"/>
          <p:cNvSpPr txBox="1"/>
          <p:nvPr/>
        </p:nvSpPr>
        <p:spPr>
          <a:xfrm>
            <a:off x="323850" y="1773238"/>
            <a:ext cx="8497888" cy="435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/>
          </a:lstStyle>
          <a:p>
            <a:r>
              <a:rPr lang="en-US" altLang="zh-CN" sz="4000" b="1">
                <a:solidFill>
                  <a:srgbClr val="FF7C8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4000" b="1">
                <a:solidFill>
                  <a:srgbClr val="FF7C8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物理学的研究范围包括力的现象、热的现象、声的现象、电的现象、光的现象等等。请你判断下列各种现象属于何种现象。</a:t>
            </a:r>
          </a:p>
          <a:p>
            <a:endParaRPr lang="zh-CN" altLang="en-US" sz="30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00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）阳光下的树影是</a:t>
            </a:r>
            <a:r>
              <a:rPr lang="zh-CN" altLang="en-US" sz="3000" u="sng">
                <a:latin typeface="华文新魏" panose="02010800040101010101" pitchFamily="2" charset="-122"/>
                <a:ea typeface="华文新魏" panose="02010800040101010101" pitchFamily="2" charset="-122"/>
              </a:rPr>
              <a:t>　　　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的现象；</a:t>
            </a:r>
          </a:p>
          <a:p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00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）地热喷泉是</a:t>
            </a:r>
            <a:r>
              <a:rPr lang="zh-CN" altLang="en-US" sz="3000" u="sng">
                <a:latin typeface="华文新魏" panose="02010800040101010101" pitchFamily="2" charset="-122"/>
                <a:ea typeface="华文新魏" panose="02010800040101010101" pitchFamily="2" charset="-122"/>
              </a:rPr>
              <a:t>　　　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的现象；</a:t>
            </a:r>
          </a:p>
          <a:p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00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）钱江涌潮是</a:t>
            </a:r>
            <a:r>
              <a:rPr lang="zh-CN" altLang="en-US" sz="3000" u="sng">
                <a:latin typeface="华文新魏" panose="02010800040101010101" pitchFamily="2" charset="-122"/>
                <a:ea typeface="华文新魏" panose="02010800040101010101" pitchFamily="2" charset="-122"/>
              </a:rPr>
              <a:t>　　　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的现象；</a:t>
            </a:r>
          </a:p>
          <a:p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0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）在黑夜中飞行自如的蝙蝠是</a:t>
            </a:r>
            <a:r>
              <a:rPr lang="zh-CN" altLang="en-US" sz="3000" u="sng">
                <a:latin typeface="华文新魏" panose="02010800040101010101" pitchFamily="2" charset="-122"/>
                <a:ea typeface="华文新魏" panose="02010800040101010101" pitchFamily="2" charset="-122"/>
              </a:rPr>
              <a:t>　　　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的现象；</a:t>
            </a:r>
          </a:p>
          <a:p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00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）闪电是</a:t>
            </a:r>
            <a:r>
              <a:rPr lang="zh-CN" altLang="en-US" sz="3000" u="sng">
                <a:latin typeface="华文新魏" panose="02010800040101010101" pitchFamily="2" charset="-122"/>
                <a:ea typeface="华文新魏" panose="02010800040101010101" pitchFamily="2" charset="-122"/>
              </a:rPr>
              <a:t>　　　</a:t>
            </a:r>
            <a:r>
              <a:rPr lang="zh-CN" altLang="en-US" sz="3000">
                <a:latin typeface="华文新魏" panose="02010800040101010101" pitchFamily="2" charset="-122"/>
                <a:ea typeface="华文新魏" panose="02010800040101010101" pitchFamily="2" charset="-122"/>
              </a:rPr>
              <a:t>的现象。</a:t>
            </a:r>
          </a:p>
        </p:txBody>
      </p:sp>
      <p:sp>
        <p:nvSpPr>
          <p:cNvPr id="58373" name="Text Box 5"/>
          <p:cNvSpPr txBox="1"/>
          <p:nvPr/>
        </p:nvSpPr>
        <p:spPr>
          <a:xfrm>
            <a:off x="4284663" y="3716338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3000">
                <a:solidFill>
                  <a:srgbClr val="FF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光</a:t>
            </a:r>
          </a:p>
        </p:txBody>
      </p:sp>
      <p:sp>
        <p:nvSpPr>
          <p:cNvPr id="58374" name="Text Box 6"/>
          <p:cNvSpPr txBox="1"/>
          <p:nvPr/>
        </p:nvSpPr>
        <p:spPr>
          <a:xfrm>
            <a:off x="3563938" y="4221163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3000">
                <a:solidFill>
                  <a:srgbClr val="FF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热</a:t>
            </a:r>
          </a:p>
        </p:txBody>
      </p:sp>
      <p:sp>
        <p:nvSpPr>
          <p:cNvPr id="58375" name="Text Box 7"/>
          <p:cNvSpPr txBox="1"/>
          <p:nvPr/>
        </p:nvSpPr>
        <p:spPr>
          <a:xfrm>
            <a:off x="3635375" y="4652963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3000">
                <a:solidFill>
                  <a:srgbClr val="FF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力</a:t>
            </a:r>
          </a:p>
        </p:txBody>
      </p:sp>
      <p:sp>
        <p:nvSpPr>
          <p:cNvPr id="58376" name="Text Box 8"/>
          <p:cNvSpPr txBox="1"/>
          <p:nvPr/>
        </p:nvSpPr>
        <p:spPr>
          <a:xfrm>
            <a:off x="6300788" y="5084763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3000">
                <a:solidFill>
                  <a:srgbClr val="FF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声</a:t>
            </a:r>
          </a:p>
        </p:txBody>
      </p:sp>
      <p:sp>
        <p:nvSpPr>
          <p:cNvPr id="58377" name="Text Box 9"/>
          <p:cNvSpPr txBox="1"/>
          <p:nvPr/>
        </p:nvSpPr>
        <p:spPr>
          <a:xfrm>
            <a:off x="2916238" y="5589588"/>
            <a:ext cx="5651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3000">
                <a:solidFill>
                  <a:srgbClr val="FF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电</a:t>
            </a:r>
          </a:p>
        </p:txBody>
      </p:sp>
    </p:spTree>
    <p:extLst>
      <p:ext uri="{BB962C8B-B14F-4D97-AF65-F5344CB8AC3E}">
        <p14:creationId xmlns:p14="http://schemas.microsoft.com/office/powerpoint/2010/main" val="14478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  <p:bldP spid="58373" grpId="0"/>
      <p:bldP spid="58374" grpId="0"/>
      <p:bldP spid="58375" grpId="0"/>
      <p:bldP spid="58376" grpId="0"/>
      <p:bldP spid="583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/>
          </p:cNvSpPr>
          <p:nvPr>
            <p:ph type="title"/>
          </p:nvPr>
        </p:nvSpPr>
        <p:spPr>
          <a:xfrm>
            <a:off x="571500" y="1928813"/>
            <a:ext cx="8229600" cy="1143000"/>
          </a:xfrm>
        </p:spPr>
        <p:txBody>
          <a:bodyPr wrap="square" lIns="91440" tIns="45720" rIns="91440" bIns="45720" anchor="ctr"/>
          <a:lstStyle>
            <a:defPPr/>
          </a:lstStyle>
          <a:p>
            <a:pPr algn="l" eaLnBrk="1" hangingPunct="1"/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、</a:t>
            </a:r>
            <a:r>
              <a:rPr lang="zh-CN" altLang="en-US" sz="2800" b="1">
                <a:latin typeface="方正舒体" panose="02010601030101010101" pitchFamily="2" charset="-122"/>
                <a:ea typeface="方正舒体" panose="02010601030101010101" pitchFamily="2" charset="-122"/>
              </a:rPr>
              <a:t>筷子放入水中,似乎被水"折"断了.你知道这是为什么吗?</a:t>
            </a:r>
            <a:endParaRPr lang="zh-CN" altLang="zh-CN" sz="2800" b="1">
              <a:latin typeface="方正舒体" pitchFamily="2" charset="-122"/>
              <a:ea typeface="方正舒体" panose="02010601030101010101" pitchFamily="2" charset="-122"/>
            </a:endParaRPr>
          </a:p>
        </p:txBody>
      </p:sp>
      <p:pic>
        <p:nvPicPr>
          <p:cNvPr id="35842" name="Picture 3" descr="2003-1014-016[1]"/>
          <p:cNvPicPr>
            <a:picLocks noGrp="1" noRot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63" y="3143250"/>
            <a:ext cx="3741737" cy="2786063"/>
          </a:xfrm>
        </p:spPr>
      </p:pic>
      <p:sp>
        <p:nvSpPr>
          <p:cNvPr id="35843" name="Text Box 2"/>
          <p:cNvSpPr txBox="1"/>
          <p:nvPr/>
        </p:nvSpPr>
        <p:spPr>
          <a:xfrm>
            <a:off x="2627313" y="228600"/>
            <a:ext cx="3865562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6000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课 堂 练 习</a:t>
            </a:r>
          </a:p>
        </p:txBody>
      </p:sp>
      <p:pic>
        <p:nvPicPr>
          <p:cNvPr id="35844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395200" y="10718800"/>
            <a:ext cx="330200" cy="355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88261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图片 7173" descr="1-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1196975"/>
            <a:ext cx="6911975" cy="3095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2" name="组合 7181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7179" name="椭圆 7178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7176" name="矩形 7175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7183" name="组合 7182"/>
          <p:cNvGrpSpPr/>
          <p:nvPr/>
        </p:nvGrpSpPr>
        <p:grpSpPr>
          <a:xfrm>
            <a:off x="468313" y="1196975"/>
            <a:ext cx="790575" cy="3167063"/>
            <a:chOff x="295" y="754"/>
            <a:chExt cx="498" cy="1995"/>
          </a:xfrm>
        </p:grpSpPr>
        <p:sp>
          <p:nvSpPr>
            <p:cNvPr id="7180" name="竖卷形 7179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7181" name="文本框 7180"/>
            <p:cNvSpPr txBox="1"/>
            <p:nvPr/>
          </p:nvSpPr>
          <p:spPr>
            <a:xfrm>
              <a:off x="340" y="981"/>
              <a:ext cx="385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神秘的宇宙</a:t>
              </a:r>
            </a:p>
          </p:txBody>
        </p:sp>
      </p:grpSp>
      <p:sp>
        <p:nvSpPr>
          <p:cNvPr id="7184" name="文本框 7183"/>
          <p:cNvSpPr txBox="1"/>
          <p:nvPr/>
        </p:nvSpPr>
        <p:spPr>
          <a:xfrm>
            <a:off x="6711950" y="3578225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latin typeface="Arial" panose="020B0604020202020204" pitchFamily="34" charset="0"/>
              </a:rPr>
              <a:t>彗核</a:t>
            </a:r>
          </a:p>
        </p:txBody>
      </p:sp>
      <p:sp>
        <p:nvSpPr>
          <p:cNvPr id="7185" name="文本框 7184"/>
          <p:cNvSpPr txBox="1"/>
          <p:nvPr/>
        </p:nvSpPr>
        <p:spPr>
          <a:xfrm>
            <a:off x="5148263" y="2924175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solidFill>
                  <a:schemeClr val="folHlink"/>
                </a:solidFill>
                <a:latin typeface="Arial" panose="020B0604020202020204" pitchFamily="34" charset="0"/>
              </a:rPr>
              <a:t>慧发</a:t>
            </a:r>
          </a:p>
        </p:txBody>
      </p:sp>
      <p:sp>
        <p:nvSpPr>
          <p:cNvPr id="7186" name="文本框 7185"/>
          <p:cNvSpPr txBox="1"/>
          <p:nvPr/>
        </p:nvSpPr>
        <p:spPr>
          <a:xfrm>
            <a:off x="2895600" y="1922463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>
                <a:solidFill>
                  <a:schemeClr val="folHlink"/>
                </a:solidFill>
                <a:latin typeface="Arial" panose="020B0604020202020204" pitchFamily="34" charset="0"/>
              </a:rPr>
              <a:t>慧云</a:t>
            </a:r>
          </a:p>
        </p:txBody>
      </p:sp>
      <p:sp>
        <p:nvSpPr>
          <p:cNvPr id="7187" name="文本框 7186"/>
          <p:cNvSpPr txBox="1"/>
          <p:nvPr/>
        </p:nvSpPr>
        <p:spPr>
          <a:xfrm>
            <a:off x="2411413" y="4581525"/>
            <a:ext cx="4756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4000">
                <a:latin typeface="Arial" panose="020B0604020202020204" pitchFamily="34" charset="0"/>
              </a:rPr>
              <a:t>哈雷彗星何时再来？</a:t>
            </a:r>
          </a:p>
        </p:txBody>
      </p:sp>
    </p:spTree>
    <p:extLst>
      <p:ext uri="{BB962C8B-B14F-4D97-AF65-F5344CB8AC3E}">
        <p14:creationId xmlns:p14="http://schemas.microsoft.com/office/powerpoint/2010/main" val="355099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图片 9222" descr="1-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196975"/>
            <a:ext cx="6121400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矩形 9224"/>
          <p:cNvSpPr/>
          <p:nvPr/>
        </p:nvSpPr>
        <p:spPr>
          <a:xfrm>
            <a:off x="323850" y="4916488"/>
            <a:ext cx="4779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为什么先看见闪电，后听见雷声？</a:t>
            </a:r>
          </a:p>
        </p:txBody>
      </p:sp>
      <p:sp>
        <p:nvSpPr>
          <p:cNvPr id="9226" name="矩形 9225"/>
          <p:cNvSpPr/>
          <p:nvPr/>
        </p:nvSpPr>
        <p:spPr>
          <a:xfrm>
            <a:off x="4819650" y="4868863"/>
            <a:ext cx="4324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000" b="1">
                <a:solidFill>
                  <a:srgbClr val="FF00FF"/>
                </a:solidFill>
                <a:latin typeface="Arial" panose="020B0604020202020204" pitchFamily="34" charset="0"/>
              </a:rPr>
              <a:t>雷电同时产生，但光传播比声音快</a:t>
            </a:r>
            <a:r>
              <a:rPr lang="zh-CN" altLang="en-US" sz="2400" b="1">
                <a:solidFill>
                  <a:srgbClr val="FF00FF"/>
                </a:solidFill>
                <a:latin typeface="Arial" panose="020B0604020202020204" pitchFamily="34" charset="0"/>
              </a:rPr>
              <a:t>。</a:t>
            </a:r>
          </a:p>
        </p:txBody>
      </p:sp>
      <p:grpSp>
        <p:nvGrpSpPr>
          <p:cNvPr id="9228" name="组合 9227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9229" name="椭圆 9228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9230" name="矩形 9229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9231" name="组合 9230"/>
          <p:cNvGrpSpPr/>
          <p:nvPr/>
        </p:nvGrpSpPr>
        <p:grpSpPr>
          <a:xfrm>
            <a:off x="468313" y="1196975"/>
            <a:ext cx="790575" cy="3167063"/>
            <a:chOff x="295" y="754"/>
            <a:chExt cx="498" cy="1995"/>
          </a:xfrm>
        </p:grpSpPr>
        <p:sp>
          <p:nvSpPr>
            <p:cNvPr id="9232" name="竖卷形 9231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9233" name="文本框 9232"/>
            <p:cNvSpPr txBox="1"/>
            <p:nvPr/>
          </p:nvSpPr>
          <p:spPr>
            <a:xfrm>
              <a:off x="302" y="981"/>
              <a:ext cx="423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电闪雷鸣</a:t>
              </a:r>
              <a:endPara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9234" name="矩形 9233"/>
          <p:cNvSpPr/>
          <p:nvPr/>
        </p:nvSpPr>
        <p:spPr>
          <a:xfrm>
            <a:off x="323850" y="5516563"/>
            <a:ext cx="4779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为什么听到的雷声总是轰隆隆的？</a:t>
            </a:r>
          </a:p>
        </p:txBody>
      </p:sp>
      <p:sp>
        <p:nvSpPr>
          <p:cNvPr id="9235" name="矩形 9234"/>
          <p:cNvSpPr/>
          <p:nvPr/>
        </p:nvSpPr>
        <p:spPr>
          <a:xfrm>
            <a:off x="4819650" y="5568950"/>
            <a:ext cx="35067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zh-CN" altLang="en-US" sz="2000" b="1">
                <a:solidFill>
                  <a:srgbClr val="FF00FF"/>
                </a:solidFill>
                <a:latin typeface="Arial" panose="020B0604020202020204" pitchFamily="34" charset="0"/>
              </a:rPr>
              <a:t>雷声遇到障碍物发生了反射。</a:t>
            </a:r>
            <a:endParaRPr lang="zh-CN" altLang="en-US" sz="24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文本框 9235"/>
          <p:cNvSpPr txBox="1"/>
          <p:nvPr/>
        </p:nvSpPr>
        <p:spPr>
          <a:xfrm>
            <a:off x="7451725" y="1557338"/>
            <a:ext cx="1512888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雷电是怎样形成的？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你是先听到雷声还是先看到闪电？</a:t>
            </a:r>
          </a:p>
        </p:txBody>
      </p:sp>
    </p:spTree>
    <p:extLst>
      <p:ext uri="{BB962C8B-B14F-4D97-AF65-F5344CB8AC3E}">
        <p14:creationId xmlns:p14="http://schemas.microsoft.com/office/powerpoint/2010/main" val="304890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图片 48131" descr="u=211464144,3803681143&amp;fm=116&amp;gp=0"/>
          <p:cNvPicPr>
            <a:picLocks noChangeAspect="1"/>
          </p:cNvPicPr>
          <p:nvPr/>
        </p:nvPicPr>
        <p:blipFill>
          <a:blip r:embed="rId2"/>
          <a:srcRect t="2452" b="5132"/>
          <a:stretch>
            <a:fillRect/>
          </a:stretch>
        </p:blipFill>
        <p:spPr>
          <a:xfrm>
            <a:off x="1908175" y="981075"/>
            <a:ext cx="5619750" cy="38877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133" name="组合 48132"/>
          <p:cNvGrpSpPr/>
          <p:nvPr/>
        </p:nvGrpSpPr>
        <p:grpSpPr>
          <a:xfrm>
            <a:off x="250825" y="1125538"/>
            <a:ext cx="1644650" cy="3167062"/>
            <a:chOff x="295" y="754"/>
            <a:chExt cx="498" cy="1995"/>
          </a:xfrm>
        </p:grpSpPr>
        <p:sp>
          <p:nvSpPr>
            <p:cNvPr id="48134" name="竖卷形 48133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8135" name="文本框 48134"/>
            <p:cNvSpPr txBox="1"/>
            <p:nvPr/>
          </p:nvSpPr>
          <p:spPr>
            <a:xfrm>
              <a:off x="374" y="981"/>
              <a:ext cx="351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绚丽多彩的大自然</a:t>
              </a:r>
              <a:endPara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48136" name="组合 48135"/>
          <p:cNvGrpSpPr/>
          <p:nvPr/>
        </p:nvGrpSpPr>
        <p:grpSpPr>
          <a:xfrm>
            <a:off x="1476375" y="115888"/>
            <a:ext cx="5832475" cy="720725"/>
            <a:chOff x="884" y="119"/>
            <a:chExt cx="3674" cy="454"/>
          </a:xfrm>
        </p:grpSpPr>
        <p:sp>
          <p:nvSpPr>
            <p:cNvPr id="48137" name="椭圆 48136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48138" name="矩形 48137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sp>
        <p:nvSpPr>
          <p:cNvPr id="48139" name="文本框 48138"/>
          <p:cNvSpPr txBox="1"/>
          <p:nvPr/>
        </p:nvSpPr>
        <p:spPr>
          <a:xfrm>
            <a:off x="539750" y="4941888"/>
            <a:ext cx="691197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2400" b="1">
                <a:latin typeface="Arial" panose="020B0604020202020204" pitchFamily="34" charset="0"/>
              </a:rPr>
              <a:t>大自然的光是由七种颜色（赤橙黄绿青蓝紫）混合而成的。不同的物体对这七种光的吸收和反射是不同的。如红色物体只反射红色部分，其他六种光都被吸收了。黑色吸收所有光，白色不吸收任何光。</a:t>
            </a:r>
          </a:p>
        </p:txBody>
      </p:sp>
    </p:spTree>
    <p:extLst>
      <p:ext uri="{BB962C8B-B14F-4D97-AF65-F5344CB8AC3E}">
        <p14:creationId xmlns:p14="http://schemas.microsoft.com/office/powerpoint/2010/main" val="46962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1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125538"/>
            <a:ext cx="5267325" cy="367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矩形 8198"/>
          <p:cNvSpPr/>
          <p:nvPr/>
        </p:nvSpPr>
        <p:spPr>
          <a:xfrm>
            <a:off x="6948488" y="1557338"/>
            <a:ext cx="1944687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r>
              <a: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为什么只有早晚会出现红霞，而中午不会？</a:t>
            </a:r>
          </a:p>
        </p:txBody>
      </p:sp>
      <p:sp>
        <p:nvSpPr>
          <p:cNvPr id="8200" name="文本框 8199"/>
          <p:cNvSpPr txBox="1"/>
          <p:nvPr/>
        </p:nvSpPr>
        <p:spPr>
          <a:xfrm>
            <a:off x="6640513" y="4441825"/>
            <a:ext cx="174783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endParaRPr>
              <a:latin typeface="Arial" pitchFamily="34" charset="0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1042988" y="5013325"/>
            <a:ext cx="54737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Arial" panose="020B0604020202020204" pitchFamily="34" charset="0"/>
              </a:rPr>
              <a:t>因为早晚云比较重，阳光斜射会出现散射现象，中午一般云淡，且阳光直射不会出现散射。</a:t>
            </a:r>
          </a:p>
        </p:txBody>
      </p:sp>
      <p:grpSp>
        <p:nvGrpSpPr>
          <p:cNvPr id="8202" name="组合 8201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8203" name="椭圆 8202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8204" name="矩形 8203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8205" name="组合 8204"/>
          <p:cNvGrpSpPr/>
          <p:nvPr/>
        </p:nvGrpSpPr>
        <p:grpSpPr>
          <a:xfrm>
            <a:off x="468313" y="1196975"/>
            <a:ext cx="790575" cy="3167063"/>
            <a:chOff x="295" y="754"/>
            <a:chExt cx="498" cy="1995"/>
          </a:xfrm>
        </p:grpSpPr>
        <p:sp>
          <p:nvSpPr>
            <p:cNvPr id="8206" name="竖卷形 8205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8207" name="文本框 8206"/>
            <p:cNvSpPr txBox="1"/>
            <p:nvPr/>
          </p:nvSpPr>
          <p:spPr>
            <a:xfrm>
              <a:off x="302" y="981"/>
              <a:ext cx="423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夕阳西下</a:t>
              </a:r>
              <a:endPara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06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矩形 30722"/>
          <p:cNvSpPr/>
          <p:nvPr/>
        </p:nvSpPr>
        <p:spPr>
          <a:xfrm>
            <a:off x="395288" y="5084763"/>
            <a:ext cx="723265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/>
          </a:lstStyle>
          <a:p>
            <a:r>
              <a:rPr lang="en-US" altLang="zh-CN" sz="3200">
                <a:latin typeface="Arial" panose="020B0604020202020204" pitchFamily="34" charset="0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地壳不断运动，板块相互挤压或拉伸，</a:t>
            </a:r>
          </a:p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 导致岩浆喷出地面，形成火山爆发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</a:p>
        </p:txBody>
      </p:sp>
      <p:grpSp>
        <p:nvGrpSpPr>
          <p:cNvPr id="30725" name="组合 30724"/>
          <p:cNvGrpSpPr/>
          <p:nvPr/>
        </p:nvGrpSpPr>
        <p:grpSpPr>
          <a:xfrm>
            <a:off x="1403350" y="188913"/>
            <a:ext cx="5832475" cy="720725"/>
            <a:chOff x="884" y="119"/>
            <a:chExt cx="3674" cy="454"/>
          </a:xfrm>
        </p:grpSpPr>
        <p:sp>
          <p:nvSpPr>
            <p:cNvPr id="30726" name="椭圆 30725"/>
            <p:cNvSpPr/>
            <p:nvPr/>
          </p:nvSpPr>
          <p:spPr>
            <a:xfrm>
              <a:off x="884" y="119"/>
              <a:ext cx="3674" cy="454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0727" name="矩形 30726"/>
            <p:cNvSpPr/>
            <p:nvPr/>
          </p:nvSpPr>
          <p:spPr>
            <a:xfrm>
              <a:off x="1383" y="119"/>
              <a:ext cx="2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/>
            </a:lstStyle>
            <a:p>
              <a:r>
                <a:rPr lang="zh-CN" altLang="en-US" sz="3600">
                  <a:solidFill>
                    <a:srgbClr val="FF33CC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一、自然中的神奇</a:t>
              </a:r>
            </a:p>
          </p:txBody>
        </p:sp>
      </p:grpSp>
      <p:grpSp>
        <p:nvGrpSpPr>
          <p:cNvPr id="30728" name="组合 30727"/>
          <p:cNvGrpSpPr/>
          <p:nvPr/>
        </p:nvGrpSpPr>
        <p:grpSpPr>
          <a:xfrm>
            <a:off x="468313" y="1196975"/>
            <a:ext cx="790575" cy="3167063"/>
            <a:chOff x="295" y="754"/>
            <a:chExt cx="498" cy="1995"/>
          </a:xfrm>
        </p:grpSpPr>
        <p:sp>
          <p:nvSpPr>
            <p:cNvPr id="30729" name="竖卷形 30728"/>
            <p:cNvSpPr/>
            <p:nvPr/>
          </p:nvSpPr>
          <p:spPr>
            <a:xfrm>
              <a:off x="295" y="754"/>
              <a:ext cx="498" cy="1995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/>
            </a:p>
          </p:txBody>
        </p:sp>
        <p:sp>
          <p:nvSpPr>
            <p:cNvPr id="30730" name="文本框 30729"/>
            <p:cNvSpPr txBox="1"/>
            <p:nvPr/>
          </p:nvSpPr>
          <p:spPr>
            <a:xfrm>
              <a:off x="302" y="981"/>
              <a:ext cx="423" cy="145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>
              <a:defPPr/>
            </a:lstStyle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火山喷发</a:t>
              </a:r>
              <a:endPara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pic>
        <p:nvPicPr>
          <p:cNvPr id="30733" name="图片 30732" descr="1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052513"/>
            <a:ext cx="6264275" cy="36004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8541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1895</Words>
  <Application>Microsoft Office PowerPoint</Application>
  <PresentationFormat>全屏显示(4:3)</PresentationFormat>
  <Paragraphs>204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美丽的红霞，高耸的雪山，惊天的雷电，咆哮的河流，我们不能不为大自然的神奇所震撼。其实，只要我们留心观察，认真思考，我们会发现，生活中也有许多神奇的现象。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第二节   探索之路 </vt:lpstr>
      <vt:lpstr>PowerPoint 演示文稿</vt:lpstr>
      <vt:lpstr>古人的宇宙模型之一 </vt:lpstr>
      <vt:lpstr>PowerPoint 演示文稿</vt:lpstr>
      <vt:lpstr>英格兰石头阵 </vt:lpstr>
      <vt:lpstr>物理学的进步这之阶……</vt:lpstr>
      <vt:lpstr>伽利略</vt:lpstr>
      <vt:lpstr>                     牛顿</vt:lpstr>
      <vt:lpstr>爱因斯坦的相对论冲击了经典的时空观 </vt:lpstr>
      <vt:lpstr>PowerPoint 演示文稿</vt:lpstr>
      <vt:lpstr>哥白尼  著名的天文学家，自然科学的先驱，他用日心说否定了影响人类长达千年之久的托勒密地心说。  日心说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科学探究的主要环节</vt:lpstr>
      <vt:lpstr>科学探究的精神</vt:lpstr>
      <vt:lpstr>物理学包括那些方面？研究什么？</vt:lpstr>
      <vt:lpstr>PowerPoint 演示文稿</vt:lpstr>
      <vt:lpstr>2、筷子放入水中,似乎被水"折"断了.你知道这是为什么吗?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13</cp:revision>
  <dcterms:created xsi:type="dcterms:W3CDTF">2020-11-18T08:25:49Z</dcterms:created>
  <dcterms:modified xsi:type="dcterms:W3CDTF">2020-11-18T08:47:38Z</dcterms:modified>
</cp:coreProperties>
</file>