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449" r:id="rId3"/>
    <p:sldId id="411" r:id="rId4"/>
    <p:sldId id="410" r:id="rId5"/>
    <p:sldId id="413" r:id="rId6"/>
    <p:sldId id="412" r:id="rId7"/>
    <p:sldId id="415" r:id="rId8"/>
    <p:sldId id="416" r:id="rId9"/>
    <p:sldId id="417" r:id="rId10"/>
    <p:sldId id="418" r:id="rId11"/>
    <p:sldId id="419" r:id="rId12"/>
    <p:sldId id="433" r:id="rId13"/>
    <p:sldId id="434" r:id="rId14"/>
    <p:sldId id="422" r:id="rId15"/>
    <p:sldId id="423" r:id="rId16"/>
    <p:sldId id="424" r:id="rId17"/>
    <p:sldId id="425" r:id="rId18"/>
    <p:sldId id="431" r:id="rId19"/>
    <p:sldId id="432" r:id="rId20"/>
    <p:sldId id="436" r:id="rId21"/>
    <p:sldId id="437" r:id="rId22"/>
    <p:sldId id="427" r:id="rId23"/>
    <p:sldId id="426" r:id="rId24"/>
    <p:sldId id="428" r:id="rId25"/>
    <p:sldId id="429" r:id="rId26"/>
    <p:sldId id="430" r:id="rId27"/>
    <p:sldId id="438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0" clrIdx="0"/>
  <p:cmAuthor id="2" name="xkb1.com" initials="x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160"/>
        <p:guide pos="37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2021/2/23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55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1-28T11:34:2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1193 236,'1'3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1-28T11:34:2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1193 240,'2'0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1-28T11:34:2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1197 234,'-3'0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1-28T11:34:28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1197 236,'4'0,"-1"-1,-5 4,-1-1,5-5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70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0.png"/><Relationship Id="rId5" Type="http://schemas.openxmlformats.org/officeDocument/2006/relationships/image" Target="NULL" TargetMode="Externa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69.xml"/><Relationship Id="rId7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74.xml"/><Relationship Id="rId7" Type="http://schemas.openxmlformats.org/officeDocument/2006/relationships/image" Target="../media/image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79.xml"/><Relationship Id="rId7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84.xml"/><Relationship Id="rId7" Type="http://schemas.openxmlformats.org/officeDocument/2006/relationships/image" Target="../media/image1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92.xml"/><Relationship Id="rId7" Type="http://schemas.openxmlformats.org/officeDocument/2006/relationships/image" Target="../media/image9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97.xml"/><Relationship Id="rId7" Type="http://schemas.openxmlformats.org/officeDocument/2006/relationships/image" Target="../media/image9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02.xml"/><Relationship Id="rId7" Type="http://schemas.openxmlformats.org/officeDocument/2006/relationships/image" Target="../media/image9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07.xml"/><Relationship Id="rId7" Type="http://schemas.openxmlformats.org/officeDocument/2006/relationships/image" Target="../media/image1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12.xml"/><Relationship Id="rId7" Type="http://schemas.openxmlformats.org/officeDocument/2006/relationships/image" Target="../media/image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image" Target="../media/image10.png"/><Relationship Id="rId4" Type="http://schemas.openxmlformats.org/officeDocument/2006/relationships/tags" Target="../tags/tag118.xml"/><Relationship Id="rId9" Type="http://schemas.openxmlformats.org/officeDocument/2006/relationships/image" Target="NULL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23.xml"/><Relationship Id="rId7" Type="http://schemas.openxmlformats.org/officeDocument/2006/relationships/image" Target="../media/image9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10.png"/><Relationship Id="rId4" Type="http://schemas.openxmlformats.org/officeDocument/2006/relationships/tags" Target="../tags/tag129.xml"/><Relationship Id="rId9" Type="http://schemas.openxmlformats.org/officeDocument/2006/relationships/image" Target="NULL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10.png"/><Relationship Id="rId4" Type="http://schemas.openxmlformats.org/officeDocument/2006/relationships/tags" Target="../tags/tag135.xml"/><Relationship Id="rId9" Type="http://schemas.openxmlformats.org/officeDocument/2006/relationships/image" Target="NULL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image" Target="../media/image10.png"/><Relationship Id="rId4" Type="http://schemas.openxmlformats.org/officeDocument/2006/relationships/tags" Target="../tags/tag141.xml"/><Relationship Id="rId9" Type="http://schemas.openxmlformats.org/officeDocument/2006/relationships/image" Target="NULL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10" Type="http://schemas.openxmlformats.org/officeDocument/2006/relationships/image" Target="../media/image10.png"/><Relationship Id="rId4" Type="http://schemas.openxmlformats.org/officeDocument/2006/relationships/tags" Target="../tags/tag147.xml"/><Relationship Id="rId9" Type="http://schemas.openxmlformats.org/officeDocument/2006/relationships/image" Target="NULL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tiff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8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42608" y="-26670"/>
            <a:ext cx="69338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第十讲  液体压强</a:t>
            </a:r>
            <a:endParaRPr lang="zh-CN" altLang="en-US" sz="2800" b="1">
              <a:solidFill>
                <a:prstClr val="white"/>
              </a:solidFill>
              <a:latin typeface="黑体" panose="02010609060101010101" pitchFamily="49" charset="-122"/>
              <a:ea typeface="黑体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329256" y="59690"/>
            <a:ext cx="1863380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52482" y="661035"/>
            <a:ext cx="11479418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1590" y="0"/>
            <a:ext cx="9396730" cy="52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6" r:link="rId5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14450" y="20320"/>
            <a:ext cx="7633970" cy="5613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5" descr="C:/Users/69230/AppData/Local/Users/1V994W2/PycharmProjects/PPT_Background_Generation/pic_temp/pic_half_top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4064000" y="5716588"/>
            <a:ext cx="4064000" cy="114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7" descr="C:/Users/69230/AppData/Local/Users/1V994W2/PycharmProjects/PPT_Background_Generation/pic_temp/pic_half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4064000" y="0"/>
            <a:ext cx="4064000" cy="114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4702175" y="3729039"/>
            <a:ext cx="4536440" cy="32194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l"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ct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idx="14" hasCustomPrompt="1"/>
          </p:nvPr>
        </p:nvSpPr>
        <p:spPr>
          <a:xfrm>
            <a:off x="4702175" y="2690178"/>
            <a:ext cx="4536440" cy="835660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l">
              <a:defRPr kumimoji="0" lang="zh-CN" altLang="en-US" sz="400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marR="0" lvl="0" indent="0" fontAlgn="auto">
              <a:spcAft>
                <a:spcPct val="0"/>
              </a:spcAft>
              <a:buClrTx/>
              <a:buSzTx/>
              <a:buFontTx/>
            </a:pPr>
            <a:r>
              <a:rPr lang="zh-CN" altLang="en-US" strike="noStrike" noProof="1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5" descr="C:/Users/69230/AppData/Local/Users/1V994W2/Documents/Tencent%20Files/574576071/FileRecv/拼装素材/六十/59/subject_holdleft_71,110,125_0_staid_full_0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304800" y="2193925"/>
            <a:ext cx="4389438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4878388" y="0"/>
            <a:ext cx="73136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5" descr="C:/Users/69230/AppData/Local/Users/1V994W2/PycharmProjects/PPT_Background_Generation/pic_temp/pic_sup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8"/>
          <p:cNvCxnSpPr/>
          <p:nvPr>
            <p:custDataLst>
              <p:tags r:id="rId2"/>
            </p:custDataLst>
          </p:nvPr>
        </p:nvCxnSpPr>
        <p:spPr>
          <a:xfrm>
            <a:off x="5610225" y="3567113"/>
            <a:ext cx="97155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13" hasCustomPrompt="1"/>
          </p:nvPr>
        </p:nvSpPr>
        <p:spPr>
          <a:xfrm>
            <a:off x="3413124" y="1968817"/>
            <a:ext cx="536575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4" hasCustomPrompt="1"/>
          </p:nvPr>
        </p:nvSpPr>
        <p:spPr>
          <a:xfrm>
            <a:off x="2920682" y="3770313"/>
            <a:ext cx="6350635" cy="1118870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dist">
              <a:defRPr lang="zh-CN" altLang="en-US" sz="18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Aft>
                <a:spcPct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5" descr="C:/Users/69230/AppData/Local/Users/1V994W2/PycharmProjects/PPT_Background_Generation/pic_temp/0_pic_quater_right_down.png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7" descr="C:/Users/69230/AppData/Local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1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4340" name="图片 6" descr="C:/Users/69230/AppData/Local/Users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8" descr="C:/Users/69230/AppData/Local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5364" name="图片 6" descr="C:/Users/69230/AppData/Local/Users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388" name="图片 6" descr="C:/Users/69230/AppData/Local/Users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8" descr="C:/Users/69230/AppData/Local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7412" name="图片 6" descr="C:/Users/69230/AppData/Local/Users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8" descr="C:/Users/69230/AppData/Local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11471275" y="0"/>
            <a:ext cx="720725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8436" name="图片 6" descr="C:/Users/69230/AppData/Local/Users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1471275" y="6256338"/>
            <a:ext cx="720725" cy="60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8" descr="C:/Users/69230/AppData/Local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0" y="6256338"/>
            <a:ext cx="720725" cy="60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1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9460" name="图片 6" descr="C:/Users/69230/AppData/Local/Users/1V994W2/PycharmProjects/PPT_Background_Generation/pic_temp/0_pic_quater_right_down.png"/>
          <p:cNvPicPr/>
          <p:nvPr>
            <p:custDataLst>
              <p:tags r:id="rId2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0571163" y="5503863"/>
            <a:ext cx="1620837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8" descr="C:/Users/69230/AppData/Local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0" y="5503863"/>
            <a:ext cx="1620838" cy="135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</p:spPr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</p:spPr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</p:spPr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</p:spPr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2021/2/23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向侧栏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无标.tif"/>
          <p:cNvPicPr>
            <a:picLocks noChangeAspect="1"/>
          </p:cNvPicPr>
          <p:nvPr userDrawn="1"/>
        </p:nvPicPr>
        <p:blipFill>
          <a:blip r:embed="rId2"/>
          <a:srcRect t="30017" b="37379"/>
          <a:stretch>
            <a:fillRect/>
          </a:stretch>
        </p:blipFill>
        <p:spPr>
          <a:xfrm>
            <a:off x="3555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图片 8" descr="PPT模板无标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318" cy="502285"/>
          </a:xfrm>
          <a:prstGeom prst="rect">
            <a:avLst/>
          </a:prstGeom>
          <a:ln>
            <a:solidFill>
              <a:srgbClr val="007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矩形 15">
            <a:hlinkClick r:id="" action="ppaction://noaction"/>
          </p:cNvPr>
          <p:cNvSpPr/>
          <p:nvPr userDrawn="1"/>
        </p:nvSpPr>
        <p:spPr>
          <a:xfrm>
            <a:off x="242608" y="-26670"/>
            <a:ext cx="69338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第十讲  液体压强</a:t>
            </a:r>
            <a:endParaRPr lang="zh-CN" altLang="en-US" sz="28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 descr="1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40" y="10160"/>
            <a:ext cx="504269" cy="448310"/>
          </a:xfrm>
          <a:prstGeom prst="rect">
            <a:avLst/>
          </a:prstGeom>
        </p:spPr>
      </p:pic>
      <p:sp>
        <p:nvSpPr>
          <p:cNvPr id="20" name="文本框 19">
            <a:hlinkClick r:id="" action="ppaction://noaction"/>
          </p:cNvPr>
          <p:cNvSpPr txBox="1">
            <a:spLocks noChangeAspect="1"/>
          </p:cNvSpPr>
          <p:nvPr userDrawn="1"/>
        </p:nvSpPr>
        <p:spPr>
          <a:xfrm>
            <a:off x="10329256" y="59690"/>
            <a:ext cx="1863380" cy="3987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  <a:softEdge rad="31750"/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b="1">
                <a:solidFill>
                  <a:prstClr val="black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返回栏目导航</a:t>
            </a:r>
          </a:p>
        </p:txBody>
      </p:sp>
      <p:sp>
        <p:nvSpPr>
          <p:cNvPr id="12" name="圆角矩形 11"/>
          <p:cNvSpPr/>
          <p:nvPr userDrawn="1"/>
        </p:nvSpPr>
        <p:spPr>
          <a:xfrm>
            <a:off x="352482" y="661035"/>
            <a:ext cx="11479418" cy="5922010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" name="图片 2" descr="PPT模板无标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6" y="6741368"/>
            <a:ext cx="12192318" cy="144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6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Rectangle 90"/>
          <p:cNvSpPr>
            <a:spLocks noChangeArrowheads="1"/>
          </p:cNvSpPr>
          <p:nvPr userDrawn="1"/>
        </p:nvSpPr>
        <p:spPr bwMode="auto">
          <a:xfrm>
            <a:off x="0" y="0"/>
            <a:ext cx="12190413" cy="476250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华文新魏" pitchFamily="2" charset="-122"/>
              <a:cs typeface="+mn-cs"/>
            </a:endParaRPr>
          </a:p>
        </p:txBody>
      </p:sp>
      <p:sp>
        <p:nvSpPr>
          <p:cNvPr id="1032" name="Text Box 95"/>
          <p:cNvSpPr txBox="1">
            <a:spLocks noChangeArrowheads="1"/>
          </p:cNvSpPr>
          <p:nvPr userDrawn="1"/>
        </p:nvSpPr>
        <p:spPr bwMode="auto">
          <a:xfrm>
            <a:off x="1344613" y="76200"/>
            <a:ext cx="8999538" cy="396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第一部分　教材同步复习</a:t>
            </a:r>
          </a:p>
        </p:txBody>
      </p:sp>
      <p:pic>
        <p:nvPicPr>
          <p:cNvPr id="3" name="图片 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-71755"/>
            <a:ext cx="1152525" cy="86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668655" y="6723380"/>
            <a:ext cx="11496040" cy="93345"/>
          </a:xfrm>
          <a:prstGeom prst="rect">
            <a:avLst/>
          </a:prstGeom>
          <a:solidFill>
            <a:srgbClr val="F298C0"/>
          </a:solidFill>
          <a:ln>
            <a:solidFill>
              <a:srgbClr val="F29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4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329863" y="6127115"/>
            <a:ext cx="1927225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Freeform 2670"/>
          <p:cNvSpPr>
            <a:spLocks noEditPoints="1"/>
          </p:cNvSpPr>
          <p:nvPr userDrawn="1"/>
        </p:nvSpPr>
        <p:spPr>
          <a:xfrm>
            <a:off x="126365" y="6410325"/>
            <a:ext cx="403225" cy="406400"/>
          </a:xfrm>
          <a:custGeom>
            <a:avLst/>
            <a:gdLst>
              <a:gd name="txL" fmla="*/ 0 w 300"/>
              <a:gd name="txT" fmla="*/ 0 h 302"/>
              <a:gd name="txR" fmla="*/ 300 w 300"/>
              <a:gd name="txB" fmla="*/ 302 h 30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solidFill>
            <a:srgbClr val="EC008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9.xml"/><Relationship Id="rId4" Type="http://schemas.openxmlformats.org/officeDocument/2006/relationships/image" Target="NU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MobileFile\&#27827;&#21271;&#29289;&#29702;&#20570;&#35838;&#20214;&#25991;&#20214;\DDY26.TI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.xml"/><Relationship Id="rId3" Type="http://schemas.openxmlformats.org/officeDocument/2006/relationships/notesSlide" Target="../notesSlides/notesSlide1.xml"/><Relationship Id="rId7" Type="http://schemas.openxmlformats.org/officeDocument/2006/relationships/customXml" Target="../ink/ink1.xml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11" Type="http://schemas.openxmlformats.org/officeDocument/2006/relationships/customXml" Target="../ink/ink3.xml"/><Relationship Id="rId5" Type="http://schemas.openxmlformats.org/officeDocument/2006/relationships/image" Target="../media/image40.emf"/><Relationship Id="rId10" Type="http://schemas.openxmlformats.org/officeDocument/2006/relationships/image" Target="../media/image43.emf"/><Relationship Id="rId4" Type="http://schemas.openxmlformats.org/officeDocument/2006/relationships/oleObject" Target="../embeddings/oleObject5.bin"/><Relationship Id="rId9" Type="http://schemas.openxmlformats.org/officeDocument/2006/relationships/customXml" Target="../ink/ink2.xml"/><Relationship Id="rId1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第二十一讲  液体压强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08695" y="5824220"/>
            <a:ext cx="3197225" cy="744855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2"/>
          <p:cNvSpPr/>
          <p:nvPr/>
        </p:nvSpPr>
        <p:spPr>
          <a:xfrm>
            <a:off x="335280" y="1341755"/>
            <a:ext cx="107073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液体压强特点：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在液体内部的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同一深度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，向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各个方向的压强都相等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；      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液体压强随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n-ea"/>
              </a:rPr>
              <a:t>深度的增加而增大；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液体内部压强的大小还跟液体的密度有关，在深度相同时，液体的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密度越大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，压强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越大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/>
          <p:nvPr/>
        </p:nvSpPr>
        <p:spPr>
          <a:xfrm>
            <a:off x="4648200" y="546100"/>
            <a:ext cx="3044825" cy="452120"/>
          </a:xfrm>
          <a:prstGeom prst="rect">
            <a:avLst/>
          </a:prstGeom>
          <a:noFill/>
          <a:ln w="9525">
            <a:noFill/>
          </a:ln>
        </p:spPr>
        <p:txBody>
          <a:bodyPr wrap="square" tIns="10800" bIns="10800" anchor="t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帕斯卡裂桶实验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34365" y="1231900"/>
            <a:ext cx="7559040" cy="2784475"/>
          </a:xfrm>
          <a:prstGeom prst="rect">
            <a:avLst/>
          </a:prstGeom>
          <a:solidFill>
            <a:srgbClr val="FFFFD9"/>
          </a:solidFill>
          <a:ln w="25400" cap="flat" cmpd="sng" algn="ctr">
            <a:solidFill>
              <a:srgbClr val="2DB7B7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strike="noStrike" noProof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zh-CN" altLang="en-US" sz="2800" strike="noStrike" noProof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帕斯卡在</a:t>
            </a:r>
            <a:r>
              <a:rPr lang="en-US" altLang="zh-CN" sz="2800" strike="noStrike" noProof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1648</a:t>
            </a:r>
            <a:r>
              <a:rPr lang="zh-CN" altLang="en-US" sz="2800" strike="noStrike" noProof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</a:t>
            </a:r>
          </a:p>
        </p:txBody>
      </p:sp>
      <p:sp>
        <p:nvSpPr>
          <p:cNvPr id="29699" name="矩形 3"/>
          <p:cNvSpPr/>
          <p:nvPr/>
        </p:nvSpPr>
        <p:spPr>
          <a:xfrm>
            <a:off x="608965" y="4258310"/>
            <a:ext cx="7584440" cy="2305685"/>
          </a:xfrm>
          <a:prstGeom prst="rect">
            <a:avLst/>
          </a:prstGeom>
          <a:gradFill rotWithShape="1">
            <a:gsLst>
              <a:gs pos="0">
                <a:srgbClr val="FFA2A1">
                  <a:alpha val="100000"/>
                </a:srgbClr>
              </a:gs>
              <a:gs pos="35001">
                <a:srgbClr val="FFBEBD">
                  <a:alpha val="100000"/>
                </a:srgbClr>
              </a:gs>
              <a:gs pos="100000">
                <a:srgbClr val="FFE5E5">
                  <a:alpha val="100000"/>
                </a:srgbClr>
              </a:gs>
            </a:gsLst>
            <a:lin ang="16200000" scaled="1"/>
          </a:gradFill>
          <a:ln w="28575" cap="flat" cmpd="sng">
            <a:solidFill>
              <a:srgbClr val="BE4B48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1F497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600">
                <a:solidFill>
                  <a:srgbClr val="1F497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原来由于细管子的容积较小，几杯水灌进去，其深度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是很大了，能对水桶产生很大的压强。这个很大的压强就在各个方向产生很大的压力，把桶压裂了。</a:t>
            </a:r>
          </a:p>
        </p:txBody>
      </p:sp>
      <p:pic>
        <p:nvPicPr>
          <p:cNvPr id="20484" name="图片 29700" descr="8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1111250"/>
            <a:ext cx="2334260" cy="545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带鱼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7375" y="947738"/>
            <a:ext cx="3365500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死带鱼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73738" y="3294063"/>
            <a:ext cx="43561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矩形 30725"/>
          <p:cNvSpPr/>
          <p:nvPr/>
        </p:nvSpPr>
        <p:spPr>
          <a:xfrm>
            <a:off x="5638800" y="992188"/>
            <a:ext cx="4608513" cy="1291590"/>
          </a:xfrm>
          <a:prstGeom prst="rect">
            <a:avLst/>
          </a:prstGeom>
          <a:solidFill>
            <a:srgbClr val="ABE3FF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带鱼生活在深海中。为什么我们在鱼市上看不到活带鱼？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对象 51201"/>
          <p:cNvGraphicFramePr>
            <a:graphicFrameLocks noChangeAspect="1"/>
          </p:cNvGraphicFramePr>
          <p:nvPr/>
        </p:nvGraphicFramePr>
        <p:xfrm>
          <a:off x="299403" y="908050"/>
          <a:ext cx="115919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3102589" imgH="3916045" progId="Word.Document.8">
                  <p:embed/>
                </p:oleObj>
              </mc:Choice>
              <mc:Fallback>
                <p:oleObj r:id="rId3" imgW="13102589" imgH="39160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403" y="908050"/>
                        <a:ext cx="11591925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3" name="图片 51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538" y="4365625"/>
            <a:ext cx="2016125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矩形 51203"/>
          <p:cNvSpPr/>
          <p:nvPr/>
        </p:nvSpPr>
        <p:spPr>
          <a:xfrm>
            <a:off x="6727825" y="5520532"/>
            <a:ext cx="525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</a:p>
        </p:txBody>
      </p:sp>
      <p:sp>
        <p:nvSpPr>
          <p:cNvPr id="51205" name="矩形 51204"/>
          <p:cNvSpPr/>
          <p:nvPr/>
        </p:nvSpPr>
        <p:spPr>
          <a:xfrm>
            <a:off x="8183563" y="1492409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液体对侧面有压强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06" name="矩形 51205"/>
          <p:cNvSpPr/>
          <p:nvPr/>
        </p:nvSpPr>
        <p:spPr>
          <a:xfrm>
            <a:off x="5265738" y="2195672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各个方向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07" name="矩形 51206"/>
          <p:cNvSpPr/>
          <p:nvPr/>
        </p:nvSpPr>
        <p:spPr>
          <a:xfrm>
            <a:off x="3686175" y="2876550"/>
            <a:ext cx="5871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液体的压强随着深度的增加而增大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08" name="矩形 51207"/>
          <p:cNvSpPr/>
          <p:nvPr/>
        </p:nvSpPr>
        <p:spPr>
          <a:xfrm>
            <a:off x="9552305" y="3571875"/>
            <a:ext cx="615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小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对象 50177"/>
          <p:cNvGraphicFramePr>
            <a:graphicFrameLocks noChangeAspect="1"/>
          </p:cNvGraphicFramePr>
          <p:nvPr/>
        </p:nvGraphicFramePr>
        <p:xfrm>
          <a:off x="303213" y="1265238"/>
          <a:ext cx="11518900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1593195" imgH="4843145" progId="Word.Document.8">
                  <p:embed/>
                </p:oleObj>
              </mc:Choice>
              <mc:Fallback>
                <p:oleObj r:id="rId3" imgW="11593195" imgH="48431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13" y="1265238"/>
                        <a:ext cx="11518900" cy="4808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79" name="图片 50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188" y="1844675"/>
            <a:ext cx="2268537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矩形 50179"/>
          <p:cNvSpPr/>
          <p:nvPr/>
        </p:nvSpPr>
        <p:spPr>
          <a:xfrm>
            <a:off x="9551988" y="4137819"/>
            <a:ext cx="525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</a:p>
        </p:txBody>
      </p:sp>
      <p:sp>
        <p:nvSpPr>
          <p:cNvPr id="50181" name="矩形 50180"/>
          <p:cNvSpPr/>
          <p:nvPr/>
        </p:nvSpPr>
        <p:spPr>
          <a:xfrm>
            <a:off x="3792538" y="3243422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小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82" name="矩形 50181"/>
          <p:cNvSpPr/>
          <p:nvPr/>
        </p:nvSpPr>
        <p:spPr>
          <a:xfrm>
            <a:off x="1258888" y="530875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酒精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/>
          <p:nvPr/>
        </p:nvSpPr>
        <p:spPr>
          <a:xfrm>
            <a:off x="412433" y="203518"/>
            <a:ext cx="1143952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2 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液体压强的计算</a:t>
            </a:r>
            <a:endParaRPr lang="zh-CN" altLang="en-US" sz="2800" b="1">
              <a:latin typeface="Times New Roman" pitchFamily="18" charset="0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计算公式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:_______｡</a:t>
            </a:r>
          </a:p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、不同容器各种计算归纳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355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40" y="203200"/>
            <a:ext cx="4088130" cy="1782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374265" y="956628"/>
            <a:ext cx="11620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p=ρgh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4709" r="6759"/>
          <a:stretch>
            <a:fillRect/>
          </a:stretch>
        </p:blipFill>
        <p:spPr>
          <a:xfrm rot="16200000">
            <a:off x="4091305" y="-358140"/>
            <a:ext cx="4418330" cy="9575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9342" y="2975501"/>
            <a:ext cx="9073008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液体的密度</a:t>
            </a:r>
            <a:r>
              <a:rPr lang="zh-CN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液体对容器底部的压强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液体对容器底部的压力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容器底部对桌面的压力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′；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容器底部对桌面的压强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丙</a:t>
            </a:r>
            <a:r>
              <a:rPr lang="zh-CN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7500" y="3175397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4561" y="3850094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6842" y="3715474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4872" y="3175825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6832" y="4406682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5550" y="4406969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9171" y="5051673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458" y="5717172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5676" y="5717173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0001" y="5051345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M336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180" y="336550"/>
            <a:ext cx="4478655" cy="195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711200" y="726440"/>
            <a:ext cx="583057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：如图三个</a:t>
            </a:r>
            <a:r>
              <a:rPr lang="zh-CN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底面积相同的容器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质量与厚度不计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中分别装有</a:t>
            </a:r>
            <a:r>
              <a:rPr lang="zh-CN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深度和质量均相同</a:t>
            </a:r>
            <a:r>
              <a:rPr lang="zh-CN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的甲、乙、丙三种液体</a:t>
            </a:r>
          </a:p>
        </p:txBody>
      </p:sp>
      <p:sp>
        <p:nvSpPr>
          <p:cNvPr id="14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7863" y="2764790"/>
            <a:ext cx="1115695" cy="699135"/>
          </a:xfrm>
          <a:prstGeom prst="rect">
            <a:avLst/>
          </a:prstGeom>
          <a:blipFill rotWithShape="1">
            <a:blip r:embed="rId4"/>
            <a:stretch>
              <a:fillRect l="-9740" t="-5155" b="-8247"/>
            </a:stretch>
          </a:blipFill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16" name="矩形 15"/>
          <p:cNvSpPr/>
          <p:nvPr/>
        </p:nvSpPr>
        <p:spPr>
          <a:xfrm>
            <a:off x="8836660" y="3653473"/>
            <a:ext cx="12877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p=ρgh</a:t>
            </a:r>
          </a:p>
        </p:txBody>
      </p:sp>
      <p:sp>
        <p:nvSpPr>
          <p:cNvPr id="17" name="矩形 16"/>
          <p:cNvSpPr/>
          <p:nvPr/>
        </p:nvSpPr>
        <p:spPr>
          <a:xfrm>
            <a:off x="8962390" y="4406583"/>
            <a:ext cx="9759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F=PS</a:t>
            </a:r>
          </a:p>
        </p:txBody>
      </p:sp>
      <p:sp>
        <p:nvSpPr>
          <p:cNvPr id="18" name="矩形 17"/>
          <p:cNvSpPr/>
          <p:nvPr/>
        </p:nvSpPr>
        <p:spPr>
          <a:xfrm>
            <a:off x="8962390" y="5051108"/>
            <a:ext cx="18891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F=G</a:t>
            </a:r>
            <a:r>
              <a:rPr lang="zh-CN" altLang="en-US" sz="36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+G</a:t>
            </a:r>
            <a:r>
              <a:rPr lang="zh-CN" altLang="en-US" sz="36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容</a:t>
            </a:r>
          </a:p>
        </p:txBody>
      </p:sp>
      <p:grpSp>
        <p:nvGrpSpPr>
          <p:cNvPr id="19" name="Group 12"/>
          <p:cNvGrpSpPr/>
          <p:nvPr/>
        </p:nvGrpSpPr>
        <p:grpSpPr>
          <a:xfrm>
            <a:off x="8703310" y="5593080"/>
            <a:ext cx="1235075" cy="1208088"/>
            <a:chOff x="2822" y="1440"/>
            <a:chExt cx="778" cy="761"/>
          </a:xfrm>
        </p:grpSpPr>
        <p:sp>
          <p:nvSpPr>
            <p:cNvPr id="8201" name="Text Box 13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p=</a:t>
              </a:r>
              <a:r>
                <a:rPr lang="en-US" altLang="zh-CN" sz="28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8202" name="Line 14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203" name="Text Box 15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8204" name="Text Box 16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/>
          <p:nvPr/>
        </p:nvSpPr>
        <p:spPr>
          <a:xfrm>
            <a:off x="375603" y="792798"/>
            <a:ext cx="1143952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3  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液体压强的应用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连通器</a:t>
            </a:r>
          </a:p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上端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开口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､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下端连通的容器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｡</a:t>
            </a:r>
          </a:p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特点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: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装入同种液体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静止时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液面总是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______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｡</a:t>
            </a:r>
          </a:p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常见的应用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:______､_____､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锅炉水位计等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｡</a:t>
            </a:r>
            <a:r>
              <a:rPr lang="zh-CN" altLang="en-US" sz="280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水壶的壶嘴与壶身组成连通器；排水管的</a:t>
            </a:r>
            <a:r>
              <a:rPr lang="en-US" altLang="zh-CN" sz="280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</a:t>
            </a:r>
            <a:r>
              <a:rPr lang="zh-CN" altLang="en-US" sz="280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形“反水弯”是一个连通器；锅炉和外面的水位计组成连通器等</a:t>
            </a:r>
            <a:r>
              <a:rPr lang="en-US" altLang="zh-CN" sz="280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sz="2800">
              <a:latin typeface="微软雅黑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800">
              <a:latin typeface="微软雅黑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02388" y="2398713"/>
            <a:ext cx="9032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相平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54313" y="3067050"/>
            <a:ext cx="9032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船闸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5250" y="3038475"/>
            <a:ext cx="90170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茶壶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对象 56321"/>
          <p:cNvGraphicFramePr>
            <a:graphicFrameLocks noChangeAspect="1"/>
          </p:cNvGraphicFramePr>
          <p:nvPr/>
        </p:nvGraphicFramePr>
        <p:xfrm>
          <a:off x="213043" y="467836"/>
          <a:ext cx="11515725" cy="134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11620500" imgH="1400175" progId="Word.Document.8">
                  <p:embed/>
                </p:oleObj>
              </mc:Choice>
              <mc:Fallback>
                <p:oleObj r:id="rId3" imgW="11620500" imgH="14001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043" y="467836"/>
                        <a:ext cx="11515725" cy="13474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3" name="图片 563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0" y="1480820"/>
            <a:ext cx="2326640" cy="2073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图片 563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925" y="1555115"/>
            <a:ext cx="2059940" cy="1999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矩形 56324"/>
          <p:cNvSpPr/>
          <p:nvPr/>
        </p:nvSpPr>
        <p:spPr>
          <a:xfrm>
            <a:off x="2961005" y="3554571"/>
            <a:ext cx="525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3 </a:t>
            </a:r>
          </a:p>
        </p:txBody>
      </p:sp>
      <p:sp>
        <p:nvSpPr>
          <p:cNvPr id="56326" name="矩形 56325"/>
          <p:cNvSpPr/>
          <p:nvPr/>
        </p:nvSpPr>
        <p:spPr>
          <a:xfrm>
            <a:off x="5501005" y="3554571"/>
            <a:ext cx="525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4 </a:t>
            </a:r>
          </a:p>
        </p:txBody>
      </p:sp>
      <p:sp>
        <p:nvSpPr>
          <p:cNvPr id="56327" name="矩形 56326"/>
          <p:cNvSpPr/>
          <p:nvPr/>
        </p:nvSpPr>
        <p:spPr>
          <a:xfrm>
            <a:off x="9825355" y="468154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连通器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5298" name="对象 55297"/>
          <p:cNvGraphicFramePr>
            <a:graphicFrameLocks noChangeAspect="1"/>
          </p:cNvGraphicFramePr>
          <p:nvPr/>
        </p:nvGraphicFramePr>
        <p:xfrm>
          <a:off x="174943" y="4419600"/>
          <a:ext cx="1159192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7" imgW="11593195" imgH="1383665" progId="Word.Document.8">
                  <p:embed/>
                </p:oleObj>
              </mc:Choice>
              <mc:Fallback>
                <p:oleObj r:id="rId7" imgW="11593195" imgH="13836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943" y="4419600"/>
                        <a:ext cx="11591925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592705" y="509158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相平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8931275" y="499633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茶壶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445" y="829945"/>
            <a:ext cx="1032002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/>
              <a:t>当堂练习</a:t>
            </a:r>
            <a:r>
              <a:rPr lang="zh-CN" altLang="en-US" sz="2800"/>
              <a:t>：</a:t>
            </a:r>
            <a:r>
              <a:rPr lang="en-US" altLang="zh-CN" sz="2800"/>
              <a:t>1</a:t>
            </a:r>
            <a:r>
              <a:rPr lang="zh-CN" altLang="en-US" sz="2800"/>
              <a:t>、如图所示，向两支同样的试管中注入质量相等的甲、乙两种液体，发现液面在同一水平线上，比较甲、乙两种液体对试管底部的压强(       )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A．甲大　　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B．乙大　　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C．一样大　　</a:t>
            </a:r>
          </a:p>
          <a:p>
            <a:pPr>
              <a:lnSpc>
                <a:spcPct val="150000"/>
              </a:lnSpc>
            </a:pPr>
            <a:r>
              <a:rPr lang="zh-CN" altLang="en-US" sz="2800"/>
              <a:t>D．无法确定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35" y="3025140"/>
            <a:ext cx="3152775" cy="2444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91965" y="2564765"/>
            <a:ext cx="828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A</a:t>
            </a:r>
            <a:endParaRPr lang="en-US" altLang="zh-CN" sz="2400" baseline="30000">
              <a:solidFill>
                <a:srgbClr val="FF0000"/>
              </a:solidFill>
              <a:latin typeface="Arial" pitchFamily="34" charset="0"/>
              <a:ea typeface="微软雅黑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/>
          <p:nvPr/>
        </p:nvSpPr>
        <p:spPr>
          <a:xfrm>
            <a:off x="2410143" y="479108"/>
            <a:ext cx="577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液体内部存在压强的原因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7651" name="Rectangle 3"/>
          <p:cNvSpPr/>
          <p:nvPr/>
        </p:nvSpPr>
        <p:spPr>
          <a:xfrm>
            <a:off x="203200" y="1344295"/>
            <a:ext cx="106978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液体受到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的作用，并且具有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流动性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，所以液体内向各个方向都有压强。  </a:t>
            </a:r>
          </a:p>
        </p:txBody>
      </p:sp>
      <p:pic>
        <p:nvPicPr>
          <p:cNvPr id="10243" name="图片 43011" descr="8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03" y="3248660"/>
            <a:ext cx="3017837" cy="3500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67005" y="765175"/>
            <a:ext cx="109321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>
              <a:lnSpc>
                <a:spcPct val="150000"/>
              </a:lnSpc>
            </a:pPr>
            <a:r>
              <a:rPr lang="en-US" sz="2800">
                <a:latin typeface="+mj-ea"/>
                <a:ea typeface="+mj-ea"/>
                <a:cs typeface="+mj-ea"/>
              </a:rPr>
              <a:t>2</a:t>
            </a:r>
            <a:r>
              <a:rPr lang="zh-CN" sz="2800">
                <a:latin typeface="+mj-ea"/>
                <a:ea typeface="+mj-ea"/>
                <a:cs typeface="+mj-ea"/>
              </a:rPr>
              <a:t>．如图所示，放在桌面上的饮料瓶子，内部盛有饮料．瓶盖旋紧后倒过来时，液体对瓶盖的压强比正放时液体对瓶底的压强</a:t>
            </a:r>
            <a:r>
              <a:rPr lang="en-US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+mj-ea"/>
              </a:rPr>
              <a:t>      </a:t>
            </a:r>
            <a:r>
              <a:rPr lang="en-US" sz="2800">
                <a:latin typeface="+mj-ea"/>
                <a:ea typeface="+mj-ea"/>
                <a:cs typeface="+mj-ea"/>
              </a:rPr>
              <a:t>(</a:t>
            </a:r>
            <a:r>
              <a:rPr lang="zh-CN" sz="2800">
                <a:latin typeface="+mj-ea"/>
                <a:ea typeface="+mj-ea"/>
                <a:cs typeface="+mj-ea"/>
              </a:rPr>
              <a:t>填</a:t>
            </a:r>
            <a:r>
              <a:rPr lang="en-US" sz="2800">
                <a:latin typeface="+mj-ea"/>
                <a:ea typeface="+mj-ea"/>
                <a:cs typeface="+mj-ea"/>
              </a:rPr>
              <a:t>“</a:t>
            </a:r>
            <a:r>
              <a:rPr lang="zh-CN" sz="2800">
                <a:latin typeface="+mj-ea"/>
                <a:ea typeface="+mj-ea"/>
                <a:cs typeface="+mj-ea"/>
              </a:rPr>
              <a:t>大</a:t>
            </a:r>
            <a:r>
              <a:rPr lang="en-US" sz="2800">
                <a:latin typeface="+mj-ea"/>
                <a:ea typeface="+mj-ea"/>
                <a:cs typeface="+mj-ea"/>
              </a:rPr>
              <a:t>”</a:t>
            </a:r>
            <a:r>
              <a:rPr lang="zh-CN" sz="2800">
                <a:latin typeface="+mj-ea"/>
                <a:ea typeface="+mj-ea"/>
                <a:cs typeface="+mj-ea"/>
              </a:rPr>
              <a:t>或</a:t>
            </a:r>
            <a:r>
              <a:rPr lang="en-US" sz="2800">
                <a:latin typeface="+mj-ea"/>
                <a:ea typeface="+mj-ea"/>
                <a:cs typeface="+mj-ea"/>
              </a:rPr>
              <a:t>“</a:t>
            </a:r>
            <a:r>
              <a:rPr lang="zh-CN" sz="2800">
                <a:latin typeface="+mj-ea"/>
                <a:ea typeface="+mj-ea"/>
                <a:cs typeface="+mj-ea"/>
              </a:rPr>
              <a:t>小</a:t>
            </a:r>
            <a:r>
              <a:rPr lang="en-US" sz="2800">
                <a:latin typeface="+mj-ea"/>
                <a:ea typeface="+mj-ea"/>
                <a:cs typeface="+mj-ea"/>
              </a:rPr>
              <a:t>”)</a:t>
            </a:r>
            <a:r>
              <a:rPr lang="zh-CN" sz="2800">
                <a:latin typeface="+mj-ea"/>
                <a:ea typeface="+mj-ea"/>
                <a:cs typeface="+mj-ea"/>
              </a:rPr>
              <a:t>，瓶子对桌面的压力</a:t>
            </a:r>
            <a:r>
              <a:rPr lang="en-US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+mj-ea"/>
              </a:rPr>
              <a:t>         </a:t>
            </a:r>
            <a:r>
              <a:rPr lang="en-US" sz="2800">
                <a:latin typeface="+mj-ea"/>
                <a:ea typeface="+mj-ea"/>
                <a:cs typeface="+mj-ea"/>
              </a:rPr>
              <a:t>(</a:t>
            </a:r>
            <a:r>
              <a:rPr lang="zh-CN" sz="2800">
                <a:latin typeface="+mj-ea"/>
                <a:ea typeface="+mj-ea"/>
                <a:cs typeface="+mj-ea"/>
              </a:rPr>
              <a:t>填</a:t>
            </a:r>
            <a:r>
              <a:rPr lang="en-US" sz="2800">
                <a:latin typeface="+mj-ea"/>
                <a:ea typeface="+mj-ea"/>
                <a:cs typeface="+mj-ea"/>
              </a:rPr>
              <a:t>“</a:t>
            </a:r>
            <a:r>
              <a:rPr lang="zh-CN" sz="2800">
                <a:latin typeface="+mj-ea"/>
                <a:ea typeface="+mj-ea"/>
                <a:cs typeface="+mj-ea"/>
              </a:rPr>
              <a:t>增大</a:t>
            </a:r>
            <a:r>
              <a:rPr lang="en-US" sz="2800">
                <a:latin typeface="+mj-ea"/>
                <a:ea typeface="+mj-ea"/>
                <a:cs typeface="+mj-ea"/>
              </a:rPr>
              <a:t>”“</a:t>
            </a:r>
            <a:r>
              <a:rPr lang="zh-CN" sz="2800">
                <a:latin typeface="+mj-ea"/>
                <a:ea typeface="+mj-ea"/>
                <a:cs typeface="+mj-ea"/>
              </a:rPr>
              <a:t>变小</a:t>
            </a:r>
            <a:r>
              <a:rPr lang="en-US" sz="2800">
                <a:latin typeface="+mj-ea"/>
                <a:ea typeface="+mj-ea"/>
                <a:cs typeface="+mj-ea"/>
              </a:rPr>
              <a:t>”</a:t>
            </a:r>
            <a:r>
              <a:rPr lang="zh-CN" sz="2800">
                <a:latin typeface="+mj-ea"/>
                <a:ea typeface="+mj-ea"/>
                <a:cs typeface="+mj-ea"/>
              </a:rPr>
              <a:t>或</a:t>
            </a:r>
            <a:r>
              <a:rPr lang="en-US" sz="2800">
                <a:latin typeface="+mj-ea"/>
                <a:ea typeface="+mj-ea"/>
                <a:cs typeface="+mj-ea"/>
              </a:rPr>
              <a:t>“</a:t>
            </a:r>
            <a:r>
              <a:rPr lang="zh-CN" sz="2800">
                <a:latin typeface="+mj-ea"/>
                <a:ea typeface="+mj-ea"/>
                <a:cs typeface="+mj-ea"/>
              </a:rPr>
              <a:t>不变</a:t>
            </a:r>
            <a:r>
              <a:rPr lang="en-US" sz="2800">
                <a:latin typeface="+mj-ea"/>
                <a:ea typeface="+mj-ea"/>
                <a:cs typeface="+mj-ea"/>
              </a:rPr>
              <a:t>”)</a:t>
            </a:r>
            <a:r>
              <a:rPr lang="zh-CN" sz="2800">
                <a:latin typeface="+mj-ea"/>
                <a:ea typeface="+mj-ea"/>
                <a:cs typeface="+mj-ea"/>
              </a:rPr>
              <a:t>，瓶子对桌面的压强</a:t>
            </a:r>
            <a:r>
              <a:rPr lang="en-US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+mj-ea"/>
              </a:rPr>
              <a:t>              </a:t>
            </a:r>
            <a:r>
              <a:rPr lang="en-US" sz="2800">
                <a:latin typeface="+mj-ea"/>
                <a:ea typeface="+mj-ea"/>
                <a:cs typeface="+mj-ea"/>
              </a:rPr>
              <a:t>(</a:t>
            </a:r>
            <a:r>
              <a:rPr lang="zh-CN" sz="2800">
                <a:latin typeface="+mj-ea"/>
                <a:ea typeface="+mj-ea"/>
                <a:cs typeface="+mj-ea"/>
              </a:rPr>
              <a:t>填</a:t>
            </a:r>
            <a:r>
              <a:rPr lang="en-US" sz="2800">
                <a:latin typeface="+mj-ea"/>
                <a:ea typeface="+mj-ea"/>
                <a:cs typeface="+mj-ea"/>
              </a:rPr>
              <a:t>“</a:t>
            </a:r>
            <a:r>
              <a:rPr lang="zh-CN" sz="2800">
                <a:latin typeface="+mj-ea"/>
                <a:ea typeface="+mj-ea"/>
                <a:cs typeface="+mj-ea"/>
              </a:rPr>
              <a:t>增大</a:t>
            </a:r>
            <a:r>
              <a:rPr lang="en-US" sz="2800">
                <a:latin typeface="+mj-ea"/>
                <a:ea typeface="+mj-ea"/>
                <a:cs typeface="+mj-ea"/>
              </a:rPr>
              <a:t>”“</a:t>
            </a:r>
            <a:r>
              <a:rPr lang="zh-CN" sz="2800">
                <a:latin typeface="+mj-ea"/>
                <a:ea typeface="+mj-ea"/>
                <a:cs typeface="+mj-ea"/>
              </a:rPr>
              <a:t>变小</a:t>
            </a:r>
            <a:r>
              <a:rPr lang="en-US" sz="2800">
                <a:latin typeface="+mj-ea"/>
                <a:ea typeface="+mj-ea"/>
                <a:cs typeface="+mj-ea"/>
              </a:rPr>
              <a:t>”</a:t>
            </a:r>
            <a:r>
              <a:rPr lang="zh-CN" sz="2800">
                <a:latin typeface="+mj-ea"/>
                <a:ea typeface="+mj-ea"/>
                <a:cs typeface="+mj-ea"/>
              </a:rPr>
              <a:t>或</a:t>
            </a:r>
            <a:r>
              <a:rPr lang="en-US" sz="2800">
                <a:latin typeface="+mj-ea"/>
                <a:ea typeface="+mj-ea"/>
                <a:cs typeface="+mj-ea"/>
              </a:rPr>
              <a:t>“</a:t>
            </a:r>
            <a:r>
              <a:rPr lang="zh-CN" sz="2800">
                <a:latin typeface="+mj-ea"/>
                <a:ea typeface="+mj-ea"/>
                <a:cs typeface="+mj-ea"/>
              </a:rPr>
              <a:t>不变</a:t>
            </a:r>
            <a:r>
              <a:rPr lang="en-US" sz="2800">
                <a:latin typeface="+mj-ea"/>
                <a:ea typeface="+mj-ea"/>
                <a:cs typeface="+mj-ea"/>
              </a:rPr>
              <a:t>”)</a:t>
            </a:r>
            <a:r>
              <a:rPr lang="zh-CN" sz="2800">
                <a:latin typeface="+mj-ea"/>
                <a:ea typeface="+mj-ea"/>
                <a:cs typeface="+mj-ea"/>
              </a:rPr>
              <a:t>．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pic>
        <p:nvPicPr>
          <p:cNvPr id="36866" name="图片 378" descr="F:/光盘/2020春光盘/2020《火线100天》物理（全国版）/讲本PPT课件/HU73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6973253" y="3596958"/>
            <a:ext cx="2952750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9803765" y="1630045"/>
            <a:ext cx="828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大</a:t>
            </a:r>
            <a:endParaRPr lang="zh-CN" altLang="en-US" sz="2400" baseline="30000">
              <a:solidFill>
                <a:srgbClr val="FF0000"/>
              </a:solidFill>
              <a:latin typeface="Arial" pitchFamily="34" charset="0"/>
              <a:ea typeface="微软雅黑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0490" y="2835910"/>
            <a:ext cx="1107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增大</a:t>
            </a:r>
            <a:endParaRPr lang="zh-CN" altLang="en-US" sz="2400" baseline="300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39460" y="2196465"/>
            <a:ext cx="1302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不变</a:t>
            </a:r>
            <a:endParaRPr lang="zh-CN" altLang="en-US" sz="2400" baseline="300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9516" y="478314"/>
            <a:ext cx="9312778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itchFamily="18" charset="0"/>
                <a:cs typeface="Times New Roman" panose="02020603050405020304" pitchFamily="18" charset="0"/>
              </a:rPr>
              <a:t>3.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如图所示的容器放在水平桌面上，内装有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600 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的酒精，酒精对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点的压强是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________Pa.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容器底受到的压强是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________Pa.(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N/kg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酒精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0.8×10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kg/m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3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73" name="Picture 1" descr="D:\MobileFile\河北物理做课件文件\DDY26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433" y="2946951"/>
            <a:ext cx="3528392" cy="23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5799" y="1770752"/>
            <a:ext cx="8280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8287" y="1771074"/>
            <a:ext cx="8280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630" y="908720"/>
            <a:ext cx="9649072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如图甲所示，密闭的容器中装有一定量的水，静止在水平桌面上，容器内水面到容器底的距离为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，则水对容器底的压强为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________Pa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；若把该容器倒放在该桌面上，如图乙所示，那么水对容器底的压强将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，容器对桌面的压力将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后两空均选填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变大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变小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”)(</a:t>
            </a:r>
            <a:r>
              <a:rPr lang="zh-CN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kg/m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N/kg) 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M337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748" y="4005064"/>
            <a:ext cx="3950837" cy="18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71075" y="6021288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/>
              <a:t>第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/>
              <a:t>题图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336519" y="1556792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663" y="2636912"/>
            <a:ext cx="1440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变大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347" y="2636911"/>
            <a:ext cx="1152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rgbClr val="FF0000"/>
                </a:solidFill>
              </a:rPr>
              <a:t>不变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6110" y="325120"/>
            <a:ext cx="7955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p=ρgh=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1×10</a:t>
            </a:r>
            <a:r>
              <a:rPr lang="en-US" altLang="zh-CN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kg/m</a:t>
            </a:r>
            <a:r>
              <a:rPr lang="en-US" altLang="zh-CN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×10 N/kg×0.6m=600Pa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矩形 23560"/>
          <p:cNvSpPr/>
          <p:nvPr/>
        </p:nvSpPr>
        <p:spPr>
          <a:xfrm>
            <a:off x="5377180" y="784225"/>
            <a:ext cx="2722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重难点突破</a:t>
            </a:r>
          </a:p>
        </p:txBody>
      </p:sp>
      <p:graphicFrame>
        <p:nvGraphicFramePr>
          <p:cNvPr id="23563" name="对象 23562"/>
          <p:cNvGraphicFramePr>
            <a:graphicFrameLocks noChangeAspect="1"/>
          </p:cNvGraphicFramePr>
          <p:nvPr/>
        </p:nvGraphicFramePr>
        <p:xfrm>
          <a:off x="219710" y="1189673"/>
          <a:ext cx="11496675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13102589" imgH="5109845" progId="Word.Document.8">
                  <p:embed/>
                </p:oleObj>
              </mc:Choice>
              <mc:Fallback>
                <p:oleObj r:id="rId4" imgW="13102589" imgH="51098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710" y="1189673"/>
                        <a:ext cx="11496675" cy="4478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4" name="图片 235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2348" y="1490663"/>
            <a:ext cx="1582737" cy="137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5" name="矩形 23564"/>
          <p:cNvSpPr/>
          <p:nvPr/>
        </p:nvSpPr>
        <p:spPr>
          <a:xfrm>
            <a:off x="3824288" y="3078639"/>
            <a:ext cx="5257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500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6" name="矩形 23565"/>
          <p:cNvSpPr/>
          <p:nvPr/>
        </p:nvSpPr>
        <p:spPr>
          <a:xfrm>
            <a:off x="8808085" y="3078639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70" name="矩形 23569"/>
          <p:cNvSpPr/>
          <p:nvPr/>
        </p:nvSpPr>
        <p:spPr>
          <a:xfrm>
            <a:off x="7243763" y="3796189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71" name="矩形 23570"/>
          <p:cNvSpPr/>
          <p:nvPr/>
        </p:nvSpPr>
        <p:spPr>
          <a:xfrm>
            <a:off x="9591993" y="3796189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＞ </a:t>
            </a:r>
          </a:p>
        </p:txBody>
      </p:sp>
      <p:sp>
        <p:nvSpPr>
          <p:cNvPr id="23572" name="矩形 23571"/>
          <p:cNvSpPr/>
          <p:nvPr/>
        </p:nvSpPr>
        <p:spPr>
          <a:xfrm>
            <a:off x="5775960" y="4405789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不变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73" name="矩形 23572"/>
          <p:cNvSpPr/>
          <p:nvPr/>
        </p:nvSpPr>
        <p:spPr>
          <a:xfrm>
            <a:off x="7744778" y="4405471"/>
            <a:ext cx="64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变小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0655300" y="2106930"/>
              <a:ext cx="8890" cy="2667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7495" y="1780222"/>
                <a:ext cx="444500" cy="680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10655300" y="2143125"/>
              <a:ext cx="17780" cy="3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64893" y="2125485"/>
                <a:ext cx="598593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墨迹 5"/>
              <p14:cNvContentPartPr/>
              <p14:nvPr/>
            </p14:nvContentPartPr>
            <p14:xfrm>
              <a:off x="10664190" y="2089150"/>
              <a:ext cx="26670" cy="36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37482" y="2071510"/>
                <a:ext cx="680085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墨迹 6"/>
              <p14:cNvContentPartPr/>
              <p14:nvPr/>
            </p14:nvContentPartPr>
            <p14:xfrm>
              <a:off x="10690860" y="2098040"/>
              <a:ext cx="62865" cy="45085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05812" y="1729846"/>
                <a:ext cx="832961" cy="7814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6" grpId="0"/>
      <p:bldP spid="23570" grpId="0"/>
      <p:bldP spid="23571" grpId="0"/>
      <p:bldP spid="23572" grpId="0"/>
      <p:bldP spid="23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47105"/>
          <p:cNvGraphicFramePr>
            <a:graphicFrameLocks noChangeAspect="1"/>
          </p:cNvGraphicFramePr>
          <p:nvPr/>
        </p:nvGraphicFramePr>
        <p:xfrm>
          <a:off x="288290" y="987743"/>
          <a:ext cx="10541000" cy="347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1620500" imgH="3476625" progId="Word.Document.8">
                  <p:embed/>
                </p:oleObj>
              </mc:Choice>
              <mc:Fallback>
                <p:oleObj r:id="rId4" imgW="11620500" imgH="34766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290" y="987743"/>
                        <a:ext cx="10541000" cy="34747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图片 47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828" y="4462780"/>
            <a:ext cx="2879725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9484043" y="300132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等于</a:t>
            </a:r>
          </a:p>
        </p:txBody>
      </p:sp>
      <p:sp>
        <p:nvSpPr>
          <p:cNvPr id="5" name="矩形 4"/>
          <p:cNvSpPr/>
          <p:nvPr/>
        </p:nvSpPr>
        <p:spPr>
          <a:xfrm>
            <a:off x="1382395" y="3693160"/>
            <a:ext cx="918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小于</a:t>
            </a:r>
          </a:p>
        </p:txBody>
      </p:sp>
      <p:sp>
        <p:nvSpPr>
          <p:cNvPr id="6" name="矩形 5"/>
          <p:cNvSpPr/>
          <p:nvPr/>
        </p:nvSpPr>
        <p:spPr>
          <a:xfrm>
            <a:off x="3540125" y="3693160"/>
            <a:ext cx="918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小于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376238" y="782638"/>
            <a:ext cx="1143952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【变式训练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】如图所示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､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､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丙三个容器中分别盛有密度不同的液体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它们的液面高度相同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｡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若</a:t>
            </a:r>
            <a:r>
              <a:rPr lang="en-US" altLang="zh-CN" sz="2800" err="1">
                <a:latin typeface="Times New Roman" panose="02020603050405020304" pitchFamily="18" charset="0"/>
                <a:ea typeface="微软雅黑" panose="020B0503020204020204" pitchFamily="34" charset="-122"/>
              </a:rPr>
              <a:t>a､b､c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三点处液体的压强相等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则容器中液体密度大小排列顺序正确的是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(        )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err="1">
                <a:latin typeface="Times New Roman" panose="02020603050405020304" pitchFamily="18" charset="0"/>
                <a:ea typeface="微软雅黑" panose="020B0503020204020204" pitchFamily="34" charset="-122"/>
              </a:rPr>
              <a:t>A.ρ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		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err="1">
                <a:latin typeface="Times New Roman" panose="02020603050405020304" pitchFamily="18" charset="0"/>
                <a:ea typeface="微软雅黑" panose="020B0503020204020204" pitchFamily="34" charset="-122"/>
              </a:rPr>
              <a:t>B.ρ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甲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err="1">
                <a:latin typeface="Times New Roman" panose="02020603050405020304" pitchFamily="18" charset="0"/>
                <a:ea typeface="微软雅黑" panose="020B0503020204020204" pitchFamily="34" charset="-122"/>
              </a:rPr>
              <a:t>C.ρ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		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err="1">
                <a:latin typeface="Times New Roman" panose="02020603050405020304" pitchFamily="18" charset="0"/>
                <a:ea typeface="微软雅黑" panose="020B0503020204020204" pitchFamily="34" charset="-122"/>
              </a:rPr>
              <a:t>D.ρ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乙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甲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&gt;ρ</a:t>
            </a:r>
            <a:r>
              <a:rPr lang="zh-CN" altLang="en-US" sz="2800" baseline="-25000">
                <a:latin typeface="Times New Roman" panose="02020603050405020304" pitchFamily="18" charset="0"/>
                <a:ea typeface="微软雅黑" panose="020B0503020204020204" pitchFamily="34" charset="-122"/>
              </a:rPr>
              <a:t>丙</a:t>
            </a:r>
          </a:p>
        </p:txBody>
      </p:sp>
      <p:sp>
        <p:nvSpPr>
          <p:cNvPr id="3" name="矩形 2"/>
          <p:cNvSpPr/>
          <p:nvPr/>
        </p:nvSpPr>
        <p:spPr>
          <a:xfrm>
            <a:off x="4311968" y="2358073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765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28" y="3242628"/>
            <a:ext cx="6586537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3878580" y="5398770"/>
            <a:ext cx="302260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p=ρ g 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403860" y="1074420"/>
            <a:ext cx="1118298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【变式训练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sz="2800" b="1">
                <a:ea typeface="宋体" panose="02010600030101010101" pitchFamily="2" charset="-122"/>
              </a:rPr>
              <a:t>如图所示，在质量为</a:t>
            </a:r>
            <a:r>
              <a:rPr lang="en-US" sz="2800" b="1">
                <a:latin typeface="Times New Roman" panose="02020603050405020304" pitchFamily="18" charset="0"/>
              </a:rPr>
              <a:t>1 kg</a:t>
            </a:r>
            <a:r>
              <a:rPr lang="zh-CN" sz="2800" b="1">
                <a:ea typeface="宋体" panose="02010600030101010101" pitchFamily="2" charset="-122"/>
              </a:rPr>
              <a:t>的容器内装有</a:t>
            </a:r>
            <a:r>
              <a:rPr lang="en-US" sz="2800" b="1">
                <a:latin typeface="Times New Roman" panose="02020603050405020304" pitchFamily="18" charset="0"/>
              </a:rPr>
              <a:t>5 kg</a:t>
            </a:r>
            <a:r>
              <a:rPr lang="zh-CN" sz="2800" b="1">
                <a:ea typeface="宋体" panose="02010600030101010101" pitchFamily="2" charset="-122"/>
              </a:rPr>
              <a:t>的水，容器底面积为</a:t>
            </a:r>
            <a:r>
              <a:rPr lang="en-US" sz="2800" b="1">
                <a:latin typeface="Times New Roman" panose="02020603050405020304" pitchFamily="18" charset="0"/>
              </a:rPr>
              <a:t>100 cm</a:t>
            </a:r>
            <a:r>
              <a:rPr lang="en-US" sz="2800" b="1" baseline="30000">
                <a:latin typeface="Times New Roman" panose="02020603050405020304" pitchFamily="18" charset="0"/>
              </a:rPr>
              <a:t>2</a:t>
            </a:r>
            <a:r>
              <a:rPr lang="zh-CN" sz="2800" b="1">
                <a:ea typeface="宋体" panose="02010600030101010101" pitchFamily="2" charset="-122"/>
              </a:rPr>
              <a:t>，容器放在水平地面上，桌面面积为</a:t>
            </a:r>
            <a:r>
              <a:rPr lang="en-US" sz="2800" b="1">
                <a:latin typeface="Times New Roman" panose="02020603050405020304" pitchFamily="18" charset="0"/>
              </a:rPr>
              <a:t>0.9 m</a:t>
            </a:r>
            <a:r>
              <a:rPr 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</a:rPr>
              <a:t>(</a:t>
            </a:r>
            <a:r>
              <a:rPr lang="en-US" sz="2800" b="1" i="1">
                <a:latin typeface="Times New Roman" panose="02020603050405020304" pitchFamily="18" charset="0"/>
              </a:rPr>
              <a:t>g</a:t>
            </a:r>
            <a:r>
              <a:rPr lang="zh-CN" sz="2800" b="1">
                <a:ea typeface="宋体" panose="02010600030101010101" pitchFamily="2" charset="-122"/>
              </a:rPr>
              <a:t>取</a:t>
            </a:r>
            <a:r>
              <a:rPr lang="en-US" sz="2800" b="1">
                <a:latin typeface="Times New Roman" panose="02020603050405020304" pitchFamily="18" charset="0"/>
              </a:rPr>
              <a:t>10N/kg)</a:t>
            </a:r>
          </a:p>
          <a:p>
            <a:pPr indent="713740">
              <a:lnSpc>
                <a:spcPct val="150000"/>
              </a:lnSpc>
            </a:pPr>
            <a:r>
              <a:rPr lang="zh-CN" altLang="en-US" sz="2800"/>
              <a:t>(1)容器底对桌面的压力是</a:t>
            </a:r>
            <a:r>
              <a:rPr lang="zh-CN" altLang="en-US" sz="2800" u="sng"/>
              <a:t>    </a:t>
            </a:r>
            <a:r>
              <a:rPr lang="zh-CN" altLang="en-US" sz="2800" u="sng">
                <a:solidFill>
                  <a:srgbClr val="FF0000"/>
                </a:solidFill>
              </a:rPr>
              <a:t>    </a:t>
            </a:r>
            <a:r>
              <a:rPr lang="zh-CN" altLang="en-US" sz="2800" u="sng"/>
              <a:t>       </a:t>
            </a:r>
            <a:r>
              <a:rPr lang="zh-CN" altLang="en-US" sz="2800"/>
              <a:t>N；</a:t>
            </a:r>
          </a:p>
          <a:p>
            <a:pPr indent="713740">
              <a:lnSpc>
                <a:spcPct val="150000"/>
              </a:lnSpc>
            </a:pPr>
            <a:r>
              <a:rPr lang="zh-CN" altLang="en-US" sz="2800"/>
              <a:t>(2)容器底对桌面的压强是</a:t>
            </a:r>
            <a:r>
              <a:rPr lang="zh-CN" altLang="en-US" sz="2800" u="sng"/>
              <a:t>  </a:t>
            </a:r>
            <a:r>
              <a:rPr lang="zh-CN" altLang="en-US" sz="2800" u="sng">
                <a:solidFill>
                  <a:srgbClr val="FF0000"/>
                </a:solidFill>
              </a:rPr>
              <a:t>        </a:t>
            </a:r>
            <a:r>
              <a:rPr lang="zh-CN" altLang="en-US" sz="2800" u="sng"/>
              <a:t>    </a:t>
            </a:r>
            <a:r>
              <a:rPr lang="zh-CN" altLang="en-US" sz="2800"/>
              <a:t>Pa；</a:t>
            </a:r>
          </a:p>
          <a:p>
            <a:pPr indent="713740">
              <a:lnSpc>
                <a:spcPct val="150000"/>
              </a:lnSpc>
            </a:pPr>
            <a:r>
              <a:rPr lang="zh-CN" altLang="en-US" sz="2800"/>
              <a:t>(3)水对A点的压强是</a:t>
            </a:r>
            <a:r>
              <a:rPr lang="zh-CN" altLang="en-US" sz="2800" u="sng"/>
              <a:t>                   </a:t>
            </a:r>
            <a:r>
              <a:rPr lang="zh-CN" altLang="en-US" sz="2800"/>
              <a:t>Pa；</a:t>
            </a:r>
          </a:p>
          <a:p>
            <a:pPr indent="713740">
              <a:lnSpc>
                <a:spcPct val="150000"/>
              </a:lnSpc>
            </a:pPr>
            <a:r>
              <a:rPr lang="zh-CN" altLang="en-US" sz="2800"/>
              <a:t>(4)水对容器底部的压强是 </a:t>
            </a:r>
            <a:r>
              <a:rPr lang="zh-CN" altLang="en-US" sz="2800" u="sng"/>
              <a:t>                     </a:t>
            </a:r>
            <a:r>
              <a:rPr lang="zh-CN" altLang="en-US" sz="2800"/>
              <a:t>Pa.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95" y="3068320"/>
            <a:ext cx="2952750" cy="22764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52265" y="4368125"/>
            <a:ext cx="24237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6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0375900" y="12458700"/>
            <a:ext cx="317500" cy="2540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http://www.homejoin.com.tw/New_Folder2/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25" y="2143125"/>
            <a:ext cx="2220913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6" descr="http://files.teacher.com.cn/XueKe/Notice/22196e24-39de-4c80-aff4-7f2673eea790_%CE%A2%D0%A1%D1%B9%C7%BF%BC%C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0" y="2143125"/>
            <a:ext cx="2500313" cy="370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标注 6"/>
          <p:cNvSpPr/>
          <p:nvPr/>
        </p:nvSpPr>
        <p:spPr>
          <a:xfrm>
            <a:off x="4022725" y="2071688"/>
            <a:ext cx="1214438" cy="428625"/>
          </a:xfrm>
          <a:prstGeom prst="wedgeRectCallout">
            <a:avLst>
              <a:gd name="adj1" fmla="val 68578"/>
              <a:gd name="adj2" fmla="val 958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橡皮管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3951288" y="4214813"/>
            <a:ext cx="1214438" cy="428625"/>
          </a:xfrm>
          <a:prstGeom prst="wedgeRectCallout">
            <a:avLst>
              <a:gd name="adj1" fmla="val 68578"/>
              <a:gd name="adj2" fmla="val 95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金属盒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4951413" y="5857875"/>
            <a:ext cx="1214438" cy="428625"/>
          </a:xfrm>
          <a:prstGeom prst="wedgeRectCallout">
            <a:avLst>
              <a:gd name="adj1" fmla="val -10245"/>
              <a:gd name="adj2" fmla="val -194165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橡皮膜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6594475" y="5857875"/>
            <a:ext cx="1214438" cy="428625"/>
          </a:xfrm>
          <a:prstGeom prst="wedgeRectCallout">
            <a:avLst>
              <a:gd name="adj1" fmla="val -65539"/>
              <a:gd name="adj2" fmla="val -1974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U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236788"/>
            <a:ext cx="3341688" cy="309181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</a:t>
            </a:r>
            <a:r>
              <a:rPr lang="zh-CN" altLang="en-US" sz="26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如果液体内部存在压强，放在液体里的薄膜就会变形，</a:t>
            </a:r>
            <a:r>
              <a:rPr lang="en-US" altLang="zh-CN" sz="26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U</a:t>
            </a:r>
            <a:r>
              <a:rPr lang="zh-CN" altLang="en-US" sz="26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形管</a:t>
            </a:r>
            <a:r>
              <a:rPr lang="zh-CN" altLang="en-US" sz="26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</a:t>
            </a:r>
            <a:r>
              <a:rPr lang="zh-CN" altLang="en-US" sz="26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两侧液面</a:t>
            </a:r>
            <a:r>
              <a:rPr lang="zh-CN" altLang="en-US" sz="26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就会产生</a:t>
            </a:r>
            <a:r>
              <a:rPr lang="zh-CN" altLang="en-US" sz="26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高度差</a:t>
            </a:r>
            <a:r>
              <a:rPr lang="zh-CN" altLang="en-US" sz="26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。</a:t>
            </a:r>
            <a:endParaRPr lang="zh-CN" altLang="en-US" sz="2600" noProof="1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2808288" y="5857875"/>
            <a:ext cx="1214438" cy="428625"/>
          </a:xfrm>
          <a:prstGeom prst="wedgeRectCallout">
            <a:avLst>
              <a:gd name="adj1" fmla="val -10245"/>
              <a:gd name="adj2" fmla="val -194165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探头</a:t>
            </a:r>
          </a:p>
        </p:txBody>
      </p:sp>
      <p:sp>
        <p:nvSpPr>
          <p:cNvPr id="12299" name="文本框 3"/>
          <p:cNvSpPr txBox="1"/>
          <p:nvPr/>
        </p:nvSpPr>
        <p:spPr>
          <a:xfrm>
            <a:off x="2268538" y="1420813"/>
            <a:ext cx="6154737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实验器材：</a:t>
            </a: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</a:rPr>
              <a:t>微小压强计</a:t>
            </a:r>
          </a:p>
        </p:txBody>
      </p:sp>
      <p:sp>
        <p:nvSpPr>
          <p:cNvPr id="22530" name="矩形 4"/>
          <p:cNvSpPr/>
          <p:nvPr/>
        </p:nvSpPr>
        <p:spPr>
          <a:xfrm>
            <a:off x="1051560" y="530225"/>
            <a:ext cx="4707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1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液体压强的特点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5610" y="313690"/>
            <a:ext cx="11320780" cy="377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探究影响液体内部压强的因素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的实验中．进行了如下猜想：</a:t>
            </a:r>
          </a:p>
          <a:p>
            <a:pPr fontAlgn="auto">
              <a:lnSpc>
                <a:spcPct val="130000"/>
              </a:lnSpc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猜想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：液体内部可能有压强</a:t>
            </a:r>
          </a:p>
          <a:p>
            <a:pPr fontAlgn="auto">
              <a:lnSpc>
                <a:spcPct val="130000"/>
              </a:lnSpc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猜想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：液体内部的压强大小可能与方向有关</a:t>
            </a:r>
          </a:p>
          <a:p>
            <a:pPr fontAlgn="auto">
              <a:lnSpc>
                <a:spcPct val="130000"/>
              </a:lnSpc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猜想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：液体内部的压强大小可能与液体深度有关</a:t>
            </a:r>
          </a:p>
          <a:p>
            <a:pPr fontAlgn="auto">
              <a:lnSpc>
                <a:spcPct val="130000"/>
              </a:lnSpc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猜想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：液体内部的压强大小可能与液体的密度有关</a:t>
            </a:r>
          </a:p>
          <a:p>
            <a:pPr fontAlgn="auto">
              <a:lnSpc>
                <a:spcPct val="130000"/>
              </a:lnSpc>
            </a:pPr>
            <a:endParaRPr lang="zh-CN" altLang="zh-CN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793" name="文本框 1"/>
          <p:cNvSpPr txBox="1"/>
          <p:nvPr/>
        </p:nvSpPr>
        <p:spPr>
          <a:xfrm>
            <a:off x="435293" y="3534728"/>
            <a:ext cx="1152207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重要实验器材：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微小压强计（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形管压强计）。</a:t>
            </a:r>
            <a:endParaRPr lang="en-US" altLang="zh-CN" sz="2800"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实验方法：</a:t>
            </a:r>
            <a:endParaRPr lang="en-US" altLang="zh-CN" sz="2800" b="1"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）转换法：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观察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形管两侧液面的高度差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来判断液体压强的大小。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）控制变量法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/>
          <p:nvPr/>
        </p:nvSpPr>
        <p:spPr>
          <a:xfrm>
            <a:off x="530543" y="797243"/>
            <a:ext cx="1152207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、实验操作过程分析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①探究液体内部压强与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方向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的关系：保持在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同种液体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中的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深度不变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，改变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探头的方向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探究液体内部压强与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深度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的关系：保持探头在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同种液体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中的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方向不变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，改变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探头在液体中的深度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；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③探究液体内部压强与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液体密度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的关系：保持探头在液体中的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深度不变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探头的方向不变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，改变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液体的种类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/>
          <p:nvPr/>
        </p:nvSpPr>
        <p:spPr>
          <a:xfrm>
            <a:off x="227965" y="981075"/>
            <a:ext cx="11736388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实验操作要点及注意事项：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）实验前要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检查装置的气密性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：用手轻压金属盒上的橡皮膜，观察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形管中两边的液柱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是否变化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，若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变化明显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，则气密性</a:t>
            </a:r>
            <a:r>
              <a:rPr lang="zh-CN" altLang="en-US" sz="2800" b="1">
                <a:solidFill>
                  <a:srgbClr val="6DA0A3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良好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形管中左右两侧液面的调平：不平的原因是橡皮管中有气体，应拆开橡皮管，重新安装。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/>
          <p:nvPr/>
        </p:nvSpPr>
        <p:spPr>
          <a:xfrm>
            <a:off x="334963" y="858838"/>
            <a:ext cx="1152207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练习：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在“探究液体内部的压强”的实验中：</a:t>
            </a:r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1612900"/>
            <a:ext cx="6007100" cy="162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矩形 3"/>
          <p:cNvSpPr/>
          <p:nvPr/>
        </p:nvSpPr>
        <p:spPr>
          <a:xfrm>
            <a:off x="301625" y="3370263"/>
            <a:ext cx="11498263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）将橡皮膜置于空气中，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形管两边的液面应该</a:t>
            </a: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。用手指按压橡皮膜，发现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形管中的液面升降灵活，说明该装置</a:t>
            </a: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（选填“漏气”或“不漏气”）。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）实验中液体内部压强的大小变化是通过比较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U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形管左右两侧液面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的变化来反映出来的，这种实验探究方法叫做</a:t>
            </a: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8323263" y="3429000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相平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23288" y="408940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不漏气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625" y="599916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高度差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96313" y="599916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转换法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/>
          <p:nvPr/>
        </p:nvSpPr>
        <p:spPr>
          <a:xfrm>
            <a:off x="334963" y="3213100"/>
            <a:ext cx="11522075" cy="339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）将金属盒放进盛水的容器中，金属盒的橡皮膜受到水的压强会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（选填“内凹”或“外凸”）。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）通过比较图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，可得到结论：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                                                              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958850"/>
            <a:ext cx="7823200" cy="210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84188" y="398462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内凹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188" y="5202238"/>
            <a:ext cx="8006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在液体内部的同一深度，向各个方向的压强都相等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"/>
          <p:cNvSpPr/>
          <p:nvPr/>
        </p:nvSpPr>
        <p:spPr>
          <a:xfrm>
            <a:off x="376238" y="998538"/>
            <a:ext cx="114395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）通过比较图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，可得到结论：同一种液体内部的压强随</a:t>
            </a: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的增加而增大。</a:t>
            </a:r>
            <a:endParaRPr lang="en-US" altLang="zh-CN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）通过比较图</a:t>
            </a:r>
            <a:r>
              <a:rPr lang="zh-CN" altLang="en-US" sz="2800" u="sng">
                <a:latin typeface="Times New Roman" panose="02020603050405020304" pitchFamily="18" charset="0"/>
                <a:ea typeface="微软雅黑" panose="020B0503020204020204" pitchFamily="34" charset="-122"/>
              </a:rPr>
              <a:t>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pitchFamily="34" charset="-122"/>
              </a:rPr>
              <a:t>，可得到结论：在深度相同时，液体的密度越大，压强越大。</a:t>
            </a:r>
          </a:p>
        </p:txBody>
      </p:sp>
      <p:sp>
        <p:nvSpPr>
          <p:cNvPr id="3" name="矩形 2"/>
          <p:cNvSpPr/>
          <p:nvPr/>
        </p:nvSpPr>
        <p:spPr>
          <a:xfrm>
            <a:off x="10358438" y="110807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深度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6588" y="2333625"/>
            <a:ext cx="10325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endParaRPr lang="zh-CN" altLang="en-US" sz="28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994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3879850"/>
            <a:ext cx="7821613" cy="2111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0"/>
  <p:tag name="KSO_WM_UNIT_INDEX" val="0"/>
  <p:tag name="KSO_WM_UNIT_LAYERLEVEL" val="1"/>
  <p:tag name="KSO_WM_UNIT_SUBTYPE" val="h"/>
  <p:tag name="KSO_WM_UNIT_TYPE" val="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0"/>
  <p:tag name="KSO_WM_UNIT_INDEX" val="0"/>
  <p:tag name="KSO_WM_UNIT_LAYERLEVEL" val="1"/>
  <p:tag name="KSO_WM_UNIT_SUBTYPE" val="h"/>
  <p:tag name="KSO_WM_UNIT_TYPE" val="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0"/>
  <p:tag name="KSO_WM_UNIT_INDEX" val="0"/>
  <p:tag name="KSO_WM_UNIT_LAYERLEVEL" val="1"/>
  <p:tag name="KSO_WM_UNIT_SUBTYPE" val="h"/>
  <p:tag name="KSO_WM_UNIT_TYPE" val="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0"/>
  <p:tag name="KSO_WM_UNIT_INDEX" val="0"/>
  <p:tag name="KSO_WM_UNIT_LAYERLEVEL" val="1"/>
  <p:tag name="KSO_WM_UNIT_SUBTYPE" val="h"/>
  <p:tag name="KSO_WM_UNIT_TYPE" val="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0"/>
  <p:tag name="KSO_WM_UNIT_INDEX" val="0"/>
  <p:tag name="KSO_WM_UNIT_LAYERLEVEL" val="1"/>
  <p:tag name="KSO_WM_UNIT_SUBTYPE" val="h"/>
  <p:tag name="KSO_WM_UNIT_TYPE" val="i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0"/>
  <p:tag name="KSO_WM_UNIT_INDEX" val="0"/>
  <p:tag name="KSO_WM_UNIT_LAYERLEVEL" val="1"/>
  <p:tag name="KSO_WM_UNIT_SUBTYPE" val="h"/>
  <p:tag name="KSO_WM_UNIT_TYPE" val="i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4422"/>
  <p:tag name="KSO_WM_TEMPLATE_MASTER_THUMB_INDEX" val="12"/>
  <p:tag name="KSO_WM_TEMPLATE_MASTER_TYPE" val="1"/>
  <p:tag name="KSO_WM_TEMPLATE_SUBCATEGORY" val="0"/>
  <p:tag name="KSO_WM_TEMPLATE_THUMBS_INDEX" val="1、4、7、9、12、13、17、18、19、20、21、24、29、31、3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8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76D4F6"/>
      </a:accent1>
      <a:accent2>
        <a:srgbClr val="9EC0FC"/>
      </a:accent2>
      <a:accent3>
        <a:srgbClr val="9381FF"/>
      </a:accent3>
      <a:accent4>
        <a:srgbClr val="67593B"/>
      </a:accent4>
      <a:accent5>
        <a:srgbClr val="7B4D3F"/>
      </a:accent5>
      <a:accent6>
        <a:srgbClr val="7B465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2076</Words>
  <Application>Microsoft Office PowerPoint</Application>
  <PresentationFormat>自定义</PresentationFormat>
  <Paragraphs>144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主题​​</vt:lpstr>
      <vt:lpstr>1_Office 主题​​</vt:lpstr>
      <vt:lpstr>Microsoft Word 97 - 2003 文档</vt:lpstr>
      <vt:lpstr>第二十一讲  液体压强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第二十一讲  液体压强</dc:title>
  <cp:lastModifiedBy>User</cp:lastModifiedBy>
  <cp:revision>1</cp:revision>
  <cp:lastPrinted>2021-02-01T14:05:27Z</cp:lastPrinted>
  <dcterms:created xsi:type="dcterms:W3CDTF">2021-02-01T14:05:27Z</dcterms:created>
  <dcterms:modified xsi:type="dcterms:W3CDTF">2021-02-23T02:25:31Z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