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5" r:id="rId1"/>
  </p:sldMasterIdLst>
  <p:sldIdLst>
    <p:sldId id="258" r:id="rId2"/>
    <p:sldId id="268" r:id="rId3"/>
    <p:sldId id="270" r:id="rId4"/>
    <p:sldId id="275" r:id="rId5"/>
    <p:sldId id="282" r:id="rId6"/>
    <p:sldId id="277" r:id="rId7"/>
    <p:sldId id="280" r:id="rId8"/>
    <p:sldId id="283" r:id="rId9"/>
    <p:sldId id="271" r:id="rId10"/>
    <p:sldId id="281" r:id="rId11"/>
    <p:sldId id="285" r:id="rId12"/>
    <p:sldId id="274" r:id="rId13"/>
    <p:sldId id="284" r:id="rId14"/>
    <p:sldId id="279" r:id="rId15"/>
    <p:sldId id="278" r:id="rId16"/>
    <p:sldId id="272" r:id="rId17"/>
    <p:sldId id="273" r:id="rId18"/>
    <p:sldId id="276" r:id="rId19"/>
    <p:sldId id="286" r:id="rId20"/>
    <p:sldId id="287" r:id="rId21"/>
    <p:sldId id="289" r:id="rId22"/>
    <p:sldId id="288" r:id="rId23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AD"/>
    <a:srgbClr val="C50023"/>
    <a:srgbClr val="F1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9" autoAdjust="0"/>
    <p:restoredTop sz="94277" autoAdjust="0"/>
  </p:normalViewPr>
  <p:slideViewPr>
    <p:cSldViewPr snapToGrid="0">
      <p:cViewPr>
        <p:scale>
          <a:sx n="66" d="100"/>
          <a:sy n="66" d="100"/>
        </p:scale>
        <p:origin x="-2250" y="-10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file:///J:\18&#31179;&#25945;&#31185;&#29289;&#29702;&#20061;&#20840;&#23398;&#32451;&#32771;PPT&#21644;word\18&#31179;&#25945;&#31185;&#29289;&#29702;&#20061;&#20840;&#23398;&#32451;&#32771;PPT\18JK614.EPS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F:\16&#26149;\&#29289;&#29702;\&#25945;&#31185;&#29289;&#29702;&#20061;&#24180;&#32423;&#19979;&#20876;&#24453;&#20986;&#29255;8.8\LX149.EPS" TargetMode="External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2.docx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16.emf"/><Relationship Id="rId26" Type="http://schemas.openxmlformats.org/officeDocument/2006/relationships/package" Target="../embeddings/Microsoft_Word___8.docx"/><Relationship Id="rId3" Type="http://schemas.openxmlformats.org/officeDocument/2006/relationships/image" Target="../media/image3.jpeg"/><Relationship Id="rId21" Type="http://schemas.openxmlformats.org/officeDocument/2006/relationships/image" Target="../media/image17.emf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4.emf"/><Relationship Id="rId17" Type="http://schemas.openxmlformats.org/officeDocument/2006/relationships/package" Target="../embeddings/Microsoft_Word___5.docx"/><Relationship Id="rId25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5.bin"/><Relationship Id="rId20" Type="http://schemas.openxmlformats.org/officeDocument/2006/relationships/package" Target="../embeddings/Microsoft_Word___6.docx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11" Type="http://schemas.openxmlformats.org/officeDocument/2006/relationships/package" Target="../embeddings/Microsoft_Word___3.docx"/><Relationship Id="rId24" Type="http://schemas.openxmlformats.org/officeDocument/2006/relationships/image" Target="../media/image18.emf"/><Relationship Id="rId5" Type="http://schemas.openxmlformats.org/officeDocument/2006/relationships/package" Target="../embeddings/Microsoft_Word___1.docx"/><Relationship Id="rId15" Type="http://schemas.openxmlformats.org/officeDocument/2006/relationships/image" Target="../media/image15.emf"/><Relationship Id="rId23" Type="http://schemas.openxmlformats.org/officeDocument/2006/relationships/package" Target="../embeddings/Microsoft_Word___7.docx"/><Relationship Id="rId10" Type="http://schemas.openxmlformats.org/officeDocument/2006/relationships/oleObject" Target="../embeddings/oleObject3.bin"/><Relationship Id="rId19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emf"/><Relationship Id="rId14" Type="http://schemas.openxmlformats.org/officeDocument/2006/relationships/package" Target="../embeddings/Microsoft_Word___4.docx"/><Relationship Id="rId22" Type="http://schemas.openxmlformats.org/officeDocument/2006/relationships/oleObject" Target="../embeddings/oleObject7.bin"/><Relationship Id="rId27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J:\&#35838;&#20214;\&#25945;&#31185;&#20061;&#19979;&#23398;&#32451;&#32771;&#20570;&#35838;&#20214;\7ZW15.EPS" TargetMode="External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slide" Target="slide1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6.xml"/><Relationship Id="rId5" Type="http://schemas.openxmlformats.org/officeDocument/2006/relationships/image" Target="../media/image4.jpeg"/><Relationship Id="rId4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F:\16&#26149;\&#29289;&#29702;\&#25945;&#31185;&#29289;&#29702;&#20061;&#24180;&#32423;&#19979;&#20876;&#24453;&#20986;&#29255;8.8\LX151.EPS" TargetMode="External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G:\18&#31179;&#25945;&#31185;&#29289;&#29702;&#20061;&#20840;&#23398;&#32451;&#32771;PPT&#21644;word\18&#31179;&#25945;&#31185;&#29289;&#29702;&#20061;&#20840;&#23398;&#32451;&#32771;PPT\TJ1.TI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file:///G:\18&#31179;&#25945;&#31185;&#29289;&#29702;&#20061;&#20840;&#23398;&#32451;&#32771;PPT&#21644;word\18&#31179;&#25945;&#31185;&#29289;&#29702;&#20061;&#20840;&#23398;&#32451;&#32771;PPT\TJ2.EP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file:///G:\18&#31179;&#25945;&#31185;&#29289;&#29702;&#20061;&#20840;&#23398;&#32451;&#32771;PPT&#21644;word\18&#31179;&#25945;&#31185;&#29289;&#29702;&#20061;&#20840;&#23398;&#32451;&#32771;PPT\Y5.EP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F:\16&#26149;\&#29289;&#29702;\&#25945;&#31185;&#29289;&#29702;&#20061;&#24180;&#32423;&#19979;&#20876;&#24453;&#20986;&#29255;8.8\LX148.EPS" TargetMode="External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54653" y="2369073"/>
            <a:ext cx="104357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 smtClean="0">
                <a:latin typeface="微软雅黑" panose="020B0503020204020204" charset="-122"/>
                <a:ea typeface="微软雅黑" panose="020B0503020204020204" charset="-122"/>
              </a:rPr>
              <a:t>第十章　电磁波与信息技术</a:t>
            </a:r>
            <a:endParaRPr lang="zh-CN" altLang="en-US" sz="6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661" y="2357999"/>
            <a:ext cx="379412" cy="1127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/>
          <p:nvPr/>
        </p:nvSpPr>
        <p:spPr>
          <a:xfrm>
            <a:off x="1174115" y="110491"/>
            <a:ext cx="3017173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神奇的电磁波</a:t>
            </a: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727805" y="1807546"/>
            <a:ext cx="10739265" cy="23329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l" eaLnBrk="0" hangingPunct="0">
              <a:lnSpc>
                <a:spcPct val="140000"/>
              </a:lnSpc>
              <a:buFontTx/>
              <a:buNone/>
            </a:pPr>
            <a:r>
              <a:rPr lang="en-US" altLang="zh-CN" sz="26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[</a:t>
            </a:r>
            <a:r>
              <a:rPr lang="zh-CN" altLang="en-US" sz="26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en-US" altLang="zh-CN" sz="26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]</a:t>
            </a:r>
            <a:r>
              <a:rPr lang="zh-CN" altLang="en-US" sz="2600" b="1" dirty="0" smtClean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先将导线的一端与电池的负极相连，再将导线的另一端与正极摩擦，使它们时断时续地接触，电路中有时断时续的电流通过，迅速变化的电流产生了电磁波，产生的电磁波被收音机接收到，就会听到</a:t>
            </a:r>
            <a:r>
              <a:rPr lang="en-US" altLang="en-US" sz="2600" b="1" dirty="0" smtClean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en-US" sz="2600" b="1" dirty="0" smtClean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嚓嚓</a:t>
            </a:r>
            <a:r>
              <a:rPr lang="en-US" altLang="en-US" sz="2600" b="1" dirty="0" smtClean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sz="2600" b="1" dirty="0" smtClean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的声音。</a:t>
            </a:r>
            <a:endParaRPr lang="zh-CN" altLang="en-US" sz="2600" b="1" dirty="0">
              <a:solidFill>
                <a:srgbClr val="000000"/>
              </a:solidFill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/>
          <p:nvPr/>
        </p:nvSpPr>
        <p:spPr>
          <a:xfrm>
            <a:off x="1174115" y="110491"/>
            <a:ext cx="3017173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神奇的电磁波</a:t>
            </a:r>
          </a:p>
        </p:txBody>
      </p:sp>
      <p:sp>
        <p:nvSpPr>
          <p:cNvPr id="3" name="矩形 2"/>
          <p:cNvSpPr/>
          <p:nvPr/>
        </p:nvSpPr>
        <p:spPr>
          <a:xfrm>
            <a:off x="729049" y="1669875"/>
            <a:ext cx="10589740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40000"/>
              </a:lnSpc>
            </a:pPr>
            <a:r>
              <a:rPr lang="en-US" altLang="en-US" sz="2600" b="1" dirty="0" smtClean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[</a:t>
            </a:r>
            <a:r>
              <a:rPr lang="zh-CN" altLang="en-US" sz="2600" b="1" dirty="0" smtClean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易错警示</a:t>
            </a:r>
            <a:r>
              <a:rPr lang="en-US" altLang="en-US" sz="2600" b="1" dirty="0" smtClean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]</a:t>
            </a:r>
            <a:r>
              <a:rPr lang="zh-CN" altLang="en-US" sz="2600" b="1" dirty="0" smtClean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电磁波是由变化的电流产生的，且电流的变化可能是大小的变化，也可能是方向的变化，或者二者同时发生变化。电流稳定的用电器或导线周围不会产生电磁波。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746443" y="1074252"/>
            <a:ext cx="3262432" cy="559769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zh-CN" sz="2400" b="1" dirty="0" smtClean="0">
                <a:solidFill>
                  <a:srgbClr val="00A6A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类型二　电磁波的传播</a:t>
            </a:r>
            <a:endParaRPr lang="zh-CN" altLang="en-US" sz="2400" b="1" dirty="0">
              <a:solidFill>
                <a:srgbClr val="00A6A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075" y="1197203"/>
            <a:ext cx="84455" cy="414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5"/>
          <p:cNvSpPr/>
          <p:nvPr/>
        </p:nvSpPr>
        <p:spPr>
          <a:xfrm>
            <a:off x="1174115" y="110491"/>
            <a:ext cx="3017173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神奇的电磁波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81914" y="1062681"/>
            <a:ext cx="11121081" cy="5495868"/>
            <a:chOff x="481914" y="1062681"/>
            <a:chExt cx="11121081" cy="5495868"/>
          </a:xfrm>
        </p:grpSpPr>
        <p:sp>
          <p:nvSpPr>
            <p:cNvPr id="4098" name="Rectangle 2"/>
            <p:cNvSpPr>
              <a:spLocks noChangeArrowheads="1"/>
            </p:cNvSpPr>
            <p:nvPr/>
          </p:nvSpPr>
          <p:spPr bwMode="auto">
            <a:xfrm>
              <a:off x="481914" y="1618735"/>
              <a:ext cx="11121081" cy="493981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marR="0" lv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3000" b="1" dirty="0" smtClean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3000" b="1" dirty="0" smtClean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2 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如图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10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所示，林红同学先将手机放在</a:t>
              </a:r>
              <a:endPara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R="0" lv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密闭玻璃容器中，用抽气机抽去容器中的空气。</a:t>
              </a:r>
              <a:endPara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R="0" lv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打电话呼叫容器内的手机，透过玻璃容器可以看到手机来电显示灯在不断闪烁，说明电磁波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__________________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，这里应用了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______________(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选填“控制变量法”“转换法”或“类比法”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。林红同学又将手机放在密闭金属容器中，打电话呼叫容器中的手机。这时手机接收不到呼叫信号，这说明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__________________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</a:p>
          </p:txBody>
        </p:sp>
        <p:pic>
          <p:nvPicPr>
            <p:cNvPr id="4097" name="Picture 1" descr="J:\18秋教科物理九全学练考PPT和word\18秋教科物理九全学练考PPT\18JK614.EPS"/>
            <p:cNvPicPr>
              <a:picLocks noChangeAspect="1" noChangeArrowheads="1"/>
            </p:cNvPicPr>
            <p:nvPr/>
          </p:nvPicPr>
          <p:blipFill>
            <a:blip r:embed="rId3" r:link="rId4"/>
            <a:srcRect/>
            <a:stretch>
              <a:fillRect/>
            </a:stretch>
          </p:blipFill>
          <p:spPr bwMode="auto">
            <a:xfrm>
              <a:off x="9588843" y="1062681"/>
              <a:ext cx="1272746" cy="1696995"/>
            </a:xfrm>
            <a:prstGeom prst="rect">
              <a:avLst/>
            </a:prstGeom>
            <a:noFill/>
          </p:spPr>
        </p:pic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9045149" y="2569174"/>
              <a:ext cx="2119491" cy="7848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 marR="0" lv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10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5808088" y="3837458"/>
            <a:ext cx="2659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可以在真空中传播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26023" y="4517079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转换法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525677" y="5888680"/>
            <a:ext cx="3278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金属容器能屏蔽电磁波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/>
          <p:nvPr/>
        </p:nvSpPr>
        <p:spPr>
          <a:xfrm>
            <a:off x="1174115" y="110491"/>
            <a:ext cx="3017173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神奇的电磁波</a:t>
            </a: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678378" y="1758119"/>
            <a:ext cx="10949330" cy="2893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l" eaLnBrk="0" hangingPunct="0">
              <a:lnSpc>
                <a:spcPct val="140000"/>
              </a:lnSpc>
              <a:buFontTx/>
              <a:buNone/>
            </a:pPr>
            <a:r>
              <a:rPr lang="en-US" altLang="zh-CN" sz="26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[</a:t>
            </a:r>
            <a:r>
              <a:rPr lang="zh-CN" altLang="en-US" sz="26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en-US" altLang="zh-CN" sz="26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]</a:t>
            </a:r>
            <a:r>
              <a:rPr lang="zh-CN" altLang="en-US" sz="2600" b="1" dirty="0" smtClean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用抽气机抽去容器中的空气，容器内接近真空，透过玻璃容器可以看到手机来电显示灯在不断闪烁，说明电磁波可以在真空中传播，这里应用了转换法；电磁波遇到金属会被反射，将手机放入密闭金属容器中，打电话呼叫容器中的手机，这时手机不能收到呼叫信号，这说明电磁波被金属容器屏蔽掉了。</a:t>
            </a:r>
            <a:endParaRPr lang="zh-CN" altLang="en-US" sz="2600" b="1" dirty="0">
              <a:solidFill>
                <a:srgbClr val="000000"/>
              </a:solidFill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33884" y="1785379"/>
            <a:ext cx="10857900" cy="4650044"/>
            <a:chOff x="633884" y="1859521"/>
            <a:chExt cx="10857900" cy="4650044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633884" y="1859521"/>
              <a:ext cx="10857900" cy="216982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en-US" sz="3000" b="1" dirty="0" smtClean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例3</a:t>
              </a:r>
              <a:r>
                <a:rPr lang="en-US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　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如图10－1－3所示是部分电磁波谱的示意图，比较图中所示的五种电磁波可知，其中波长最长的电磁波是________，频率最高的电磁波是________。</a:t>
              </a: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4897352" y="5832905"/>
              <a:ext cx="2119491" cy="67666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图10－</a:t>
              </a:r>
              <a:r>
                <a:rPr lang="en-US" altLang="en-US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－3</a:t>
              </a:r>
            </a:p>
          </p:txBody>
        </p:sp>
        <p:pic>
          <p:nvPicPr>
            <p:cNvPr id="10" name="Picture 127" descr="F:\16春\物理\教科物理九年级下册待出片8.8\LX149.EPS"/>
            <p:cNvPicPr>
              <a:picLocks noChangeAspect="1" noChangeArrowheads="1"/>
            </p:cNvPicPr>
            <p:nvPr/>
          </p:nvPicPr>
          <p:blipFill>
            <a:blip r:embed="rId2" r:link="rId3"/>
            <a:srcRect/>
            <a:stretch>
              <a:fillRect/>
            </a:stretch>
          </p:blipFill>
          <p:spPr bwMode="auto">
            <a:xfrm>
              <a:off x="2947944" y="3809359"/>
              <a:ext cx="6294438" cy="1844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Rectangle 9"/>
          <p:cNvSpPr/>
          <p:nvPr/>
        </p:nvSpPr>
        <p:spPr>
          <a:xfrm>
            <a:off x="746443" y="1074252"/>
            <a:ext cx="2646878" cy="559769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zh-CN" sz="2400" b="1" dirty="0" smtClean="0">
                <a:solidFill>
                  <a:srgbClr val="00A6A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类型三　电磁波谱</a:t>
            </a:r>
            <a:endParaRPr lang="zh-CN" altLang="en-US" sz="2400" b="1" dirty="0" smtClean="0">
              <a:solidFill>
                <a:srgbClr val="00A6A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3075" y="1197203"/>
            <a:ext cx="84455" cy="414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5"/>
          <p:cNvSpPr/>
          <p:nvPr/>
        </p:nvSpPr>
        <p:spPr>
          <a:xfrm>
            <a:off x="1174115" y="110491"/>
            <a:ext cx="3017173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神奇的电磁波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942602" y="2608992"/>
            <a:ext cx="1112805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红外线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049669" y="3309939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γ射线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utoUpdateAnimBg="0"/>
      <p:bldP spid="11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/>
          <p:nvPr/>
        </p:nvSpPr>
        <p:spPr>
          <a:xfrm>
            <a:off x="1174115" y="110491"/>
            <a:ext cx="3017173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神奇的电磁波</a:t>
            </a: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591880" y="1214422"/>
            <a:ext cx="10986401" cy="16889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l" eaLnBrk="0" hangingPunct="0">
              <a:lnSpc>
                <a:spcPct val="140000"/>
              </a:lnSpc>
              <a:buFontTx/>
              <a:buNone/>
            </a:pPr>
            <a:r>
              <a:rPr lang="en-US" altLang="zh-CN" sz="26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[</a:t>
            </a:r>
            <a:r>
              <a:rPr lang="zh-CN" altLang="en-US" sz="26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en-US" altLang="zh-CN" sz="26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]</a:t>
            </a:r>
            <a:r>
              <a:rPr lang="zh-CN" altLang="en-US" sz="2600" b="1" dirty="0" smtClean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由示意图可知红外线的波长最长。由电磁波的波速、波长和频率的关系</a:t>
            </a:r>
            <a:r>
              <a:rPr lang="en-US" altLang="en-US" sz="2600" b="1" dirty="0" smtClean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600" b="1" dirty="0" smtClean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en-US" sz="2600" b="1" dirty="0" err="1" smtClean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λf</a:t>
            </a:r>
            <a:r>
              <a:rPr lang="zh-CN" altLang="en-US" sz="2600" b="1" dirty="0" smtClean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可知，波速一定时，波长与频率成反比，频率最高的电磁波，其波长最短。所以波长最短的</a:t>
            </a:r>
            <a:r>
              <a:rPr lang="en-US" altLang="zh-CN" sz="2600" b="1" dirty="0" smtClean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γ</a:t>
            </a:r>
            <a:r>
              <a:rPr lang="zh-CN" altLang="en-US" sz="2600" b="1" dirty="0" smtClean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射线，频率最高。</a:t>
            </a:r>
            <a:endParaRPr lang="zh-CN" altLang="en-US" sz="2600" b="1" dirty="0">
              <a:solidFill>
                <a:srgbClr val="000000"/>
              </a:solidFill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116205" y="1045210"/>
            <a:ext cx="3166110" cy="675005"/>
            <a:chOff x="183" y="1646"/>
            <a:chExt cx="4986" cy="1063"/>
          </a:xfrm>
        </p:grpSpPr>
        <p:pic>
          <p:nvPicPr>
            <p:cNvPr id="9" name="图片 8" descr="图标-0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" y="1646"/>
              <a:ext cx="4986" cy="1063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878" y="1767"/>
              <a:ext cx="2553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课堂小结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sp>
        <p:nvSpPr>
          <p:cNvPr id="13" name="Rectangle 5"/>
          <p:cNvSpPr/>
          <p:nvPr/>
        </p:nvSpPr>
        <p:spPr>
          <a:xfrm>
            <a:off x="1174115" y="110491"/>
            <a:ext cx="3017173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神奇的电磁波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68123" y="3327829"/>
          <a:ext cx="2106613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文档" r:id="rId5" imgW="2111213" imgH="603339" progId="Word.Document.12">
                  <p:embed/>
                </p:oleObj>
              </mc:Choice>
              <mc:Fallback>
                <p:oleObj name="文档" r:id="rId5" imgW="2111213" imgH="603339" progId="Word.Document.12">
                  <p:embed/>
                  <p:pic>
                    <p:nvPicPr>
                      <p:cNvPr id="0" name="Picture 1" descr="image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123" y="3327829"/>
                        <a:ext cx="2106613" cy="60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18"/>
          <p:cNvGrpSpPr/>
          <p:nvPr/>
        </p:nvGrpSpPr>
        <p:grpSpPr bwMode="auto">
          <a:xfrm>
            <a:off x="2604198" y="2072052"/>
            <a:ext cx="504825" cy="3043645"/>
            <a:chOff x="1973" y="1842"/>
            <a:chExt cx="318" cy="1452"/>
          </a:xfrm>
        </p:grpSpPr>
        <p:sp>
          <p:nvSpPr>
            <p:cNvPr id="8" name="Line 19"/>
            <p:cNvSpPr>
              <a:spLocks noChangeShapeType="1"/>
            </p:cNvSpPr>
            <p:nvPr/>
          </p:nvSpPr>
          <p:spPr bwMode="auto">
            <a:xfrm>
              <a:off x="1973" y="256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0" name="Line 20"/>
            <p:cNvSpPr>
              <a:spLocks noChangeShapeType="1"/>
            </p:cNvSpPr>
            <p:nvPr/>
          </p:nvSpPr>
          <p:spPr bwMode="auto">
            <a:xfrm>
              <a:off x="2109" y="1842"/>
              <a:ext cx="0" cy="1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1" name="Line 21"/>
            <p:cNvSpPr>
              <a:spLocks noChangeShapeType="1"/>
            </p:cNvSpPr>
            <p:nvPr/>
          </p:nvSpPr>
          <p:spPr bwMode="auto">
            <a:xfrm>
              <a:off x="2109" y="1842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" name="Line 22"/>
            <p:cNvSpPr>
              <a:spLocks noChangeShapeType="1"/>
            </p:cNvSpPr>
            <p:nvPr/>
          </p:nvSpPr>
          <p:spPr bwMode="auto">
            <a:xfrm>
              <a:off x="2109" y="2341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4" name="Line 23"/>
            <p:cNvSpPr>
              <a:spLocks noChangeShapeType="1"/>
            </p:cNvSpPr>
            <p:nvPr/>
          </p:nvSpPr>
          <p:spPr bwMode="auto">
            <a:xfrm>
              <a:off x="2109" y="2886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" name="Line 24"/>
            <p:cNvSpPr>
              <a:spLocks noChangeShapeType="1"/>
            </p:cNvSpPr>
            <p:nvPr/>
          </p:nvSpPr>
          <p:spPr bwMode="auto">
            <a:xfrm>
              <a:off x="2109" y="3294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188901" y="1758521"/>
          <a:ext cx="94932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文档" r:id="rId8" imgW="955749" imgH="594339" progId="Word.Document.12">
                  <p:embed/>
                </p:oleObj>
              </mc:Choice>
              <mc:Fallback>
                <p:oleObj name="文档" r:id="rId8" imgW="955749" imgH="594339" progId="Word.Document.12">
                  <p:embed/>
                  <p:pic>
                    <p:nvPicPr>
                      <p:cNvPr id="0" name="Picture 3" descr="image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8901" y="1758521"/>
                        <a:ext cx="949325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直接连接符 15"/>
          <p:cNvCxnSpPr/>
          <p:nvPr/>
        </p:nvCxnSpPr>
        <p:spPr>
          <a:xfrm>
            <a:off x="3916718" y="2072085"/>
            <a:ext cx="50006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449291" y="1783235"/>
          <a:ext cx="459581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文档" r:id="rId11" imgW="4599904" imgH="594339" progId="Word.Document.12">
                  <p:embed/>
                </p:oleObj>
              </mc:Choice>
              <mc:Fallback>
                <p:oleObj name="文档" r:id="rId11" imgW="4599904" imgH="594339" progId="Word.Document.12">
                  <p:embed/>
                  <p:pic>
                    <p:nvPicPr>
                      <p:cNvPr id="0" name="Picture 4" descr="image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9291" y="1783235"/>
                        <a:ext cx="4595813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102404" y="2833559"/>
          <a:ext cx="15271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文档" r:id="rId14" imgW="1534021" imgH="594339" progId="Word.Document.12">
                  <p:embed/>
                </p:oleObj>
              </mc:Choice>
              <mc:Fallback>
                <p:oleObj name="文档" r:id="rId14" imgW="1534021" imgH="594339" progId="Word.Document.12">
                  <p:embed/>
                  <p:pic>
                    <p:nvPicPr>
                      <p:cNvPr id="0" name="Picture 5" descr="image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2404" y="2833559"/>
                        <a:ext cx="1527175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直接连接符 17"/>
          <p:cNvCxnSpPr/>
          <p:nvPr/>
        </p:nvCxnSpPr>
        <p:spPr>
          <a:xfrm>
            <a:off x="4464534" y="3126528"/>
            <a:ext cx="50006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5099222" y="2673348"/>
            <a:ext cx="5614086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红外线、可见光、紫外线 、</a:t>
            </a:r>
            <a:r>
              <a:rPr lang="en-US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X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射线、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γ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射线等</a:t>
            </a:r>
            <a:r>
              <a:rPr lang="en-US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注意：光也是一种电磁波</a:t>
            </a:r>
            <a:r>
              <a:rPr lang="en-US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endParaRPr lang="zh-CN" altLang="en-US" sz="24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3151831" y="3920954"/>
          <a:ext cx="17938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文档" r:id="rId17" imgW="1799947" imgH="594339" progId="Word.Document.12">
                  <p:embed/>
                </p:oleObj>
              </mc:Choice>
              <mc:Fallback>
                <p:oleObj name="文档" r:id="rId17" imgW="1799947" imgH="594339" progId="Word.Document.12">
                  <p:embed/>
                  <p:pic>
                    <p:nvPicPr>
                      <p:cNvPr id="0" name="Picture 6" descr="image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831" y="3920954"/>
                        <a:ext cx="1793875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直接连接符 20"/>
          <p:cNvCxnSpPr/>
          <p:nvPr/>
        </p:nvCxnSpPr>
        <p:spPr>
          <a:xfrm>
            <a:off x="4777572" y="4242755"/>
            <a:ext cx="50006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5351333" y="3706555"/>
          <a:ext cx="2951163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文档" r:id="rId20" imgW="2957210" imgH="990685" progId="Word.Document.12">
                  <p:embed/>
                </p:oleObj>
              </mc:Choice>
              <mc:Fallback>
                <p:oleObj name="文档" r:id="rId20" imgW="2957210" imgH="990685" progId="Word.Document.12">
                  <p:embed/>
                  <p:pic>
                    <p:nvPicPr>
                      <p:cNvPr id="0" name="Picture 7" descr="image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1333" y="3706555"/>
                        <a:ext cx="2951163" cy="982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3139474" y="4822997"/>
          <a:ext cx="3633788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文档" r:id="rId23" imgW="3640196" imgH="594339" progId="Word.Document.12">
                  <p:embed/>
                </p:oleObj>
              </mc:Choice>
              <mc:Fallback>
                <p:oleObj name="文档" r:id="rId23" imgW="3640196" imgH="594339" progId="Word.Document.12">
                  <p:embed/>
                  <p:pic>
                    <p:nvPicPr>
                      <p:cNvPr id="0" name="Picture 8" descr="image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9474" y="4822997"/>
                        <a:ext cx="3633788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直接连接符 23"/>
          <p:cNvCxnSpPr/>
          <p:nvPr/>
        </p:nvCxnSpPr>
        <p:spPr>
          <a:xfrm>
            <a:off x="6659917" y="5099490"/>
            <a:ext cx="50006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7217204" y="4773570"/>
          <a:ext cx="11461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文档" r:id="rId26" imgW="1152585" imgH="594339" progId="Word.Document.12">
                  <p:embed/>
                </p:oleObj>
              </mc:Choice>
              <mc:Fallback>
                <p:oleObj name="文档" r:id="rId26" imgW="1152585" imgH="594339" progId="Word.Document.12">
                  <p:embed/>
                  <p:pic>
                    <p:nvPicPr>
                      <p:cNvPr id="0" name="Picture 9" descr="image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7204" y="4773570"/>
                        <a:ext cx="1146175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87682" y="956711"/>
            <a:ext cx="3106455" cy="696726"/>
            <a:chOff x="37578" y="944185"/>
            <a:chExt cx="3106455" cy="696726"/>
          </a:xfrm>
        </p:grpSpPr>
        <p:pic>
          <p:nvPicPr>
            <p:cNvPr id="10" name="图片 9" descr="图标-0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78" y="944185"/>
              <a:ext cx="3106455" cy="696726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458662" y="1064895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l"/>
              <a:r>
                <a:rPr lang="zh-CN" altLang="en-US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课堂反馈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sp>
        <p:nvSpPr>
          <p:cNvPr id="9" name="Rectangle 5"/>
          <p:cNvSpPr/>
          <p:nvPr/>
        </p:nvSpPr>
        <p:spPr>
          <a:xfrm>
            <a:off x="1174115" y="110491"/>
            <a:ext cx="3017173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神奇的电磁波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38517" y="1972270"/>
            <a:ext cx="10853265" cy="355481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．关于电磁波产生的原因，以下说法正确的是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．只要电路中有电流通过，电路周围就有电磁波产生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．电磁波就是水波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．电磁波只能在通电导体内传播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．只要有变化的电流，周围空间就存在电磁波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8992115" y="2068428"/>
            <a:ext cx="340158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/>
          <p:nvPr/>
        </p:nvSpPr>
        <p:spPr>
          <a:xfrm>
            <a:off x="1174115" y="110491"/>
            <a:ext cx="3017173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神奇的电磁波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706909" y="1684466"/>
            <a:ext cx="8424863" cy="2169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．在</a:t>
            </a: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真空中传播的电磁波具有相同的</a:t>
            </a:r>
            <a:r>
              <a:rPr lang="en-US" altLang="zh-CN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．波速  </a:t>
            </a:r>
            <a:r>
              <a:rPr lang="en-US" altLang="zh-CN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．波长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．频率  </a:t>
            </a:r>
            <a:r>
              <a:rPr lang="en-US" altLang="zh-CN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．周期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7582415" y="179070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utoUpdateAnimBg="0"/>
      <p:bldP spid="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/>
          <p:nvPr/>
        </p:nvSpPr>
        <p:spPr>
          <a:xfrm>
            <a:off x="1174115" y="110491"/>
            <a:ext cx="3017173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神奇的电磁波</a:t>
            </a:r>
          </a:p>
        </p:txBody>
      </p:sp>
      <p:grpSp>
        <p:nvGrpSpPr>
          <p:cNvPr id="3" name="Group 14"/>
          <p:cNvGrpSpPr/>
          <p:nvPr/>
        </p:nvGrpSpPr>
        <p:grpSpPr bwMode="auto">
          <a:xfrm>
            <a:off x="615092" y="963570"/>
            <a:ext cx="10777538" cy="5400673"/>
            <a:chOff x="224" y="786"/>
            <a:chExt cx="6789" cy="3402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224" y="786"/>
              <a:ext cx="6789" cy="267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zh-CN" altLang="en-US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．真空中电磁波的传播速度与</a:t>
              </a:r>
              <a:r>
                <a:rPr lang="en-US" altLang="zh-CN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________(</a:t>
              </a:r>
              <a:r>
                <a:rPr lang="zh-CN" altLang="en-US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选填“声速”或“光速”</a:t>
              </a:r>
              <a:r>
                <a:rPr lang="en-US" altLang="zh-CN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r>
                <a:rPr lang="zh-CN" altLang="en-US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相同，约为</a:t>
              </a:r>
              <a:r>
                <a:rPr lang="en-US" altLang="zh-CN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________m/s</a:t>
              </a:r>
              <a:r>
                <a:rPr lang="zh-CN" altLang="en-US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。由公式</a:t>
              </a:r>
              <a:r>
                <a:rPr lang="en-US" altLang="zh-CN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r>
                <a:rPr lang="zh-CN" altLang="en-US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3000" b="1" dirty="0" err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λf</a:t>
              </a:r>
              <a:r>
                <a:rPr lang="zh-CN" altLang="en-US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可知，波长越长的电磁波，频率越</a:t>
              </a:r>
              <a:r>
                <a:rPr lang="en-US" altLang="zh-CN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________(</a:t>
              </a:r>
              <a:r>
                <a:rPr lang="zh-CN" altLang="en-US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选填“高”或“低”</a:t>
              </a:r>
              <a:r>
                <a:rPr lang="en-US" altLang="zh-CN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r>
                <a:rPr lang="zh-CN" altLang="en-US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。某电磁波的波形如图</a:t>
              </a:r>
              <a:r>
                <a:rPr lang="en-US" altLang="zh-CN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r>
                <a:rPr lang="zh-CN" altLang="en-US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所示，则该电磁波的波长是</a:t>
              </a:r>
              <a:r>
                <a:rPr lang="en-US" altLang="zh-CN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________</a:t>
              </a:r>
              <a:r>
                <a:rPr lang="zh-CN" altLang="en-US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。实验证明：</a:t>
              </a:r>
              <a:r>
                <a:rPr lang="en-US" altLang="zh-CN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________(</a:t>
              </a:r>
              <a:r>
                <a:rPr lang="zh-CN" altLang="en-US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选填“金属”或“非金属”</a:t>
              </a:r>
              <a:r>
                <a:rPr lang="en-US" altLang="zh-CN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r>
                <a:rPr lang="zh-CN" altLang="en-US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材料制成的壳体或网罩对电磁波有屏蔽作用。</a:t>
              </a:r>
            </a:p>
          </p:txBody>
        </p:sp>
        <p:pic>
          <p:nvPicPr>
            <p:cNvPr id="5" name="Picture 6" descr="J:\课件\教科九下学练考做课件\7ZW15.EPS"/>
            <p:cNvPicPr>
              <a:picLocks noChangeAspect="1" noChangeArrowheads="1"/>
            </p:cNvPicPr>
            <p:nvPr/>
          </p:nvPicPr>
          <p:blipFill>
            <a:blip r:embed="rId2" r:link="rId3"/>
            <a:srcRect/>
            <a:stretch>
              <a:fillRect/>
            </a:stretch>
          </p:blipFill>
          <p:spPr bwMode="auto">
            <a:xfrm>
              <a:off x="3776" y="3052"/>
              <a:ext cx="1860" cy="739"/>
            </a:xfrm>
            <a:prstGeom prst="rect">
              <a:avLst/>
            </a:prstGeom>
            <a:noFill/>
          </p:spPr>
        </p:pic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4319" y="3762"/>
              <a:ext cx="847" cy="42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lang="en-US" altLang="zh-CN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r>
                <a:rPr lang="zh-CN" altLang="en-US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862224" y="3824417"/>
            <a:ext cx="80021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金属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6173874" y="1125968"/>
            <a:ext cx="796925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光速</a:t>
            </a: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3673904" y="1793446"/>
            <a:ext cx="1375698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3.0×10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endParaRPr lang="zh-CN" altLang="en-US" sz="2400" b="1" baseline="300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4259264" y="2473497"/>
            <a:ext cx="490537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低</a:t>
            </a: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8139156" y="3151145"/>
            <a:ext cx="1108075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0.04 </a:t>
            </a:r>
            <a:r>
              <a:rPr lang="en-US" altLang="zh-CN" sz="2400" b="1" i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m</a:t>
            </a:r>
            <a:endParaRPr lang="zh-CN" altLang="en-US" sz="2400" b="1" i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/>
          <p:nvPr/>
        </p:nvSpPr>
        <p:spPr>
          <a:xfrm>
            <a:off x="2832461" y="1142460"/>
            <a:ext cx="6027612" cy="1107996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sz="6600" b="1" dirty="0" smtClean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6600" b="1" dirty="0" smtClean="0">
                <a:latin typeface="微软雅黑" panose="020B0503020204020204" charset="-122"/>
                <a:ea typeface="微软雅黑" panose="020B0503020204020204" charset="-122"/>
              </a:rPr>
              <a:t>神奇的电磁波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279140" y="2348582"/>
            <a:ext cx="5051425" cy="1007745"/>
            <a:chOff x="5164" y="4732"/>
            <a:chExt cx="7955" cy="1587"/>
          </a:xfrm>
        </p:grpSpPr>
        <p:pic>
          <p:nvPicPr>
            <p:cNvPr id="9" name="图片 8" descr="图标-0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4" y="4732"/>
              <a:ext cx="7955" cy="1587"/>
            </a:xfrm>
            <a:prstGeom prst="rect">
              <a:avLst/>
            </a:prstGeom>
          </p:spPr>
        </p:pic>
        <p:sp>
          <p:nvSpPr>
            <p:cNvPr id="4" name="文本框 3">
              <a:hlinkClick r:id="rId2" action="ppaction://hlinksldjump"/>
            </p:cNvPr>
            <p:cNvSpPr txBox="1"/>
            <p:nvPr/>
          </p:nvSpPr>
          <p:spPr>
            <a:xfrm>
              <a:off x="5980" y="4920"/>
              <a:ext cx="3845" cy="1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导学设计</a:t>
              </a:r>
              <a:endParaRPr lang="zh-CN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998915" y="3284729"/>
            <a:ext cx="4682041" cy="1038225"/>
            <a:chOff x="4926" y="6850"/>
            <a:chExt cx="9349" cy="1635"/>
          </a:xfrm>
        </p:grpSpPr>
        <p:pic>
          <p:nvPicPr>
            <p:cNvPr id="10" name="图片 9" descr="图标-03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26" y="6850"/>
              <a:ext cx="9349" cy="1635"/>
            </a:xfrm>
            <a:prstGeom prst="rect">
              <a:avLst/>
            </a:prstGeom>
          </p:spPr>
        </p:pic>
        <p:sp>
          <p:nvSpPr>
            <p:cNvPr id="5" name="文本框 4">
              <a:hlinkClick r:id="rId4" action="ppaction://hlinksldjump"/>
            </p:cNvPr>
            <p:cNvSpPr txBox="1"/>
            <p:nvPr/>
          </p:nvSpPr>
          <p:spPr>
            <a:xfrm>
              <a:off x="5980" y="7119"/>
              <a:ext cx="3845" cy="1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l"/>
              <a:r>
                <a:rPr lang="zh-CN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应用示例</a:t>
              </a:r>
              <a:endParaRPr lang="zh-CN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sp>
        <p:nvSpPr>
          <p:cNvPr id="2" name="Rectangle 5"/>
          <p:cNvSpPr/>
          <p:nvPr/>
        </p:nvSpPr>
        <p:spPr>
          <a:xfrm>
            <a:off x="1081088" y="110491"/>
            <a:ext cx="5109092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第十章　电磁波与信息技术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570916" y="4200704"/>
            <a:ext cx="5051425" cy="1007745"/>
            <a:chOff x="5164" y="4732"/>
            <a:chExt cx="7955" cy="1587"/>
          </a:xfrm>
        </p:grpSpPr>
        <p:pic>
          <p:nvPicPr>
            <p:cNvPr id="12" name="图片 11" descr="图标-0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4" y="4732"/>
              <a:ext cx="7955" cy="1587"/>
            </a:xfrm>
            <a:prstGeom prst="rect">
              <a:avLst/>
            </a:prstGeom>
          </p:spPr>
        </p:pic>
        <p:sp>
          <p:nvSpPr>
            <p:cNvPr id="13" name="文本框 3">
              <a:hlinkClick r:id="rId6" action="ppaction://hlinksldjump"/>
            </p:cNvPr>
            <p:cNvSpPr txBox="1"/>
            <p:nvPr/>
          </p:nvSpPr>
          <p:spPr>
            <a:xfrm>
              <a:off x="5980" y="4920"/>
              <a:ext cx="3845" cy="1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课堂小结</a:t>
              </a:r>
              <a:endParaRPr lang="zh-CN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279940" y="5083054"/>
            <a:ext cx="4682041" cy="1038225"/>
            <a:chOff x="4926" y="6850"/>
            <a:chExt cx="9349" cy="1635"/>
          </a:xfrm>
        </p:grpSpPr>
        <p:pic>
          <p:nvPicPr>
            <p:cNvPr id="18" name="图片 17" descr="图标-03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26" y="6850"/>
              <a:ext cx="9349" cy="1635"/>
            </a:xfrm>
            <a:prstGeom prst="rect">
              <a:avLst/>
            </a:prstGeom>
          </p:spPr>
        </p:pic>
        <p:sp>
          <p:nvSpPr>
            <p:cNvPr id="19" name="文本框 4">
              <a:hlinkClick r:id="rId7" action="ppaction://hlinksldjump"/>
            </p:cNvPr>
            <p:cNvSpPr txBox="1"/>
            <p:nvPr/>
          </p:nvSpPr>
          <p:spPr>
            <a:xfrm>
              <a:off x="5980" y="7119"/>
              <a:ext cx="4876" cy="1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l"/>
              <a:r>
                <a:rPr lang="zh-CN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课堂反馈</a:t>
              </a:r>
              <a:endParaRPr lang="zh-CN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/>
          <p:nvPr/>
        </p:nvSpPr>
        <p:spPr>
          <a:xfrm>
            <a:off x="1174115" y="110491"/>
            <a:ext cx="3017173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神奇的电磁波</a:t>
            </a: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583686" y="1706949"/>
            <a:ext cx="10969882" cy="2169825"/>
          </a:xfrm>
          <a:prstGeom prst="rect">
            <a:avLst/>
          </a:prstGeom>
          <a:noFill/>
          <a:ln w="9525">
            <a:noFill/>
            <a:beve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．电磁波在真空中的传播速度为 ________m/s，中央第一套节目的频率为54.5 MHz，则中央电视台第一套节目的波长为________m。(结果保留一位小数)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6373599" y="1886080"/>
            <a:ext cx="1375698" cy="461665"/>
          </a:xfrm>
          <a:prstGeom prst="rect">
            <a:avLst/>
          </a:prstGeom>
          <a:noFill/>
          <a:ln w="9525">
            <a:noFill/>
            <a:bevel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.0×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sz="2400" b="1" baseline="300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endParaRPr lang="zh-CN" altLang="en-US" sz="2400" b="1" dirty="0">
              <a:solidFill>
                <a:srgbClr val="CC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168143" y="3191820"/>
            <a:ext cx="64633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5.5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utoUpdateAnimBg="0"/>
      <p:bldP spid="4" grpId="0" bldLvl="0" autoUpdateAnimBg="0"/>
      <p:bldP spid="5" grpId="0" bldLvl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13020" y="965800"/>
            <a:ext cx="10978763" cy="5524141"/>
            <a:chOff x="142317" y="1373573"/>
            <a:chExt cx="10978763" cy="5524141"/>
          </a:xfrm>
        </p:grpSpPr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142317" y="1373573"/>
              <a:ext cx="10978763" cy="552414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r>
                <a:rPr lang="en-US" altLang="en-US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．手机接收到来电信号时，指示灯发光并发出声音(</a:t>
              </a:r>
              <a:r>
                <a:rPr lang="en-US" altLang="en-US" sz="3000" b="1" dirty="0" err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或振动</a:t>
              </a:r>
              <a:r>
                <a:rPr lang="en-US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)；</a:t>
              </a:r>
              <a:r>
                <a:rPr lang="en-US" altLang="en-US" sz="3000" b="1" dirty="0" err="1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拨打别人的手机</a:t>
              </a:r>
              <a:r>
                <a:rPr lang="en-US" altLang="en-US" sz="3000" b="1" dirty="0" err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，如对方接收不到信号，会听到“您拨打的用户暂时无法接通”的提示</a:t>
              </a:r>
              <a:r>
                <a:rPr lang="en-US" altLang="en-US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r>
                <a:rPr lang="en-US" altLang="en-US" sz="3000" b="1" dirty="0" err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现用两部手机、硬纸鞋盒和金属点心盒做“探究不同材料对接收电磁波的影响”实验：将一部手机先后放到鞋盒和点心盒内</a:t>
              </a:r>
              <a:r>
                <a:rPr lang="en-US" altLang="en-US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en-US" altLang="en-US" sz="3000" b="1" dirty="0" err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盖严盒盖</a:t>
              </a:r>
              <a:r>
                <a:rPr lang="en-US" altLang="en-US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)，</a:t>
              </a:r>
              <a:r>
                <a:rPr lang="en-US" altLang="en-US" sz="3000" b="1" dirty="0" err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再用另一部手机拨打盒内手机</a:t>
              </a:r>
              <a:r>
                <a:rPr lang="en-US" altLang="en-US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(如图10－1－6所示)，</a:t>
              </a:r>
              <a:r>
                <a:rPr lang="en-US" altLang="en-US" sz="3000" b="1" dirty="0" err="1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在下列判断盒内手</a:t>
              </a:r>
              <a:endParaRPr lang="en-US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en-US" sz="3000" b="1" dirty="0" err="1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机能否接收到信号的方法中</a:t>
              </a:r>
              <a:r>
                <a:rPr lang="en-US" altLang="en-US" sz="3000" b="1" dirty="0" err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en-US" sz="3000" b="1" dirty="0" err="1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不可靠的是</a:t>
              </a:r>
              <a:endParaRPr lang="en-US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en-US" altLang="en-US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　　)</a:t>
              </a:r>
            </a:p>
          </p:txBody>
        </p:sp>
        <p:pic>
          <p:nvPicPr>
            <p:cNvPr id="6" name="Picture 139" descr="F:\16春\物理\教科物理九年级下册待出片8.8\LX151.EPS"/>
            <p:cNvPicPr>
              <a:picLocks noChangeAspect="1" noChangeArrowheads="1"/>
            </p:cNvPicPr>
            <p:nvPr/>
          </p:nvPicPr>
          <p:blipFill>
            <a:blip r:embed="rId2" r:link="rId3"/>
            <a:srcRect/>
            <a:stretch>
              <a:fillRect/>
            </a:stretch>
          </p:blipFill>
          <p:spPr bwMode="auto">
            <a:xfrm>
              <a:off x="8605494" y="4874698"/>
              <a:ext cx="2197100" cy="1165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8428681" y="6086304"/>
              <a:ext cx="2119491" cy="6766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en-US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图10－1－6</a:t>
              </a:r>
            </a:p>
          </p:txBody>
        </p:sp>
      </p:grpSp>
      <p:sp>
        <p:nvSpPr>
          <p:cNvPr id="9" name="Rectangle 5"/>
          <p:cNvSpPr/>
          <p:nvPr/>
        </p:nvSpPr>
        <p:spPr>
          <a:xfrm>
            <a:off x="1174115" y="110491"/>
            <a:ext cx="3017173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神奇的电磁波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24925" y="5938066"/>
            <a:ext cx="334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/>
          <p:nvPr/>
        </p:nvSpPr>
        <p:spPr>
          <a:xfrm>
            <a:off x="1174115" y="110491"/>
            <a:ext cx="3017173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神奇的电磁波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76390" y="1514904"/>
            <a:ext cx="10557047" cy="28623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．听是否有“暂时无法接通”的提示声音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．盒内手机设为振动，触摸盒子感觉是否振动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．盒内手机设为响铃，听是否传出声音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．在盒盖上开一个小孔，看盒内手机指示灯是否发光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6205" y="1045210"/>
            <a:ext cx="3166110" cy="675005"/>
            <a:chOff x="183" y="1646"/>
            <a:chExt cx="4986" cy="1063"/>
          </a:xfrm>
        </p:grpSpPr>
        <p:pic>
          <p:nvPicPr>
            <p:cNvPr id="9" name="图片 8" descr="图标-0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3" y="1646"/>
              <a:ext cx="4986" cy="1063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878" y="1767"/>
              <a:ext cx="2553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导学设计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sp>
        <p:nvSpPr>
          <p:cNvPr id="6161" name="Rectangle 10"/>
          <p:cNvSpPr/>
          <p:nvPr/>
        </p:nvSpPr>
        <p:spPr>
          <a:xfrm>
            <a:off x="633730" y="1785280"/>
            <a:ext cx="2802370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zh-CN" altLang="zh-CN" sz="2400" b="1" dirty="0" smtClean="0">
                <a:solidFill>
                  <a:srgbClr val="F1A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学点</a:t>
            </a:r>
            <a:r>
              <a:rPr lang="en-US" altLang="zh-CN" sz="2400" b="1" dirty="0" smtClean="0">
                <a:solidFill>
                  <a:srgbClr val="F1A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zh-CN" sz="2400" b="1" dirty="0" smtClean="0">
                <a:solidFill>
                  <a:srgbClr val="F1A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认识电磁波</a:t>
            </a:r>
            <a:endParaRPr lang="zh-CN" altLang="en-US" sz="2400" b="1" dirty="0">
              <a:solidFill>
                <a:srgbClr val="F1A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075" y="1785925"/>
            <a:ext cx="84455" cy="414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Rectangle 5"/>
          <p:cNvSpPr/>
          <p:nvPr/>
        </p:nvSpPr>
        <p:spPr>
          <a:xfrm>
            <a:off x="1174115" y="110491"/>
            <a:ext cx="3017173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神奇的电磁波</a:t>
            </a: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57922" y="2275501"/>
            <a:ext cx="10858500" cy="424731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阅读教材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P20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～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P21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内容，思考并完成下列问题：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问题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：手持木棍，让木棍下端不断接触水面，水面上有一圈圈凸凹相间的波纹从木棍接触水面处向外传播，形成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__________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；两个音叉并排放置，并离得很近，敲击其中一个音叉，和另一个音叉接触的小球被弹起，音叉振动时，在空气中会形成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__________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。类似地，电流的变化会激起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__________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 </a:t>
            </a:r>
          </a:p>
        </p:txBody>
      </p:sp>
      <p:sp>
        <p:nvSpPr>
          <p:cNvPr id="10" name="矩形 9"/>
          <p:cNvSpPr/>
          <p:nvPr/>
        </p:nvSpPr>
        <p:spPr>
          <a:xfrm>
            <a:off x="9557541" y="3798125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水波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47636" y="5871624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声波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063591" y="5807230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电磁波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" grpId="0"/>
      <p:bldP spid="8193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/>
          <p:nvPr/>
        </p:nvSpPr>
        <p:spPr>
          <a:xfrm>
            <a:off x="1174115" y="110491"/>
            <a:ext cx="3017173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神奇的电磁波</a:t>
            </a:r>
          </a:p>
        </p:txBody>
      </p:sp>
      <p:sp>
        <p:nvSpPr>
          <p:cNvPr id="3" name="矩形 2"/>
          <p:cNvSpPr/>
          <p:nvPr/>
        </p:nvSpPr>
        <p:spPr>
          <a:xfrm>
            <a:off x="566670" y="951482"/>
            <a:ext cx="1070234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问题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：如图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zh-CN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所示，打开收音机的开关，转动调谐旋钮旋，调至没有电台的位置，将音量开大，取一节干电池和一截导线，拿到收音机附近，先将导线的一端与电池的负极相连，再将导线的另一端与电池的正极相摩擦，使它们时断时续地接触。从收音机里可以听到与导线接触或离开正极瞬间同步的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嚓嚓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声，这是因为在导线与电池组成的电路中产生了快速变化的电流，变化的电流产生了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__________</a:t>
            </a:r>
            <a:r>
              <a:rPr lang="zh-CN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，被收音机接收到，并将其放大转换成声音，这就是我们听到的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嚓嚓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声。</a:t>
            </a:r>
            <a:endParaRPr lang="zh-CN" altLang="en-US" sz="30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352877" y="5176165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电磁波</a:t>
            </a:r>
            <a:endParaRPr lang="zh-CN" altLang="en-US" sz="24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/>
          <p:nvPr/>
        </p:nvSpPr>
        <p:spPr>
          <a:xfrm>
            <a:off x="1174115" y="110491"/>
            <a:ext cx="3017173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神奇的电磁波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430331" y="1796602"/>
            <a:ext cx="2966589" cy="2812416"/>
            <a:chOff x="4430331" y="1796602"/>
            <a:chExt cx="2966589" cy="2812416"/>
          </a:xfrm>
        </p:grpSpPr>
        <p:pic>
          <p:nvPicPr>
            <p:cNvPr id="16385" name="Picture 1" descr="G:\18秋教科物理九全学练考PPT和word\18秋教科物理九全学练考PPT\TJ1.TIF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4430331" y="1796602"/>
              <a:ext cx="2966589" cy="1989785"/>
            </a:xfrm>
            <a:prstGeom prst="rect">
              <a:avLst/>
            </a:prstGeom>
            <a:noFill/>
          </p:spPr>
        </p:pic>
        <p:sp>
          <p:nvSpPr>
            <p:cNvPr id="16387" name="Rectangle 3"/>
            <p:cNvSpPr>
              <a:spLocks noChangeArrowheads="1"/>
            </p:cNvSpPr>
            <p:nvPr/>
          </p:nvSpPr>
          <p:spPr bwMode="auto">
            <a:xfrm>
              <a:off x="4829577" y="3932358"/>
              <a:ext cx="2119491" cy="67666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 marR="0" lv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10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Rectangle 10"/>
          <p:cNvSpPr/>
          <p:nvPr/>
        </p:nvSpPr>
        <p:spPr>
          <a:xfrm>
            <a:off x="483418" y="1096348"/>
            <a:ext cx="2802370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zh-CN" altLang="zh-CN" sz="2400" b="1" dirty="0" smtClean="0">
                <a:solidFill>
                  <a:srgbClr val="F1A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学点</a:t>
            </a:r>
            <a:r>
              <a:rPr lang="en-US" altLang="zh-CN" sz="2400" b="1" dirty="0" smtClean="0">
                <a:solidFill>
                  <a:srgbClr val="F1A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zh-CN" sz="2400" b="1" dirty="0" smtClean="0">
                <a:solidFill>
                  <a:srgbClr val="F1A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描述电磁波</a:t>
            </a:r>
            <a:endParaRPr lang="zh-CN" altLang="en-US" sz="2400" b="1" dirty="0">
              <a:solidFill>
                <a:srgbClr val="F1A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763" y="1096993"/>
            <a:ext cx="84455" cy="414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Rectangle 5"/>
          <p:cNvSpPr/>
          <p:nvPr/>
        </p:nvSpPr>
        <p:spPr>
          <a:xfrm>
            <a:off x="1174115" y="110491"/>
            <a:ext cx="3017173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神奇的电磁波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89397" y="1363298"/>
            <a:ext cx="10844011" cy="4898912"/>
            <a:chOff x="489397" y="1363298"/>
            <a:chExt cx="10844011" cy="4898912"/>
          </a:xfrm>
        </p:grpSpPr>
        <p:sp>
          <p:nvSpPr>
            <p:cNvPr id="6146" name="Rectangle 2"/>
            <p:cNvSpPr>
              <a:spLocks noChangeArrowheads="1"/>
            </p:cNvSpPr>
            <p:nvPr/>
          </p:nvSpPr>
          <p:spPr bwMode="auto">
            <a:xfrm>
              <a:off x="489397" y="1363298"/>
              <a:ext cx="10844011" cy="424731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marR="0" lv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阅读教材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P20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～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P21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内容，思考并完成下列问题：</a:t>
              </a:r>
            </a:p>
            <a:p>
              <a:pPr marR="0" lv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问题：如图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10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所示是波的图像，由图可知，波有凸起部分和凹下部分，称为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___________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和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__________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。相邻两个波峰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或波谷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间的距离是一定的，这个距离叫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__________ (λ)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。波在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 s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内出现的波峰数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或波谷数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endPara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R="0" lv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叫作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__________ (f)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</a:p>
          </p:txBody>
        </p:sp>
        <p:pic>
          <p:nvPicPr>
            <p:cNvPr id="6145" name="Picture 1" descr="G:\18秋教科物理九全学练考PPT和word\18秋教科物理九全学练考PPT\TJ2.EPS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7122016" y="4346619"/>
              <a:ext cx="3162966" cy="1204175"/>
            </a:xfrm>
            <a:prstGeom prst="rect">
              <a:avLst/>
            </a:prstGeom>
            <a:noFill/>
          </p:spPr>
        </p:pic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>
              <a:off x="7405352" y="5585550"/>
              <a:ext cx="2313454" cy="67666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 marR="0" lv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10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2 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4738568" y="2909483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波峰</a:t>
            </a:r>
            <a:endParaRPr lang="zh-CN" altLang="en-US" sz="24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966614" y="2883726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波谷</a:t>
            </a:r>
            <a:endParaRPr lang="zh-CN" altLang="en-US" sz="24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074197" y="3553427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波长</a:t>
            </a:r>
            <a:endParaRPr lang="zh-CN" altLang="en-US" sz="24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08247" y="4879951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频率</a:t>
            </a:r>
            <a:endParaRPr lang="zh-CN" altLang="en-US" sz="24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Rectangle 10"/>
          <p:cNvSpPr/>
          <p:nvPr/>
        </p:nvSpPr>
        <p:spPr>
          <a:xfrm>
            <a:off x="483418" y="1096348"/>
            <a:ext cx="2494594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zh-CN" altLang="zh-CN" sz="2400" b="1" dirty="0" smtClean="0">
                <a:solidFill>
                  <a:srgbClr val="F1A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学点</a:t>
            </a:r>
            <a:r>
              <a:rPr lang="en-US" altLang="zh-CN" sz="2400" b="1" dirty="0" smtClean="0">
                <a:solidFill>
                  <a:srgbClr val="F1A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zh-CN" sz="2400" b="1" dirty="0" smtClean="0">
                <a:solidFill>
                  <a:srgbClr val="F1A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电磁波谱</a:t>
            </a:r>
            <a:endParaRPr lang="zh-CN" altLang="en-US" sz="2400" b="1" dirty="0">
              <a:solidFill>
                <a:srgbClr val="F1A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763" y="1096993"/>
            <a:ext cx="84455" cy="414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Rectangle 5"/>
          <p:cNvSpPr/>
          <p:nvPr/>
        </p:nvSpPr>
        <p:spPr>
          <a:xfrm>
            <a:off x="1174115" y="110491"/>
            <a:ext cx="3017173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神奇的电磁波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515156" y="1706586"/>
            <a:ext cx="10831132" cy="4828629"/>
            <a:chOff x="515156" y="1706586"/>
            <a:chExt cx="10831132" cy="4828629"/>
          </a:xfrm>
        </p:grpSpPr>
        <p:sp>
          <p:nvSpPr>
            <p:cNvPr id="18434" name="Rectangle 2"/>
            <p:cNvSpPr>
              <a:spLocks noChangeArrowheads="1"/>
            </p:cNvSpPr>
            <p:nvPr/>
          </p:nvSpPr>
          <p:spPr bwMode="auto">
            <a:xfrm>
              <a:off x="515156" y="1706586"/>
              <a:ext cx="10831132" cy="216982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marR="0" lv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阅读教材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P21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～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P22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内容，然后回答下列问题：</a:t>
              </a:r>
            </a:p>
            <a:p>
              <a:pPr marR="0" lv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问题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：图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10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所示电磁波谱中，从左到右这些电磁波的频率越来越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__________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，波长逐渐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__________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</a:p>
          </p:txBody>
        </p:sp>
        <p:pic>
          <p:nvPicPr>
            <p:cNvPr id="18433" name="Picture 1" descr="G:\18秋教科物理九全学练考PPT和word\18秋教科物理九全学练考PPT\Y5.EPS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3618963" y="3870100"/>
              <a:ext cx="4239968" cy="1938271"/>
            </a:xfrm>
            <a:prstGeom prst="rect">
              <a:avLst/>
            </a:prstGeom>
            <a:noFill/>
          </p:spPr>
        </p:pic>
        <p:sp>
          <p:nvSpPr>
            <p:cNvPr id="18435" name="Rectangle 3"/>
            <p:cNvSpPr>
              <a:spLocks noChangeArrowheads="1"/>
            </p:cNvSpPr>
            <p:nvPr/>
          </p:nvSpPr>
          <p:spPr bwMode="auto">
            <a:xfrm>
              <a:off x="4726546" y="5858555"/>
              <a:ext cx="2313454" cy="67666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 marR="0" lv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10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3 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2731838" y="3231455"/>
            <a:ext cx="49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低</a:t>
            </a:r>
            <a:endParaRPr lang="zh-CN" altLang="en-US" sz="24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79590" y="3231455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增大</a:t>
            </a:r>
            <a:endParaRPr lang="zh-CN" altLang="en-US" sz="24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/>
          <p:nvPr/>
        </p:nvSpPr>
        <p:spPr>
          <a:xfrm>
            <a:off x="1174115" y="110491"/>
            <a:ext cx="3017173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神奇的电磁波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82580" y="902623"/>
            <a:ext cx="10753859" cy="563231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问题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：光也在一种电磁波，同光一样，所有电磁波在真空中的传播速度都是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___________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问题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：电磁波的波速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等于波长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λ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和频率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的乘积，即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__________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问题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：电磁波频率的单位也是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__________ (Hz)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，也可以用千赫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(kHz)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__________ (MHz)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问题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：电磁波是个大家族，通常用于广播、电视和移动电话的频率为数百千赫至数百赫的那一部分，叫作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__________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 </a:t>
            </a:r>
          </a:p>
        </p:txBody>
      </p:sp>
      <p:sp>
        <p:nvSpPr>
          <p:cNvPr id="4" name="矩形 3"/>
          <p:cNvSpPr/>
          <p:nvPr/>
        </p:nvSpPr>
        <p:spPr>
          <a:xfrm>
            <a:off x="3845537" y="1737506"/>
            <a:ext cx="1842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3.0×10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m/s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47036" y="3115545"/>
            <a:ext cx="649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err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λf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37222" y="3772368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赫兹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72805" y="4506463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兆赫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224353" y="5820109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无线电波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572099" y="1142528"/>
            <a:ext cx="10845543" cy="5424547"/>
            <a:chOff x="572099" y="1179599"/>
            <a:chExt cx="10845543" cy="5424547"/>
          </a:xfrm>
        </p:grpSpPr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572099" y="2465000"/>
              <a:ext cx="10845543" cy="413914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en-US" sz="30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例1</a:t>
              </a:r>
              <a:r>
                <a:rPr lang="en-US" altLang="en-US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　</a:t>
              </a:r>
              <a:r>
                <a:rPr lang="zh-CN" altLang="en-US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打开收音机的开关，旋转至没有电台的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位</a:t>
              </a:r>
              <a:endPara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置</a:t>
              </a:r>
              <a:r>
                <a:rPr lang="zh-CN" altLang="en-US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，将音量开大。取一节干电池和一根导线，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拿</a:t>
              </a:r>
              <a:endPara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到</a:t>
              </a:r>
              <a:r>
                <a:rPr lang="zh-CN" altLang="en-US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收音机附近。先将导线的一端与电池的负极相连，再将导线的另一端与正极摩擦，使它们时断时续地接触(如图10－1－2所示)。这时，我们从收音机里能听到“嚓嚓”的声音，这说明___________________________。</a:t>
              </a: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9075008" y="3020712"/>
              <a:ext cx="2119491" cy="67666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图10－</a:t>
              </a:r>
              <a:r>
                <a:rPr lang="en-US" altLang="en-US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－2</a:t>
              </a:r>
            </a:p>
          </p:txBody>
        </p:sp>
        <p:pic>
          <p:nvPicPr>
            <p:cNvPr id="15" name="Picture 124" descr="F:\16春\物理\教科物理九年级下册待出片8.8\LX148.EPS"/>
            <p:cNvPicPr>
              <a:picLocks noChangeAspect="1" noChangeArrowheads="1"/>
            </p:cNvPicPr>
            <p:nvPr/>
          </p:nvPicPr>
          <p:blipFill>
            <a:blip r:embed="rId2" r:link="rId3"/>
            <a:srcRect/>
            <a:stretch>
              <a:fillRect/>
            </a:stretch>
          </p:blipFill>
          <p:spPr bwMode="auto">
            <a:xfrm>
              <a:off x="9197503" y="1179599"/>
              <a:ext cx="1836737" cy="1684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Rectangle 9"/>
          <p:cNvSpPr/>
          <p:nvPr/>
        </p:nvSpPr>
        <p:spPr>
          <a:xfrm>
            <a:off x="746443" y="1945106"/>
            <a:ext cx="2954655" cy="559769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zh-CN" sz="2400" b="1" dirty="0" smtClean="0">
                <a:solidFill>
                  <a:srgbClr val="00A6A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类型一　认识电磁波</a:t>
            </a:r>
            <a:endParaRPr lang="zh-CN" altLang="en-US" sz="2400" b="1" dirty="0">
              <a:solidFill>
                <a:srgbClr val="00A6A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3075" y="2036445"/>
            <a:ext cx="84455" cy="414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5"/>
          <p:cNvSpPr/>
          <p:nvPr/>
        </p:nvSpPr>
        <p:spPr>
          <a:xfrm>
            <a:off x="1174115" y="110491"/>
            <a:ext cx="3017173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神奇的电磁波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87682" y="956711"/>
            <a:ext cx="3106455" cy="696726"/>
            <a:chOff x="37578" y="944185"/>
            <a:chExt cx="3106455" cy="696726"/>
          </a:xfrm>
        </p:grpSpPr>
        <p:pic>
          <p:nvPicPr>
            <p:cNvPr id="13" name="图片 12" descr="图标-0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578" y="944185"/>
              <a:ext cx="3106455" cy="696726"/>
            </a:xfrm>
            <a:prstGeom prst="rect">
              <a:avLst/>
            </a:prstGeom>
          </p:spPr>
        </p:pic>
        <p:sp>
          <p:nvSpPr>
            <p:cNvPr id="14" name="文本框 2"/>
            <p:cNvSpPr txBox="1"/>
            <p:nvPr/>
          </p:nvSpPr>
          <p:spPr>
            <a:xfrm>
              <a:off x="458662" y="1064895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l"/>
              <a:r>
                <a:rPr lang="zh-CN" altLang="en-US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应用示例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989398" y="5965053"/>
            <a:ext cx="451598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电流的迅速变化可以产生电磁波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utoUpdateAnimBg="0"/>
    </p:bldLst>
  </p:timing>
</p:sld>
</file>

<file path=ppt/theme/theme1.xml><?xml version="1.0" encoding="utf-8"?>
<a:theme xmlns:a="http://schemas.openxmlformats.org/drawingml/2006/main" name="主题1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2</TotalTime>
  <Words>1348</Words>
  <Application>Microsoft Office PowerPoint</Application>
  <PresentationFormat>自定义</PresentationFormat>
  <Paragraphs>117</Paragraphs>
  <Slides>22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4" baseType="lpstr">
      <vt:lpstr>主题1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/>
  <cp:keywords/>
  <dc:description/>
  <cp:lastModifiedBy>User</cp:lastModifiedBy>
  <cp:revision>1</cp:revision>
  <dcterms:created xsi:type="dcterms:W3CDTF">2018-02-07T00:47:00Z</dcterms:created>
  <dcterms:modified xsi:type="dcterms:W3CDTF">2020-02-29T02:26:34Z</dcterms:modified>
  <cp:category/>
</cp:coreProperties>
</file>