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68" r:id="rId17"/>
    <p:sldId id="269" r:id="rId18"/>
    <p:sldId id="275" r:id="rId19"/>
    <p:sldId id="270" r:id="rId20"/>
    <p:sldId id="271" r:id="rId21"/>
    <p:sldId id="273" r:id="rId22"/>
    <p:sldId id="274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微软雅黑" panose="020B0503020204020204" pitchFamily="3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8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3" name="lenovo" initials="l" lastIdx="0" clrIdx="2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32"/>
        <p:guide pos="380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数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92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征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56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96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矩形 224"/>
          <p:cNvSpPr/>
          <p:nvPr userDrawn="1"/>
        </p:nvSpPr>
        <p:spPr>
          <a:xfrm>
            <a:off x="870585" y="5868670"/>
            <a:ext cx="140970" cy="1409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solidFill>
                <a:schemeClr val="tx1"/>
              </a:solidFill>
            </a:endParaRP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HY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73" r:id="rId5"/>
    <p:sldLayoutId id="214748367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8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0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6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8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4.GI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3.GIF"/><Relationship Id="rId5" Type="http://schemas.openxmlformats.org/officeDocument/2006/relationships/tags" Target="../tags/tag11.xml"/><Relationship Id="rId10" Type="http://schemas.openxmlformats.org/officeDocument/2006/relationships/image" Target="../media/image12.GIF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slideLayout" Target="../slideLayouts/slideLayout1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541587" y="3992719"/>
            <a:ext cx="7108825" cy="627062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r>
              <a:rPr lang="en-US" altLang="zh-CN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探究滑动摩擦力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-230820" y="1997248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6.4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摩擦力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24915" y="1685290"/>
            <a:ext cx="97428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人在冰面上滑行比水泥地上容易，在地板上推动大木箱滑行比推动小木块困难，这些都与滑动摩擦力大小有关。</a:t>
            </a:r>
          </a:p>
        </p:txBody>
      </p:sp>
      <p:pic>
        <p:nvPicPr>
          <p:cNvPr id="12" name="图片 11" descr="src=http___image109.360doc.com_DownloadImg_2023_01_1219_258963746_13_20230112073906539.gif&amp;refer=http___image109.360do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45" y="2999740"/>
            <a:ext cx="5575300" cy="301688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887845" y="2999105"/>
            <a:ext cx="4658360" cy="30175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3392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78000"/>
            <a:ext cx="4787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 </a:t>
            </a:r>
            <a:r>
              <a:rPr lang="zh-CN" altLang="en-US" sz="2800"/>
              <a:t>测量滑动摩擦力大小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418080"/>
            <a:ext cx="56788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如图所示，使木块在弹簧测力计拉力的作用下，沿水平桌面做匀速直线运动。此时弹簧测力计拉力的大小就等于滑动摩擦力的大小。</a:t>
            </a: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）将木块置于水平桌面上，用弹簧测力计缓缓地水平拉动木块，使木块保持匀速直线运动状态。</a:t>
            </a: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）在木块做匀速直线运动的过程中，观察并记录弹簧测力计的示数。</a:t>
            </a: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）重复测量几次，求出其平均值。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578600" y="2307590"/>
            <a:ext cx="5173980" cy="3004820"/>
            <a:chOff x="10360" y="3634"/>
            <a:chExt cx="8148" cy="4732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2" b="11347"/>
            <a:stretch>
              <a:fillRect/>
            </a:stretch>
          </p:blipFill>
          <p:spPr>
            <a:xfrm>
              <a:off x="10360" y="4262"/>
              <a:ext cx="8149" cy="3786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1262" y="6355"/>
              <a:ext cx="2506" cy="1508"/>
              <a:chOff x="11262" y="6355"/>
              <a:chExt cx="2506" cy="1508"/>
            </a:xfrm>
          </p:grpSpPr>
          <p:cxnSp>
            <p:nvCxnSpPr>
              <p:cNvPr id="11" name="直接连接符 10"/>
              <p:cNvCxnSpPr/>
              <p:nvPr/>
            </p:nvCxnSpPr>
            <p:spPr>
              <a:xfrm flipH="1">
                <a:off x="12693" y="6355"/>
                <a:ext cx="262" cy="7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2" name="文本框 11"/>
              <p:cNvSpPr txBox="1"/>
              <p:nvPr/>
            </p:nvSpPr>
            <p:spPr>
              <a:xfrm>
                <a:off x="11262" y="7139"/>
                <a:ext cx="250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rPr>
                  <a:t>水平桌面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3401" y="3634"/>
              <a:ext cx="2507" cy="1427"/>
              <a:chOff x="11790" y="5630"/>
              <a:chExt cx="2507" cy="1427"/>
            </a:xfrm>
          </p:grpSpPr>
          <p:cxnSp>
            <p:nvCxnSpPr>
              <p:cNvPr id="15" name="直接连接符 14"/>
              <p:cNvCxnSpPr/>
              <p:nvPr/>
            </p:nvCxnSpPr>
            <p:spPr>
              <a:xfrm flipH="1">
                <a:off x="12693" y="6355"/>
                <a:ext cx="262" cy="7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6" name="文本框 15"/>
              <p:cNvSpPr txBox="1"/>
              <p:nvPr/>
            </p:nvSpPr>
            <p:spPr>
              <a:xfrm>
                <a:off x="11790" y="5630"/>
                <a:ext cx="250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rPr>
                  <a:t>木块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4586" y="6858"/>
              <a:ext cx="2769" cy="1509"/>
              <a:chOff x="11000" y="6355"/>
              <a:chExt cx="2769" cy="1509"/>
            </a:xfrm>
          </p:grpSpPr>
          <p:cxnSp>
            <p:nvCxnSpPr>
              <p:cNvPr id="18" name="直接连接符 17"/>
              <p:cNvCxnSpPr/>
              <p:nvPr/>
            </p:nvCxnSpPr>
            <p:spPr>
              <a:xfrm flipH="1">
                <a:off x="12693" y="6355"/>
                <a:ext cx="262" cy="7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9" name="文本框 18"/>
              <p:cNvSpPr txBox="1"/>
              <p:nvPr/>
            </p:nvSpPr>
            <p:spPr>
              <a:xfrm>
                <a:off x="11000" y="7139"/>
                <a:ext cx="276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宋体" panose="02010600030101010101" pitchFamily="2" charset="-122"/>
                    <a:ea typeface="宋体" panose="02010600030101010101" pitchFamily="2" charset="-122"/>
                  </a:rPr>
                  <a:t>弹簧测力计</a:t>
                </a:r>
              </a:p>
            </p:txBody>
          </p:sp>
        </p:grpSp>
      </p:grpSp>
      <p:sp>
        <p:nvSpPr>
          <p:cNvPr id="24" name="圆角矩形 23"/>
          <p:cNvSpPr/>
          <p:nvPr/>
        </p:nvSpPr>
        <p:spPr>
          <a:xfrm>
            <a:off x="1289050" y="4645660"/>
            <a:ext cx="2570480" cy="348615"/>
          </a:xfrm>
          <a:prstGeom prst="roundRect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标注 24"/>
          <p:cNvSpPr/>
          <p:nvPr/>
        </p:nvSpPr>
        <p:spPr>
          <a:xfrm>
            <a:off x="6731000" y="4481195"/>
            <a:ext cx="5404485" cy="1339215"/>
          </a:xfrm>
          <a:prstGeom prst="wedgeRoundRectCallout">
            <a:avLst>
              <a:gd name="adj1" fmla="val -101498"/>
              <a:gd name="adj2" fmla="val -30062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lg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为什么用弹簧测力计拉动木块的时候要使木块做匀速直线运动？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838950" y="4533265"/>
            <a:ext cx="512508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/>
              <a:t>当木块做匀速直线运动时，手拉动木块的拉力和木块所受的拉力在水平方向上是一对平衡力，二者数值相等。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 bldLvl="0" animBg="1"/>
      <p:bldP spid="25" grpId="0" bldLvl="0" animBg="1"/>
      <p:bldP spid="2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3392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78000"/>
            <a:ext cx="4787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活动</a:t>
            </a:r>
            <a:r>
              <a:rPr lang="en-US" altLang="zh-CN" sz="2800"/>
              <a:t> </a:t>
            </a:r>
            <a:r>
              <a:rPr lang="zh-CN" altLang="en-US" sz="2800"/>
              <a:t>测量滑动摩擦力大小</a:t>
            </a:r>
          </a:p>
        </p:txBody>
      </p:sp>
      <p:pic>
        <p:nvPicPr>
          <p:cNvPr id="10" name="测量摩擦力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0425" y="2299970"/>
            <a:ext cx="7807960" cy="439229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7157720" y="616585"/>
            <a:ext cx="3842385" cy="3051810"/>
            <a:chOff x="10630" y="1186"/>
            <a:chExt cx="6051" cy="4806"/>
          </a:xfrm>
        </p:grpSpPr>
        <p:grpSp>
          <p:nvGrpSpPr>
            <p:cNvPr id="89" name="图形 87"/>
            <p:cNvGrpSpPr/>
            <p:nvPr/>
          </p:nvGrpSpPr>
          <p:grpSpPr>
            <a:xfrm>
              <a:off x="10630" y="1186"/>
              <a:ext cx="6051" cy="4806"/>
              <a:chOff x="4443412" y="2171700"/>
              <a:chExt cx="3305175" cy="2514600"/>
            </a:xfrm>
          </p:grpSpPr>
          <p:sp>
            <p:nvSpPr>
              <p:cNvPr id="90" name="任意多边形: 形状 89"/>
              <p:cNvSpPr/>
              <p:nvPr/>
            </p:nvSpPr>
            <p:spPr>
              <a:xfrm>
                <a:off x="4457699" y="2261234"/>
                <a:ext cx="3208019" cy="2202180"/>
              </a:xfrm>
              <a:custGeom>
                <a:avLst/>
                <a:gdLst>
                  <a:gd name="connsiteX0" fmla="*/ 2899410 w 3208019"/>
                  <a:gd name="connsiteY0" fmla="*/ 451485 h 2202180"/>
                  <a:gd name="connsiteX1" fmla="*/ 3208020 w 3208019"/>
                  <a:gd name="connsiteY1" fmla="*/ 1101090 h 2202180"/>
                  <a:gd name="connsiteX2" fmla="*/ 1604010 w 3208019"/>
                  <a:gd name="connsiteY2" fmla="*/ 2202180 h 2202180"/>
                  <a:gd name="connsiteX3" fmla="*/ 704850 w 3208019"/>
                  <a:gd name="connsiteY3" fmla="*/ 2012633 h 2202180"/>
                  <a:gd name="connsiteX4" fmla="*/ 474345 w 3208019"/>
                  <a:gd name="connsiteY4" fmla="*/ 2006918 h 2202180"/>
                  <a:gd name="connsiteX5" fmla="*/ 378143 w 3208019"/>
                  <a:gd name="connsiteY5" fmla="*/ 1810703 h 2202180"/>
                  <a:gd name="connsiteX6" fmla="*/ 0 w 3208019"/>
                  <a:gd name="connsiteY6" fmla="*/ 1100138 h 2202180"/>
                  <a:gd name="connsiteX7" fmla="*/ 1604010 w 3208019"/>
                  <a:gd name="connsiteY7" fmla="*/ 0 h 2202180"/>
                  <a:gd name="connsiteX8" fmla="*/ 2458403 w 3208019"/>
                  <a:gd name="connsiteY8" fmla="*/ 169545 h 220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08019" h="2202180">
                    <a:moveTo>
                      <a:pt x="2899410" y="451485"/>
                    </a:moveTo>
                    <a:cubicBezTo>
                      <a:pt x="3093720" y="633413"/>
                      <a:pt x="3208020" y="858203"/>
                      <a:pt x="3208020" y="1101090"/>
                    </a:cubicBezTo>
                    <a:cubicBezTo>
                      <a:pt x="3208020" y="1709738"/>
                      <a:pt x="2489835" y="2202180"/>
                      <a:pt x="1604010" y="2202180"/>
                    </a:cubicBezTo>
                    <a:cubicBezTo>
                      <a:pt x="1270635" y="2202180"/>
                      <a:pt x="961073" y="2132648"/>
                      <a:pt x="704850" y="2012633"/>
                    </a:cubicBezTo>
                    <a:cubicBezTo>
                      <a:pt x="704850" y="2012633"/>
                      <a:pt x="576263" y="2075498"/>
                      <a:pt x="474345" y="2006918"/>
                    </a:cubicBezTo>
                    <a:cubicBezTo>
                      <a:pt x="351473" y="1924050"/>
                      <a:pt x="378143" y="1810703"/>
                      <a:pt x="378143" y="1810703"/>
                    </a:cubicBezTo>
                    <a:cubicBezTo>
                      <a:pt x="136208" y="1649730"/>
                      <a:pt x="0" y="1403985"/>
                      <a:pt x="0" y="1100138"/>
                    </a:cubicBezTo>
                    <a:cubicBezTo>
                      <a:pt x="0" y="493395"/>
                      <a:pt x="718185" y="0"/>
                      <a:pt x="1604010" y="0"/>
                    </a:cubicBezTo>
                    <a:cubicBezTo>
                      <a:pt x="1918335" y="0"/>
                      <a:pt x="2210753" y="61913"/>
                      <a:pt x="2458403" y="169545"/>
                    </a:cubicBezTo>
                  </a:path>
                </a:pathLst>
              </a:custGeom>
              <a:solidFill>
                <a:srgbClr val="BDD7EE"/>
              </a:solidFill>
              <a:ln w="28575" cap="rnd">
                <a:solidFill>
                  <a:srgbClr val="036EB8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4525327" y="2185987"/>
                <a:ext cx="3207067" cy="2202179"/>
              </a:xfrm>
              <a:custGeom>
                <a:avLst/>
                <a:gdLst>
                  <a:gd name="connsiteX0" fmla="*/ 2898458 w 3207067"/>
                  <a:gd name="connsiteY0" fmla="*/ 451485 h 2202179"/>
                  <a:gd name="connsiteX1" fmla="*/ 3207068 w 3207067"/>
                  <a:gd name="connsiteY1" fmla="*/ 1101090 h 2202179"/>
                  <a:gd name="connsiteX2" fmla="*/ 1603058 w 3207067"/>
                  <a:gd name="connsiteY2" fmla="*/ 2202180 h 2202179"/>
                  <a:gd name="connsiteX3" fmla="*/ 703898 w 3207067"/>
                  <a:gd name="connsiteY3" fmla="*/ 2012633 h 2202179"/>
                  <a:gd name="connsiteX4" fmla="*/ 473393 w 3207067"/>
                  <a:gd name="connsiteY4" fmla="*/ 2006918 h 2202179"/>
                  <a:gd name="connsiteX5" fmla="*/ 377190 w 3207067"/>
                  <a:gd name="connsiteY5" fmla="*/ 1810703 h 2202179"/>
                  <a:gd name="connsiteX6" fmla="*/ 0 w 3207067"/>
                  <a:gd name="connsiteY6" fmla="*/ 1101090 h 2202179"/>
                  <a:gd name="connsiteX7" fmla="*/ 1604010 w 3207067"/>
                  <a:gd name="connsiteY7" fmla="*/ 0 h 2202179"/>
                  <a:gd name="connsiteX8" fmla="*/ 2458403 w 3207067"/>
                  <a:gd name="connsiteY8" fmla="*/ 169545 h 2202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07067" h="2202179">
                    <a:moveTo>
                      <a:pt x="2898458" y="451485"/>
                    </a:moveTo>
                    <a:cubicBezTo>
                      <a:pt x="3092768" y="633413"/>
                      <a:pt x="3207068" y="858203"/>
                      <a:pt x="3207068" y="1101090"/>
                    </a:cubicBezTo>
                    <a:cubicBezTo>
                      <a:pt x="3207068" y="1709738"/>
                      <a:pt x="2488883" y="2202180"/>
                      <a:pt x="1603058" y="2202180"/>
                    </a:cubicBezTo>
                    <a:cubicBezTo>
                      <a:pt x="1269683" y="2202180"/>
                      <a:pt x="960120" y="2132648"/>
                      <a:pt x="703898" y="2012633"/>
                    </a:cubicBezTo>
                    <a:cubicBezTo>
                      <a:pt x="703898" y="2012633"/>
                      <a:pt x="575310" y="2075498"/>
                      <a:pt x="473393" y="2006918"/>
                    </a:cubicBezTo>
                    <a:cubicBezTo>
                      <a:pt x="350520" y="1924050"/>
                      <a:pt x="377190" y="1810703"/>
                      <a:pt x="377190" y="1810703"/>
                    </a:cubicBezTo>
                    <a:cubicBezTo>
                      <a:pt x="136208" y="1650683"/>
                      <a:pt x="0" y="1404938"/>
                      <a:pt x="0" y="1101090"/>
                    </a:cubicBezTo>
                    <a:cubicBezTo>
                      <a:pt x="0" y="493395"/>
                      <a:pt x="718185" y="0"/>
                      <a:pt x="1604010" y="0"/>
                    </a:cubicBezTo>
                    <a:cubicBezTo>
                      <a:pt x="1918335" y="0"/>
                      <a:pt x="2210753" y="61913"/>
                      <a:pt x="2458403" y="169545"/>
                    </a:cubicBezTo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36EB8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7038974" y="2339340"/>
                <a:ext cx="203834" cy="203835"/>
              </a:xfrm>
              <a:custGeom>
                <a:avLst/>
                <a:gdLst>
                  <a:gd name="connsiteX0" fmla="*/ 203835 w 203834"/>
                  <a:gd name="connsiteY0" fmla="*/ 101917 h 203835"/>
                  <a:gd name="connsiteX1" fmla="*/ 101917 w 203834"/>
                  <a:gd name="connsiteY1" fmla="*/ 203835 h 203835"/>
                  <a:gd name="connsiteX2" fmla="*/ 0 w 203834"/>
                  <a:gd name="connsiteY2" fmla="*/ 101917 h 203835"/>
                  <a:gd name="connsiteX3" fmla="*/ 101917 w 203834"/>
                  <a:gd name="connsiteY3" fmla="*/ 0 h 203835"/>
                  <a:gd name="connsiteX4" fmla="*/ 203835 w 203834"/>
                  <a:gd name="connsiteY4" fmla="*/ 101917 h 20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834" h="203835">
                    <a:moveTo>
                      <a:pt x="203835" y="101917"/>
                    </a:moveTo>
                    <a:cubicBezTo>
                      <a:pt x="203835" y="158205"/>
                      <a:pt x="158205" y="203835"/>
                      <a:pt x="101917" y="203835"/>
                    </a:cubicBezTo>
                    <a:cubicBezTo>
                      <a:pt x="45630" y="203835"/>
                      <a:pt x="0" y="158205"/>
                      <a:pt x="0" y="101917"/>
                    </a:cubicBezTo>
                    <a:cubicBezTo>
                      <a:pt x="0" y="45630"/>
                      <a:pt x="45630" y="0"/>
                      <a:pt x="101917" y="0"/>
                    </a:cubicBezTo>
                    <a:cubicBezTo>
                      <a:pt x="158205" y="0"/>
                      <a:pt x="203835" y="45630"/>
                      <a:pt x="203835" y="101917"/>
                    </a:cubicBezTo>
                    <a:close/>
                  </a:path>
                </a:pathLst>
              </a:custGeom>
              <a:solidFill>
                <a:srgbClr val="BDD7EE"/>
              </a:solidFill>
              <a:ln w="28575" cap="flat">
                <a:solidFill>
                  <a:srgbClr val="036EB8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7292339" y="2511742"/>
                <a:ext cx="102869" cy="102869"/>
              </a:xfrm>
              <a:custGeom>
                <a:avLst/>
                <a:gdLst>
                  <a:gd name="connsiteX0" fmla="*/ 102870 w 102869"/>
                  <a:gd name="connsiteY0" fmla="*/ 51435 h 102869"/>
                  <a:gd name="connsiteX1" fmla="*/ 51435 w 102869"/>
                  <a:gd name="connsiteY1" fmla="*/ 102870 h 102869"/>
                  <a:gd name="connsiteX2" fmla="*/ 0 w 102869"/>
                  <a:gd name="connsiteY2" fmla="*/ 51435 h 102869"/>
                  <a:gd name="connsiteX3" fmla="*/ 51435 w 102869"/>
                  <a:gd name="connsiteY3" fmla="*/ 0 h 102869"/>
                  <a:gd name="connsiteX4" fmla="*/ 102870 w 102869"/>
                  <a:gd name="connsiteY4" fmla="*/ 51435 h 102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9" h="102869">
                    <a:moveTo>
                      <a:pt x="102870" y="51435"/>
                    </a:moveTo>
                    <a:cubicBezTo>
                      <a:pt x="102870" y="79842"/>
                      <a:pt x="79842" y="102870"/>
                      <a:pt x="51435" y="102870"/>
                    </a:cubicBezTo>
                    <a:cubicBezTo>
                      <a:pt x="23028" y="102870"/>
                      <a:pt x="0" y="79842"/>
                      <a:pt x="0" y="51435"/>
                    </a:cubicBezTo>
                    <a:cubicBezTo>
                      <a:pt x="0" y="23028"/>
                      <a:pt x="23028" y="0"/>
                      <a:pt x="51435" y="0"/>
                    </a:cubicBezTo>
                    <a:cubicBezTo>
                      <a:pt x="79842" y="0"/>
                      <a:pt x="102870" y="23028"/>
                      <a:pt x="102870" y="51435"/>
                    </a:cubicBezTo>
                    <a:close/>
                  </a:path>
                </a:pathLst>
              </a:custGeom>
              <a:solidFill>
                <a:srgbClr val="FB9E13"/>
              </a:solidFill>
              <a:ln w="28575" cap="flat">
                <a:solidFill>
                  <a:srgbClr val="036EB8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4616767" y="4275772"/>
                <a:ext cx="259079" cy="259079"/>
              </a:xfrm>
              <a:custGeom>
                <a:avLst/>
                <a:gdLst>
                  <a:gd name="connsiteX0" fmla="*/ 259080 w 259079"/>
                  <a:gd name="connsiteY0" fmla="*/ 129540 h 259079"/>
                  <a:gd name="connsiteX1" fmla="*/ 129540 w 259079"/>
                  <a:gd name="connsiteY1" fmla="*/ 259080 h 259079"/>
                  <a:gd name="connsiteX2" fmla="*/ 0 w 259079"/>
                  <a:gd name="connsiteY2" fmla="*/ 129540 h 259079"/>
                  <a:gd name="connsiteX3" fmla="*/ 129540 w 259079"/>
                  <a:gd name="connsiteY3" fmla="*/ 0 h 259079"/>
                  <a:gd name="connsiteX4" fmla="*/ 259080 w 259079"/>
                  <a:gd name="connsiteY4" fmla="*/ 129540 h 25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079" h="259079">
                    <a:moveTo>
                      <a:pt x="259080" y="129540"/>
                    </a:moveTo>
                    <a:cubicBezTo>
                      <a:pt x="259080" y="201083"/>
                      <a:pt x="201083" y="259080"/>
                      <a:pt x="129540" y="259080"/>
                    </a:cubicBezTo>
                    <a:cubicBezTo>
                      <a:pt x="57997" y="259080"/>
                      <a:pt x="0" y="201083"/>
                      <a:pt x="0" y="129540"/>
                    </a:cubicBezTo>
                    <a:cubicBezTo>
                      <a:pt x="0" y="57997"/>
                      <a:pt x="57997" y="0"/>
                      <a:pt x="129540" y="0"/>
                    </a:cubicBezTo>
                    <a:cubicBezTo>
                      <a:pt x="201083" y="0"/>
                      <a:pt x="259080" y="57997"/>
                      <a:pt x="259080" y="129540"/>
                    </a:cubicBezTo>
                    <a:close/>
                  </a:path>
                </a:pathLst>
              </a:custGeom>
              <a:solidFill>
                <a:srgbClr val="FB9E13"/>
              </a:solidFill>
              <a:ln w="28575" cap="rnd">
                <a:solidFill>
                  <a:srgbClr val="036EB8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4460557" y="4536757"/>
                <a:ext cx="129539" cy="129539"/>
              </a:xfrm>
              <a:custGeom>
                <a:avLst/>
                <a:gdLst>
                  <a:gd name="connsiteX0" fmla="*/ 129540 w 129539"/>
                  <a:gd name="connsiteY0" fmla="*/ 64770 h 129539"/>
                  <a:gd name="connsiteX1" fmla="*/ 64770 w 129539"/>
                  <a:gd name="connsiteY1" fmla="*/ 129540 h 129539"/>
                  <a:gd name="connsiteX2" fmla="*/ 0 w 129539"/>
                  <a:gd name="connsiteY2" fmla="*/ 64770 h 129539"/>
                  <a:gd name="connsiteX3" fmla="*/ 64770 w 129539"/>
                  <a:gd name="connsiteY3" fmla="*/ 0 h 129539"/>
                  <a:gd name="connsiteX4" fmla="*/ 129540 w 129539"/>
                  <a:gd name="connsiteY4" fmla="*/ 64770 h 12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539" h="129539">
                    <a:moveTo>
                      <a:pt x="129540" y="64770"/>
                    </a:moveTo>
                    <a:cubicBezTo>
                      <a:pt x="129540" y="100541"/>
                      <a:pt x="100541" y="129540"/>
                      <a:pt x="64770" y="129540"/>
                    </a:cubicBezTo>
                    <a:cubicBezTo>
                      <a:pt x="28999" y="129540"/>
                      <a:pt x="0" y="100541"/>
                      <a:pt x="0" y="64770"/>
                    </a:cubicBezTo>
                    <a:cubicBezTo>
                      <a:pt x="0" y="28998"/>
                      <a:pt x="28999" y="0"/>
                      <a:pt x="64770" y="0"/>
                    </a:cubicBezTo>
                    <a:cubicBezTo>
                      <a:pt x="100541" y="0"/>
                      <a:pt x="129540" y="28998"/>
                      <a:pt x="129540" y="647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rgbClr val="036EB8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4667249" y="4281487"/>
                <a:ext cx="201930" cy="201929"/>
              </a:xfrm>
              <a:custGeom>
                <a:avLst/>
                <a:gdLst>
                  <a:gd name="connsiteX0" fmla="*/ 201930 w 201930"/>
                  <a:gd name="connsiteY0" fmla="*/ 100965 h 201929"/>
                  <a:gd name="connsiteX1" fmla="*/ 100965 w 201930"/>
                  <a:gd name="connsiteY1" fmla="*/ 201930 h 201929"/>
                  <a:gd name="connsiteX2" fmla="*/ 0 w 201930"/>
                  <a:gd name="connsiteY2" fmla="*/ 100965 h 201929"/>
                  <a:gd name="connsiteX3" fmla="*/ 100965 w 201930"/>
                  <a:gd name="connsiteY3" fmla="*/ 0 h 201929"/>
                  <a:gd name="connsiteX4" fmla="*/ 201930 w 201930"/>
                  <a:gd name="connsiteY4" fmla="*/ 100965 h 20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930" h="201929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36EB8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1422" y="1850"/>
              <a:ext cx="4671" cy="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</a:rPr>
                <a:t>实际操作时，很难控制测力计的指针不晃动，你能设计一个更简单的实验方案吗？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18078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99551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1065" y="1840230"/>
            <a:ext cx="279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测量滑动摩擦力</a:t>
            </a:r>
          </a:p>
        </p:txBody>
      </p:sp>
      <p:pic>
        <p:nvPicPr>
          <p:cNvPr id="100" name="https://img8.file.cache.docer.com/storage/1643162815900221100/3efa0a1e954bd9d25a0982e63b600474.gif" descr="摩擦力.gif"/>
          <p:cNvPicPr/>
          <p:nvPr/>
        </p:nvPicPr>
        <p:blipFill>
          <a:blip r:embed="rId3"/>
          <a:srcRect t="21293" b="21293"/>
          <a:stretch>
            <a:fillRect/>
          </a:stretch>
        </p:blipFill>
        <p:spPr>
          <a:xfrm>
            <a:off x="5424170" y="2251710"/>
            <a:ext cx="5935980" cy="1917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01065" y="3176270"/>
            <a:ext cx="423227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/>
              <a:t>优点：弹簧测力计是静止的，更容易读数。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01065" y="5377815"/>
            <a:ext cx="5717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那滑动摩擦力与哪些因素有关呢？</a:t>
            </a:r>
          </a:p>
        </p:txBody>
      </p:sp>
      <p:grpSp>
        <p:nvGrpSpPr>
          <p:cNvPr id="9" name="生活小妙招" descr="7b0a202020202274657874626f78223a2022220a7d0a"/>
          <p:cNvGrpSpPr/>
          <p:nvPr/>
        </p:nvGrpSpPr>
        <p:grpSpPr>
          <a:xfrm>
            <a:off x="6210607" y="4084797"/>
            <a:ext cx="5634377" cy="2700337"/>
            <a:chOff x="3251200" y="2349500"/>
            <a:chExt cx="4452520" cy="2133919"/>
          </a:xfrm>
        </p:grpSpPr>
        <p:grpSp>
          <p:nvGrpSpPr>
            <p:cNvPr id="19" name="Group 4"/>
            <p:cNvGrpSpPr>
              <a:grpSpLocks noChangeAspect="1"/>
            </p:cNvGrpSpPr>
            <p:nvPr/>
          </p:nvGrpSpPr>
          <p:grpSpPr bwMode="auto">
            <a:xfrm>
              <a:off x="3251200" y="2349500"/>
              <a:ext cx="4452520" cy="2133919"/>
              <a:chOff x="2191" y="1129"/>
              <a:chExt cx="5304" cy="2542"/>
            </a:xfrm>
          </p:grpSpPr>
          <p:sp>
            <p:nvSpPr>
              <p:cNvPr id="21" name="Freeform 5"/>
              <p:cNvSpPr/>
              <p:nvPr/>
            </p:nvSpPr>
            <p:spPr bwMode="auto">
              <a:xfrm>
                <a:off x="2331" y="1559"/>
                <a:ext cx="5164" cy="2100"/>
              </a:xfrm>
              <a:custGeom>
                <a:avLst/>
                <a:gdLst>
                  <a:gd name="T0" fmla="*/ 3988 w 4325"/>
                  <a:gd name="T1" fmla="*/ 141 h 2100"/>
                  <a:gd name="T2" fmla="*/ 72 w 4325"/>
                  <a:gd name="T3" fmla="*/ 0 h 2100"/>
                  <a:gd name="T4" fmla="*/ 0 w 4325"/>
                  <a:gd name="T5" fmla="*/ 2100 h 2100"/>
                  <a:gd name="T6" fmla="*/ 4325 w 4325"/>
                  <a:gd name="T7" fmla="*/ 1936 h 2100"/>
                  <a:gd name="T8" fmla="*/ 3988 w 4325"/>
                  <a:gd name="T9" fmla="*/ 141 h 2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5" h="2100">
                    <a:moveTo>
                      <a:pt x="3988" y="141"/>
                    </a:moveTo>
                    <a:lnTo>
                      <a:pt x="72" y="0"/>
                    </a:lnTo>
                    <a:lnTo>
                      <a:pt x="0" y="2100"/>
                    </a:lnTo>
                    <a:lnTo>
                      <a:pt x="4325" y="1936"/>
                    </a:lnTo>
                    <a:lnTo>
                      <a:pt x="3988" y="141"/>
                    </a:lnTo>
                    <a:close/>
                  </a:path>
                </a:pathLst>
              </a:custGeom>
              <a:solidFill>
                <a:srgbClr val="0157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2191" y="1633"/>
                <a:ext cx="5304" cy="1952"/>
              </a:xfrm>
              <a:custGeom>
                <a:avLst/>
                <a:gdLst>
                  <a:gd name="T0" fmla="*/ 333 w 4275"/>
                  <a:gd name="T1" fmla="*/ 131 h 1952"/>
                  <a:gd name="T2" fmla="*/ 4204 w 4275"/>
                  <a:gd name="T3" fmla="*/ 0 h 1952"/>
                  <a:gd name="T4" fmla="*/ 4275 w 4275"/>
                  <a:gd name="T5" fmla="*/ 1952 h 1952"/>
                  <a:gd name="T6" fmla="*/ 0 w 4275"/>
                  <a:gd name="T7" fmla="*/ 1800 h 1952"/>
                  <a:gd name="T8" fmla="*/ 333 w 4275"/>
                  <a:gd name="T9" fmla="*/ 131 h 1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75" h="1952">
                    <a:moveTo>
                      <a:pt x="333" y="131"/>
                    </a:moveTo>
                    <a:lnTo>
                      <a:pt x="4204" y="0"/>
                    </a:lnTo>
                    <a:lnTo>
                      <a:pt x="4275" y="1952"/>
                    </a:lnTo>
                    <a:lnTo>
                      <a:pt x="0" y="1800"/>
                    </a:lnTo>
                    <a:lnTo>
                      <a:pt x="333" y="131"/>
                    </a:lnTo>
                    <a:close/>
                  </a:path>
                </a:pathLst>
              </a:custGeom>
              <a:solidFill>
                <a:srgbClr val="0288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2298" y="1174"/>
                <a:ext cx="1769" cy="2497"/>
              </a:xfrm>
              <a:custGeom>
                <a:avLst/>
                <a:gdLst>
                  <a:gd name="T0" fmla="*/ 618 w 745"/>
                  <a:gd name="T1" fmla="*/ 1005 h 1050"/>
                  <a:gd name="T2" fmla="*/ 683 w 745"/>
                  <a:gd name="T3" fmla="*/ 938 h 1050"/>
                  <a:gd name="T4" fmla="*/ 693 w 745"/>
                  <a:gd name="T5" fmla="*/ 877 h 1050"/>
                  <a:gd name="T6" fmla="*/ 679 w 745"/>
                  <a:gd name="T7" fmla="*/ 851 h 1050"/>
                  <a:gd name="T8" fmla="*/ 677 w 745"/>
                  <a:gd name="T9" fmla="*/ 821 h 1050"/>
                  <a:gd name="T10" fmla="*/ 666 w 745"/>
                  <a:gd name="T11" fmla="*/ 798 h 1050"/>
                  <a:gd name="T12" fmla="*/ 664 w 745"/>
                  <a:gd name="T13" fmla="*/ 773 h 1050"/>
                  <a:gd name="T14" fmla="*/ 658 w 745"/>
                  <a:gd name="T15" fmla="*/ 759 h 1050"/>
                  <a:gd name="T16" fmla="*/ 659 w 745"/>
                  <a:gd name="T17" fmla="*/ 718 h 1050"/>
                  <a:gd name="T18" fmla="*/ 694 w 745"/>
                  <a:gd name="T19" fmla="*/ 560 h 1050"/>
                  <a:gd name="T20" fmla="*/ 706 w 745"/>
                  <a:gd name="T21" fmla="*/ 534 h 1050"/>
                  <a:gd name="T22" fmla="*/ 713 w 745"/>
                  <a:gd name="T23" fmla="*/ 264 h 1050"/>
                  <a:gd name="T24" fmla="*/ 300 w 745"/>
                  <a:gd name="T25" fmla="*/ 37 h 1050"/>
                  <a:gd name="T26" fmla="*/ 275 w 745"/>
                  <a:gd name="T27" fmla="*/ 43 h 1050"/>
                  <a:gd name="T28" fmla="*/ 65 w 745"/>
                  <a:gd name="T29" fmla="*/ 203 h 1050"/>
                  <a:gd name="T30" fmla="*/ 27 w 745"/>
                  <a:gd name="T31" fmla="*/ 489 h 1050"/>
                  <a:gd name="T32" fmla="*/ 169 w 745"/>
                  <a:gd name="T33" fmla="*/ 687 h 1050"/>
                  <a:gd name="T34" fmla="*/ 190 w 745"/>
                  <a:gd name="T35" fmla="*/ 701 h 1050"/>
                  <a:gd name="T36" fmla="*/ 305 w 745"/>
                  <a:gd name="T37" fmla="*/ 819 h 1050"/>
                  <a:gd name="T38" fmla="*/ 327 w 745"/>
                  <a:gd name="T39" fmla="*/ 853 h 1050"/>
                  <a:gd name="T40" fmla="*/ 330 w 745"/>
                  <a:gd name="T41" fmla="*/ 868 h 1050"/>
                  <a:gd name="T42" fmla="*/ 341 w 745"/>
                  <a:gd name="T43" fmla="*/ 891 h 1050"/>
                  <a:gd name="T44" fmla="*/ 343 w 745"/>
                  <a:gd name="T45" fmla="*/ 915 h 1050"/>
                  <a:gd name="T46" fmla="*/ 357 w 745"/>
                  <a:gd name="T47" fmla="*/ 942 h 1050"/>
                  <a:gd name="T48" fmla="*/ 359 w 745"/>
                  <a:gd name="T49" fmla="*/ 972 h 1050"/>
                  <a:gd name="T50" fmla="*/ 400 w 745"/>
                  <a:gd name="T51" fmla="*/ 1019 h 1050"/>
                  <a:gd name="T52" fmla="*/ 491 w 745"/>
                  <a:gd name="T53" fmla="*/ 1041 h 1050"/>
                  <a:gd name="T54" fmla="*/ 618 w 745"/>
                  <a:gd name="T55" fmla="*/ 1005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5" h="1050">
                    <a:moveTo>
                      <a:pt x="618" y="1005"/>
                    </a:moveTo>
                    <a:cubicBezTo>
                      <a:pt x="650" y="996"/>
                      <a:pt x="674" y="970"/>
                      <a:pt x="683" y="938"/>
                    </a:cubicBezTo>
                    <a:cubicBezTo>
                      <a:pt x="695" y="921"/>
                      <a:pt x="699" y="899"/>
                      <a:pt x="693" y="877"/>
                    </a:cubicBezTo>
                    <a:cubicBezTo>
                      <a:pt x="690" y="867"/>
                      <a:pt x="685" y="858"/>
                      <a:pt x="679" y="851"/>
                    </a:cubicBezTo>
                    <a:cubicBezTo>
                      <a:pt x="680" y="841"/>
                      <a:pt x="680" y="831"/>
                      <a:pt x="677" y="821"/>
                    </a:cubicBezTo>
                    <a:cubicBezTo>
                      <a:pt x="675" y="812"/>
                      <a:pt x="671" y="805"/>
                      <a:pt x="666" y="798"/>
                    </a:cubicBezTo>
                    <a:cubicBezTo>
                      <a:pt x="667" y="790"/>
                      <a:pt x="666" y="782"/>
                      <a:pt x="664" y="773"/>
                    </a:cubicBezTo>
                    <a:cubicBezTo>
                      <a:pt x="662" y="768"/>
                      <a:pt x="660" y="763"/>
                      <a:pt x="658" y="759"/>
                    </a:cubicBezTo>
                    <a:cubicBezTo>
                      <a:pt x="661" y="746"/>
                      <a:pt x="662" y="732"/>
                      <a:pt x="659" y="718"/>
                    </a:cubicBezTo>
                    <a:cubicBezTo>
                      <a:pt x="649" y="663"/>
                      <a:pt x="663" y="631"/>
                      <a:pt x="694" y="560"/>
                    </a:cubicBezTo>
                    <a:cubicBezTo>
                      <a:pt x="698" y="552"/>
                      <a:pt x="702" y="543"/>
                      <a:pt x="706" y="534"/>
                    </a:cubicBezTo>
                    <a:cubicBezTo>
                      <a:pt x="743" y="448"/>
                      <a:pt x="745" y="352"/>
                      <a:pt x="713" y="264"/>
                    </a:cubicBezTo>
                    <a:cubicBezTo>
                      <a:pt x="651" y="98"/>
                      <a:pt x="474" y="0"/>
                      <a:pt x="300" y="37"/>
                    </a:cubicBezTo>
                    <a:cubicBezTo>
                      <a:pt x="292" y="38"/>
                      <a:pt x="284" y="40"/>
                      <a:pt x="275" y="43"/>
                    </a:cubicBezTo>
                    <a:cubicBezTo>
                      <a:pt x="187" y="68"/>
                      <a:pt x="113" y="125"/>
                      <a:pt x="65" y="203"/>
                    </a:cubicBezTo>
                    <a:cubicBezTo>
                      <a:pt x="14" y="289"/>
                      <a:pt x="0" y="393"/>
                      <a:pt x="27" y="489"/>
                    </a:cubicBezTo>
                    <a:cubicBezTo>
                      <a:pt x="50" y="569"/>
                      <a:pt x="100" y="639"/>
                      <a:pt x="169" y="687"/>
                    </a:cubicBezTo>
                    <a:cubicBezTo>
                      <a:pt x="190" y="701"/>
                      <a:pt x="190" y="701"/>
                      <a:pt x="190" y="701"/>
                    </a:cubicBezTo>
                    <a:cubicBezTo>
                      <a:pt x="255" y="745"/>
                      <a:pt x="284" y="766"/>
                      <a:pt x="305" y="819"/>
                    </a:cubicBezTo>
                    <a:cubicBezTo>
                      <a:pt x="310" y="832"/>
                      <a:pt x="318" y="843"/>
                      <a:pt x="327" y="853"/>
                    </a:cubicBezTo>
                    <a:cubicBezTo>
                      <a:pt x="328" y="858"/>
                      <a:pt x="329" y="863"/>
                      <a:pt x="330" y="868"/>
                    </a:cubicBezTo>
                    <a:cubicBezTo>
                      <a:pt x="332" y="876"/>
                      <a:pt x="336" y="884"/>
                      <a:pt x="341" y="891"/>
                    </a:cubicBezTo>
                    <a:cubicBezTo>
                      <a:pt x="340" y="899"/>
                      <a:pt x="341" y="907"/>
                      <a:pt x="343" y="915"/>
                    </a:cubicBezTo>
                    <a:cubicBezTo>
                      <a:pt x="346" y="925"/>
                      <a:pt x="351" y="934"/>
                      <a:pt x="357" y="942"/>
                    </a:cubicBezTo>
                    <a:cubicBezTo>
                      <a:pt x="356" y="952"/>
                      <a:pt x="357" y="962"/>
                      <a:pt x="359" y="972"/>
                    </a:cubicBezTo>
                    <a:cubicBezTo>
                      <a:pt x="366" y="993"/>
                      <a:pt x="381" y="1010"/>
                      <a:pt x="400" y="1019"/>
                    </a:cubicBezTo>
                    <a:cubicBezTo>
                      <a:pt x="424" y="1041"/>
                      <a:pt x="458" y="1050"/>
                      <a:pt x="491" y="1041"/>
                    </a:cubicBezTo>
                    <a:lnTo>
                      <a:pt x="618" y="10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3210" y="2884"/>
                <a:ext cx="579" cy="634"/>
              </a:xfrm>
              <a:custGeom>
                <a:avLst/>
                <a:gdLst>
                  <a:gd name="T0" fmla="*/ 102 w 244"/>
                  <a:gd name="T1" fmla="*/ 260 h 267"/>
                  <a:gd name="T2" fmla="*/ 205 w 244"/>
                  <a:gd name="T3" fmla="*/ 231 h 267"/>
                  <a:gd name="T4" fmla="*/ 237 w 244"/>
                  <a:gd name="T5" fmla="*/ 174 h 267"/>
                  <a:gd name="T6" fmla="*/ 198 w 244"/>
                  <a:gd name="T7" fmla="*/ 38 h 267"/>
                  <a:gd name="T8" fmla="*/ 141 w 244"/>
                  <a:gd name="T9" fmla="*/ 7 h 267"/>
                  <a:gd name="T10" fmla="*/ 38 w 244"/>
                  <a:gd name="T11" fmla="*/ 36 h 267"/>
                  <a:gd name="T12" fmla="*/ 7 w 244"/>
                  <a:gd name="T13" fmla="*/ 92 h 267"/>
                  <a:gd name="T14" fmla="*/ 45 w 244"/>
                  <a:gd name="T15" fmla="*/ 228 h 267"/>
                  <a:gd name="T16" fmla="*/ 102 w 244"/>
                  <a:gd name="T17" fmla="*/ 26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4" h="267">
                    <a:moveTo>
                      <a:pt x="102" y="260"/>
                    </a:moveTo>
                    <a:cubicBezTo>
                      <a:pt x="205" y="231"/>
                      <a:pt x="205" y="231"/>
                      <a:pt x="205" y="231"/>
                    </a:cubicBezTo>
                    <a:cubicBezTo>
                      <a:pt x="229" y="224"/>
                      <a:pt x="244" y="199"/>
                      <a:pt x="237" y="174"/>
                    </a:cubicBezTo>
                    <a:cubicBezTo>
                      <a:pt x="198" y="38"/>
                      <a:pt x="198" y="38"/>
                      <a:pt x="198" y="38"/>
                    </a:cubicBezTo>
                    <a:cubicBezTo>
                      <a:pt x="191" y="14"/>
                      <a:pt x="166" y="0"/>
                      <a:pt x="141" y="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14" y="43"/>
                      <a:pt x="0" y="68"/>
                      <a:pt x="7" y="92"/>
                    </a:cubicBezTo>
                    <a:cubicBezTo>
                      <a:pt x="45" y="228"/>
                      <a:pt x="45" y="228"/>
                      <a:pt x="45" y="228"/>
                    </a:cubicBezTo>
                    <a:cubicBezTo>
                      <a:pt x="52" y="253"/>
                      <a:pt x="78" y="267"/>
                      <a:pt x="102" y="260"/>
                    </a:cubicBezTo>
                    <a:close/>
                  </a:path>
                </a:pathLst>
              </a:custGeom>
              <a:solidFill>
                <a:srgbClr val="8D8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2448" y="1331"/>
                <a:ext cx="1471" cy="1795"/>
              </a:xfrm>
              <a:custGeom>
                <a:avLst/>
                <a:gdLst>
                  <a:gd name="T0" fmla="*/ 23 w 620"/>
                  <a:gd name="T1" fmla="*/ 406 h 755"/>
                  <a:gd name="T2" fmla="*/ 140 w 620"/>
                  <a:gd name="T3" fmla="*/ 571 h 755"/>
                  <a:gd name="T4" fmla="*/ 162 w 620"/>
                  <a:gd name="T5" fmla="*/ 585 h 755"/>
                  <a:gd name="T6" fmla="*/ 298 w 620"/>
                  <a:gd name="T7" fmla="*/ 731 h 755"/>
                  <a:gd name="T8" fmla="*/ 337 w 620"/>
                  <a:gd name="T9" fmla="*/ 750 h 755"/>
                  <a:gd name="T10" fmla="*/ 513 w 620"/>
                  <a:gd name="T11" fmla="*/ 700 h 755"/>
                  <a:gd name="T12" fmla="*/ 536 w 620"/>
                  <a:gd name="T13" fmla="*/ 663 h 755"/>
                  <a:gd name="T14" fmla="*/ 575 w 620"/>
                  <a:gd name="T15" fmla="*/ 469 h 755"/>
                  <a:gd name="T16" fmla="*/ 587 w 620"/>
                  <a:gd name="T17" fmla="*/ 443 h 755"/>
                  <a:gd name="T18" fmla="*/ 592 w 620"/>
                  <a:gd name="T19" fmla="*/ 219 h 755"/>
                  <a:gd name="T20" fmla="*/ 250 w 620"/>
                  <a:gd name="T21" fmla="*/ 30 h 755"/>
                  <a:gd name="T22" fmla="*/ 55 w 620"/>
                  <a:gd name="T23" fmla="*/ 169 h 755"/>
                  <a:gd name="T24" fmla="*/ 23 w 620"/>
                  <a:gd name="T25" fmla="*/ 406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0" h="755">
                    <a:moveTo>
                      <a:pt x="23" y="406"/>
                    </a:moveTo>
                    <a:cubicBezTo>
                      <a:pt x="42" y="473"/>
                      <a:pt x="83" y="531"/>
                      <a:pt x="140" y="571"/>
                    </a:cubicBezTo>
                    <a:cubicBezTo>
                      <a:pt x="162" y="585"/>
                      <a:pt x="162" y="585"/>
                      <a:pt x="162" y="585"/>
                    </a:cubicBezTo>
                    <a:cubicBezTo>
                      <a:pt x="230" y="632"/>
                      <a:pt x="271" y="660"/>
                      <a:pt x="298" y="731"/>
                    </a:cubicBezTo>
                    <a:cubicBezTo>
                      <a:pt x="305" y="747"/>
                      <a:pt x="321" y="755"/>
                      <a:pt x="337" y="750"/>
                    </a:cubicBezTo>
                    <a:cubicBezTo>
                      <a:pt x="513" y="700"/>
                      <a:pt x="513" y="700"/>
                      <a:pt x="513" y="700"/>
                    </a:cubicBezTo>
                    <a:cubicBezTo>
                      <a:pt x="530" y="696"/>
                      <a:pt x="539" y="680"/>
                      <a:pt x="536" y="663"/>
                    </a:cubicBezTo>
                    <a:cubicBezTo>
                      <a:pt x="522" y="589"/>
                      <a:pt x="542" y="544"/>
                      <a:pt x="575" y="469"/>
                    </a:cubicBezTo>
                    <a:cubicBezTo>
                      <a:pt x="579" y="461"/>
                      <a:pt x="583" y="452"/>
                      <a:pt x="587" y="443"/>
                    </a:cubicBezTo>
                    <a:cubicBezTo>
                      <a:pt x="618" y="372"/>
                      <a:pt x="620" y="292"/>
                      <a:pt x="592" y="219"/>
                    </a:cubicBezTo>
                    <a:cubicBezTo>
                      <a:pt x="541" y="81"/>
                      <a:pt x="394" y="0"/>
                      <a:pt x="250" y="30"/>
                    </a:cubicBezTo>
                    <a:cubicBezTo>
                      <a:pt x="167" y="48"/>
                      <a:pt x="98" y="97"/>
                      <a:pt x="55" y="169"/>
                    </a:cubicBezTo>
                    <a:cubicBezTo>
                      <a:pt x="12" y="240"/>
                      <a:pt x="0" y="326"/>
                      <a:pt x="23" y="406"/>
                    </a:cubicBez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3295" y="1545"/>
                <a:ext cx="477" cy="761"/>
              </a:xfrm>
              <a:custGeom>
                <a:avLst/>
                <a:gdLst>
                  <a:gd name="T0" fmla="*/ 15 w 201"/>
                  <a:gd name="T1" fmla="*/ 9 h 320"/>
                  <a:gd name="T2" fmla="*/ 105 w 201"/>
                  <a:gd name="T3" fmla="*/ 42 h 320"/>
                  <a:gd name="T4" fmla="*/ 167 w 201"/>
                  <a:gd name="T5" fmla="*/ 115 h 320"/>
                  <a:gd name="T6" fmla="*/ 170 w 201"/>
                  <a:gd name="T7" fmla="*/ 315 h 320"/>
                  <a:gd name="T8" fmla="*/ 161 w 201"/>
                  <a:gd name="T9" fmla="*/ 311 h 320"/>
                  <a:gd name="T10" fmla="*/ 121 w 201"/>
                  <a:gd name="T11" fmla="*/ 134 h 320"/>
                  <a:gd name="T12" fmla="*/ 68 w 201"/>
                  <a:gd name="T13" fmla="*/ 79 h 320"/>
                  <a:gd name="T14" fmla="*/ 6 w 201"/>
                  <a:gd name="T15" fmla="*/ 32 h 320"/>
                  <a:gd name="T16" fmla="*/ 15 w 201"/>
                  <a:gd name="T17" fmla="*/ 9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1" h="320">
                    <a:moveTo>
                      <a:pt x="15" y="9"/>
                    </a:moveTo>
                    <a:cubicBezTo>
                      <a:pt x="48" y="0"/>
                      <a:pt x="80" y="22"/>
                      <a:pt x="105" y="42"/>
                    </a:cubicBezTo>
                    <a:cubicBezTo>
                      <a:pt x="130" y="62"/>
                      <a:pt x="151" y="86"/>
                      <a:pt x="167" y="115"/>
                    </a:cubicBezTo>
                    <a:cubicBezTo>
                      <a:pt x="201" y="178"/>
                      <a:pt x="201" y="250"/>
                      <a:pt x="170" y="315"/>
                    </a:cubicBezTo>
                    <a:cubicBezTo>
                      <a:pt x="168" y="320"/>
                      <a:pt x="160" y="316"/>
                      <a:pt x="161" y="311"/>
                    </a:cubicBezTo>
                    <a:cubicBezTo>
                      <a:pt x="170" y="251"/>
                      <a:pt x="155" y="184"/>
                      <a:pt x="121" y="134"/>
                    </a:cubicBezTo>
                    <a:cubicBezTo>
                      <a:pt x="107" y="113"/>
                      <a:pt x="89" y="94"/>
                      <a:pt x="68" y="79"/>
                    </a:cubicBezTo>
                    <a:cubicBezTo>
                      <a:pt x="47" y="64"/>
                      <a:pt x="21" y="54"/>
                      <a:pt x="6" y="32"/>
                    </a:cubicBezTo>
                    <a:cubicBezTo>
                      <a:pt x="0" y="24"/>
                      <a:pt x="6" y="12"/>
                      <a:pt x="1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3217" y="3026"/>
                <a:ext cx="522" cy="198"/>
              </a:xfrm>
              <a:custGeom>
                <a:avLst/>
                <a:gdLst>
                  <a:gd name="T0" fmla="*/ 12 w 220"/>
                  <a:gd name="T1" fmla="*/ 56 h 83"/>
                  <a:gd name="T2" fmla="*/ 200 w 220"/>
                  <a:gd name="T3" fmla="*/ 3 h 83"/>
                  <a:gd name="T4" fmla="*/ 218 w 220"/>
                  <a:gd name="T5" fmla="*/ 11 h 83"/>
                  <a:gd name="T6" fmla="*/ 218 w 220"/>
                  <a:gd name="T7" fmla="*/ 11 h 83"/>
                  <a:gd name="T8" fmla="*/ 207 w 220"/>
                  <a:gd name="T9" fmla="*/ 28 h 83"/>
                  <a:gd name="T10" fmla="*/ 19 w 220"/>
                  <a:gd name="T11" fmla="*/ 81 h 83"/>
                  <a:gd name="T12" fmla="*/ 2 w 220"/>
                  <a:gd name="T13" fmla="*/ 73 h 83"/>
                  <a:gd name="T14" fmla="*/ 2 w 220"/>
                  <a:gd name="T15" fmla="*/ 73 h 83"/>
                  <a:gd name="T16" fmla="*/ 12 w 220"/>
                  <a:gd name="T17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2" y="56"/>
                    </a:moveTo>
                    <a:cubicBezTo>
                      <a:pt x="200" y="3"/>
                      <a:pt x="200" y="3"/>
                      <a:pt x="200" y="3"/>
                    </a:cubicBezTo>
                    <a:cubicBezTo>
                      <a:pt x="208" y="0"/>
                      <a:pt x="216" y="4"/>
                      <a:pt x="218" y="11"/>
                    </a:cubicBezTo>
                    <a:cubicBezTo>
                      <a:pt x="218" y="11"/>
                      <a:pt x="218" y="11"/>
                      <a:pt x="218" y="11"/>
                    </a:cubicBezTo>
                    <a:cubicBezTo>
                      <a:pt x="220" y="18"/>
                      <a:pt x="215" y="25"/>
                      <a:pt x="207" y="28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1" y="83"/>
                      <a:pt x="3" y="79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0" y="66"/>
                      <a:pt x="4" y="58"/>
                      <a:pt x="12" y="56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3248" y="3140"/>
                <a:ext cx="522" cy="198"/>
              </a:xfrm>
              <a:custGeom>
                <a:avLst/>
                <a:gdLst>
                  <a:gd name="T0" fmla="*/ 13 w 220"/>
                  <a:gd name="T1" fmla="*/ 55 h 83"/>
                  <a:gd name="T2" fmla="*/ 201 w 220"/>
                  <a:gd name="T3" fmla="*/ 2 h 83"/>
                  <a:gd name="T4" fmla="*/ 218 w 220"/>
                  <a:gd name="T5" fmla="*/ 10 h 83"/>
                  <a:gd name="T6" fmla="*/ 218 w 220"/>
                  <a:gd name="T7" fmla="*/ 10 h 83"/>
                  <a:gd name="T8" fmla="*/ 208 w 220"/>
                  <a:gd name="T9" fmla="*/ 27 h 83"/>
                  <a:gd name="T10" fmla="*/ 20 w 220"/>
                  <a:gd name="T11" fmla="*/ 80 h 83"/>
                  <a:gd name="T12" fmla="*/ 2 w 220"/>
                  <a:gd name="T13" fmla="*/ 72 h 83"/>
                  <a:gd name="T14" fmla="*/ 2 w 220"/>
                  <a:gd name="T15" fmla="*/ 72 h 83"/>
                  <a:gd name="T16" fmla="*/ 13 w 220"/>
                  <a:gd name="T17" fmla="*/ 5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3" y="55"/>
                    </a:moveTo>
                    <a:cubicBezTo>
                      <a:pt x="201" y="2"/>
                      <a:pt x="201" y="2"/>
                      <a:pt x="201" y="2"/>
                    </a:cubicBezTo>
                    <a:cubicBezTo>
                      <a:pt x="209" y="0"/>
                      <a:pt x="216" y="3"/>
                      <a:pt x="218" y="10"/>
                    </a:cubicBezTo>
                    <a:cubicBezTo>
                      <a:pt x="218" y="10"/>
                      <a:pt x="218" y="10"/>
                      <a:pt x="218" y="10"/>
                    </a:cubicBezTo>
                    <a:cubicBezTo>
                      <a:pt x="220" y="17"/>
                      <a:pt x="216" y="25"/>
                      <a:pt x="208" y="27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12" y="83"/>
                      <a:pt x="4" y="79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0" y="65"/>
                      <a:pt x="5" y="58"/>
                      <a:pt x="13" y="55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3"/>
              <p:cNvSpPr/>
              <p:nvPr/>
            </p:nvSpPr>
            <p:spPr bwMode="auto">
              <a:xfrm>
                <a:off x="3286" y="3273"/>
                <a:ext cx="522" cy="198"/>
              </a:xfrm>
              <a:custGeom>
                <a:avLst/>
                <a:gdLst>
                  <a:gd name="T0" fmla="*/ 13 w 220"/>
                  <a:gd name="T1" fmla="*/ 56 h 83"/>
                  <a:gd name="T2" fmla="*/ 201 w 220"/>
                  <a:gd name="T3" fmla="*/ 2 h 83"/>
                  <a:gd name="T4" fmla="*/ 219 w 220"/>
                  <a:gd name="T5" fmla="*/ 11 h 83"/>
                  <a:gd name="T6" fmla="*/ 219 w 220"/>
                  <a:gd name="T7" fmla="*/ 11 h 83"/>
                  <a:gd name="T8" fmla="*/ 208 w 220"/>
                  <a:gd name="T9" fmla="*/ 27 h 83"/>
                  <a:gd name="T10" fmla="*/ 20 w 220"/>
                  <a:gd name="T11" fmla="*/ 81 h 83"/>
                  <a:gd name="T12" fmla="*/ 2 w 220"/>
                  <a:gd name="T13" fmla="*/ 72 h 83"/>
                  <a:gd name="T14" fmla="*/ 2 w 220"/>
                  <a:gd name="T15" fmla="*/ 72 h 83"/>
                  <a:gd name="T16" fmla="*/ 13 w 220"/>
                  <a:gd name="T17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3">
                    <a:moveTo>
                      <a:pt x="13" y="56"/>
                    </a:moveTo>
                    <a:cubicBezTo>
                      <a:pt x="201" y="2"/>
                      <a:pt x="201" y="2"/>
                      <a:pt x="201" y="2"/>
                    </a:cubicBezTo>
                    <a:cubicBezTo>
                      <a:pt x="209" y="0"/>
                      <a:pt x="217" y="4"/>
                      <a:pt x="219" y="11"/>
                    </a:cubicBezTo>
                    <a:cubicBezTo>
                      <a:pt x="219" y="11"/>
                      <a:pt x="219" y="11"/>
                      <a:pt x="219" y="11"/>
                    </a:cubicBezTo>
                    <a:cubicBezTo>
                      <a:pt x="220" y="18"/>
                      <a:pt x="216" y="25"/>
                      <a:pt x="208" y="2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12" y="83"/>
                      <a:pt x="4" y="79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0" y="65"/>
                      <a:pt x="5" y="58"/>
                      <a:pt x="13" y="56"/>
                    </a:cubicBezTo>
                    <a:close/>
                  </a:path>
                </a:pathLst>
              </a:custGeom>
              <a:solidFill>
                <a:srgbClr val="5047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3946" y="1331"/>
                <a:ext cx="429" cy="162"/>
              </a:xfrm>
              <a:custGeom>
                <a:avLst/>
                <a:gdLst>
                  <a:gd name="T0" fmla="*/ 0 w 429"/>
                  <a:gd name="T1" fmla="*/ 162 h 162"/>
                  <a:gd name="T2" fmla="*/ 429 w 429"/>
                  <a:gd name="T3" fmla="*/ 110 h 162"/>
                  <a:gd name="T4" fmla="*/ 365 w 429"/>
                  <a:gd name="T5" fmla="*/ 0 h 162"/>
                  <a:gd name="T6" fmla="*/ 0 w 429"/>
                  <a:gd name="T7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9" h="162">
                    <a:moveTo>
                      <a:pt x="0" y="162"/>
                    </a:moveTo>
                    <a:lnTo>
                      <a:pt x="429" y="110"/>
                    </a:lnTo>
                    <a:lnTo>
                      <a:pt x="365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3877" y="1238"/>
                <a:ext cx="152" cy="226"/>
              </a:xfrm>
              <a:custGeom>
                <a:avLst/>
                <a:gdLst>
                  <a:gd name="T0" fmla="*/ 0 w 152"/>
                  <a:gd name="T1" fmla="*/ 226 h 226"/>
                  <a:gd name="T2" fmla="*/ 152 w 152"/>
                  <a:gd name="T3" fmla="*/ 62 h 226"/>
                  <a:gd name="T4" fmla="*/ 23 w 152"/>
                  <a:gd name="T5" fmla="*/ 0 h 226"/>
                  <a:gd name="T6" fmla="*/ 0 w 152"/>
                  <a:gd name="T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2" h="226">
                    <a:moveTo>
                      <a:pt x="0" y="226"/>
                    </a:moveTo>
                    <a:lnTo>
                      <a:pt x="152" y="62"/>
                    </a:lnTo>
                    <a:lnTo>
                      <a:pt x="23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3635" y="1129"/>
                <a:ext cx="159" cy="300"/>
              </a:xfrm>
              <a:custGeom>
                <a:avLst/>
                <a:gdLst>
                  <a:gd name="T0" fmla="*/ 159 w 159"/>
                  <a:gd name="T1" fmla="*/ 300 h 300"/>
                  <a:gd name="T2" fmla="*/ 111 w 159"/>
                  <a:gd name="T3" fmla="*/ 0 h 300"/>
                  <a:gd name="T4" fmla="*/ 0 w 159"/>
                  <a:gd name="T5" fmla="*/ 45 h 300"/>
                  <a:gd name="T6" fmla="*/ 159 w 15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9" h="300">
                    <a:moveTo>
                      <a:pt x="159" y="300"/>
                    </a:moveTo>
                    <a:lnTo>
                      <a:pt x="111" y="0"/>
                    </a:lnTo>
                    <a:lnTo>
                      <a:pt x="0" y="45"/>
                    </a:lnTo>
                    <a:lnTo>
                      <a:pt x="159" y="300"/>
                    </a:lnTo>
                    <a:close/>
                  </a:path>
                </a:pathLst>
              </a:custGeom>
              <a:solidFill>
                <a:srgbClr val="FFC5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4826188" y="3055537"/>
              <a:ext cx="2784508" cy="109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使用该装置测量摩擦力需要小木块保持匀速直线状态吗？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3392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78000"/>
            <a:ext cx="8168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必做实验</a:t>
            </a:r>
            <a:r>
              <a:rPr lang="en-US" altLang="zh-CN" sz="2800"/>
              <a:t> </a:t>
            </a:r>
            <a:r>
              <a:rPr lang="zh-CN" altLang="en-US" sz="2800"/>
              <a:t>探究滑动摩擦力的大小与哪些因素有关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67105" y="2468880"/>
            <a:ext cx="576643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提出问题：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将手掌压在桌面上并向前推，比较不同压力时，手掌感受到的阻力。在将手掌分别放在光滑的桌面和粗糙的木板上，用相同的力向下压并向前推，感受两种情况下手掌受到的阻力。由此，猜想滑动摩擦力的大小与哪些因素有关。</a:t>
            </a: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有同学认为，滑动摩擦力的大小与接触面所受的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压力大小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有关；也有同学认为，滑动摩擦力的大小与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接触面的粗糙程度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有关。你认为他们的猜想有道理吗？</a:t>
            </a:r>
          </a:p>
        </p:txBody>
      </p:sp>
      <p:pic>
        <p:nvPicPr>
          <p:cNvPr id="11" name="图片 10"/>
          <p:cNvPicPr/>
          <p:nvPr/>
        </p:nvPicPr>
        <p:blipFill>
          <a:blip r:embed="rId3"/>
          <a:srcRect l="5636" t="17731" r="13086" b="8194"/>
          <a:stretch>
            <a:fillRect/>
          </a:stretch>
        </p:blipFill>
        <p:spPr>
          <a:xfrm>
            <a:off x="6675755" y="2854325"/>
            <a:ext cx="5350510" cy="3251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0703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8328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65769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501775"/>
            <a:ext cx="8168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必做实验</a:t>
            </a:r>
            <a:r>
              <a:rPr lang="en-US" altLang="zh-CN" sz="2800"/>
              <a:t> </a:t>
            </a:r>
            <a:r>
              <a:rPr lang="zh-CN" altLang="en-US" sz="2800"/>
              <a:t>探究滑动摩擦力的大小与哪些因素有关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67105" y="2138045"/>
            <a:ext cx="99885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设计实验与制定方案：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由于我们猜想影响滑动摩擦力的大小的因素有两个，所以可以这样进行探究：先保持接触面的粗糙程度不变，探究滑动摩擦力的大小与压力大小的关系；再保持压力不变，探究滑动摩擦力的大小与接触面粗糙程度的关系；最后，综合分析探究的结果。</a:t>
            </a: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请根据计划的思路，利用如图所示的器材，按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活动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测量滑动摩擦力大小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所示的方式进行实验。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b="9663"/>
          <a:stretch>
            <a:fillRect/>
          </a:stretch>
        </p:blipFill>
        <p:spPr>
          <a:xfrm>
            <a:off x="3430905" y="4768215"/>
            <a:ext cx="6737350" cy="20243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51949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滑动摩擦力大小的影响因素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6170" y="199551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1065" y="1840230"/>
            <a:ext cx="721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</a:t>
            </a:r>
            <a:r>
              <a:rPr lang="en-US" altLang="zh-CN" sz="2800"/>
              <a:t>  </a:t>
            </a:r>
            <a:r>
              <a:rPr lang="zh-CN" altLang="en-US" sz="2800"/>
              <a:t>探究滑动摩擦力大小与哪些因素有关</a:t>
            </a:r>
          </a:p>
        </p:txBody>
      </p:sp>
      <p:pic>
        <p:nvPicPr>
          <p:cNvPr id="5" name="https://img8.file.cache.docer.com/storage/1634892231164065989/97570cf59e1793ce75986150dce49583.png" descr="思考的男人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375" y="2593340"/>
            <a:ext cx="3239135" cy="3629025"/>
          </a:xfrm>
          <a:prstGeom prst="rect">
            <a:avLst/>
          </a:prstGeom>
        </p:spPr>
      </p:pic>
      <p:grpSp>
        <p:nvGrpSpPr>
          <p:cNvPr id="10" name="组合 9" descr="7b0a202020202274657874626f78223a2022220a7d0a"/>
          <p:cNvGrpSpPr/>
          <p:nvPr/>
        </p:nvGrpSpPr>
        <p:grpSpPr>
          <a:xfrm rot="10800000">
            <a:off x="1838376" y="2433955"/>
            <a:ext cx="10292029" cy="4145280"/>
            <a:chOff x="6856" y="3403"/>
            <a:chExt cx="6132" cy="3772"/>
          </a:xfrm>
        </p:grpSpPr>
        <p:grpSp>
          <p:nvGrpSpPr>
            <p:cNvPr id="11" name="组合 10"/>
            <p:cNvGrpSpPr/>
            <p:nvPr/>
          </p:nvGrpSpPr>
          <p:grpSpPr>
            <a:xfrm>
              <a:off x="6856" y="3403"/>
              <a:ext cx="6132" cy="3772"/>
              <a:chOff x="6856" y="3403"/>
              <a:chExt cx="6132" cy="3772"/>
            </a:xfrm>
          </p:grpSpPr>
          <p:sp>
            <p:nvSpPr>
              <p:cNvPr id="100" name="任意多边形: 形状 99"/>
              <p:cNvSpPr/>
              <p:nvPr/>
            </p:nvSpPr>
            <p:spPr>
              <a:xfrm>
                <a:off x="7057" y="3403"/>
                <a:ext cx="5750" cy="3772"/>
              </a:xfrm>
              <a:custGeom>
                <a:avLst/>
                <a:gdLst>
                  <a:gd name="connsiteX0" fmla="*/ 5450 w 5450"/>
                  <a:gd name="connsiteY0" fmla="*/ 1286 h 3360"/>
                  <a:gd name="connsiteX1" fmla="*/ 2555 w 5450"/>
                  <a:gd name="connsiteY1" fmla="*/ 0 h 3360"/>
                  <a:gd name="connsiteX2" fmla="*/ 1 w 5450"/>
                  <a:gd name="connsiteY2" fmla="*/ 1289 h 3360"/>
                  <a:gd name="connsiteX3" fmla="*/ 523 w 5450"/>
                  <a:gd name="connsiteY3" fmla="*/ 2369 h 3360"/>
                  <a:gd name="connsiteX4" fmla="*/ 2839 w 5450"/>
                  <a:gd name="connsiteY4" fmla="*/ 3360 h 3360"/>
                  <a:gd name="connsiteX5" fmla="*/ 5119 w 5450"/>
                  <a:gd name="connsiteY5" fmla="*/ 2322 h 3360"/>
                  <a:gd name="connsiteX6" fmla="*/ 4991 w 5450"/>
                  <a:gd name="connsiteY6" fmla="*/ 1980 h 3360"/>
                  <a:gd name="connsiteX7" fmla="*/ 5450 w 5450"/>
                  <a:gd name="connsiteY7" fmla="*/ 1286 h 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0" h="3360">
                    <a:moveTo>
                      <a:pt x="5450" y="1286"/>
                    </a:moveTo>
                    <a:cubicBezTo>
                      <a:pt x="5450" y="576"/>
                      <a:pt x="4154" y="0"/>
                      <a:pt x="2555" y="0"/>
                    </a:cubicBezTo>
                    <a:cubicBezTo>
                      <a:pt x="956" y="0"/>
                      <a:pt x="21" y="674"/>
                      <a:pt x="1" y="1289"/>
                    </a:cubicBezTo>
                    <a:cubicBezTo>
                      <a:pt x="-27" y="2149"/>
                      <a:pt x="523" y="2335"/>
                      <a:pt x="523" y="2369"/>
                    </a:cubicBezTo>
                    <a:cubicBezTo>
                      <a:pt x="523" y="2942"/>
                      <a:pt x="1580" y="3360"/>
                      <a:pt x="2839" y="3360"/>
                    </a:cubicBezTo>
                    <a:cubicBezTo>
                      <a:pt x="4099" y="3360"/>
                      <a:pt x="5119" y="2895"/>
                      <a:pt x="5119" y="2322"/>
                    </a:cubicBezTo>
                    <a:cubicBezTo>
                      <a:pt x="5119" y="2202"/>
                      <a:pt x="5074" y="2087"/>
                      <a:pt x="4991" y="1980"/>
                    </a:cubicBezTo>
                    <a:cubicBezTo>
                      <a:pt x="5282" y="1781"/>
                      <a:pt x="5450" y="1542"/>
                      <a:pt x="5450" y="1286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231815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101" name="图形 97"/>
              <p:cNvGrpSpPr/>
              <p:nvPr/>
            </p:nvGrpSpPr>
            <p:grpSpPr>
              <a:xfrm>
                <a:off x="6856" y="3404"/>
                <a:ext cx="2147" cy="2376"/>
                <a:chOff x="4157662" y="2133600"/>
                <a:chExt cx="1832609" cy="1537086"/>
              </a:xfrm>
              <a:noFill/>
            </p:grpSpPr>
            <p:sp>
              <p:nvSpPr>
                <p:cNvPr id="102" name="任意多边形: 形状 101"/>
                <p:cNvSpPr/>
                <p:nvPr/>
              </p:nvSpPr>
              <p:spPr>
                <a:xfrm>
                  <a:off x="5952171" y="2133600"/>
                  <a:ext cx="38100" cy="9525"/>
                </a:xfrm>
                <a:custGeom>
                  <a:avLst/>
                  <a:gdLst>
                    <a:gd name="connsiteX0" fmla="*/ 38100 w 38100"/>
                    <a:gd name="connsiteY0" fmla="*/ 0 h 9525"/>
                    <a:gd name="connsiteX1" fmla="*/ 0 w 3810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100" h="9525">
                      <a:moveTo>
                        <a:pt x="38100" y="0"/>
                      </a:moveTo>
                      <a:cubicBezTo>
                        <a:pt x="25718" y="0"/>
                        <a:pt x="12383" y="0"/>
                        <a:pt x="0" y="0"/>
                      </a:cubicBezTo>
                    </a:path>
                  </a:pathLst>
                </a:custGeom>
                <a:noFill/>
                <a:ln w="19050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03" name="任意多边形: 形状 102"/>
                <p:cNvSpPr/>
                <p:nvPr/>
              </p:nvSpPr>
              <p:spPr>
                <a:xfrm>
                  <a:off x="4157662" y="2134552"/>
                  <a:ext cx="1747252" cy="1536134"/>
                </a:xfrm>
                <a:custGeom>
                  <a:avLst/>
                  <a:gdLst>
                    <a:gd name="connsiteX0" fmla="*/ 2047 w 2047"/>
                    <a:gd name="connsiteY0" fmla="*/ 0 h 2375"/>
                    <a:gd name="connsiteX1" fmla="*/ 0 w 2047"/>
                    <a:gd name="connsiteY1" fmla="*/ 1421 h 2375"/>
                    <a:gd name="connsiteX2" fmla="*/ 394 w 2047"/>
                    <a:gd name="connsiteY2" fmla="*/ 2375 h 2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47" h="2375">
                      <a:moveTo>
                        <a:pt x="2047" y="0"/>
                      </a:moveTo>
                      <a:cubicBezTo>
                        <a:pt x="934" y="95"/>
                        <a:pt x="0" y="633"/>
                        <a:pt x="0" y="1421"/>
                      </a:cubicBezTo>
                      <a:cubicBezTo>
                        <a:pt x="0" y="1779"/>
                        <a:pt x="69" y="2120"/>
                        <a:pt x="394" y="2375"/>
                      </a:cubicBezTo>
                    </a:path>
                  </a:pathLst>
                </a:custGeom>
                <a:noFill/>
                <a:ln w="19050" cap="flat">
                  <a:solidFill>
                    <a:srgbClr val="231815"/>
                  </a:solidFill>
                  <a:custDash>
                    <a:ds d="596100" sp="372563"/>
                  </a:custDash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05" name="任意多边形: 形状 104"/>
              <p:cNvSpPr/>
              <p:nvPr/>
            </p:nvSpPr>
            <p:spPr>
              <a:xfrm rot="19177597">
                <a:off x="12028" y="6556"/>
                <a:ext cx="960" cy="378"/>
              </a:xfrm>
              <a:custGeom>
                <a:avLst/>
                <a:gdLst>
                  <a:gd name="connsiteX0" fmla="*/ 609610 w 609610"/>
                  <a:gd name="connsiteY0" fmla="*/ 120017 h 240034"/>
                  <a:gd name="connsiteX1" fmla="*/ 304805 w 609610"/>
                  <a:gd name="connsiteY1" fmla="*/ 240034 h 240034"/>
                  <a:gd name="connsiteX2" fmla="*/ 0 w 609610"/>
                  <a:gd name="connsiteY2" fmla="*/ 120017 h 240034"/>
                  <a:gd name="connsiteX3" fmla="*/ 304805 w 609610"/>
                  <a:gd name="connsiteY3" fmla="*/ 0 h 240034"/>
                  <a:gd name="connsiteX4" fmla="*/ 609610 w 609610"/>
                  <a:gd name="connsiteY4" fmla="*/ 120017 h 240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10" h="240034">
                    <a:moveTo>
                      <a:pt x="609610" y="120017"/>
                    </a:moveTo>
                    <a:cubicBezTo>
                      <a:pt x="609610" y="186301"/>
                      <a:pt x="473144" y="240034"/>
                      <a:pt x="304805" y="240034"/>
                    </a:cubicBezTo>
                    <a:cubicBezTo>
                      <a:pt x="136466" y="240034"/>
                      <a:pt x="0" y="186301"/>
                      <a:pt x="0" y="120017"/>
                    </a:cubicBezTo>
                    <a:cubicBezTo>
                      <a:pt x="0" y="53733"/>
                      <a:pt x="136466" y="0"/>
                      <a:pt x="304805" y="0"/>
                    </a:cubicBezTo>
                    <a:cubicBezTo>
                      <a:pt x="473144" y="0"/>
                      <a:pt x="609610" y="53733"/>
                      <a:pt x="609610" y="120017"/>
                    </a:cubicBezTo>
                    <a:close/>
                  </a:path>
                </a:pathLst>
              </a:custGeom>
              <a:noFill/>
              <a:ln w="28575" cap="rnd">
                <a:solidFill>
                  <a:srgbClr val="231815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任意多边形: 形状 105"/>
              <p:cNvSpPr/>
              <p:nvPr/>
            </p:nvSpPr>
            <p:spPr>
              <a:xfrm>
                <a:off x="12070" y="4915"/>
                <a:ext cx="580" cy="1480"/>
              </a:xfrm>
              <a:custGeom>
                <a:avLst/>
                <a:gdLst>
                  <a:gd name="connsiteX0" fmla="*/ 367665 w 368038"/>
                  <a:gd name="connsiteY0" fmla="*/ 0 h 940117"/>
                  <a:gd name="connsiteX1" fmla="*/ 98107 w 368038"/>
                  <a:gd name="connsiteY1" fmla="*/ 406717 h 940117"/>
                  <a:gd name="connsiteX2" fmla="*/ 0 w 368038"/>
                  <a:gd name="connsiteY2" fmla="*/ 940118 h 9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8038" h="940117">
                    <a:moveTo>
                      <a:pt x="367665" y="0"/>
                    </a:moveTo>
                    <a:cubicBezTo>
                      <a:pt x="367665" y="0"/>
                      <a:pt x="389572" y="216218"/>
                      <a:pt x="98107" y="406717"/>
                    </a:cubicBezTo>
                    <a:cubicBezTo>
                      <a:pt x="98107" y="406717"/>
                      <a:pt x="291465" y="613410"/>
                      <a:pt x="0" y="940118"/>
                    </a:cubicBezTo>
                  </a:path>
                </a:pathLst>
              </a:custGeom>
              <a:noFill/>
              <a:ln w="19050" cap="flat">
                <a:solidFill>
                  <a:srgbClr val="231815"/>
                </a:solidFill>
                <a:custDash>
                  <a:ds d="600000" sp="375000"/>
                </a:custDash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任意多边形: 形状 106"/>
              <p:cNvSpPr/>
              <p:nvPr/>
            </p:nvSpPr>
            <p:spPr>
              <a:xfrm rot="19980000">
                <a:off x="11921" y="6716"/>
                <a:ext cx="984" cy="362"/>
              </a:xfrm>
              <a:custGeom>
                <a:avLst/>
                <a:gdLst>
                  <a:gd name="connsiteX0" fmla="*/ 27497 w 624714"/>
                  <a:gd name="connsiteY0" fmla="*/ 0 h 229638"/>
                  <a:gd name="connsiteX1" fmla="*/ 114174 w 624714"/>
                  <a:gd name="connsiteY1" fmla="*/ 210503 h 229638"/>
                  <a:gd name="connsiteX2" fmla="*/ 624714 w 624714"/>
                  <a:gd name="connsiteY2" fmla="*/ 144780 h 22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4714" h="229638">
                    <a:moveTo>
                      <a:pt x="27497" y="0"/>
                    </a:moveTo>
                    <a:cubicBezTo>
                      <a:pt x="27497" y="0"/>
                      <a:pt x="-74421" y="133350"/>
                      <a:pt x="114174" y="210503"/>
                    </a:cubicBezTo>
                    <a:cubicBezTo>
                      <a:pt x="278957" y="278130"/>
                      <a:pt x="624714" y="144780"/>
                      <a:pt x="624714" y="144780"/>
                    </a:cubicBezTo>
                  </a:path>
                </a:pathLst>
              </a:custGeom>
              <a:noFill/>
              <a:ln w="19050" cap="flat">
                <a:solidFill>
                  <a:srgbClr val="231815"/>
                </a:solidFill>
                <a:custDash>
                  <a:ds d="600000" sp="375000"/>
                </a:custDash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 rot="10800000">
              <a:off x="7242" y="4525"/>
              <a:ext cx="4828" cy="22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1. </a:t>
              </a:r>
              <a:r>
                <a: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如何改变对接触面压力的大小？</a:t>
              </a:r>
              <a:endPara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2. </a:t>
              </a:r>
              <a:r>
                <a: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如何改变接触面的粗糙程度？</a:t>
              </a:r>
            </a:p>
            <a:p>
              <a:pPr indent="0" algn="ju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3. </a:t>
              </a:r>
              <a:r>
                <a: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在实验过程中可以同时改变接触面的粗糙程度与对接触面的压力吗？为什么？</a:t>
              </a:r>
              <a:endParaRPr lang="zh-CN" altLang="en-US" sz="2400" spc="2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559175" y="3238500"/>
            <a:ext cx="721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/>
                </a:solidFill>
              </a:rPr>
              <a:t>可以在木块上增减砝码个数改变对接触面压力的大小。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559175" y="4086225"/>
            <a:ext cx="7211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/>
                </a:solidFill>
              </a:rPr>
              <a:t>可以在木板表面包裹毛巾来改变接触面的粗糙程度。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535680" y="5313680"/>
            <a:ext cx="72116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/>
                </a:solidFill>
              </a:rPr>
              <a:t>不可以，本实验有两个变量，需要通过</a:t>
            </a:r>
            <a:r>
              <a:rPr lang="zh-CN" altLang="en-US" sz="2400" b="1">
                <a:solidFill>
                  <a:schemeClr val="accent5"/>
                </a:solidFill>
              </a:rPr>
              <a:t>控制变量</a:t>
            </a:r>
            <a:r>
              <a:rPr lang="zh-CN" altLang="en-US" sz="2400">
                <a:solidFill>
                  <a:schemeClr val="accent5"/>
                </a:solidFill>
              </a:rPr>
              <a:t>以使实验结果科学准确。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0703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8328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65769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501775"/>
            <a:ext cx="8168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必做实验</a:t>
            </a:r>
            <a:r>
              <a:rPr lang="en-US" altLang="zh-CN" sz="2800"/>
              <a:t> </a:t>
            </a:r>
            <a:r>
              <a:rPr lang="zh-CN" altLang="en-US" sz="2800"/>
              <a:t>探究滑动摩擦力的大小与哪些因素有关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67105" y="2138045"/>
            <a:ext cx="99885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获取与处理信息：</a:t>
            </a:r>
            <a:endParaRPr lang="zh-CN" altLang="en-US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）先用弹簧测力计测出木块的重力，再将木块放在水平厂木板上，用弹簧测力计水平匀速拉动木块，测出木块受到的滑动摩擦力。</a:t>
            </a: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）分别将不同质量的砝码放在木块上，用弹簧测力计水平匀速拉动木块，测出不同压力下木块受到的滑动摩擦力。</a:t>
            </a:r>
          </a:p>
          <a:p>
            <a:pPr indent="609600" fontAlgn="auto"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）在水平长木板上铺上毛巾，重复上述实验步骤，测出不同压力下木块受到的滑动摩擦力。</a:t>
            </a: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1379220" y="4737735"/>
          <a:ext cx="9433560" cy="199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0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5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实验序号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压力</a:t>
                      </a:r>
                      <a:r>
                        <a:rPr lang="en-US" altLang="zh-CN" sz="2400" i="1"/>
                        <a:t>F</a:t>
                      </a:r>
                      <a:r>
                        <a:rPr lang="en-US" altLang="zh-CN" sz="2800" i="1" baseline="-25000"/>
                        <a:t>N</a:t>
                      </a:r>
                      <a:r>
                        <a:rPr lang="en-US" altLang="zh-CN" sz="2400" i="1"/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接触面为长木板的摩擦力</a:t>
                      </a:r>
                      <a:r>
                        <a:rPr lang="en-US" altLang="zh-CN" sz="2400" i="1"/>
                        <a:t>F</a:t>
                      </a:r>
                      <a:r>
                        <a:rPr lang="en-US" altLang="zh-CN" sz="2800" i="1" baseline="-25000"/>
                        <a:t>f1</a:t>
                      </a:r>
                      <a:r>
                        <a:rPr lang="en-US" altLang="zh-CN" sz="2400" i="1"/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接触面为毛巾的摩擦力</a:t>
                      </a:r>
                      <a:r>
                        <a:rPr lang="en-US" altLang="zh-CN" sz="2400" i="1">
                          <a:sym typeface="+mn-ea"/>
                        </a:rPr>
                        <a:t>F</a:t>
                      </a:r>
                      <a:r>
                        <a:rPr lang="en-US" altLang="zh-CN" sz="2800" i="1" baseline="-25000">
                          <a:sym typeface="+mn-ea"/>
                        </a:rPr>
                        <a:t>f2</a:t>
                      </a:r>
                      <a:r>
                        <a:rPr lang="en-US" altLang="zh-CN" sz="2400" i="1">
                          <a:sym typeface="+mn-ea"/>
                        </a:rPr>
                        <a:t>/N</a:t>
                      </a:r>
                      <a:endParaRPr lang="zh-CN" altLang="en-US" sz="24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0703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8328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65769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501775"/>
            <a:ext cx="8168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必做实验</a:t>
            </a:r>
            <a:r>
              <a:rPr lang="en-US" altLang="zh-CN" sz="2800"/>
              <a:t> </a:t>
            </a:r>
            <a:r>
              <a:rPr lang="zh-CN" altLang="en-US" sz="2800"/>
              <a:t>探究滑动摩擦力的大小与哪些因素有关</a:t>
            </a:r>
          </a:p>
        </p:txBody>
      </p:sp>
      <p:pic>
        <p:nvPicPr>
          <p:cNvPr id="10" name="实验活动4：研究影响滑动摩擦力大小的因素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8050" y="2244725"/>
            <a:ext cx="7344410" cy="42017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0703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8328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65769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501775"/>
            <a:ext cx="8168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必做实验</a:t>
            </a:r>
            <a:r>
              <a:rPr lang="en-US" altLang="zh-CN" sz="2800"/>
              <a:t> </a:t>
            </a:r>
            <a:r>
              <a:rPr lang="zh-CN" altLang="en-US" sz="2800"/>
              <a:t>探究滑动摩擦力的大小与哪些因素有关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40790" y="2679065"/>
            <a:ext cx="705993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实验结论</a:t>
            </a:r>
            <a:r>
              <a:rPr lang="zh-CN" altLang="en-US" sz="2800"/>
              <a:t>：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滑动摩擦力的大小与物体间</a:t>
            </a:r>
            <a:r>
              <a:rPr lang="zh-CN" altLang="en-US" sz="2800" b="1">
                <a:solidFill>
                  <a:schemeClr val="accent5"/>
                </a:solidFill>
              </a:rPr>
              <a:t>压力大小</a:t>
            </a:r>
            <a:r>
              <a:rPr lang="zh-CN" altLang="en-US" sz="2800"/>
              <a:t>和</a:t>
            </a:r>
            <a:r>
              <a:rPr lang="zh-CN" altLang="en-US" sz="2800" b="1">
                <a:solidFill>
                  <a:schemeClr val="accent5"/>
                </a:solidFill>
              </a:rPr>
              <a:t>接触面的粗糙程度</a:t>
            </a:r>
            <a:r>
              <a:rPr lang="zh-CN" altLang="en-US" sz="2800"/>
              <a:t>均有关。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在接触面粗糙程度相同的情况下，</a:t>
            </a:r>
            <a:r>
              <a:rPr lang="zh-CN" altLang="en-US" sz="2800" b="1">
                <a:solidFill>
                  <a:schemeClr val="accent5"/>
                </a:solidFill>
              </a:rPr>
              <a:t>压力越大，滑动摩擦力越大</a:t>
            </a:r>
            <a:r>
              <a:rPr lang="zh-CN" altLang="en-US" sz="2800"/>
              <a:t>；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在压力一定的情况下，</a:t>
            </a:r>
            <a:r>
              <a:rPr lang="zh-CN" altLang="en-US" sz="2800" b="1">
                <a:solidFill>
                  <a:schemeClr val="accent5"/>
                </a:solidFill>
              </a:rPr>
              <a:t>接触面越粗糙，滑动摩擦力越大</a:t>
            </a:r>
            <a:r>
              <a:rPr lang="zh-CN" altLang="en-US" sz="2800"/>
              <a:t>。</a:t>
            </a:r>
          </a:p>
        </p:txBody>
      </p:sp>
      <p:grpSp>
        <p:nvGrpSpPr>
          <p:cNvPr id="14" name="图形 106"/>
          <p:cNvGrpSpPr/>
          <p:nvPr/>
        </p:nvGrpSpPr>
        <p:grpSpPr>
          <a:xfrm>
            <a:off x="899795" y="2372360"/>
            <a:ext cx="7727315" cy="4272915"/>
            <a:chOff x="633181" y="2870058"/>
            <a:chExt cx="5446081" cy="2514081"/>
          </a:xfrm>
          <a:solidFill>
            <a:schemeClr val="accent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任意多边形: 形状 108"/>
            <p:cNvSpPr/>
            <p:nvPr/>
          </p:nvSpPr>
          <p:spPr>
            <a:xfrm>
              <a:off x="633181" y="2870058"/>
              <a:ext cx="5446081" cy="2514081"/>
            </a:xfrm>
            <a:custGeom>
              <a:avLst/>
              <a:gdLst>
                <a:gd name="connsiteX0" fmla="*/ 0 w 5446081"/>
                <a:gd name="connsiteY0" fmla="*/ 0 h 2514081"/>
                <a:gd name="connsiteX1" fmla="*/ 0 w 5446081"/>
                <a:gd name="connsiteY1" fmla="*/ 2514081 h 2514081"/>
                <a:gd name="connsiteX2" fmla="*/ 5446082 w 5446081"/>
                <a:gd name="connsiteY2" fmla="*/ 2514081 h 2514081"/>
                <a:gd name="connsiteX3" fmla="*/ 5446082 w 5446081"/>
                <a:gd name="connsiteY3" fmla="*/ 0 h 2514081"/>
                <a:gd name="connsiteX4" fmla="*/ 0 w 5446081"/>
                <a:gd name="connsiteY4" fmla="*/ 0 h 2514081"/>
                <a:gd name="connsiteX5" fmla="*/ 5394355 w 5446081"/>
                <a:gd name="connsiteY5" fmla="*/ 2480442 h 2514081"/>
                <a:gd name="connsiteX6" fmla="*/ 53830 w 5446081"/>
                <a:gd name="connsiteY6" fmla="*/ 2480442 h 2514081"/>
                <a:gd name="connsiteX7" fmla="*/ 53830 w 5446081"/>
                <a:gd name="connsiteY7" fmla="*/ 44262 h 2514081"/>
                <a:gd name="connsiteX8" fmla="*/ 5394776 w 5446081"/>
                <a:gd name="connsiteY8" fmla="*/ 44262 h 2514081"/>
                <a:gd name="connsiteX9" fmla="*/ 5394776 w 5446081"/>
                <a:gd name="connsiteY9" fmla="*/ 2480442 h 251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46081" h="2514081">
                  <a:moveTo>
                    <a:pt x="0" y="0"/>
                  </a:moveTo>
                  <a:lnTo>
                    <a:pt x="0" y="2514081"/>
                  </a:lnTo>
                  <a:lnTo>
                    <a:pt x="5446082" y="2514081"/>
                  </a:lnTo>
                  <a:lnTo>
                    <a:pt x="5446082" y="0"/>
                  </a:lnTo>
                  <a:lnTo>
                    <a:pt x="0" y="0"/>
                  </a:lnTo>
                  <a:close/>
                  <a:moveTo>
                    <a:pt x="5394355" y="2480442"/>
                  </a:moveTo>
                  <a:lnTo>
                    <a:pt x="53830" y="2480442"/>
                  </a:lnTo>
                  <a:lnTo>
                    <a:pt x="53830" y="44262"/>
                  </a:lnTo>
                  <a:lnTo>
                    <a:pt x="5394776" y="44262"/>
                  </a:lnTo>
                  <a:lnTo>
                    <a:pt x="5394776" y="2480442"/>
                  </a:lnTo>
                  <a:close/>
                </a:path>
              </a:pathLst>
            </a:custGeom>
            <a:solidFill>
              <a:srgbClr val="9DC3E6"/>
            </a:solidFill>
            <a:ln w="4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7" name="图形 106"/>
            <p:cNvGrpSpPr/>
            <p:nvPr/>
          </p:nvGrpSpPr>
          <p:grpSpPr>
            <a:xfrm>
              <a:off x="633181" y="2870058"/>
              <a:ext cx="5446081" cy="2514080"/>
              <a:chOff x="633181" y="2870058"/>
              <a:chExt cx="5446081" cy="2514080"/>
            </a:xfrm>
            <a:solidFill>
              <a:srgbClr val="3A77CF"/>
            </a:solidFill>
          </p:grpSpPr>
          <p:grpSp>
            <p:nvGrpSpPr>
              <p:cNvPr id="19" name="图形 106"/>
              <p:cNvGrpSpPr/>
              <p:nvPr/>
            </p:nvGrpSpPr>
            <p:grpSpPr>
              <a:xfrm>
                <a:off x="633181" y="2871474"/>
                <a:ext cx="550916" cy="239368"/>
                <a:chOff x="633181" y="2871474"/>
                <a:chExt cx="550916" cy="239368"/>
              </a:xfrm>
              <a:solidFill>
                <a:srgbClr val="3A77CF"/>
              </a:solidFill>
            </p:grpSpPr>
            <p:sp>
              <p:nvSpPr>
                <p:cNvPr id="20" name="任意多边形: 形状 111"/>
                <p:cNvSpPr/>
                <p:nvPr/>
              </p:nvSpPr>
              <p:spPr>
                <a:xfrm>
                  <a:off x="633181" y="2871474"/>
                  <a:ext cx="550916" cy="239368"/>
                </a:xfrm>
                <a:custGeom>
                  <a:avLst/>
                  <a:gdLst>
                    <a:gd name="connsiteX0" fmla="*/ 550916 w 550916"/>
                    <a:gd name="connsiteY0" fmla="*/ 1416 h 239368"/>
                    <a:gd name="connsiteX1" fmla="*/ 96726 w 550916"/>
                    <a:gd name="connsiteY1" fmla="*/ 1416 h 239368"/>
                    <a:gd name="connsiteX2" fmla="*/ 96726 w 550916"/>
                    <a:gd name="connsiteY2" fmla="*/ 0 h 239368"/>
                    <a:gd name="connsiteX3" fmla="*/ 1682 w 550916"/>
                    <a:gd name="connsiteY3" fmla="*/ 0 h 239368"/>
                    <a:gd name="connsiteX4" fmla="*/ 1682 w 550916"/>
                    <a:gd name="connsiteY4" fmla="*/ 1416 h 239368"/>
                    <a:gd name="connsiteX5" fmla="*/ 0 w 550916"/>
                    <a:gd name="connsiteY5" fmla="*/ 1416 h 239368"/>
                    <a:gd name="connsiteX6" fmla="*/ 0 w 550916"/>
                    <a:gd name="connsiteY6" fmla="*/ 80026 h 239368"/>
                    <a:gd name="connsiteX7" fmla="*/ 1682 w 550916"/>
                    <a:gd name="connsiteY7" fmla="*/ 80026 h 239368"/>
                    <a:gd name="connsiteX8" fmla="*/ 1682 w 550916"/>
                    <a:gd name="connsiteY8" fmla="*/ 239369 h 239368"/>
                    <a:gd name="connsiteX9" fmla="*/ 96726 w 550916"/>
                    <a:gd name="connsiteY9" fmla="*/ 159697 h 239368"/>
                    <a:gd name="connsiteX10" fmla="*/ 96726 w 550916"/>
                    <a:gd name="connsiteY10" fmla="*/ 80026 h 239368"/>
                    <a:gd name="connsiteX11" fmla="*/ 367137 w 550916"/>
                    <a:gd name="connsiteY11" fmla="*/ 80026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550916" y="1416"/>
                      </a:moveTo>
                      <a:lnTo>
                        <a:pt x="96726" y="1416"/>
                      </a:lnTo>
                      <a:lnTo>
                        <a:pt x="96726" y="0"/>
                      </a:lnTo>
                      <a:lnTo>
                        <a:pt x="1682" y="0"/>
                      </a:lnTo>
                      <a:lnTo>
                        <a:pt x="1682" y="1416"/>
                      </a:lnTo>
                      <a:lnTo>
                        <a:pt x="0" y="1416"/>
                      </a:lnTo>
                      <a:lnTo>
                        <a:pt x="0" y="80026"/>
                      </a:lnTo>
                      <a:lnTo>
                        <a:pt x="1682" y="80026"/>
                      </a:lnTo>
                      <a:lnTo>
                        <a:pt x="1682" y="239369"/>
                      </a:lnTo>
                      <a:lnTo>
                        <a:pt x="96726" y="159697"/>
                      </a:lnTo>
                      <a:lnTo>
                        <a:pt x="96726" y="80026"/>
                      </a:lnTo>
                      <a:lnTo>
                        <a:pt x="367137" y="80026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dirty="0"/>
                </a:p>
              </p:txBody>
            </p:sp>
            <p:grpSp>
              <p:nvGrpSpPr>
                <p:cNvPr id="21" name="图形 106"/>
                <p:cNvGrpSpPr/>
                <p:nvPr/>
              </p:nvGrpSpPr>
              <p:grpSpPr>
                <a:xfrm>
                  <a:off x="654208" y="2887762"/>
                  <a:ext cx="340642" cy="162884"/>
                  <a:chOff x="654208" y="2887762"/>
                  <a:chExt cx="340642" cy="162884"/>
                </a:xfrm>
              </p:grpSpPr>
              <p:sp>
                <p:nvSpPr>
                  <p:cNvPr id="22" name="任意多边形: 形状 113"/>
                  <p:cNvSpPr/>
                  <p:nvPr/>
                </p:nvSpPr>
                <p:spPr>
                  <a:xfrm>
                    <a:off x="654208" y="2919631"/>
                    <a:ext cx="340642" cy="3540"/>
                  </a:xfrm>
                  <a:custGeom>
                    <a:avLst/>
                    <a:gdLst>
                      <a:gd name="connsiteX0" fmla="*/ 0 w 340642"/>
                      <a:gd name="connsiteY0" fmla="*/ 0 h 3540"/>
                      <a:gd name="connsiteX1" fmla="*/ 340643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0" y="0"/>
                        </a:moveTo>
                        <a:lnTo>
                          <a:pt x="340643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" name="任意多边形: 形状 114"/>
                  <p:cNvSpPr/>
                  <p:nvPr/>
                </p:nvSpPr>
                <p:spPr>
                  <a:xfrm>
                    <a:off x="696263" y="2887762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0 h 162884"/>
                      <a:gd name="connsiteX1" fmla="*/ 0 w 4205"/>
                      <a:gd name="connsiteY1" fmla="*/ 162884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0"/>
                        </a:moveTo>
                        <a:lnTo>
                          <a:pt x="0" y="162884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4" name="图形 106"/>
              <p:cNvGrpSpPr/>
              <p:nvPr/>
            </p:nvGrpSpPr>
            <p:grpSpPr>
              <a:xfrm>
                <a:off x="633181" y="5144770"/>
                <a:ext cx="550916" cy="239368"/>
                <a:chOff x="633181" y="5144770"/>
                <a:chExt cx="550916" cy="239368"/>
              </a:xfrm>
              <a:solidFill>
                <a:srgbClr val="3A77CF"/>
              </a:solidFill>
            </p:grpSpPr>
            <p:sp>
              <p:nvSpPr>
                <p:cNvPr id="27" name="任意多边形: 形状 116"/>
                <p:cNvSpPr/>
                <p:nvPr/>
              </p:nvSpPr>
              <p:spPr>
                <a:xfrm>
                  <a:off x="633181" y="5144770"/>
                  <a:ext cx="550916" cy="239368"/>
                </a:xfrm>
                <a:custGeom>
                  <a:avLst/>
                  <a:gdLst>
                    <a:gd name="connsiteX0" fmla="*/ 550916 w 550916"/>
                    <a:gd name="connsiteY0" fmla="*/ 237952 h 239368"/>
                    <a:gd name="connsiteX1" fmla="*/ 96726 w 550916"/>
                    <a:gd name="connsiteY1" fmla="*/ 237952 h 239368"/>
                    <a:gd name="connsiteX2" fmla="*/ 96726 w 550916"/>
                    <a:gd name="connsiteY2" fmla="*/ 239369 h 239368"/>
                    <a:gd name="connsiteX3" fmla="*/ 1682 w 550916"/>
                    <a:gd name="connsiteY3" fmla="*/ 239369 h 239368"/>
                    <a:gd name="connsiteX4" fmla="*/ 1682 w 550916"/>
                    <a:gd name="connsiteY4" fmla="*/ 237952 h 239368"/>
                    <a:gd name="connsiteX5" fmla="*/ 0 w 550916"/>
                    <a:gd name="connsiteY5" fmla="*/ 237952 h 239368"/>
                    <a:gd name="connsiteX6" fmla="*/ 0 w 550916"/>
                    <a:gd name="connsiteY6" fmla="*/ 159343 h 239368"/>
                    <a:gd name="connsiteX7" fmla="*/ 1682 w 550916"/>
                    <a:gd name="connsiteY7" fmla="*/ 159343 h 239368"/>
                    <a:gd name="connsiteX8" fmla="*/ 1682 w 550916"/>
                    <a:gd name="connsiteY8" fmla="*/ 0 h 239368"/>
                    <a:gd name="connsiteX9" fmla="*/ 96726 w 550916"/>
                    <a:gd name="connsiteY9" fmla="*/ 79672 h 239368"/>
                    <a:gd name="connsiteX10" fmla="*/ 96726 w 550916"/>
                    <a:gd name="connsiteY10" fmla="*/ 159343 h 239368"/>
                    <a:gd name="connsiteX11" fmla="*/ 367137 w 550916"/>
                    <a:gd name="connsiteY11" fmla="*/ 159343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550916" y="237952"/>
                      </a:moveTo>
                      <a:lnTo>
                        <a:pt x="96726" y="237952"/>
                      </a:lnTo>
                      <a:lnTo>
                        <a:pt x="96726" y="239369"/>
                      </a:lnTo>
                      <a:lnTo>
                        <a:pt x="1682" y="239369"/>
                      </a:lnTo>
                      <a:lnTo>
                        <a:pt x="1682" y="237952"/>
                      </a:lnTo>
                      <a:lnTo>
                        <a:pt x="0" y="237952"/>
                      </a:lnTo>
                      <a:lnTo>
                        <a:pt x="0" y="159343"/>
                      </a:lnTo>
                      <a:lnTo>
                        <a:pt x="1682" y="159343"/>
                      </a:lnTo>
                      <a:lnTo>
                        <a:pt x="1682" y="0"/>
                      </a:lnTo>
                      <a:lnTo>
                        <a:pt x="96726" y="79672"/>
                      </a:lnTo>
                      <a:lnTo>
                        <a:pt x="96726" y="159343"/>
                      </a:lnTo>
                      <a:lnTo>
                        <a:pt x="367137" y="159343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33" name="图形 106"/>
                <p:cNvGrpSpPr/>
                <p:nvPr/>
              </p:nvGrpSpPr>
              <p:grpSpPr>
                <a:xfrm>
                  <a:off x="654208" y="5204966"/>
                  <a:ext cx="340642" cy="162884"/>
                  <a:chOff x="654208" y="5204966"/>
                  <a:chExt cx="340642" cy="162884"/>
                </a:xfrm>
              </p:grpSpPr>
              <p:sp>
                <p:nvSpPr>
                  <p:cNvPr id="34" name="任意多边形: 形状 118"/>
                  <p:cNvSpPr/>
                  <p:nvPr/>
                </p:nvSpPr>
                <p:spPr>
                  <a:xfrm>
                    <a:off x="654208" y="5335981"/>
                    <a:ext cx="340642" cy="3540"/>
                  </a:xfrm>
                  <a:custGeom>
                    <a:avLst/>
                    <a:gdLst>
                      <a:gd name="connsiteX0" fmla="*/ 0 w 340642"/>
                      <a:gd name="connsiteY0" fmla="*/ 0 h 3540"/>
                      <a:gd name="connsiteX1" fmla="*/ 340643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0" y="0"/>
                        </a:moveTo>
                        <a:lnTo>
                          <a:pt x="340643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5" name="任意多边形: 形状 119"/>
                  <p:cNvSpPr/>
                  <p:nvPr/>
                </p:nvSpPr>
                <p:spPr>
                  <a:xfrm>
                    <a:off x="696263" y="5204966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162884 h 162884"/>
                      <a:gd name="connsiteX1" fmla="*/ 0 w 4205"/>
                      <a:gd name="connsiteY1" fmla="*/ 0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162884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36" name="图形 106"/>
              <p:cNvGrpSpPr/>
              <p:nvPr/>
            </p:nvGrpSpPr>
            <p:grpSpPr>
              <a:xfrm>
                <a:off x="5528346" y="2871474"/>
                <a:ext cx="550916" cy="239368"/>
                <a:chOff x="5528346" y="2871474"/>
                <a:chExt cx="550916" cy="239368"/>
              </a:xfrm>
              <a:solidFill>
                <a:srgbClr val="3A77CF"/>
              </a:solidFill>
            </p:grpSpPr>
            <p:sp>
              <p:nvSpPr>
                <p:cNvPr id="37" name="任意多边形: 形状 121"/>
                <p:cNvSpPr/>
                <p:nvPr/>
              </p:nvSpPr>
              <p:spPr>
                <a:xfrm>
                  <a:off x="5528346" y="2871474"/>
                  <a:ext cx="550916" cy="239368"/>
                </a:xfrm>
                <a:custGeom>
                  <a:avLst/>
                  <a:gdLst>
                    <a:gd name="connsiteX0" fmla="*/ 0 w 550916"/>
                    <a:gd name="connsiteY0" fmla="*/ 1416 h 239368"/>
                    <a:gd name="connsiteX1" fmla="*/ 454191 w 550916"/>
                    <a:gd name="connsiteY1" fmla="*/ 1416 h 239368"/>
                    <a:gd name="connsiteX2" fmla="*/ 454191 w 550916"/>
                    <a:gd name="connsiteY2" fmla="*/ 0 h 239368"/>
                    <a:gd name="connsiteX3" fmla="*/ 549234 w 550916"/>
                    <a:gd name="connsiteY3" fmla="*/ 0 h 239368"/>
                    <a:gd name="connsiteX4" fmla="*/ 549234 w 550916"/>
                    <a:gd name="connsiteY4" fmla="*/ 1416 h 239368"/>
                    <a:gd name="connsiteX5" fmla="*/ 550916 w 550916"/>
                    <a:gd name="connsiteY5" fmla="*/ 1416 h 239368"/>
                    <a:gd name="connsiteX6" fmla="*/ 550916 w 550916"/>
                    <a:gd name="connsiteY6" fmla="*/ 80026 h 239368"/>
                    <a:gd name="connsiteX7" fmla="*/ 549234 w 550916"/>
                    <a:gd name="connsiteY7" fmla="*/ 80026 h 239368"/>
                    <a:gd name="connsiteX8" fmla="*/ 549234 w 550916"/>
                    <a:gd name="connsiteY8" fmla="*/ 239369 h 239368"/>
                    <a:gd name="connsiteX9" fmla="*/ 454191 w 550916"/>
                    <a:gd name="connsiteY9" fmla="*/ 159697 h 239368"/>
                    <a:gd name="connsiteX10" fmla="*/ 454191 w 550916"/>
                    <a:gd name="connsiteY10" fmla="*/ 80026 h 239368"/>
                    <a:gd name="connsiteX11" fmla="*/ 183779 w 550916"/>
                    <a:gd name="connsiteY11" fmla="*/ 80026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0" y="1416"/>
                      </a:moveTo>
                      <a:lnTo>
                        <a:pt x="454191" y="1416"/>
                      </a:lnTo>
                      <a:lnTo>
                        <a:pt x="454191" y="0"/>
                      </a:lnTo>
                      <a:lnTo>
                        <a:pt x="549234" y="0"/>
                      </a:lnTo>
                      <a:lnTo>
                        <a:pt x="549234" y="1416"/>
                      </a:lnTo>
                      <a:lnTo>
                        <a:pt x="550916" y="1416"/>
                      </a:lnTo>
                      <a:lnTo>
                        <a:pt x="550916" y="80026"/>
                      </a:lnTo>
                      <a:lnTo>
                        <a:pt x="549234" y="80026"/>
                      </a:lnTo>
                      <a:lnTo>
                        <a:pt x="549234" y="239369"/>
                      </a:lnTo>
                      <a:lnTo>
                        <a:pt x="454191" y="159697"/>
                      </a:lnTo>
                      <a:lnTo>
                        <a:pt x="454191" y="80026"/>
                      </a:lnTo>
                      <a:lnTo>
                        <a:pt x="183779" y="80026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38" name="图形 106"/>
                <p:cNvGrpSpPr/>
                <p:nvPr/>
              </p:nvGrpSpPr>
              <p:grpSpPr>
                <a:xfrm>
                  <a:off x="5717592" y="2887762"/>
                  <a:ext cx="340642" cy="162884"/>
                  <a:chOff x="5717592" y="2887762"/>
                  <a:chExt cx="340642" cy="162884"/>
                </a:xfrm>
              </p:grpSpPr>
              <p:sp>
                <p:nvSpPr>
                  <p:cNvPr id="39" name="任意多边形: 形状 123"/>
                  <p:cNvSpPr/>
                  <p:nvPr/>
                </p:nvSpPr>
                <p:spPr>
                  <a:xfrm>
                    <a:off x="5717592" y="2919631"/>
                    <a:ext cx="340642" cy="3540"/>
                  </a:xfrm>
                  <a:custGeom>
                    <a:avLst/>
                    <a:gdLst>
                      <a:gd name="connsiteX0" fmla="*/ 340643 w 340642"/>
                      <a:gd name="connsiteY0" fmla="*/ 0 h 3540"/>
                      <a:gd name="connsiteX1" fmla="*/ 0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3406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40" name="任意多边形: 形状 124"/>
                  <p:cNvSpPr/>
                  <p:nvPr/>
                </p:nvSpPr>
                <p:spPr>
                  <a:xfrm>
                    <a:off x="6016180" y="2887762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0 h 162884"/>
                      <a:gd name="connsiteX1" fmla="*/ 0 w 4205"/>
                      <a:gd name="connsiteY1" fmla="*/ 162884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0"/>
                        </a:moveTo>
                        <a:lnTo>
                          <a:pt x="0" y="162884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41" name="图形 106"/>
              <p:cNvGrpSpPr/>
              <p:nvPr/>
            </p:nvGrpSpPr>
            <p:grpSpPr>
              <a:xfrm>
                <a:off x="5528346" y="5144770"/>
                <a:ext cx="550916" cy="239368"/>
                <a:chOff x="5528346" y="5144770"/>
                <a:chExt cx="550916" cy="239368"/>
              </a:xfrm>
              <a:solidFill>
                <a:srgbClr val="3A77CF"/>
              </a:solidFill>
            </p:grpSpPr>
            <p:sp>
              <p:nvSpPr>
                <p:cNvPr id="42" name="任意多边形: 形状 126"/>
                <p:cNvSpPr/>
                <p:nvPr/>
              </p:nvSpPr>
              <p:spPr>
                <a:xfrm>
                  <a:off x="5528346" y="5144770"/>
                  <a:ext cx="550916" cy="239368"/>
                </a:xfrm>
                <a:custGeom>
                  <a:avLst/>
                  <a:gdLst>
                    <a:gd name="connsiteX0" fmla="*/ 0 w 550916"/>
                    <a:gd name="connsiteY0" fmla="*/ 237952 h 239368"/>
                    <a:gd name="connsiteX1" fmla="*/ 454191 w 550916"/>
                    <a:gd name="connsiteY1" fmla="*/ 237952 h 239368"/>
                    <a:gd name="connsiteX2" fmla="*/ 454191 w 550916"/>
                    <a:gd name="connsiteY2" fmla="*/ 239369 h 239368"/>
                    <a:gd name="connsiteX3" fmla="*/ 549234 w 550916"/>
                    <a:gd name="connsiteY3" fmla="*/ 239369 h 239368"/>
                    <a:gd name="connsiteX4" fmla="*/ 549234 w 550916"/>
                    <a:gd name="connsiteY4" fmla="*/ 237952 h 239368"/>
                    <a:gd name="connsiteX5" fmla="*/ 550916 w 550916"/>
                    <a:gd name="connsiteY5" fmla="*/ 237952 h 239368"/>
                    <a:gd name="connsiteX6" fmla="*/ 550916 w 550916"/>
                    <a:gd name="connsiteY6" fmla="*/ 159343 h 239368"/>
                    <a:gd name="connsiteX7" fmla="*/ 549234 w 550916"/>
                    <a:gd name="connsiteY7" fmla="*/ 159343 h 239368"/>
                    <a:gd name="connsiteX8" fmla="*/ 549234 w 550916"/>
                    <a:gd name="connsiteY8" fmla="*/ 0 h 239368"/>
                    <a:gd name="connsiteX9" fmla="*/ 454191 w 550916"/>
                    <a:gd name="connsiteY9" fmla="*/ 79672 h 239368"/>
                    <a:gd name="connsiteX10" fmla="*/ 454191 w 550916"/>
                    <a:gd name="connsiteY10" fmla="*/ 159343 h 239368"/>
                    <a:gd name="connsiteX11" fmla="*/ 183779 w 550916"/>
                    <a:gd name="connsiteY11" fmla="*/ 159343 h 239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916" h="239368">
                      <a:moveTo>
                        <a:pt x="0" y="237952"/>
                      </a:moveTo>
                      <a:lnTo>
                        <a:pt x="454191" y="237952"/>
                      </a:lnTo>
                      <a:lnTo>
                        <a:pt x="454191" y="239369"/>
                      </a:lnTo>
                      <a:lnTo>
                        <a:pt x="549234" y="239369"/>
                      </a:lnTo>
                      <a:lnTo>
                        <a:pt x="549234" y="237952"/>
                      </a:lnTo>
                      <a:lnTo>
                        <a:pt x="550916" y="237952"/>
                      </a:lnTo>
                      <a:lnTo>
                        <a:pt x="550916" y="159343"/>
                      </a:lnTo>
                      <a:lnTo>
                        <a:pt x="549234" y="159343"/>
                      </a:lnTo>
                      <a:lnTo>
                        <a:pt x="549234" y="0"/>
                      </a:lnTo>
                      <a:lnTo>
                        <a:pt x="454191" y="79672"/>
                      </a:lnTo>
                      <a:lnTo>
                        <a:pt x="454191" y="159343"/>
                      </a:lnTo>
                      <a:lnTo>
                        <a:pt x="183779" y="159343"/>
                      </a:lnTo>
                      <a:close/>
                    </a:path>
                  </a:pathLst>
                </a:custGeom>
                <a:solidFill>
                  <a:srgbClr val="036EB8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grpSp>
              <p:nvGrpSpPr>
                <p:cNvPr id="43" name="图形 106"/>
                <p:cNvGrpSpPr/>
                <p:nvPr/>
              </p:nvGrpSpPr>
              <p:grpSpPr>
                <a:xfrm>
                  <a:off x="5717592" y="5204966"/>
                  <a:ext cx="340642" cy="162884"/>
                  <a:chOff x="5717592" y="5204966"/>
                  <a:chExt cx="340642" cy="162884"/>
                </a:xfrm>
              </p:grpSpPr>
              <p:sp>
                <p:nvSpPr>
                  <p:cNvPr id="44" name="任意多边形: 形状 128"/>
                  <p:cNvSpPr/>
                  <p:nvPr/>
                </p:nvSpPr>
                <p:spPr>
                  <a:xfrm>
                    <a:off x="5717592" y="5335981"/>
                    <a:ext cx="340642" cy="3540"/>
                  </a:xfrm>
                  <a:custGeom>
                    <a:avLst/>
                    <a:gdLst>
                      <a:gd name="connsiteX0" fmla="*/ 340643 w 340642"/>
                      <a:gd name="connsiteY0" fmla="*/ 0 h 3540"/>
                      <a:gd name="connsiteX1" fmla="*/ 0 w 340642"/>
                      <a:gd name="connsiteY1" fmla="*/ 0 h 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0642" h="3540">
                        <a:moveTo>
                          <a:pt x="3406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45" name="任意多边形: 形状 129"/>
                  <p:cNvSpPr/>
                  <p:nvPr/>
                </p:nvSpPr>
                <p:spPr>
                  <a:xfrm>
                    <a:off x="6016180" y="5204966"/>
                    <a:ext cx="4205" cy="162884"/>
                  </a:xfrm>
                  <a:custGeom>
                    <a:avLst/>
                    <a:gdLst>
                      <a:gd name="connsiteX0" fmla="*/ 0 w 4205"/>
                      <a:gd name="connsiteY0" fmla="*/ 162884 h 162884"/>
                      <a:gd name="connsiteX1" fmla="*/ 0 w 4205"/>
                      <a:gd name="connsiteY1" fmla="*/ 0 h 162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205" h="162884">
                        <a:moveTo>
                          <a:pt x="0" y="162884"/>
                        </a:moveTo>
                        <a:lnTo>
                          <a:pt x="0" y="0"/>
                        </a:lnTo>
                      </a:path>
                    </a:pathLst>
                  </a:custGeom>
                  <a:ln w="1050" cap="rnd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  <p:sp>
            <p:nvSpPr>
              <p:cNvPr id="46" name="任意多边形: 形状 130"/>
              <p:cNvSpPr/>
              <p:nvPr/>
            </p:nvSpPr>
            <p:spPr>
              <a:xfrm>
                <a:off x="633181" y="3926698"/>
                <a:ext cx="120015" cy="594360"/>
              </a:xfrm>
              <a:custGeom>
                <a:avLst/>
                <a:gdLst>
                  <a:gd name="connsiteX0" fmla="*/ 0 w 96725"/>
                  <a:gd name="connsiteY0" fmla="*/ 354804 h 354804"/>
                  <a:gd name="connsiteX1" fmla="*/ 0 w 96725"/>
                  <a:gd name="connsiteY1" fmla="*/ 0 h 354804"/>
                  <a:gd name="connsiteX2" fmla="*/ 96726 w 96725"/>
                  <a:gd name="connsiteY2" fmla="*/ 54531 h 354804"/>
                  <a:gd name="connsiteX3" fmla="*/ 96726 w 96725"/>
                  <a:gd name="connsiteY3" fmla="*/ 291067 h 35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5" h="354804">
                    <a:moveTo>
                      <a:pt x="0" y="354804"/>
                    </a:moveTo>
                    <a:lnTo>
                      <a:pt x="0" y="0"/>
                    </a:lnTo>
                    <a:lnTo>
                      <a:pt x="96726" y="54531"/>
                    </a:lnTo>
                    <a:lnTo>
                      <a:pt x="96726" y="291067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任意多边形: 形状 131"/>
              <p:cNvSpPr/>
              <p:nvPr/>
            </p:nvSpPr>
            <p:spPr>
              <a:xfrm>
                <a:off x="5937336" y="3700638"/>
                <a:ext cx="141605" cy="581025"/>
              </a:xfrm>
              <a:custGeom>
                <a:avLst/>
                <a:gdLst>
                  <a:gd name="connsiteX0" fmla="*/ 96726 w 96725"/>
                  <a:gd name="connsiteY0" fmla="*/ 354804 h 354804"/>
                  <a:gd name="connsiteX1" fmla="*/ 96726 w 96725"/>
                  <a:gd name="connsiteY1" fmla="*/ 0 h 354804"/>
                  <a:gd name="connsiteX2" fmla="*/ 0 w 96725"/>
                  <a:gd name="connsiteY2" fmla="*/ 54531 h 354804"/>
                  <a:gd name="connsiteX3" fmla="*/ 0 w 96725"/>
                  <a:gd name="connsiteY3" fmla="*/ 291067 h 35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5" h="354804">
                    <a:moveTo>
                      <a:pt x="96726" y="354804"/>
                    </a:moveTo>
                    <a:lnTo>
                      <a:pt x="96726" y="0"/>
                    </a:lnTo>
                    <a:lnTo>
                      <a:pt x="0" y="54531"/>
                    </a:lnTo>
                    <a:lnTo>
                      <a:pt x="0" y="291067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任意多边形: 形状 132"/>
              <p:cNvSpPr/>
              <p:nvPr/>
            </p:nvSpPr>
            <p:spPr>
              <a:xfrm>
                <a:off x="2979506" y="2870058"/>
                <a:ext cx="717550" cy="119380"/>
              </a:xfrm>
              <a:custGeom>
                <a:avLst/>
                <a:gdLst>
                  <a:gd name="connsiteX0" fmla="*/ 0 w 717452"/>
                  <a:gd name="connsiteY0" fmla="*/ 0 h 81442"/>
                  <a:gd name="connsiteX1" fmla="*/ 717453 w 717452"/>
                  <a:gd name="connsiteY1" fmla="*/ 0 h 81442"/>
                  <a:gd name="connsiteX2" fmla="*/ 606849 w 717452"/>
                  <a:gd name="connsiteY2" fmla="*/ 81442 h 81442"/>
                  <a:gd name="connsiteX3" fmla="*/ 128687 w 717452"/>
                  <a:gd name="connsiteY3" fmla="*/ 81442 h 8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452" h="81442">
                    <a:moveTo>
                      <a:pt x="0" y="0"/>
                    </a:moveTo>
                    <a:lnTo>
                      <a:pt x="717453" y="0"/>
                    </a:lnTo>
                    <a:lnTo>
                      <a:pt x="606849" y="81442"/>
                    </a:lnTo>
                    <a:lnTo>
                      <a:pt x="128687" y="81442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solidFill>
                  <a:srgbClr val="00A0E9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任意多边形: 形状 133"/>
              <p:cNvSpPr/>
              <p:nvPr/>
            </p:nvSpPr>
            <p:spPr>
              <a:xfrm>
                <a:off x="2979506" y="5264643"/>
                <a:ext cx="717550" cy="119380"/>
              </a:xfrm>
              <a:custGeom>
                <a:avLst/>
                <a:gdLst>
                  <a:gd name="connsiteX0" fmla="*/ 717453 w 717452"/>
                  <a:gd name="connsiteY0" fmla="*/ 81442 h 81442"/>
                  <a:gd name="connsiteX1" fmla="*/ 0 w 717452"/>
                  <a:gd name="connsiteY1" fmla="*/ 81442 h 81442"/>
                  <a:gd name="connsiteX2" fmla="*/ 110183 w 717452"/>
                  <a:gd name="connsiteY2" fmla="*/ 0 h 81442"/>
                  <a:gd name="connsiteX3" fmla="*/ 588766 w 717452"/>
                  <a:gd name="connsiteY3" fmla="*/ 0 h 8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7452" h="81442">
                    <a:moveTo>
                      <a:pt x="717453" y="81442"/>
                    </a:moveTo>
                    <a:lnTo>
                      <a:pt x="0" y="81442"/>
                    </a:lnTo>
                    <a:lnTo>
                      <a:pt x="110183" y="0"/>
                    </a:lnTo>
                    <a:lnTo>
                      <a:pt x="588766" y="0"/>
                    </a:lnTo>
                    <a:close/>
                  </a:path>
                </a:pathLst>
              </a:custGeom>
              <a:solidFill>
                <a:srgbClr val="036EB8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11" name="图片 10" descr="&amp;pky8370071918&amp;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024" t="167" r="-6074" b="7481"/>
          <a:stretch>
            <a:fillRect/>
          </a:stretch>
        </p:blipFill>
        <p:spPr>
          <a:xfrm flipH="1">
            <a:off x="7873365" y="1929765"/>
            <a:ext cx="4160520" cy="5009515"/>
          </a:xfrm>
          <a:prstGeom prst="parallelogram">
            <a:avLst>
              <a:gd name="adj" fmla="val 25702"/>
            </a:avLst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0703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8328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7567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00835"/>
            <a:ext cx="4682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信息浏览</a:t>
            </a:r>
            <a:r>
              <a:rPr lang="en-US" altLang="zh-CN" sz="2800"/>
              <a:t> </a:t>
            </a:r>
            <a:r>
              <a:rPr lang="zh-CN" altLang="en-US" sz="2800"/>
              <a:t>滚动摩擦和静摩擦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28345" y="2201545"/>
                <a:ext cx="6012180" cy="3942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609600" fontAlgn="auto">
                  <a:extLst>
                    <a:ext uri="{35155182-B16C-46BC-9424-99874614C6A1}">
                      <wpsdc:indentchars xmlns:wpsdc="http://www.wps.cn/officeDocument/2017/drawingmlCustomData" xmlns="" val="200" checksum="4158780845"/>
                    </a:ext>
                  </a:extLst>
                </a:pPr>
                <a:r>
                  <a:rPr lang="zh-CN" altLang="en-US" sz="2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一个物体在另一个物体上滚动时所产生的摩擦，叫做滚动摩擦。</a:t>
                </a:r>
              </a:p>
              <a:p>
                <a:pPr indent="609600" fontAlgn="auto">
                  <a:extLst>
                    <a:ext uri="{35155182-B16C-46BC-9424-99874614C6A1}">
                      <wpsdc:indentchars xmlns:wpsdc="http://www.wps.cn/officeDocument/2017/drawingmlCustomData" xmlns="" val="200" checksum="4158780845"/>
                    </a:ext>
                  </a:extLst>
                </a:pPr>
                <a:r>
                  <a:rPr lang="zh-CN" altLang="en-US" sz="2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实验证明，在压力相同的情况下，</a:t>
                </a:r>
                <a:r>
                  <a:rPr lang="zh-CN" altLang="en-US" sz="2400">
                    <a:solidFill>
                      <a:schemeClr val="accent5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滚动摩擦力比滑动摩擦力小得多</a:t>
                </a:r>
                <a:r>
                  <a:rPr lang="zh-CN" altLang="en-US" sz="2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。</a:t>
                </a:r>
              </a:p>
              <a:p>
                <a:pPr indent="609600" fontAlgn="auto">
                  <a:extLst>
                    <a:ext uri="{35155182-B16C-46BC-9424-99874614C6A1}">
                      <wpsdc:indentchars xmlns:wpsdc="http://www.wps.cn/officeDocument/2017/drawingmlCustomData" xmlns="" val="200" checksum="4158780845"/>
                    </a:ext>
                  </a:extLst>
                </a:pPr>
                <a:r>
                  <a:rPr lang="zh-CN" altLang="en-US" sz="2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在机器的转轴上大都安装有滚动轴承。轴承的内圈套在转轴上，外圈固定在轴承座上，两圈之间有许多光滑的钢珠或钢柱。机器运转时，轴带动内圈转动，钢珠或钢柱在两圈之间滚动，摩擦力就明显减小。滚动轴承的摩擦力大约是滑动轴承摩擦力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30</m:t>
                        </m:r>
                      </m:den>
                    </m:f>
                    <m:r>
                      <a:rPr lang="en-US" altLang="zh-CN" sz="2400" i="1">
                        <a:latin typeface="Cambria Math" panose="02040503050406030204" charset="0"/>
                        <a:ea typeface="MS Mincho" panose="02020609040205080304" charset="-128"/>
                        <a:cs typeface="Cambria Math" panose="02040503050406030204" charset="0"/>
                      </a:rPr>
                      <m:t>~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zh-CN" altLang="en-US" sz="24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。</a:t>
                </a: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45" y="2201545"/>
                <a:ext cx="6012180" cy="3942715"/>
              </a:xfrm>
              <a:prstGeom prst="rect">
                <a:avLst/>
              </a:prstGeom>
              <a:blipFill rotWithShape="1">
                <a:blip r:embed="rId5"/>
                <a:stretch>
                  <a:fillRect r="-12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滚珠轴承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525" y="2306320"/>
            <a:ext cx="5452110" cy="34721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07032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83285"/>
            <a:ext cx="39389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7567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00835"/>
            <a:ext cx="4682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信息浏览</a:t>
            </a:r>
            <a:r>
              <a:rPr lang="en-US" altLang="zh-CN" sz="2800"/>
              <a:t> </a:t>
            </a:r>
            <a:r>
              <a:rPr lang="zh-CN" altLang="en-US" sz="2800"/>
              <a:t>滚动摩擦和静摩擦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28345" y="2201545"/>
            <a:ext cx="517461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一个物体在另一个物体</a:t>
            </a:r>
            <a:r>
              <a:rPr 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表面上具有相对运动的趋势，但未发生相对运动时也会产生摩擦，这种摩擦叫做静摩擦，静摩擦中阻碍物体相对运动趋势的力叫做静摩擦力。</a:t>
            </a: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4158780845"/>
                </a:ext>
              </a:extLs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静摩擦在生活和生产中应用也非常广泛，如用传动带输送物体就是应用了静摩擦。</a:t>
            </a:r>
          </a:p>
        </p:txBody>
      </p:sp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808345" y="2011045"/>
            <a:ext cx="6096000" cy="3429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/>
          <p:cNvSpPr txBox="1"/>
          <p:nvPr>
            <p:custDataLst>
              <p:tags r:id="rId1"/>
            </p:custDataLst>
          </p:nvPr>
        </p:nvSpPr>
        <p:spPr>
          <a:xfrm>
            <a:off x="685165" y="1247140"/>
            <a:ext cx="622300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如图所示,用手握住重 5 N的瓶子,此时瓶子受到的摩擦力大小是</a:t>
            </a:r>
            <a:r>
              <a:rPr lang="en-US" sz="28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　 　</a:t>
            </a:r>
            <a:r>
              <a:rPr 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N,方向</a:t>
            </a:r>
            <a:r>
              <a:rPr lang="en-US" sz="28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　          　</a:t>
            </a:r>
            <a:r>
              <a:rPr 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。如果将握力增大,则瓶子受到的摩擦力大小将</a:t>
            </a:r>
            <a:r>
              <a:rPr lang="en-US" sz="28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　      　</a:t>
            </a:r>
            <a:r>
              <a:rPr 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(选填“变大”“变小”或“不变”);如果在瓶中加一定量的水,瓶子仍静止在手中,此时手对瓶子的摩擦力将</a:t>
            </a:r>
            <a:r>
              <a:rPr lang="en-US" sz="2800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　    　</a:t>
            </a:r>
            <a:r>
              <a:rPr 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(选填“变大”“变小”或“不变”)。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275580" y="2067560"/>
            <a:ext cx="3911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 descr="&amp;pky90113531321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l="15090"/>
          <a:stretch>
            <a:fillRect/>
          </a:stretch>
        </p:blipFill>
        <p:spPr>
          <a:xfrm>
            <a:off x="6908165" y="1930400"/>
            <a:ext cx="4622165" cy="362775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205230" y="267589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竖直向上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568825" y="333248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不变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4834255" y="526542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变大</a:t>
            </a:r>
            <a:endParaRPr lang="en-US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55370" y="1052830"/>
            <a:ext cx="10493375" cy="5104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在“探究滑动摩擦力大小与哪些因素有关”的实验中，某同学得到如下表所示的实验数据。</a:t>
            </a: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(1)分析第1、2两次实验，可能的结论是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________________________</a:t>
            </a:r>
            <a:endParaRPr lang="zh-CN" altLang="en-US" sz="2800" u="sng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u="sng"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                                      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;</a:t>
            </a: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1199515" y="2204720"/>
          <a:ext cx="90474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8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实验序号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接触面材料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压力</a:t>
                      </a:r>
                      <a:r>
                        <a:rPr lang="en-US" altLang="zh-CN" sz="2400" i="1"/>
                        <a:t>F</a:t>
                      </a:r>
                      <a:r>
                        <a:rPr lang="en-US" altLang="zh-CN" sz="2400" baseline="-25000"/>
                        <a:t>N </a:t>
                      </a:r>
                      <a:r>
                        <a:rPr lang="en-US" altLang="zh-CN" sz="2400"/>
                        <a:t>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滑动摩擦力</a:t>
                      </a:r>
                      <a:r>
                        <a:rPr lang="en-US" altLang="zh-CN" sz="2400" i="1"/>
                        <a:t>F</a:t>
                      </a:r>
                      <a:r>
                        <a:rPr lang="en-US" altLang="zh-CN" sz="2400" baseline="-25000"/>
                        <a:t>f </a:t>
                      </a:r>
                      <a:r>
                        <a:rPr lang="en-US" altLang="zh-CN" sz="2400"/>
                        <a:t>/N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木块与木板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木块与木板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木块与毛巾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1343660" y="4653280"/>
            <a:ext cx="10070465" cy="1202055"/>
            <a:chOff x="2116" y="7328"/>
            <a:chExt cx="15859" cy="1893"/>
          </a:xfrm>
        </p:grpSpPr>
        <p:sp>
          <p:nvSpPr>
            <p:cNvPr id="6" name="文本框 5"/>
            <p:cNvSpPr txBox="1"/>
            <p:nvPr/>
          </p:nvSpPr>
          <p:spPr>
            <a:xfrm>
              <a:off x="11641" y="7328"/>
              <a:ext cx="6334" cy="91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滑动摩擦力的大小与接触面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116" y="8121"/>
              <a:ext cx="14548" cy="110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所受的压力有关，在其他条件相同时，压力越大，滑动摩擦力越大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27125" y="1052830"/>
            <a:ext cx="10493375" cy="5104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在“探究滑动摩擦力大小与哪些因素有关”的实验中，某同学得到如下表所示的实验数据。</a:t>
            </a: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(2)分析第2、3两次实验，可能的结论是</a:t>
            </a:r>
            <a:r>
              <a:rPr lang="zh-CN" altLang="en-US" sz="2800" u="sng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</a:p>
          <a:p>
            <a:pPr>
              <a:lnSpc>
                <a:spcPct val="120000"/>
              </a:lnSpc>
            </a:pPr>
            <a:r>
              <a:rPr lang="zh-CN" altLang="en-US" sz="2800" u="sng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                                                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u="sng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                                                                     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1199515" y="2204720"/>
          <a:ext cx="90474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8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实验序号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接触面材料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压力</a:t>
                      </a:r>
                      <a:r>
                        <a:rPr lang="en-US" altLang="zh-CN" sz="2400" i="1"/>
                        <a:t>F</a:t>
                      </a:r>
                      <a:r>
                        <a:rPr lang="en-US" altLang="zh-CN" sz="2400" baseline="-25000"/>
                        <a:t>N </a:t>
                      </a:r>
                      <a:r>
                        <a:rPr lang="en-US" altLang="zh-CN" sz="2400"/>
                        <a:t>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滑动摩擦力</a:t>
                      </a:r>
                      <a:r>
                        <a:rPr lang="en-US" altLang="zh-CN" sz="2400" i="1"/>
                        <a:t>F</a:t>
                      </a:r>
                      <a:r>
                        <a:rPr lang="en-US" altLang="zh-CN" sz="2400" baseline="-25000"/>
                        <a:t>f </a:t>
                      </a:r>
                      <a:r>
                        <a:rPr lang="en-US" altLang="zh-CN" sz="2400"/>
                        <a:t>/N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木块与木板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木块与木板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木块与毛巾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1343025" y="4653280"/>
            <a:ext cx="10523855" cy="1064260"/>
            <a:chOff x="2115" y="7328"/>
            <a:chExt cx="16070" cy="1676"/>
          </a:xfrm>
        </p:grpSpPr>
        <p:sp>
          <p:nvSpPr>
            <p:cNvPr id="6" name="文本框 5"/>
            <p:cNvSpPr txBox="1"/>
            <p:nvPr/>
          </p:nvSpPr>
          <p:spPr>
            <a:xfrm>
              <a:off x="11527" y="7328"/>
              <a:ext cx="6334" cy="91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滑动摩擦力的大小与接触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115" y="8122"/>
              <a:ext cx="16070" cy="88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面的粗糙程度有关，在其他条件相同时，接触面越粗糙，滑动摩擦力越大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97150" y="1066800"/>
            <a:ext cx="2689225" cy="61785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生活中的摩擦</a:t>
            </a:r>
          </a:p>
        </p:txBody>
      </p: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6116955" y="742315"/>
            <a:ext cx="2425700" cy="5092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摩擦力的种类</a:t>
            </a:r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829945" y="1649095"/>
            <a:ext cx="812165" cy="313118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认识摩擦力</a:t>
            </a:r>
          </a:p>
        </p:txBody>
      </p:sp>
      <p:sp>
        <p:nvSpPr>
          <p:cNvPr id="14" name="左大括号 13"/>
          <p:cNvSpPr/>
          <p:nvPr>
            <p:custDataLst>
              <p:tags r:id="rId4"/>
            </p:custDataLst>
          </p:nvPr>
        </p:nvSpPr>
        <p:spPr>
          <a:xfrm>
            <a:off x="1919605" y="1356995"/>
            <a:ext cx="607695" cy="328866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>
            <p:custDataLst>
              <p:tags r:id="rId5"/>
            </p:custDataLst>
          </p:nvPr>
        </p:nvSpPr>
        <p:spPr>
          <a:xfrm>
            <a:off x="5520055" y="941705"/>
            <a:ext cx="542925" cy="8674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2597150" y="4320540"/>
            <a:ext cx="286639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探究滑动摩擦力</a:t>
            </a:r>
          </a:p>
        </p:txBody>
      </p:sp>
      <p:sp>
        <p:nvSpPr>
          <p:cNvPr id="2" name="左大括号 1"/>
          <p:cNvSpPr/>
          <p:nvPr>
            <p:custDataLst>
              <p:tags r:id="rId7"/>
            </p:custDataLst>
          </p:nvPr>
        </p:nvSpPr>
        <p:spPr>
          <a:xfrm>
            <a:off x="5607050" y="3168015"/>
            <a:ext cx="546735" cy="1898015"/>
          </a:xfrm>
          <a:prstGeom prst="leftBrace">
            <a:avLst>
              <a:gd name="adj1" fmla="val 8333"/>
              <a:gd name="adj2" fmla="val 73937"/>
            </a:avLst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6207760" y="2938145"/>
            <a:ext cx="2687320" cy="89471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ym typeface="+mn-ea"/>
              </a:rPr>
              <a:t>活动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2800">
                <a:sym typeface="+mn-ea"/>
              </a:rPr>
              <a:t>测量滑动摩擦力大小</a:t>
            </a:r>
            <a:endParaRPr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6198870" y="4731385"/>
            <a:ext cx="2919730" cy="138366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sym typeface="+mn-ea"/>
              </a:rPr>
              <a:t>必做实验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2800">
                <a:sym typeface="+mn-ea"/>
              </a:rPr>
              <a:t>探究滑动摩擦力的大小与哪些因素有关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6116955" y="1505585"/>
            <a:ext cx="3865245" cy="52959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滑动摩擦与滑动摩擦力</a:t>
            </a:r>
          </a:p>
        </p:txBody>
      </p:sp>
      <p:sp>
        <p:nvSpPr>
          <p:cNvPr id="16" name="左大括号 15"/>
          <p:cNvSpPr/>
          <p:nvPr>
            <p:custDataLst>
              <p:tags r:id="rId11"/>
            </p:custDataLst>
          </p:nvPr>
        </p:nvSpPr>
        <p:spPr>
          <a:xfrm>
            <a:off x="9232265" y="4947285"/>
            <a:ext cx="603250" cy="103568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9961245" y="4734560"/>
            <a:ext cx="1858645" cy="52705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压力大小</a:t>
            </a:r>
            <a:endParaRPr lang="zh-CN" sz="2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9952355" y="5523230"/>
            <a:ext cx="1899920" cy="92456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接触面的粗糙程度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8" grpId="0" bldLvl="0" animBg="1"/>
      <p:bldP spid="17" grpId="0" bldLvl="0" animBg="1"/>
      <p:bldP spid="2" grpId="0" bldLvl="0" animBg="1"/>
      <p:bldP spid="3" grpId="0" bldLvl="0" animBg="1"/>
      <p:bldP spid="5" grpId="0" bldLvl="0" animBg="1"/>
      <p:bldP spid="7" grpId="0" bldLvl="0" animBg="1"/>
      <p:bldP spid="16" grpId="0" bldLvl="0" animBg="1"/>
      <p:bldP spid="18" grpId="0" bldLvl="0" animBg="1"/>
      <p:bldP spid="1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docer-ks3.wpscdn.cn/picture/170859136/7eeed41c717485faff9b9e9cc64959df_612.jpg" descr="商务男士在宫墙下行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45" y="3234055"/>
            <a:ext cx="4261485" cy="2840355"/>
          </a:xfrm>
          <a:prstGeom prst="rect">
            <a:avLst/>
          </a:prstGeom>
        </p:spPr>
      </p:pic>
      <p:pic>
        <p:nvPicPr>
          <p:cNvPr id="15364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675" y="3257550"/>
            <a:ext cx="4120515" cy="281686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1337310" y="1282065"/>
            <a:ext cx="95167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在路上行走是我们每天都会做的事情，但在路上有积雪的时候，在路上行走似乎比平时更容易滑到，这又是什么原因呢？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52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生活中的摩擦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b="3185"/>
          <a:stretch>
            <a:fillRect/>
          </a:stretch>
        </p:blipFill>
        <p:spPr>
          <a:xfrm>
            <a:off x="1639570" y="2275840"/>
            <a:ext cx="3208655" cy="33889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9795" y="16090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这些问题都与摩擦相关。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39570" y="5664835"/>
            <a:ext cx="32086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运动员为什么能在冰面上快速滑行</a:t>
            </a:r>
          </a:p>
        </p:txBody>
      </p:sp>
      <p:pic>
        <p:nvPicPr>
          <p:cNvPr id="5" name="https://docer-ks3.wpscdn.cn/picture/5828850/8e6c2f895045d4e5f12982b99120d8c5_612.jpg" descr="冬天,轮胎,白色背景,新的,车轮,水平画幅,备件,交通方式,干净,特写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375" y="2275840"/>
            <a:ext cx="4052570" cy="33858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76010" y="5661660"/>
            <a:ext cx="40513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汽车轮胎表面为什么常有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凹凸的花纹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52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生活中的摩擦</a:t>
            </a:r>
          </a:p>
        </p:txBody>
      </p:sp>
      <p:pic>
        <p:nvPicPr>
          <p:cNvPr id="10" name="https://docer-ks3.wpscdn.cn/picture/54466547/6cdf2e11299e47832ad14b9cdbfede63_612.jpg" descr="行李,手提箱,传送带,机场,行李提取厅,行李车,安全检查,迷路,中央大厅,登机柜台"/>
          <p:cNvPicPr>
            <a:picLocks noChangeAspect="1"/>
          </p:cNvPicPr>
          <p:nvPr/>
        </p:nvPicPr>
        <p:blipFill>
          <a:blip r:embed="rId3"/>
          <a:srcRect l="26509" r="10403"/>
          <a:stretch>
            <a:fillRect/>
          </a:stretch>
        </p:blipFill>
        <p:spPr>
          <a:xfrm>
            <a:off x="1639570" y="2275840"/>
            <a:ext cx="3208655" cy="33889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9795" y="16090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这些问题都与摩擦相关。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39570" y="5664835"/>
            <a:ext cx="32086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机场的传送带为什么能传送行李</a:t>
            </a:r>
          </a:p>
        </p:txBody>
      </p:sp>
      <p:pic>
        <p:nvPicPr>
          <p:cNvPr id="5" name="https://docer-ks3.wpscdn.cn/picture/172654481/b66ff21b4e6bd65b958c98e3d0412259_612.jpg" descr="在雪地行走的年轻人"/>
          <p:cNvPicPr>
            <a:picLocks noChangeAspect="1"/>
          </p:cNvPicPr>
          <p:nvPr/>
        </p:nvPicPr>
        <p:blipFill>
          <a:blip r:embed="rId4"/>
          <a:srcRect l="18892" t="-94" r="1344" b="94"/>
          <a:stretch>
            <a:fillRect/>
          </a:stretch>
        </p:blipFill>
        <p:spPr>
          <a:xfrm>
            <a:off x="6175375" y="2275840"/>
            <a:ext cx="4052570" cy="33858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76010" y="5661660"/>
            <a:ext cx="4051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登山时为什么要穿防滑靴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52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948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3896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摩擦力的种类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792720" y="2590800"/>
            <a:ext cx="3964940" cy="2642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0050" y="2590800"/>
            <a:ext cx="3994785" cy="26422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50690" y="2590800"/>
            <a:ext cx="3690620" cy="26416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424815" y="5233035"/>
            <a:ext cx="35312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此时物体未发生运动，</a:t>
            </a:r>
          </a:p>
          <a:p>
            <a:r>
              <a:rPr lang="zh-CN" altLang="en-US" sz="2800"/>
              <a:t>受到的是</a:t>
            </a:r>
            <a:r>
              <a:rPr lang="zh-CN" altLang="en-US" sz="2800" b="1"/>
              <a:t>静摩擦力</a:t>
            </a: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381500" y="5233035"/>
            <a:ext cx="36214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此时自行车车轮滚动，</a:t>
            </a:r>
          </a:p>
          <a:p>
            <a:r>
              <a:rPr lang="zh-CN" altLang="en-US" sz="2800"/>
              <a:t>受到的是</a:t>
            </a:r>
            <a:r>
              <a:rPr lang="zh-CN" altLang="en-US" sz="2800" b="1"/>
              <a:t>滚动摩擦力</a:t>
            </a: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7941310" y="5233035"/>
            <a:ext cx="39903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此时冰橇与地面产生滑动，受到的是</a:t>
            </a:r>
          </a:p>
          <a:p>
            <a:pPr algn="ctr"/>
            <a:r>
              <a:rPr lang="zh-CN" altLang="en-US" sz="2800" b="1"/>
              <a:t>滑动摩擦力</a:t>
            </a:r>
          </a:p>
        </p:txBody>
      </p:sp>
      <p:sp>
        <p:nvSpPr>
          <p:cNvPr id="17" name="圆角矩形 16"/>
          <p:cNvSpPr/>
          <p:nvPr>
            <p:custDataLst>
              <p:tags r:id="rId8"/>
            </p:custDataLst>
          </p:nvPr>
        </p:nvSpPr>
        <p:spPr>
          <a:xfrm>
            <a:off x="7792720" y="2394585"/>
            <a:ext cx="4123055" cy="422211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52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948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3896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滑动摩擦与滑动摩擦力</a:t>
            </a: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34900" y="277720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899795" y="2629535"/>
            <a:ext cx="3242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滑动摩擦：</a:t>
            </a: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899795" y="3168015"/>
            <a:ext cx="47682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一个物体在另一个物体表面上</a:t>
            </a:r>
            <a:r>
              <a:rPr lang="zh-CN" altLang="en-US" sz="2800" b="1"/>
              <a:t>滑动</a:t>
            </a:r>
            <a:r>
              <a:rPr lang="zh-CN" altLang="en-US" sz="2800"/>
              <a:t>时产生的</a:t>
            </a:r>
            <a:r>
              <a:rPr lang="zh-CN" altLang="en-US" sz="2800" b="1"/>
              <a:t>摩擦</a:t>
            </a:r>
            <a:r>
              <a:rPr lang="zh-CN" altLang="en-US" sz="2800"/>
              <a:t>。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899795" y="4271645"/>
            <a:ext cx="4479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滑动摩擦力：</a:t>
            </a: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899795" y="4942840"/>
            <a:ext cx="47675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滑动摩擦中，在</a:t>
            </a:r>
            <a:r>
              <a:rPr lang="zh-CN" altLang="en-US" sz="2800" b="1"/>
              <a:t>接触面</a:t>
            </a:r>
            <a:r>
              <a:rPr lang="zh-CN" altLang="en-US" sz="2800"/>
              <a:t>上产生</a:t>
            </a:r>
            <a:r>
              <a:rPr lang="zh-CN" altLang="en-US" sz="2800" b="1"/>
              <a:t>阻碍物体相对运动</a:t>
            </a:r>
            <a:r>
              <a:rPr lang="zh-CN" altLang="en-US" sz="2800"/>
              <a:t>的力。</a:t>
            </a:r>
          </a:p>
        </p:txBody>
      </p: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376175" y="4427567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>
              <p:custDataLst>
                <p:tags r:id="rId8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9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/>
          <p:cNvPicPr/>
          <p:nvPr/>
        </p:nvPicPr>
        <p:blipFill>
          <a:blip r:embed="rId14"/>
          <a:stretch>
            <a:fillRect/>
          </a:stretch>
        </p:blipFill>
        <p:spPr>
          <a:xfrm>
            <a:off x="5429885" y="1951355"/>
            <a:ext cx="6405245" cy="3600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52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948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3896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滑动摩擦与滑动摩擦力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814570" y="1492250"/>
            <a:ext cx="5803900" cy="732155"/>
          </a:xfrm>
          <a:prstGeom prst="wedgeRoundRectCallout">
            <a:avLst>
              <a:gd name="adj1" fmla="val -53359"/>
              <a:gd name="adj2" fmla="val 32653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那么滑动摩擦力的方向是怎样的呢？</a:t>
            </a: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60" y="2433320"/>
            <a:ext cx="4915535" cy="3277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5951855" y="2360930"/>
            <a:ext cx="5368925" cy="1814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如图所示，将牙刷用力压在手指上向前滑动，再向后滑动，你观察到了什么？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951855" y="4312285"/>
            <a:ext cx="5822950" cy="1188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</a:rPr>
              <a:t>当牙刷向前滑动时，刷毛向后弯曲；当牙刷向后滑动时，刷毛向前弯曲。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75335" y="5889625"/>
            <a:ext cx="10403205" cy="796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该现象说明滑动摩擦力的方向与物体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相对运动方向相反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9952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7967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4084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滑动摩擦与滑动摩擦力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21385" y="2316480"/>
            <a:ext cx="2205355" cy="76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产生条件：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21385" y="2964180"/>
            <a:ext cx="3719195" cy="259397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1.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两个物体相互接触；</a:t>
            </a:r>
          </a:p>
          <a:p>
            <a:pPr algn="l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2.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相互挤压；</a:t>
            </a:r>
          </a:p>
          <a:p>
            <a:pPr algn="l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3.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发生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相对运动；</a:t>
            </a:r>
          </a:p>
          <a:p>
            <a:pPr algn="l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4.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接触面不光滑。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953760" y="2099945"/>
            <a:ext cx="4903470" cy="3152831"/>
            <a:chOff x="8583" y="2474"/>
            <a:chExt cx="7392" cy="4561"/>
          </a:xfrm>
        </p:grpSpPr>
        <p:pic>
          <p:nvPicPr>
            <p:cNvPr id="20" name="Picture 2" descr="D:\我的文档\My Pictures\W020140617391815278689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3" y="2474"/>
              <a:ext cx="7392" cy="4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/>
            <p:cNvSpPr txBox="1"/>
            <p:nvPr/>
          </p:nvSpPr>
          <p:spPr>
            <a:xfrm>
              <a:off x="9600" y="2889"/>
              <a:ext cx="2146" cy="1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lnSpc>
                  <a:spcPct val="120000"/>
                </a:lnSpc>
              </a:pPr>
              <a:r>
                <a:rPr lang="en-US" altLang="zh-CN" sz="3600" i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10053" y="3271"/>
              <a:ext cx="1221" cy="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913130" y="5962650"/>
            <a:ext cx="2205355" cy="76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作用点：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209165" y="5963285"/>
            <a:ext cx="2710180" cy="761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在接触面上</a:t>
            </a:r>
          </a:p>
        </p:txBody>
      </p:sp>
      <p:cxnSp>
        <p:nvCxnSpPr>
          <p:cNvPr id="38" name="直接箭头连接符 37"/>
          <p:cNvCxnSpPr/>
          <p:nvPr/>
        </p:nvCxnSpPr>
        <p:spPr>
          <a:xfrm rot="16200000" flipH="1" flipV="1">
            <a:off x="6414770" y="2837815"/>
            <a:ext cx="8255" cy="1655445"/>
          </a:xfrm>
          <a:prstGeom prst="straightConnector1">
            <a:avLst/>
          </a:prstGeom>
          <a:ln w="57150">
            <a:solidFill>
              <a:srgbClr val="FF0000"/>
            </a:solidFill>
            <a:headEnd type="oval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746240" y="5429885"/>
            <a:ext cx="2205355" cy="76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符号：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807325" y="5429885"/>
            <a:ext cx="2710180" cy="761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一般用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表示。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663565" y="2877820"/>
            <a:ext cx="560705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 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13765" y="5216525"/>
            <a:ext cx="1403350" cy="734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方向：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921510" y="5252720"/>
            <a:ext cx="4253230" cy="698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与物体相对运动方向相反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9&quot;:[20345054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2.45,&quot;left&quot;:31.5,&quot;top&quot;:188.55,&quot;width&quot;:90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2.45,&quot;left&quot;:31.5,&quot;top&quot;:188.55,&quot;width&quot;:90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2.45,&quot;left&quot;:31.5,&quot;top&quot;:188.55,&quot;width&quot;:90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2.45,&quot;left&quot;:31.5,&quot;top&quot;:188.55,&quot;width&quot;:90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2.45,&quot;left&quot;:31.5,&quot;top&quot;:188.55,&quot;width&quot;:90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7.2,&quot;left&quot;:26.37007874015748,&quot;top&quot;:207.05,&quot;width&quot;:799.779921259842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9&quot;:[20345054],&quot;65&quot;:[20205081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42*158"/>
  <p:tag name="TABLE_ENDDRAG_RECT" val="119*373*742*15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2.45,&quot;left&quot;:31.5,&quot;top&quot;:188.55,&quot;width&quot;:90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2.45,&quot;left&quot;:31.5,&quot;top&quot;:188.55,&quot;width&quot;:908}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1611</Words>
  <PresentationFormat>宽屏</PresentationFormat>
  <Paragraphs>185</Paragraphs>
  <Slides>28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Calibri</vt:lpstr>
      <vt:lpstr>宋体</vt:lpstr>
      <vt:lpstr>Cambria Math</vt:lpstr>
      <vt:lpstr>微软雅黑</vt:lpstr>
      <vt:lpstr>Times New Roman</vt:lpstr>
      <vt:lpstr>Arial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2025-01-20T00:35:36Z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BDCA6CC7CC9A40ECAF8CDAC1377E0517_11</vt:lpwstr>
  </property>
</Properties>
</file>