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1" r:id="rId2"/>
    <p:sldId id="279" r:id="rId3"/>
    <p:sldId id="289" r:id="rId4"/>
    <p:sldId id="296" r:id="rId5"/>
    <p:sldId id="284" r:id="rId6"/>
    <p:sldId id="290" r:id="rId7"/>
    <p:sldId id="297" r:id="rId8"/>
    <p:sldId id="298" r:id="rId9"/>
    <p:sldId id="299" r:id="rId10"/>
    <p:sldId id="300" r:id="rId11"/>
    <p:sldId id="301" r:id="rId12"/>
    <p:sldId id="302" r:id="rId13"/>
    <p:sldId id="285" r:id="rId14"/>
    <p:sldId id="286" r:id="rId15"/>
    <p:sldId id="291" r:id="rId16"/>
    <p:sldId id="308" r:id="rId17"/>
    <p:sldId id="309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554" y="-96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2019/8/20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445548" y="2031260"/>
            <a:ext cx="6698452" cy="155765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accent1"/>
                    </a:gs>
                    <a:gs pos="33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第一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章 机械运动</a:t>
            </a:r>
            <a:endParaRPr lang="zh-CN" altLang="en-US" sz="32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17428" y="2995895"/>
            <a:ext cx="6001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</a:t>
            </a:r>
            <a:r>
              <a:rPr lang="en-US" altLang="zh-CN" sz="4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节 运动的描述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/>
          <p:nvPr/>
        </p:nvSpPr>
        <p:spPr>
          <a:xfrm>
            <a:off x="142875" y="1353503"/>
            <a:ext cx="8858250" cy="2263775"/>
          </a:xfrm>
          <a:prstGeom prst="rect">
            <a:avLst/>
          </a:prstGeom>
          <a:solidFill>
            <a:srgbClr val="BBE0E3">
              <a:alpha val="100000"/>
            </a:srgbClr>
          </a:solidFill>
          <a:ln w="38100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　　【试一试】</a:t>
            </a:r>
            <a:r>
              <a:rPr lang="zh-CN" altLang="en-US" sz="2800" b="1" dirty="0">
                <a:latin typeface="宋体" panose="02010600030101010101" pitchFamily="2" charset="-122"/>
              </a:rPr>
              <a:t>将课本放在课桌上，再将文具盒放在课本上，用手慢慢拉动课本，观察并思考：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r>
              <a:rPr lang="en-US" altLang="x-none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．以课桌为参照物，文具盒是运动的还是静止的？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r>
              <a:rPr lang="en-US" altLang="x-none" sz="2800" b="1" dirty="0"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．以课本为参照物，文具盒是运动的还是静止的？</a:t>
            </a:r>
          </a:p>
        </p:txBody>
      </p:sp>
      <p:sp>
        <p:nvSpPr>
          <p:cNvPr id="13315" name="Line 12"/>
          <p:cNvSpPr/>
          <p:nvPr/>
        </p:nvSpPr>
        <p:spPr>
          <a:xfrm flipV="1">
            <a:off x="3306128" y="4575810"/>
            <a:ext cx="792162" cy="0"/>
          </a:xfrm>
          <a:prstGeom prst="line">
            <a:avLst/>
          </a:prstGeom>
          <a:ln w="28575" cap="flat" cmpd="sng">
            <a:solidFill>
              <a:srgbClr val="3D8F95"/>
            </a:solidFill>
            <a:prstDash val="solid"/>
            <a:miter/>
            <a:headEnd type="none" w="med" len="med"/>
            <a:tailEnd type="arrow" w="med" len="med"/>
          </a:ln>
        </p:spPr>
      </p:sp>
      <p:sp>
        <p:nvSpPr>
          <p:cNvPr id="13316" name="Line 13"/>
          <p:cNvSpPr/>
          <p:nvPr/>
        </p:nvSpPr>
        <p:spPr>
          <a:xfrm>
            <a:off x="3228340" y="6004560"/>
            <a:ext cx="863600" cy="0"/>
          </a:xfrm>
          <a:prstGeom prst="line">
            <a:avLst/>
          </a:prstGeom>
          <a:ln w="28575" cap="flat" cmpd="sng">
            <a:solidFill>
              <a:srgbClr val="3D8F95"/>
            </a:solidFill>
            <a:prstDash val="solid"/>
            <a:miter/>
            <a:headEnd type="none" w="med" len="med"/>
            <a:tailEnd type="arrow" w="med" len="med"/>
          </a:ln>
        </p:spPr>
      </p:sp>
      <p:sp>
        <p:nvSpPr>
          <p:cNvPr id="13317" name="Line 15"/>
          <p:cNvSpPr/>
          <p:nvPr/>
        </p:nvSpPr>
        <p:spPr>
          <a:xfrm flipV="1">
            <a:off x="1305878" y="4575810"/>
            <a:ext cx="785812" cy="428625"/>
          </a:xfrm>
          <a:prstGeom prst="line">
            <a:avLst/>
          </a:prstGeom>
          <a:ln w="28575" cap="flat" cmpd="sng">
            <a:solidFill>
              <a:srgbClr val="3D8F95"/>
            </a:solidFill>
            <a:prstDash val="solid"/>
            <a:miter/>
            <a:headEnd type="none" w="med" len="med"/>
            <a:tailEnd type="arrow" w="med" len="med"/>
          </a:ln>
        </p:spPr>
      </p:sp>
      <p:sp>
        <p:nvSpPr>
          <p:cNvPr id="13318" name="Line 16"/>
          <p:cNvSpPr/>
          <p:nvPr/>
        </p:nvSpPr>
        <p:spPr>
          <a:xfrm>
            <a:off x="1305878" y="5575935"/>
            <a:ext cx="792162" cy="433388"/>
          </a:xfrm>
          <a:prstGeom prst="line">
            <a:avLst/>
          </a:prstGeom>
          <a:ln w="28575" cap="flat" cmpd="sng">
            <a:solidFill>
              <a:srgbClr val="3D8F95"/>
            </a:solidFill>
            <a:prstDash val="solid"/>
            <a:miter/>
            <a:headEnd type="none" w="med" len="med"/>
            <a:tailEnd type="arrow" w="med" len="med"/>
          </a:ln>
        </p:spPr>
      </p:sp>
      <p:sp>
        <p:nvSpPr>
          <p:cNvPr id="13319" name="Rectangle 17"/>
          <p:cNvSpPr/>
          <p:nvPr/>
        </p:nvSpPr>
        <p:spPr>
          <a:xfrm>
            <a:off x="4163378" y="4290060"/>
            <a:ext cx="1143000" cy="544513"/>
          </a:xfrm>
          <a:prstGeom prst="rect">
            <a:avLst/>
          </a:prstGeom>
          <a:solidFill>
            <a:schemeClr val="bg1">
              <a:alpha val="100000"/>
            </a:schemeClr>
          </a:solidFill>
          <a:ln w="25400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运动</a:t>
            </a:r>
          </a:p>
        </p:txBody>
      </p:sp>
      <p:sp>
        <p:nvSpPr>
          <p:cNvPr id="13320" name="Rectangle 18"/>
          <p:cNvSpPr/>
          <p:nvPr/>
        </p:nvSpPr>
        <p:spPr>
          <a:xfrm>
            <a:off x="4153853" y="5718810"/>
            <a:ext cx="1152525" cy="544513"/>
          </a:xfrm>
          <a:prstGeom prst="rect">
            <a:avLst/>
          </a:prstGeom>
          <a:solidFill>
            <a:schemeClr val="bg1">
              <a:alpha val="100000"/>
            </a:schemeClr>
          </a:solidFill>
          <a:ln w="25400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静止</a:t>
            </a:r>
          </a:p>
        </p:txBody>
      </p:sp>
      <p:sp>
        <p:nvSpPr>
          <p:cNvPr id="13321" name="Rectangle 20"/>
          <p:cNvSpPr/>
          <p:nvPr/>
        </p:nvSpPr>
        <p:spPr>
          <a:xfrm>
            <a:off x="5963603" y="4667885"/>
            <a:ext cx="2428875" cy="1184275"/>
          </a:xfrm>
          <a:prstGeom prst="rect">
            <a:avLst/>
          </a:prstGeom>
          <a:solidFill>
            <a:schemeClr val="bg1">
              <a:alpha val="100000"/>
            </a:schemeClr>
          </a:solidFill>
          <a:ln w="25400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物体的运动和静止是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相对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的</a:t>
            </a:r>
          </a:p>
        </p:txBody>
      </p:sp>
      <p:sp>
        <p:nvSpPr>
          <p:cNvPr id="13322" name="Rectangle 23"/>
          <p:cNvSpPr/>
          <p:nvPr/>
        </p:nvSpPr>
        <p:spPr>
          <a:xfrm>
            <a:off x="742315" y="4564698"/>
            <a:ext cx="561975" cy="1397000"/>
          </a:xfrm>
          <a:prstGeom prst="rect">
            <a:avLst/>
          </a:prstGeom>
          <a:solidFill>
            <a:schemeClr val="bg1">
              <a:alpha val="100000"/>
            </a:schemeClr>
          </a:solidFill>
          <a:ln w="25400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文</a:t>
            </a:r>
          </a:p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具</a:t>
            </a:r>
          </a:p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盒</a:t>
            </a:r>
          </a:p>
        </p:txBody>
      </p:sp>
      <p:sp>
        <p:nvSpPr>
          <p:cNvPr id="13323" name="Rectangle 33"/>
          <p:cNvSpPr/>
          <p:nvPr/>
        </p:nvSpPr>
        <p:spPr>
          <a:xfrm>
            <a:off x="2163128" y="5706110"/>
            <a:ext cx="1057275" cy="544513"/>
          </a:xfrm>
          <a:prstGeom prst="rect">
            <a:avLst/>
          </a:prstGeom>
          <a:solidFill>
            <a:schemeClr val="bg1">
              <a:alpha val="100000"/>
            </a:schemeClr>
          </a:solidFill>
          <a:ln w="25400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课本</a:t>
            </a:r>
          </a:p>
        </p:txBody>
      </p:sp>
      <p:sp>
        <p:nvSpPr>
          <p:cNvPr id="13324" name="Rectangle 34"/>
          <p:cNvSpPr/>
          <p:nvPr/>
        </p:nvSpPr>
        <p:spPr>
          <a:xfrm>
            <a:off x="2163128" y="4290060"/>
            <a:ext cx="1143000" cy="544513"/>
          </a:xfrm>
          <a:prstGeom prst="rect">
            <a:avLst/>
          </a:prstGeom>
          <a:solidFill>
            <a:schemeClr val="bg1">
              <a:alpha val="100000"/>
            </a:schemeClr>
          </a:solidFill>
          <a:ln w="25400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课桌</a:t>
            </a:r>
          </a:p>
        </p:txBody>
      </p:sp>
      <p:sp>
        <p:nvSpPr>
          <p:cNvPr id="13325" name="右大括号 16"/>
          <p:cNvSpPr/>
          <p:nvPr/>
        </p:nvSpPr>
        <p:spPr>
          <a:xfrm>
            <a:off x="5377815" y="4575810"/>
            <a:ext cx="428625" cy="1500188"/>
          </a:xfrm>
          <a:prstGeom prst="rightBrace">
            <a:avLst>
              <a:gd name="adj1" fmla="val 8328"/>
              <a:gd name="adj2" fmla="val 50000"/>
            </a:avLst>
          </a:prstGeom>
          <a:noFill/>
          <a:ln w="38100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ctr"/>
          <a:lstStyle/>
          <a:p>
            <a:pPr algn="ctr"/>
            <a:endParaRPr lang="zh-CN" alt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bldLvl="0" animBg="1"/>
      <p:bldP spid="13320" grpId="0" bldLvl="0" animBg="1"/>
      <p:bldP spid="13321" grpId="0" bldLvl="0" animBg="1"/>
      <p:bldP spid="13322" grpId="0" bldLvl="0" animBg="1"/>
      <p:bldP spid="13323" grpId="0" bldLvl="0" animBg="1"/>
      <p:bldP spid="13324" grpId="0" bldLvl="0" animBg="1"/>
      <p:bldP spid="1332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/>
          <p:nvPr/>
        </p:nvSpPr>
        <p:spPr>
          <a:xfrm>
            <a:off x="944880" y="1087120"/>
            <a:ext cx="5692140" cy="64516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600" b="1" dirty="0">
                <a:solidFill>
                  <a:srgbClr val="0066CC"/>
                </a:solidFill>
                <a:latin typeface="宋体" panose="02010600030101010101" pitchFamily="2" charset="-122"/>
              </a:rPr>
              <a:t>（三）运动和静止的相对性</a:t>
            </a:r>
          </a:p>
        </p:txBody>
      </p:sp>
      <p:sp>
        <p:nvSpPr>
          <p:cNvPr id="14339" name="矩形 3"/>
          <p:cNvSpPr/>
          <p:nvPr/>
        </p:nvSpPr>
        <p:spPr>
          <a:xfrm>
            <a:off x="518795" y="1808480"/>
            <a:ext cx="8353425" cy="1158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　　判断一个物体是运动还是静止，取决于所选的参照物；就是说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运动和静止具有</a:t>
            </a:r>
            <a:r>
              <a:rPr lang="zh-CN" altLang="en-US" sz="2800" b="1" dirty="0">
                <a:latin typeface="宋体" panose="02010600030101010101" pitchFamily="2" charset="-122"/>
              </a:rPr>
              <a:t>相对性。</a:t>
            </a:r>
          </a:p>
        </p:txBody>
      </p:sp>
      <p:sp>
        <p:nvSpPr>
          <p:cNvPr id="14340" name="Text Box 3"/>
          <p:cNvSpPr txBox="1"/>
          <p:nvPr/>
        </p:nvSpPr>
        <p:spPr>
          <a:xfrm>
            <a:off x="447358" y="3249930"/>
            <a:ext cx="8353425" cy="2020888"/>
          </a:xfrm>
          <a:prstGeom prst="rect">
            <a:avLst/>
          </a:prstGeom>
          <a:solidFill>
            <a:srgbClr val="BBE0E3">
              <a:alpha val="100000"/>
            </a:srgbClr>
          </a:solidFill>
          <a:ln w="25400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　　</a:t>
            </a:r>
            <a:r>
              <a:rPr lang="zh-CN" altLang="en-US" sz="2400" b="1" dirty="0">
                <a:latin typeface="宋体" panose="02010600030101010101" pitchFamily="2" charset="-122"/>
              </a:rPr>
              <a:t>思考：在第一次世界大战的空战中，一名飞行员发现自己的机舱有一只“小虫”在飞来，于是一把抓住，一看才发现是一颗正在飞行的子弹！我们知道徒手抓住正在飞行的子弹一般是不可能的，那么这位飞行员为什么能抓住呢？ </a:t>
            </a:r>
          </a:p>
        </p:txBody>
      </p:sp>
      <p:sp>
        <p:nvSpPr>
          <p:cNvPr id="14341" name="Text Box 4"/>
          <p:cNvSpPr txBox="1"/>
          <p:nvPr/>
        </p:nvSpPr>
        <p:spPr>
          <a:xfrm>
            <a:off x="700405" y="5408930"/>
            <a:ext cx="7488238" cy="1158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</a:rPr>
              <a:t>　　因为子弹相对于飞机的飞行速度很小或一样，它们之间近似相对静止。</a:t>
            </a:r>
            <a:r>
              <a:rPr lang="zh-CN" altLang="en-US" sz="2800" dirty="0">
                <a:solidFill>
                  <a:srgbClr val="0066CC"/>
                </a:solidFill>
                <a:latin typeface="宋体" panose="02010600030101010101" pitchFamily="2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ldLvl="0" animBg="1"/>
      <p:bldP spid="143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/>
          <p:nvPr/>
        </p:nvGrpSpPr>
        <p:grpSpPr>
          <a:xfrm>
            <a:off x="1036320" y="4346575"/>
            <a:ext cx="1222375" cy="1920875"/>
            <a:chOff x="0" y="0"/>
            <a:chExt cx="410" cy="715"/>
          </a:xfrm>
        </p:grpSpPr>
        <p:grpSp>
          <p:nvGrpSpPr>
            <p:cNvPr id="15363" name="Group 5"/>
            <p:cNvGrpSpPr/>
            <p:nvPr/>
          </p:nvGrpSpPr>
          <p:grpSpPr>
            <a:xfrm>
              <a:off x="89" y="0"/>
              <a:ext cx="321" cy="639"/>
              <a:chOff x="0" y="0"/>
              <a:chExt cx="321" cy="639"/>
            </a:xfrm>
          </p:grpSpPr>
          <p:sp>
            <p:nvSpPr>
              <p:cNvPr id="15364" name="Freeform 6"/>
              <p:cNvSpPr/>
              <p:nvPr/>
            </p:nvSpPr>
            <p:spPr>
              <a:xfrm>
                <a:off x="63" y="351"/>
                <a:ext cx="102" cy="260"/>
              </a:xfrm>
              <a:custGeom>
                <a:avLst/>
                <a:gdLst>
                  <a:gd name="txL" fmla="*/ 0 w 102"/>
                  <a:gd name="txT" fmla="*/ 0 h 260"/>
                  <a:gd name="txR" fmla="*/ 102 w 102"/>
                  <a:gd name="txB" fmla="*/ 260 h 260"/>
                </a:gdLst>
                <a:ahLst/>
                <a:cxnLst>
                  <a:cxn ang="0">
                    <a:pos x="97" y="83"/>
                  </a:cxn>
                  <a:cxn ang="0">
                    <a:pos x="94" y="50"/>
                  </a:cxn>
                  <a:cxn ang="0">
                    <a:pos x="90" y="18"/>
                  </a:cxn>
                  <a:cxn ang="0">
                    <a:pos x="86" y="15"/>
                  </a:cxn>
                  <a:cxn ang="0">
                    <a:pos x="90" y="7"/>
                  </a:cxn>
                  <a:cxn ang="0">
                    <a:pos x="86" y="0"/>
                  </a:cxn>
                  <a:cxn ang="0">
                    <a:pos x="56" y="7"/>
                  </a:cxn>
                  <a:cxn ang="0">
                    <a:pos x="27" y="11"/>
                  </a:cxn>
                  <a:cxn ang="0">
                    <a:pos x="8" y="11"/>
                  </a:cxn>
                  <a:cxn ang="0">
                    <a:pos x="4" y="18"/>
                  </a:cxn>
                  <a:cxn ang="0">
                    <a:pos x="8" y="25"/>
                  </a:cxn>
                  <a:cxn ang="0">
                    <a:pos x="4" y="36"/>
                  </a:cxn>
                  <a:cxn ang="0">
                    <a:pos x="4" y="54"/>
                  </a:cxn>
                  <a:cxn ang="0">
                    <a:pos x="4" y="65"/>
                  </a:cxn>
                  <a:cxn ang="0">
                    <a:pos x="8" y="76"/>
                  </a:cxn>
                  <a:cxn ang="0">
                    <a:pos x="8" y="83"/>
                  </a:cxn>
                  <a:cxn ang="0">
                    <a:pos x="8" y="90"/>
                  </a:cxn>
                  <a:cxn ang="0">
                    <a:pos x="12" y="119"/>
                  </a:cxn>
                  <a:cxn ang="0">
                    <a:pos x="12" y="151"/>
                  </a:cxn>
                  <a:cxn ang="0">
                    <a:pos x="8" y="198"/>
                  </a:cxn>
                  <a:cxn ang="0">
                    <a:pos x="0" y="248"/>
                  </a:cxn>
                  <a:cxn ang="0">
                    <a:pos x="8" y="248"/>
                  </a:cxn>
                  <a:cxn ang="0">
                    <a:pos x="27" y="251"/>
                  </a:cxn>
                  <a:cxn ang="0">
                    <a:pos x="45" y="259"/>
                  </a:cxn>
                  <a:cxn ang="0">
                    <a:pos x="45" y="248"/>
                  </a:cxn>
                  <a:cxn ang="0">
                    <a:pos x="45" y="237"/>
                  </a:cxn>
                  <a:cxn ang="0">
                    <a:pos x="45" y="230"/>
                  </a:cxn>
                  <a:cxn ang="0">
                    <a:pos x="49" y="216"/>
                  </a:cxn>
                  <a:cxn ang="0">
                    <a:pos x="53" y="165"/>
                  </a:cxn>
                  <a:cxn ang="0">
                    <a:pos x="53" y="119"/>
                  </a:cxn>
                  <a:cxn ang="0">
                    <a:pos x="56" y="68"/>
                  </a:cxn>
                  <a:cxn ang="0">
                    <a:pos x="60" y="144"/>
                  </a:cxn>
                  <a:cxn ang="0">
                    <a:pos x="53" y="205"/>
                  </a:cxn>
                  <a:cxn ang="0">
                    <a:pos x="53" y="219"/>
                  </a:cxn>
                  <a:cxn ang="0">
                    <a:pos x="49" y="244"/>
                  </a:cxn>
                  <a:cxn ang="0">
                    <a:pos x="94" y="237"/>
                  </a:cxn>
                  <a:cxn ang="0">
                    <a:pos x="94" y="230"/>
                  </a:cxn>
                  <a:cxn ang="0">
                    <a:pos x="97" y="205"/>
                  </a:cxn>
                  <a:cxn ang="0">
                    <a:pos x="97" y="180"/>
                  </a:cxn>
                  <a:cxn ang="0">
                    <a:pos x="97" y="151"/>
                  </a:cxn>
                  <a:cxn ang="0">
                    <a:pos x="101" y="129"/>
                  </a:cxn>
                  <a:cxn ang="0">
                    <a:pos x="101" y="104"/>
                  </a:cxn>
                  <a:cxn ang="0">
                    <a:pos x="97" y="83"/>
                  </a:cxn>
                  <a:cxn ang="0">
                    <a:pos x="97" y="83"/>
                  </a:cxn>
                </a:cxnLst>
                <a:rect l="txL" t="txT" r="txR" b="txB"/>
                <a:pathLst>
                  <a:path w="102" h="260">
                    <a:moveTo>
                      <a:pt x="97" y="83"/>
                    </a:moveTo>
                    <a:lnTo>
                      <a:pt x="94" y="50"/>
                    </a:lnTo>
                    <a:lnTo>
                      <a:pt x="90" y="18"/>
                    </a:lnTo>
                    <a:lnTo>
                      <a:pt x="86" y="15"/>
                    </a:lnTo>
                    <a:lnTo>
                      <a:pt x="90" y="7"/>
                    </a:lnTo>
                    <a:lnTo>
                      <a:pt x="86" y="0"/>
                    </a:lnTo>
                    <a:lnTo>
                      <a:pt x="56" y="7"/>
                    </a:lnTo>
                    <a:lnTo>
                      <a:pt x="27" y="11"/>
                    </a:lnTo>
                    <a:lnTo>
                      <a:pt x="8" y="11"/>
                    </a:lnTo>
                    <a:lnTo>
                      <a:pt x="4" y="18"/>
                    </a:lnTo>
                    <a:lnTo>
                      <a:pt x="8" y="25"/>
                    </a:lnTo>
                    <a:lnTo>
                      <a:pt x="4" y="36"/>
                    </a:lnTo>
                    <a:lnTo>
                      <a:pt x="4" y="54"/>
                    </a:lnTo>
                    <a:lnTo>
                      <a:pt x="4" y="65"/>
                    </a:lnTo>
                    <a:lnTo>
                      <a:pt x="8" y="76"/>
                    </a:lnTo>
                    <a:lnTo>
                      <a:pt x="8" y="83"/>
                    </a:lnTo>
                    <a:lnTo>
                      <a:pt x="8" y="90"/>
                    </a:lnTo>
                    <a:lnTo>
                      <a:pt x="12" y="119"/>
                    </a:lnTo>
                    <a:lnTo>
                      <a:pt x="12" y="151"/>
                    </a:lnTo>
                    <a:lnTo>
                      <a:pt x="8" y="198"/>
                    </a:lnTo>
                    <a:lnTo>
                      <a:pt x="0" y="248"/>
                    </a:lnTo>
                    <a:lnTo>
                      <a:pt x="8" y="248"/>
                    </a:lnTo>
                    <a:lnTo>
                      <a:pt x="27" y="251"/>
                    </a:lnTo>
                    <a:lnTo>
                      <a:pt x="45" y="259"/>
                    </a:lnTo>
                    <a:lnTo>
                      <a:pt x="45" y="248"/>
                    </a:lnTo>
                    <a:lnTo>
                      <a:pt x="45" y="237"/>
                    </a:lnTo>
                    <a:lnTo>
                      <a:pt x="45" y="230"/>
                    </a:lnTo>
                    <a:lnTo>
                      <a:pt x="49" y="216"/>
                    </a:lnTo>
                    <a:lnTo>
                      <a:pt x="53" y="165"/>
                    </a:lnTo>
                    <a:lnTo>
                      <a:pt x="53" y="119"/>
                    </a:lnTo>
                    <a:lnTo>
                      <a:pt x="56" y="68"/>
                    </a:lnTo>
                    <a:lnTo>
                      <a:pt x="60" y="144"/>
                    </a:lnTo>
                    <a:lnTo>
                      <a:pt x="53" y="205"/>
                    </a:lnTo>
                    <a:lnTo>
                      <a:pt x="53" y="219"/>
                    </a:lnTo>
                    <a:lnTo>
                      <a:pt x="49" y="244"/>
                    </a:lnTo>
                    <a:lnTo>
                      <a:pt x="94" y="237"/>
                    </a:lnTo>
                    <a:lnTo>
                      <a:pt x="94" y="230"/>
                    </a:lnTo>
                    <a:lnTo>
                      <a:pt x="97" y="205"/>
                    </a:lnTo>
                    <a:lnTo>
                      <a:pt x="97" y="180"/>
                    </a:lnTo>
                    <a:lnTo>
                      <a:pt x="97" y="151"/>
                    </a:lnTo>
                    <a:lnTo>
                      <a:pt x="101" y="129"/>
                    </a:lnTo>
                    <a:lnTo>
                      <a:pt x="101" y="104"/>
                    </a:lnTo>
                    <a:lnTo>
                      <a:pt x="97" y="83"/>
                    </a:lnTo>
                    <a:close/>
                  </a:path>
                </a:pathLst>
              </a:custGeom>
              <a:solidFill>
                <a:srgbClr val="777777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  <p:sp>
            <p:nvSpPr>
              <p:cNvPr id="15365" name="Freeform 7"/>
              <p:cNvSpPr/>
              <p:nvPr/>
            </p:nvSpPr>
            <p:spPr>
              <a:xfrm>
                <a:off x="0" y="175"/>
                <a:ext cx="232" cy="188"/>
              </a:xfrm>
              <a:custGeom>
                <a:avLst/>
                <a:gdLst>
                  <a:gd name="txL" fmla="*/ 0 w 232"/>
                  <a:gd name="txT" fmla="*/ 0 h 188"/>
                  <a:gd name="txR" fmla="*/ 232 w 232"/>
                  <a:gd name="txB" fmla="*/ 188 h 188"/>
                </a:gdLst>
                <a:ahLst/>
                <a:cxnLst>
                  <a:cxn ang="0">
                    <a:pos x="116" y="43"/>
                  </a:cxn>
                  <a:cxn ang="0">
                    <a:pos x="116" y="54"/>
                  </a:cxn>
                  <a:cxn ang="0">
                    <a:pos x="112" y="69"/>
                  </a:cxn>
                  <a:cxn ang="0">
                    <a:pos x="108" y="58"/>
                  </a:cxn>
                  <a:cxn ang="0">
                    <a:pos x="104" y="65"/>
                  </a:cxn>
                  <a:cxn ang="0">
                    <a:pos x="116" y="148"/>
                  </a:cxn>
                  <a:cxn ang="0">
                    <a:pos x="108" y="173"/>
                  </a:cxn>
                  <a:cxn ang="0">
                    <a:pos x="97" y="151"/>
                  </a:cxn>
                  <a:cxn ang="0">
                    <a:pos x="101" y="65"/>
                  </a:cxn>
                  <a:cxn ang="0">
                    <a:pos x="97" y="61"/>
                  </a:cxn>
                  <a:cxn ang="0">
                    <a:pos x="93" y="69"/>
                  </a:cxn>
                  <a:cxn ang="0">
                    <a:pos x="75" y="51"/>
                  </a:cxn>
                  <a:cxn ang="0">
                    <a:pos x="71" y="54"/>
                  </a:cxn>
                  <a:cxn ang="0">
                    <a:pos x="49" y="69"/>
                  </a:cxn>
                  <a:cxn ang="0">
                    <a:pos x="37" y="79"/>
                  </a:cxn>
                  <a:cxn ang="0">
                    <a:pos x="34" y="94"/>
                  </a:cxn>
                  <a:cxn ang="0">
                    <a:pos x="0" y="122"/>
                  </a:cxn>
                  <a:cxn ang="0">
                    <a:pos x="0" y="126"/>
                  </a:cxn>
                  <a:cxn ang="0">
                    <a:pos x="4" y="133"/>
                  </a:cxn>
                  <a:cxn ang="0">
                    <a:pos x="8" y="144"/>
                  </a:cxn>
                  <a:cxn ang="0">
                    <a:pos x="11" y="151"/>
                  </a:cxn>
                  <a:cxn ang="0">
                    <a:pos x="52" y="133"/>
                  </a:cxn>
                  <a:cxn ang="0">
                    <a:pos x="52" y="130"/>
                  </a:cxn>
                  <a:cxn ang="0">
                    <a:pos x="63" y="162"/>
                  </a:cxn>
                  <a:cxn ang="0">
                    <a:pos x="71" y="187"/>
                  </a:cxn>
                  <a:cxn ang="0">
                    <a:pos x="108" y="187"/>
                  </a:cxn>
                  <a:cxn ang="0">
                    <a:pos x="149" y="176"/>
                  </a:cxn>
                  <a:cxn ang="0">
                    <a:pos x="149" y="148"/>
                  </a:cxn>
                  <a:cxn ang="0">
                    <a:pos x="149" y="119"/>
                  </a:cxn>
                  <a:cxn ang="0">
                    <a:pos x="145" y="94"/>
                  </a:cxn>
                  <a:cxn ang="0">
                    <a:pos x="145" y="87"/>
                  </a:cxn>
                  <a:cxn ang="0">
                    <a:pos x="153" y="76"/>
                  </a:cxn>
                  <a:cxn ang="0">
                    <a:pos x="164" y="72"/>
                  </a:cxn>
                  <a:cxn ang="0">
                    <a:pos x="171" y="69"/>
                  </a:cxn>
                  <a:cxn ang="0">
                    <a:pos x="175" y="61"/>
                  </a:cxn>
                  <a:cxn ang="0">
                    <a:pos x="194" y="51"/>
                  </a:cxn>
                  <a:cxn ang="0">
                    <a:pos x="209" y="36"/>
                  </a:cxn>
                  <a:cxn ang="0">
                    <a:pos x="212" y="33"/>
                  </a:cxn>
                  <a:cxn ang="0">
                    <a:pos x="231" y="18"/>
                  </a:cxn>
                  <a:cxn ang="0">
                    <a:pos x="220" y="0"/>
                  </a:cxn>
                  <a:cxn ang="0">
                    <a:pos x="216" y="0"/>
                  </a:cxn>
                  <a:cxn ang="0">
                    <a:pos x="198" y="11"/>
                  </a:cxn>
                  <a:cxn ang="0">
                    <a:pos x="179" y="18"/>
                  </a:cxn>
                  <a:cxn ang="0">
                    <a:pos x="175" y="25"/>
                  </a:cxn>
                  <a:cxn ang="0">
                    <a:pos x="164" y="29"/>
                  </a:cxn>
                  <a:cxn ang="0">
                    <a:pos x="157" y="33"/>
                  </a:cxn>
                  <a:cxn ang="0">
                    <a:pos x="149" y="33"/>
                  </a:cxn>
                  <a:cxn ang="0">
                    <a:pos x="134" y="40"/>
                  </a:cxn>
                  <a:cxn ang="0">
                    <a:pos x="116" y="43"/>
                  </a:cxn>
                  <a:cxn ang="0">
                    <a:pos x="116" y="43"/>
                  </a:cxn>
                  <a:cxn ang="0">
                    <a:pos x="116" y="43"/>
                  </a:cxn>
                </a:cxnLst>
                <a:rect l="txL" t="txT" r="txR" b="txB"/>
                <a:pathLst>
                  <a:path w="232" h="188">
                    <a:moveTo>
                      <a:pt x="116" y="43"/>
                    </a:moveTo>
                    <a:lnTo>
                      <a:pt x="116" y="54"/>
                    </a:lnTo>
                    <a:lnTo>
                      <a:pt x="112" y="69"/>
                    </a:lnTo>
                    <a:lnTo>
                      <a:pt x="108" y="58"/>
                    </a:lnTo>
                    <a:lnTo>
                      <a:pt x="104" y="65"/>
                    </a:lnTo>
                    <a:lnTo>
                      <a:pt x="116" y="148"/>
                    </a:lnTo>
                    <a:lnTo>
                      <a:pt x="108" y="173"/>
                    </a:lnTo>
                    <a:lnTo>
                      <a:pt x="97" y="151"/>
                    </a:lnTo>
                    <a:lnTo>
                      <a:pt x="101" y="65"/>
                    </a:lnTo>
                    <a:lnTo>
                      <a:pt x="97" y="61"/>
                    </a:lnTo>
                    <a:lnTo>
                      <a:pt x="93" y="69"/>
                    </a:lnTo>
                    <a:lnTo>
                      <a:pt x="75" y="51"/>
                    </a:lnTo>
                    <a:lnTo>
                      <a:pt x="71" y="54"/>
                    </a:lnTo>
                    <a:lnTo>
                      <a:pt x="49" y="69"/>
                    </a:lnTo>
                    <a:lnTo>
                      <a:pt x="37" y="79"/>
                    </a:lnTo>
                    <a:lnTo>
                      <a:pt x="34" y="94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4" y="133"/>
                    </a:lnTo>
                    <a:lnTo>
                      <a:pt x="8" y="144"/>
                    </a:lnTo>
                    <a:lnTo>
                      <a:pt x="11" y="151"/>
                    </a:lnTo>
                    <a:lnTo>
                      <a:pt x="52" y="133"/>
                    </a:lnTo>
                    <a:lnTo>
                      <a:pt x="52" y="130"/>
                    </a:lnTo>
                    <a:lnTo>
                      <a:pt x="63" y="162"/>
                    </a:lnTo>
                    <a:lnTo>
                      <a:pt x="71" y="187"/>
                    </a:lnTo>
                    <a:lnTo>
                      <a:pt x="108" y="187"/>
                    </a:lnTo>
                    <a:lnTo>
                      <a:pt x="149" y="176"/>
                    </a:lnTo>
                    <a:lnTo>
                      <a:pt x="149" y="148"/>
                    </a:lnTo>
                    <a:lnTo>
                      <a:pt x="149" y="119"/>
                    </a:lnTo>
                    <a:lnTo>
                      <a:pt x="145" y="94"/>
                    </a:lnTo>
                    <a:lnTo>
                      <a:pt x="145" y="87"/>
                    </a:lnTo>
                    <a:lnTo>
                      <a:pt x="153" y="76"/>
                    </a:lnTo>
                    <a:lnTo>
                      <a:pt x="164" y="72"/>
                    </a:lnTo>
                    <a:lnTo>
                      <a:pt x="171" y="69"/>
                    </a:lnTo>
                    <a:lnTo>
                      <a:pt x="175" y="61"/>
                    </a:lnTo>
                    <a:lnTo>
                      <a:pt x="194" y="51"/>
                    </a:lnTo>
                    <a:lnTo>
                      <a:pt x="209" y="36"/>
                    </a:lnTo>
                    <a:lnTo>
                      <a:pt x="212" y="33"/>
                    </a:lnTo>
                    <a:lnTo>
                      <a:pt x="231" y="18"/>
                    </a:lnTo>
                    <a:lnTo>
                      <a:pt x="220" y="0"/>
                    </a:lnTo>
                    <a:lnTo>
                      <a:pt x="216" y="0"/>
                    </a:lnTo>
                    <a:lnTo>
                      <a:pt x="198" y="11"/>
                    </a:lnTo>
                    <a:lnTo>
                      <a:pt x="179" y="18"/>
                    </a:lnTo>
                    <a:lnTo>
                      <a:pt x="175" y="25"/>
                    </a:lnTo>
                    <a:lnTo>
                      <a:pt x="164" y="29"/>
                    </a:lnTo>
                    <a:lnTo>
                      <a:pt x="157" y="33"/>
                    </a:lnTo>
                    <a:lnTo>
                      <a:pt x="149" y="33"/>
                    </a:lnTo>
                    <a:lnTo>
                      <a:pt x="134" y="40"/>
                    </a:lnTo>
                    <a:lnTo>
                      <a:pt x="116" y="43"/>
                    </a:lnTo>
                    <a:close/>
                  </a:path>
                </a:pathLst>
              </a:custGeom>
              <a:solidFill>
                <a:srgbClr val="444444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  <p:sp>
            <p:nvSpPr>
              <p:cNvPr id="15366" name="Freeform 8"/>
              <p:cNvSpPr/>
              <p:nvPr/>
            </p:nvSpPr>
            <p:spPr>
              <a:xfrm>
                <a:off x="231" y="0"/>
                <a:ext cx="90" cy="223"/>
              </a:xfrm>
              <a:custGeom>
                <a:avLst/>
                <a:gdLst>
                  <a:gd name="txL" fmla="*/ 0 w 90"/>
                  <a:gd name="txT" fmla="*/ 0 h 223"/>
                  <a:gd name="txR" fmla="*/ 90 w 90"/>
                  <a:gd name="txB" fmla="*/ 223 h 223"/>
                </a:gdLst>
                <a:ahLst/>
                <a:cxnLst>
                  <a:cxn ang="0">
                    <a:pos x="8" y="222"/>
                  </a:cxn>
                  <a:cxn ang="0">
                    <a:pos x="89" y="0"/>
                  </a:cxn>
                  <a:cxn ang="0">
                    <a:pos x="86" y="0"/>
                  </a:cxn>
                  <a:cxn ang="0">
                    <a:pos x="0" y="218"/>
                  </a:cxn>
                  <a:cxn ang="0">
                    <a:pos x="8" y="222"/>
                  </a:cxn>
                  <a:cxn ang="0">
                    <a:pos x="8" y="222"/>
                  </a:cxn>
                </a:cxnLst>
                <a:rect l="txL" t="txT" r="txR" b="txB"/>
                <a:pathLst>
                  <a:path w="90" h="223">
                    <a:moveTo>
                      <a:pt x="8" y="222"/>
                    </a:moveTo>
                    <a:lnTo>
                      <a:pt x="89" y="0"/>
                    </a:lnTo>
                    <a:lnTo>
                      <a:pt x="86" y="0"/>
                    </a:lnTo>
                    <a:lnTo>
                      <a:pt x="0" y="218"/>
                    </a:lnTo>
                    <a:lnTo>
                      <a:pt x="8" y="222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  <p:sp>
            <p:nvSpPr>
              <p:cNvPr id="15367" name="Freeform 9"/>
              <p:cNvSpPr/>
              <p:nvPr/>
            </p:nvSpPr>
            <p:spPr>
              <a:xfrm>
                <a:off x="97" y="229"/>
                <a:ext cx="20" cy="120"/>
              </a:xfrm>
              <a:custGeom>
                <a:avLst/>
                <a:gdLst>
                  <a:gd name="txL" fmla="*/ 0 w 20"/>
                  <a:gd name="txT" fmla="*/ 0 h 120"/>
                  <a:gd name="txR" fmla="*/ 20 w 20"/>
                  <a:gd name="txB" fmla="*/ 120 h 120"/>
                </a:gdLst>
                <a:ahLst/>
                <a:cxnLst>
                  <a:cxn ang="0">
                    <a:pos x="4" y="0"/>
                  </a:cxn>
                  <a:cxn ang="0">
                    <a:pos x="0" y="7"/>
                  </a:cxn>
                  <a:cxn ang="0">
                    <a:pos x="4" y="11"/>
                  </a:cxn>
                  <a:cxn ang="0">
                    <a:pos x="0" y="97"/>
                  </a:cxn>
                  <a:cxn ang="0">
                    <a:pos x="11" y="119"/>
                  </a:cxn>
                  <a:cxn ang="0">
                    <a:pos x="19" y="94"/>
                  </a:cxn>
                  <a:cxn ang="0">
                    <a:pos x="7" y="11"/>
                  </a:cxn>
                  <a:cxn ang="0">
                    <a:pos x="11" y="4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" h="120">
                    <a:moveTo>
                      <a:pt x="4" y="0"/>
                    </a:moveTo>
                    <a:lnTo>
                      <a:pt x="0" y="7"/>
                    </a:lnTo>
                    <a:lnTo>
                      <a:pt x="4" y="11"/>
                    </a:lnTo>
                    <a:lnTo>
                      <a:pt x="0" y="97"/>
                    </a:lnTo>
                    <a:lnTo>
                      <a:pt x="11" y="119"/>
                    </a:lnTo>
                    <a:lnTo>
                      <a:pt x="19" y="94"/>
                    </a:lnTo>
                    <a:lnTo>
                      <a:pt x="7" y="11"/>
                    </a:lnTo>
                    <a:lnTo>
                      <a:pt x="11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  <p:sp>
            <p:nvSpPr>
              <p:cNvPr id="15368" name="Freeform 10"/>
              <p:cNvSpPr/>
              <p:nvPr/>
            </p:nvSpPr>
            <p:spPr>
              <a:xfrm>
                <a:off x="75" y="161"/>
                <a:ext cx="53" cy="69"/>
              </a:xfrm>
              <a:custGeom>
                <a:avLst/>
                <a:gdLst>
                  <a:gd name="txL" fmla="*/ 0 w 53"/>
                  <a:gd name="txT" fmla="*/ 0 h 69"/>
                  <a:gd name="txR" fmla="*/ 53 w 53"/>
                  <a:gd name="txB" fmla="*/ 69 h 69"/>
                </a:gdLst>
                <a:ahLst/>
                <a:cxnLst>
                  <a:cxn ang="0">
                    <a:pos x="41" y="50"/>
                  </a:cxn>
                  <a:cxn ang="0">
                    <a:pos x="41" y="47"/>
                  </a:cxn>
                  <a:cxn ang="0">
                    <a:pos x="52" y="39"/>
                  </a:cxn>
                  <a:cxn ang="0">
                    <a:pos x="48" y="32"/>
                  </a:cxn>
                  <a:cxn ang="0">
                    <a:pos x="44" y="25"/>
                  </a:cxn>
                  <a:cxn ang="0">
                    <a:pos x="48" y="22"/>
                  </a:cxn>
                  <a:cxn ang="0">
                    <a:pos x="48" y="22"/>
                  </a:cxn>
                  <a:cxn ang="0">
                    <a:pos x="41" y="14"/>
                  </a:cxn>
                  <a:cxn ang="0">
                    <a:pos x="41" y="11"/>
                  </a:cxn>
                  <a:cxn ang="0">
                    <a:pos x="29" y="0"/>
                  </a:cxn>
                  <a:cxn ang="0">
                    <a:pos x="22" y="4"/>
                  </a:cxn>
                  <a:cxn ang="0">
                    <a:pos x="15" y="11"/>
                  </a:cxn>
                  <a:cxn ang="0">
                    <a:pos x="15" y="22"/>
                  </a:cxn>
                  <a:cxn ang="0">
                    <a:pos x="11" y="18"/>
                  </a:cxn>
                  <a:cxn ang="0">
                    <a:pos x="7" y="29"/>
                  </a:cxn>
                  <a:cxn ang="0">
                    <a:pos x="15" y="32"/>
                  </a:cxn>
                  <a:cxn ang="0">
                    <a:pos x="15" y="39"/>
                  </a:cxn>
                  <a:cxn ang="0">
                    <a:pos x="11" y="43"/>
                  </a:cxn>
                  <a:cxn ang="0">
                    <a:pos x="7" y="47"/>
                  </a:cxn>
                  <a:cxn ang="0">
                    <a:pos x="0" y="54"/>
                  </a:cxn>
                  <a:cxn ang="0">
                    <a:pos x="3" y="61"/>
                  </a:cxn>
                  <a:cxn ang="0">
                    <a:pos x="26" y="68"/>
                  </a:cxn>
                  <a:cxn ang="0">
                    <a:pos x="41" y="50"/>
                  </a:cxn>
                  <a:cxn ang="0">
                    <a:pos x="41" y="50"/>
                  </a:cxn>
                </a:cxnLst>
                <a:rect l="txL" t="txT" r="txR" b="txB"/>
                <a:pathLst>
                  <a:path w="53" h="69">
                    <a:moveTo>
                      <a:pt x="41" y="50"/>
                    </a:moveTo>
                    <a:lnTo>
                      <a:pt x="41" y="47"/>
                    </a:lnTo>
                    <a:lnTo>
                      <a:pt x="52" y="39"/>
                    </a:lnTo>
                    <a:lnTo>
                      <a:pt x="48" y="32"/>
                    </a:lnTo>
                    <a:lnTo>
                      <a:pt x="44" y="25"/>
                    </a:lnTo>
                    <a:lnTo>
                      <a:pt x="48" y="22"/>
                    </a:lnTo>
                    <a:lnTo>
                      <a:pt x="41" y="14"/>
                    </a:lnTo>
                    <a:lnTo>
                      <a:pt x="41" y="11"/>
                    </a:lnTo>
                    <a:lnTo>
                      <a:pt x="29" y="0"/>
                    </a:lnTo>
                    <a:lnTo>
                      <a:pt x="22" y="4"/>
                    </a:lnTo>
                    <a:lnTo>
                      <a:pt x="15" y="11"/>
                    </a:lnTo>
                    <a:lnTo>
                      <a:pt x="15" y="22"/>
                    </a:lnTo>
                    <a:lnTo>
                      <a:pt x="11" y="18"/>
                    </a:lnTo>
                    <a:lnTo>
                      <a:pt x="7" y="29"/>
                    </a:lnTo>
                    <a:lnTo>
                      <a:pt x="15" y="32"/>
                    </a:lnTo>
                    <a:lnTo>
                      <a:pt x="15" y="39"/>
                    </a:lnTo>
                    <a:lnTo>
                      <a:pt x="11" y="43"/>
                    </a:lnTo>
                    <a:lnTo>
                      <a:pt x="7" y="47"/>
                    </a:lnTo>
                    <a:lnTo>
                      <a:pt x="0" y="54"/>
                    </a:lnTo>
                    <a:lnTo>
                      <a:pt x="3" y="61"/>
                    </a:lnTo>
                    <a:lnTo>
                      <a:pt x="26" y="68"/>
                    </a:lnTo>
                    <a:lnTo>
                      <a:pt x="41" y="50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  <p:sp>
            <p:nvSpPr>
              <p:cNvPr id="15369" name="Freeform 11"/>
              <p:cNvSpPr/>
              <p:nvPr/>
            </p:nvSpPr>
            <p:spPr>
              <a:xfrm>
                <a:off x="112" y="588"/>
                <a:ext cx="72" cy="30"/>
              </a:xfrm>
              <a:custGeom>
                <a:avLst/>
                <a:gdLst>
                  <a:gd name="txL" fmla="*/ 0 w 72"/>
                  <a:gd name="txT" fmla="*/ 0 h 30"/>
                  <a:gd name="txR" fmla="*/ 72 w 72"/>
                  <a:gd name="txB" fmla="*/ 30 h 30"/>
                </a:gdLst>
                <a:ahLst/>
                <a:cxnLst>
                  <a:cxn ang="0">
                    <a:pos x="0" y="7"/>
                  </a:cxn>
                  <a:cxn ang="0">
                    <a:pos x="4" y="7"/>
                  </a:cxn>
                  <a:cxn ang="0">
                    <a:pos x="4" y="14"/>
                  </a:cxn>
                  <a:cxn ang="0">
                    <a:pos x="4" y="18"/>
                  </a:cxn>
                  <a:cxn ang="0">
                    <a:pos x="7" y="22"/>
                  </a:cxn>
                  <a:cxn ang="0">
                    <a:pos x="15" y="25"/>
                  </a:cxn>
                  <a:cxn ang="0">
                    <a:pos x="19" y="25"/>
                  </a:cxn>
                  <a:cxn ang="0">
                    <a:pos x="22" y="25"/>
                  </a:cxn>
                  <a:cxn ang="0">
                    <a:pos x="30" y="25"/>
                  </a:cxn>
                  <a:cxn ang="0">
                    <a:pos x="37" y="25"/>
                  </a:cxn>
                  <a:cxn ang="0">
                    <a:pos x="45" y="29"/>
                  </a:cxn>
                  <a:cxn ang="0">
                    <a:pos x="48" y="29"/>
                  </a:cxn>
                  <a:cxn ang="0">
                    <a:pos x="59" y="29"/>
                  </a:cxn>
                  <a:cxn ang="0">
                    <a:pos x="71" y="25"/>
                  </a:cxn>
                  <a:cxn ang="0">
                    <a:pos x="71" y="22"/>
                  </a:cxn>
                  <a:cxn ang="0">
                    <a:pos x="71" y="18"/>
                  </a:cxn>
                  <a:cxn ang="0">
                    <a:pos x="59" y="14"/>
                  </a:cxn>
                  <a:cxn ang="0">
                    <a:pos x="52" y="11"/>
                  </a:cxn>
                  <a:cxn ang="0">
                    <a:pos x="48" y="7"/>
                  </a:cxn>
                  <a:cxn ang="0">
                    <a:pos x="45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txL" t="txT" r="txR" b="txB"/>
                <a:pathLst>
                  <a:path w="72" h="30">
                    <a:moveTo>
                      <a:pt x="0" y="7"/>
                    </a:moveTo>
                    <a:lnTo>
                      <a:pt x="4" y="7"/>
                    </a:lnTo>
                    <a:lnTo>
                      <a:pt x="4" y="14"/>
                    </a:lnTo>
                    <a:lnTo>
                      <a:pt x="4" y="18"/>
                    </a:lnTo>
                    <a:lnTo>
                      <a:pt x="7" y="22"/>
                    </a:lnTo>
                    <a:lnTo>
                      <a:pt x="15" y="25"/>
                    </a:lnTo>
                    <a:lnTo>
                      <a:pt x="19" y="25"/>
                    </a:lnTo>
                    <a:lnTo>
                      <a:pt x="22" y="25"/>
                    </a:lnTo>
                    <a:lnTo>
                      <a:pt x="30" y="25"/>
                    </a:lnTo>
                    <a:lnTo>
                      <a:pt x="37" y="25"/>
                    </a:lnTo>
                    <a:lnTo>
                      <a:pt x="45" y="29"/>
                    </a:lnTo>
                    <a:lnTo>
                      <a:pt x="48" y="29"/>
                    </a:lnTo>
                    <a:lnTo>
                      <a:pt x="59" y="29"/>
                    </a:lnTo>
                    <a:lnTo>
                      <a:pt x="71" y="25"/>
                    </a:lnTo>
                    <a:lnTo>
                      <a:pt x="71" y="22"/>
                    </a:lnTo>
                    <a:lnTo>
                      <a:pt x="71" y="18"/>
                    </a:lnTo>
                    <a:lnTo>
                      <a:pt x="59" y="14"/>
                    </a:lnTo>
                    <a:lnTo>
                      <a:pt x="52" y="11"/>
                    </a:lnTo>
                    <a:lnTo>
                      <a:pt x="48" y="7"/>
                    </a:lnTo>
                    <a:lnTo>
                      <a:pt x="4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22222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  <p:sp>
            <p:nvSpPr>
              <p:cNvPr id="15370" name="Freeform 12"/>
              <p:cNvSpPr/>
              <p:nvPr/>
            </p:nvSpPr>
            <p:spPr>
              <a:xfrm>
                <a:off x="56" y="154"/>
                <a:ext cx="49" cy="62"/>
              </a:xfrm>
              <a:custGeom>
                <a:avLst/>
                <a:gdLst>
                  <a:gd name="txL" fmla="*/ 0 w 49"/>
                  <a:gd name="txT" fmla="*/ 0 h 62"/>
                  <a:gd name="txR" fmla="*/ 49 w 49"/>
                  <a:gd name="txB" fmla="*/ 62 h 62"/>
                </a:gdLst>
                <a:ahLst/>
                <a:cxnLst>
                  <a:cxn ang="0">
                    <a:pos x="48" y="7"/>
                  </a:cxn>
                  <a:cxn ang="0">
                    <a:pos x="48" y="7"/>
                  </a:cxn>
                  <a:cxn ang="0">
                    <a:pos x="48" y="3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30" y="3"/>
                  </a:cxn>
                  <a:cxn ang="0">
                    <a:pos x="26" y="3"/>
                  </a:cxn>
                  <a:cxn ang="0">
                    <a:pos x="11" y="7"/>
                  </a:cxn>
                  <a:cxn ang="0">
                    <a:pos x="4" y="18"/>
                  </a:cxn>
                  <a:cxn ang="0">
                    <a:pos x="4" y="21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6"/>
                  </a:cxn>
                  <a:cxn ang="0">
                    <a:pos x="0" y="39"/>
                  </a:cxn>
                  <a:cxn ang="0">
                    <a:pos x="7" y="50"/>
                  </a:cxn>
                  <a:cxn ang="0">
                    <a:pos x="19" y="61"/>
                  </a:cxn>
                  <a:cxn ang="0">
                    <a:pos x="26" y="54"/>
                  </a:cxn>
                  <a:cxn ang="0">
                    <a:pos x="30" y="50"/>
                  </a:cxn>
                  <a:cxn ang="0">
                    <a:pos x="34" y="46"/>
                  </a:cxn>
                  <a:cxn ang="0">
                    <a:pos x="34" y="39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30" y="25"/>
                  </a:cxn>
                  <a:cxn ang="0">
                    <a:pos x="34" y="29"/>
                  </a:cxn>
                  <a:cxn ang="0">
                    <a:pos x="34" y="25"/>
                  </a:cxn>
                  <a:cxn ang="0">
                    <a:pos x="34" y="25"/>
                  </a:cxn>
                  <a:cxn ang="0">
                    <a:pos x="41" y="11"/>
                  </a:cxn>
                  <a:cxn ang="0">
                    <a:pos x="48" y="7"/>
                  </a:cxn>
                  <a:cxn ang="0">
                    <a:pos x="48" y="7"/>
                  </a:cxn>
                </a:cxnLst>
                <a:rect l="txL" t="txT" r="txR" b="txB"/>
                <a:pathLst>
                  <a:path w="49" h="62">
                    <a:moveTo>
                      <a:pt x="48" y="7"/>
                    </a:moveTo>
                    <a:lnTo>
                      <a:pt x="48" y="7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30" y="3"/>
                    </a:lnTo>
                    <a:lnTo>
                      <a:pt x="26" y="3"/>
                    </a:lnTo>
                    <a:lnTo>
                      <a:pt x="11" y="7"/>
                    </a:lnTo>
                    <a:lnTo>
                      <a:pt x="4" y="18"/>
                    </a:lnTo>
                    <a:lnTo>
                      <a:pt x="4" y="21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7" y="50"/>
                    </a:lnTo>
                    <a:lnTo>
                      <a:pt x="19" y="61"/>
                    </a:lnTo>
                    <a:lnTo>
                      <a:pt x="26" y="54"/>
                    </a:lnTo>
                    <a:lnTo>
                      <a:pt x="30" y="50"/>
                    </a:lnTo>
                    <a:lnTo>
                      <a:pt x="34" y="46"/>
                    </a:lnTo>
                    <a:lnTo>
                      <a:pt x="34" y="39"/>
                    </a:lnTo>
                    <a:lnTo>
                      <a:pt x="26" y="36"/>
                    </a:lnTo>
                    <a:lnTo>
                      <a:pt x="30" y="25"/>
                    </a:lnTo>
                    <a:lnTo>
                      <a:pt x="34" y="29"/>
                    </a:lnTo>
                    <a:lnTo>
                      <a:pt x="34" y="25"/>
                    </a:lnTo>
                    <a:lnTo>
                      <a:pt x="41" y="11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  <p:sp>
            <p:nvSpPr>
              <p:cNvPr id="15371" name="Freeform 13"/>
              <p:cNvSpPr/>
              <p:nvPr/>
            </p:nvSpPr>
            <p:spPr>
              <a:xfrm>
                <a:off x="67" y="599"/>
                <a:ext cx="61" cy="40"/>
              </a:xfrm>
              <a:custGeom>
                <a:avLst/>
                <a:gdLst>
                  <a:gd name="txL" fmla="*/ 0 w 61"/>
                  <a:gd name="txT" fmla="*/ 0 h 40"/>
                  <a:gd name="txR" fmla="*/ 61 w 61"/>
                  <a:gd name="txB" fmla="*/ 40 h 40"/>
                </a:gdLst>
                <a:ahLst/>
                <a:cxnLst>
                  <a:cxn ang="0">
                    <a:pos x="4" y="0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8" y="21"/>
                  </a:cxn>
                  <a:cxn ang="0">
                    <a:pos x="15" y="29"/>
                  </a:cxn>
                  <a:cxn ang="0">
                    <a:pos x="34" y="39"/>
                  </a:cxn>
                  <a:cxn ang="0">
                    <a:pos x="56" y="39"/>
                  </a:cxn>
                  <a:cxn ang="0">
                    <a:pos x="56" y="39"/>
                  </a:cxn>
                  <a:cxn ang="0">
                    <a:pos x="60" y="36"/>
                  </a:cxn>
                  <a:cxn ang="0">
                    <a:pos x="52" y="25"/>
                  </a:cxn>
                  <a:cxn ang="0">
                    <a:pos x="49" y="21"/>
                  </a:cxn>
                  <a:cxn ang="0">
                    <a:pos x="30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61" h="40">
                    <a:moveTo>
                      <a:pt x="4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8" y="21"/>
                    </a:lnTo>
                    <a:lnTo>
                      <a:pt x="15" y="29"/>
                    </a:lnTo>
                    <a:lnTo>
                      <a:pt x="34" y="39"/>
                    </a:lnTo>
                    <a:lnTo>
                      <a:pt x="56" y="39"/>
                    </a:lnTo>
                    <a:lnTo>
                      <a:pt x="60" y="36"/>
                    </a:lnTo>
                    <a:lnTo>
                      <a:pt x="52" y="25"/>
                    </a:lnTo>
                    <a:lnTo>
                      <a:pt x="49" y="21"/>
                    </a:lnTo>
                    <a:lnTo>
                      <a:pt x="3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22222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  <p:sp>
            <p:nvSpPr>
              <p:cNvPr id="15372" name="Freeform 14"/>
              <p:cNvSpPr/>
              <p:nvPr/>
            </p:nvSpPr>
            <p:spPr>
              <a:xfrm>
                <a:off x="231" y="150"/>
                <a:ext cx="38" cy="37"/>
              </a:xfrm>
              <a:custGeom>
                <a:avLst/>
                <a:gdLst>
                  <a:gd name="txL" fmla="*/ 0 w 38"/>
                  <a:gd name="txT" fmla="*/ 0 h 37"/>
                  <a:gd name="txR" fmla="*/ 38 w 38"/>
                  <a:gd name="txB" fmla="*/ 37 h 37"/>
                </a:gdLst>
                <a:ahLst/>
                <a:cxnLst>
                  <a:cxn ang="0">
                    <a:pos x="11" y="36"/>
                  </a:cxn>
                  <a:cxn ang="0">
                    <a:pos x="15" y="36"/>
                  </a:cxn>
                  <a:cxn ang="0">
                    <a:pos x="22" y="33"/>
                  </a:cxn>
                  <a:cxn ang="0">
                    <a:pos x="26" y="25"/>
                  </a:cxn>
                  <a:cxn ang="0">
                    <a:pos x="30" y="22"/>
                  </a:cxn>
                  <a:cxn ang="0">
                    <a:pos x="34" y="15"/>
                  </a:cxn>
                  <a:cxn ang="0">
                    <a:pos x="34" y="15"/>
                  </a:cxn>
                  <a:cxn ang="0">
                    <a:pos x="37" y="11"/>
                  </a:cxn>
                  <a:cxn ang="0">
                    <a:pos x="37" y="4"/>
                  </a:cxn>
                  <a:cxn ang="0">
                    <a:pos x="34" y="0"/>
                  </a:cxn>
                  <a:cxn ang="0">
                    <a:pos x="22" y="0"/>
                  </a:cxn>
                  <a:cxn ang="0">
                    <a:pos x="11" y="7"/>
                  </a:cxn>
                  <a:cxn ang="0">
                    <a:pos x="8" y="18"/>
                  </a:cxn>
                  <a:cxn ang="0">
                    <a:pos x="0" y="22"/>
                  </a:cxn>
                  <a:cxn ang="0">
                    <a:pos x="11" y="36"/>
                  </a:cxn>
                  <a:cxn ang="0">
                    <a:pos x="11" y="36"/>
                  </a:cxn>
                </a:cxnLst>
                <a:rect l="txL" t="txT" r="txR" b="txB"/>
                <a:pathLst>
                  <a:path w="38" h="37">
                    <a:moveTo>
                      <a:pt x="11" y="36"/>
                    </a:moveTo>
                    <a:lnTo>
                      <a:pt x="15" y="36"/>
                    </a:lnTo>
                    <a:lnTo>
                      <a:pt x="22" y="33"/>
                    </a:lnTo>
                    <a:lnTo>
                      <a:pt x="26" y="25"/>
                    </a:lnTo>
                    <a:lnTo>
                      <a:pt x="30" y="22"/>
                    </a:lnTo>
                    <a:lnTo>
                      <a:pt x="34" y="15"/>
                    </a:lnTo>
                    <a:lnTo>
                      <a:pt x="37" y="11"/>
                    </a:lnTo>
                    <a:lnTo>
                      <a:pt x="37" y="4"/>
                    </a:lnTo>
                    <a:lnTo>
                      <a:pt x="34" y="0"/>
                    </a:lnTo>
                    <a:lnTo>
                      <a:pt x="22" y="0"/>
                    </a:lnTo>
                    <a:lnTo>
                      <a:pt x="11" y="7"/>
                    </a:lnTo>
                    <a:lnTo>
                      <a:pt x="8" y="18"/>
                    </a:lnTo>
                    <a:lnTo>
                      <a:pt x="0" y="22"/>
                    </a:ln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  <p:sp>
            <p:nvSpPr>
              <p:cNvPr id="15373" name="Freeform 15"/>
              <p:cNvSpPr/>
              <p:nvPr/>
            </p:nvSpPr>
            <p:spPr>
              <a:xfrm>
                <a:off x="101" y="211"/>
                <a:ext cx="16" cy="34"/>
              </a:xfrm>
              <a:custGeom>
                <a:avLst/>
                <a:gdLst>
                  <a:gd name="txL" fmla="*/ 0 w 16"/>
                  <a:gd name="txT" fmla="*/ 0 h 34"/>
                  <a:gd name="txR" fmla="*/ 16 w 16"/>
                  <a:gd name="txB" fmla="*/ 34 h 34"/>
                </a:gdLst>
                <a:ahLst/>
                <a:cxnLst>
                  <a:cxn ang="0">
                    <a:pos x="15" y="7"/>
                  </a:cxn>
                  <a:cxn ang="0">
                    <a:pos x="15" y="0"/>
                  </a:cxn>
                  <a:cxn ang="0">
                    <a:pos x="0" y="18"/>
                  </a:cxn>
                  <a:cxn ang="0">
                    <a:pos x="7" y="22"/>
                  </a:cxn>
                  <a:cxn ang="0">
                    <a:pos x="11" y="33"/>
                  </a:cxn>
                  <a:cxn ang="0">
                    <a:pos x="15" y="18"/>
                  </a:cxn>
                  <a:cxn ang="0">
                    <a:pos x="15" y="7"/>
                  </a:cxn>
                  <a:cxn ang="0">
                    <a:pos x="15" y="7"/>
                  </a:cxn>
                </a:cxnLst>
                <a:rect l="txL" t="txT" r="txR" b="txB"/>
                <a:pathLst>
                  <a:path w="16" h="34">
                    <a:moveTo>
                      <a:pt x="15" y="7"/>
                    </a:moveTo>
                    <a:lnTo>
                      <a:pt x="15" y="0"/>
                    </a:lnTo>
                    <a:lnTo>
                      <a:pt x="0" y="18"/>
                    </a:lnTo>
                    <a:lnTo>
                      <a:pt x="7" y="22"/>
                    </a:lnTo>
                    <a:lnTo>
                      <a:pt x="11" y="33"/>
                    </a:lnTo>
                    <a:lnTo>
                      <a:pt x="15" y="18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444444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  <p:sp>
            <p:nvSpPr>
              <p:cNvPr id="15374" name="Freeform 16"/>
              <p:cNvSpPr/>
              <p:nvPr/>
            </p:nvSpPr>
            <p:spPr>
              <a:xfrm>
                <a:off x="75" y="222"/>
                <a:ext cx="23" cy="23"/>
              </a:xfrm>
              <a:custGeom>
                <a:avLst/>
                <a:gdLst>
                  <a:gd name="txL" fmla="*/ 0 w 23"/>
                  <a:gd name="txT" fmla="*/ 0 h 23"/>
                  <a:gd name="txR" fmla="*/ 23 w 23"/>
                  <a:gd name="txB" fmla="*/ 23 h 23"/>
                </a:gdLst>
                <a:ahLst/>
                <a:cxnLst>
                  <a:cxn ang="0">
                    <a:pos x="3" y="0"/>
                  </a:cxn>
                  <a:cxn ang="0">
                    <a:pos x="0" y="4"/>
                  </a:cxn>
                  <a:cxn ang="0">
                    <a:pos x="16" y="22"/>
                  </a:cxn>
                  <a:cxn ang="0">
                    <a:pos x="19" y="14"/>
                  </a:cxn>
                  <a:cxn ang="0">
                    <a:pos x="22" y="7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23" h="23">
                    <a:moveTo>
                      <a:pt x="3" y="0"/>
                    </a:moveTo>
                    <a:lnTo>
                      <a:pt x="0" y="4"/>
                    </a:lnTo>
                    <a:lnTo>
                      <a:pt x="16" y="22"/>
                    </a:lnTo>
                    <a:lnTo>
                      <a:pt x="19" y="14"/>
                    </a:lnTo>
                    <a:lnTo>
                      <a:pt x="22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44444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  <p:sp>
            <p:nvSpPr>
              <p:cNvPr id="15375" name="Freeform 17"/>
              <p:cNvSpPr/>
              <p:nvPr/>
            </p:nvSpPr>
            <p:spPr>
              <a:xfrm>
                <a:off x="220" y="172"/>
                <a:ext cx="23" cy="22"/>
              </a:xfrm>
              <a:custGeom>
                <a:avLst/>
                <a:gdLst>
                  <a:gd name="txL" fmla="*/ 0 w 23"/>
                  <a:gd name="txT" fmla="*/ 0 h 22"/>
                  <a:gd name="txR" fmla="*/ 23 w 23"/>
                  <a:gd name="txB" fmla="*/ 22 h 22"/>
                </a:gdLst>
                <a:ahLst/>
                <a:cxnLst>
                  <a:cxn ang="0">
                    <a:pos x="11" y="21"/>
                  </a:cxn>
                  <a:cxn ang="0">
                    <a:pos x="22" y="14"/>
                  </a:cxn>
                  <a:cxn ang="0">
                    <a:pos x="11" y="0"/>
                  </a:cxn>
                  <a:cxn ang="0">
                    <a:pos x="0" y="3"/>
                  </a:cxn>
                  <a:cxn ang="0">
                    <a:pos x="11" y="21"/>
                  </a:cxn>
                  <a:cxn ang="0">
                    <a:pos x="11" y="21"/>
                  </a:cxn>
                </a:cxnLst>
                <a:rect l="txL" t="txT" r="txR" b="txB"/>
                <a:pathLst>
                  <a:path w="23" h="22">
                    <a:moveTo>
                      <a:pt x="11" y="21"/>
                    </a:moveTo>
                    <a:lnTo>
                      <a:pt x="22" y="14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</p:grpSp>
        <p:grpSp>
          <p:nvGrpSpPr>
            <p:cNvPr id="15376" name="Group 18"/>
            <p:cNvGrpSpPr/>
            <p:nvPr/>
          </p:nvGrpSpPr>
          <p:grpSpPr>
            <a:xfrm>
              <a:off x="0" y="193"/>
              <a:ext cx="153" cy="522"/>
              <a:chOff x="0" y="0"/>
              <a:chExt cx="153" cy="522"/>
            </a:xfrm>
          </p:grpSpPr>
          <p:sp>
            <p:nvSpPr>
              <p:cNvPr id="15377" name="Freeform 19"/>
              <p:cNvSpPr/>
              <p:nvPr/>
            </p:nvSpPr>
            <p:spPr>
              <a:xfrm>
                <a:off x="67" y="409"/>
                <a:ext cx="42" cy="77"/>
              </a:xfrm>
              <a:custGeom>
                <a:avLst/>
                <a:gdLst>
                  <a:gd name="txL" fmla="*/ 0 w 42"/>
                  <a:gd name="txT" fmla="*/ 0 h 77"/>
                  <a:gd name="txR" fmla="*/ 42 w 42"/>
                  <a:gd name="txB" fmla="*/ 77 h 77"/>
                </a:gdLst>
                <a:ahLst/>
                <a:cxnLst>
                  <a:cxn ang="0">
                    <a:pos x="41" y="72"/>
                  </a:cxn>
                  <a:cxn ang="0">
                    <a:pos x="30" y="61"/>
                  </a:cxn>
                  <a:cxn ang="0">
                    <a:pos x="18" y="51"/>
                  </a:cxn>
                  <a:cxn ang="0">
                    <a:pos x="15" y="2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7" y="58"/>
                  </a:cxn>
                  <a:cxn ang="0">
                    <a:pos x="11" y="65"/>
                  </a:cxn>
                  <a:cxn ang="0">
                    <a:pos x="33" y="76"/>
                  </a:cxn>
                  <a:cxn ang="0">
                    <a:pos x="41" y="72"/>
                  </a:cxn>
                  <a:cxn ang="0">
                    <a:pos x="41" y="72"/>
                  </a:cxn>
                </a:cxnLst>
                <a:rect l="txL" t="txT" r="txR" b="txB"/>
                <a:pathLst>
                  <a:path w="42" h="77">
                    <a:moveTo>
                      <a:pt x="41" y="72"/>
                    </a:moveTo>
                    <a:lnTo>
                      <a:pt x="30" y="61"/>
                    </a:lnTo>
                    <a:lnTo>
                      <a:pt x="18" y="51"/>
                    </a:lnTo>
                    <a:lnTo>
                      <a:pt x="15" y="26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58"/>
                    </a:lnTo>
                    <a:lnTo>
                      <a:pt x="11" y="65"/>
                    </a:lnTo>
                    <a:lnTo>
                      <a:pt x="33" y="76"/>
                    </a:lnTo>
                    <a:lnTo>
                      <a:pt x="41" y="7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  <p:sp>
            <p:nvSpPr>
              <p:cNvPr id="15378" name="Freeform 20"/>
              <p:cNvSpPr/>
              <p:nvPr/>
            </p:nvSpPr>
            <p:spPr>
              <a:xfrm>
                <a:off x="78" y="474"/>
                <a:ext cx="46" cy="19"/>
              </a:xfrm>
              <a:custGeom>
                <a:avLst/>
                <a:gdLst>
                  <a:gd name="txL" fmla="*/ 0 w 46"/>
                  <a:gd name="txT" fmla="*/ 0 h 19"/>
                  <a:gd name="txR" fmla="*/ 46 w 46"/>
                  <a:gd name="txB" fmla="*/ 19 h 19"/>
                </a:gdLst>
                <a:ahLst/>
                <a:cxnLst>
                  <a:cxn ang="0">
                    <a:pos x="7" y="11"/>
                  </a:cxn>
                  <a:cxn ang="0">
                    <a:pos x="22" y="18"/>
                  </a:cxn>
                  <a:cxn ang="0">
                    <a:pos x="45" y="18"/>
                  </a:cxn>
                  <a:cxn ang="0">
                    <a:pos x="45" y="14"/>
                  </a:cxn>
                  <a:cxn ang="0">
                    <a:pos x="30" y="7"/>
                  </a:cxn>
                  <a:cxn ang="0">
                    <a:pos x="22" y="11"/>
                  </a:cxn>
                  <a:cxn ang="0">
                    <a:pos x="15" y="7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7" y="11"/>
                  </a:cxn>
                  <a:cxn ang="0">
                    <a:pos x="7" y="11"/>
                  </a:cxn>
                </a:cxnLst>
                <a:rect l="txL" t="txT" r="txR" b="txB"/>
                <a:pathLst>
                  <a:path w="46" h="19">
                    <a:moveTo>
                      <a:pt x="7" y="11"/>
                    </a:moveTo>
                    <a:lnTo>
                      <a:pt x="22" y="18"/>
                    </a:lnTo>
                    <a:lnTo>
                      <a:pt x="45" y="18"/>
                    </a:lnTo>
                    <a:lnTo>
                      <a:pt x="45" y="14"/>
                    </a:lnTo>
                    <a:lnTo>
                      <a:pt x="30" y="7"/>
                    </a:lnTo>
                    <a:lnTo>
                      <a:pt x="22" y="11"/>
                    </a:lnTo>
                    <a:lnTo>
                      <a:pt x="15" y="7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  <p:sp>
            <p:nvSpPr>
              <p:cNvPr id="15379" name="Freeform 21"/>
              <p:cNvSpPr/>
              <p:nvPr/>
            </p:nvSpPr>
            <p:spPr>
              <a:xfrm>
                <a:off x="26" y="94"/>
                <a:ext cx="101" cy="176"/>
              </a:xfrm>
              <a:custGeom>
                <a:avLst/>
                <a:gdLst>
                  <a:gd name="txL" fmla="*/ 0 w 101"/>
                  <a:gd name="txT" fmla="*/ 0 h 176"/>
                  <a:gd name="txR" fmla="*/ 101 w 101"/>
                  <a:gd name="txB" fmla="*/ 176 h 176"/>
                </a:gdLst>
                <a:ahLst/>
                <a:cxnLst>
                  <a:cxn ang="0">
                    <a:pos x="11" y="147"/>
                  </a:cxn>
                  <a:cxn ang="0">
                    <a:pos x="7" y="158"/>
                  </a:cxn>
                  <a:cxn ang="0">
                    <a:pos x="4" y="168"/>
                  </a:cxn>
                  <a:cxn ang="0">
                    <a:pos x="0" y="175"/>
                  </a:cxn>
                  <a:cxn ang="0">
                    <a:pos x="48" y="175"/>
                  </a:cxn>
                  <a:cxn ang="0">
                    <a:pos x="59" y="172"/>
                  </a:cxn>
                  <a:cxn ang="0">
                    <a:pos x="74" y="165"/>
                  </a:cxn>
                  <a:cxn ang="0">
                    <a:pos x="97" y="150"/>
                  </a:cxn>
                  <a:cxn ang="0">
                    <a:pos x="100" y="143"/>
                  </a:cxn>
                  <a:cxn ang="0">
                    <a:pos x="89" y="129"/>
                  </a:cxn>
                  <a:cxn ang="0">
                    <a:pos x="86" y="118"/>
                  </a:cxn>
                  <a:cxn ang="0">
                    <a:pos x="82" y="107"/>
                  </a:cxn>
                  <a:cxn ang="0">
                    <a:pos x="56" y="129"/>
                  </a:cxn>
                  <a:cxn ang="0">
                    <a:pos x="41" y="129"/>
                  </a:cxn>
                  <a:cxn ang="0">
                    <a:pos x="37" y="122"/>
                  </a:cxn>
                  <a:cxn ang="0">
                    <a:pos x="26" y="75"/>
                  </a:cxn>
                  <a:cxn ang="0">
                    <a:pos x="15" y="25"/>
                  </a:cxn>
                  <a:cxn ang="0">
                    <a:pos x="18" y="18"/>
                  </a:cxn>
                  <a:cxn ang="0">
                    <a:pos x="30" y="14"/>
                  </a:cxn>
                  <a:cxn ang="0">
                    <a:pos x="41" y="18"/>
                  </a:cxn>
                  <a:cxn ang="0">
                    <a:pos x="48" y="18"/>
                  </a:cxn>
                  <a:cxn ang="0">
                    <a:pos x="52" y="39"/>
                  </a:cxn>
                  <a:cxn ang="0">
                    <a:pos x="52" y="57"/>
                  </a:cxn>
                  <a:cxn ang="0">
                    <a:pos x="56" y="93"/>
                  </a:cxn>
                  <a:cxn ang="0">
                    <a:pos x="78" y="86"/>
                  </a:cxn>
                  <a:cxn ang="0">
                    <a:pos x="78" y="79"/>
                  </a:cxn>
                  <a:cxn ang="0">
                    <a:pos x="86" y="71"/>
                  </a:cxn>
                  <a:cxn ang="0">
                    <a:pos x="86" y="64"/>
                  </a:cxn>
                  <a:cxn ang="0">
                    <a:pos x="86" y="57"/>
                  </a:cxn>
                  <a:cxn ang="0">
                    <a:pos x="82" y="50"/>
                  </a:cxn>
                  <a:cxn ang="0">
                    <a:pos x="78" y="43"/>
                  </a:cxn>
                  <a:cxn ang="0">
                    <a:pos x="63" y="10"/>
                  </a:cxn>
                  <a:cxn ang="0">
                    <a:pos x="63" y="18"/>
                  </a:cxn>
                  <a:cxn ang="0">
                    <a:pos x="45" y="7"/>
                  </a:cxn>
                  <a:cxn ang="0">
                    <a:pos x="11" y="0"/>
                  </a:cxn>
                  <a:cxn ang="0">
                    <a:pos x="11" y="3"/>
                  </a:cxn>
                  <a:cxn ang="0">
                    <a:pos x="4" y="28"/>
                  </a:cxn>
                  <a:cxn ang="0">
                    <a:pos x="4" y="50"/>
                  </a:cxn>
                  <a:cxn ang="0">
                    <a:pos x="4" y="64"/>
                  </a:cxn>
                  <a:cxn ang="0">
                    <a:pos x="7" y="79"/>
                  </a:cxn>
                  <a:cxn ang="0">
                    <a:pos x="15" y="100"/>
                  </a:cxn>
                  <a:cxn ang="0">
                    <a:pos x="18" y="125"/>
                  </a:cxn>
                  <a:cxn ang="0">
                    <a:pos x="18" y="132"/>
                  </a:cxn>
                  <a:cxn ang="0">
                    <a:pos x="11" y="147"/>
                  </a:cxn>
                  <a:cxn ang="0">
                    <a:pos x="11" y="147"/>
                  </a:cxn>
                </a:cxnLst>
                <a:rect l="txL" t="txT" r="txR" b="txB"/>
                <a:pathLst>
                  <a:path w="101" h="176">
                    <a:moveTo>
                      <a:pt x="11" y="147"/>
                    </a:moveTo>
                    <a:lnTo>
                      <a:pt x="7" y="158"/>
                    </a:lnTo>
                    <a:lnTo>
                      <a:pt x="4" y="168"/>
                    </a:lnTo>
                    <a:lnTo>
                      <a:pt x="0" y="175"/>
                    </a:lnTo>
                    <a:lnTo>
                      <a:pt x="48" y="175"/>
                    </a:lnTo>
                    <a:lnTo>
                      <a:pt x="59" y="172"/>
                    </a:lnTo>
                    <a:lnTo>
                      <a:pt x="74" y="165"/>
                    </a:lnTo>
                    <a:lnTo>
                      <a:pt x="97" y="150"/>
                    </a:lnTo>
                    <a:lnTo>
                      <a:pt x="100" y="143"/>
                    </a:lnTo>
                    <a:lnTo>
                      <a:pt x="89" y="129"/>
                    </a:lnTo>
                    <a:lnTo>
                      <a:pt x="86" y="118"/>
                    </a:lnTo>
                    <a:lnTo>
                      <a:pt x="82" y="107"/>
                    </a:lnTo>
                    <a:lnTo>
                      <a:pt x="56" y="129"/>
                    </a:lnTo>
                    <a:lnTo>
                      <a:pt x="41" y="129"/>
                    </a:lnTo>
                    <a:lnTo>
                      <a:pt x="37" y="122"/>
                    </a:lnTo>
                    <a:lnTo>
                      <a:pt x="26" y="75"/>
                    </a:lnTo>
                    <a:lnTo>
                      <a:pt x="15" y="25"/>
                    </a:lnTo>
                    <a:lnTo>
                      <a:pt x="18" y="18"/>
                    </a:lnTo>
                    <a:lnTo>
                      <a:pt x="30" y="14"/>
                    </a:lnTo>
                    <a:lnTo>
                      <a:pt x="41" y="18"/>
                    </a:lnTo>
                    <a:lnTo>
                      <a:pt x="48" y="18"/>
                    </a:lnTo>
                    <a:lnTo>
                      <a:pt x="52" y="39"/>
                    </a:lnTo>
                    <a:lnTo>
                      <a:pt x="52" y="57"/>
                    </a:lnTo>
                    <a:lnTo>
                      <a:pt x="56" y="93"/>
                    </a:lnTo>
                    <a:lnTo>
                      <a:pt x="78" y="86"/>
                    </a:lnTo>
                    <a:lnTo>
                      <a:pt x="78" y="79"/>
                    </a:lnTo>
                    <a:lnTo>
                      <a:pt x="86" y="71"/>
                    </a:lnTo>
                    <a:lnTo>
                      <a:pt x="86" y="64"/>
                    </a:lnTo>
                    <a:lnTo>
                      <a:pt x="86" y="57"/>
                    </a:lnTo>
                    <a:lnTo>
                      <a:pt x="82" y="50"/>
                    </a:lnTo>
                    <a:lnTo>
                      <a:pt x="78" y="43"/>
                    </a:lnTo>
                    <a:lnTo>
                      <a:pt x="63" y="10"/>
                    </a:lnTo>
                    <a:lnTo>
                      <a:pt x="63" y="18"/>
                    </a:lnTo>
                    <a:lnTo>
                      <a:pt x="45" y="7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4" y="28"/>
                    </a:lnTo>
                    <a:lnTo>
                      <a:pt x="4" y="50"/>
                    </a:lnTo>
                    <a:lnTo>
                      <a:pt x="4" y="64"/>
                    </a:lnTo>
                    <a:lnTo>
                      <a:pt x="7" y="79"/>
                    </a:lnTo>
                    <a:lnTo>
                      <a:pt x="15" y="100"/>
                    </a:lnTo>
                    <a:lnTo>
                      <a:pt x="18" y="125"/>
                    </a:lnTo>
                    <a:lnTo>
                      <a:pt x="18" y="132"/>
                    </a:lnTo>
                    <a:lnTo>
                      <a:pt x="11" y="147"/>
                    </a:lnTo>
                    <a:close/>
                  </a:path>
                </a:pathLst>
              </a:custGeom>
              <a:solidFill>
                <a:srgbClr val="888888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  <p:sp>
            <p:nvSpPr>
              <p:cNvPr id="15380" name="Freeform 22"/>
              <p:cNvSpPr/>
              <p:nvPr/>
            </p:nvSpPr>
            <p:spPr>
              <a:xfrm>
                <a:off x="26" y="248"/>
                <a:ext cx="109" cy="162"/>
              </a:xfrm>
              <a:custGeom>
                <a:avLst/>
                <a:gdLst>
                  <a:gd name="txL" fmla="*/ 0 w 109"/>
                  <a:gd name="txT" fmla="*/ 0 h 162"/>
                  <a:gd name="txR" fmla="*/ 109 w 109"/>
                  <a:gd name="txB" fmla="*/ 162 h 162"/>
                </a:gdLst>
                <a:ahLst/>
                <a:cxnLst>
                  <a:cxn ang="0">
                    <a:pos x="7" y="21"/>
                  </a:cxn>
                  <a:cxn ang="0">
                    <a:pos x="7" y="36"/>
                  </a:cxn>
                  <a:cxn ang="0">
                    <a:pos x="11" y="50"/>
                  </a:cxn>
                  <a:cxn ang="0">
                    <a:pos x="11" y="61"/>
                  </a:cxn>
                  <a:cxn ang="0">
                    <a:pos x="11" y="93"/>
                  </a:cxn>
                  <a:cxn ang="0">
                    <a:pos x="11" y="129"/>
                  </a:cxn>
                  <a:cxn ang="0">
                    <a:pos x="7" y="147"/>
                  </a:cxn>
                  <a:cxn ang="0">
                    <a:pos x="0" y="161"/>
                  </a:cxn>
                  <a:cxn ang="0">
                    <a:pos x="11" y="161"/>
                  </a:cxn>
                  <a:cxn ang="0">
                    <a:pos x="15" y="161"/>
                  </a:cxn>
                  <a:cxn ang="0">
                    <a:pos x="48" y="161"/>
                  </a:cxn>
                  <a:cxn ang="0">
                    <a:pos x="82" y="161"/>
                  </a:cxn>
                  <a:cxn ang="0">
                    <a:pos x="97" y="158"/>
                  </a:cxn>
                  <a:cxn ang="0">
                    <a:pos x="108" y="151"/>
                  </a:cxn>
                  <a:cxn ang="0">
                    <a:pos x="97" y="129"/>
                  </a:cxn>
                  <a:cxn ang="0">
                    <a:pos x="93" y="72"/>
                  </a:cxn>
                  <a:cxn ang="0">
                    <a:pos x="89" y="14"/>
                  </a:cxn>
                  <a:cxn ang="0">
                    <a:pos x="86" y="0"/>
                  </a:cxn>
                  <a:cxn ang="0">
                    <a:pos x="78" y="7"/>
                  </a:cxn>
                  <a:cxn ang="0">
                    <a:pos x="45" y="21"/>
                  </a:cxn>
                  <a:cxn ang="0">
                    <a:pos x="7" y="21"/>
                  </a:cxn>
                  <a:cxn ang="0">
                    <a:pos x="7" y="21"/>
                  </a:cxn>
                </a:cxnLst>
                <a:rect l="txL" t="txT" r="txR" b="txB"/>
                <a:pathLst>
                  <a:path w="109" h="162">
                    <a:moveTo>
                      <a:pt x="7" y="21"/>
                    </a:moveTo>
                    <a:lnTo>
                      <a:pt x="7" y="36"/>
                    </a:lnTo>
                    <a:lnTo>
                      <a:pt x="11" y="50"/>
                    </a:lnTo>
                    <a:lnTo>
                      <a:pt x="11" y="61"/>
                    </a:lnTo>
                    <a:lnTo>
                      <a:pt x="11" y="93"/>
                    </a:lnTo>
                    <a:lnTo>
                      <a:pt x="11" y="129"/>
                    </a:lnTo>
                    <a:lnTo>
                      <a:pt x="7" y="147"/>
                    </a:lnTo>
                    <a:lnTo>
                      <a:pt x="0" y="161"/>
                    </a:lnTo>
                    <a:lnTo>
                      <a:pt x="11" y="161"/>
                    </a:lnTo>
                    <a:lnTo>
                      <a:pt x="15" y="161"/>
                    </a:lnTo>
                    <a:lnTo>
                      <a:pt x="48" y="161"/>
                    </a:lnTo>
                    <a:lnTo>
                      <a:pt x="82" y="161"/>
                    </a:lnTo>
                    <a:lnTo>
                      <a:pt x="97" y="158"/>
                    </a:lnTo>
                    <a:lnTo>
                      <a:pt x="108" y="151"/>
                    </a:lnTo>
                    <a:lnTo>
                      <a:pt x="97" y="129"/>
                    </a:lnTo>
                    <a:lnTo>
                      <a:pt x="93" y="72"/>
                    </a:lnTo>
                    <a:lnTo>
                      <a:pt x="89" y="14"/>
                    </a:lnTo>
                    <a:lnTo>
                      <a:pt x="86" y="0"/>
                    </a:lnTo>
                    <a:lnTo>
                      <a:pt x="78" y="7"/>
                    </a:lnTo>
                    <a:lnTo>
                      <a:pt x="45" y="21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BBBBBB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  <p:sp>
            <p:nvSpPr>
              <p:cNvPr id="15381" name="Freeform 23"/>
              <p:cNvSpPr/>
              <p:nvPr/>
            </p:nvSpPr>
            <p:spPr>
              <a:xfrm>
                <a:off x="41" y="108"/>
                <a:ext cx="79" cy="116"/>
              </a:xfrm>
              <a:custGeom>
                <a:avLst/>
                <a:gdLst>
                  <a:gd name="txL" fmla="*/ 0 w 79"/>
                  <a:gd name="txT" fmla="*/ 0 h 116"/>
                  <a:gd name="txR" fmla="*/ 79 w 79"/>
                  <a:gd name="txB" fmla="*/ 116 h 116"/>
                </a:gdLst>
                <a:ahLst/>
                <a:cxnLst>
                  <a:cxn ang="0">
                    <a:pos x="71" y="90"/>
                  </a:cxn>
                  <a:cxn ang="0">
                    <a:pos x="78" y="83"/>
                  </a:cxn>
                  <a:cxn ang="0">
                    <a:pos x="78" y="79"/>
                  </a:cxn>
                  <a:cxn ang="0">
                    <a:pos x="78" y="75"/>
                  </a:cxn>
                  <a:cxn ang="0">
                    <a:pos x="74" y="72"/>
                  </a:cxn>
                  <a:cxn ang="0">
                    <a:pos x="74" y="65"/>
                  </a:cxn>
                  <a:cxn ang="0">
                    <a:pos x="71" y="68"/>
                  </a:cxn>
                  <a:cxn ang="0">
                    <a:pos x="41" y="79"/>
                  </a:cxn>
                  <a:cxn ang="0">
                    <a:pos x="37" y="43"/>
                  </a:cxn>
                  <a:cxn ang="0">
                    <a:pos x="37" y="25"/>
                  </a:cxn>
                  <a:cxn ang="0">
                    <a:pos x="33" y="4"/>
                  </a:cxn>
                  <a:cxn ang="0">
                    <a:pos x="26" y="4"/>
                  </a:cxn>
                  <a:cxn ang="0">
                    <a:pos x="15" y="0"/>
                  </a:cxn>
                  <a:cxn ang="0">
                    <a:pos x="3" y="4"/>
                  </a:cxn>
                  <a:cxn ang="0">
                    <a:pos x="0" y="11"/>
                  </a:cxn>
                  <a:cxn ang="0">
                    <a:pos x="7" y="50"/>
                  </a:cxn>
                  <a:cxn ang="0">
                    <a:pos x="22" y="108"/>
                  </a:cxn>
                  <a:cxn ang="0">
                    <a:pos x="26" y="115"/>
                  </a:cxn>
                  <a:cxn ang="0">
                    <a:pos x="41" y="115"/>
                  </a:cxn>
                  <a:cxn ang="0">
                    <a:pos x="56" y="104"/>
                  </a:cxn>
                  <a:cxn ang="0">
                    <a:pos x="71" y="90"/>
                  </a:cxn>
                  <a:cxn ang="0">
                    <a:pos x="71" y="90"/>
                  </a:cxn>
                </a:cxnLst>
                <a:rect l="txL" t="txT" r="txR" b="txB"/>
                <a:pathLst>
                  <a:path w="79" h="116">
                    <a:moveTo>
                      <a:pt x="71" y="90"/>
                    </a:moveTo>
                    <a:lnTo>
                      <a:pt x="78" y="83"/>
                    </a:lnTo>
                    <a:lnTo>
                      <a:pt x="78" y="79"/>
                    </a:lnTo>
                    <a:lnTo>
                      <a:pt x="78" y="75"/>
                    </a:lnTo>
                    <a:lnTo>
                      <a:pt x="74" y="72"/>
                    </a:lnTo>
                    <a:lnTo>
                      <a:pt x="74" y="65"/>
                    </a:lnTo>
                    <a:lnTo>
                      <a:pt x="71" y="68"/>
                    </a:lnTo>
                    <a:lnTo>
                      <a:pt x="41" y="79"/>
                    </a:lnTo>
                    <a:lnTo>
                      <a:pt x="37" y="43"/>
                    </a:lnTo>
                    <a:lnTo>
                      <a:pt x="37" y="25"/>
                    </a:lnTo>
                    <a:lnTo>
                      <a:pt x="33" y="4"/>
                    </a:lnTo>
                    <a:lnTo>
                      <a:pt x="26" y="4"/>
                    </a:lnTo>
                    <a:lnTo>
                      <a:pt x="15" y="0"/>
                    </a:lnTo>
                    <a:lnTo>
                      <a:pt x="3" y="4"/>
                    </a:lnTo>
                    <a:lnTo>
                      <a:pt x="0" y="11"/>
                    </a:lnTo>
                    <a:lnTo>
                      <a:pt x="7" y="50"/>
                    </a:lnTo>
                    <a:lnTo>
                      <a:pt x="22" y="108"/>
                    </a:lnTo>
                    <a:lnTo>
                      <a:pt x="26" y="115"/>
                    </a:lnTo>
                    <a:lnTo>
                      <a:pt x="41" y="115"/>
                    </a:lnTo>
                    <a:lnTo>
                      <a:pt x="56" y="104"/>
                    </a:lnTo>
                    <a:lnTo>
                      <a:pt x="71" y="90"/>
                    </a:lnTo>
                    <a:close/>
                  </a:path>
                </a:pathLst>
              </a:custGeom>
              <a:solidFill>
                <a:srgbClr val="888888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  <p:sp>
            <p:nvSpPr>
              <p:cNvPr id="15382" name="Freeform 24"/>
              <p:cNvSpPr/>
              <p:nvPr/>
            </p:nvSpPr>
            <p:spPr>
              <a:xfrm>
                <a:off x="41" y="409"/>
                <a:ext cx="68" cy="102"/>
              </a:xfrm>
              <a:custGeom>
                <a:avLst/>
                <a:gdLst>
                  <a:gd name="txL" fmla="*/ 0 w 68"/>
                  <a:gd name="txT" fmla="*/ 0 h 102"/>
                  <a:gd name="txR" fmla="*/ 68 w 68"/>
                  <a:gd name="txB" fmla="*/ 102 h 102"/>
                </a:gdLst>
                <a:ahLst/>
                <a:cxnLst>
                  <a:cxn ang="0">
                    <a:pos x="0" y="0"/>
                  </a:cxn>
                  <a:cxn ang="0">
                    <a:pos x="0" y="15"/>
                  </a:cxn>
                  <a:cxn ang="0">
                    <a:pos x="7" y="40"/>
                  </a:cxn>
                  <a:cxn ang="0">
                    <a:pos x="15" y="54"/>
                  </a:cxn>
                  <a:cxn ang="0">
                    <a:pos x="18" y="65"/>
                  </a:cxn>
                  <a:cxn ang="0">
                    <a:pos x="18" y="72"/>
                  </a:cxn>
                  <a:cxn ang="0">
                    <a:pos x="18" y="72"/>
                  </a:cxn>
                  <a:cxn ang="0">
                    <a:pos x="18" y="76"/>
                  </a:cxn>
                  <a:cxn ang="0">
                    <a:pos x="22" y="83"/>
                  </a:cxn>
                  <a:cxn ang="0">
                    <a:pos x="33" y="94"/>
                  </a:cxn>
                  <a:cxn ang="0">
                    <a:pos x="41" y="97"/>
                  </a:cxn>
                  <a:cxn ang="0">
                    <a:pos x="52" y="101"/>
                  </a:cxn>
                  <a:cxn ang="0">
                    <a:pos x="59" y="101"/>
                  </a:cxn>
                  <a:cxn ang="0">
                    <a:pos x="67" y="97"/>
                  </a:cxn>
                  <a:cxn ang="0">
                    <a:pos x="56" y="90"/>
                  </a:cxn>
                  <a:cxn ang="0">
                    <a:pos x="48" y="79"/>
                  </a:cxn>
                  <a:cxn ang="0">
                    <a:pos x="37" y="65"/>
                  </a:cxn>
                  <a:cxn ang="0">
                    <a:pos x="33" y="58"/>
                  </a:cxn>
                  <a:cxn ang="0">
                    <a:pos x="30" y="33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68" h="102">
                    <a:moveTo>
                      <a:pt x="0" y="0"/>
                    </a:moveTo>
                    <a:lnTo>
                      <a:pt x="0" y="15"/>
                    </a:lnTo>
                    <a:lnTo>
                      <a:pt x="7" y="40"/>
                    </a:lnTo>
                    <a:lnTo>
                      <a:pt x="15" y="54"/>
                    </a:lnTo>
                    <a:lnTo>
                      <a:pt x="18" y="65"/>
                    </a:lnTo>
                    <a:lnTo>
                      <a:pt x="18" y="72"/>
                    </a:lnTo>
                    <a:lnTo>
                      <a:pt x="18" y="76"/>
                    </a:lnTo>
                    <a:lnTo>
                      <a:pt x="22" y="83"/>
                    </a:lnTo>
                    <a:lnTo>
                      <a:pt x="33" y="94"/>
                    </a:lnTo>
                    <a:lnTo>
                      <a:pt x="41" y="97"/>
                    </a:lnTo>
                    <a:lnTo>
                      <a:pt x="52" y="101"/>
                    </a:lnTo>
                    <a:lnTo>
                      <a:pt x="59" y="101"/>
                    </a:lnTo>
                    <a:lnTo>
                      <a:pt x="67" y="97"/>
                    </a:lnTo>
                    <a:lnTo>
                      <a:pt x="56" y="90"/>
                    </a:lnTo>
                    <a:lnTo>
                      <a:pt x="48" y="79"/>
                    </a:lnTo>
                    <a:lnTo>
                      <a:pt x="37" y="65"/>
                    </a:lnTo>
                    <a:lnTo>
                      <a:pt x="33" y="58"/>
                    </a:lnTo>
                    <a:lnTo>
                      <a:pt x="30" y="33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  <p:sp>
            <p:nvSpPr>
              <p:cNvPr id="15383" name="Freeform 25"/>
              <p:cNvSpPr/>
              <p:nvPr/>
            </p:nvSpPr>
            <p:spPr>
              <a:xfrm>
                <a:off x="0" y="0"/>
                <a:ext cx="83" cy="95"/>
              </a:xfrm>
              <a:custGeom>
                <a:avLst/>
                <a:gdLst>
                  <a:gd name="txL" fmla="*/ 0 w 83"/>
                  <a:gd name="txT" fmla="*/ 0 h 95"/>
                  <a:gd name="txR" fmla="*/ 83 w 83"/>
                  <a:gd name="txB" fmla="*/ 95 h 95"/>
                </a:gdLst>
                <a:ahLst/>
                <a:cxnLst>
                  <a:cxn ang="0">
                    <a:pos x="74" y="22"/>
                  </a:cxn>
                  <a:cxn ang="0">
                    <a:pos x="78" y="18"/>
                  </a:cxn>
                  <a:cxn ang="0">
                    <a:pos x="82" y="22"/>
                  </a:cxn>
                  <a:cxn ang="0">
                    <a:pos x="82" y="15"/>
                  </a:cxn>
                  <a:cxn ang="0">
                    <a:pos x="78" y="7"/>
                  </a:cxn>
                  <a:cxn ang="0">
                    <a:pos x="67" y="0"/>
                  </a:cxn>
                  <a:cxn ang="0">
                    <a:pos x="52" y="4"/>
                  </a:cxn>
                  <a:cxn ang="0">
                    <a:pos x="41" y="11"/>
                  </a:cxn>
                  <a:cxn ang="0">
                    <a:pos x="33" y="22"/>
                  </a:cxn>
                  <a:cxn ang="0">
                    <a:pos x="22" y="25"/>
                  </a:cxn>
                  <a:cxn ang="0">
                    <a:pos x="15" y="33"/>
                  </a:cxn>
                  <a:cxn ang="0">
                    <a:pos x="11" y="40"/>
                  </a:cxn>
                  <a:cxn ang="0">
                    <a:pos x="11" y="47"/>
                  </a:cxn>
                  <a:cxn ang="0">
                    <a:pos x="15" y="51"/>
                  </a:cxn>
                  <a:cxn ang="0">
                    <a:pos x="11" y="51"/>
                  </a:cxn>
                  <a:cxn ang="0">
                    <a:pos x="4" y="51"/>
                  </a:cxn>
                  <a:cxn ang="0">
                    <a:pos x="0" y="54"/>
                  </a:cxn>
                  <a:cxn ang="0">
                    <a:pos x="0" y="58"/>
                  </a:cxn>
                  <a:cxn ang="0">
                    <a:pos x="0" y="65"/>
                  </a:cxn>
                  <a:cxn ang="0">
                    <a:pos x="0" y="69"/>
                  </a:cxn>
                  <a:cxn ang="0">
                    <a:pos x="4" y="72"/>
                  </a:cxn>
                  <a:cxn ang="0">
                    <a:pos x="11" y="83"/>
                  </a:cxn>
                  <a:cxn ang="0">
                    <a:pos x="18" y="94"/>
                  </a:cxn>
                  <a:cxn ang="0">
                    <a:pos x="18" y="83"/>
                  </a:cxn>
                  <a:cxn ang="0">
                    <a:pos x="18" y="76"/>
                  </a:cxn>
                  <a:cxn ang="0">
                    <a:pos x="22" y="79"/>
                  </a:cxn>
                  <a:cxn ang="0">
                    <a:pos x="30" y="86"/>
                  </a:cxn>
                  <a:cxn ang="0">
                    <a:pos x="41" y="83"/>
                  </a:cxn>
                  <a:cxn ang="0">
                    <a:pos x="52" y="79"/>
                  </a:cxn>
                  <a:cxn ang="0">
                    <a:pos x="56" y="72"/>
                  </a:cxn>
                  <a:cxn ang="0">
                    <a:pos x="56" y="65"/>
                  </a:cxn>
                  <a:cxn ang="0">
                    <a:pos x="52" y="58"/>
                  </a:cxn>
                  <a:cxn ang="0">
                    <a:pos x="48" y="54"/>
                  </a:cxn>
                  <a:cxn ang="0">
                    <a:pos x="48" y="51"/>
                  </a:cxn>
                  <a:cxn ang="0">
                    <a:pos x="52" y="47"/>
                  </a:cxn>
                  <a:cxn ang="0">
                    <a:pos x="56" y="47"/>
                  </a:cxn>
                  <a:cxn ang="0">
                    <a:pos x="63" y="47"/>
                  </a:cxn>
                  <a:cxn ang="0">
                    <a:pos x="59" y="33"/>
                  </a:cxn>
                  <a:cxn ang="0">
                    <a:pos x="67" y="29"/>
                  </a:cxn>
                  <a:cxn ang="0">
                    <a:pos x="71" y="25"/>
                  </a:cxn>
                  <a:cxn ang="0">
                    <a:pos x="74" y="22"/>
                  </a:cxn>
                  <a:cxn ang="0">
                    <a:pos x="74" y="22"/>
                  </a:cxn>
                </a:cxnLst>
                <a:rect l="txL" t="txT" r="txR" b="txB"/>
                <a:pathLst>
                  <a:path w="83" h="95">
                    <a:moveTo>
                      <a:pt x="74" y="22"/>
                    </a:moveTo>
                    <a:lnTo>
                      <a:pt x="78" y="18"/>
                    </a:lnTo>
                    <a:lnTo>
                      <a:pt x="82" y="22"/>
                    </a:lnTo>
                    <a:lnTo>
                      <a:pt x="82" y="15"/>
                    </a:lnTo>
                    <a:lnTo>
                      <a:pt x="78" y="7"/>
                    </a:lnTo>
                    <a:lnTo>
                      <a:pt x="67" y="0"/>
                    </a:lnTo>
                    <a:lnTo>
                      <a:pt x="52" y="4"/>
                    </a:lnTo>
                    <a:lnTo>
                      <a:pt x="41" y="11"/>
                    </a:lnTo>
                    <a:lnTo>
                      <a:pt x="33" y="22"/>
                    </a:lnTo>
                    <a:lnTo>
                      <a:pt x="22" y="25"/>
                    </a:lnTo>
                    <a:lnTo>
                      <a:pt x="15" y="33"/>
                    </a:lnTo>
                    <a:lnTo>
                      <a:pt x="11" y="40"/>
                    </a:lnTo>
                    <a:lnTo>
                      <a:pt x="11" y="47"/>
                    </a:lnTo>
                    <a:lnTo>
                      <a:pt x="15" y="51"/>
                    </a:lnTo>
                    <a:lnTo>
                      <a:pt x="11" y="51"/>
                    </a:lnTo>
                    <a:lnTo>
                      <a:pt x="4" y="51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69"/>
                    </a:lnTo>
                    <a:lnTo>
                      <a:pt x="4" y="72"/>
                    </a:lnTo>
                    <a:lnTo>
                      <a:pt x="11" y="83"/>
                    </a:lnTo>
                    <a:lnTo>
                      <a:pt x="18" y="94"/>
                    </a:lnTo>
                    <a:lnTo>
                      <a:pt x="18" y="83"/>
                    </a:lnTo>
                    <a:lnTo>
                      <a:pt x="18" y="76"/>
                    </a:lnTo>
                    <a:lnTo>
                      <a:pt x="22" y="79"/>
                    </a:lnTo>
                    <a:lnTo>
                      <a:pt x="30" y="86"/>
                    </a:lnTo>
                    <a:lnTo>
                      <a:pt x="41" y="83"/>
                    </a:lnTo>
                    <a:lnTo>
                      <a:pt x="52" y="79"/>
                    </a:lnTo>
                    <a:lnTo>
                      <a:pt x="56" y="72"/>
                    </a:lnTo>
                    <a:lnTo>
                      <a:pt x="56" y="65"/>
                    </a:lnTo>
                    <a:lnTo>
                      <a:pt x="52" y="58"/>
                    </a:lnTo>
                    <a:lnTo>
                      <a:pt x="48" y="54"/>
                    </a:lnTo>
                    <a:lnTo>
                      <a:pt x="48" y="51"/>
                    </a:lnTo>
                    <a:lnTo>
                      <a:pt x="52" y="47"/>
                    </a:lnTo>
                    <a:lnTo>
                      <a:pt x="56" y="47"/>
                    </a:lnTo>
                    <a:lnTo>
                      <a:pt x="63" y="47"/>
                    </a:lnTo>
                    <a:lnTo>
                      <a:pt x="59" y="33"/>
                    </a:lnTo>
                    <a:lnTo>
                      <a:pt x="67" y="29"/>
                    </a:lnTo>
                    <a:lnTo>
                      <a:pt x="71" y="25"/>
                    </a:lnTo>
                    <a:lnTo>
                      <a:pt x="74" y="22"/>
                    </a:lnTo>
                    <a:close/>
                  </a:path>
                </a:pathLst>
              </a:custGeom>
              <a:solidFill>
                <a:srgbClr val="777777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  <p:sp>
            <p:nvSpPr>
              <p:cNvPr id="15384" name="Freeform 26"/>
              <p:cNvSpPr/>
              <p:nvPr/>
            </p:nvSpPr>
            <p:spPr>
              <a:xfrm>
                <a:off x="30" y="22"/>
                <a:ext cx="68" cy="69"/>
              </a:xfrm>
              <a:custGeom>
                <a:avLst/>
                <a:gdLst>
                  <a:gd name="txL" fmla="*/ 0 w 68"/>
                  <a:gd name="txT" fmla="*/ 0 h 69"/>
                  <a:gd name="txR" fmla="*/ 68 w 68"/>
                  <a:gd name="txB" fmla="*/ 69 h 69"/>
                </a:gdLst>
                <a:ahLst/>
                <a:cxnLst>
                  <a:cxn ang="0">
                    <a:pos x="52" y="11"/>
                  </a:cxn>
                  <a:cxn ang="0">
                    <a:pos x="48" y="3"/>
                  </a:cxn>
                  <a:cxn ang="0">
                    <a:pos x="44" y="0"/>
                  </a:cxn>
                  <a:cxn ang="0">
                    <a:pos x="41" y="3"/>
                  </a:cxn>
                  <a:cxn ang="0">
                    <a:pos x="29" y="11"/>
                  </a:cxn>
                  <a:cxn ang="0">
                    <a:pos x="33" y="21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18" y="32"/>
                  </a:cxn>
                  <a:cxn ang="0">
                    <a:pos x="22" y="39"/>
                  </a:cxn>
                  <a:cxn ang="0">
                    <a:pos x="26" y="43"/>
                  </a:cxn>
                  <a:cxn ang="0">
                    <a:pos x="26" y="50"/>
                  </a:cxn>
                  <a:cxn ang="0">
                    <a:pos x="22" y="57"/>
                  </a:cxn>
                  <a:cxn ang="0">
                    <a:pos x="11" y="61"/>
                  </a:cxn>
                  <a:cxn ang="0">
                    <a:pos x="0" y="64"/>
                  </a:cxn>
                  <a:cxn ang="0">
                    <a:pos x="41" y="68"/>
                  </a:cxn>
                  <a:cxn ang="0">
                    <a:pos x="44" y="61"/>
                  </a:cxn>
                  <a:cxn ang="0">
                    <a:pos x="44" y="54"/>
                  </a:cxn>
                  <a:cxn ang="0">
                    <a:pos x="52" y="50"/>
                  </a:cxn>
                  <a:cxn ang="0">
                    <a:pos x="63" y="47"/>
                  </a:cxn>
                  <a:cxn ang="0">
                    <a:pos x="67" y="39"/>
                  </a:cxn>
                  <a:cxn ang="0">
                    <a:pos x="67" y="39"/>
                  </a:cxn>
                  <a:cxn ang="0">
                    <a:pos x="63" y="36"/>
                  </a:cxn>
                  <a:cxn ang="0">
                    <a:pos x="59" y="32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59" y="25"/>
                  </a:cxn>
                  <a:cxn ang="0">
                    <a:pos x="63" y="21"/>
                  </a:cxn>
                  <a:cxn ang="0">
                    <a:pos x="63" y="18"/>
                  </a:cxn>
                  <a:cxn ang="0">
                    <a:pos x="52" y="14"/>
                  </a:cxn>
                  <a:cxn ang="0">
                    <a:pos x="52" y="11"/>
                  </a:cxn>
                  <a:cxn ang="0">
                    <a:pos x="52" y="11"/>
                  </a:cxn>
                </a:cxnLst>
                <a:rect l="txL" t="txT" r="txR" b="txB"/>
                <a:pathLst>
                  <a:path w="68" h="69">
                    <a:moveTo>
                      <a:pt x="52" y="11"/>
                    </a:moveTo>
                    <a:lnTo>
                      <a:pt x="48" y="3"/>
                    </a:lnTo>
                    <a:lnTo>
                      <a:pt x="44" y="0"/>
                    </a:lnTo>
                    <a:lnTo>
                      <a:pt x="41" y="3"/>
                    </a:lnTo>
                    <a:lnTo>
                      <a:pt x="29" y="11"/>
                    </a:lnTo>
                    <a:lnTo>
                      <a:pt x="33" y="21"/>
                    </a:lnTo>
                    <a:lnTo>
                      <a:pt x="22" y="25"/>
                    </a:lnTo>
                    <a:lnTo>
                      <a:pt x="18" y="29"/>
                    </a:lnTo>
                    <a:lnTo>
                      <a:pt x="18" y="32"/>
                    </a:lnTo>
                    <a:lnTo>
                      <a:pt x="22" y="39"/>
                    </a:lnTo>
                    <a:lnTo>
                      <a:pt x="26" y="43"/>
                    </a:lnTo>
                    <a:lnTo>
                      <a:pt x="26" y="50"/>
                    </a:lnTo>
                    <a:lnTo>
                      <a:pt x="22" y="57"/>
                    </a:lnTo>
                    <a:lnTo>
                      <a:pt x="11" y="61"/>
                    </a:lnTo>
                    <a:lnTo>
                      <a:pt x="0" y="64"/>
                    </a:lnTo>
                    <a:lnTo>
                      <a:pt x="41" y="68"/>
                    </a:lnTo>
                    <a:lnTo>
                      <a:pt x="44" y="61"/>
                    </a:lnTo>
                    <a:lnTo>
                      <a:pt x="44" y="54"/>
                    </a:lnTo>
                    <a:lnTo>
                      <a:pt x="52" y="50"/>
                    </a:lnTo>
                    <a:lnTo>
                      <a:pt x="63" y="47"/>
                    </a:lnTo>
                    <a:lnTo>
                      <a:pt x="67" y="39"/>
                    </a:lnTo>
                    <a:lnTo>
                      <a:pt x="63" y="36"/>
                    </a:lnTo>
                    <a:lnTo>
                      <a:pt x="59" y="32"/>
                    </a:lnTo>
                    <a:lnTo>
                      <a:pt x="63" y="29"/>
                    </a:lnTo>
                    <a:lnTo>
                      <a:pt x="59" y="25"/>
                    </a:lnTo>
                    <a:lnTo>
                      <a:pt x="63" y="21"/>
                    </a:lnTo>
                    <a:lnTo>
                      <a:pt x="63" y="18"/>
                    </a:lnTo>
                    <a:lnTo>
                      <a:pt x="52" y="14"/>
                    </a:lnTo>
                    <a:lnTo>
                      <a:pt x="52" y="11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  <p:sp>
            <p:nvSpPr>
              <p:cNvPr id="15385" name="Freeform 27"/>
              <p:cNvSpPr/>
              <p:nvPr/>
            </p:nvSpPr>
            <p:spPr>
              <a:xfrm>
                <a:off x="59" y="485"/>
                <a:ext cx="65" cy="37"/>
              </a:xfrm>
              <a:custGeom>
                <a:avLst/>
                <a:gdLst>
                  <a:gd name="txL" fmla="*/ 0 w 65"/>
                  <a:gd name="txT" fmla="*/ 0 h 37"/>
                  <a:gd name="txR" fmla="*/ 65 w 65"/>
                  <a:gd name="txB" fmla="*/ 37 h 37"/>
                </a:gdLst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4" y="36"/>
                  </a:cxn>
                  <a:cxn ang="0">
                    <a:pos x="8" y="36"/>
                  </a:cxn>
                  <a:cxn ang="0">
                    <a:pos x="8" y="21"/>
                  </a:cxn>
                  <a:cxn ang="0">
                    <a:pos x="12" y="21"/>
                  </a:cxn>
                  <a:cxn ang="0">
                    <a:pos x="15" y="21"/>
                  </a:cxn>
                  <a:cxn ang="0">
                    <a:pos x="34" y="36"/>
                  </a:cxn>
                  <a:cxn ang="0">
                    <a:pos x="60" y="32"/>
                  </a:cxn>
                  <a:cxn ang="0">
                    <a:pos x="64" y="32"/>
                  </a:cxn>
                  <a:cxn ang="0">
                    <a:pos x="64" y="29"/>
                  </a:cxn>
                  <a:cxn ang="0">
                    <a:pos x="56" y="25"/>
                  </a:cxn>
                  <a:cxn ang="0">
                    <a:pos x="49" y="21"/>
                  </a:cxn>
                  <a:cxn ang="0">
                    <a:pos x="41" y="25"/>
                  </a:cxn>
                  <a:cxn ang="0">
                    <a:pos x="34" y="25"/>
                  </a:cxn>
                  <a:cxn ang="0">
                    <a:pos x="1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65" h="37">
                    <a:moveTo>
                      <a:pt x="0" y="0"/>
                    </a:moveTo>
                    <a:lnTo>
                      <a:pt x="0" y="3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4" y="36"/>
                    </a:lnTo>
                    <a:lnTo>
                      <a:pt x="8" y="36"/>
                    </a:lnTo>
                    <a:lnTo>
                      <a:pt x="8" y="21"/>
                    </a:lnTo>
                    <a:lnTo>
                      <a:pt x="12" y="21"/>
                    </a:lnTo>
                    <a:lnTo>
                      <a:pt x="15" y="21"/>
                    </a:lnTo>
                    <a:lnTo>
                      <a:pt x="34" y="36"/>
                    </a:lnTo>
                    <a:lnTo>
                      <a:pt x="60" y="32"/>
                    </a:lnTo>
                    <a:lnTo>
                      <a:pt x="64" y="32"/>
                    </a:lnTo>
                    <a:lnTo>
                      <a:pt x="64" y="29"/>
                    </a:lnTo>
                    <a:lnTo>
                      <a:pt x="56" y="25"/>
                    </a:lnTo>
                    <a:lnTo>
                      <a:pt x="49" y="21"/>
                    </a:lnTo>
                    <a:lnTo>
                      <a:pt x="41" y="25"/>
                    </a:lnTo>
                    <a:lnTo>
                      <a:pt x="34" y="25"/>
                    </a:lnTo>
                    <a:lnTo>
                      <a:pt x="15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  <p:sp>
            <p:nvSpPr>
              <p:cNvPr id="15386" name="Freeform 28"/>
              <p:cNvSpPr/>
              <p:nvPr/>
            </p:nvSpPr>
            <p:spPr>
              <a:xfrm>
                <a:off x="30" y="86"/>
                <a:ext cx="60" cy="27"/>
              </a:xfrm>
              <a:custGeom>
                <a:avLst/>
                <a:gdLst>
                  <a:gd name="txL" fmla="*/ 0 w 60"/>
                  <a:gd name="txT" fmla="*/ 0 h 27"/>
                  <a:gd name="txR" fmla="*/ 60 w 60"/>
                  <a:gd name="txB" fmla="*/ 27 h 27"/>
                </a:gdLst>
                <a:ahLst/>
                <a:cxnLst>
                  <a:cxn ang="0">
                    <a:pos x="41" y="4"/>
                  </a:cxn>
                  <a:cxn ang="0">
                    <a:pos x="0" y="0"/>
                  </a:cxn>
                  <a:cxn ang="0">
                    <a:pos x="7" y="8"/>
                  </a:cxn>
                  <a:cxn ang="0">
                    <a:pos x="22" y="11"/>
                  </a:cxn>
                  <a:cxn ang="0">
                    <a:pos x="41" y="15"/>
                  </a:cxn>
                  <a:cxn ang="0">
                    <a:pos x="48" y="22"/>
                  </a:cxn>
                  <a:cxn ang="0">
                    <a:pos x="59" y="26"/>
                  </a:cxn>
                  <a:cxn ang="0">
                    <a:pos x="59" y="18"/>
                  </a:cxn>
                  <a:cxn ang="0">
                    <a:pos x="41" y="4"/>
                  </a:cxn>
                  <a:cxn ang="0">
                    <a:pos x="41" y="4"/>
                  </a:cxn>
                </a:cxnLst>
                <a:rect l="txL" t="txT" r="txR" b="txB"/>
                <a:pathLst>
                  <a:path w="60" h="27">
                    <a:moveTo>
                      <a:pt x="41" y="4"/>
                    </a:moveTo>
                    <a:lnTo>
                      <a:pt x="0" y="0"/>
                    </a:lnTo>
                    <a:lnTo>
                      <a:pt x="7" y="8"/>
                    </a:lnTo>
                    <a:lnTo>
                      <a:pt x="22" y="11"/>
                    </a:lnTo>
                    <a:lnTo>
                      <a:pt x="41" y="15"/>
                    </a:lnTo>
                    <a:lnTo>
                      <a:pt x="48" y="22"/>
                    </a:lnTo>
                    <a:lnTo>
                      <a:pt x="59" y="26"/>
                    </a:lnTo>
                    <a:lnTo>
                      <a:pt x="59" y="18"/>
                    </a:ln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  <p:sp>
            <p:nvSpPr>
              <p:cNvPr id="15387" name="Freeform 29"/>
              <p:cNvSpPr/>
              <p:nvPr/>
            </p:nvSpPr>
            <p:spPr>
              <a:xfrm>
                <a:off x="115" y="165"/>
                <a:ext cx="38" cy="23"/>
              </a:xfrm>
              <a:custGeom>
                <a:avLst/>
                <a:gdLst>
                  <a:gd name="txL" fmla="*/ 0 w 38"/>
                  <a:gd name="txT" fmla="*/ 0 h 23"/>
                  <a:gd name="txR" fmla="*/ 38 w 38"/>
                  <a:gd name="txB" fmla="*/ 23 h 23"/>
                </a:gdLst>
                <a:ahLst/>
                <a:cxnLst>
                  <a:cxn ang="0">
                    <a:pos x="4" y="22"/>
                  </a:cxn>
                  <a:cxn ang="0">
                    <a:pos x="11" y="18"/>
                  </a:cxn>
                  <a:cxn ang="0">
                    <a:pos x="19" y="22"/>
                  </a:cxn>
                  <a:cxn ang="0">
                    <a:pos x="26" y="15"/>
                  </a:cxn>
                  <a:cxn ang="0">
                    <a:pos x="37" y="8"/>
                  </a:cxn>
                  <a:cxn ang="0">
                    <a:pos x="37" y="0"/>
                  </a:cxn>
                  <a:cxn ang="0">
                    <a:pos x="34" y="0"/>
                  </a:cxn>
                  <a:cxn ang="0">
                    <a:pos x="26" y="4"/>
                  </a:cxn>
                  <a:cxn ang="0">
                    <a:pos x="15" y="8"/>
                  </a:cxn>
                  <a:cxn ang="0">
                    <a:pos x="23" y="4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8" y="4"/>
                  </a:cxn>
                  <a:cxn ang="0">
                    <a:pos x="8" y="8"/>
                  </a:cxn>
                  <a:cxn ang="0">
                    <a:pos x="0" y="11"/>
                  </a:cxn>
                  <a:cxn ang="0">
                    <a:pos x="4" y="18"/>
                  </a:cxn>
                  <a:cxn ang="0">
                    <a:pos x="4" y="22"/>
                  </a:cxn>
                  <a:cxn ang="0">
                    <a:pos x="4" y="22"/>
                  </a:cxn>
                </a:cxnLst>
                <a:rect l="txL" t="txT" r="txR" b="txB"/>
                <a:pathLst>
                  <a:path w="38" h="23">
                    <a:moveTo>
                      <a:pt x="4" y="22"/>
                    </a:moveTo>
                    <a:lnTo>
                      <a:pt x="11" y="18"/>
                    </a:lnTo>
                    <a:lnTo>
                      <a:pt x="19" y="22"/>
                    </a:lnTo>
                    <a:lnTo>
                      <a:pt x="26" y="15"/>
                    </a:lnTo>
                    <a:lnTo>
                      <a:pt x="37" y="8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26" y="4"/>
                    </a:lnTo>
                    <a:lnTo>
                      <a:pt x="15" y="8"/>
                    </a:lnTo>
                    <a:lnTo>
                      <a:pt x="23" y="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0" y="11"/>
                    </a:lnTo>
                    <a:lnTo>
                      <a:pt x="4" y="18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  <p:sp>
            <p:nvSpPr>
              <p:cNvPr id="15388" name="Freeform 30"/>
              <p:cNvSpPr/>
              <p:nvPr/>
            </p:nvSpPr>
            <p:spPr>
              <a:xfrm>
                <a:off x="89" y="51"/>
                <a:ext cx="5" cy="8"/>
              </a:xfrm>
              <a:custGeom>
                <a:avLst/>
                <a:gdLst>
                  <a:gd name="txL" fmla="*/ 0 w 5"/>
                  <a:gd name="txT" fmla="*/ 0 h 8"/>
                  <a:gd name="txR" fmla="*/ 5 w 5"/>
                  <a:gd name="txB" fmla="*/ 8 h 8"/>
                </a:gdLst>
                <a:ahLst/>
                <a:cxnLst>
                  <a:cxn ang="0">
                    <a:pos x="4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4" y="7"/>
                  </a:cxn>
                  <a:cxn ang="0">
                    <a:pos x="4" y="7"/>
                  </a:cxn>
                </a:cxnLst>
                <a:rect l="txL" t="txT" r="txR" b="txB"/>
                <a:pathLst>
                  <a:path w="5" h="8">
                    <a:moveTo>
                      <a:pt x="4" y="7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31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>
                <a:spAutoFit/>
              </a:bodyPr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</p:grpSp>
      </p:grpSp>
      <p:grpSp>
        <p:nvGrpSpPr>
          <p:cNvPr id="15389" name="组合 34"/>
          <p:cNvGrpSpPr/>
          <p:nvPr/>
        </p:nvGrpSpPr>
        <p:grpSpPr>
          <a:xfrm>
            <a:off x="1395095" y="1323975"/>
            <a:ext cx="6502400" cy="3571875"/>
            <a:chOff x="0" y="0"/>
            <a:chExt cx="6500884" cy="3643353"/>
          </a:xfrm>
        </p:grpSpPr>
        <p:sp>
          <p:nvSpPr>
            <p:cNvPr id="15390" name="TextBox 4"/>
            <p:cNvSpPr txBox="1"/>
            <p:nvPr/>
          </p:nvSpPr>
          <p:spPr>
            <a:xfrm>
              <a:off x="571489" y="785814"/>
              <a:ext cx="5143561" cy="156967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宋体" panose="02010600030101010101" pitchFamily="2" charset="-122"/>
                </a:rPr>
                <a:t>    </a:t>
              </a:r>
              <a:r>
                <a:rPr lang="zh-CN" altLang="en-US" sz="3200" dirty="0">
                  <a:solidFill>
                    <a:srgbClr val="FF0000"/>
                  </a:solidFill>
                  <a:latin typeface="宋体" panose="02010600030101010101" pitchFamily="2" charset="-122"/>
                  <a:ea typeface="方正行楷简体" charset="-122"/>
                </a:rPr>
                <a:t>运动是宇宙中的普遍现象，世界上的一切物体都是运动的（运动是绝对的）</a:t>
              </a:r>
              <a:r>
                <a:rPr lang="zh-CN" altLang="en-US" sz="3200" b="1" dirty="0">
                  <a:solidFill>
                    <a:srgbClr val="FF0000"/>
                  </a:solidFill>
                  <a:latin typeface="宋体" panose="02010600030101010101" pitchFamily="2" charset="-122"/>
                  <a:ea typeface="方正行楷简体" charset="-122"/>
                </a:rPr>
                <a:t>。</a:t>
              </a:r>
            </a:p>
          </p:txBody>
        </p:sp>
        <p:sp>
          <p:nvSpPr>
            <p:cNvPr id="15391" name="云形标注 33"/>
            <p:cNvSpPr/>
            <p:nvPr/>
          </p:nvSpPr>
          <p:spPr>
            <a:xfrm>
              <a:off x="0" y="0"/>
              <a:ext cx="6500884" cy="3643353"/>
            </a:xfrm>
            <a:prstGeom prst="cloudCallout">
              <a:avLst>
                <a:gd name="adj1" fmla="val -20833"/>
                <a:gd name="adj2" fmla="val 62500"/>
              </a:avLst>
            </a:prstGeom>
            <a:noFill/>
            <a:ln w="25400" cap="flat" cmpd="sng">
              <a:solidFill>
                <a:srgbClr val="695F0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square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Franklin Gothic Book" pitchFamily="2"/>
                <a:ea typeface="黑体" panose="0201060906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grpSp>
        <p:nvGrpSpPr>
          <p:cNvPr id="20482" name="单圆角矩形 2"/>
          <p:cNvGrpSpPr/>
          <p:nvPr/>
        </p:nvGrpSpPr>
        <p:grpSpPr>
          <a:xfrm>
            <a:off x="786765" y="2654618"/>
            <a:ext cx="2657475" cy="2468562"/>
            <a:chOff x="0" y="0"/>
            <a:chExt cx="1674" cy="1555"/>
          </a:xfrm>
        </p:grpSpPr>
        <p:pic>
          <p:nvPicPr>
            <p:cNvPr id="20483" name="单圆角矩形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674" cy="15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4" name="文本框 20483"/>
            <p:cNvSpPr txBox="1"/>
            <p:nvPr/>
          </p:nvSpPr>
          <p:spPr>
            <a:xfrm>
              <a:off x="116" y="66"/>
              <a:ext cx="937" cy="143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ctr"/>
            <a:lstStyle/>
            <a:p>
              <a:pPr algn="ctr"/>
              <a:r>
                <a:rPr lang="zh-CN" altLang="en-US" sz="2800" b="1" dirty="0">
                  <a:solidFill>
                    <a:srgbClr val="FFFFFF"/>
                  </a:solidFill>
                  <a:latin typeface="楷体_GB2312" charset="-122"/>
                  <a:ea typeface="楷体_GB2312" charset="-122"/>
                </a:rPr>
                <a:t>机械</a:t>
              </a:r>
            </a:p>
            <a:p>
              <a:pPr algn="ctr"/>
              <a:r>
                <a:rPr lang="zh-CN" altLang="en-US" sz="2800" b="1" dirty="0">
                  <a:solidFill>
                    <a:srgbClr val="FFFFFF"/>
                  </a:solidFill>
                  <a:latin typeface="楷体_GB2312" charset="-122"/>
                  <a:ea typeface="楷体_GB2312" charset="-122"/>
                </a:rPr>
                <a:t>运动</a:t>
              </a:r>
            </a:p>
          </p:txBody>
        </p:sp>
      </p:grpSp>
      <p:grpSp>
        <p:nvGrpSpPr>
          <p:cNvPr id="20485" name="单圆角矩形 3"/>
          <p:cNvGrpSpPr/>
          <p:nvPr/>
        </p:nvGrpSpPr>
        <p:grpSpPr>
          <a:xfrm>
            <a:off x="3682365" y="2637155"/>
            <a:ext cx="1828800" cy="2468563"/>
            <a:chOff x="0" y="0"/>
            <a:chExt cx="1152" cy="1555"/>
          </a:xfrm>
        </p:grpSpPr>
        <p:pic>
          <p:nvPicPr>
            <p:cNvPr id="20486" name="单圆角矩形 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152" cy="15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7" name="文本框 20486"/>
            <p:cNvSpPr txBox="1"/>
            <p:nvPr/>
          </p:nvSpPr>
          <p:spPr>
            <a:xfrm>
              <a:off x="92" y="77"/>
              <a:ext cx="937" cy="143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ctr"/>
            <a:lstStyle/>
            <a:p>
              <a:pPr algn="ctr"/>
              <a:r>
                <a:rPr lang="zh-CN" altLang="en-US" sz="2800" b="1" dirty="0">
                  <a:solidFill>
                    <a:srgbClr val="FFFFFF"/>
                  </a:solidFill>
                  <a:latin typeface="楷体_GB2312" charset="-122"/>
                  <a:ea typeface="楷体_GB2312" charset="-122"/>
                </a:rPr>
                <a:t>参照物</a:t>
              </a:r>
            </a:p>
          </p:txBody>
        </p:sp>
      </p:grpSp>
      <p:grpSp>
        <p:nvGrpSpPr>
          <p:cNvPr id="20488" name="单圆角矩形 4"/>
          <p:cNvGrpSpPr/>
          <p:nvPr/>
        </p:nvGrpSpPr>
        <p:grpSpPr>
          <a:xfrm>
            <a:off x="5523865" y="2727643"/>
            <a:ext cx="2670175" cy="2470150"/>
            <a:chOff x="0" y="0"/>
            <a:chExt cx="1682" cy="1556"/>
          </a:xfrm>
        </p:grpSpPr>
        <p:pic>
          <p:nvPicPr>
            <p:cNvPr id="20489" name="单圆角矩形 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682" cy="15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0" name="文本框 20489"/>
            <p:cNvSpPr txBox="1"/>
            <p:nvPr/>
          </p:nvSpPr>
          <p:spPr>
            <a:xfrm>
              <a:off x="597" y="65"/>
              <a:ext cx="937" cy="143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ctr"/>
            <a:lstStyle/>
            <a:p>
              <a:pPr algn="ctr"/>
              <a:r>
                <a:rPr lang="zh-CN" altLang="en-US" sz="2800" b="1" dirty="0">
                  <a:solidFill>
                    <a:srgbClr val="FFFFFF"/>
                  </a:solidFill>
                  <a:latin typeface="楷体_GB2312" charset="-122"/>
                  <a:ea typeface="楷体_GB2312" charset="-122"/>
                </a:rPr>
                <a:t>运动和静止的相对性</a:t>
              </a:r>
            </a:p>
          </p:txBody>
        </p:sp>
      </p:grpSp>
      <p:grpSp>
        <p:nvGrpSpPr>
          <p:cNvPr id="20491" name="燕尾形 5"/>
          <p:cNvGrpSpPr/>
          <p:nvPr/>
        </p:nvGrpSpPr>
        <p:grpSpPr>
          <a:xfrm>
            <a:off x="2898140" y="3210243"/>
            <a:ext cx="615950" cy="1322387"/>
            <a:chOff x="0" y="0"/>
            <a:chExt cx="388" cy="833"/>
          </a:xfrm>
        </p:grpSpPr>
        <p:pic>
          <p:nvPicPr>
            <p:cNvPr id="20492" name="燕尾形 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388" cy="8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3" name="文本框 20492"/>
            <p:cNvSpPr txBox="1"/>
            <p:nvPr/>
          </p:nvSpPr>
          <p:spPr>
            <a:xfrm>
              <a:off x="39" y="23"/>
              <a:ext cx="315" cy="7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ctr"/>
            <a:lstStyle/>
            <a:p>
              <a:pPr algn="ctr"/>
              <a:endParaRPr lang="zh-CN" altLang="en-US" dirty="0"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20494" name="燕尾形 6"/>
          <p:cNvGrpSpPr/>
          <p:nvPr/>
        </p:nvGrpSpPr>
        <p:grpSpPr>
          <a:xfrm>
            <a:off x="5615940" y="3137218"/>
            <a:ext cx="615950" cy="1328737"/>
            <a:chOff x="0" y="0"/>
            <a:chExt cx="387" cy="837"/>
          </a:xfrm>
        </p:grpSpPr>
        <p:pic>
          <p:nvPicPr>
            <p:cNvPr id="20495" name="燕尾形 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387" cy="8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6" name="文本框 20495"/>
            <p:cNvSpPr txBox="1"/>
            <p:nvPr/>
          </p:nvSpPr>
          <p:spPr>
            <a:xfrm>
              <a:off x="36" y="24"/>
              <a:ext cx="315" cy="7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ctr"/>
            <a:lstStyle/>
            <a:p>
              <a:pPr algn="ctr"/>
              <a:endParaRPr lang="zh-CN" altLang="en-US" dirty="0">
                <a:latin typeface="华文新魏" pitchFamily="2" charset="-122"/>
                <a:ea typeface="华文新魏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16386" name="TextBox 1"/>
          <p:cNvSpPr txBox="1"/>
          <p:nvPr/>
        </p:nvSpPr>
        <p:spPr>
          <a:xfrm>
            <a:off x="123508" y="1359535"/>
            <a:ext cx="8748712" cy="1158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　　</a:t>
            </a:r>
            <a:r>
              <a:rPr lang="en-US" altLang="x-none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．分析下列物体相对于什么物体是运动的？相对于什么物体是静止的？</a:t>
            </a:r>
          </a:p>
        </p:txBody>
      </p:sp>
      <p:grpSp>
        <p:nvGrpSpPr>
          <p:cNvPr id="16387" name="组合 16386"/>
          <p:cNvGrpSpPr/>
          <p:nvPr/>
        </p:nvGrpSpPr>
        <p:grpSpPr>
          <a:xfrm>
            <a:off x="665480" y="2686685"/>
            <a:ext cx="3959225" cy="3355160"/>
            <a:chOff x="0" y="0"/>
            <a:chExt cx="2580" cy="2300"/>
          </a:xfrm>
        </p:grpSpPr>
        <p:pic>
          <p:nvPicPr>
            <p:cNvPr id="16388" name="Picture 1030" descr="bizhi-123938578712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580" cy="19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89" name="TextBox 4"/>
            <p:cNvSpPr txBox="1"/>
            <p:nvPr/>
          </p:nvSpPr>
          <p:spPr>
            <a:xfrm>
              <a:off x="388" y="1942"/>
              <a:ext cx="1922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800" b="1" dirty="0">
                  <a:latin typeface="宋体" panose="02010600030101010101" pitchFamily="2" charset="-122"/>
                </a:rPr>
                <a:t>加油机和战斗机</a:t>
              </a:r>
            </a:p>
          </p:txBody>
        </p:sp>
      </p:grpSp>
      <p:grpSp>
        <p:nvGrpSpPr>
          <p:cNvPr id="16390" name="组合 16389"/>
          <p:cNvGrpSpPr/>
          <p:nvPr/>
        </p:nvGrpSpPr>
        <p:grpSpPr>
          <a:xfrm>
            <a:off x="4553268" y="2685098"/>
            <a:ext cx="3817937" cy="3300412"/>
            <a:chOff x="0" y="0"/>
            <a:chExt cx="2580" cy="2262"/>
          </a:xfrm>
        </p:grpSpPr>
        <p:pic>
          <p:nvPicPr>
            <p:cNvPr id="16391" name="Picture 7" descr="Skydivi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580" cy="19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2" name="TextBox 5"/>
            <p:cNvSpPr txBox="1"/>
            <p:nvPr/>
          </p:nvSpPr>
          <p:spPr>
            <a:xfrm>
              <a:off x="545" y="1935"/>
              <a:ext cx="169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zh-CN" altLang="en-US" sz="2800" b="1" dirty="0">
                  <a:latin typeface="宋体" panose="02010600030101010101" pitchFamily="2" charset="-122"/>
                </a:rPr>
                <a:t>花样跳伞运动员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 txBox="1">
            <a:spLocks noRot="1"/>
          </p:cNvSpPr>
          <p:nvPr/>
        </p:nvSpPr>
        <p:spPr>
          <a:xfrm>
            <a:off x="1289050" y="989330"/>
            <a:ext cx="7561263" cy="644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/>
          <a:p>
            <a:r>
              <a:rPr lang="en-US" altLang="x-none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．有关太阳、地球、卫星的运动和静止</a:t>
            </a:r>
          </a:p>
        </p:txBody>
      </p:sp>
      <p:sp>
        <p:nvSpPr>
          <p:cNvPr id="17411" name="Rectangle 10"/>
          <p:cNvSpPr/>
          <p:nvPr/>
        </p:nvSpPr>
        <p:spPr>
          <a:xfrm>
            <a:off x="3521075" y="1494155"/>
            <a:ext cx="5508625" cy="16906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　　（</a:t>
            </a:r>
            <a:r>
              <a:rPr lang="en-US" altLang="x-none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）我们通常所说的“太阳东升西落”，是以谁为参照物呢？</a:t>
            </a:r>
          </a:p>
        </p:txBody>
      </p:sp>
      <p:sp>
        <p:nvSpPr>
          <p:cNvPr id="17412" name="Rectangle 11"/>
          <p:cNvSpPr/>
          <p:nvPr/>
        </p:nvSpPr>
        <p:spPr>
          <a:xfrm>
            <a:off x="3489325" y="2830513"/>
            <a:ext cx="5508625" cy="1692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　　（</a:t>
            </a:r>
            <a:r>
              <a:rPr lang="en-US" altLang="x-none" sz="2800" b="1" dirty="0"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）而地理学科中所说的“地球绕着太阳转”又是以谁为参照物呢？</a:t>
            </a:r>
            <a:endParaRPr lang="en-US" altLang="x-none" sz="2800" b="1" dirty="0">
              <a:latin typeface="宋体" panose="02010600030101010101" pitchFamily="2" charset="-122"/>
            </a:endParaRPr>
          </a:p>
        </p:txBody>
      </p:sp>
      <p:sp>
        <p:nvSpPr>
          <p:cNvPr id="17413" name="Rectangle 13"/>
          <p:cNvSpPr/>
          <p:nvPr/>
        </p:nvSpPr>
        <p:spPr>
          <a:xfrm>
            <a:off x="3521075" y="4516755"/>
            <a:ext cx="5445125" cy="22453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　　（</a:t>
            </a:r>
            <a:r>
              <a:rPr lang="en-US" altLang="x-none" sz="2800" b="1" dirty="0">
                <a:latin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</a:rPr>
              <a:t>）地球同步卫星与地球一起在做同步运动</a:t>
            </a:r>
            <a:r>
              <a:rPr lang="en-US" altLang="x-none" sz="2800" b="1" dirty="0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如果以地球为参照物</a:t>
            </a:r>
            <a:r>
              <a:rPr lang="en-US" altLang="x-none" sz="2800" b="1" dirty="0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地球同步卫星是运动还是静止？</a:t>
            </a:r>
            <a:endParaRPr lang="en-US" altLang="x-none" sz="2800" b="1" dirty="0">
              <a:latin typeface="宋体" panose="02010600030101010101" pitchFamily="2" charset="-122"/>
            </a:endParaRPr>
          </a:p>
        </p:txBody>
      </p:sp>
      <p:pic>
        <p:nvPicPr>
          <p:cNvPr id="17414" name="图片 10" descr="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88" y="2068830"/>
            <a:ext cx="3344862" cy="3216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/>
          <p:nvPr/>
        </p:nvSpPr>
        <p:spPr>
          <a:xfrm>
            <a:off x="682943" y="1470025"/>
            <a:ext cx="7704137" cy="2225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　　</a:t>
            </a:r>
            <a:r>
              <a:rPr lang="en-US" altLang="x-none" sz="2800" b="1" dirty="0">
                <a:latin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</a:rPr>
              <a:t>．飞行员在描述飞机俯冲时说：“大地迎面扑来”，这是以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        </a:t>
            </a:r>
            <a:r>
              <a:rPr lang="zh-CN" altLang="en-US" sz="2800" b="1" dirty="0">
                <a:latin typeface="宋体" panose="02010600030101010101" pitchFamily="2" charset="-122"/>
              </a:rPr>
              <a:t>参照物。说月亮躲进云层，是以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          </a:t>
            </a:r>
            <a:r>
              <a:rPr lang="zh-CN" altLang="en-US" sz="2800" b="1" dirty="0">
                <a:latin typeface="宋体" panose="02010600030101010101" pitchFamily="2" charset="-122"/>
              </a:rPr>
              <a:t>为参照物。顺水漂流时船相对水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          </a:t>
            </a:r>
            <a:r>
              <a:rPr lang="zh-CN" altLang="en-US" sz="2800" b="1" i="1" u="sng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18435" name="TextBox 4"/>
          <p:cNvSpPr txBox="1"/>
          <p:nvPr/>
        </p:nvSpPr>
        <p:spPr>
          <a:xfrm>
            <a:off x="4065905" y="2046288"/>
            <a:ext cx="1258888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飞机</a:t>
            </a:r>
          </a:p>
        </p:txBody>
      </p:sp>
      <p:sp>
        <p:nvSpPr>
          <p:cNvPr id="18436" name="TextBox 5"/>
          <p:cNvSpPr txBox="1"/>
          <p:nvPr/>
        </p:nvSpPr>
        <p:spPr>
          <a:xfrm>
            <a:off x="3888423" y="2564130"/>
            <a:ext cx="1292225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云层</a:t>
            </a:r>
          </a:p>
        </p:txBody>
      </p:sp>
      <p:sp>
        <p:nvSpPr>
          <p:cNvPr id="18437" name="TextBox 6"/>
          <p:cNvSpPr txBox="1"/>
          <p:nvPr/>
        </p:nvSpPr>
        <p:spPr>
          <a:xfrm>
            <a:off x="3778568" y="3125788"/>
            <a:ext cx="154622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静止</a:t>
            </a:r>
          </a:p>
        </p:txBody>
      </p:sp>
      <p:sp>
        <p:nvSpPr>
          <p:cNvPr id="18438" name="Rectangle 7"/>
          <p:cNvSpPr/>
          <p:nvPr/>
        </p:nvSpPr>
        <p:spPr>
          <a:xfrm>
            <a:off x="682943" y="3917950"/>
            <a:ext cx="7777162" cy="2225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　　</a:t>
            </a:r>
            <a:r>
              <a:rPr lang="en-US" altLang="x-none" sz="2800" b="1" dirty="0">
                <a:latin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宋体" panose="02010600030101010101" pitchFamily="2" charset="-122"/>
              </a:rPr>
              <a:t>．坐在逆水行驶的船中的乘客，我们说他是静止的，所选择的参照物是（      ）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Times New Roman" panose="02020603050405020304" pitchFamily="2" charset="0"/>
              </a:rPr>
              <a:t>   </a:t>
            </a:r>
            <a:r>
              <a:rPr lang="en-US" altLang="x-none" sz="2800" b="1" dirty="0">
                <a:latin typeface="Times New Roman" panose="02020603050405020304" pitchFamily="2" charset="0"/>
              </a:rPr>
              <a:t>A.</a:t>
            </a:r>
            <a:r>
              <a:rPr lang="en-US" altLang="x-none" sz="2800" b="1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宋体" panose="02010600030101010101" pitchFamily="2" charset="-122"/>
              </a:rPr>
              <a:t>河岸上的</a:t>
            </a:r>
            <a:r>
              <a:rPr lang="zh-CN" altLang="en-US" sz="2800" b="1" dirty="0">
                <a:latin typeface="Times New Roman" panose="02020603050405020304" pitchFamily="2" charset="0"/>
              </a:rPr>
              <a:t>树              </a:t>
            </a:r>
            <a:r>
              <a:rPr lang="en-US" altLang="x-none" sz="2800" b="1" dirty="0">
                <a:latin typeface="Times New Roman" panose="02020603050405020304" pitchFamily="2" charset="0"/>
              </a:rPr>
              <a:t>B.</a:t>
            </a:r>
            <a:r>
              <a:rPr lang="en-US" altLang="x-none" sz="2800" b="1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宋体" panose="02010600030101010101" pitchFamily="2" charset="-122"/>
              </a:rPr>
              <a:t>船舱    </a:t>
            </a:r>
            <a:endParaRPr lang="en-US" altLang="x-none" sz="2800" b="1" dirty="0"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Times New Roman" panose="02020603050405020304" pitchFamily="2" charset="0"/>
              </a:rPr>
              <a:t>   </a:t>
            </a:r>
            <a:r>
              <a:rPr lang="en-US" altLang="x-none" sz="2800" b="1" dirty="0">
                <a:latin typeface="Times New Roman" panose="02020603050405020304" pitchFamily="2" charset="0"/>
              </a:rPr>
              <a:t>C.</a:t>
            </a:r>
            <a:r>
              <a:rPr lang="en-US" altLang="x-none" sz="2800" b="1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宋体" panose="02010600030101010101" pitchFamily="2" charset="-122"/>
              </a:rPr>
              <a:t>迎面驶来的</a:t>
            </a:r>
            <a:r>
              <a:rPr lang="zh-CN" altLang="en-US" sz="2800" b="1" dirty="0">
                <a:latin typeface="Times New Roman" panose="02020603050405020304" pitchFamily="2" charset="0"/>
              </a:rPr>
              <a:t>船          </a:t>
            </a:r>
            <a:r>
              <a:rPr lang="en-US" altLang="x-none" sz="2800" b="1" dirty="0">
                <a:latin typeface="Times New Roman" panose="02020603050405020304" pitchFamily="2" charset="0"/>
              </a:rPr>
              <a:t>D.</a:t>
            </a:r>
            <a:r>
              <a:rPr lang="en-US" altLang="x-none" sz="2800" b="1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宋体" panose="02010600030101010101" pitchFamily="2" charset="-122"/>
              </a:rPr>
              <a:t>河水</a:t>
            </a:r>
          </a:p>
        </p:txBody>
      </p:sp>
      <p:sp>
        <p:nvSpPr>
          <p:cNvPr id="18439" name="TextBox 7"/>
          <p:cNvSpPr txBox="1"/>
          <p:nvPr/>
        </p:nvSpPr>
        <p:spPr>
          <a:xfrm>
            <a:off x="6083618" y="4525963"/>
            <a:ext cx="420687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pitchFamily="2" charset="0"/>
                <a:ea typeface="楷体_GB2312" charset="-122"/>
              </a:rPr>
              <a:t>B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2" charset="0"/>
              <a:ea typeface="楷体_GB231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/>
      <p:bldP spid="18435" grpId="0"/>
      <p:bldP spid="18436" grpId="0"/>
      <p:bldP spid="18437" grpId="0"/>
      <p:bldP spid="18438" grpId="0" bldLvl="0"/>
      <p:bldP spid="184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/>
          <p:nvPr/>
        </p:nvSpPr>
        <p:spPr>
          <a:xfrm>
            <a:off x="234315" y="1439863"/>
            <a:ext cx="8675688" cy="439991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　　</a:t>
            </a:r>
            <a:r>
              <a:rPr lang="en-US" altLang="x-none" sz="2800" b="1" dirty="0">
                <a:latin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宋体" panose="02010600030101010101" pitchFamily="2" charset="-122"/>
              </a:rPr>
              <a:t>．甲、乙两辆汽车在同一条平直公路上行驶，甲车中乘客观察乙车，发现乙车向正东方向行驶。如果以地面为参照物，关于甲、乙两车的运动情况，判断错误的是   （      ）</a:t>
            </a:r>
          </a:p>
          <a:p>
            <a:pPr>
              <a:lnSpc>
                <a:spcPct val="125000"/>
              </a:lnSpc>
            </a:pPr>
            <a:r>
              <a:rPr lang="en-US" altLang="x-none" sz="2800" b="1" dirty="0">
                <a:latin typeface="Times New Roman" panose="02020603050405020304" pitchFamily="2" charset="0"/>
              </a:rPr>
              <a:t>   A.</a:t>
            </a:r>
            <a:r>
              <a:rPr lang="en-US" altLang="x-none" sz="2800" b="1" dirty="0"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</a:rPr>
              <a:t>甲乙两车都向东行驶  </a:t>
            </a:r>
          </a:p>
          <a:p>
            <a:pPr>
              <a:lnSpc>
                <a:spcPct val="125000"/>
              </a:lnSpc>
            </a:pPr>
            <a:r>
              <a:rPr lang="en-US" altLang="x-none" sz="2800" b="1" dirty="0">
                <a:latin typeface="Times New Roman" panose="02020603050405020304" pitchFamily="2" charset="0"/>
              </a:rPr>
              <a:t>   B.</a:t>
            </a:r>
            <a:r>
              <a:rPr lang="en-US" altLang="x-none" sz="2800" b="1" dirty="0"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</a:rPr>
              <a:t>甲乙两车都向西行驶</a:t>
            </a:r>
          </a:p>
          <a:p>
            <a:pPr>
              <a:lnSpc>
                <a:spcPct val="125000"/>
              </a:lnSpc>
            </a:pPr>
            <a:r>
              <a:rPr lang="en-US" altLang="x-none" sz="2800" b="1" dirty="0">
                <a:latin typeface="Times New Roman" panose="02020603050405020304" pitchFamily="2" charset="0"/>
              </a:rPr>
              <a:t>   C.</a:t>
            </a:r>
            <a:r>
              <a:rPr lang="en-US" altLang="x-none" sz="2800" b="1" dirty="0"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</a:rPr>
              <a:t>甲车向西行驶</a:t>
            </a:r>
            <a:r>
              <a:rPr lang="en-US" altLang="x-none" sz="2800" b="1" dirty="0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乙车向东行驶</a:t>
            </a:r>
          </a:p>
          <a:p>
            <a:pPr>
              <a:lnSpc>
                <a:spcPct val="125000"/>
              </a:lnSpc>
            </a:pPr>
            <a:r>
              <a:rPr lang="en-US" altLang="x-none" sz="2800" b="1" dirty="0">
                <a:latin typeface="Times New Roman" panose="02020603050405020304" pitchFamily="2" charset="0"/>
              </a:rPr>
              <a:t>   D.</a:t>
            </a:r>
            <a:r>
              <a:rPr lang="en-US" altLang="x-none" sz="2800" b="1" dirty="0"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</a:rPr>
              <a:t>甲车向东行驶</a:t>
            </a:r>
            <a:r>
              <a:rPr lang="en-US" altLang="x-none" sz="2800" b="1" dirty="0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乙车向西行驶</a:t>
            </a:r>
          </a:p>
        </p:txBody>
      </p:sp>
      <p:sp>
        <p:nvSpPr>
          <p:cNvPr id="19459" name="TextBox 3"/>
          <p:cNvSpPr txBox="1"/>
          <p:nvPr/>
        </p:nvSpPr>
        <p:spPr>
          <a:xfrm>
            <a:off x="2972753" y="3118168"/>
            <a:ext cx="44132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pitchFamily="2" charset="0"/>
                <a:ea typeface="楷体_GB2312" charset="-122"/>
              </a:rPr>
              <a:t>D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2" charset="0"/>
              <a:ea typeface="楷体_GB231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grpSp>
        <p:nvGrpSpPr>
          <p:cNvPr id="5123" name="组合 33"/>
          <p:cNvGrpSpPr/>
          <p:nvPr/>
        </p:nvGrpSpPr>
        <p:grpSpPr>
          <a:xfrm>
            <a:off x="1639570" y="4343083"/>
            <a:ext cx="6048375" cy="1943100"/>
            <a:chOff x="0" y="0"/>
            <a:chExt cx="6072212" cy="3286159"/>
          </a:xfrm>
        </p:grpSpPr>
        <p:sp>
          <p:nvSpPr>
            <p:cNvPr id="5124" name="TextBox 4"/>
            <p:cNvSpPr txBox="1"/>
            <p:nvPr/>
          </p:nvSpPr>
          <p:spPr>
            <a:xfrm>
              <a:off x="785838" y="428640"/>
              <a:ext cx="4929225" cy="224679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400" b="1" dirty="0">
                  <a:latin typeface="宋体" panose="02010600030101010101" pitchFamily="2" charset="-122"/>
                </a:rPr>
                <a:t>哈雷彗星、飞奔的猎豹、爬行的蜗牛，它们的运动有没有共同点，共同点是什么？</a:t>
              </a:r>
            </a:p>
          </p:txBody>
        </p:sp>
        <p:sp>
          <p:nvSpPr>
            <p:cNvPr id="5125" name="AutoShape 33"/>
            <p:cNvSpPr/>
            <p:nvPr/>
          </p:nvSpPr>
          <p:spPr>
            <a:xfrm>
              <a:off x="0" y="0"/>
              <a:ext cx="6072212" cy="3286159"/>
            </a:xfrm>
            <a:prstGeom prst="cloudCallout">
              <a:avLst>
                <a:gd name="adj1" fmla="val -43750"/>
                <a:gd name="adj2" fmla="val 70000"/>
              </a:avLst>
            </a:prstGeom>
            <a:noFill/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square" anchor="t"/>
            <a:lstStyle/>
            <a:p>
              <a:pPr algn="ctr"/>
              <a:endParaRPr lang="zh-CN" altLang="en-US" dirty="0">
                <a:latin typeface="Arial" panose="020B0604020202020204" charset="-76"/>
              </a:endParaRPr>
            </a:p>
          </p:txBody>
        </p:sp>
      </p:grpSp>
      <p:pic>
        <p:nvPicPr>
          <p:cNvPr id="5126" name="图片 5125" descr="W020140820339370001889[1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2233" y="1102995"/>
            <a:ext cx="6624637" cy="31480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/>
          <p:nvPr/>
        </p:nvSpPr>
        <p:spPr>
          <a:xfrm>
            <a:off x="1271270" y="1169035"/>
            <a:ext cx="6684963" cy="10668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200" b="1" dirty="0">
                <a:solidFill>
                  <a:srgbClr val="0066CC"/>
                </a:solidFill>
                <a:latin typeface="宋体" panose="02010600030101010101" pitchFamily="2" charset="-122"/>
              </a:rPr>
              <a:t>【想想议议】</a:t>
            </a:r>
            <a:endParaRPr lang="en-US" altLang="x-none" sz="3200" b="1" dirty="0">
              <a:solidFill>
                <a:srgbClr val="0066CC"/>
              </a:solidFill>
              <a:latin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66CC"/>
                </a:solidFill>
                <a:latin typeface="宋体" panose="02010600030101010101" pitchFamily="2" charset="-122"/>
              </a:rPr>
              <a:t> 我们根据什么说这些物体是运动的</a:t>
            </a:r>
            <a:r>
              <a:rPr lang="en-US" altLang="x-none" sz="3200" b="1" dirty="0">
                <a:solidFill>
                  <a:srgbClr val="0066CC"/>
                </a:solidFill>
                <a:latin typeface="宋体" panose="02010600030101010101" pitchFamily="2" charset="-122"/>
              </a:rPr>
              <a:t>?</a:t>
            </a:r>
          </a:p>
        </p:txBody>
      </p:sp>
      <p:grpSp>
        <p:nvGrpSpPr>
          <p:cNvPr id="6147" name="组合 10"/>
          <p:cNvGrpSpPr/>
          <p:nvPr/>
        </p:nvGrpSpPr>
        <p:grpSpPr>
          <a:xfrm>
            <a:off x="407670" y="2464435"/>
            <a:ext cx="2381250" cy="2417445"/>
            <a:chOff x="0" y="0"/>
            <a:chExt cx="2381267" cy="2415718"/>
          </a:xfrm>
        </p:grpSpPr>
        <p:pic>
          <p:nvPicPr>
            <p:cNvPr id="6148" name="图片 5" descr="lieba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381267" cy="1785860"/>
            </a:xfrm>
            <a:prstGeom prst="rect">
              <a:avLst/>
            </a:prstGeom>
            <a:noFill/>
            <a:ln w="9525">
              <a:noFill/>
            </a:ln>
            <a:effectLst>
              <a:outerShdw dist="139700" dir="2699999" algn="ctr" rotWithShape="0">
                <a:srgbClr val="333333">
                  <a:alpha val="62999"/>
                </a:srgbClr>
              </a:outerShdw>
            </a:effectLst>
          </p:spPr>
        </p:pic>
        <p:sp>
          <p:nvSpPr>
            <p:cNvPr id="6149" name="TextBox 7"/>
            <p:cNvSpPr txBox="1"/>
            <p:nvPr/>
          </p:nvSpPr>
          <p:spPr>
            <a:xfrm>
              <a:off x="205741" y="1896628"/>
              <a:ext cx="1970102" cy="51909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zh-CN" altLang="en-US" sz="2800" b="1" dirty="0">
                  <a:latin typeface="楷体_GB2312" charset="-122"/>
                </a:rPr>
                <a:t>飞奔的猎豹</a:t>
              </a:r>
            </a:p>
          </p:txBody>
        </p:sp>
      </p:grpSp>
      <p:grpSp>
        <p:nvGrpSpPr>
          <p:cNvPr id="6150" name="组合 11"/>
          <p:cNvGrpSpPr/>
          <p:nvPr/>
        </p:nvGrpSpPr>
        <p:grpSpPr>
          <a:xfrm>
            <a:off x="3198178" y="2464435"/>
            <a:ext cx="2684463" cy="2418080"/>
            <a:chOff x="55238" y="0"/>
            <a:chExt cx="2684133" cy="2418096"/>
          </a:xfrm>
        </p:grpSpPr>
        <p:pic>
          <p:nvPicPr>
            <p:cNvPr id="6151" name="Picture 4" descr="1145791592045537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556" y="0"/>
              <a:ext cx="2646037" cy="1785950"/>
            </a:xfrm>
            <a:prstGeom prst="rect">
              <a:avLst/>
            </a:prstGeom>
            <a:noFill/>
            <a:ln w="9525">
              <a:noFill/>
            </a:ln>
            <a:effectLst>
              <a:outerShdw dist="139700" dir="2699999" algn="ctr" rotWithShape="0">
                <a:srgbClr val="333333">
                  <a:alpha val="62999"/>
                </a:srgbClr>
              </a:outerShdw>
            </a:effectLst>
          </p:spPr>
        </p:pic>
        <p:sp>
          <p:nvSpPr>
            <p:cNvPr id="6152" name="TextBox 8"/>
            <p:cNvSpPr txBox="1"/>
            <p:nvPr/>
          </p:nvSpPr>
          <p:spPr>
            <a:xfrm>
              <a:off x="55238" y="1898980"/>
              <a:ext cx="2684133" cy="51911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zh-CN" altLang="en-US" sz="2800" b="1" dirty="0">
                  <a:latin typeface="楷体_GB2312" charset="-122"/>
                </a:rPr>
                <a:t>穿梭宇宙的彗星</a:t>
              </a:r>
            </a:p>
          </p:txBody>
        </p:sp>
      </p:grpSp>
      <p:grpSp>
        <p:nvGrpSpPr>
          <p:cNvPr id="6153" name="组合 12"/>
          <p:cNvGrpSpPr/>
          <p:nvPr/>
        </p:nvGrpSpPr>
        <p:grpSpPr>
          <a:xfrm>
            <a:off x="6167120" y="2464435"/>
            <a:ext cx="2500313" cy="2365375"/>
            <a:chOff x="0" y="0"/>
            <a:chExt cx="2714644" cy="2461571"/>
          </a:xfrm>
        </p:grpSpPr>
        <p:pic>
          <p:nvPicPr>
            <p:cNvPr id="6154" name="图片 6" descr="woniu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2714644" cy="1856544"/>
            </a:xfrm>
            <a:prstGeom prst="rect">
              <a:avLst/>
            </a:prstGeom>
            <a:noFill/>
            <a:ln w="9525">
              <a:noFill/>
            </a:ln>
            <a:effectLst>
              <a:outerShdw dist="139700" dir="2699999" algn="ctr" rotWithShape="0">
                <a:srgbClr val="333333">
                  <a:alpha val="62999"/>
                </a:srgbClr>
              </a:outerShdw>
            </a:effectLst>
          </p:spPr>
        </p:pic>
        <p:sp>
          <p:nvSpPr>
            <p:cNvPr id="6155" name="TextBox 9"/>
            <p:cNvSpPr txBox="1"/>
            <p:nvPr/>
          </p:nvSpPr>
          <p:spPr>
            <a:xfrm>
              <a:off x="377465" y="1920975"/>
              <a:ext cx="2138967" cy="54059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zh-CN" altLang="en-US" sz="2800" b="1" dirty="0">
                  <a:latin typeface="楷体_GB2312" charset="-122"/>
                </a:rPr>
                <a:t>缓慢的蜗牛</a:t>
              </a:r>
            </a:p>
          </p:txBody>
        </p:sp>
      </p:grpSp>
      <p:sp>
        <p:nvSpPr>
          <p:cNvPr id="6156" name="TextBox 13"/>
          <p:cNvSpPr txBox="1"/>
          <p:nvPr/>
        </p:nvSpPr>
        <p:spPr>
          <a:xfrm>
            <a:off x="1414145" y="5201285"/>
            <a:ext cx="6192838" cy="1158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楷体_GB2312" charset="-122"/>
              </a:rPr>
              <a:t>　　它们的共同特点：</a:t>
            </a:r>
            <a:r>
              <a:rPr lang="zh-CN" altLang="en-US" sz="2800" b="1" dirty="0">
                <a:solidFill>
                  <a:srgbClr val="FF0000"/>
                </a:solidFill>
                <a:latin typeface="楷体_GB2312" charset="-122"/>
              </a:rPr>
              <a:t>位置</a:t>
            </a:r>
            <a:r>
              <a:rPr lang="zh-CN" altLang="en-US" sz="2800" b="1" dirty="0">
                <a:latin typeface="楷体_GB2312" charset="-122"/>
              </a:rPr>
              <a:t>随时间不断地</a:t>
            </a:r>
            <a:r>
              <a:rPr lang="zh-CN" altLang="en-US" sz="2800" b="1" dirty="0">
                <a:solidFill>
                  <a:srgbClr val="FF0000"/>
                </a:solidFill>
                <a:latin typeface="楷体_GB2312" charset="-122"/>
              </a:rPr>
              <a:t>变化</a:t>
            </a:r>
            <a:r>
              <a:rPr lang="zh-CN" altLang="en-US" sz="2800" b="1" dirty="0">
                <a:latin typeface="楷体_GB2312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/>
      <p:bldP spid="6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" descr="IMG_2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240" y="1426528"/>
            <a:ext cx="4165600" cy="28575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dir="2699999" algn="ctr" rotWithShape="0">
              <a:srgbClr val="000000">
                <a:alpha val="40999"/>
              </a:srgbClr>
            </a:outerShdw>
          </a:effectLst>
        </p:spPr>
      </p:pic>
      <p:pic>
        <p:nvPicPr>
          <p:cNvPr id="7171" name="图片 3" descr="IMG_20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4053" y="1426528"/>
            <a:ext cx="4319587" cy="28575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dir="2699999" algn="ctr" rotWithShape="0">
              <a:srgbClr val="000000">
                <a:alpha val="40999"/>
              </a:srgbClr>
            </a:outerShdw>
          </a:effectLst>
        </p:spPr>
      </p:pic>
      <p:sp>
        <p:nvSpPr>
          <p:cNvPr id="7172" name="矩形 4"/>
          <p:cNvSpPr/>
          <p:nvPr/>
        </p:nvSpPr>
        <p:spPr>
          <a:xfrm>
            <a:off x="995680" y="4666615"/>
            <a:ext cx="7337425" cy="527050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rgbClr val="FFFFFF"/>
                </a:solidFill>
                <a:latin typeface="楷体_GB2312" charset="-122"/>
                <a:ea typeface="楷体_GB2312" charset="-122"/>
              </a:rPr>
              <a:t>　　</a:t>
            </a:r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哪辆汽车是运动的，哪辆汽车是静止的？</a:t>
            </a:r>
          </a:p>
        </p:txBody>
      </p:sp>
      <p:grpSp>
        <p:nvGrpSpPr>
          <p:cNvPr id="7173" name="TextBox 5"/>
          <p:cNvGrpSpPr/>
          <p:nvPr/>
        </p:nvGrpSpPr>
        <p:grpSpPr>
          <a:xfrm>
            <a:off x="995680" y="5530215"/>
            <a:ext cx="7272338" cy="774700"/>
            <a:chOff x="0" y="0"/>
            <a:chExt cx="4708" cy="488"/>
          </a:xfrm>
        </p:grpSpPr>
        <p:pic>
          <p:nvPicPr>
            <p:cNvPr id="7174" name="TextBox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4708" cy="4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5" name="文本框 7174"/>
            <p:cNvSpPr txBox="1"/>
            <p:nvPr/>
          </p:nvSpPr>
          <p:spPr>
            <a:xfrm>
              <a:off x="38" y="72"/>
              <a:ext cx="463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800" b="1" dirty="0">
                  <a:solidFill>
                    <a:srgbClr val="FFFFFF"/>
                  </a:solidFill>
                  <a:latin typeface="楷体_GB2312" charset="-122"/>
                  <a:ea typeface="楷体_GB2312" charset="-122"/>
                </a:rPr>
                <a:t>　</a:t>
              </a:r>
              <a:r>
                <a:rPr lang="zh-CN" altLang="en-US" sz="2800" b="1" dirty="0">
                  <a:solidFill>
                    <a:srgbClr val="FFFFFF"/>
                  </a:solidFill>
                  <a:latin typeface="宋体" panose="02010600030101010101" pitchFamily="2" charset="-122"/>
                </a:rPr>
                <a:t>根据它们在照片上的</a:t>
              </a:r>
              <a:r>
                <a:rPr lang="zh-CN" altLang="en-US" sz="28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位置是否变化来判断</a:t>
              </a:r>
              <a:r>
                <a:rPr lang="zh-CN" altLang="en-US" sz="2800" b="1" dirty="0">
                  <a:solidFill>
                    <a:srgbClr val="FFFFFF"/>
                  </a:solidFill>
                  <a:latin typeface="宋体" panose="02010600030101010101" pitchFamily="2" charset="-122"/>
                </a:rPr>
                <a:t>。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8194" name="Text Box 4"/>
          <p:cNvSpPr txBox="1"/>
          <p:nvPr/>
        </p:nvSpPr>
        <p:spPr>
          <a:xfrm>
            <a:off x="955040" y="1919923"/>
            <a:ext cx="6662738" cy="6254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物理学里把物体位置的变化叫机械运动。</a:t>
            </a:r>
            <a:endParaRPr lang="en-US" altLang="x-none" sz="2800" b="1" dirty="0">
              <a:latin typeface="宋体" panose="02010600030101010101" pitchFamily="2" charset="-122"/>
            </a:endParaRPr>
          </a:p>
        </p:txBody>
      </p:sp>
      <p:sp>
        <p:nvSpPr>
          <p:cNvPr id="8195" name="Rectangle 6"/>
          <p:cNvSpPr/>
          <p:nvPr/>
        </p:nvSpPr>
        <p:spPr>
          <a:xfrm>
            <a:off x="1458278" y="2640648"/>
            <a:ext cx="2735262" cy="1004887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宋体" panose="02010600030101010101" pitchFamily="2" charset="-122"/>
              </a:rPr>
              <a:t>珠穆朗玛峰由于地</a:t>
            </a:r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宋体" panose="02010600030101010101" pitchFamily="2" charset="-122"/>
              </a:rPr>
              <a:t>壳运动高度在变化 </a:t>
            </a:r>
          </a:p>
        </p:txBody>
      </p:sp>
      <p:pic>
        <p:nvPicPr>
          <p:cNvPr id="8196" name="图片 2" descr="45.JPG"/>
          <p:cNvPicPr>
            <a:picLocks noChangeAspect="1"/>
          </p:cNvPicPr>
          <p:nvPr/>
        </p:nvPicPr>
        <p:blipFill>
          <a:blip r:embed="rId4" cstate="print"/>
          <a:srcRect b="50311"/>
          <a:stretch>
            <a:fillRect/>
          </a:stretch>
        </p:blipFill>
        <p:spPr>
          <a:xfrm>
            <a:off x="4769803" y="3720148"/>
            <a:ext cx="3816350" cy="2759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Rectangle 4"/>
          <p:cNvSpPr/>
          <p:nvPr/>
        </p:nvSpPr>
        <p:spPr>
          <a:xfrm>
            <a:off x="4626928" y="2567623"/>
            <a:ext cx="4465637" cy="1004887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宋体" panose="02010600030101010101" pitchFamily="2" charset="-122"/>
              </a:rPr>
              <a:t>日本茨城县鹿岛町与中国上海</a:t>
            </a:r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宋体" panose="02010600030101010101" pitchFamily="2" charset="-122"/>
              </a:rPr>
              <a:t>市的距离由于板块运动缩短</a:t>
            </a:r>
          </a:p>
        </p:txBody>
      </p:sp>
      <p:sp>
        <p:nvSpPr>
          <p:cNvPr id="8198" name="Text Box 4"/>
          <p:cNvSpPr txBox="1"/>
          <p:nvPr/>
        </p:nvSpPr>
        <p:spPr>
          <a:xfrm>
            <a:off x="1313815" y="1056323"/>
            <a:ext cx="4824413" cy="7835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600" b="1" dirty="0">
                <a:solidFill>
                  <a:srgbClr val="0066CC"/>
                </a:solidFill>
                <a:latin typeface="宋体" panose="02010600030101010101" pitchFamily="2" charset="-122"/>
              </a:rPr>
              <a:t>（一）机械运动：</a:t>
            </a:r>
            <a:endParaRPr lang="en-US" altLang="x-none" sz="3600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pic>
        <p:nvPicPr>
          <p:cNvPr id="8199" name="Picture 5" descr="珠穆朗玛峰"/>
          <p:cNvPicPr>
            <a:picLocks noChangeAspect="1"/>
          </p:cNvPicPr>
          <p:nvPr/>
        </p:nvPicPr>
        <p:blipFill>
          <a:blip r:embed="rId5" cstate="print"/>
          <a:srcRect b="50406"/>
          <a:stretch>
            <a:fillRect/>
          </a:stretch>
        </p:blipFill>
        <p:spPr>
          <a:xfrm>
            <a:off x="1026478" y="3791585"/>
            <a:ext cx="3744912" cy="27162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/>
      <p:bldP spid="8195" grpId="0" bldLvl="0"/>
      <p:bldP spid="8197" grpId="0" bldLvl="0"/>
      <p:bldP spid="8198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/>
          <p:nvPr/>
        </p:nvSpPr>
        <p:spPr>
          <a:xfrm>
            <a:off x="985203" y="1188085"/>
            <a:ext cx="7472362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【想想议议】怎样判断物体是运动还是静止的</a:t>
            </a:r>
            <a:r>
              <a:rPr lang="en-US" altLang="x-none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?</a:t>
            </a:r>
          </a:p>
        </p:txBody>
      </p:sp>
      <p:sp>
        <p:nvSpPr>
          <p:cNvPr id="9219" name="圆角矩形 2"/>
          <p:cNvSpPr/>
          <p:nvPr/>
        </p:nvSpPr>
        <p:spPr>
          <a:xfrm>
            <a:off x="480378" y="1907223"/>
            <a:ext cx="5616575" cy="1944687"/>
          </a:xfrm>
          <a:prstGeom prst="roundRect">
            <a:avLst>
              <a:gd name="adj" fmla="val 16667"/>
            </a:avLst>
          </a:prstGeom>
          <a:solidFill>
            <a:srgbClr val="BBE0E3">
              <a:alpha val="100000"/>
            </a:srgbClr>
          </a:solidFill>
          <a:ln w="25400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ctr"/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　　</a:t>
            </a:r>
            <a:r>
              <a:rPr lang="zh-CN" altLang="en-US" sz="2400" b="1" dirty="0">
                <a:latin typeface="宋体" panose="02010600030101010101" pitchFamily="2" charset="-122"/>
              </a:rPr>
              <a:t>事例一：坐在行驶的汽车中，感觉路边的树木高速后退，感觉车内的物体是静止的。路边的人觉得树不动，车运动得很快。</a:t>
            </a:r>
          </a:p>
        </p:txBody>
      </p:sp>
      <p:sp>
        <p:nvSpPr>
          <p:cNvPr id="9220" name="圆角矩形 3"/>
          <p:cNvSpPr/>
          <p:nvPr/>
        </p:nvSpPr>
        <p:spPr>
          <a:xfrm>
            <a:off x="481965" y="3924935"/>
            <a:ext cx="5689600" cy="1582738"/>
          </a:xfrm>
          <a:prstGeom prst="roundRect">
            <a:avLst>
              <a:gd name="adj" fmla="val 16667"/>
            </a:avLst>
          </a:prstGeom>
          <a:solidFill>
            <a:srgbClr val="BBE0E3">
              <a:alpha val="100000"/>
            </a:srgbClr>
          </a:solidFill>
          <a:ln w="2857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</p:spPr>
        <p:txBody>
          <a:bodyPr vert="horz" wrap="square" anchor="ctr"/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　　</a:t>
            </a:r>
            <a:r>
              <a:rPr lang="zh-CN" altLang="en-US" sz="2400" b="1" dirty="0">
                <a:latin typeface="宋体" panose="02010600030101010101" pitchFamily="2" charset="-122"/>
              </a:rPr>
              <a:t>事例二：高速路上超车时感觉对方车辆慢慢后退。错车时却感觉对方车辆速度很快的冲过来。</a:t>
            </a:r>
          </a:p>
        </p:txBody>
      </p:sp>
      <p:pic>
        <p:nvPicPr>
          <p:cNvPr id="9221" name="图片 4" descr="kaic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2853" y="1978660"/>
            <a:ext cx="2357437" cy="2235200"/>
          </a:xfrm>
          <a:prstGeom prst="rect">
            <a:avLst/>
          </a:prstGeom>
          <a:noFill/>
          <a:ln w="9525">
            <a:noFill/>
          </a:ln>
          <a:effectLst>
            <a:outerShdw dist="139700" dir="2699999" algn="ctr" rotWithShape="0">
              <a:srgbClr val="333333">
                <a:alpha val="62999"/>
              </a:srgbClr>
            </a:outerShdw>
          </a:effectLst>
        </p:spPr>
      </p:pic>
      <p:sp>
        <p:nvSpPr>
          <p:cNvPr id="9222" name="TextBox 5"/>
          <p:cNvSpPr txBox="1"/>
          <p:nvPr/>
        </p:nvSpPr>
        <p:spPr>
          <a:xfrm>
            <a:off x="985203" y="5795010"/>
            <a:ext cx="7327900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为什么对物体的判断上会出现这样的不同呢？</a:t>
            </a:r>
          </a:p>
        </p:txBody>
      </p:sp>
      <p:grpSp>
        <p:nvGrpSpPr>
          <p:cNvPr id="9223" name="矩形标注 6"/>
          <p:cNvGrpSpPr/>
          <p:nvPr/>
        </p:nvGrpSpPr>
        <p:grpSpPr>
          <a:xfrm>
            <a:off x="6513830" y="4715510"/>
            <a:ext cx="1949450" cy="1222375"/>
            <a:chOff x="0" y="0"/>
            <a:chExt cx="1287" cy="818"/>
          </a:xfrm>
        </p:grpSpPr>
        <p:pic>
          <p:nvPicPr>
            <p:cNvPr id="9224" name="矩形标注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287" cy="8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5" name="文本框 9224"/>
            <p:cNvSpPr txBox="1"/>
            <p:nvPr/>
          </p:nvSpPr>
          <p:spPr>
            <a:xfrm>
              <a:off x="38" y="21"/>
              <a:ext cx="1215" cy="58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ctr"/>
            <a:lstStyle/>
            <a:p>
              <a:pPr algn="ctr"/>
              <a:r>
                <a:rPr lang="zh-CN" altLang="en-US" sz="2800" b="1" dirty="0">
                  <a:solidFill>
                    <a:srgbClr val="FF3300"/>
                  </a:solidFill>
                  <a:latin typeface="楷体_GB2312" charset="-122"/>
                  <a:ea typeface="楷体_GB2312" charset="-122"/>
                </a:rPr>
                <a:t>标准不同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nimBg="1"/>
      <p:bldP spid="9220" grpId="0" bldLvl="0" animBg="1"/>
      <p:bldP spid="92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727710" y="3094355"/>
            <a:ext cx="8102600" cy="1158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　　</a:t>
            </a:r>
            <a:r>
              <a:rPr lang="en-US" altLang="x-none" sz="2800" b="1" dirty="0"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．观察研究对象相对于参照物之间的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位置（距离或方向）</a:t>
            </a:r>
            <a:r>
              <a:rPr lang="zh-CN" altLang="en-US" sz="2800" b="1" dirty="0">
                <a:latin typeface="宋体" panose="02010600030101010101" pitchFamily="2" charset="-122"/>
              </a:rPr>
              <a:t>上是否变化。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657860" y="4245293"/>
            <a:ext cx="8175625" cy="1692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　　</a:t>
            </a:r>
            <a:r>
              <a:rPr lang="en-US" altLang="x-none" sz="2800" b="1" dirty="0">
                <a:latin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</a:rPr>
              <a:t>．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运动的物体</a:t>
            </a:r>
            <a:r>
              <a:rPr lang="zh-CN" altLang="en-US" sz="2800" b="1" dirty="0">
                <a:latin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静止的物体</a:t>
            </a:r>
            <a:r>
              <a:rPr lang="zh-CN" altLang="en-US" sz="2800" b="1" dirty="0">
                <a:latin typeface="宋体" panose="02010600030101010101" pitchFamily="2" charset="-122"/>
              </a:rPr>
              <a:t>都可以作为参照物。通常情况下，选择</a:t>
            </a:r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</a:rPr>
              <a:t>地面或固定在地面上的物体</a:t>
            </a:r>
            <a:r>
              <a:rPr lang="zh-CN" altLang="en-US" sz="2800" b="1" dirty="0">
                <a:latin typeface="宋体" panose="02010600030101010101" pitchFamily="2" charset="-122"/>
              </a:rPr>
              <a:t>作为参照物，在这种情况下，参照物可略去不提。</a:t>
            </a:r>
          </a:p>
        </p:txBody>
      </p:sp>
      <p:sp>
        <p:nvSpPr>
          <p:cNvPr id="13" name="Rectangle 2"/>
          <p:cNvSpPr txBox="1">
            <a:spLocks noRot="1"/>
          </p:cNvSpPr>
          <p:nvPr/>
        </p:nvSpPr>
        <p:spPr>
          <a:xfrm>
            <a:off x="656273" y="1941830"/>
            <a:ext cx="8086725" cy="1209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　　</a:t>
            </a:r>
            <a:r>
              <a:rPr lang="en-US" altLang="x-none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．参照物：判断物体是运动和静止时，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被选作标准的物体</a:t>
            </a:r>
            <a:r>
              <a:rPr lang="zh-CN" altLang="en-US" sz="2800" b="1" dirty="0">
                <a:latin typeface="宋体" panose="02010600030101010101" pitchFamily="2" charset="-122"/>
              </a:rPr>
              <a:t>叫做参照物。</a:t>
            </a:r>
          </a:p>
        </p:txBody>
      </p:sp>
      <p:sp>
        <p:nvSpPr>
          <p:cNvPr id="14" name="Rectangle 2"/>
          <p:cNvSpPr txBox="1">
            <a:spLocks noRot="1"/>
          </p:cNvSpPr>
          <p:nvPr/>
        </p:nvSpPr>
        <p:spPr>
          <a:xfrm>
            <a:off x="513398" y="1221105"/>
            <a:ext cx="3910012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/>
          <a:p>
            <a:pPr>
              <a:lnSpc>
                <a:spcPct val="125000"/>
              </a:lnSpc>
            </a:pPr>
            <a:r>
              <a:rPr lang="zh-CN" altLang="en-US" sz="3600" b="1" dirty="0">
                <a:solidFill>
                  <a:srgbClr val="0066CC"/>
                </a:solidFill>
                <a:latin typeface="宋体" panose="02010600030101010101" pitchFamily="2" charset="-122"/>
              </a:rPr>
              <a:t>（二）参照物：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36"/>
          <p:cNvGrpSpPr/>
          <p:nvPr/>
        </p:nvGrpSpPr>
        <p:grpSpPr>
          <a:xfrm>
            <a:off x="928053" y="1644968"/>
            <a:ext cx="7286625" cy="4071937"/>
            <a:chOff x="0" y="0"/>
            <a:chExt cx="7786742" cy="4072402"/>
          </a:xfrm>
        </p:grpSpPr>
        <p:sp>
          <p:nvSpPr>
            <p:cNvPr id="11267" name="Text Box 6"/>
            <p:cNvSpPr txBox="1"/>
            <p:nvPr/>
          </p:nvSpPr>
          <p:spPr>
            <a:xfrm>
              <a:off x="610727" y="428663"/>
              <a:ext cx="6604535" cy="289343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参照物的选择</a:t>
              </a:r>
            </a:p>
            <a:p>
              <a:pPr>
                <a:spcBef>
                  <a:spcPct val="50000"/>
                </a:spcBef>
              </a:pPr>
              <a:r>
                <a:rPr lang="en-US" altLang="x-none" sz="2800" dirty="0">
                  <a:latin typeface="宋体" panose="02010600030101010101" pitchFamily="2" charset="-122"/>
                </a:rPr>
                <a:t>    </a:t>
              </a:r>
              <a:r>
                <a:rPr lang="zh-CN" altLang="en-US" sz="2800" dirty="0">
                  <a:solidFill>
                    <a:srgbClr val="0000FF"/>
                  </a:solidFill>
                  <a:latin typeface="宋体" panose="02010600030101010101" pitchFamily="2" charset="-122"/>
                  <a:ea typeface="方正行楷简体" charset="-122"/>
                </a:rPr>
                <a:t>研究物体是运动的还是静止的，必须选择一个物体作为参照标准，这个被选作标准的物体就是参照物，参照物是人们假定为静止的物体，有关参照物的选择是描述物体运动的关键。</a:t>
              </a:r>
            </a:p>
          </p:txBody>
        </p:sp>
        <p:sp>
          <p:nvSpPr>
            <p:cNvPr id="11268" name="AutoShape 34"/>
            <p:cNvSpPr/>
            <p:nvPr/>
          </p:nvSpPr>
          <p:spPr>
            <a:xfrm>
              <a:off x="0" y="0"/>
              <a:ext cx="7786742" cy="4072402"/>
            </a:xfrm>
            <a:prstGeom prst="flowChartAlternateProcess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none" anchor="ctr"/>
            <a:lstStyle/>
            <a:p>
              <a:endParaRPr lang="zh-CN" altLang="en-US" dirty="0">
                <a:latin typeface="Arial" panose="020B0604020202020204" charset="-76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34"/>
          <p:cNvGrpSpPr/>
          <p:nvPr/>
        </p:nvGrpSpPr>
        <p:grpSpPr>
          <a:xfrm>
            <a:off x="750253" y="1576705"/>
            <a:ext cx="7643812" cy="4429125"/>
            <a:chOff x="0" y="0"/>
            <a:chExt cx="7643812" cy="4429125"/>
          </a:xfrm>
        </p:grpSpPr>
        <p:grpSp>
          <p:nvGrpSpPr>
            <p:cNvPr id="12291" name="组合 6"/>
            <p:cNvGrpSpPr/>
            <p:nvPr/>
          </p:nvGrpSpPr>
          <p:grpSpPr>
            <a:xfrm>
              <a:off x="0" y="0"/>
              <a:ext cx="7643812" cy="4429125"/>
              <a:chOff x="0" y="0"/>
              <a:chExt cx="7643866" cy="4429156"/>
            </a:xfrm>
          </p:grpSpPr>
          <p:sp>
            <p:nvSpPr>
              <p:cNvPr id="12292" name="Text Box 23"/>
              <p:cNvSpPr txBox="1"/>
              <p:nvPr/>
            </p:nvSpPr>
            <p:spPr>
              <a:xfrm>
                <a:off x="571482" y="785807"/>
                <a:ext cx="714363" cy="33240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800" dirty="0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参照物的选择</a:t>
                </a:r>
                <a:endParaRPr lang="en-US" altLang="x-none" sz="2800" dirty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  <a:p>
                <a:pPr algn="ctr">
                  <a:spcBef>
                    <a:spcPct val="50000"/>
                  </a:spcBef>
                </a:pPr>
                <a:endParaRPr lang="zh-CN" altLang="en-US" sz="2800" dirty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2293" name="AutoShape 33"/>
              <p:cNvSpPr/>
              <p:nvPr/>
            </p:nvSpPr>
            <p:spPr>
              <a:xfrm>
                <a:off x="0" y="0"/>
                <a:ext cx="7643866" cy="4429156"/>
              </a:xfrm>
              <a:prstGeom prst="horizontalScroll">
                <a:avLst>
                  <a:gd name="adj" fmla="val 12500"/>
                </a:avLst>
              </a:prstGeom>
              <a:noFill/>
              <a:ln w="28575" cap="flat" cmpd="sng">
                <a:solidFill>
                  <a:srgbClr val="00206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/>
              <a:lstStyle/>
              <a:p>
                <a:endParaRPr lang="zh-CN" altLang="en-US" dirty="0">
                  <a:latin typeface="Arial" panose="020B0604020202020204" charset="-76"/>
                </a:endParaRPr>
              </a:p>
            </p:txBody>
          </p:sp>
        </p:grpSp>
        <p:sp>
          <p:nvSpPr>
            <p:cNvPr id="12294" name="TextBox 32"/>
            <p:cNvSpPr txBox="1"/>
            <p:nvPr/>
          </p:nvSpPr>
          <p:spPr>
            <a:xfrm>
              <a:off x="1428734" y="1071554"/>
              <a:ext cx="5786478" cy="23083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400" dirty="0">
                  <a:latin typeface="宋体" panose="02010600030101010101" pitchFamily="2" charset="-122"/>
                </a:rPr>
                <a:t>（</a:t>
              </a:r>
              <a:r>
                <a:rPr lang="en-US" altLang="x-none" sz="2400" dirty="0">
                  <a:latin typeface="宋体" panose="02010600030101010101" pitchFamily="2" charset="-122"/>
                </a:rPr>
                <a:t>1）</a:t>
              </a:r>
              <a:r>
                <a:rPr lang="zh-CN" altLang="en-US" sz="2400" dirty="0">
                  <a:latin typeface="宋体" panose="02010600030101010101" pitchFamily="2" charset="-122"/>
                </a:rPr>
                <a:t>不要将研究对象本身作为参照物</a:t>
              </a:r>
              <a:endParaRPr lang="en-US" altLang="x-none" sz="2400" dirty="0">
                <a:latin typeface="宋体" panose="02010600030101010101" pitchFamily="2" charset="-122"/>
              </a:endParaRPr>
            </a:p>
            <a:p>
              <a:endParaRPr lang="en-US" altLang="x-none" sz="2400" dirty="0">
                <a:latin typeface="宋体" panose="02010600030101010101" pitchFamily="2" charset="-122"/>
              </a:endParaRPr>
            </a:p>
            <a:p>
              <a:r>
                <a:rPr lang="zh-CN" altLang="en-US" sz="2400" dirty="0">
                  <a:latin typeface="宋体" panose="02010600030101010101" pitchFamily="2" charset="-122"/>
                </a:rPr>
                <a:t>（</a:t>
              </a:r>
              <a:r>
                <a:rPr lang="en-US" altLang="x-none" sz="2400" dirty="0">
                  <a:latin typeface="宋体" panose="02010600030101010101" pitchFamily="2" charset="-122"/>
                </a:rPr>
                <a:t>2）</a:t>
              </a:r>
              <a:r>
                <a:rPr lang="zh-CN" altLang="en-US" sz="2400" dirty="0">
                  <a:solidFill>
                    <a:srgbClr val="0000FF"/>
                  </a:solidFill>
                  <a:latin typeface="宋体" panose="02010600030101010101" pitchFamily="2" charset="-122"/>
                </a:rPr>
                <a:t>参照物的选择是任意的</a:t>
              </a:r>
            </a:p>
            <a:p>
              <a:endParaRPr lang="en-US" altLang="x-none" sz="2400" dirty="0">
                <a:latin typeface="宋体" panose="02010600030101010101" pitchFamily="2" charset="-122"/>
              </a:endParaRPr>
            </a:p>
            <a:p>
              <a:r>
                <a:rPr lang="zh-CN" altLang="en-US" sz="2400" dirty="0">
                  <a:latin typeface="宋体" panose="02010600030101010101" pitchFamily="2" charset="-122"/>
                </a:rPr>
                <a:t>（</a:t>
              </a:r>
              <a:r>
                <a:rPr lang="en-US" altLang="x-none" sz="2400" dirty="0">
                  <a:latin typeface="宋体" panose="02010600030101010101" pitchFamily="2" charset="-122"/>
                </a:rPr>
                <a:t>3）</a:t>
              </a:r>
              <a:r>
                <a:rPr lang="zh-CN" altLang="en-US" sz="2400" dirty="0">
                  <a:solidFill>
                    <a:schemeClr val="accent1"/>
                  </a:solidFill>
                  <a:latin typeface="宋体" panose="02010600030101010101" pitchFamily="2" charset="-122"/>
                </a:rPr>
                <a:t>一般选地面或场面上静止的物体为  参照物。</a:t>
              </a:r>
            </a:p>
          </p:txBody>
        </p:sp>
        <p:sp>
          <p:nvSpPr>
            <p:cNvPr id="12295" name="左大括号 33"/>
            <p:cNvSpPr/>
            <p:nvPr/>
          </p:nvSpPr>
          <p:spPr>
            <a:xfrm>
              <a:off x="1214437" y="1214437"/>
              <a:ext cx="285750" cy="1928813"/>
            </a:xfrm>
            <a:prstGeom prst="leftBrace">
              <a:avLst>
                <a:gd name="adj1" fmla="val 8343"/>
                <a:gd name="adj2" fmla="val 50000"/>
              </a:avLst>
            </a:prstGeom>
            <a:noFill/>
            <a:ln w="28575" cap="flat" cmpd="sng">
              <a:solidFill>
                <a:srgbClr val="002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square" anchor="ctr"/>
            <a:lstStyle/>
            <a:p>
              <a:pPr algn="ctr"/>
              <a:endParaRPr lang="zh-CN" altLang="en-US" dirty="0">
                <a:latin typeface="Franklin Gothic Book" pitchFamily="2"/>
                <a:ea typeface="黑体" panose="0201060906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312</Words>
  <Application>Microsoft Office PowerPoint</Application>
  <PresentationFormat>全屏显示(4:3)</PresentationFormat>
  <Paragraphs>96</Paragraphs>
  <Slides>17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71</cp:revision>
  <dcterms:created xsi:type="dcterms:W3CDTF">2015-11-16T05:18:00Z</dcterms:created>
  <dcterms:modified xsi:type="dcterms:W3CDTF">2019-08-20T08:43:21Z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