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14" r:id="rId2"/>
    <p:sldId id="315" r:id="rId3"/>
    <p:sldId id="316" r:id="rId4"/>
    <p:sldId id="317" r:id="rId5"/>
    <p:sldId id="318" r:id="rId6"/>
    <p:sldId id="319" r:id="rId7"/>
    <p:sldId id="320" r:id="rId8"/>
    <p:sldId id="321" r:id="rId9"/>
    <p:sldId id="325" r:id="rId10"/>
  </p:sldIdLst>
  <p:sldSz cx="9144000" cy="6858000" type="screen4x3"/>
  <p:notesSz cx="7104063" cy="10234613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-1416" y="-108"/>
      </p:cViewPr>
      <p:guideLst>
        <p:guide orient="horz" pos="2113"/>
        <p:guide pos="290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899100" y="914400"/>
            <a:ext cx="73494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45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899100" y="3560400"/>
            <a:ext cx="73494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18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defPPr/>
          </a:lstStyle>
          <a:p>
            <a:fld id="{760FBDFE-C587-4B4C-A407-44438C67B59E}" type="datetimeFigureOut">
              <a:rPr lang="zh-CN" altLang="en-US" smtClean="0"/>
              <a:pPr/>
              <a:t>2020/10/9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defPPr/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defPPr/>
          </a:lstStyle>
          <a:p>
            <a:fld id="{760FBDFE-C587-4B4C-A407-44438C67B59E}" type="datetimeFigureOut">
              <a:rPr lang="zh-CN" altLang="en-US" smtClean="0"/>
              <a:pPr/>
              <a:t>2020/10/9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defPPr/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456300" y="774000"/>
            <a:ext cx="8229600" cy="5482800"/>
          </a:xfrm>
        </p:spPr>
        <p:txBody>
          <a:bodyPr/>
          <a:lstStyle>
            <a:defPPr/>
            <a:lvl1pPr marL="171450" indent="-17145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514350" indent="-17145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857250" indent="-17145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200150" indent="-17145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1543050" indent="-17145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defPPr/>
          </a:lstStyle>
          <a:p>
            <a:fld id="{760FBDFE-C587-4B4C-A407-44438C67B59E}" type="datetimeFigureOut">
              <a:rPr lang="zh-CN" altLang="en-US" smtClean="0"/>
              <a:pPr/>
              <a:t>2020/10/9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defPPr/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899100" y="2484000"/>
            <a:ext cx="73494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45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899100" y="3560400"/>
            <a:ext cx="73494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760FBDFE-C587-4B4C-A407-44438C67B59E}" type="datetimeFigureOut">
              <a:rPr lang="zh-CN" altLang="en-US" smtClean="0"/>
              <a:pPr/>
              <a:t>2020/10/9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608400"/>
            <a:ext cx="82269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6300" y="1490400"/>
            <a:ext cx="8226900" cy="4759200"/>
          </a:xfrm>
        </p:spPr>
        <p:txBody>
          <a:bodyPr vert="horz" lIns="90000" tIns="46800" rIns="90000" bIns="4680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3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0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0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5pPr>
            <a:lvl6pPr marL="1714500" indent="0">
              <a:buNone/>
              <a:defRPr/>
            </a:lvl6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defPPr/>
          </a:lstStyle>
          <a:p>
            <a:fld id="{760FBDFE-C587-4B4C-A407-44438C67B59E}" type="datetimeFigureOut">
              <a:rPr lang="zh-CN" altLang="en-US" smtClean="0"/>
              <a:pPr/>
              <a:t>2020/10/9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defPPr/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493100" y="3848400"/>
            <a:ext cx="58266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33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493100" y="4615200"/>
            <a:ext cx="58266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3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defPPr/>
          </a:lstStyle>
          <a:p>
            <a:fld id="{760FBDFE-C587-4B4C-A407-44438C67B59E}" type="datetimeFigureOut">
              <a:rPr lang="zh-CN" altLang="en-US" smtClean="0"/>
              <a:pPr/>
              <a:t>2020/10/9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defPPr/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608400"/>
            <a:ext cx="82269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6300" y="1501200"/>
            <a:ext cx="3882600" cy="4748400"/>
          </a:xfrm>
        </p:spPr>
        <p:txBody>
          <a:bodyPr vert="horz" lIns="90000" tIns="46800" rIns="90000" bIns="4680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0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0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808700" y="1501200"/>
            <a:ext cx="3882600" cy="4748400"/>
          </a:xfrm>
        </p:spPr>
        <p:txBody>
          <a:bodyPr lIns="90000" tIns="46800" rIns="90000" bIns="46800">
            <a:normAutofit/>
          </a:bodyPr>
          <a:lstStyle>
            <a:lvl1pPr marL="171450" indent="-17145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2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  <a:lvl2pPr marL="514350" indent="-17145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</a:tabLst>
              <a:defRPr sz="12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/>
              </a:defRPr>
            </a:lvl2pPr>
            <a:lvl3pPr marL="857250" indent="-17145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2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/>
              </a:defRPr>
            </a:lvl3pPr>
            <a:lvl4pPr marL="1200150" indent="-17145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05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/>
              </a:defRPr>
            </a:lvl4pPr>
            <a:lvl5pPr eaLnBrk="1" fontAlgn="auto" latinLnBrk="0" hangingPunct="1">
              <a:lnSpc>
                <a:spcPct val="120000"/>
              </a:lnSpc>
              <a:defRPr sz="105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defPPr/>
          </a:lstStyle>
          <a:p>
            <a:fld id="{760FBDFE-C587-4B4C-A407-44438C67B59E}" type="datetimeFigureOut">
              <a:rPr lang="zh-CN" altLang="en-US" smtClean="0"/>
              <a:pPr/>
              <a:t>2020/10/9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defPPr/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608400"/>
            <a:ext cx="82269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456300" y="1429200"/>
            <a:ext cx="40068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sz="15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6300" y="1854000"/>
            <a:ext cx="4006800" cy="4395600"/>
          </a:xfrm>
        </p:spPr>
        <p:txBody>
          <a:bodyPr vert="horz" lIns="101600" tIns="0" rIns="82550" bIns="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0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0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4676813" y="1421729"/>
            <a:ext cx="40068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0" lang="zh-CN" altLang="en-US" sz="1500" b="1" i="0" u="none" strike="noStrike" kern="1200" cap="none" spc="20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76813" y="1854000"/>
            <a:ext cx="4006800" cy="4395600"/>
          </a:xfrm>
        </p:spPr>
        <p:txBody>
          <a:bodyPr vert="horz" lIns="101600" tIns="0" rIns="82550" bIns="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0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0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defPPr/>
          </a:lstStyle>
          <a:p>
            <a:fld id="{760FBDFE-C587-4B4C-A407-44438C67B59E}" type="datetimeFigureOut">
              <a:rPr lang="zh-CN" altLang="en-US" smtClean="0"/>
              <a:pPr/>
              <a:t>2020/10/9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defPPr/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608400"/>
            <a:ext cx="82269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defPPr/>
          </a:lstStyle>
          <a:p>
            <a:fld id="{760FBDFE-C587-4B4C-A407-44438C67B59E}" type="datetimeFigureOut">
              <a:rPr lang="zh-CN" altLang="en-US" smtClean="0"/>
              <a:pPr/>
              <a:t>2020/10/9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defPPr/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defPPr/>
          </a:lstStyle>
          <a:p>
            <a:fld id="{760FBDFE-C587-4B4C-A407-44438C67B59E}" type="datetimeFigureOut">
              <a:rPr lang="zh-CN" altLang="en-US" smtClean="0"/>
              <a:pPr/>
              <a:t>2020/10/9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defPPr/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456300" y="1555200"/>
            <a:ext cx="3924808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200" b="0" i="0" u="none" strike="noStrike" kern="1200" cap="none" spc="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4762800" y="1555200"/>
            <a:ext cx="39204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2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n-cs"/>
                <a:sym typeface="+mn-ea"/>
              </a:defRPr>
            </a:lvl1pPr>
            <a:lvl2pPr marL="3429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defPPr/>
          </a:lstStyle>
          <a:p>
            <a:fld id="{9EFD9D74-47D9-4702-A33C-335B63B48DBF}" type="datetimeFigureOut">
              <a:rPr lang="zh-CN" altLang="en-US" smtClean="0"/>
              <a:pPr/>
              <a:t>2020/10/9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defPPr/>
          </a:lstStyle>
          <a:p>
            <a:fld id="{FABC47A4-756D-490B-A52F-7D9E2C9FC05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defPPr/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7676100" y="914400"/>
            <a:ext cx="783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kumimoji="0" lang="zh-CN" altLang="en-US" sz="21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85800" y="914400"/>
            <a:ext cx="6876900" cy="5029200"/>
          </a:xfrm>
        </p:spPr>
        <p:txBody>
          <a:bodyPr vert="eaVert" lIns="46800" tIns="46800" rIns="46800" bIns="46800"/>
          <a:lstStyle>
            <a:defPPr/>
            <a:lvl1pPr marL="171450" indent="-17145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514350" indent="-17145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857250" indent="-17145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200150" indent="-17145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1543050" indent="-17145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defPPr/>
          </a:lstStyle>
          <a:p>
            <a:fld id="{760FBDFE-C587-4B4C-A407-44438C67B59E}" type="datetimeFigureOut">
              <a:rPr lang="zh-CN" altLang="en-US" smtClean="0"/>
              <a:pPr/>
              <a:t>2020/10/9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defPPr/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5"/>
            </p:custDataLst>
          </p:nvPr>
        </p:nvSpPr>
        <p:spPr>
          <a:xfrm>
            <a:off x="456300" y="608400"/>
            <a:ext cx="82269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>
            <a:defPPr/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6"/>
            </p:custDataLst>
          </p:nvPr>
        </p:nvSpPr>
        <p:spPr>
          <a:xfrm>
            <a:off x="456300" y="1490400"/>
            <a:ext cx="82269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defPPr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7"/>
            </p:custDataLst>
          </p:nvPr>
        </p:nvSpPr>
        <p:spPr>
          <a:xfrm>
            <a:off x="459000" y="6314400"/>
            <a:ext cx="2025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75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2020/10/9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8"/>
            </p:custDataLst>
          </p:nvPr>
        </p:nvSpPr>
        <p:spPr>
          <a:xfrm>
            <a:off x="3087000" y="6314400"/>
            <a:ext cx="297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75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9"/>
            </p:custDataLst>
          </p:nvPr>
        </p:nvSpPr>
        <p:spPr>
          <a:xfrm>
            <a:off x="6658200" y="6314400"/>
            <a:ext cx="2025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75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custDataLst>
      <p:tags r:id="rId14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7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3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1pPr>
      <a:lvl2pPr marL="514350" indent="-171450" algn="l" defTabSz="6858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207135" algn="l"/>
        </a:tabLst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2pPr>
      <a:lvl3pPr marL="857250" indent="-171450" algn="l" defTabSz="6858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3pPr>
      <a:lvl4pPr marL="1200150" indent="-171450" algn="l" defTabSz="6858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4pPr>
      <a:lvl5pPr marL="1543050" indent="-171450" algn="l" defTabSz="6858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文本框 1"/>
          <p:cNvSpPr txBox="1"/>
          <p:nvPr/>
        </p:nvSpPr>
        <p:spPr>
          <a:xfrm>
            <a:off x="603250" y="2357755"/>
            <a:ext cx="7938770" cy="19380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defPPr/>
          </a:lstStyle>
          <a:p>
            <a:pPr lvl="0" indent="0" algn="ctr"/>
            <a:r>
              <a:rPr lang="zh-CN" altLang="en-US" sz="4800" b="1" smtClean="0">
                <a:solidFill>
                  <a:srgbClr val="FF0000"/>
                </a:solidFill>
                <a:effectLst/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第二章  改变世界的热机</a:t>
            </a:r>
          </a:p>
          <a:p>
            <a:pPr lvl="0" indent="0" algn="ctr"/>
            <a:endParaRPr lang="zh-CN" altLang="en-US" sz="3600">
              <a:solidFill>
                <a:srgbClr val="FF0000"/>
              </a:solidFill>
              <a:latin typeface="隶书"/>
              <a:ea typeface="隶书"/>
              <a:cs typeface="隶书" charset="0"/>
            </a:endParaRPr>
          </a:p>
          <a:p>
            <a:pPr lvl="0" indent="0" algn="ctr"/>
            <a:r>
              <a:rPr lang="en-US" sz="3600" smtClean="0">
                <a:solidFill>
                  <a:srgbClr val="FF0000"/>
                </a:solidFill>
                <a:effectLst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1</a:t>
            </a:r>
            <a:r>
              <a:rPr sz="3600" smtClean="0">
                <a:solidFill>
                  <a:srgbClr val="FF0000"/>
                </a:solidFill>
                <a:effectLst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</a:t>
            </a:r>
            <a:r>
              <a:rPr lang="zh-CN" sz="3600" smtClean="0">
                <a:solidFill>
                  <a:srgbClr val="FF0000"/>
                </a:solidFill>
                <a:effectLst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热  机</a:t>
            </a:r>
          </a:p>
        </p:txBody>
      </p:sp>
      <p:cxnSp>
        <p:nvCxnSpPr>
          <p:cNvPr id="2" name="直接连接符 1"/>
          <p:cNvCxnSpPr/>
          <p:nvPr/>
        </p:nvCxnSpPr>
        <p:spPr>
          <a:xfrm>
            <a:off x="957580" y="3354705"/>
            <a:ext cx="7229475" cy="0"/>
          </a:xfrm>
          <a:prstGeom prst="line">
            <a:avLst/>
          </a:prstGeom>
          <a:ln w="381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349885" y="227330"/>
            <a:ext cx="3070071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</a:bodyPr>
          <a:lstStyle>
            <a:defPPr/>
          </a:lstStyle>
          <a:p>
            <a:r>
              <a:rPr lang="zh-CN" altLang="en-US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物理  九年级上册  教科版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3" name="图片 6" descr="C:\Users\123\Desktop\杂\蒸气机1.jpg蒸气机1"/>
          <p:cNvPicPr>
            <a:picLocks noChangeAspect="1"/>
          </p:cNvPicPr>
          <p:nvPr/>
        </p:nvPicPr>
        <p:blipFill>
          <a:blip r:embed="rId2"/>
          <a:srcRect b="3859"/>
          <a:stretch>
            <a:fillRect/>
          </a:stretch>
        </p:blipFill>
        <p:spPr>
          <a:xfrm>
            <a:off x="449580" y="1522730"/>
            <a:ext cx="3930015" cy="3777615"/>
          </a:xfrm>
          <a:prstGeom prst="rect">
            <a:avLst/>
          </a:prstGeom>
          <a:noFill/>
          <a:ln w="9525">
            <a:noFill/>
          </a:ln>
          <a:effectLst>
            <a:softEdge rad="127000"/>
          </a:effectLst>
        </p:spPr>
      </p:pic>
      <p:pic>
        <p:nvPicPr>
          <p:cNvPr id="24579" name="图片 24578" descr="C:\Users\123\Desktop\杂\火箭1.jpg火箭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3340" y="738505"/>
            <a:ext cx="3234055" cy="4923790"/>
          </a:xfrm>
          <a:prstGeom prst="rect">
            <a:avLst/>
          </a:prstGeom>
          <a:noFill/>
          <a:ln w="9525">
            <a:noFill/>
          </a:ln>
          <a:effectLst>
            <a:softEdge rad="127000"/>
          </a:effectLst>
        </p:spPr>
      </p:pic>
      <p:sp>
        <p:nvSpPr>
          <p:cNvPr id="2" name="文本框 1"/>
          <p:cNvSpPr txBox="1"/>
          <p:nvPr/>
        </p:nvSpPr>
        <p:spPr>
          <a:xfrm>
            <a:off x="331470" y="5700395"/>
            <a:ext cx="87172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/>
          </a:lstStyle>
          <a:p>
            <a:r>
              <a:rPr lang="zh-CN" altLang="en-US" sz="2800">
                <a:latin typeface="黑体" panose="02010609060101010101" charset="-122"/>
                <a:ea typeface="黑体" panose="02010609060101010101" charset="-122"/>
              </a:rPr>
              <a:t>从蒸汽机到火箭升天，你知道它们的动力来自哪里呢？</a:t>
            </a:r>
          </a:p>
        </p:txBody>
      </p:sp>
      <p:sp>
        <p:nvSpPr>
          <p:cNvPr id="3" name="五边形 2"/>
          <p:cNvSpPr/>
          <p:nvPr/>
        </p:nvSpPr>
        <p:spPr>
          <a:xfrm>
            <a:off x="647700" y="496570"/>
            <a:ext cx="1843405" cy="520065"/>
          </a:xfrm>
          <a:prstGeom prst="homePlat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defPPr/>
          </a:lstStyle>
          <a:p>
            <a:pPr algn="ctr"/>
            <a:r>
              <a:rPr lang="zh-CN" altLang="en-US" sz="2800">
                <a:solidFill>
                  <a:schemeClr val="accent6">
                    <a:lumMod val="50000"/>
                  </a:schemeClr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导入新课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85140" y="957580"/>
            <a:ext cx="8251825" cy="698500"/>
          </a:xfrm>
          <a:prstGeom prst="rect">
            <a:avLst/>
          </a:prstGeom>
          <a:gradFill>
            <a:gsLst>
              <a:gs pos="22000">
                <a:srgbClr val="2188D1"/>
              </a:gs>
              <a:gs pos="77000">
                <a:schemeClr val="bg1"/>
              </a:gs>
            </a:gsLst>
            <a:lin ang="18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l"/>
            <a:r>
              <a:rPr lang="zh-CN" altLang="en-US" sz="3600">
                <a:ln w="12700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温度与热运动</a:t>
            </a:r>
          </a:p>
        </p:txBody>
      </p:sp>
      <p:sp>
        <p:nvSpPr>
          <p:cNvPr id="3" name="五边形 2"/>
          <p:cNvSpPr/>
          <p:nvPr/>
        </p:nvSpPr>
        <p:spPr>
          <a:xfrm>
            <a:off x="647700" y="230505"/>
            <a:ext cx="1843405" cy="520065"/>
          </a:xfrm>
          <a:prstGeom prst="homePlat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defPPr/>
          </a:lstStyle>
          <a:p>
            <a:pPr algn="ctr"/>
            <a:r>
              <a:rPr lang="zh-CN" altLang="en-US" sz="2800">
                <a:solidFill>
                  <a:schemeClr val="accent6">
                    <a:lumMod val="50000"/>
                  </a:schemeClr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讲授新课</a:t>
            </a:r>
          </a:p>
        </p:txBody>
      </p:sp>
      <p:sp>
        <p:nvSpPr>
          <p:cNvPr id="2" name="矩形 1"/>
          <p:cNvSpPr/>
          <p:nvPr/>
        </p:nvSpPr>
        <p:spPr>
          <a:xfrm>
            <a:off x="272415" y="2173605"/>
            <a:ext cx="8515985" cy="2306955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just">
              <a:lnSpc>
                <a:spcPct val="150000"/>
              </a:lnSpc>
            </a:pPr>
            <a:r>
              <a:rPr lang="zh-CN" altLang="en-US" sz="3200" smtClean="0">
                <a:latin typeface="黑体" panose="02010609060101010101" charset="-122"/>
                <a:ea typeface="黑体" panose="02010609060101010101" charset="-122"/>
              </a:rPr>
              <a:t>改变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物体的内能有两种方式，除了热传递还可以通过做功使物体内能增加。那么，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减少物体的内能可以做功吗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矩形 7169"/>
          <p:cNvSpPr>
            <a:spLocks noRot="1"/>
          </p:cNvSpPr>
          <p:nvPr/>
        </p:nvSpPr>
        <p:spPr>
          <a:xfrm>
            <a:off x="958215" y="2189480"/>
            <a:ext cx="6685280" cy="6076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/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defRPr>
            </a:lvl5pPr>
          </a:lstStyle>
          <a:p>
            <a:pPr lvl="0">
              <a:lnSpc>
                <a:spcPct val="140000"/>
              </a:lnSpc>
              <a:spcBef>
                <a:spcPct val="0"/>
              </a:spcBef>
              <a:buClrTx/>
              <a:buSzTx/>
              <a:buNone/>
            </a:pPr>
            <a:endParaRPr sz="2400" b="1">
              <a:solidFill>
                <a:srgbClr val="003300"/>
              </a:solidFill>
              <a:latin typeface="Times New Roman" pitchFamily="18" charset="0"/>
              <a:ea typeface="楷体_GB2312"/>
            </a:endParaRPr>
          </a:p>
        </p:txBody>
      </p:sp>
      <p:pic>
        <p:nvPicPr>
          <p:cNvPr id="7171" name="Picture 8" descr="14-1-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909" t="6476" r="16970" b="2357"/>
          <a:stretch>
            <a:fillRect/>
          </a:stretch>
        </p:blipFill>
        <p:spPr>
          <a:xfrm>
            <a:off x="6447790" y="1432560"/>
            <a:ext cx="2266950" cy="268160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Rectangle 4"/>
          <p:cNvSpPr/>
          <p:nvPr/>
        </p:nvSpPr>
        <p:spPr>
          <a:xfrm>
            <a:off x="856615" y="1551940"/>
            <a:ext cx="1963420" cy="521970"/>
          </a:xfrm>
          <a:prstGeom prst="rect">
            <a:avLst/>
          </a:prstGeom>
          <a:gradFill rotWithShape="1">
            <a:gsLst>
              <a:gs pos="0">
                <a:srgbClr val="D1E8FF">
                  <a:alpha val="100000"/>
                </a:srgbClr>
              </a:gs>
              <a:gs pos="100000">
                <a:srgbClr val="99CCFF">
                  <a:alpha val="100000"/>
                </a:srgbClr>
              </a:gs>
            </a:gsLst>
            <a:lin ang="5400000" scaled="1"/>
          </a:gradFill>
          <a:ln w="1905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horz" wrap="square" anchor="t">
            <a:spAutoFit/>
          </a:bodyPr>
          <a:lstStyle>
            <a:defPPr/>
          </a:lstStyle>
          <a:p>
            <a:pPr algn="ctr"/>
            <a:r>
              <a:rPr lang="zh-CN" altLang="en-US" sz="2800" b="1">
                <a:latin typeface="Arial"/>
              </a:rPr>
              <a:t>演示实验</a:t>
            </a:r>
            <a:endParaRPr lang="en-US" altLang="x-none" sz="2800" b="1">
              <a:latin typeface="Times New Roman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43560" y="4520565"/>
            <a:ext cx="8056245" cy="1383665"/>
          </a:xfrm>
          <a:prstGeom prst="rect">
            <a:avLst/>
          </a:prstGeom>
          <a:solidFill>
            <a:srgbClr val="D3FCB4">
              <a:alpha val="100000"/>
            </a:srgbClr>
          </a:solidFill>
          <a:ln w="9525">
            <a:noFill/>
          </a:ln>
          <a:effectLst>
            <a:outerShdw dist="107763" dir="2699999" algn="ctr" rotWithShape="0">
              <a:srgbClr val="808080">
                <a:alpha val="50000"/>
              </a:srgbClr>
            </a:outerShdw>
          </a:effectLst>
        </p:spPr>
        <p:txBody>
          <a:bodyPr vert="horz" wrap="square" anchor="t">
            <a:spAutoFit/>
          </a:bodyPr>
          <a:lstStyle>
            <a:defPPr/>
          </a:lstStyle>
          <a:p>
            <a:r>
              <a:rPr lang="zh-CN" altLang="en-US" sz="2800" b="1">
                <a:solidFill>
                  <a:srgbClr val="0066CC"/>
                </a:solidFill>
                <a:latin typeface="楷体_GB2312" panose="02010609030101010101" charset="-122"/>
              </a:rPr>
              <a:t>　　</a:t>
            </a:r>
            <a:r>
              <a:rPr lang="zh-CN" altLang="en-US" sz="2800" b="1">
                <a:latin typeface="楷体_GB2312" panose="02010609030101010101" charset="-122"/>
              </a:rPr>
              <a:t>能量转化：</a:t>
            </a:r>
            <a:r>
              <a:rPr lang="zh-CN" altLang="en-US" sz="2800" b="1">
                <a:solidFill>
                  <a:srgbClr val="0066CC"/>
                </a:solidFill>
                <a:latin typeface="Arial"/>
              </a:rPr>
              <a:t>燃料燃烧时</a:t>
            </a:r>
            <a:r>
              <a:rPr lang="zh-CN" altLang="en-US" sz="2800" b="1">
                <a:solidFill>
                  <a:srgbClr val="CC0000"/>
                </a:solidFill>
                <a:latin typeface="Arial"/>
              </a:rPr>
              <a:t>化学能</a:t>
            </a:r>
            <a:r>
              <a:rPr lang="zh-CN" altLang="en-US" sz="2800" b="1">
                <a:solidFill>
                  <a:srgbClr val="0066CC"/>
                </a:solidFill>
                <a:latin typeface="Arial"/>
              </a:rPr>
              <a:t>转化为</a:t>
            </a:r>
            <a:r>
              <a:rPr lang="zh-CN" altLang="en-US" sz="2800" b="1">
                <a:solidFill>
                  <a:srgbClr val="CC0000"/>
                </a:solidFill>
                <a:latin typeface="Arial"/>
              </a:rPr>
              <a:t>内能</a:t>
            </a:r>
            <a:r>
              <a:rPr lang="zh-CN" altLang="en-US" sz="2800" b="1">
                <a:solidFill>
                  <a:srgbClr val="0066CC"/>
                </a:solidFill>
                <a:latin typeface="Arial"/>
              </a:rPr>
              <a:t>，传给</a:t>
            </a:r>
            <a:r>
              <a:rPr lang="zh-CN" altLang="en-US" sz="2800" b="1">
                <a:latin typeface="Arial"/>
              </a:rPr>
              <a:t>水</a:t>
            </a:r>
            <a:r>
              <a:rPr lang="zh-CN" altLang="en-US" sz="2800" b="1">
                <a:solidFill>
                  <a:srgbClr val="0066CC"/>
                </a:solidFill>
                <a:latin typeface="Arial"/>
              </a:rPr>
              <a:t>和</a:t>
            </a:r>
            <a:r>
              <a:rPr lang="zh-CN" altLang="en-US" sz="2800" b="1">
                <a:solidFill>
                  <a:srgbClr val="000000"/>
                </a:solidFill>
                <a:latin typeface="Arial"/>
              </a:rPr>
              <a:t>水蒸气</a:t>
            </a:r>
            <a:r>
              <a:rPr lang="zh-CN" altLang="en-US" sz="2800" b="1">
                <a:solidFill>
                  <a:srgbClr val="0066CC"/>
                </a:solidFill>
                <a:latin typeface="Arial"/>
              </a:rPr>
              <a:t>；水蒸气把塞子冲出去，</a:t>
            </a:r>
            <a:r>
              <a:rPr lang="zh-CN" altLang="en-US" sz="2800" b="1">
                <a:solidFill>
                  <a:srgbClr val="CC0000"/>
                </a:solidFill>
                <a:latin typeface="Arial"/>
              </a:rPr>
              <a:t>内能</a:t>
            </a:r>
            <a:r>
              <a:rPr lang="zh-CN" altLang="en-US" sz="2800" b="1">
                <a:solidFill>
                  <a:srgbClr val="0066CC"/>
                </a:solidFill>
                <a:latin typeface="Arial"/>
              </a:rPr>
              <a:t>转化为塞子的</a:t>
            </a:r>
            <a:r>
              <a:rPr lang="zh-CN" altLang="en-US" sz="2800" b="1">
                <a:solidFill>
                  <a:srgbClr val="CC0000"/>
                </a:solidFill>
                <a:latin typeface="Arial"/>
              </a:rPr>
              <a:t>动能</a:t>
            </a:r>
            <a:r>
              <a:rPr lang="zh-CN" altLang="en-US" sz="2800" b="1">
                <a:solidFill>
                  <a:srgbClr val="0066CC"/>
                </a:solidFill>
                <a:latin typeface="Arial"/>
              </a:rPr>
              <a:t>。</a:t>
            </a:r>
          </a:p>
        </p:txBody>
      </p:sp>
      <p:sp>
        <p:nvSpPr>
          <p:cNvPr id="7174" name="文本框 7173"/>
          <p:cNvSpPr txBox="1"/>
          <p:nvPr/>
        </p:nvSpPr>
        <p:spPr>
          <a:xfrm>
            <a:off x="1224915" y="2422525"/>
            <a:ext cx="495173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>
            <a:defPPr/>
          </a:lstStyle>
          <a:p>
            <a:r>
              <a:rPr lang="zh-CN" altLang="en-US" sz="2400" b="1">
                <a:solidFill>
                  <a:schemeClr val="tx2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软木塞冲出</a:t>
            </a:r>
            <a:r>
              <a:rPr lang="en-US" altLang="x-none" sz="2400" b="1">
                <a:solidFill>
                  <a:schemeClr val="tx2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;</a:t>
            </a:r>
            <a:r>
              <a:rPr lang="zh-CN" altLang="en-US" sz="2400" b="1">
                <a:solidFill>
                  <a:schemeClr val="tx2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管口有“白气”产生。</a:t>
            </a:r>
          </a:p>
        </p:txBody>
      </p:sp>
      <p:sp>
        <p:nvSpPr>
          <p:cNvPr id="7175" name="文本框 7174"/>
          <p:cNvSpPr txBox="1"/>
          <p:nvPr/>
        </p:nvSpPr>
        <p:spPr>
          <a:xfrm>
            <a:off x="1123315" y="3284220"/>
            <a:ext cx="5244465" cy="82994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>
            <a:defPPr/>
          </a:lstStyle>
          <a:p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水蒸气对木塞做功</a:t>
            </a:r>
            <a:r>
              <a:rPr lang="en-US" altLang="x-none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,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内能减少</a:t>
            </a:r>
            <a:r>
              <a:rPr lang="en-US" altLang="x-none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,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它的温度下降</a:t>
            </a:r>
            <a:r>
              <a:rPr lang="en-US" altLang="x-none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,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水蒸气液化成小水珠。</a:t>
            </a:r>
          </a:p>
        </p:txBody>
      </p:sp>
      <p:sp>
        <p:nvSpPr>
          <p:cNvPr id="7176" name="文本框 7175"/>
          <p:cNvSpPr txBox="1"/>
          <p:nvPr/>
        </p:nvSpPr>
        <p:spPr>
          <a:xfrm>
            <a:off x="222885" y="2420620"/>
            <a:ext cx="98933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/>
          </a:lstStyle>
          <a:p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现象：</a:t>
            </a:r>
          </a:p>
        </p:txBody>
      </p:sp>
      <p:sp>
        <p:nvSpPr>
          <p:cNvPr id="7177" name="文本框 7176"/>
          <p:cNvSpPr txBox="1"/>
          <p:nvPr/>
        </p:nvSpPr>
        <p:spPr>
          <a:xfrm>
            <a:off x="222885" y="3291840"/>
            <a:ext cx="86423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/>
          </a:lstStyle>
          <a:p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说明：</a:t>
            </a:r>
          </a:p>
        </p:txBody>
      </p:sp>
      <p:sp>
        <p:nvSpPr>
          <p:cNvPr id="7178" name="矩形 7177"/>
          <p:cNvSpPr/>
          <p:nvPr/>
        </p:nvSpPr>
        <p:spPr>
          <a:xfrm>
            <a:off x="544195" y="635000"/>
            <a:ext cx="2971165" cy="45593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67500" lnSpcReduction="10000"/>
            <a:scene3d>
              <a:camera prst="orthographicFront"/>
              <a:lightRig rig="threePt" dir="t"/>
            </a:scene3d>
          </a:bodyPr>
          <a:lstStyle>
            <a:defPPr/>
          </a:lstStyle>
          <a:p>
            <a:pPr algn="ctr"/>
            <a:r>
              <a:rPr lang="zh-CN" altLang="en-US" sz="36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charset="-122"/>
                <a:ea typeface="黑体" panose="02010609060101010101" charset="-122"/>
              </a:rPr>
              <a:t>利用内能来做功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174" grpId="0"/>
      <p:bldP spid="71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Box 41"/>
          <p:cNvSpPr txBox="1"/>
          <p:nvPr/>
        </p:nvSpPr>
        <p:spPr>
          <a:xfrm>
            <a:off x="662305" y="1087755"/>
            <a:ext cx="8119745" cy="396938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</a:lstStyle>
          <a:p>
            <a:pPr marR="0" defTabSz="457200">
              <a:lnSpc>
                <a:spcPct val="150000"/>
              </a:lnSpc>
              <a:buClrTx/>
              <a:buSzTx/>
              <a:buFontTx/>
              <a:defRPr/>
            </a:pPr>
            <a:r>
              <a:rPr kumimoji="0" lang="en-US" altLang="zh-CN" sz="2400" b="1" kern="1200" cap="none" spc="0" normalizeH="0" baseline="0" noProof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</a:t>
            </a:r>
            <a:r>
              <a:rPr kumimoji="0" lang="zh-CN" altLang="en-US" sz="2400" b="1" kern="1200" cap="none" spc="0" normalizeH="0" baseline="0" noProof="0">
                <a:solidFill>
                  <a:srgbClr val="0000F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内能有两个重要的应用：</a:t>
            </a:r>
            <a:r>
              <a:rPr kumimoji="0" lang="zh-CN" altLang="en-US" sz="2400" b="1" kern="1200" cap="none" spc="0" normalizeH="0" baseline="0" noProof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一是利用内能</a:t>
            </a:r>
            <a:r>
              <a:rPr kumimoji="0" lang="zh-CN" altLang="en-US" sz="2400" b="1" kern="1200" cap="none" spc="0" normalizeH="0" baseline="0" noProof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直接对物体加热</a:t>
            </a:r>
            <a:r>
              <a:rPr kumimoji="0" lang="zh-CN" altLang="en-US" sz="2400" b="1" kern="1200" cap="none" spc="0" normalizeH="0" baseline="0" noProof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，如生火取暖。二是利用内能来</a:t>
            </a:r>
            <a:r>
              <a:rPr kumimoji="0" lang="zh-CN" altLang="en-US" sz="2400" b="1" kern="1200" cap="none" spc="0" normalizeH="0" baseline="0" noProof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做功</a:t>
            </a:r>
            <a:r>
              <a:rPr kumimoji="0" lang="zh-CN" altLang="en-US" sz="2400" b="1" kern="1200" cap="none" spc="0" normalizeH="0" baseline="0" noProof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。</a:t>
            </a:r>
          </a:p>
          <a:p>
            <a:pPr marR="0" defTabSz="457200">
              <a:lnSpc>
                <a:spcPct val="150000"/>
              </a:lnSpc>
              <a:buClrTx/>
              <a:buSzTx/>
              <a:buFontTx/>
              <a:defRPr/>
            </a:pPr>
            <a:endParaRPr kumimoji="0" lang="en-US" altLang="zh-CN" sz="2400" b="1" kern="1200" cap="none" spc="0" normalizeH="0" baseline="0" noProof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R="0" defTabSz="457200">
              <a:lnSpc>
                <a:spcPct val="150000"/>
              </a:lnSpc>
              <a:buClrTx/>
              <a:buSzTx/>
              <a:buFontTx/>
              <a:defRPr/>
            </a:pPr>
            <a:r>
              <a:rPr kumimoji="0" lang="en-US" altLang="zh-CN" sz="2400" b="1" kern="1200" cap="none" spc="0" normalizeH="0" baseline="0" noProof="0">
                <a:latin typeface="Times New Roman" pitchFamily="18" charset="0"/>
                <a:ea typeface="+mn-ea"/>
                <a:cs typeface="Times New Roman" pitchFamily="18" charset="0"/>
              </a:rPr>
              <a:t>2. </a:t>
            </a:r>
            <a:r>
              <a:rPr kumimoji="0" lang="zh-CN" altLang="en-US" sz="2400" b="1" kern="1200" cap="none" spc="0" normalizeH="0" baseline="0" noProof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热机是通过燃料燃烧获得内能并转化为机械能的</a:t>
            </a:r>
            <a:endParaRPr kumimoji="0" lang="en-US" altLang="zh-CN" sz="2400" b="1" kern="1200" cap="none" spc="0" normalizeH="0" baseline="0" noProof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R="0" defTabSz="457200">
              <a:lnSpc>
                <a:spcPct val="150000"/>
              </a:lnSpc>
              <a:buClrTx/>
              <a:buSzTx/>
              <a:buFontTx/>
              <a:defRPr/>
            </a:pPr>
            <a:r>
              <a:rPr kumimoji="0" lang="en-US" altLang="zh-CN" sz="2400" b="1" kern="1200" cap="none" spc="0" normalizeH="0" baseline="0" noProof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</a:t>
            </a:r>
            <a:r>
              <a:rPr kumimoji="0" lang="zh-CN" altLang="en-US" sz="2400" b="1" kern="1200" cap="none" spc="0" normalizeH="0" baseline="0" noProof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装置。</a:t>
            </a:r>
          </a:p>
          <a:p>
            <a:pPr marR="0" defTabSz="457200">
              <a:lnSpc>
                <a:spcPct val="150000"/>
              </a:lnSpc>
              <a:buClrTx/>
              <a:buSzTx/>
              <a:buFontTx/>
              <a:defRPr/>
            </a:pPr>
            <a:endParaRPr kumimoji="0" lang="en-US" altLang="zh-CN" sz="2400" b="1" kern="1200" cap="none" spc="0" normalizeH="0" baseline="0" noProof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R="0" defTabSz="457200">
              <a:lnSpc>
                <a:spcPct val="150000"/>
              </a:lnSpc>
              <a:buClrTx/>
              <a:buSzTx/>
              <a:buFontTx/>
              <a:defRPr/>
            </a:pPr>
            <a:r>
              <a:rPr kumimoji="0" lang="en-US" altLang="zh-CN" sz="2400" b="1" kern="1200" cap="none" spc="0" normalizeH="0" baseline="0" noProof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</a:t>
            </a:r>
            <a:r>
              <a:rPr kumimoji="0" lang="zh-CN" altLang="en-US" sz="2400" b="1" kern="1200" cap="none" spc="0" normalizeH="0" baseline="0" noProof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热机工作时能量转化过程：</a:t>
            </a:r>
          </a:p>
        </p:txBody>
      </p:sp>
      <p:cxnSp>
        <p:nvCxnSpPr>
          <p:cNvPr id="43" name="直接箭头连接符 42"/>
          <p:cNvCxnSpPr/>
          <p:nvPr/>
        </p:nvCxnSpPr>
        <p:spPr>
          <a:xfrm>
            <a:off x="3038475" y="5372100"/>
            <a:ext cx="79216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/>
          <p:nvPr/>
        </p:nvCxnSpPr>
        <p:spPr>
          <a:xfrm>
            <a:off x="4551363" y="5367338"/>
            <a:ext cx="79216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076575" y="5024438"/>
            <a:ext cx="720725" cy="369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/>
          </a:lstStyle>
          <a:p>
            <a:r>
              <a:rPr lang="zh-CN" altLang="en-US" b="1">
                <a:solidFill>
                  <a:srgbClr val="FF0000"/>
                </a:solidFill>
                <a:latin typeface="Arial" panose="020B0604020202020204" pitchFamily="34" charset="0"/>
              </a:rPr>
              <a:t>燃烧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562475" y="5022850"/>
            <a:ext cx="720725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/>
          </a:lstStyle>
          <a:p>
            <a:r>
              <a:rPr lang="zh-CN" altLang="en-US" b="1">
                <a:solidFill>
                  <a:srgbClr val="FF0000"/>
                </a:solidFill>
                <a:latin typeface="Arial" panose="020B0604020202020204" pitchFamily="34" charset="0"/>
              </a:rPr>
              <a:t>做功</a:t>
            </a:r>
          </a:p>
        </p:txBody>
      </p:sp>
      <p:sp>
        <p:nvSpPr>
          <p:cNvPr id="47" name="矩形 46"/>
          <p:cNvSpPr/>
          <p:nvPr/>
        </p:nvSpPr>
        <p:spPr>
          <a:xfrm>
            <a:off x="1042988" y="5114925"/>
            <a:ext cx="2041525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燃料的化学能</a:t>
            </a:r>
            <a:endParaRPr lang="zh-CN" altLang="en-US">
              <a:latin typeface="Arial" pitchFamily="34" charset="0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3792538" y="5103813"/>
            <a:ext cx="803275" cy="4619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内能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5310188" y="5103813"/>
            <a:ext cx="1112837" cy="4619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机械能</a:t>
            </a:r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charRg st="50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">
                                            <p:txEl>
                                              <p:charRg st="50" end="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charRg st="75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2">
                                            <p:txEl>
                                              <p:charRg st="75" end="8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charRg st="83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2">
                                            <p:txEl>
                                              <p:charRg st="83" end="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  <p:bldP spid="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85140" y="957580"/>
            <a:ext cx="8251825" cy="698500"/>
          </a:xfrm>
          <a:prstGeom prst="rect">
            <a:avLst/>
          </a:prstGeom>
          <a:gradFill>
            <a:gsLst>
              <a:gs pos="22000">
                <a:srgbClr val="2188D1"/>
              </a:gs>
              <a:gs pos="77000">
                <a:schemeClr val="bg1"/>
              </a:gs>
            </a:gsLst>
            <a:lin ang="18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l"/>
            <a:r>
              <a:rPr lang="zh-CN" altLang="en-US" sz="3600">
                <a:ln w="12700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蒸气机</a:t>
            </a:r>
          </a:p>
        </p:txBody>
      </p:sp>
      <p:sp>
        <p:nvSpPr>
          <p:cNvPr id="3" name="五边形 2"/>
          <p:cNvSpPr/>
          <p:nvPr/>
        </p:nvSpPr>
        <p:spPr>
          <a:xfrm>
            <a:off x="647700" y="230505"/>
            <a:ext cx="1843405" cy="520065"/>
          </a:xfrm>
          <a:prstGeom prst="homePlat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defPPr/>
          </a:lstStyle>
          <a:p>
            <a:pPr algn="ctr"/>
            <a:r>
              <a:rPr lang="zh-CN" altLang="en-US" sz="2800">
                <a:solidFill>
                  <a:schemeClr val="accent6">
                    <a:lumMod val="50000"/>
                  </a:schemeClr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讲授新课</a:t>
            </a: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347270" y="1874568"/>
            <a:ext cx="33622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/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 smtClean="0">
                <a:solidFill>
                  <a:srgbClr val="FF0000"/>
                </a:solidFill>
                <a:latin typeface="+mn-ea"/>
                <a:ea typeface="+mn-ea"/>
              </a:rPr>
              <a:t>1.</a:t>
            </a:r>
            <a:r>
              <a:rPr lang="zh-CN" altLang="zh-CN" sz="2400" b="1" smtClean="0">
                <a:solidFill>
                  <a:srgbClr val="FF0000"/>
                </a:solidFill>
                <a:latin typeface="+mn-ea"/>
                <a:ea typeface="+mn-ea"/>
              </a:rPr>
              <a:t>蒸汽机</a:t>
            </a:r>
            <a:r>
              <a:rPr lang="zh-CN" altLang="zh-CN" sz="2400" b="1">
                <a:solidFill>
                  <a:srgbClr val="FF0000"/>
                </a:solidFill>
                <a:latin typeface="+mn-ea"/>
                <a:ea typeface="+mn-ea"/>
              </a:rPr>
              <a:t>是最早的</a:t>
            </a:r>
            <a:r>
              <a:rPr lang="zh-CN" altLang="zh-CN" sz="2400" b="1" smtClean="0">
                <a:solidFill>
                  <a:srgbClr val="FF0000"/>
                </a:solidFill>
                <a:latin typeface="+mn-ea"/>
                <a:ea typeface="+mn-ea"/>
              </a:rPr>
              <a:t>热机</a:t>
            </a:r>
            <a:r>
              <a:rPr lang="zh-CN" altLang="en-US" sz="2400" b="1" smtClean="0">
                <a:solidFill>
                  <a:srgbClr val="FF0000"/>
                </a:solidFill>
                <a:latin typeface="+mn-ea"/>
                <a:ea typeface="+mn-ea"/>
              </a:rPr>
              <a:t>。</a:t>
            </a:r>
            <a:endParaRPr lang="zh-CN" altLang="en-US" sz="2400" b="1">
              <a:solidFill>
                <a:srgbClr val="FF0000"/>
              </a:solidFill>
              <a:latin typeface="+mn-ea"/>
              <a:ea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5945" y="2498725"/>
            <a:ext cx="5451475" cy="408876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892493" y="1242378"/>
            <a:ext cx="7358062" cy="16843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燃料燃烧时化学能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转化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为内能，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传给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水和水蒸气，</a:t>
            </a:r>
            <a:endParaRPr lang="en-US" altLang="zh-CN" sz="2400" b="1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水蒸气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进入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气缸对活塞做功，通过活塞的直线运动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带</a:t>
            </a:r>
            <a:endParaRPr lang="en-US" altLang="zh-C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动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飞轮做圆周运动。</a:t>
            </a:r>
            <a:endParaRPr lang="zh-CN" altLang="en-US" sz="2400" b="1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347270" y="782368"/>
            <a:ext cx="336228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/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 smtClean="0">
                <a:solidFill>
                  <a:srgbClr val="FF0000"/>
                </a:solidFill>
                <a:latin typeface="+mn-ea"/>
                <a:ea typeface="+mn-ea"/>
              </a:rPr>
              <a:t>2.</a:t>
            </a:r>
            <a:r>
              <a:rPr lang="zh-CN" altLang="zh-CN" sz="2400" b="1" smtClean="0">
                <a:solidFill>
                  <a:srgbClr val="FF0000"/>
                </a:solidFill>
                <a:latin typeface="+mn-ea"/>
                <a:ea typeface="+mn-ea"/>
              </a:rPr>
              <a:t>蒸汽机</a:t>
            </a:r>
            <a:r>
              <a:rPr lang="zh-CN" altLang="zh-CN" sz="2400" b="1">
                <a:solidFill>
                  <a:srgbClr val="FF0000"/>
                </a:solidFill>
                <a:latin typeface="+mn-ea"/>
                <a:ea typeface="+mn-ea"/>
              </a:rPr>
              <a:t>是怎样工作的</a:t>
            </a:r>
            <a:endParaRPr lang="zh-CN" altLang="en-US" sz="2400" b="1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7535" y="3608705"/>
            <a:ext cx="7948930" cy="1198880"/>
          </a:xfrm>
          <a:prstGeom prst="rect">
            <a:avLst/>
          </a:prstGeom>
          <a:solidFill>
            <a:schemeClr val="bg1">
              <a:lumMod val="95000"/>
            </a:schemeClr>
          </a:solidFill>
          <a:ln w="34925">
            <a:solidFill>
              <a:schemeClr val="accent1"/>
            </a:solidFill>
          </a:ln>
        </p:spPr>
        <p:txBody>
          <a:bodyPr wrap="square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蒸汽机的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工作原理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是将燃料的化学能转化为水蒸气的内能，再由水蒸气膨胀做功，把内能转化为机械能。</a:t>
            </a:r>
            <a:endParaRPr lang="zh-CN" altLang="en-US" sz="24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charRg st="47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1">
                                            <p:txEl>
                                              <p:charRg st="47" end="4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85140" y="957580"/>
            <a:ext cx="8251825" cy="698500"/>
          </a:xfrm>
          <a:prstGeom prst="rect">
            <a:avLst/>
          </a:prstGeom>
          <a:gradFill>
            <a:gsLst>
              <a:gs pos="22000">
                <a:srgbClr val="2188D1"/>
              </a:gs>
              <a:gs pos="77000">
                <a:schemeClr val="bg1"/>
              </a:gs>
            </a:gsLst>
            <a:lin ang="18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l"/>
            <a:r>
              <a:rPr lang="zh-CN" altLang="en-US" sz="3600">
                <a:ln w="12700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形形色色的热机</a:t>
            </a:r>
          </a:p>
        </p:txBody>
      </p:sp>
      <p:sp>
        <p:nvSpPr>
          <p:cNvPr id="4" name="五边形 3"/>
          <p:cNvSpPr/>
          <p:nvPr/>
        </p:nvSpPr>
        <p:spPr>
          <a:xfrm>
            <a:off x="647700" y="230505"/>
            <a:ext cx="1843405" cy="520065"/>
          </a:xfrm>
          <a:prstGeom prst="homePlat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defPPr/>
          </a:lstStyle>
          <a:p>
            <a:pPr algn="ctr"/>
            <a:r>
              <a:rPr lang="zh-CN" altLang="en-US" sz="2800">
                <a:solidFill>
                  <a:schemeClr val="accent6">
                    <a:lumMod val="50000"/>
                  </a:schemeClr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讲授新课</a:t>
            </a:r>
          </a:p>
        </p:txBody>
      </p:sp>
      <p:grpSp>
        <p:nvGrpSpPr>
          <p:cNvPr id="6" name="组合 11266"/>
          <p:cNvGrpSpPr/>
          <p:nvPr/>
        </p:nvGrpSpPr>
        <p:grpSpPr>
          <a:xfrm>
            <a:off x="344805" y="3799991"/>
            <a:ext cx="1906905" cy="2469188"/>
            <a:chOff x="302" y="-134"/>
            <a:chExt cx="1277" cy="1653"/>
          </a:xfrm>
        </p:grpSpPr>
        <p:sp>
          <p:nvSpPr>
            <p:cNvPr id="8" name="矩形 11267"/>
            <p:cNvSpPr>
              <a:spLocks noChangeArrowheads="1"/>
            </p:cNvSpPr>
            <p:nvPr/>
          </p:nvSpPr>
          <p:spPr bwMode="auto">
            <a:xfrm>
              <a:off x="302" y="1252"/>
              <a:ext cx="1277" cy="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/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zh-CN" altLang="en-US" b="1">
                  <a:solidFill>
                    <a:srgbClr val="FF0000"/>
                  </a:solidFill>
                  <a:latin typeface="微软雅黑" panose="020B0503020204020204" charset="-122"/>
                  <a:ea typeface="微软雅黑"/>
                </a:rPr>
                <a:t> 蒸汽机车</a:t>
              </a:r>
            </a:p>
          </p:txBody>
        </p:sp>
        <p:pic>
          <p:nvPicPr>
            <p:cNvPr id="9" name="图片 11268" descr="C:\Users\123\Desktop\杂\蒸气机1.jpg蒸气机1"/>
            <p:cNvPicPr>
              <a:picLocks noChangeAspect="1" noChangeArrowheads="1"/>
            </p:cNvPicPr>
            <p:nvPr/>
          </p:nvPicPr>
          <p:blipFill>
            <a:blip r:embed="rId2"/>
            <a:srcRect b="4485"/>
            <a:stretch>
              <a:fillRect/>
            </a:stretch>
          </p:blipFill>
          <p:spPr bwMode="auto">
            <a:xfrm>
              <a:off x="396" y="-134"/>
              <a:ext cx="1089" cy="1325"/>
            </a:xfrm>
            <a:prstGeom prst="rect">
              <a:avLst/>
            </a:prstGeom>
            <a:noFill/>
            <a:ln w="25400">
              <a:solidFill>
                <a:schemeClr val="tx2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" name="组合 9"/>
          <p:cNvGrpSpPr/>
          <p:nvPr/>
        </p:nvGrpSpPr>
        <p:grpSpPr>
          <a:xfrm>
            <a:off x="7377773" y="3799557"/>
            <a:ext cx="1740535" cy="2470573"/>
            <a:chOff x="46" y="319"/>
            <a:chExt cx="1474" cy="2091"/>
          </a:xfrm>
        </p:grpSpPr>
        <p:pic>
          <p:nvPicPr>
            <p:cNvPr id="11" name="图片 11276" descr="C:\Users\123\Desktop\杂\火箭1.jpg火箭1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43" y="319"/>
              <a:ext cx="1122" cy="1707"/>
            </a:xfrm>
            <a:prstGeom prst="rect">
              <a:avLst/>
            </a:prstGeom>
            <a:noFill/>
            <a:ln w="25400">
              <a:solidFill>
                <a:schemeClr val="accent2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矩形 11277"/>
            <p:cNvSpPr>
              <a:spLocks noChangeArrowheads="1"/>
            </p:cNvSpPr>
            <p:nvPr/>
          </p:nvSpPr>
          <p:spPr bwMode="auto">
            <a:xfrm>
              <a:off x="46" y="2072"/>
              <a:ext cx="1474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/>
            </a:lstStyle>
            <a:p>
              <a:pPr algn="ctr"/>
              <a:r>
                <a:rPr lang="zh-CN" altLang="en-US" sz="2000" b="1">
                  <a:solidFill>
                    <a:srgbClr val="FF0000"/>
                  </a:solidFill>
                  <a:latin typeface="微软雅黑" panose="020B0503020204020204" charset="-122"/>
                  <a:ea typeface="微软雅黑"/>
                </a:rPr>
                <a:t> 火箭发动机</a:t>
              </a:r>
            </a:p>
          </p:txBody>
        </p:sp>
      </p:grpSp>
      <p:grpSp>
        <p:nvGrpSpPr>
          <p:cNvPr id="13" name="组合 2"/>
          <p:cNvGrpSpPr/>
          <p:nvPr/>
        </p:nvGrpSpPr>
        <p:grpSpPr>
          <a:xfrm>
            <a:off x="2430780" y="3812540"/>
            <a:ext cx="4732883" cy="1808693"/>
            <a:chOff x="530" y="7100"/>
            <a:chExt cx="10010" cy="3826"/>
          </a:xfrm>
        </p:grpSpPr>
        <p:grpSp>
          <p:nvGrpSpPr>
            <p:cNvPr id="14" name="组合 11272"/>
            <p:cNvGrpSpPr/>
            <p:nvPr/>
          </p:nvGrpSpPr>
          <p:grpSpPr>
            <a:xfrm>
              <a:off x="6048" y="7100"/>
              <a:ext cx="4493" cy="3826"/>
              <a:chOff x="83" y="0"/>
              <a:chExt cx="1797" cy="1530"/>
            </a:xfrm>
          </p:grpSpPr>
          <p:pic>
            <p:nvPicPr>
              <p:cNvPr id="18" name="图片 11273" descr="C:\Users\123\Desktop\杂\喷气.jpg喷气"/>
              <p:cNvPicPr>
                <a:picLocks noChangeAspect="1" noChangeArrowheads="1"/>
              </p:cNvPicPr>
              <p:nvPr/>
            </p:nvPicPr>
            <p:blipFill>
              <a:blip r:embed="rId4"/>
              <a:srcRect b="6827"/>
              <a:stretch>
                <a:fillRect/>
              </a:stretch>
            </p:blipFill>
            <p:spPr bwMode="auto">
              <a:xfrm>
                <a:off x="83" y="0"/>
                <a:ext cx="1797" cy="1179"/>
              </a:xfrm>
              <a:prstGeom prst="rect">
                <a:avLst/>
              </a:prstGeom>
              <a:noFill/>
              <a:ln w="31750">
                <a:solidFill>
                  <a:schemeClr val="accent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9" name="矩形 11274"/>
              <p:cNvSpPr>
                <a:spLocks noChangeArrowheads="1"/>
              </p:cNvSpPr>
              <p:nvPr/>
            </p:nvSpPr>
            <p:spPr bwMode="auto">
              <a:xfrm>
                <a:off x="181" y="1193"/>
                <a:ext cx="1497" cy="3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defPPr/>
              </a:lstStyle>
              <a:p>
                <a:pPr algn="ctr"/>
                <a:r>
                  <a:rPr lang="zh-CN" altLang="en-US" sz="2000" b="1">
                    <a:solidFill>
                      <a:srgbClr val="FF0000"/>
                    </a:solidFill>
                    <a:latin typeface="微软雅黑" panose="020B0503020204020204" charset="-122"/>
                    <a:ea typeface="微软雅黑"/>
                  </a:rPr>
                  <a:t> 喷气发动机</a:t>
                </a:r>
              </a:p>
            </p:txBody>
          </p:sp>
        </p:grpSp>
        <p:grpSp>
          <p:nvGrpSpPr>
            <p:cNvPr id="15" name="组合 11278"/>
            <p:cNvGrpSpPr/>
            <p:nvPr/>
          </p:nvGrpSpPr>
          <p:grpSpPr>
            <a:xfrm>
              <a:off x="530" y="7153"/>
              <a:ext cx="4991" cy="3738"/>
              <a:chOff x="8" y="21"/>
              <a:chExt cx="1996" cy="1495"/>
            </a:xfrm>
          </p:grpSpPr>
          <p:pic>
            <p:nvPicPr>
              <p:cNvPr id="16" name="图片 11279" descr="C:\Users\123\Desktop\杂\火电站.jpg火电站"/>
              <p:cNvPicPr>
                <a:picLocks noChangeAspect="1" noChangeArrowheads="1"/>
              </p:cNvPicPr>
              <p:nvPr/>
            </p:nvPicPr>
            <p:blipFill>
              <a:blip r:embed="rId5"/>
              <a:srcRect b="5206"/>
              <a:stretch>
                <a:fillRect/>
              </a:stretch>
            </p:blipFill>
            <p:spPr bwMode="auto">
              <a:xfrm>
                <a:off x="91" y="21"/>
                <a:ext cx="1841" cy="1158"/>
              </a:xfrm>
              <a:prstGeom prst="rect">
                <a:avLst/>
              </a:prstGeom>
              <a:noFill/>
              <a:ln w="31750">
                <a:solidFill>
                  <a:schemeClr val="accent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7" name="矩形 11280"/>
              <p:cNvSpPr>
                <a:spLocks noChangeArrowheads="1"/>
              </p:cNvSpPr>
              <p:nvPr/>
            </p:nvSpPr>
            <p:spPr bwMode="auto">
              <a:xfrm>
                <a:off x="8" y="1179"/>
                <a:ext cx="1996" cy="3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defPPr/>
              </a:lstStyle>
              <a:p>
                <a:pPr algn="ctr"/>
                <a:r>
                  <a:rPr lang="zh-CN" altLang="en-US" sz="2000" b="1">
                    <a:solidFill>
                      <a:srgbClr val="FF0000"/>
                    </a:solidFill>
                    <a:latin typeface="微软雅黑" panose="020B0503020204020204" charset="-122"/>
                    <a:ea typeface="微软雅黑"/>
                  </a:rPr>
                  <a:t> 火电站的汽轮机</a:t>
                </a:r>
              </a:p>
            </p:txBody>
          </p:sp>
        </p:grpSp>
      </p:grpSp>
      <p:sp>
        <p:nvSpPr>
          <p:cNvPr id="20" name="TextBox 27"/>
          <p:cNvSpPr txBox="1">
            <a:spLocks noChangeArrowheads="1"/>
          </p:cNvSpPr>
          <p:nvPr/>
        </p:nvSpPr>
        <p:spPr bwMode="auto">
          <a:xfrm>
            <a:off x="136525" y="1707515"/>
            <a:ext cx="8982075" cy="175323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/>
            <a:lvl1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zh-CN" altLang="en-US" sz="2400" smtClean="0">
                <a:latin typeface="+mn-ea"/>
                <a:ea typeface="+mn-ea"/>
              </a:rPr>
              <a:t>现代热机种类繁多，</a:t>
            </a:r>
            <a:r>
              <a:rPr lang="zh-CN" altLang="en-US" sz="2400" b="1" smtClean="0">
                <a:solidFill>
                  <a:srgbClr val="FF0000"/>
                </a:solidFill>
                <a:latin typeface="+mn-ea"/>
                <a:ea typeface="+mn-ea"/>
              </a:rPr>
              <a:t>蒸汽轮机</a:t>
            </a:r>
            <a:r>
              <a:rPr lang="zh-CN" altLang="en-US" sz="2400" smtClean="0">
                <a:latin typeface="+mn-ea"/>
                <a:ea typeface="+mn-ea"/>
              </a:rPr>
              <a:t>主要用于火车、轮船等大型机械上，也可进行</a:t>
            </a:r>
            <a:r>
              <a:rPr lang="zh-CN" altLang="en-US" sz="2400" b="1" smtClean="0">
                <a:solidFill>
                  <a:srgbClr val="FF0000"/>
                </a:solidFill>
                <a:latin typeface="+mn-ea"/>
                <a:ea typeface="+mn-ea"/>
              </a:rPr>
              <a:t>火力发电</a:t>
            </a:r>
            <a:r>
              <a:rPr lang="zh-CN" altLang="en-US" sz="2400" smtClean="0">
                <a:latin typeface="+mn-ea"/>
                <a:ea typeface="+mn-ea"/>
              </a:rPr>
              <a:t>；汽油机和柴油机等</a:t>
            </a:r>
            <a:r>
              <a:rPr lang="zh-CN" altLang="en-US" sz="2400" b="1" smtClean="0">
                <a:solidFill>
                  <a:srgbClr val="FF0000"/>
                </a:solidFill>
                <a:latin typeface="+mn-ea"/>
                <a:ea typeface="+mn-ea"/>
              </a:rPr>
              <a:t>内燃机</a:t>
            </a:r>
            <a:r>
              <a:rPr lang="zh-CN" altLang="en-US" sz="2400" smtClean="0">
                <a:latin typeface="+mn-ea"/>
                <a:ea typeface="+mn-ea"/>
              </a:rPr>
              <a:t>主要用于汽车、农用机械上；</a:t>
            </a:r>
            <a:r>
              <a:rPr lang="zh-CN" altLang="en-US" sz="2400" b="1" smtClean="0">
                <a:solidFill>
                  <a:srgbClr val="FF0000"/>
                </a:solidFill>
                <a:latin typeface="+mn-ea"/>
                <a:ea typeface="+mn-ea"/>
              </a:rPr>
              <a:t>喷气发动机</a:t>
            </a:r>
            <a:r>
              <a:rPr lang="zh-CN" altLang="en-US" sz="2400" smtClean="0">
                <a:latin typeface="+mn-ea"/>
                <a:ea typeface="+mn-ea"/>
              </a:rPr>
              <a:t>和</a:t>
            </a:r>
            <a:r>
              <a:rPr lang="zh-CN" altLang="en-US" sz="2400" b="1" smtClean="0">
                <a:solidFill>
                  <a:srgbClr val="FF0000"/>
                </a:solidFill>
                <a:latin typeface="+mn-ea"/>
                <a:ea typeface="+mn-ea"/>
              </a:rPr>
              <a:t>火箭发动机</a:t>
            </a:r>
            <a:r>
              <a:rPr lang="zh-CN" altLang="en-US" sz="2400" smtClean="0">
                <a:latin typeface="+mn-ea"/>
                <a:ea typeface="+mn-ea"/>
              </a:rPr>
              <a:t>则用于航空航天事业。</a:t>
            </a:r>
            <a:endParaRPr lang="zh-CN" altLang="zh-CN" sz="2400">
              <a:latin typeface="+mn-ea"/>
              <a:ea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598805" y="1315720"/>
            <a:ext cx="8002905" cy="45751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anchor="ctr">
            <a:spAutoFit/>
          </a:bodyPr>
          <a:lstStyle>
            <a:defPPr/>
          </a:lstStyle>
          <a:p>
            <a:pPr marL="0" marR="0" lvl="0" indent="0" algn="l" defTabSz="457200" rtl="0" eaLnBrk="0" fontAlgn="base" latinLnBrk="0" hangingPunct="0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内能的利用主要有：</a:t>
            </a:r>
            <a:endParaRPr kumimoji="0" lang="en-US" altLang="zh-CN" sz="24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charset="-122"/>
                <a:cs typeface="Times New Roman" panose="02020603050405020304" pitchFamily="18" charset="0"/>
              </a:rPr>
              <a:t>一是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charset="-122"/>
                <a:cs typeface="Times New Roman" panose="02020603050405020304" pitchFamily="18" charset="0"/>
              </a:rPr>
              <a:t>利用内能直接加热物体，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charset="-122"/>
                <a:cs typeface="Times New Roman" panose="02020603050405020304" pitchFamily="18" charset="0"/>
              </a:rPr>
              <a:t>二是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charset="-122"/>
                <a:cs typeface="Times New Roman" panose="02020603050405020304" pitchFamily="18" charset="0"/>
              </a:rPr>
              <a:t>利用内能做功。</a:t>
            </a:r>
            <a:endParaRPr kumimoji="0" lang="en-US" altLang="zh-CN" sz="2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楷体" panose="02010609060101010101" charset="-122"/>
              <a:cs typeface="Times New Roman" pitchFamily="18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charset="-122"/>
                <a:cs typeface="Times New Roman" panose="02020603050405020304" pitchFamily="18" charset="0"/>
              </a:rPr>
              <a:t>    利用内能加热的过程实际上是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charset="-122"/>
                <a:cs typeface="Times New Roman" panose="02020603050405020304" pitchFamily="18" charset="0"/>
              </a:rPr>
              <a:t>内能转移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charset="-122"/>
                <a:cs typeface="Times New Roman" panose="02020603050405020304" pitchFamily="18" charset="0"/>
              </a:rPr>
              <a:t>的过程，</a:t>
            </a:r>
            <a:endParaRPr kumimoji="0" lang="en-US" altLang="zh-CN" sz="2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楷体" panose="02010609060101010101" charset="-122"/>
              <a:cs typeface="Times New Roman" panose="02020603050405020304" pitchFamily="18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charset="-122"/>
                <a:cs typeface="Times New Roman" panose="02020603050405020304" pitchFamily="18" charset="0"/>
              </a:rPr>
              <a:t>    利用内能做功实际上是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charset="-122"/>
                <a:cs typeface="Times New Roman" panose="02020603050405020304" pitchFamily="18" charset="0"/>
              </a:rPr>
              <a:t>内能转化为其他形式能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charset="-122"/>
                <a:cs typeface="Times New Roman" panose="02020603050405020304" pitchFamily="18" charset="0"/>
              </a:rPr>
              <a:t>的过程。</a:t>
            </a:r>
          </a:p>
          <a:p>
            <a:pPr marL="0" marR="0" lvl="0" indent="0" algn="l" defTabSz="457200" rtl="0" eaLnBrk="0" fontAlgn="base" latinLnBrk="0" hangingPunct="0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蒸汽机的工作原理：</a:t>
            </a:r>
            <a:endParaRPr kumimoji="0" lang="en-US" altLang="zh-CN" sz="24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charset="-122"/>
                <a:cs typeface="Times New Roman" panose="02020603050405020304" pitchFamily="18" charset="0"/>
              </a:rPr>
              <a:t>把燃料的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charset="-122"/>
                <a:cs typeface="Times New Roman" panose="02020603050405020304" pitchFamily="18" charset="0"/>
              </a:rPr>
              <a:t>化学能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charset="-122"/>
                <a:cs typeface="Times New Roman" panose="02020603050405020304" pitchFamily="18" charset="0"/>
              </a:rPr>
              <a:t>转化为水蒸气的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charset="-122"/>
                <a:cs typeface="Times New Roman" panose="02020603050405020304" pitchFamily="18" charset="0"/>
              </a:rPr>
              <a:t>内能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charset="-122"/>
                <a:cs typeface="Times New Roman" panose="02020603050405020304" pitchFamily="18" charset="0"/>
              </a:rPr>
              <a:t>，再由水蒸气膨</a:t>
            </a:r>
            <a:endParaRPr kumimoji="0" lang="en-US" altLang="zh-CN" sz="2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楷体" panose="02010609060101010101" charset="-122"/>
              <a:cs typeface="Times New Roman" panose="02020603050405020304" pitchFamily="18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charset="-122"/>
                <a:cs typeface="Times New Roman" panose="02020603050405020304" pitchFamily="18" charset="0"/>
              </a:rPr>
              <a:t>    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charset="-122"/>
                <a:cs typeface="Times New Roman" panose="02020603050405020304" pitchFamily="18" charset="0"/>
              </a:rPr>
              <a:t>胀做功，把内能转化为机械能。</a:t>
            </a:r>
          </a:p>
          <a:p>
            <a:pPr marL="0" marR="0" lvl="0" indent="0" algn="l" defTabSz="457200" rtl="0" eaLnBrk="0" fontAlgn="base" latinLnBrk="0" hangingPunct="0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常见的热机：</a:t>
            </a:r>
            <a:endParaRPr kumimoji="0" lang="en-US" altLang="zh-CN" sz="24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charset="-122"/>
                <a:cs typeface="Times New Roman" panose="02020603050405020304" pitchFamily="18" charset="0"/>
              </a:rPr>
              <a:t>    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楷体" panose="02010609060101010101" charset="-122"/>
                <a:cs typeface="Times New Roman" panose="02020603050405020304" pitchFamily="18" charset="0"/>
              </a:rPr>
              <a:t>轮机、内燃机、喷气发动机、火箭发动机。</a:t>
            </a:r>
          </a:p>
        </p:txBody>
      </p:sp>
      <p:sp>
        <p:nvSpPr>
          <p:cNvPr id="3" name="五边形 2"/>
          <p:cNvSpPr/>
          <p:nvPr/>
        </p:nvSpPr>
        <p:spPr>
          <a:xfrm>
            <a:off x="647700" y="496570"/>
            <a:ext cx="1843405" cy="520065"/>
          </a:xfrm>
          <a:prstGeom prst="homePlat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defPPr/>
          </a:lstStyle>
          <a:p>
            <a:pPr algn="ctr"/>
            <a:r>
              <a:rPr lang="zh-CN" altLang="en-US" sz="2800">
                <a:solidFill>
                  <a:schemeClr val="accent6">
                    <a:lumMod val="50000"/>
                  </a:schemeClr>
                </a:solidFill>
                <a:effectLst/>
                <a:latin typeface="黑体" panose="02010609060101010101" charset="-122"/>
                <a:ea typeface="黑体" panose="02010609060101010101" charset="-122"/>
              </a:rPr>
              <a:t>课内小结</a:t>
            </a:r>
          </a:p>
        </p:txBody>
      </p:sp>
      <p:pic>
        <p:nvPicPr>
          <p:cNvPr id="44034" name="New picture" hidden="1"/>
          <p:cNvPicPr/>
          <p:nvPr/>
        </p:nvPicPr>
        <p:blipFill>
          <a:blip r:embed="rId2"/>
          <a:stretch>
            <a:fillRect/>
          </a:stretch>
        </p:blipFill>
        <p:spPr>
          <a:xfrm>
            <a:off x="10820400" y="11264900"/>
            <a:ext cx="317500" cy="3556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0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4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40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40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40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40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40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1.7601 Service Pack 1"/>
  <p:tag name="AS_RELEASE_DATE" val="2020.05.14"/>
  <p:tag name="AS_TITLE" val="Aspose.Slides for .NET 4.0 Client Profile"/>
  <p:tag name="AS_VERSION" val="20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heme/theme1.xml><?xml version="1.0" encoding="utf-8"?>
<a:theme xmlns:a="http://schemas.openxmlformats.org/drawingml/2006/main" name="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r="http://schemas.openxmlformats.org/officeDocument/2006/relationships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410</Words>
  <Application>Microsoft Office PowerPoint</Application>
  <PresentationFormat>全屏显示(4:3)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lenovo</cp:lastModifiedBy>
  <cp:revision>1</cp:revision>
  <dcterms:created xsi:type="dcterms:W3CDTF">2017-04-26T08:23:00Z</dcterms:created>
  <dcterms:modified xsi:type="dcterms:W3CDTF">2020-10-09T06:25:57Z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2052-11.1.0.9828</vt:lpwstr>
  </property>
</Properties>
</file>