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theme/themeOverride7.xml" ContentType="application/vnd.openxmlformats-officedocument.themeOverr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Override5.xml" ContentType="application/vnd.openxmlformats-officedocument.themeOverride+xml"/>
  <Override PartName="/ppt/theme/themeOverride10.xml" ContentType="application/vnd.openxmlformats-officedocument.themeOverr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heme/themeOverride3.xml" ContentType="application/vnd.openxmlformats-officedocument.themeOverr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heme/themeOverride9.xml" ContentType="application/vnd.openxmlformats-officedocument.themeOverr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8.xml" ContentType="application/vnd.openxmlformats-officedocument.themeOverride+xml"/>
  <Override PartName="/ppt/theme/themeOverride11.xml" ContentType="application/vnd.openxmlformats-officedocument.themeOverr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Override6.xml" ContentType="application/vnd.openxmlformats-officedocument.themeOverr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heme/themeOverride4.xml" ContentType="application/vnd.openxmlformats-officedocument.themeOverr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371" r:id="rId2"/>
    <p:sldId id="353" r:id="rId3"/>
    <p:sldId id="354" r:id="rId4"/>
    <p:sldId id="355" r:id="rId5"/>
    <p:sldId id="356" r:id="rId6"/>
    <p:sldId id="374" r:id="rId7"/>
    <p:sldId id="375" r:id="rId8"/>
    <p:sldId id="378" r:id="rId9"/>
    <p:sldId id="376" r:id="rId10"/>
    <p:sldId id="377" r:id="rId11"/>
    <p:sldId id="357" r:id="rId12"/>
    <p:sldId id="358" r:id="rId13"/>
    <p:sldId id="359" r:id="rId14"/>
    <p:sldId id="360" r:id="rId15"/>
    <p:sldId id="361" r:id="rId16"/>
    <p:sldId id="362" r:id="rId17"/>
    <p:sldId id="363" r:id="rId18"/>
    <p:sldId id="364" r:id="rId19"/>
    <p:sldId id="365" r:id="rId20"/>
    <p:sldId id="366" r:id="rId21"/>
    <p:sldId id="367" r:id="rId22"/>
    <p:sldId id="369" r:id="rId23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204">
          <p15:clr>
            <a:srgbClr val="A4A3A4"/>
          </p15:clr>
        </p15:guide>
        <p15:guide id="2" pos="281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1"/>
    <p:restoredTop sz="92468"/>
  </p:normalViewPr>
  <p:slideViewPr>
    <p:cSldViewPr snapToGrid="0" snapToObjects="1">
      <p:cViewPr>
        <p:scale>
          <a:sx n="66" d="100"/>
          <a:sy n="66" d="100"/>
        </p:scale>
        <p:origin x="-1248" y="-870"/>
      </p:cViewPr>
      <p:guideLst>
        <p:guide orient="horz" pos="2204"/>
        <p:guide pos="281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7F16D6-9389-4B91-8491-52219CB73AA6}" type="datetimeFigureOut">
              <a:rPr lang="zh-CN" altLang="en-US" smtClean="0"/>
              <a:pPr/>
              <a:t>2018/7/8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2442E2-7980-4865-BAD9-EF14209C5A4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2122449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1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10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2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1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2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1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3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2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4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5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5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6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6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7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7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8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8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0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5363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zh-CN" altLang="zh-CN" dirty="0" smtClean="0"/>
          </a:p>
        </p:txBody>
      </p:sp>
    </p:spTree>
    <p:extLst>
      <p:ext uri="{BB962C8B-B14F-4D97-AF65-F5344CB8AC3E}">
        <p14:creationId xmlns="" xmlns:p14="http://schemas.microsoft.com/office/powerpoint/2010/main" val="15585504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6867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zh-CN" altLang="zh-CN" dirty="0" smtClean="0"/>
          </a:p>
        </p:txBody>
      </p:sp>
    </p:spTree>
    <p:extLst>
      <p:ext uri="{BB962C8B-B14F-4D97-AF65-F5344CB8AC3E}">
        <p14:creationId xmlns="" xmlns:p14="http://schemas.microsoft.com/office/powerpoint/2010/main" val="6884331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0963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zh-CN" altLang="zh-CN" dirty="0" smtClean="0"/>
          </a:p>
        </p:txBody>
      </p:sp>
    </p:spTree>
    <p:extLst>
      <p:ext uri="{BB962C8B-B14F-4D97-AF65-F5344CB8AC3E}">
        <p14:creationId xmlns="" xmlns:p14="http://schemas.microsoft.com/office/powerpoint/2010/main" val="7757278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7411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zh-CN" altLang="zh-CN" dirty="0" smtClean="0"/>
          </a:p>
        </p:txBody>
      </p:sp>
    </p:spTree>
    <p:extLst>
      <p:ext uri="{BB962C8B-B14F-4D97-AF65-F5344CB8AC3E}">
        <p14:creationId xmlns="" xmlns:p14="http://schemas.microsoft.com/office/powerpoint/2010/main" val="12642721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9459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zh-CN" altLang="zh-CN" dirty="0" smtClean="0"/>
          </a:p>
        </p:txBody>
      </p:sp>
    </p:spTree>
    <p:extLst>
      <p:ext uri="{BB962C8B-B14F-4D97-AF65-F5344CB8AC3E}">
        <p14:creationId xmlns="" xmlns:p14="http://schemas.microsoft.com/office/powerpoint/2010/main" val="10450620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1507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zh-CN" altLang="zh-CN" dirty="0" smtClean="0"/>
          </a:p>
        </p:txBody>
      </p:sp>
    </p:spTree>
    <p:extLst>
      <p:ext uri="{BB962C8B-B14F-4D97-AF65-F5344CB8AC3E}">
        <p14:creationId xmlns="" xmlns:p14="http://schemas.microsoft.com/office/powerpoint/2010/main" val="18752645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5603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zh-CN" altLang="zh-CN" dirty="0" smtClean="0"/>
          </a:p>
        </p:txBody>
      </p:sp>
    </p:spTree>
    <p:extLst>
      <p:ext uri="{BB962C8B-B14F-4D97-AF65-F5344CB8AC3E}">
        <p14:creationId xmlns="" xmlns:p14="http://schemas.microsoft.com/office/powerpoint/2010/main" val="15357107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7651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zh-CN" altLang="zh-CN" dirty="0" smtClean="0"/>
          </a:p>
        </p:txBody>
      </p:sp>
    </p:spTree>
    <p:extLst>
      <p:ext uri="{BB962C8B-B14F-4D97-AF65-F5344CB8AC3E}">
        <p14:creationId xmlns="" xmlns:p14="http://schemas.microsoft.com/office/powerpoint/2010/main" val="10563303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9699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zh-CN" altLang="zh-CN" dirty="0" smtClean="0"/>
          </a:p>
        </p:txBody>
      </p:sp>
    </p:spTree>
    <p:extLst>
      <p:ext uri="{BB962C8B-B14F-4D97-AF65-F5344CB8AC3E}">
        <p14:creationId xmlns="" xmlns:p14="http://schemas.microsoft.com/office/powerpoint/2010/main" val="16332976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1747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zh-CN" altLang="zh-CN" dirty="0" smtClean="0"/>
          </a:p>
        </p:txBody>
      </p:sp>
    </p:spTree>
    <p:extLst>
      <p:ext uri="{BB962C8B-B14F-4D97-AF65-F5344CB8AC3E}">
        <p14:creationId xmlns="" xmlns:p14="http://schemas.microsoft.com/office/powerpoint/2010/main" val="5626307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4819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zh-CN" altLang="zh-CN" dirty="0" smtClean="0"/>
          </a:p>
        </p:txBody>
      </p:sp>
    </p:spTree>
    <p:extLst>
      <p:ext uri="{BB962C8B-B14F-4D97-AF65-F5344CB8AC3E}">
        <p14:creationId xmlns="" xmlns:p14="http://schemas.microsoft.com/office/powerpoint/2010/main" val="13252831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4043C-3D77-B248-82E0-21655793477F}" type="datetimeFigureOut">
              <a:rPr kumimoji="1" lang="zh-CN" altLang="en-US" smtClean="0"/>
              <a:pPr/>
              <a:t>2018/7/8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E5074-57F8-574E-9EBC-600A0A3EF3E0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4043C-3D77-B248-82E0-21655793477F}" type="datetimeFigureOut">
              <a:rPr kumimoji="1" lang="zh-CN" altLang="en-US" smtClean="0"/>
              <a:pPr/>
              <a:t>2018/7/8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E5074-57F8-574E-9EBC-600A0A3EF3E0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4043C-3D77-B248-82E0-21655793477F}" type="datetimeFigureOut">
              <a:rPr kumimoji="1" lang="zh-CN" altLang="en-US" smtClean="0"/>
              <a:pPr/>
              <a:t>2018/7/8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E5074-57F8-574E-9EBC-600A0A3EF3E0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zh-CN" sz="105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zh-CN" sz="105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2852489A-C8ED-42CE-A5CA-C49EB5DD5A76}" type="slidenum">
              <a:rPr lang="zh-CN" altLang="zh-CN" sz="1050" smtClean="0">
                <a:solidFill>
                  <a:schemeClr val="tx1"/>
                </a:solidFill>
                <a:latin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zh-CN" altLang="zh-CN" sz="105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399970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274639"/>
            <a:ext cx="8229600" cy="585152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105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105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hangingPunct="1"/>
            <a:fld id="{9A0DB2DC-4C9A-4742-B13C-FB6460FD3503}" type="slidenum">
              <a:rPr lang="en-US" altLang="zh-CN" sz="1050" dirty="0"/>
              <a:pPr lvl="0" algn="r" eaLnBrk="1" hangingPunct="1"/>
              <a:t>‹#›</a:t>
            </a:fld>
            <a:endParaRPr lang="en-US" altLang="zh-CN" sz="1050" dirty="0"/>
          </a:p>
        </p:txBody>
      </p:sp>
    </p:spTree>
    <p:extLst>
      <p:ext uri="{BB962C8B-B14F-4D97-AF65-F5344CB8AC3E}">
        <p14:creationId xmlns="" xmlns:p14="http://schemas.microsoft.com/office/powerpoint/2010/main" val="1904675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4043C-3D77-B248-82E0-21655793477F}" type="datetimeFigureOut">
              <a:rPr kumimoji="1" lang="zh-CN" altLang="en-US" smtClean="0"/>
              <a:pPr/>
              <a:t>2018/7/8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E5074-57F8-574E-9EBC-600A0A3EF3E0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4043C-3D77-B248-82E0-21655793477F}" type="datetimeFigureOut">
              <a:rPr kumimoji="1" lang="zh-CN" altLang="en-US" smtClean="0"/>
              <a:pPr/>
              <a:t>2018/7/8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E5074-57F8-574E-9EBC-600A0A3EF3E0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4043C-3D77-B248-82E0-21655793477F}" type="datetimeFigureOut">
              <a:rPr kumimoji="1" lang="zh-CN" altLang="en-US" smtClean="0"/>
              <a:pPr/>
              <a:t>2018/7/8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E5074-57F8-574E-9EBC-600A0A3EF3E0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4043C-3D77-B248-82E0-21655793477F}" type="datetimeFigureOut">
              <a:rPr kumimoji="1" lang="zh-CN" altLang="en-US" smtClean="0"/>
              <a:pPr/>
              <a:t>2018/7/8</a:t>
            </a:fld>
            <a:endParaRPr kumimoji="1"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E5074-57F8-574E-9EBC-600A0A3EF3E0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4043C-3D77-B248-82E0-21655793477F}" type="datetimeFigureOut">
              <a:rPr kumimoji="1" lang="zh-CN" altLang="en-US" smtClean="0"/>
              <a:pPr/>
              <a:t>2018/7/8</a:t>
            </a:fld>
            <a:endParaRPr kumimoji="1"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E5074-57F8-574E-9EBC-600A0A3EF3E0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4043C-3D77-B248-82E0-21655793477F}" type="datetimeFigureOut">
              <a:rPr kumimoji="1" lang="zh-CN" altLang="en-US" smtClean="0"/>
              <a:pPr/>
              <a:t>2018/7/8</a:t>
            </a:fld>
            <a:endParaRPr kumimoji="1"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E5074-57F8-574E-9EBC-600A0A3EF3E0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4043C-3D77-B248-82E0-21655793477F}" type="datetimeFigureOut">
              <a:rPr kumimoji="1" lang="zh-CN" altLang="en-US" smtClean="0"/>
              <a:pPr/>
              <a:t>2018/7/8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E5074-57F8-574E-9EBC-600A0A3EF3E0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将图片拖动到占位符，或单击添加图标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4043C-3D77-B248-82E0-21655793477F}" type="datetimeFigureOut">
              <a:rPr kumimoji="1" lang="zh-CN" altLang="en-US" smtClean="0"/>
              <a:pPr/>
              <a:t>2018/7/8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E5074-57F8-574E-9EBC-600A0A3EF3E0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34043C-3D77-B248-82E0-21655793477F}" type="datetimeFigureOut">
              <a:rPr kumimoji="1" lang="zh-CN" altLang="en-US" smtClean="0"/>
              <a:pPr/>
              <a:t>2018/7/8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8E5074-57F8-574E-9EBC-600A0A3EF3E0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  <p:sldLayoutId id="214748366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3.xml"/><Relationship Id="rId1" Type="http://schemas.openxmlformats.org/officeDocument/2006/relationships/video" Target="\F:\&#21021;&#19977;&#29289;&#29702;\&#21516;&#27493;&#35838;&#20214;\&#31532;&#21313;&#20108;&#31456;&#12288;&#36816;&#21160;&#21644;&#21147;\12.1&#36816;&#21160;&#30340;&#25551;&#36848;\&#36816;&#21160;&#30340;&#25551;&#36848;1\4.wmv" TargetMode="External"/><Relationship Id="rId5" Type="http://schemas.openxmlformats.org/officeDocument/2006/relationships/image" Target="../media/image14.png"/><Relationship Id="rId4" Type="http://schemas.microsoft.com/office/2007/relationships/media" Target="\F:\&#21021;&#19977;&#29289;&#29702;\&#21516;&#27493;&#35838;&#20214;\&#31532;&#21313;&#20108;&#31456;&#12288;&#36816;&#21160;&#21644;&#21147;\12.1&#36816;&#21160;&#30340;&#25551;&#36848;\&#36816;&#21160;&#30340;&#25551;&#36848;1\4.wmv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3.xml"/><Relationship Id="rId1" Type="http://schemas.openxmlformats.org/officeDocument/2006/relationships/video" Target="\F:\&#21021;&#19977;&#29289;&#29702;\&#21516;&#27493;&#35838;&#20214;\&#31532;&#21313;&#20108;&#31456;&#12288;&#36816;&#21160;&#21644;&#21147;\12.1&#36816;&#21160;&#30340;&#25551;&#36848;\&#36816;&#21160;&#30340;&#25551;&#36848;1\&#39134;&#26426;&#31354;&#20013;&#21152;&#27833;(&#36816;&#21160;&#19982;&#38745;&#27490;&#30340;&#30456;&#23545;&#24615;&#19977;&#32500;&#21160;&#30011;&#35270;&#39057;).wmv" TargetMode="External"/><Relationship Id="rId5" Type="http://schemas.openxmlformats.org/officeDocument/2006/relationships/image" Target="../media/image15.png"/><Relationship Id="rId4" Type="http://schemas.microsoft.com/office/2007/relationships/media" Target="\F:\&#21021;&#19977;&#29289;&#29702;\&#21516;&#27493;&#35838;&#20214;\&#31532;&#21313;&#20108;&#31456;&#12288;&#36816;&#21160;&#21644;&#21147;\12.1&#36816;&#21160;&#30340;&#25551;&#36848;\&#36816;&#21160;&#30340;&#25551;&#36848;1\&#39134;&#26426;&#31354;&#20013;&#21152;&#27833;(&#36816;&#21160;&#19982;&#38745;&#27490;&#30340;&#30456;&#23545;&#24615;&#19977;&#32500;&#21160;&#30011;&#35270;&#39057;).wmv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970878" y="2078525"/>
            <a:ext cx="6858000" cy="2468424"/>
          </a:xfrm>
        </p:spPr>
        <p:txBody>
          <a:bodyPr/>
          <a:lstStyle/>
          <a:p>
            <a:r>
              <a:rPr lang="zh-CN" altLang="en-US" sz="4050" dirty="0">
                <a:latin typeface="KaiTi" charset="-122"/>
                <a:ea typeface="KaiTi" charset="-122"/>
                <a:cs typeface="KaiTi" charset="-122"/>
              </a:rPr>
              <a:t>第一章  机械运动</a:t>
            </a:r>
            <a:endParaRPr lang="en-US" altLang="zh-CN" sz="4050" dirty="0">
              <a:latin typeface="KaiTi" charset="-122"/>
              <a:ea typeface="KaiTi" charset="-122"/>
              <a:cs typeface="KaiTi" charset="-122"/>
            </a:endParaRPr>
          </a:p>
          <a:p>
            <a:endParaRPr lang="en-US" altLang="zh-CN" sz="4050" dirty="0">
              <a:latin typeface="KaiTi" charset="-122"/>
              <a:ea typeface="KaiTi" charset="-122"/>
              <a:cs typeface="KaiTi" charset="-122"/>
            </a:endParaRPr>
          </a:p>
          <a:p>
            <a:r>
              <a:rPr lang="zh-CN" altLang="en-US" sz="3000" dirty="0">
                <a:latin typeface="KaiTi" charset="-122"/>
                <a:ea typeface="KaiTi" charset="-122"/>
                <a:cs typeface="KaiTi" charset="-122"/>
              </a:rPr>
              <a:t>第二节    运动</a:t>
            </a:r>
            <a:r>
              <a:rPr lang="zh-CN" altLang="en-US" sz="3000" dirty="0" smtClean="0">
                <a:latin typeface="KaiTi" charset="-122"/>
                <a:ea typeface="KaiTi" charset="-122"/>
                <a:cs typeface="KaiTi" charset="-122"/>
              </a:rPr>
              <a:t>的描述</a:t>
            </a:r>
            <a:endParaRPr lang="en-US" altLang="zh-CN" sz="3000" dirty="0">
              <a:latin typeface="KaiTi" charset="-122"/>
              <a:ea typeface="KaiTi" charset="-122"/>
              <a:cs typeface="KaiTi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92494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857250"/>
            <a:ext cx="3430706" cy="5146060"/>
          </a:xfr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0823" y="1655004"/>
            <a:ext cx="5302156" cy="355055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03859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Box 1"/>
          <p:cNvSpPr txBox="1">
            <a:spLocks noChangeArrowheads="1"/>
          </p:cNvSpPr>
          <p:nvPr/>
        </p:nvSpPr>
        <p:spPr bwMode="auto">
          <a:xfrm>
            <a:off x="457200" y="1295400"/>
            <a:ext cx="613501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zh-CN" b="1" dirty="0">
                <a:latin typeface="楷体" charset="-122"/>
                <a:ea typeface="楷体" charset="-122"/>
              </a:rPr>
              <a:t>怎样判断物体是运动还是静止的?</a:t>
            </a:r>
          </a:p>
        </p:txBody>
      </p:sp>
      <p:sp>
        <p:nvSpPr>
          <p:cNvPr id="18434" name="圆角矩形 2"/>
          <p:cNvSpPr>
            <a:spLocks noChangeArrowheads="1"/>
          </p:cNvSpPr>
          <p:nvPr/>
        </p:nvSpPr>
        <p:spPr bwMode="auto">
          <a:xfrm>
            <a:off x="533400" y="2209800"/>
            <a:ext cx="3657600" cy="2819400"/>
          </a:xfrm>
          <a:prstGeom prst="roundRect">
            <a:avLst>
              <a:gd name="adj" fmla="val 16667"/>
            </a:avLst>
          </a:prstGeom>
          <a:solidFill>
            <a:srgbClr val="BBE0E3"/>
          </a:solidFill>
          <a:ln w="25400">
            <a:solidFill>
              <a:srgbClr val="3D8F95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zh-CN" altLang="zh-CN" sz="2400" b="1">
                <a:latin typeface="宋体" charset="-122"/>
                <a:ea typeface="楷体" charset="-122"/>
              </a:rPr>
              <a:t>事例一：坐在行驶的汽车中，感觉路边的树木高速后退，感觉车内的物体是静止的。路边的人觉得树不动，车运动得很快</a:t>
            </a:r>
            <a:r>
              <a:rPr lang="zh-CN" altLang="zh-CN" sz="2800" b="1">
                <a:latin typeface="宋体" charset="-122"/>
                <a:ea typeface="楷体" charset="-122"/>
              </a:rPr>
              <a:t>。</a:t>
            </a:r>
          </a:p>
        </p:txBody>
      </p:sp>
      <p:sp>
        <p:nvSpPr>
          <p:cNvPr id="18436" name="圆角矩形 3"/>
          <p:cNvSpPr>
            <a:spLocks noChangeArrowheads="1"/>
          </p:cNvSpPr>
          <p:nvPr/>
        </p:nvSpPr>
        <p:spPr bwMode="auto">
          <a:xfrm>
            <a:off x="5105400" y="2133600"/>
            <a:ext cx="3200400" cy="2743200"/>
          </a:xfrm>
          <a:prstGeom prst="roundRect">
            <a:avLst>
              <a:gd name="adj" fmla="val 16667"/>
            </a:avLst>
          </a:prstGeom>
          <a:solidFill>
            <a:srgbClr val="BBE0E3"/>
          </a:solidFill>
          <a:ln w="9525" cmpd="sng">
            <a:solidFill>
              <a:srgbClr val="3D8F95"/>
            </a:solidFill>
            <a:round/>
            <a:headEnd/>
            <a:tailEnd/>
          </a:ln>
          <a:effectLst>
            <a:outerShdw blurRad="63500" dist="23000" dir="5400000" algn="ctr" rotWithShape="0">
              <a:srgbClr val="000000">
                <a:alpha val="29999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lnSpc>
                <a:spcPct val="125000"/>
              </a:lnSpc>
              <a:defRPr/>
            </a:pPr>
            <a:r>
              <a:rPr lang="zh-CN" altLang="zh-CN" sz="2400" b="1" smtClean="0">
                <a:latin typeface="宋体" charset="-122"/>
                <a:ea typeface="楷体" charset="-122"/>
              </a:rPr>
              <a:t>事例二：高速路上超车时感觉对方车辆慢慢后退。错车时却感觉对方车辆速度很快的冲过来</a:t>
            </a:r>
            <a:r>
              <a:rPr lang="zh-CN" altLang="zh-CN" sz="2800" b="1" smtClean="0">
                <a:latin typeface="宋体" charset="-122"/>
                <a:ea typeface="楷体" charset="-122"/>
              </a:rPr>
              <a:t>。</a:t>
            </a:r>
          </a:p>
        </p:txBody>
      </p:sp>
      <p:sp>
        <p:nvSpPr>
          <p:cNvPr id="18437" name="TextBox 5"/>
          <p:cNvSpPr txBox="1">
            <a:spLocks noChangeArrowheads="1"/>
          </p:cNvSpPr>
          <p:nvPr/>
        </p:nvSpPr>
        <p:spPr bwMode="auto">
          <a:xfrm>
            <a:off x="533400" y="5334000"/>
            <a:ext cx="736611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zh-CN" sz="2800" b="1">
                <a:latin typeface="宋体" charset="-122"/>
                <a:ea typeface="楷体" charset="-122"/>
              </a:rPr>
              <a:t>为什么对物体的判断上会出现这样的不同呢？</a:t>
            </a:r>
          </a:p>
        </p:txBody>
      </p:sp>
      <p:grpSp>
        <p:nvGrpSpPr>
          <p:cNvPr id="18438" name="Group 6"/>
          <p:cNvGrpSpPr>
            <a:grpSpLocks/>
          </p:cNvGrpSpPr>
          <p:nvPr/>
        </p:nvGrpSpPr>
        <p:grpSpPr bwMode="auto">
          <a:xfrm>
            <a:off x="3733800" y="4343400"/>
            <a:ext cx="1646238" cy="987425"/>
            <a:chOff x="0" y="0"/>
            <a:chExt cx="1287" cy="818"/>
          </a:xfrm>
        </p:grpSpPr>
        <p:pic>
          <p:nvPicPr>
            <p:cNvPr id="18439" name="矩形标注 6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87" cy="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40" name="Text Box 8"/>
            <p:cNvSpPr txBox="1">
              <a:spLocks noChangeArrowheads="1"/>
            </p:cNvSpPr>
            <p:nvPr/>
          </p:nvSpPr>
          <p:spPr bwMode="auto">
            <a:xfrm>
              <a:off x="38" y="21"/>
              <a:ext cx="1215" cy="5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zh-CN" altLang="zh-CN" sz="2400" b="1">
                  <a:latin typeface="楷体_GB2312" charset="0"/>
                  <a:ea typeface="楷体" charset="-122"/>
                </a:rPr>
                <a:t>标准不同</a:t>
              </a:r>
            </a:p>
          </p:txBody>
        </p:sp>
      </p:grpSp>
      <p:sp>
        <p:nvSpPr>
          <p:cNvPr id="18441" name="Rectangle 9"/>
          <p:cNvSpPr>
            <a:spLocks noGrp="1" noChangeArrowheads="1"/>
          </p:cNvSpPr>
          <p:nvPr/>
        </p:nvSpPr>
        <p:spPr bwMode="auto">
          <a:xfrm>
            <a:off x="77788" y="77788"/>
            <a:ext cx="3427412" cy="1217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defRPr/>
            </a:pPr>
            <a:r>
              <a:rPr lang="zh-CN" altLang="en-US" smtClean="0">
                <a:solidFill>
                  <a:schemeClr val="tx1"/>
                </a:solidFill>
                <a:ea typeface="楷体" charset="-122"/>
              </a:rPr>
              <a:t>机械运动</a:t>
            </a:r>
          </a:p>
        </p:txBody>
      </p:sp>
    </p:spTree>
    <p:extLst>
      <p:ext uri="{BB962C8B-B14F-4D97-AF65-F5344CB8AC3E}">
        <p14:creationId xmlns="" xmlns:p14="http://schemas.microsoft.com/office/powerpoint/2010/main" val="1418216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3" grpId="0"/>
      <p:bldP spid="18434" grpId="0" animBg="1"/>
      <p:bldP spid="18436" grpId="0" animBg="1"/>
      <p:bldP spid="1843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2103438" y="120173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endParaRPr lang="zh-CN" altLang="zh-CN"/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304800" y="2514600"/>
            <a:ext cx="7697788" cy="187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zh-CN" altLang="en-US" sz="3600" b="1" dirty="0"/>
              <a:t>       </a:t>
            </a:r>
            <a:r>
              <a:rPr lang="zh-CN" altLang="en-US" sz="3600" b="1" dirty="0">
                <a:ea typeface="楷体" charset="-122"/>
              </a:rPr>
              <a:t>描述物体是运动还是静止，在看是哪个物体做</a:t>
            </a:r>
            <a:r>
              <a:rPr lang="zh-CN" altLang="en-US" sz="3600" b="1" dirty="0">
                <a:solidFill>
                  <a:srgbClr val="FF0000"/>
                </a:solidFill>
                <a:ea typeface="楷体" charset="-122"/>
              </a:rPr>
              <a:t>标准</a:t>
            </a:r>
            <a:r>
              <a:rPr lang="zh-CN" altLang="en-US" sz="3600" b="1" dirty="0">
                <a:ea typeface="楷体" charset="-122"/>
              </a:rPr>
              <a:t>，这个被选作标准的物体叫</a:t>
            </a:r>
            <a:r>
              <a:rPr lang="zh-CN" altLang="en-US" sz="4400" b="1" dirty="0">
                <a:solidFill>
                  <a:srgbClr val="FF0000"/>
                </a:solidFill>
                <a:ea typeface="楷体" charset="-122"/>
              </a:rPr>
              <a:t>参照物</a:t>
            </a:r>
            <a:r>
              <a:rPr lang="zh-CN" altLang="en-US" sz="3600" b="1" dirty="0">
                <a:ea typeface="楷体" charset="-122"/>
              </a:rPr>
              <a:t>。</a:t>
            </a:r>
          </a:p>
        </p:txBody>
      </p:sp>
      <p:sp>
        <p:nvSpPr>
          <p:cNvPr id="20484" name="Rectangle 4"/>
          <p:cNvSpPr>
            <a:spLocks noGrp="1" noChangeArrowheads="1"/>
          </p:cNvSpPr>
          <p:nvPr/>
        </p:nvSpPr>
        <p:spPr bwMode="auto">
          <a:xfrm>
            <a:off x="77788" y="77788"/>
            <a:ext cx="3427412" cy="1217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defRPr/>
            </a:pPr>
            <a:r>
              <a:rPr lang="zh-CN" altLang="en-US" smtClean="0">
                <a:solidFill>
                  <a:schemeClr val="tx1"/>
                </a:solidFill>
                <a:ea typeface="楷体" charset="-122"/>
              </a:rPr>
              <a:t>机械运动</a:t>
            </a:r>
          </a:p>
        </p:txBody>
      </p:sp>
    </p:spTree>
    <p:extLst>
      <p:ext uri="{BB962C8B-B14F-4D97-AF65-F5344CB8AC3E}">
        <p14:creationId xmlns="" xmlns:p14="http://schemas.microsoft.com/office/powerpoint/2010/main" val="884028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3276600"/>
            <a:ext cx="8229600" cy="24384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zh-CN" altLang="en-US" smtClean="0">
                <a:latin typeface="楷体" charset="-122"/>
                <a:ea typeface="楷体" charset="-122"/>
              </a:rPr>
              <a:t>任意性  </a:t>
            </a:r>
            <a:r>
              <a:rPr lang="zh-CN" altLang="en-US" sz="2800" smtClean="0">
                <a:latin typeface="楷体" charset="-122"/>
                <a:ea typeface="楷体" charset="-122"/>
              </a:rPr>
              <a:t>运动和静止的物体都可以作为参照物；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zh-CN" altLang="en-US" smtClean="0">
                <a:latin typeface="楷体" charset="-122"/>
                <a:ea typeface="楷体" charset="-122"/>
              </a:rPr>
              <a:t>排己性</a:t>
            </a:r>
            <a:r>
              <a:rPr lang="zh-CN" altLang="en-US" sz="2800" smtClean="0">
                <a:latin typeface="楷体" charset="-122"/>
                <a:ea typeface="楷体" charset="-122"/>
              </a:rPr>
              <a:t>  不能选研究对象为参照物；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zh-CN" altLang="en-US" smtClean="0">
                <a:latin typeface="楷体" charset="-122"/>
                <a:ea typeface="楷体" charset="-122"/>
              </a:rPr>
              <a:t>假定性</a:t>
            </a:r>
            <a:r>
              <a:rPr lang="zh-CN" altLang="en-US" sz="2800" smtClean="0">
                <a:latin typeface="楷体" charset="-122"/>
                <a:ea typeface="楷体" charset="-122"/>
              </a:rPr>
              <a:t>  选定的参照物要求假定其是“静止的”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zh-CN" altLang="en-US" smtClean="0">
                <a:latin typeface="楷体" charset="-122"/>
                <a:ea typeface="楷体" charset="-122"/>
              </a:rPr>
              <a:t>方便性  </a:t>
            </a:r>
            <a:r>
              <a:rPr lang="zh-CN" altLang="en-US" sz="2800" smtClean="0">
                <a:latin typeface="楷体" charset="-122"/>
                <a:ea typeface="楷体" charset="-122"/>
              </a:rPr>
              <a:t>一般选取地面以及相对地面静止的物体作为参照物；</a:t>
            </a: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762000" y="2286000"/>
            <a:ext cx="2743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zh-CN" altLang="en-US" sz="2800" b="1">
                <a:ea typeface="楷体" charset="-122"/>
              </a:rPr>
              <a:t>参照物选取要求</a:t>
            </a:r>
          </a:p>
        </p:txBody>
      </p:sp>
      <p:sp>
        <p:nvSpPr>
          <p:cNvPr id="22532" name="Rectangle 4"/>
          <p:cNvSpPr>
            <a:spLocks noGrp="1" noChangeArrowheads="1"/>
          </p:cNvSpPr>
          <p:nvPr/>
        </p:nvSpPr>
        <p:spPr bwMode="auto">
          <a:xfrm>
            <a:off x="77788" y="77788"/>
            <a:ext cx="3427412" cy="1217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defRPr/>
            </a:pPr>
            <a:r>
              <a:rPr lang="zh-CN" altLang="en-US" smtClean="0">
                <a:solidFill>
                  <a:schemeClr val="tx1"/>
                </a:solidFill>
                <a:ea typeface="楷体" charset="-122"/>
              </a:rPr>
              <a:t>机械运动</a:t>
            </a:r>
          </a:p>
        </p:txBody>
      </p:sp>
    </p:spTree>
    <p:extLst>
      <p:ext uri="{BB962C8B-B14F-4D97-AF65-F5344CB8AC3E}">
        <p14:creationId xmlns="" xmlns:p14="http://schemas.microsoft.com/office/powerpoint/2010/main" val="1101708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5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5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609600" y="1752600"/>
            <a:ext cx="6096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zh-CN" altLang="en-US" sz="2800">
                <a:latin typeface="宋体" charset="-122"/>
                <a:ea typeface="楷体" charset="-122"/>
              </a:rPr>
              <a:t>如何判断物体是运动还是静止？</a:t>
            </a: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762000" y="2667000"/>
            <a:ext cx="3429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zh-CN" altLang="en-US" sz="3200" b="1">
                <a:latin typeface="宋体" charset="-122"/>
                <a:ea typeface="楷体" charset="-122"/>
              </a:rPr>
              <a:t>一选</a:t>
            </a:r>
            <a:r>
              <a:rPr lang="zh-CN" altLang="en-US" sz="2800">
                <a:latin typeface="宋体" charset="-122"/>
                <a:ea typeface="楷体" charset="-122"/>
              </a:rPr>
              <a:t>：选定参照物。</a:t>
            </a: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762000" y="3352800"/>
            <a:ext cx="73914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zh-CN" altLang="en-US" sz="3200" b="1">
                <a:latin typeface="宋体" charset="-122"/>
                <a:ea typeface="楷体" charset="-122"/>
              </a:rPr>
              <a:t>二看</a:t>
            </a:r>
            <a:r>
              <a:rPr lang="zh-CN" altLang="en-US" sz="3200">
                <a:latin typeface="宋体" charset="-122"/>
                <a:ea typeface="楷体" charset="-122"/>
              </a:rPr>
              <a:t>：</a:t>
            </a:r>
            <a:r>
              <a:rPr lang="zh-CN" altLang="en-US" sz="2800">
                <a:latin typeface="宋体" charset="-122"/>
                <a:ea typeface="楷体" charset="-122"/>
              </a:rPr>
              <a:t>被研究的物体与参照物之间是否发生位置变化</a:t>
            </a:r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762000" y="4343400"/>
            <a:ext cx="7391400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zh-CN" altLang="en-US" sz="3200" b="1">
                <a:latin typeface="楷体" charset="-122"/>
                <a:ea typeface="楷体" charset="-122"/>
              </a:rPr>
              <a:t>三判</a:t>
            </a:r>
            <a:r>
              <a:rPr lang="zh-CN" altLang="en-US" sz="3200">
                <a:latin typeface="楷体" charset="-122"/>
                <a:ea typeface="楷体" charset="-122"/>
              </a:rPr>
              <a:t>：</a:t>
            </a:r>
            <a:r>
              <a:rPr lang="zh-CN" altLang="en-US" sz="2800">
                <a:latin typeface="楷体" charset="-122"/>
                <a:ea typeface="楷体" charset="-122"/>
              </a:rPr>
              <a:t>如果相对位置变化，那么被判断物体就是运动的；如果相对位置不变，那么被判断物体就是静止的。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/>
        </p:nvSpPr>
        <p:spPr bwMode="auto">
          <a:xfrm>
            <a:off x="77788" y="77788"/>
            <a:ext cx="3427412" cy="1217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defRPr/>
            </a:pPr>
            <a:r>
              <a:rPr lang="zh-CN" altLang="en-US" smtClean="0">
                <a:solidFill>
                  <a:schemeClr val="tx1"/>
                </a:solidFill>
                <a:ea typeface="楷体" charset="-122"/>
              </a:rPr>
              <a:t>机械运动</a:t>
            </a:r>
          </a:p>
        </p:txBody>
      </p:sp>
    </p:spTree>
    <p:extLst>
      <p:ext uri="{BB962C8B-B14F-4D97-AF65-F5344CB8AC3E}">
        <p14:creationId xmlns="" xmlns:p14="http://schemas.microsoft.com/office/powerpoint/2010/main" val="813326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autoUpdateAnimBg="0"/>
      <p:bldP spid="23556" grpId="0" autoUpdateAnimBg="0"/>
      <p:bldP spid="23557" grpId="0" bldLvl="0" autoUpdateAnimBg="0"/>
      <p:bldP spid="23557" grpId="1" bldLvl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152400" y="1981200"/>
            <a:ext cx="8712200" cy="3108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zh-CN" altLang="en-US" sz="2800" b="1" dirty="0">
                <a:latin typeface="楷体" charset="-122"/>
                <a:ea typeface="楷体" charset="-122"/>
              </a:rPr>
              <a:t>  动手做一做：</a:t>
            </a:r>
          </a:p>
          <a:p>
            <a:pPr eaLnBrk="1" hangingPunct="1">
              <a:defRPr/>
            </a:pPr>
            <a:endParaRPr lang="zh-CN" altLang="en-US" sz="2800" b="1" dirty="0">
              <a:latin typeface="楷体" charset="-122"/>
              <a:ea typeface="楷体" charset="-122"/>
            </a:endParaRPr>
          </a:p>
          <a:p>
            <a:pPr eaLnBrk="1" hangingPunct="1">
              <a:defRPr/>
            </a:pPr>
            <a:r>
              <a:rPr lang="zh-CN" altLang="en-US" sz="2800" b="1" dirty="0">
                <a:latin typeface="楷体" charset="-122"/>
                <a:ea typeface="楷体" charset="-122"/>
              </a:rPr>
              <a:t>    将课本放在课桌上，再将文具盒放在课本上，用手慢慢拉动课本，观察并思考：</a:t>
            </a:r>
          </a:p>
          <a:p>
            <a:pPr eaLnBrk="1" hangingPunct="1">
              <a:defRPr/>
            </a:pPr>
            <a:r>
              <a:rPr lang="zh-CN" altLang="en-US" sz="2800" b="1" dirty="0">
                <a:latin typeface="楷体" charset="-122"/>
                <a:ea typeface="楷体" charset="-122"/>
              </a:rPr>
              <a:t>    </a:t>
            </a:r>
          </a:p>
          <a:p>
            <a:pPr eaLnBrk="1" hangingPunct="1">
              <a:defRPr/>
            </a:pPr>
            <a:r>
              <a:rPr lang="zh-CN" altLang="en-US" sz="2800" b="1" dirty="0">
                <a:latin typeface="楷体" charset="-122"/>
                <a:ea typeface="楷体" charset="-122"/>
              </a:rPr>
              <a:t>1、如果以课桌为参照物，文具盒是运动的还是静止的？</a:t>
            </a:r>
          </a:p>
          <a:p>
            <a:pPr eaLnBrk="1" hangingPunct="1">
              <a:defRPr/>
            </a:pPr>
            <a:r>
              <a:rPr lang="zh-CN" altLang="en-US" sz="2800" b="1" dirty="0">
                <a:latin typeface="楷体" charset="-122"/>
                <a:ea typeface="楷体" charset="-122"/>
              </a:rPr>
              <a:t>2、如果以课本为参照物，文具盒是运动的还是静止的？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/>
        </p:nvSpPr>
        <p:spPr bwMode="auto">
          <a:xfrm>
            <a:off x="77788" y="77788"/>
            <a:ext cx="3427412" cy="1217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defRPr/>
            </a:pPr>
            <a:r>
              <a:rPr lang="zh-CN" altLang="en-US" smtClean="0">
                <a:solidFill>
                  <a:schemeClr val="tx1"/>
                </a:solidFill>
                <a:ea typeface="楷体" charset="-122"/>
              </a:rPr>
              <a:t>机械运动</a:t>
            </a:r>
          </a:p>
        </p:txBody>
      </p:sp>
    </p:spTree>
    <p:extLst>
      <p:ext uri="{BB962C8B-B14F-4D97-AF65-F5344CB8AC3E}">
        <p14:creationId xmlns="" xmlns:p14="http://schemas.microsoft.com/office/powerpoint/2010/main" val="8456942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5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5" name="Group 2"/>
          <p:cNvGrpSpPr>
            <a:grpSpLocks/>
          </p:cNvGrpSpPr>
          <p:nvPr/>
        </p:nvGrpSpPr>
        <p:grpSpPr bwMode="auto">
          <a:xfrm>
            <a:off x="628650" y="2289175"/>
            <a:ext cx="184150" cy="1393825"/>
            <a:chOff x="0" y="0"/>
            <a:chExt cx="116" cy="878"/>
          </a:xfrm>
        </p:grpSpPr>
        <p:sp>
          <p:nvSpPr>
            <p:cNvPr id="26627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1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endParaRPr lang="zh-CN" altLang="zh-CN" sz="2400" b="1">
                <a:latin typeface="楷体" charset="-122"/>
                <a:ea typeface="楷体" charset="-122"/>
              </a:endParaRPr>
            </a:p>
          </p:txBody>
        </p:sp>
        <p:sp>
          <p:nvSpPr>
            <p:cNvPr id="26628" name="Rectangle 4"/>
            <p:cNvSpPr>
              <a:spLocks noChangeArrowheads="1"/>
            </p:cNvSpPr>
            <p:nvPr/>
          </p:nvSpPr>
          <p:spPr bwMode="auto">
            <a:xfrm>
              <a:off x="0" y="590"/>
              <a:ext cx="1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endParaRPr lang="zh-CN" altLang="zh-CN" sz="2400" b="1">
                <a:latin typeface="楷体" charset="-122"/>
                <a:ea typeface="楷体" charset="-122"/>
              </a:endParaRPr>
            </a:p>
          </p:txBody>
        </p:sp>
      </p:grpSp>
      <p:sp>
        <p:nvSpPr>
          <p:cNvPr id="26629" name="Line 5"/>
          <p:cNvSpPr>
            <a:spLocks noChangeShapeType="1"/>
          </p:cNvSpPr>
          <p:nvPr/>
        </p:nvSpPr>
        <p:spPr bwMode="auto">
          <a:xfrm flipV="1">
            <a:off x="2790825" y="2578100"/>
            <a:ext cx="790575" cy="0"/>
          </a:xfrm>
          <a:prstGeom prst="line">
            <a:avLst/>
          </a:prstGeom>
          <a:noFill/>
          <a:ln w="28575" cmpd="sng">
            <a:solidFill>
              <a:srgbClr val="0066FF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endParaRPr lang="zh-CN" altLang="en-US"/>
          </a:p>
        </p:txBody>
      </p:sp>
      <p:sp>
        <p:nvSpPr>
          <p:cNvPr id="26630" name="Line 6"/>
          <p:cNvSpPr>
            <a:spLocks noChangeShapeType="1"/>
          </p:cNvSpPr>
          <p:nvPr/>
        </p:nvSpPr>
        <p:spPr bwMode="auto">
          <a:xfrm>
            <a:off x="2860675" y="3514725"/>
            <a:ext cx="863600" cy="0"/>
          </a:xfrm>
          <a:prstGeom prst="line">
            <a:avLst/>
          </a:prstGeom>
          <a:noFill/>
          <a:ln w="28575" cmpd="sng">
            <a:solidFill>
              <a:srgbClr val="0066FF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endParaRPr lang="zh-CN" altLang="en-US"/>
          </a:p>
        </p:txBody>
      </p:sp>
      <p:sp>
        <p:nvSpPr>
          <p:cNvPr id="26631" name="Line 7"/>
          <p:cNvSpPr>
            <a:spLocks noChangeShapeType="1"/>
          </p:cNvSpPr>
          <p:nvPr/>
        </p:nvSpPr>
        <p:spPr bwMode="auto">
          <a:xfrm flipV="1">
            <a:off x="1349375" y="2649538"/>
            <a:ext cx="790575" cy="288925"/>
          </a:xfrm>
          <a:prstGeom prst="line">
            <a:avLst/>
          </a:prstGeom>
          <a:noFill/>
          <a:ln w="28575" cmpd="sng">
            <a:solidFill>
              <a:srgbClr val="0066FF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endParaRPr lang="zh-CN" altLang="en-US"/>
          </a:p>
        </p:txBody>
      </p:sp>
      <p:sp>
        <p:nvSpPr>
          <p:cNvPr id="26632" name="Line 8"/>
          <p:cNvSpPr>
            <a:spLocks noChangeShapeType="1"/>
          </p:cNvSpPr>
          <p:nvPr/>
        </p:nvSpPr>
        <p:spPr bwMode="auto">
          <a:xfrm>
            <a:off x="1349375" y="3081338"/>
            <a:ext cx="790575" cy="433387"/>
          </a:xfrm>
          <a:prstGeom prst="line">
            <a:avLst/>
          </a:prstGeom>
          <a:noFill/>
          <a:ln w="28575" cmpd="sng">
            <a:solidFill>
              <a:srgbClr val="0066FF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endParaRPr lang="zh-CN" altLang="en-US"/>
          </a:p>
        </p:txBody>
      </p:sp>
      <p:sp>
        <p:nvSpPr>
          <p:cNvPr id="26633" name="Rectangle 9"/>
          <p:cNvSpPr>
            <a:spLocks noChangeArrowheads="1"/>
          </p:cNvSpPr>
          <p:nvPr/>
        </p:nvSpPr>
        <p:spPr bwMode="auto">
          <a:xfrm>
            <a:off x="3581400" y="2362200"/>
            <a:ext cx="936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zh-CN" altLang="zh-CN" sz="2400" b="1">
                <a:ea typeface="楷体" charset="-122"/>
              </a:rPr>
              <a:t>运动</a:t>
            </a:r>
          </a:p>
        </p:txBody>
      </p:sp>
      <p:sp>
        <p:nvSpPr>
          <p:cNvPr id="26634" name="Rectangle 10"/>
          <p:cNvSpPr>
            <a:spLocks noChangeArrowheads="1"/>
          </p:cNvSpPr>
          <p:nvPr/>
        </p:nvSpPr>
        <p:spPr bwMode="auto">
          <a:xfrm>
            <a:off x="3654425" y="3297238"/>
            <a:ext cx="86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zh-CN" altLang="zh-CN" sz="2400" b="1">
                <a:ea typeface="楷体" charset="-122"/>
              </a:rPr>
              <a:t>静止</a:t>
            </a:r>
          </a:p>
        </p:txBody>
      </p:sp>
      <p:sp>
        <p:nvSpPr>
          <p:cNvPr id="26635" name="AutoShape 11"/>
          <p:cNvSpPr>
            <a:spLocks/>
          </p:cNvSpPr>
          <p:nvPr/>
        </p:nvSpPr>
        <p:spPr bwMode="auto">
          <a:xfrm>
            <a:off x="4518025" y="2867104"/>
            <a:ext cx="518818" cy="430054"/>
          </a:xfrm>
          <a:prstGeom prst="rightBrace">
            <a:avLst>
              <a:gd name="adj1" fmla="val 41529"/>
              <a:gd name="adj2" fmla="val 50000"/>
            </a:avLst>
          </a:prstGeom>
          <a:noFill/>
          <a:ln w="28575" cmpd="sng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1" hangingPunct="1">
              <a:defRPr/>
            </a:pPr>
            <a:endParaRPr lang="zh-CN" altLang="en-US"/>
          </a:p>
        </p:txBody>
      </p:sp>
      <p:sp>
        <p:nvSpPr>
          <p:cNvPr id="26636" name="Rectangle 12"/>
          <p:cNvSpPr>
            <a:spLocks noChangeArrowheads="1"/>
          </p:cNvSpPr>
          <p:nvPr/>
        </p:nvSpPr>
        <p:spPr bwMode="auto">
          <a:xfrm>
            <a:off x="5194300" y="2459038"/>
            <a:ext cx="3200400" cy="118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zh-CN" altLang="zh-CN" sz="3600" b="1">
                <a:solidFill>
                  <a:srgbClr val="FF0000"/>
                </a:solidFill>
                <a:ea typeface="楷体" charset="-122"/>
              </a:rPr>
              <a:t>运动和静止的相对性</a:t>
            </a:r>
          </a:p>
        </p:txBody>
      </p:sp>
      <p:sp>
        <p:nvSpPr>
          <p:cNvPr id="26637" name="Text Box 13"/>
          <p:cNvSpPr txBox="1">
            <a:spLocks noChangeArrowheads="1"/>
          </p:cNvSpPr>
          <p:nvPr/>
        </p:nvSpPr>
        <p:spPr bwMode="auto">
          <a:xfrm>
            <a:off x="622300" y="4211638"/>
            <a:ext cx="8334375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zh-CN" altLang="zh-CN" sz="2800" b="1">
                <a:latin typeface="楷体" charset="-122"/>
                <a:ea typeface="楷体" charset="-122"/>
              </a:rPr>
              <a:t>  如果选择的参照物不同，描述同一物体的运动时，结论一般也不一样。</a:t>
            </a:r>
          </a:p>
        </p:txBody>
      </p:sp>
      <p:sp>
        <p:nvSpPr>
          <p:cNvPr id="26638" name="Rectangle 14"/>
          <p:cNvSpPr>
            <a:spLocks noChangeArrowheads="1"/>
          </p:cNvSpPr>
          <p:nvPr/>
        </p:nvSpPr>
        <p:spPr bwMode="auto">
          <a:xfrm>
            <a:off x="88900" y="2687638"/>
            <a:ext cx="1676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zh-CN" altLang="zh-CN" sz="2800" b="1">
                <a:ea typeface="楷体" charset="-122"/>
              </a:rPr>
              <a:t>文具盒</a:t>
            </a:r>
          </a:p>
        </p:txBody>
      </p:sp>
      <p:sp>
        <p:nvSpPr>
          <p:cNvPr id="26639" name="Rectangle 15"/>
          <p:cNvSpPr>
            <a:spLocks noChangeArrowheads="1"/>
          </p:cNvSpPr>
          <p:nvPr/>
        </p:nvSpPr>
        <p:spPr bwMode="auto">
          <a:xfrm>
            <a:off x="2070100" y="3297238"/>
            <a:ext cx="86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zh-CN" altLang="zh-CN" sz="2400" b="1">
                <a:ea typeface="楷体" charset="-122"/>
              </a:rPr>
              <a:t>课本</a:t>
            </a:r>
          </a:p>
        </p:txBody>
      </p:sp>
      <p:sp>
        <p:nvSpPr>
          <p:cNvPr id="26640" name="Rectangle 16"/>
          <p:cNvSpPr>
            <a:spLocks noChangeArrowheads="1"/>
          </p:cNvSpPr>
          <p:nvPr/>
        </p:nvSpPr>
        <p:spPr bwMode="auto">
          <a:xfrm>
            <a:off x="2070100" y="2433638"/>
            <a:ext cx="936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zh-CN" altLang="zh-CN" sz="2400" b="1">
                <a:ea typeface="楷体" charset="-122"/>
              </a:rPr>
              <a:t>课桌</a:t>
            </a:r>
          </a:p>
        </p:txBody>
      </p:sp>
      <p:sp>
        <p:nvSpPr>
          <p:cNvPr id="26641" name="Rectangle 17"/>
          <p:cNvSpPr>
            <a:spLocks noGrp="1" noChangeArrowheads="1"/>
          </p:cNvSpPr>
          <p:nvPr/>
        </p:nvSpPr>
        <p:spPr bwMode="auto">
          <a:xfrm>
            <a:off x="77788" y="77788"/>
            <a:ext cx="3427412" cy="1217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defRPr/>
            </a:pPr>
            <a:r>
              <a:rPr lang="zh-CN" altLang="en-US" smtClean="0">
                <a:solidFill>
                  <a:schemeClr val="tx1"/>
                </a:solidFill>
                <a:ea typeface="楷体" charset="-122"/>
              </a:rPr>
              <a:t>机械运动</a:t>
            </a:r>
          </a:p>
        </p:txBody>
      </p:sp>
    </p:spTree>
    <p:extLst>
      <p:ext uri="{BB962C8B-B14F-4D97-AF65-F5344CB8AC3E}">
        <p14:creationId xmlns="" xmlns:p14="http://schemas.microsoft.com/office/powerpoint/2010/main" val="851597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6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6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5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66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66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66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3" grpId="0" autoUpdateAnimBg="0"/>
      <p:bldP spid="26634" grpId="0" autoUpdateAnimBg="0"/>
      <p:bldP spid="26635" grpId="0" animBg="1"/>
      <p:bldP spid="26636" grpId="0" autoUpdateAnimBg="0"/>
      <p:bldP spid="26637" grpId="0" autoUpdateAnimBg="0"/>
      <p:bldP spid="26639" grpId="0" bldLvl="0" autoUpdateAnimBg="0"/>
      <p:bldP spid="26640" grpId="0" bldLvl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4.wmv">
            <a:hlinkClick r:id="" action="ppaction://media"/>
          </p:cNvPr>
          <p:cNvPicPr>
            <a:picLocks noGrp="1" noRot="1" noChangeAspect="1" noChangeArrowheads="1"/>
          </p:cNvPicPr>
          <p:nvPr>
            <p:ph/>
            <a:videoFile r:link="rId1"/>
            <p:extLst>
              <p:ext uri="{DAA4B4D4-6D71-4841-9C94-3DE7FCFB9230}">
                <p14:media xmlns="" xmlns:p14="http://schemas.microsoft.com/office/powerpoint/2010/main" r:link="rId4"/>
              </p:ext>
            </p:extLst>
          </p:nvPr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1219200"/>
            <a:ext cx="5724525" cy="3810000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304800" y="5029200"/>
            <a:ext cx="84582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zh-CN" altLang="zh-CN" sz="2800"/>
              <a:t>    </a:t>
            </a:r>
            <a:r>
              <a:rPr lang="zh-CN" altLang="zh-CN" sz="2800">
                <a:ea typeface="楷体" charset="-122"/>
              </a:rPr>
              <a:t>以什么为参照物这两架电梯都是运动的？如果以其中的一架为参照物，另一架是运动的还是静止的？</a:t>
            </a:r>
          </a:p>
        </p:txBody>
      </p:sp>
      <p:sp>
        <p:nvSpPr>
          <p:cNvPr id="28676" name="Rectangle 4"/>
          <p:cNvSpPr>
            <a:spLocks noGrp="1" noChangeArrowheads="1"/>
          </p:cNvSpPr>
          <p:nvPr/>
        </p:nvSpPr>
        <p:spPr bwMode="auto">
          <a:xfrm>
            <a:off x="77788" y="77788"/>
            <a:ext cx="3427412" cy="1217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defRPr/>
            </a:pPr>
            <a:r>
              <a:rPr lang="zh-CN" altLang="en-US" smtClean="0">
                <a:solidFill>
                  <a:schemeClr val="tx1"/>
                </a:solidFill>
                <a:ea typeface="楷体" charset="-122"/>
              </a:rPr>
              <a:t>机械运动</a:t>
            </a:r>
          </a:p>
        </p:txBody>
      </p:sp>
    </p:spTree>
    <p:extLst>
      <p:ext uri="{BB962C8B-B14F-4D97-AF65-F5344CB8AC3E}">
        <p14:creationId xmlns="" xmlns:p14="http://schemas.microsoft.com/office/powerpoint/2010/main" val="497134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86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3" dur="1" fill="hold"/>
                                        <p:tgtEl>
                                          <p:spTgt spid="286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674"/>
                  </p:tgtEl>
                </p:cond>
              </p:nextCondLst>
            </p:seq>
            <p:video>
              <p:cMediaNode>
                <p:cTn id="14" fill="hold" display="0" nodeType="clickEffect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8674"/>
                </p:tgtEl>
              </p:cMediaNode>
            </p:video>
          </p:childTnLst>
        </p:cTn>
      </p:par>
    </p:tnLst>
    <p:bldLst>
      <p:bldP spid="2867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飞机空中加油(运动与静止的相对性三维动画视频).wmv">
            <a:hlinkClick r:id="" action="ppaction://media"/>
          </p:cNvPr>
          <p:cNvPicPr>
            <a:picLocks noGrp="1" noRot="1" noChangeAspect="1" noChangeArrowheads="1"/>
          </p:cNvPicPr>
          <p:nvPr>
            <p:ph/>
            <a:videoFile r:link="rId1"/>
            <p:extLst>
              <p:ext uri="{DAA4B4D4-6D71-4841-9C94-3DE7FCFB9230}">
                <p14:media xmlns="" xmlns:p14="http://schemas.microsoft.com/office/powerpoint/2010/main" r:link="rId4"/>
              </p:ext>
            </p:extLst>
          </p:nvPr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1371600"/>
            <a:ext cx="6324600" cy="3733800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1066800" y="5105400"/>
            <a:ext cx="69342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zh-CN" altLang="zh-CN" sz="2800">
                <a:latin typeface="宋体" charset="-122"/>
              </a:rPr>
              <a:t>   </a:t>
            </a:r>
            <a:r>
              <a:rPr lang="zh-CN" altLang="zh-CN" sz="2800">
                <a:latin typeface="宋体" charset="-122"/>
                <a:ea typeface="楷体" charset="-122"/>
              </a:rPr>
              <a:t>加油机要对歼灭机加油成功，两家飞机必须具备什么样的特点？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/>
        </p:nvSpPr>
        <p:spPr bwMode="auto">
          <a:xfrm>
            <a:off x="77788" y="77788"/>
            <a:ext cx="3427412" cy="1217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defRPr/>
            </a:pPr>
            <a:r>
              <a:rPr lang="zh-CN" altLang="en-US" smtClean="0">
                <a:solidFill>
                  <a:schemeClr val="tx1"/>
                </a:solidFill>
                <a:ea typeface="楷体" charset="-122"/>
              </a:rPr>
              <a:t>机械运动</a:t>
            </a:r>
          </a:p>
        </p:txBody>
      </p:sp>
    </p:spTree>
    <p:extLst>
      <p:ext uri="{BB962C8B-B14F-4D97-AF65-F5344CB8AC3E}">
        <p14:creationId xmlns="" xmlns:p14="http://schemas.microsoft.com/office/powerpoint/2010/main" val="1696988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07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3" dur="1" fill="hold"/>
                                        <p:tgtEl>
                                          <p:spTgt spid="307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22"/>
                  </p:tgtEl>
                </p:cond>
              </p:nextCondLst>
            </p:seq>
            <p:video>
              <p:cMediaNode>
                <p:cTn id="14" fill="hold" display="0" nodeType="clickEffect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0722"/>
                </p:tgtEl>
              </p:cMediaNode>
            </p:video>
          </p:childTnLst>
        </p:cTn>
      </p:par>
    </p:tnLst>
    <p:bldLst>
      <p:bldP spid="3072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600200"/>
            <a:ext cx="5410200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zh-CN" altLang="zh-CN" sz="3200" smtClean="0">
                <a:latin typeface="楷体" charset="-122"/>
                <a:ea typeface="楷体" charset="-122"/>
              </a:rPr>
              <a:t>趣闻轶事中的“运动与静止”</a:t>
            </a:r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152400" y="2971800"/>
            <a:ext cx="86868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1" hangingPunct="1">
              <a:defRPr/>
            </a:pPr>
            <a:r>
              <a:rPr lang="zh-CN" altLang="zh-CN" sz="3200"/>
              <a:t>        </a:t>
            </a:r>
            <a:r>
              <a:rPr lang="zh-CN" altLang="zh-CN" sz="2400" b="1">
                <a:latin typeface="楷体" charset="-122"/>
                <a:ea typeface="楷体" charset="-122"/>
              </a:rPr>
              <a:t>第一次世界大战期间，一名法国飞行员在2000米的高空飞行的时候，发现脸旁有一个小东西，飞行员以为是昆虫，敏捷地一把抓了过来，令他吃惊的是，抓到的竟是一颗德国子弹．这名法国飞行员怎么会有这么大的本领呢?</a:t>
            </a:r>
          </a:p>
        </p:txBody>
      </p:sp>
      <p:sp>
        <p:nvSpPr>
          <p:cNvPr id="32772" name="Rectangle 4"/>
          <p:cNvSpPr>
            <a:spLocks noGrp="1" noChangeArrowheads="1"/>
          </p:cNvSpPr>
          <p:nvPr/>
        </p:nvSpPr>
        <p:spPr bwMode="auto">
          <a:xfrm>
            <a:off x="77788" y="77788"/>
            <a:ext cx="3427412" cy="1217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defRPr/>
            </a:pPr>
            <a:r>
              <a:rPr lang="zh-CN" altLang="en-US" smtClean="0">
                <a:solidFill>
                  <a:schemeClr val="tx1"/>
                </a:solidFill>
                <a:ea typeface="楷体" charset="-122"/>
              </a:rPr>
              <a:t>机械运动</a:t>
            </a:r>
          </a:p>
        </p:txBody>
      </p:sp>
    </p:spTree>
    <p:extLst>
      <p:ext uri="{BB962C8B-B14F-4D97-AF65-F5344CB8AC3E}">
        <p14:creationId xmlns="" xmlns:p14="http://schemas.microsoft.com/office/powerpoint/2010/main" val="7637275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ext Box 2"/>
          <p:cNvSpPr txBox="1">
            <a:spLocks noChangeArrowheads="1"/>
          </p:cNvSpPr>
          <p:nvPr/>
        </p:nvSpPr>
        <p:spPr bwMode="auto">
          <a:xfrm>
            <a:off x="558452" y="2439444"/>
            <a:ext cx="7848600" cy="253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r>
              <a:rPr lang="zh-CN" altLang="en-US"/>
              <a:t>                                 </a:t>
            </a:r>
            <a:r>
              <a:rPr lang="zh-CN" altLang="en-US" sz="3200">
                <a:latin typeface="楷体" charset="-122"/>
                <a:ea typeface="楷体" charset="-122"/>
              </a:rPr>
              <a:t>   望天门山</a:t>
            </a:r>
          </a:p>
          <a:p>
            <a:pPr eaLnBrk="1" hangingPunct="1"/>
            <a:r>
              <a:rPr lang="zh-CN" altLang="en-US" sz="3200" dirty="0">
                <a:latin typeface="楷体" charset="-122"/>
                <a:ea typeface="楷体" charset="-122"/>
              </a:rPr>
              <a:t>            李白（唐朝）</a:t>
            </a:r>
          </a:p>
          <a:p>
            <a:pPr eaLnBrk="1" hangingPunct="1"/>
            <a:r>
              <a:rPr lang="zh-CN" altLang="en-US" sz="3200" dirty="0">
                <a:latin typeface="楷体" charset="-122"/>
                <a:ea typeface="楷体" charset="-122"/>
              </a:rPr>
              <a:t>                                   </a:t>
            </a:r>
          </a:p>
          <a:p>
            <a:pPr eaLnBrk="1" hangingPunct="1"/>
            <a:r>
              <a:rPr lang="zh-CN" altLang="en-US" sz="3200" dirty="0">
                <a:latin typeface="楷体" charset="-122"/>
                <a:ea typeface="楷体" charset="-122"/>
              </a:rPr>
              <a:t>   天门中断楚江开，碧水东流至此回。</a:t>
            </a:r>
          </a:p>
          <a:p>
            <a:pPr eaLnBrk="1" hangingPunct="1"/>
            <a:r>
              <a:rPr lang="zh-CN" altLang="en-US" sz="3200" dirty="0">
                <a:latin typeface="楷体" charset="-122"/>
                <a:ea typeface="楷体" charset="-122"/>
              </a:rPr>
              <a:t>   两岸青山相对出，孤帆一片日边来。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/>
        </p:nvSpPr>
        <p:spPr bwMode="auto">
          <a:xfrm>
            <a:off x="77788" y="77788"/>
            <a:ext cx="3427412" cy="1217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defRPr/>
            </a:pPr>
            <a:r>
              <a:rPr lang="zh-CN" altLang="en-US" smtClean="0">
                <a:solidFill>
                  <a:schemeClr val="tx1"/>
                </a:solidFill>
                <a:ea typeface="楷体" charset="-122"/>
              </a:rPr>
              <a:t>机械运动</a:t>
            </a:r>
          </a:p>
        </p:txBody>
      </p:sp>
    </p:spTree>
    <p:extLst>
      <p:ext uri="{BB962C8B-B14F-4D97-AF65-F5344CB8AC3E}">
        <p14:creationId xmlns="" xmlns:p14="http://schemas.microsoft.com/office/powerpoint/2010/main" val="1420603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28600" y="1447800"/>
            <a:ext cx="4410075" cy="609600"/>
          </a:xfrm>
        </p:spPr>
        <p:txBody>
          <a:bodyPr/>
          <a:lstStyle/>
          <a:p>
            <a:pPr eaLnBrk="1" hangingPunct="1">
              <a:defRPr/>
            </a:pPr>
            <a:r>
              <a:rPr lang="zh-CN" altLang="zh-CN" sz="3200" smtClean="0">
                <a:latin typeface="楷体" charset="-122"/>
                <a:ea typeface="楷体" charset="-122"/>
              </a:rPr>
              <a:t>天体间的“运动与静止”</a:t>
            </a:r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4038600" y="2286000"/>
            <a:ext cx="4572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  <a:defRPr/>
            </a:pPr>
            <a:r>
              <a:rPr lang="zh-CN" altLang="zh-CN" sz="2400" b="1">
                <a:latin typeface="楷体" charset="-122"/>
                <a:ea typeface="楷体" charset="-122"/>
              </a:rPr>
              <a:t>1、我们通常所说的“太阳东升西落”，是以谁为参照物呢？</a:t>
            </a:r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4038600" y="3581400"/>
            <a:ext cx="4876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  <a:defRPr/>
            </a:pPr>
            <a:r>
              <a:rPr lang="zh-CN" altLang="zh-CN" sz="2400" b="1">
                <a:latin typeface="楷体" charset="-122"/>
                <a:ea typeface="楷体" charset="-122"/>
              </a:rPr>
              <a:t>2、而地理学科中所说的“地球绕着太阳转”又是以谁为参照物呢？</a:t>
            </a:r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4038600" y="4876800"/>
            <a:ext cx="5029200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  <a:defRPr/>
            </a:pPr>
            <a:r>
              <a:rPr lang="zh-CN" altLang="zh-CN" sz="2400" b="1">
                <a:latin typeface="楷体" charset="-122"/>
                <a:ea typeface="楷体" charset="-122"/>
              </a:rPr>
              <a:t>3、地球同步卫星与地球一起在做同步运动，如果以地球为参照物，地球同步卫星是运动还是静止？</a:t>
            </a:r>
          </a:p>
        </p:txBody>
      </p:sp>
      <p:sp>
        <p:nvSpPr>
          <p:cNvPr id="33798" name="Rectangle 6"/>
          <p:cNvSpPr>
            <a:spLocks noGrp="1" noChangeArrowheads="1"/>
          </p:cNvSpPr>
          <p:nvPr/>
        </p:nvSpPr>
        <p:spPr bwMode="auto">
          <a:xfrm>
            <a:off x="77788" y="76200"/>
            <a:ext cx="3427412" cy="1217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defRPr/>
            </a:pPr>
            <a:r>
              <a:rPr lang="zh-CN" altLang="en-US" smtClean="0">
                <a:solidFill>
                  <a:schemeClr val="tx1"/>
                </a:solidFill>
                <a:ea typeface="楷体" charset="-122"/>
              </a:rPr>
              <a:t>机械运动</a:t>
            </a:r>
          </a:p>
        </p:txBody>
      </p:sp>
      <p:pic>
        <p:nvPicPr>
          <p:cNvPr id="2" name="Picture 7" descr="u=3282189891,2070235986&amp;fm=21&amp;gp=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8" y="2514600"/>
            <a:ext cx="3960812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59678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autoUpdateAnimBg="0"/>
      <p:bldP spid="33796" grpId="0" autoUpdateAnimBg="0"/>
      <p:bldP spid="33797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600200"/>
            <a:ext cx="5486400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zh-CN" altLang="zh-CN" sz="3200" smtClean="0">
                <a:latin typeface="楷体" charset="-122"/>
                <a:ea typeface="楷体" charset="-122"/>
              </a:rPr>
              <a:t>成语故事中的“运动和静止”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3276600"/>
            <a:ext cx="6934200" cy="114300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zh-CN" altLang="zh-CN" sz="2400" b="1" dirty="0" smtClean="0">
                <a:latin typeface="楷体" charset="-122"/>
                <a:ea typeface="楷体" charset="-122"/>
              </a:rPr>
              <a:t>你知道“刻舟求剑”的故事吗？最后主人公没有找到剑是因为他不明白怎样的物理道理？</a:t>
            </a:r>
          </a:p>
        </p:txBody>
      </p:sp>
      <p:sp>
        <p:nvSpPr>
          <p:cNvPr id="35844" name="Rectangle 4"/>
          <p:cNvSpPr>
            <a:spLocks noGrp="1" noChangeArrowheads="1"/>
          </p:cNvSpPr>
          <p:nvPr/>
        </p:nvSpPr>
        <p:spPr bwMode="auto">
          <a:xfrm>
            <a:off x="77788" y="77788"/>
            <a:ext cx="3427412" cy="1217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defRPr/>
            </a:pPr>
            <a:r>
              <a:rPr lang="zh-CN" altLang="en-US" smtClean="0">
                <a:solidFill>
                  <a:schemeClr val="tx1"/>
                </a:solidFill>
                <a:ea typeface="楷体" charset="-122"/>
              </a:rPr>
              <a:t>机械运动</a:t>
            </a:r>
          </a:p>
        </p:txBody>
      </p:sp>
    </p:spTree>
    <p:extLst>
      <p:ext uri="{BB962C8B-B14F-4D97-AF65-F5344CB8AC3E}">
        <p14:creationId xmlns="" xmlns:p14="http://schemas.microsoft.com/office/powerpoint/2010/main" val="333145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Rot="1" noChangeArrowheads="1"/>
          </p:cNvSpPr>
          <p:nvPr/>
        </p:nvSpPr>
        <p:spPr bwMode="auto">
          <a:xfrm>
            <a:off x="0" y="2362200"/>
            <a:ext cx="4495800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9pPr>
          </a:lstStyle>
          <a:p>
            <a:pPr algn="l" eaLnBrk="1" hangingPunct="1">
              <a:defRPr/>
            </a:pPr>
            <a:r>
              <a:rPr lang="zh-CN" altLang="en-US" sz="2400" b="1" smtClean="0">
                <a:solidFill>
                  <a:schemeClr val="tx1"/>
                </a:solidFill>
                <a:latin typeface="楷体" charset="-122"/>
                <a:ea typeface="楷体" charset="-122"/>
              </a:rPr>
              <a:t>  1、机械运动：定义</a:t>
            </a:r>
          </a:p>
        </p:txBody>
      </p:sp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304800" y="3429000"/>
            <a:ext cx="8642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zh-CN" altLang="en-US" sz="2400" b="1">
                <a:latin typeface="楷体" charset="-122"/>
                <a:ea typeface="楷体" charset="-122"/>
              </a:rPr>
              <a:t>2、参照物：定义及选取要求</a:t>
            </a:r>
          </a:p>
        </p:txBody>
      </p:sp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439738" y="4289425"/>
            <a:ext cx="221456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zh-CN" altLang="zh-CN" sz="2400" b="1">
                <a:ea typeface="楷体" charset="-122"/>
              </a:rPr>
              <a:t>判断物体是运动还是静止</a:t>
            </a:r>
          </a:p>
        </p:txBody>
      </p:sp>
      <p:sp>
        <p:nvSpPr>
          <p:cNvPr id="39941" name="AutoShape 5"/>
          <p:cNvSpPr>
            <a:spLocks/>
          </p:cNvSpPr>
          <p:nvPr/>
        </p:nvSpPr>
        <p:spPr bwMode="auto">
          <a:xfrm>
            <a:off x="2647950" y="3908425"/>
            <a:ext cx="293688" cy="1598613"/>
          </a:xfrm>
          <a:prstGeom prst="leftBrace">
            <a:avLst>
              <a:gd name="adj1" fmla="val 45360"/>
              <a:gd name="adj2" fmla="val 50000"/>
            </a:avLst>
          </a:prstGeom>
          <a:noFill/>
          <a:ln w="952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zh-CN" altLang="en-US"/>
          </a:p>
        </p:txBody>
      </p:sp>
      <p:sp>
        <p:nvSpPr>
          <p:cNvPr id="39942" name="Text Box 6"/>
          <p:cNvSpPr txBox="1">
            <a:spLocks noChangeArrowheads="1"/>
          </p:cNvSpPr>
          <p:nvPr/>
        </p:nvSpPr>
        <p:spPr bwMode="auto">
          <a:xfrm>
            <a:off x="2952750" y="3832225"/>
            <a:ext cx="39465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zh-CN" altLang="zh-CN" sz="2400" b="1">
                <a:ea typeface="楷体" charset="-122"/>
              </a:rPr>
              <a:t>一选</a:t>
            </a:r>
          </a:p>
        </p:txBody>
      </p:sp>
      <p:sp>
        <p:nvSpPr>
          <p:cNvPr id="39943" name="Text Box 7"/>
          <p:cNvSpPr txBox="1">
            <a:spLocks noChangeArrowheads="1"/>
          </p:cNvSpPr>
          <p:nvPr/>
        </p:nvSpPr>
        <p:spPr bwMode="auto">
          <a:xfrm>
            <a:off x="2952750" y="4365625"/>
            <a:ext cx="6054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zh-CN" altLang="zh-CN" sz="2400" b="1">
                <a:ea typeface="楷体" charset="-122"/>
              </a:rPr>
              <a:t>二看</a:t>
            </a:r>
          </a:p>
        </p:txBody>
      </p:sp>
      <p:sp>
        <p:nvSpPr>
          <p:cNvPr id="39944" name="Rectangle 8"/>
          <p:cNvSpPr>
            <a:spLocks noChangeArrowheads="1"/>
          </p:cNvSpPr>
          <p:nvPr/>
        </p:nvSpPr>
        <p:spPr bwMode="auto">
          <a:xfrm>
            <a:off x="363538" y="5661025"/>
            <a:ext cx="834074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zh-CN" altLang="zh-CN" sz="2400" b="1">
                <a:latin typeface="楷体" charset="-122"/>
                <a:ea typeface="楷体" charset="-122"/>
              </a:rPr>
              <a:t>3、运动是宇宙中的普遍现象。物体的运动和静止是相对的。</a:t>
            </a:r>
          </a:p>
        </p:txBody>
      </p:sp>
      <p:sp>
        <p:nvSpPr>
          <p:cNvPr id="39945" name="Text Box 9"/>
          <p:cNvSpPr txBox="1">
            <a:spLocks noChangeArrowheads="1"/>
          </p:cNvSpPr>
          <p:nvPr/>
        </p:nvSpPr>
        <p:spPr bwMode="auto">
          <a:xfrm>
            <a:off x="381000" y="1600200"/>
            <a:ext cx="129698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zh-CN" altLang="zh-CN" sz="3600" b="1">
                <a:ea typeface="楷体" charset="-122"/>
              </a:rPr>
              <a:t>小结</a:t>
            </a:r>
          </a:p>
        </p:txBody>
      </p:sp>
      <p:sp>
        <p:nvSpPr>
          <p:cNvPr id="39946" name="Text Box 10"/>
          <p:cNvSpPr txBox="1">
            <a:spLocks noChangeArrowheads="1"/>
          </p:cNvSpPr>
          <p:nvPr/>
        </p:nvSpPr>
        <p:spPr bwMode="auto">
          <a:xfrm>
            <a:off x="2952750" y="5051425"/>
            <a:ext cx="60737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zh-CN" altLang="en-US" sz="2400" b="1">
                <a:ea typeface="楷体" charset="-122"/>
              </a:rPr>
              <a:t>三判</a:t>
            </a:r>
          </a:p>
        </p:txBody>
      </p:sp>
      <p:sp>
        <p:nvSpPr>
          <p:cNvPr id="39947" name="Rectangle 11"/>
          <p:cNvSpPr>
            <a:spLocks noGrp="1" noChangeArrowheads="1"/>
          </p:cNvSpPr>
          <p:nvPr/>
        </p:nvSpPr>
        <p:spPr bwMode="auto">
          <a:xfrm>
            <a:off x="77788" y="77788"/>
            <a:ext cx="3427412" cy="1217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defRPr/>
            </a:pPr>
            <a:r>
              <a:rPr lang="zh-CN" altLang="en-US" smtClean="0">
                <a:solidFill>
                  <a:schemeClr val="tx1"/>
                </a:solidFill>
                <a:ea typeface="楷体" charset="-122"/>
              </a:rPr>
              <a:t>机械运动</a:t>
            </a:r>
          </a:p>
        </p:txBody>
      </p:sp>
    </p:spTree>
    <p:extLst>
      <p:ext uri="{BB962C8B-B14F-4D97-AF65-F5344CB8AC3E}">
        <p14:creationId xmlns="" xmlns:p14="http://schemas.microsoft.com/office/powerpoint/2010/main" val="19188158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99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99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80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80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80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7" presetClass="entr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 autoUpdateAnimBg="0"/>
      <p:bldP spid="39939" grpId="0" autoUpdateAnimBg="0"/>
      <p:bldP spid="39940" grpId="0" bldLvl="0" autoUpdateAnimBg="0"/>
      <p:bldP spid="39941" grpId="0" animBg="1"/>
      <p:bldP spid="39942" grpId="0" bldLvl="0" autoUpdateAnimBg="0"/>
      <p:bldP spid="39943" grpId="0" bldLvl="0" autoUpdateAnimBg="0"/>
      <p:bldP spid="39944" grpId="0" autoUpdateAnimBg="0"/>
      <p:bldP spid="39944" grpId="1" bldLvl="0" autoUpdateAnimBg="0"/>
      <p:bldP spid="39946" grpId="0" bldLvl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33800"/>
            <a:ext cx="2895600" cy="1919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733800"/>
            <a:ext cx="28956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2666999" y="5791200"/>
            <a:ext cx="405947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zh-CN" altLang="zh-CN" sz="2800" b="1">
                <a:latin typeface="KaiTi" charset="-122"/>
                <a:ea typeface="KaiTi" charset="-122"/>
                <a:cs typeface="KaiTi" charset="-122"/>
              </a:rPr>
              <a:t>他们有什么共同的特点？</a:t>
            </a:r>
          </a:p>
        </p:txBody>
      </p:sp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733800"/>
            <a:ext cx="2887663" cy="1874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600200"/>
            <a:ext cx="2895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3319" name="Rectangle 7"/>
          <p:cNvSpPr>
            <a:spLocks noGrp="1" noChangeArrowheads="1"/>
          </p:cNvSpPr>
          <p:nvPr/>
        </p:nvSpPr>
        <p:spPr bwMode="auto">
          <a:xfrm>
            <a:off x="77788" y="77788"/>
            <a:ext cx="3427412" cy="1217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defRPr/>
            </a:pPr>
            <a:r>
              <a:rPr lang="zh-CN" altLang="en-US" smtClean="0">
                <a:solidFill>
                  <a:schemeClr val="tx1"/>
                </a:solidFill>
                <a:ea typeface="楷体" charset="-122"/>
              </a:rPr>
              <a:t>机械运动</a:t>
            </a:r>
          </a:p>
        </p:txBody>
      </p:sp>
    </p:spTree>
    <p:extLst>
      <p:ext uri="{BB962C8B-B14F-4D97-AF65-F5344CB8AC3E}">
        <p14:creationId xmlns="" xmlns:p14="http://schemas.microsoft.com/office/powerpoint/2010/main" val="358778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珠穆朗玛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3158"/>
          <a:stretch>
            <a:fillRect/>
          </a:stretch>
        </p:blipFill>
        <p:spPr bwMode="auto">
          <a:xfrm>
            <a:off x="4572000" y="1828800"/>
            <a:ext cx="43434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4648200" y="4899764"/>
            <a:ext cx="424815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1" hangingPunct="1">
              <a:defRPr/>
            </a:pPr>
            <a:r>
              <a:rPr lang="zh-CN" altLang="zh-CN" sz="2800" b="1">
                <a:latin typeface="KaiTi" charset="-122"/>
                <a:ea typeface="KaiTi" charset="-122"/>
                <a:cs typeface="KaiTi" charset="-122"/>
              </a:rPr>
              <a:t>珠穆朗玛峰正以平均每年1.8cm的速度上升 </a:t>
            </a:r>
          </a:p>
        </p:txBody>
      </p:sp>
      <p:pic>
        <p:nvPicPr>
          <p:cNvPr id="2" name="Picture 4" descr="图片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828800"/>
            <a:ext cx="42672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152400" y="4876800"/>
            <a:ext cx="424815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1" hangingPunct="1">
              <a:defRPr/>
            </a:pPr>
            <a:r>
              <a:rPr lang="zh-CN" altLang="zh-CN" sz="2800" b="1">
                <a:latin typeface="KaiTi" charset="-122"/>
                <a:ea typeface="KaiTi" charset="-122"/>
                <a:cs typeface="KaiTi" charset="-122"/>
              </a:rPr>
              <a:t>哈雷彗星每隔76年就来访地球一次 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/>
        </p:nvSpPr>
        <p:spPr bwMode="auto">
          <a:xfrm>
            <a:off x="77788" y="77788"/>
            <a:ext cx="3427412" cy="1217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defRPr/>
            </a:pPr>
            <a:r>
              <a:rPr lang="zh-CN" altLang="en-US" smtClean="0">
                <a:solidFill>
                  <a:schemeClr val="tx1"/>
                </a:solidFill>
                <a:ea typeface="楷体" charset="-122"/>
              </a:rPr>
              <a:t>机械运动</a:t>
            </a:r>
          </a:p>
        </p:txBody>
      </p:sp>
    </p:spTree>
    <p:extLst>
      <p:ext uri="{BB962C8B-B14F-4D97-AF65-F5344CB8AC3E}">
        <p14:creationId xmlns="" xmlns:p14="http://schemas.microsoft.com/office/powerpoint/2010/main" val="2000509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1524000"/>
            <a:ext cx="6554788" cy="53340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zh-CN" altLang="zh-CN" sz="2800" b="1" dirty="0" smtClean="0">
                <a:ea typeface="楷体" charset="-122"/>
              </a:rPr>
              <a:t>物理学里把物体</a:t>
            </a:r>
            <a:r>
              <a:rPr lang="zh-CN" altLang="zh-CN" sz="2800" b="1" dirty="0" smtClean="0">
                <a:solidFill>
                  <a:srgbClr val="FF0000"/>
                </a:solidFill>
                <a:ea typeface="楷体" charset="-122"/>
              </a:rPr>
              <a:t>位置的变化</a:t>
            </a:r>
            <a:r>
              <a:rPr lang="zh-CN" altLang="zh-CN" sz="2800" b="1" dirty="0" smtClean="0">
                <a:ea typeface="楷体" charset="-122"/>
              </a:rPr>
              <a:t>叫机械运动。</a:t>
            </a:r>
          </a:p>
        </p:txBody>
      </p:sp>
      <p:pic>
        <p:nvPicPr>
          <p:cNvPr id="16387" name="Picture 3" descr="Tw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213225"/>
            <a:ext cx="2819400" cy="183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590590" y="2819400"/>
            <a:ext cx="553998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zh-CN" altLang="zh-CN" sz="2400" dirty="0">
                <a:ea typeface="楷体" charset="-122"/>
              </a:rPr>
              <a:t>位置的变化</a:t>
            </a:r>
          </a:p>
        </p:txBody>
      </p:sp>
      <p:sp>
        <p:nvSpPr>
          <p:cNvPr id="16389" name="AutoShape 5"/>
          <p:cNvSpPr>
            <a:spLocks/>
          </p:cNvSpPr>
          <p:nvPr/>
        </p:nvSpPr>
        <p:spPr bwMode="auto">
          <a:xfrm>
            <a:off x="1143000" y="2895600"/>
            <a:ext cx="457200" cy="1295400"/>
          </a:xfrm>
          <a:prstGeom prst="leftBrace">
            <a:avLst>
              <a:gd name="adj1" fmla="val 23611"/>
              <a:gd name="adj2" fmla="val 50000"/>
            </a:avLst>
          </a:prstGeom>
          <a:noFill/>
          <a:ln w="952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zh-CN" altLang="zh-CN"/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1676400" y="2667000"/>
            <a:ext cx="175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zh-CN" altLang="zh-CN" sz="2400" dirty="0">
                <a:ea typeface="楷体" charset="-122"/>
              </a:rPr>
              <a:t>距离的变化</a:t>
            </a:r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1676400" y="3962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zh-CN" altLang="zh-CN" sz="2400" dirty="0">
                <a:ea typeface="楷体" charset="-122"/>
              </a:rPr>
              <a:t>方位的变化</a:t>
            </a:r>
          </a:p>
        </p:txBody>
      </p:sp>
      <p:pic>
        <p:nvPicPr>
          <p:cNvPr id="1639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209800"/>
            <a:ext cx="2743200" cy="176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6393" name="Rectangle 9"/>
          <p:cNvSpPr>
            <a:spLocks noGrp="1" noChangeArrowheads="1"/>
          </p:cNvSpPr>
          <p:nvPr/>
        </p:nvSpPr>
        <p:spPr bwMode="auto">
          <a:xfrm>
            <a:off x="77788" y="76200"/>
            <a:ext cx="3427412" cy="1217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defRPr/>
            </a:pPr>
            <a:r>
              <a:rPr lang="zh-CN" altLang="en-US" smtClean="0">
                <a:solidFill>
                  <a:schemeClr val="tx1"/>
                </a:solidFill>
                <a:ea typeface="楷体" charset="-122"/>
              </a:rPr>
              <a:t>机械运动</a:t>
            </a:r>
          </a:p>
        </p:txBody>
      </p:sp>
    </p:spTree>
    <p:extLst>
      <p:ext uri="{BB962C8B-B14F-4D97-AF65-F5344CB8AC3E}">
        <p14:creationId xmlns="" xmlns:p14="http://schemas.microsoft.com/office/powerpoint/2010/main" val="1698563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build="p"/>
      <p:bldP spid="16388" grpId="0"/>
      <p:bldP spid="16389" grpId="0" animBg="1"/>
      <p:bldP spid="16390" grpId="0"/>
      <p:bldP spid="1639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13984" y="2331209"/>
            <a:ext cx="770350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 latinLnBrk="1"/>
            <a:r>
              <a:rPr lang="en-US" altLang="zh-CN" sz="3200" dirty="0" smtClean="0">
                <a:solidFill>
                  <a:srgbClr val="333333"/>
                </a:solidFill>
                <a:latin typeface="KaiTi" charset="-122"/>
                <a:ea typeface="KaiTi" charset="-122"/>
                <a:cs typeface="KaiTi" charset="-122"/>
              </a:rPr>
              <a:t>1</a:t>
            </a:r>
            <a:r>
              <a:rPr lang="zh-CN" altLang="en-US" sz="3200" dirty="0" smtClean="0">
                <a:solidFill>
                  <a:srgbClr val="333333"/>
                </a:solidFill>
                <a:latin typeface="KaiTi" charset="-122"/>
                <a:ea typeface="KaiTi" charset="-122"/>
                <a:cs typeface="KaiTi" charset="-122"/>
              </a:rPr>
              <a:t>、下列</a:t>
            </a:r>
            <a:r>
              <a:rPr lang="zh-CN" altLang="en-US" sz="3200" dirty="0">
                <a:solidFill>
                  <a:srgbClr val="333333"/>
                </a:solidFill>
                <a:latin typeface="KaiTi" charset="-122"/>
                <a:ea typeface="KaiTi" charset="-122"/>
                <a:cs typeface="KaiTi" charset="-122"/>
              </a:rPr>
              <a:t>现象中不属于机械运动的是</a:t>
            </a:r>
            <a:r>
              <a:rPr lang="en-US" altLang="zh-CN" sz="3200" dirty="0">
                <a:solidFill>
                  <a:srgbClr val="333333"/>
                </a:solidFill>
                <a:latin typeface="KaiTi" charset="-122"/>
                <a:ea typeface="KaiTi" charset="-122"/>
                <a:cs typeface="KaiTi" charset="-122"/>
              </a:rPr>
              <a:t>(</a:t>
            </a:r>
            <a:r>
              <a:rPr lang="zh-CN" altLang="en-US" sz="3200" dirty="0">
                <a:solidFill>
                  <a:srgbClr val="333333"/>
                </a:solidFill>
                <a:latin typeface="KaiTi" charset="-122"/>
                <a:ea typeface="KaiTi" charset="-122"/>
                <a:cs typeface="KaiTi" charset="-122"/>
              </a:rPr>
              <a:t>　　</a:t>
            </a:r>
            <a:r>
              <a:rPr lang="en-US" altLang="zh-CN" sz="3200" dirty="0">
                <a:solidFill>
                  <a:srgbClr val="333333"/>
                </a:solidFill>
                <a:latin typeface="KaiTi" charset="-122"/>
                <a:ea typeface="KaiTi" charset="-122"/>
                <a:cs typeface="KaiTi" charset="-122"/>
              </a:rPr>
              <a:t>)</a:t>
            </a:r>
          </a:p>
          <a:p>
            <a:pPr fontAlgn="ctr" latinLnBrk="1"/>
            <a:r>
              <a:rPr lang="en-US" altLang="zh-CN" sz="3200" dirty="0">
                <a:solidFill>
                  <a:srgbClr val="333333"/>
                </a:solidFill>
                <a:latin typeface="KaiTi" charset="-122"/>
                <a:ea typeface="KaiTi" charset="-122"/>
                <a:cs typeface="KaiTi" charset="-122"/>
              </a:rPr>
              <a:t>A.</a:t>
            </a:r>
            <a:r>
              <a:rPr lang="zh-CN" altLang="en-US" sz="3200" dirty="0">
                <a:solidFill>
                  <a:srgbClr val="333333"/>
                </a:solidFill>
                <a:latin typeface="KaiTi" charset="-122"/>
                <a:ea typeface="KaiTi" charset="-122"/>
                <a:cs typeface="KaiTi" charset="-122"/>
              </a:rPr>
              <a:t>春天河水东流　　　　 </a:t>
            </a:r>
            <a:endParaRPr lang="en-US" altLang="zh-CN" sz="3200" dirty="0" smtClean="0">
              <a:solidFill>
                <a:srgbClr val="333333"/>
              </a:solidFill>
              <a:latin typeface="KaiTi" charset="-122"/>
              <a:ea typeface="KaiTi" charset="-122"/>
              <a:cs typeface="KaiTi" charset="-122"/>
            </a:endParaRPr>
          </a:p>
          <a:p>
            <a:pPr fontAlgn="ctr" latinLnBrk="1"/>
            <a:r>
              <a:rPr lang="en-US" altLang="zh-CN" sz="3200" dirty="0" smtClean="0">
                <a:solidFill>
                  <a:srgbClr val="333333"/>
                </a:solidFill>
                <a:latin typeface="KaiTi" charset="-122"/>
                <a:ea typeface="KaiTi" charset="-122"/>
                <a:cs typeface="KaiTi" charset="-122"/>
              </a:rPr>
              <a:t>B</a:t>
            </a:r>
            <a:r>
              <a:rPr lang="en-US" altLang="zh-CN" sz="3200" dirty="0">
                <a:solidFill>
                  <a:srgbClr val="333333"/>
                </a:solidFill>
                <a:latin typeface="KaiTi" charset="-122"/>
                <a:ea typeface="KaiTi" charset="-122"/>
                <a:cs typeface="KaiTi" charset="-122"/>
              </a:rPr>
              <a:t>.</a:t>
            </a:r>
            <a:r>
              <a:rPr lang="zh-CN" altLang="en-US" sz="3200" dirty="0">
                <a:solidFill>
                  <a:srgbClr val="333333"/>
                </a:solidFill>
                <a:latin typeface="KaiTi" charset="-122"/>
                <a:ea typeface="KaiTi" charset="-122"/>
                <a:cs typeface="KaiTi" charset="-122"/>
              </a:rPr>
              <a:t>夏天小树生长</a:t>
            </a:r>
          </a:p>
          <a:p>
            <a:pPr fontAlgn="ctr" latinLnBrk="1"/>
            <a:r>
              <a:rPr lang="en-US" altLang="zh-CN" sz="3200" dirty="0">
                <a:solidFill>
                  <a:srgbClr val="333333"/>
                </a:solidFill>
                <a:latin typeface="KaiTi" charset="-122"/>
                <a:ea typeface="KaiTi" charset="-122"/>
                <a:cs typeface="KaiTi" charset="-122"/>
              </a:rPr>
              <a:t>C.</a:t>
            </a:r>
            <a:r>
              <a:rPr lang="zh-CN" altLang="en-US" sz="3200" dirty="0">
                <a:solidFill>
                  <a:srgbClr val="333333"/>
                </a:solidFill>
                <a:latin typeface="KaiTi" charset="-122"/>
                <a:ea typeface="KaiTi" charset="-122"/>
                <a:cs typeface="KaiTi" charset="-122"/>
              </a:rPr>
              <a:t>秋天风吹叶落               </a:t>
            </a:r>
            <a:endParaRPr lang="en-US" altLang="zh-CN" sz="3200" dirty="0" smtClean="0">
              <a:solidFill>
                <a:srgbClr val="333333"/>
              </a:solidFill>
              <a:latin typeface="KaiTi" charset="-122"/>
              <a:ea typeface="KaiTi" charset="-122"/>
              <a:cs typeface="KaiTi" charset="-122"/>
            </a:endParaRPr>
          </a:p>
          <a:p>
            <a:pPr fontAlgn="ctr" latinLnBrk="1"/>
            <a:r>
              <a:rPr lang="en-US" altLang="zh-CN" sz="3200" dirty="0" smtClean="0">
                <a:solidFill>
                  <a:srgbClr val="333333"/>
                </a:solidFill>
                <a:latin typeface="KaiTi" charset="-122"/>
                <a:ea typeface="KaiTi" charset="-122"/>
                <a:cs typeface="KaiTi" charset="-122"/>
              </a:rPr>
              <a:t>D</a:t>
            </a:r>
            <a:r>
              <a:rPr lang="en-US" altLang="zh-CN" sz="3200" dirty="0">
                <a:solidFill>
                  <a:srgbClr val="333333"/>
                </a:solidFill>
                <a:latin typeface="KaiTi" charset="-122"/>
                <a:ea typeface="KaiTi" charset="-122"/>
                <a:cs typeface="KaiTi" charset="-122"/>
              </a:rPr>
              <a:t>.</a:t>
            </a:r>
            <a:r>
              <a:rPr lang="zh-CN" altLang="en-US" sz="3200" dirty="0">
                <a:solidFill>
                  <a:srgbClr val="333333"/>
                </a:solidFill>
                <a:latin typeface="KaiTi" charset="-122"/>
                <a:ea typeface="KaiTi" charset="-122"/>
                <a:cs typeface="KaiTi" charset="-122"/>
              </a:rPr>
              <a:t>冬天雪花飞舞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7536126" y="2318683"/>
            <a:ext cx="6057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>
                <a:solidFill>
                  <a:srgbClr val="FF0000"/>
                </a:solidFill>
                <a:latin typeface="KaiTi" charset="-122"/>
                <a:ea typeface="KaiTi" charset="-122"/>
                <a:cs typeface="KaiTi" charset="-122"/>
              </a:rPr>
              <a:t>B</a:t>
            </a:r>
          </a:p>
        </p:txBody>
      </p:sp>
      <p:sp>
        <p:nvSpPr>
          <p:cNvPr id="4" name="Rectangle 9"/>
          <p:cNvSpPr>
            <a:spLocks noGrp="1" noChangeArrowheads="1"/>
          </p:cNvSpPr>
          <p:nvPr/>
        </p:nvSpPr>
        <p:spPr bwMode="auto">
          <a:xfrm>
            <a:off x="77788" y="76200"/>
            <a:ext cx="3427412" cy="1217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defRPr/>
            </a:pPr>
            <a:r>
              <a:rPr lang="zh-CN" altLang="en-US" dirty="0" smtClean="0">
                <a:solidFill>
                  <a:schemeClr val="tx1"/>
                </a:solidFill>
                <a:ea typeface="楷体" charset="-122"/>
              </a:rPr>
              <a:t>练习</a:t>
            </a:r>
          </a:p>
        </p:txBody>
      </p:sp>
    </p:spTree>
    <p:extLst>
      <p:ext uri="{BB962C8B-B14F-4D97-AF65-F5344CB8AC3E}">
        <p14:creationId xmlns="" xmlns:p14="http://schemas.microsoft.com/office/powerpoint/2010/main" val="1487218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46710" y="1786007"/>
            <a:ext cx="834656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sz="3200" dirty="0">
              <a:latin typeface="KaiTi" charset="-122"/>
              <a:ea typeface="KaiTi" charset="-122"/>
              <a:cs typeface="KaiTi" charset="-122"/>
            </a:endParaRPr>
          </a:p>
          <a:p>
            <a:r>
              <a:rPr lang="en-US" altLang="zh-CN" sz="3200" dirty="0" smtClean="0">
                <a:latin typeface="KaiTi" charset="-122"/>
                <a:ea typeface="KaiTi" charset="-122"/>
                <a:cs typeface="KaiTi" charset="-122"/>
              </a:rPr>
              <a:t>2</a:t>
            </a:r>
            <a:r>
              <a:rPr lang="zh-CN" altLang="en-US" sz="3200" dirty="0" smtClean="0">
                <a:latin typeface="KaiTi" charset="-122"/>
                <a:ea typeface="KaiTi" charset="-122"/>
                <a:cs typeface="KaiTi" charset="-122"/>
              </a:rPr>
              <a:t>、下列</a:t>
            </a:r>
            <a:r>
              <a:rPr lang="zh-CN" altLang="en-US" sz="3200" dirty="0">
                <a:latin typeface="KaiTi" charset="-122"/>
                <a:ea typeface="KaiTi" charset="-122"/>
                <a:cs typeface="KaiTi" charset="-122"/>
              </a:rPr>
              <a:t>关于机械运动的描述，正确的是</a:t>
            </a:r>
            <a:r>
              <a:rPr lang="en-US" altLang="zh-CN" sz="3200" dirty="0">
                <a:latin typeface="KaiTi" charset="-122"/>
                <a:ea typeface="KaiTi" charset="-122"/>
                <a:cs typeface="KaiTi" charset="-122"/>
              </a:rPr>
              <a:t>(   )</a:t>
            </a:r>
          </a:p>
          <a:p>
            <a:r>
              <a:rPr lang="en-US" altLang="zh-CN" sz="3200" dirty="0">
                <a:latin typeface="KaiTi" charset="-122"/>
                <a:ea typeface="KaiTi" charset="-122"/>
                <a:cs typeface="KaiTi" charset="-122"/>
              </a:rPr>
              <a:t>A.</a:t>
            </a:r>
            <a:r>
              <a:rPr lang="zh-CN" altLang="en-US" sz="3200" dirty="0">
                <a:latin typeface="KaiTi" charset="-122"/>
                <a:ea typeface="KaiTi" charset="-122"/>
                <a:cs typeface="KaiTi" charset="-122"/>
              </a:rPr>
              <a:t>只有机械设备的运动才是机械运动</a:t>
            </a:r>
          </a:p>
          <a:p>
            <a:r>
              <a:rPr lang="en-US" altLang="zh-CN" sz="3200" dirty="0">
                <a:latin typeface="KaiTi" charset="-122"/>
                <a:ea typeface="KaiTi" charset="-122"/>
                <a:cs typeface="KaiTi" charset="-122"/>
              </a:rPr>
              <a:t>B.</a:t>
            </a:r>
            <a:r>
              <a:rPr lang="zh-CN" altLang="en-US" sz="3200" dirty="0">
                <a:latin typeface="KaiTi" charset="-122"/>
                <a:ea typeface="KaiTi" charset="-122"/>
                <a:cs typeface="KaiTi" charset="-122"/>
              </a:rPr>
              <a:t>物体的一切运动都是机械运动</a:t>
            </a:r>
          </a:p>
          <a:p>
            <a:r>
              <a:rPr lang="en-US" altLang="zh-CN" sz="3200" dirty="0">
                <a:latin typeface="KaiTi" charset="-122"/>
                <a:ea typeface="KaiTi" charset="-122"/>
                <a:cs typeface="KaiTi" charset="-122"/>
              </a:rPr>
              <a:t>C.</a:t>
            </a:r>
            <a:r>
              <a:rPr lang="zh-CN" altLang="en-US" sz="3200" dirty="0">
                <a:latin typeface="KaiTi" charset="-122"/>
                <a:ea typeface="KaiTi" charset="-122"/>
                <a:cs typeface="KaiTi" charset="-122"/>
              </a:rPr>
              <a:t>空气的流动不是机械运动</a:t>
            </a:r>
          </a:p>
          <a:p>
            <a:r>
              <a:rPr lang="en-US" altLang="zh-CN" sz="3200" dirty="0">
                <a:latin typeface="KaiTi" charset="-122"/>
                <a:ea typeface="KaiTi" charset="-122"/>
                <a:cs typeface="KaiTi" charset="-122"/>
              </a:rPr>
              <a:t>D.</a:t>
            </a:r>
            <a:r>
              <a:rPr lang="zh-CN" altLang="en-US" sz="3200" dirty="0">
                <a:latin typeface="KaiTi" charset="-122"/>
                <a:ea typeface="KaiTi" charset="-122"/>
                <a:cs typeface="KaiTi" charset="-122"/>
              </a:rPr>
              <a:t>灰尘的运动属于机械运动</a:t>
            </a:r>
            <a:endParaRPr lang="en-US" altLang="zh-CN" sz="3200" dirty="0">
              <a:latin typeface="KaiTi" charset="-122"/>
              <a:ea typeface="KaiTi" charset="-122"/>
              <a:cs typeface="KaiTi" charset="-122"/>
            </a:endParaRPr>
          </a:p>
          <a:p>
            <a:endParaRPr lang="zh-CN" altLang="en-US" sz="3200" dirty="0">
              <a:latin typeface="KaiTi" charset="-122"/>
              <a:ea typeface="KaiTi" charset="-122"/>
              <a:cs typeface="KaiTi" charset="-122"/>
            </a:endParaRPr>
          </a:p>
          <a:p>
            <a:endParaRPr lang="zh-CN" altLang="en-US" sz="3200" dirty="0">
              <a:latin typeface="KaiTi" charset="-122"/>
              <a:ea typeface="KaiTi" charset="-122"/>
              <a:cs typeface="KaiTi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980016" y="2292262"/>
            <a:ext cx="5627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>
                <a:solidFill>
                  <a:srgbClr val="FF0000"/>
                </a:solidFill>
                <a:latin typeface="KaiTi" charset="-122"/>
                <a:ea typeface="KaiTi" charset="-122"/>
                <a:cs typeface="KaiTi" charset="-122"/>
              </a:rPr>
              <a:t>D</a:t>
            </a:r>
          </a:p>
        </p:txBody>
      </p:sp>
      <p:sp>
        <p:nvSpPr>
          <p:cNvPr id="4" name="Rectangle 9"/>
          <p:cNvSpPr>
            <a:spLocks noGrp="1" noChangeArrowheads="1"/>
          </p:cNvSpPr>
          <p:nvPr/>
        </p:nvSpPr>
        <p:spPr bwMode="auto">
          <a:xfrm>
            <a:off x="77788" y="76200"/>
            <a:ext cx="3427412" cy="1217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defRPr/>
            </a:pPr>
            <a:r>
              <a:rPr lang="zh-CN" altLang="en-US" dirty="0" smtClean="0">
                <a:solidFill>
                  <a:schemeClr val="tx1"/>
                </a:solidFill>
                <a:ea typeface="楷体" charset="-122"/>
              </a:rPr>
              <a:t>练习</a:t>
            </a:r>
          </a:p>
        </p:txBody>
      </p:sp>
    </p:spTree>
    <p:extLst>
      <p:ext uri="{BB962C8B-B14F-4D97-AF65-F5344CB8AC3E}">
        <p14:creationId xmlns="" xmlns:p14="http://schemas.microsoft.com/office/powerpoint/2010/main" val="1125078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482236" y="2730674"/>
            <a:ext cx="20542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4400" smtClean="0">
                <a:latin typeface="KaiTi" charset="-122"/>
                <a:ea typeface="KaiTi" charset="-122"/>
                <a:cs typeface="KaiTi" charset="-122"/>
              </a:rPr>
              <a:t>参照物</a:t>
            </a:r>
            <a:endParaRPr kumimoji="1" lang="zh-CN" altLang="en-US" sz="4400">
              <a:latin typeface="KaiTi" charset="-122"/>
              <a:ea typeface="KaiTi" charset="-122"/>
              <a:cs typeface="KaiTi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54973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6779"/>
            <a:ext cx="4679264" cy="361239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9130" y="1665880"/>
            <a:ext cx="4334870" cy="433487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94635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10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1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2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3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4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5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6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7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8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9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桌面111</Template>
  <TotalTime>1696</TotalTime>
  <Words>746</Words>
  <Application>Microsoft Office PowerPoint</Application>
  <PresentationFormat>全屏显示(4:3)</PresentationFormat>
  <Paragraphs>93</Paragraphs>
  <Slides>22</Slides>
  <Notes>11</Notes>
  <HiddenSlides>0</HiddenSlides>
  <MMClips>2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23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趣闻轶事中的“运动与静止”</vt:lpstr>
      <vt:lpstr>天体间的“运动与静止”</vt:lpstr>
      <vt:lpstr>成语故事中的“运动和静止”</vt:lpstr>
      <vt:lpstr>幻灯片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winsecu</dc:creator>
  <cp:lastModifiedBy>Administrator</cp:lastModifiedBy>
  <cp:revision>190</cp:revision>
  <dcterms:created xsi:type="dcterms:W3CDTF">2017-02-24T03:41:00Z</dcterms:created>
  <dcterms:modified xsi:type="dcterms:W3CDTF">2018-07-08T06:06:18Z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2052-10.1.0.6390</vt:lpwstr>
  </property>
</Properties>
</file>