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image" Target="NULL" TargetMode="Externa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5.png"/><Relationship Id="rId1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slide" Target="slide17.xml"/><Relationship Id="rId3" Type="http://schemas.openxmlformats.org/officeDocument/2006/relationships/slide" Target="slide19.xml"/><Relationship Id="rId2" Type="http://schemas.openxmlformats.org/officeDocument/2006/relationships/slide" Target="slide25.xml"/><Relationship Id="rId1" Type="http://schemas.openxmlformats.org/officeDocument/2006/relationships/slide" Target="slide24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3.xml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3.xml"/><Relationship Id="rId2" Type="http://schemas.openxmlformats.org/officeDocument/2006/relationships/image" Target="file:///C:\Documents and Settings\Administrator\&#26700;&#38754;\&#28023;&#21335;&#29289;&#29702;&#65288;&#27818;&#31185;&#65289;@\AY358.TIF" TargetMode="Externa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32.xml"/><Relationship Id="rId2" Type="http://schemas.openxmlformats.org/officeDocument/2006/relationships/slide" Target="slide13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3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3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slide" Target="slide14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slide" Target="slide3.xml"/><Relationship Id="rId3" Type="http://schemas.openxmlformats.org/officeDocument/2006/relationships/image" Target="../media/image1.png"/><Relationship Id="rId2" Type="http://schemas.openxmlformats.org/officeDocument/2006/relationships/tags" Target="../tags/tag3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8.xml"/><Relationship Id="rId13" Type="http://schemas.openxmlformats.org/officeDocument/2006/relationships/slide" Target="slide44.xml"/><Relationship Id="rId12" Type="http://schemas.openxmlformats.org/officeDocument/2006/relationships/slide" Target="slide32.xml"/><Relationship Id="rId11" Type="http://schemas.openxmlformats.org/officeDocument/2006/relationships/slide" Target="slide26.xml"/><Relationship Id="rId10" Type="http://schemas.openxmlformats.org/officeDocument/2006/relationships/slide" Target="slide36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3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3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image" Target="file:///C:\Documents and Settings\Administrator\&#26700;&#38754;\&#28023;&#21335;&#29289;&#29702;&#65288;&#27818;&#31185;&#65289;@\AY362.TIF" TargetMode="External"/><Relationship Id="rId4" Type="http://schemas.openxmlformats.org/officeDocument/2006/relationships/image" Target="../media/image11.png"/><Relationship Id="rId3" Type="http://schemas.openxmlformats.org/officeDocument/2006/relationships/image" Target="file:///C:\Documents and Settings\Administrator\&#26700;&#38754;\&#28023;&#21335;&#29289;&#29702;&#65288;&#27818;&#31185;&#65289;@\AY361.TIF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3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3.xml"/><Relationship Id="rId1" Type="http://schemas.openxmlformats.org/officeDocument/2006/relationships/tags" Target="../tags/tag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3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12.png"/><Relationship Id="rId1" Type="http://schemas.openxmlformats.org/officeDocument/2006/relationships/image" Target="../media/image3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7.xml"/><Relationship Id="rId1" Type="http://schemas.openxmlformats.org/officeDocument/2006/relationships/image" Target="../media/image3.tif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NULL" TargetMode="External"/><Relationship Id="rId4" Type="http://schemas.openxmlformats.org/officeDocument/2006/relationships/image" Target="../media/image20.png"/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NULL" TargetMode="External"/><Relationship Id="rId4" Type="http://schemas.openxmlformats.org/officeDocument/2006/relationships/image" Target="../media/image23.png"/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23.png"/><Relationship Id="rId1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NULL" TargetMode="External"/><Relationship Id="rId3" Type="http://schemas.openxmlformats.org/officeDocument/2006/relationships/image" Target="../media/image24.png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NULL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1693863" y="2806065"/>
            <a:ext cx="912304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ea typeface="黑体" panose="02010609060101010101" pitchFamily="49" charset="-122"/>
              </a:rPr>
              <a:t>第十讲　温度与物态变化</a:t>
            </a:r>
            <a:endParaRPr lang="zh-CN" altLang="en-US" sz="60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37248" y="1040130"/>
            <a:ext cx="106248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13. (2014</a:t>
            </a:r>
            <a:r>
              <a:rPr lang="zh-CN" sz="2400" b="0">
                <a:ea typeface="宋体" panose="02010600030101010101" pitchFamily="2" charset="-122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13</a:t>
            </a:r>
            <a:r>
              <a:rPr lang="zh-CN" sz="2400" b="0">
                <a:ea typeface="宋体" panose="02010600030101010101" pitchFamily="2" charset="-122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>
                <a:ea typeface="宋体" panose="02010600030101010101" pitchFamily="2" charset="-122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小红在做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探究水的沸腾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实验时，绘制的水的温度随时间变化的图像如图所示，由图像可知：水的沸点为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________℃</a:t>
            </a:r>
            <a:r>
              <a:rPr lang="zh-CN" sz="2400" b="0">
                <a:ea typeface="宋体" panose="02010600030101010101" pitchFamily="2" charset="-122"/>
              </a:rPr>
              <a:t>，由下表可知，实验中应选用测温物质为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的温度计．</a:t>
            </a:r>
            <a:endParaRPr lang="zh-CN" altLang="en-US"/>
          </a:p>
        </p:txBody>
      </p:sp>
      <p:pic>
        <p:nvPicPr>
          <p:cNvPr id="6" name="图片 -2147482616" descr="C:\Documents and Settings\Administrator\桌面\海南物理（沪科）@\AY357A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85109" y="3300095"/>
            <a:ext cx="3609340" cy="239077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5231304" y="3881120"/>
          <a:ext cx="6094095" cy="1659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9470"/>
                <a:gridCol w="2298700"/>
                <a:gridCol w="1685925"/>
              </a:tblGrid>
              <a:tr h="55308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err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测温物质</a:t>
                      </a:r>
                      <a:endParaRPr lang="en-US" altLang="en-US" sz="2400" b="0" dirty="0" err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凝固点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 ℃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沸点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 ℃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5308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水银</a:t>
                      </a:r>
                      <a:endParaRPr lang="en-US" altLang="en-US" sz="24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－39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085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2400" b="0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酒精</a:t>
                      </a:r>
                      <a:endParaRPr lang="en-US" altLang="en-US" sz="2400" b="0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－117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261894" y="5893276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711123" y="1723390"/>
            <a:ext cx="717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98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23703" y="2275205"/>
            <a:ext cx="861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水银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57568" y="1303655"/>
            <a:ext cx="9079865" cy="737235"/>
            <a:chOff x="1156" y="3019"/>
            <a:chExt cx="14299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3905" cy="1161"/>
              <a:chOff x="1324" y="1663"/>
              <a:chExt cx="13905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0724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探究固体熔化时温度的变化规律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(2016.19)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874078" y="2228215"/>
            <a:ext cx="104070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14. (2016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19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小亮利用如图甲所示的装置探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究某物质熔化时温度的变化规律．请回答下列问题：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安装实验器材时，小亮应按照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____________(</a:t>
            </a:r>
            <a:r>
              <a:rPr lang="zh-CN" sz="2400" b="0" dirty="0">
                <a:ea typeface="宋体" panose="02010600030101010101" pitchFamily="2" charset="-122"/>
              </a:rPr>
              <a:t>选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自上而下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自下而上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的顺序进行；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测量过程中，温度计在某一时刻的示数如图乙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所示，此时该物质的温度为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________℃</a:t>
            </a:r>
            <a:r>
              <a:rPr lang="zh-CN" sz="2400" b="0" dirty="0">
                <a:ea typeface="宋体" panose="02010600030101010101" pitchFamily="2" charset="-122"/>
              </a:rPr>
              <a:t>；</a:t>
            </a:r>
            <a:endParaRPr lang="zh-CN" altLang="en-US" dirty="0"/>
          </a:p>
        </p:txBody>
      </p:sp>
      <p:pic>
        <p:nvPicPr>
          <p:cNvPr id="11" name="图片 -2147482614" descr="C:\Documents and Settings\Administrator\桌面\海南物理（沪科）@\AY357B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958138" y="2677160"/>
            <a:ext cx="3512185" cy="2415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9386594" y="5327491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489893" y="3462655"/>
            <a:ext cx="1684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自下而上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952137" y="5082401"/>
            <a:ext cx="1504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69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74078" y="1080135"/>
            <a:ext cx="104070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根据实验数据画出该物质的温度随加热时间变化的图像如图丙所示，由图可知，当加热到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8 min</a:t>
            </a:r>
            <a:r>
              <a:rPr lang="zh-CN" sz="2400" b="0" dirty="0">
                <a:ea typeface="宋体" panose="02010600030101010101" pitchFamily="2" charset="-122"/>
              </a:rPr>
              <a:t>末，试管中物质所处的物态是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 b="0" dirty="0">
                <a:ea typeface="宋体" panose="02010600030101010101" pitchFamily="2" charset="-122"/>
              </a:rPr>
              <a:t>态，该物质为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晶体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非晶体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zh-CN" altLang="en-US" dirty="0"/>
          </a:p>
        </p:txBody>
      </p:sp>
      <p:pic>
        <p:nvPicPr>
          <p:cNvPr id="2" name="图片 -2147482613" descr="C:\Documents and Settings\Administrator\桌面\海南物理（沪科）@\AY357C.TIF"/>
          <p:cNvPicPr>
            <a:picLocks noChangeAspect="1"/>
          </p:cNvPicPr>
          <p:nvPr/>
        </p:nvPicPr>
        <p:blipFill>
          <a:blip r:embed="rId1" r:link="rId2">
            <a:grayscl/>
          </a:blip>
          <a:stretch>
            <a:fillRect/>
          </a:stretch>
        </p:blipFill>
        <p:spPr>
          <a:xfrm>
            <a:off x="3901758" y="3041650"/>
            <a:ext cx="4364990" cy="2299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5416574" y="5960586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481003" y="5554345"/>
            <a:ext cx="9613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丙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008303" y="1726565"/>
            <a:ext cx="1597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固液共存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482408" y="2301240"/>
            <a:ext cx="1031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晶体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4405313" y="2835910"/>
            <a:ext cx="538480" cy="1985645"/>
          </a:xfrm>
          <a:custGeom>
            <a:avLst/>
            <a:gdLst>
              <a:gd name="rtl" fmla="*/ 224960 w 1456160"/>
              <a:gd name="rtt" fmla="*/ 132240 h 547200"/>
              <a:gd name="rtr" fmla="*/ 1228160 w 1456160"/>
              <a:gd name="rtb" fmla="*/ 428640 h 547200"/>
            </a:gdLst>
            <a:ahLst/>
            <a:cxnLst/>
            <a:rect l="rtl" t="rtt" r="rtr" b="rtb"/>
            <a:pathLst>
              <a:path w="1456160" h="547200">
                <a:moveTo>
                  <a:pt x="273600" y="0"/>
                </a:moveTo>
                <a:lnTo>
                  <a:pt x="1182560" y="0"/>
                </a:lnTo>
                <a:cubicBezTo>
                  <a:pt x="1333671" y="0"/>
                  <a:pt x="1456160" y="122491"/>
                  <a:pt x="1456160" y="273600"/>
                </a:cubicBezTo>
                <a:cubicBezTo>
                  <a:pt x="1456160" y="424709"/>
                  <a:pt x="1333671" y="547200"/>
                  <a:pt x="11825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/>
            <a:r>
              <a:rPr sz="2400" b="1" dirty="0" smtClean="0">
                <a:solidFill>
                  <a:srgbClr val="45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</a:t>
            </a:r>
            <a:endParaRPr sz="2400" b="1" dirty="0">
              <a:solidFill>
                <a:srgbClr val="45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2400" b="1" dirty="0">
                <a:solidFill>
                  <a:srgbClr val="45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态</a:t>
            </a:r>
            <a:endParaRPr sz="2400" b="1" dirty="0">
              <a:solidFill>
                <a:srgbClr val="45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2400" b="1" dirty="0">
                <a:solidFill>
                  <a:srgbClr val="45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</a:t>
            </a:r>
            <a:endParaRPr sz="2400" b="1" dirty="0">
              <a:solidFill>
                <a:srgbClr val="45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sz="2400" b="1" dirty="0">
                <a:solidFill>
                  <a:srgbClr val="45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化</a:t>
            </a:r>
            <a:endParaRPr sz="2400" b="1" dirty="0">
              <a:solidFill>
                <a:srgbClr val="45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933123" y="2110740"/>
            <a:ext cx="2100580" cy="1607185"/>
            <a:chOff x="10046" y="7871"/>
            <a:chExt cx="3308" cy="2531"/>
          </a:xfrm>
        </p:grpSpPr>
        <p:sp>
          <p:nvSpPr>
            <p:cNvPr id="103" name="MMConnector"/>
            <p:cNvSpPr/>
            <p:nvPr/>
          </p:nvSpPr>
          <p:spPr>
            <a:xfrm>
              <a:off x="10046" y="9325"/>
              <a:ext cx="684" cy="1077"/>
            </a:xfrm>
            <a:custGeom>
              <a:avLst/>
              <a:gdLst/>
              <a:ahLst/>
              <a:cxnLst/>
              <a:rect l="0" t="0" r="0" b="0"/>
              <a:pathLst>
                <a:path w="821890" h="171119">
                  <a:moveTo>
                    <a:pt x="-66263" y="4023"/>
                  </a:moveTo>
                  <a:cubicBezTo>
                    <a:pt x="-84782" y="8908"/>
                    <a:pt x="-93582" y="24415"/>
                    <a:pt x="-89505" y="38466"/>
                  </a:cubicBezTo>
                  <a:cubicBezTo>
                    <a:pt x="-85428" y="52516"/>
                    <a:pt x="-69664" y="60994"/>
                    <a:pt x="-51436" y="55115"/>
                  </a:cubicBezTo>
                  <a:cubicBezTo>
                    <a:pt x="-34486" y="49649"/>
                    <a:pt x="-17536" y="44182"/>
                    <a:pt x="-627" y="38653"/>
                  </a:cubicBezTo>
                  <a:cubicBezTo>
                    <a:pt x="16282" y="33124"/>
                    <a:pt x="33149" y="27532"/>
                    <a:pt x="49998" y="21931"/>
                  </a:cubicBezTo>
                  <a:cubicBezTo>
                    <a:pt x="66848" y="16331"/>
                    <a:pt x="83680" y="10721"/>
                    <a:pt x="100503" y="5128"/>
                  </a:cubicBezTo>
                  <a:cubicBezTo>
                    <a:pt x="117326" y="-466"/>
                    <a:pt x="134139" y="-6044"/>
                    <a:pt x="150956" y="-11573"/>
                  </a:cubicBezTo>
                  <a:cubicBezTo>
                    <a:pt x="167773" y="-17101"/>
                    <a:pt x="184593" y="-22581"/>
                    <a:pt x="201428" y="-27980"/>
                  </a:cubicBezTo>
                  <a:cubicBezTo>
                    <a:pt x="218264" y="-33378"/>
                    <a:pt x="235114" y="-38696"/>
                    <a:pt x="251991" y="-43899"/>
                  </a:cubicBezTo>
                  <a:cubicBezTo>
                    <a:pt x="268868" y="-49103"/>
                    <a:pt x="285771" y="-54194"/>
                    <a:pt x="302710" y="-59138"/>
                  </a:cubicBezTo>
                  <a:cubicBezTo>
                    <a:pt x="319649" y="-64083"/>
                    <a:pt x="336625" y="-68882"/>
                    <a:pt x="353644" y="-73505"/>
                  </a:cubicBezTo>
                  <a:cubicBezTo>
                    <a:pt x="370664" y="-78127"/>
                    <a:pt x="387728" y="-82573"/>
                    <a:pt x="404841" y="-86813"/>
                  </a:cubicBezTo>
                  <a:cubicBezTo>
                    <a:pt x="421953" y="-91053"/>
                    <a:pt x="439115" y="-95087"/>
                    <a:pt x="456332" y="-98888"/>
                  </a:cubicBezTo>
                  <a:cubicBezTo>
                    <a:pt x="473549" y="-102689"/>
                    <a:pt x="490821" y="-106257"/>
                    <a:pt x="508134" y="-109568"/>
                  </a:cubicBezTo>
                  <a:cubicBezTo>
                    <a:pt x="525447" y="-112878"/>
                    <a:pt x="542801" y="-115932"/>
                    <a:pt x="560246" y="-118711"/>
                  </a:cubicBezTo>
                  <a:cubicBezTo>
                    <a:pt x="577692" y="-121490"/>
                    <a:pt x="595228" y="-123996"/>
                    <a:pt x="612650" y="-126199"/>
                  </a:cubicBezTo>
                  <a:cubicBezTo>
                    <a:pt x="630073" y="-128403"/>
                    <a:pt x="647382" y="-130304"/>
                    <a:pt x="665312" y="-131940"/>
                  </a:cubicBezTo>
                  <a:cubicBezTo>
                    <a:pt x="683242" y="-133575"/>
                    <a:pt x="701792" y="-134944"/>
                    <a:pt x="718184" y="-135868"/>
                  </a:cubicBezTo>
                  <a:cubicBezTo>
                    <a:pt x="734575" y="-136792"/>
                    <a:pt x="748808" y="-137271"/>
                    <a:pt x="763040" y="-137750"/>
                  </a:cubicBezTo>
                  <a:cubicBezTo>
                    <a:pt x="765774" y="-137842"/>
                    <a:pt x="767600" y="-139460"/>
                    <a:pt x="767600" y="-141550"/>
                  </a:cubicBezTo>
                  <a:cubicBezTo>
                    <a:pt x="767600" y="-143640"/>
                    <a:pt x="765775" y="-145294"/>
                    <a:pt x="763040" y="-145350"/>
                  </a:cubicBezTo>
                  <a:cubicBezTo>
                    <a:pt x="748726" y="-145643"/>
                    <a:pt x="734412" y="-145936"/>
                    <a:pt x="717887" y="-145898"/>
                  </a:cubicBezTo>
                  <a:cubicBezTo>
                    <a:pt x="701361" y="-145861"/>
                    <a:pt x="682624" y="-145495"/>
                    <a:pt x="664482" y="-144825"/>
                  </a:cubicBezTo>
                  <a:cubicBezTo>
                    <a:pt x="646339" y="-144156"/>
                    <a:pt x="628792" y="-143184"/>
                    <a:pt x="611101" y="-141913"/>
                  </a:cubicBezTo>
                  <a:cubicBezTo>
                    <a:pt x="593410" y="-140642"/>
                    <a:pt x="575576" y="-139072"/>
                    <a:pt x="557809" y="-137219"/>
                  </a:cubicBezTo>
                  <a:cubicBezTo>
                    <a:pt x="540042" y="-135366"/>
                    <a:pt x="522343" y="-133231"/>
                    <a:pt x="504665" y="-130832"/>
                  </a:cubicBezTo>
                  <a:cubicBezTo>
                    <a:pt x="486988" y="-128433"/>
                    <a:pt x="469331" y="-125771"/>
                    <a:pt x="451717" y="-122871"/>
                  </a:cubicBezTo>
                  <a:cubicBezTo>
                    <a:pt x="434103" y="-119970"/>
                    <a:pt x="416530" y="-116831"/>
                    <a:pt x="398998" y="-113481"/>
                  </a:cubicBezTo>
                  <a:cubicBezTo>
                    <a:pt x="381467" y="-110132"/>
                    <a:pt x="363977" y="-106572"/>
                    <a:pt x="346529" y="-102833"/>
                  </a:cubicBezTo>
                  <a:cubicBezTo>
                    <a:pt x="329082" y="-99093"/>
                    <a:pt x="311677" y="-95175"/>
                    <a:pt x="294313" y="-91110"/>
                  </a:cubicBezTo>
                  <a:cubicBezTo>
                    <a:pt x="276949" y="-87046"/>
                    <a:pt x="259626" y="-82835"/>
                    <a:pt x="242339" y="-78513"/>
                  </a:cubicBezTo>
                  <a:cubicBezTo>
                    <a:pt x="225053" y="-74191"/>
                    <a:pt x="207803" y="-69756"/>
                    <a:pt x="190584" y="-65245"/>
                  </a:cubicBezTo>
                  <a:cubicBezTo>
                    <a:pt x="173365" y="-60734"/>
                    <a:pt x="156177" y="-56146"/>
                    <a:pt x="139014" y="-51515"/>
                  </a:cubicBezTo>
                  <a:cubicBezTo>
                    <a:pt x="121850" y="-46884"/>
                    <a:pt x="104711" y="-42209"/>
                    <a:pt x="87588" y="-37527"/>
                  </a:cubicBezTo>
                  <a:cubicBezTo>
                    <a:pt x="70466" y="-32845"/>
                    <a:pt x="53360" y="-28155"/>
                    <a:pt x="36263" y="-23482"/>
                  </a:cubicBezTo>
                  <a:cubicBezTo>
                    <a:pt x="19167" y="-18809"/>
                    <a:pt x="2080" y="-14153"/>
                    <a:pt x="-15006" y="-9571"/>
                  </a:cubicBezTo>
                  <a:cubicBezTo>
                    <a:pt x="-32092" y="-4990"/>
                    <a:pt x="-49178" y="-483"/>
                    <a:pt x="-66263" y="402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0661" y="7871"/>
              <a:ext cx="2693" cy="1108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</a:rPr>
                <a:t>汽化和液化</a:t>
              </a:r>
              <a:endParaRPr sz="2400">
                <a:solidFill>
                  <a:srgbClr val="303030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9571673" y="3250565"/>
            <a:ext cx="1089299" cy="1146810"/>
            <a:chOff x="1711" y="5519"/>
            <a:chExt cx="1722" cy="2020"/>
          </a:xfrm>
        </p:grpSpPr>
        <p:sp>
          <p:nvSpPr>
            <p:cNvPr id="170" name="MMConnector"/>
            <p:cNvSpPr/>
            <p:nvPr/>
          </p:nvSpPr>
          <p:spPr>
            <a:xfrm>
              <a:off x="2730" y="6757"/>
              <a:ext cx="703" cy="782"/>
            </a:xfrm>
            <a:custGeom>
              <a:avLst/>
              <a:gdLst/>
              <a:ahLst/>
              <a:cxnLst/>
              <a:rect l="0" t="0" r="0" b="0"/>
              <a:pathLst>
                <a:path w="250800" h="218500" fill="none">
                  <a:moveTo>
                    <a:pt x="125400" y="109250"/>
                  </a:moveTo>
                  <a:cubicBezTo>
                    <a:pt x="-162" y="109250"/>
                    <a:pt x="8738" y="-109250"/>
                    <a:pt x="-125400" y="-1092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9" name="SubTopic"/>
            <p:cNvSpPr/>
            <p:nvPr/>
          </p:nvSpPr>
          <p:spPr>
            <a:xfrm>
              <a:off x="1711" y="5519"/>
              <a:ext cx="749" cy="843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</a:rPr>
                <a:t>定义</a:t>
              </a:r>
              <a:endParaRPr sz="2400">
                <a:solidFill>
                  <a:srgbClr val="303030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9674543" y="4008755"/>
            <a:ext cx="1765455" cy="558165"/>
            <a:chOff x="637" y="7199"/>
            <a:chExt cx="2790" cy="879"/>
          </a:xfrm>
        </p:grpSpPr>
        <p:sp>
          <p:nvSpPr>
            <p:cNvPr id="149" name="MMConnector"/>
            <p:cNvSpPr/>
            <p:nvPr/>
          </p:nvSpPr>
          <p:spPr>
            <a:xfrm>
              <a:off x="2933" y="7670"/>
              <a:ext cx="494" cy="408"/>
            </a:xfrm>
            <a:custGeom>
              <a:avLst/>
              <a:gdLst/>
              <a:ahLst/>
              <a:cxnLst/>
              <a:rect l="0" t="0" r="0" b="0"/>
              <a:pathLst>
                <a:path w="250800" h="218500" fill="none">
                  <a:moveTo>
                    <a:pt x="125400" y="-109250"/>
                  </a:moveTo>
                  <a:cubicBezTo>
                    <a:pt x="-162" y="-109250"/>
                    <a:pt x="8738" y="109250"/>
                    <a:pt x="-125400" y="1092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8" name="SubTopic"/>
            <p:cNvSpPr/>
            <p:nvPr/>
          </p:nvSpPr>
          <p:spPr>
            <a:xfrm>
              <a:off x="637" y="7199"/>
              <a:ext cx="20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</a:rPr>
                <a:t>吸</a:t>
              </a:r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、放</a:t>
              </a:r>
              <a:r>
                <a:rPr sz="2400">
                  <a:solidFill>
                    <a:srgbClr val="303030"/>
                  </a:solidFill>
                </a:rPr>
                <a:t>热</a:t>
              </a:r>
              <a:endParaRPr sz="2400">
                <a:solidFill>
                  <a:srgbClr val="303030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207693" y="1416050"/>
            <a:ext cx="631825" cy="1272540"/>
            <a:chOff x="13828" y="3247"/>
            <a:chExt cx="995" cy="2004"/>
          </a:xfrm>
        </p:grpSpPr>
        <p:sp>
          <p:nvSpPr>
            <p:cNvPr id="162" name="MMConnector"/>
            <p:cNvSpPr/>
            <p:nvPr/>
          </p:nvSpPr>
          <p:spPr>
            <a:xfrm>
              <a:off x="13828" y="4365"/>
              <a:ext cx="494" cy="887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1" name="SubTopic"/>
            <p:cNvSpPr/>
            <p:nvPr/>
          </p:nvSpPr>
          <p:spPr>
            <a:xfrm>
              <a:off x="14075" y="3247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hlinkClick r:id="rId1" action="ppaction://hlinksldjump"/>
                </a:rPr>
                <a:t>汽化</a:t>
              </a:r>
              <a:endParaRPr sz="2400">
                <a:solidFill>
                  <a:srgbClr val="30303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07693" y="2813050"/>
            <a:ext cx="632460" cy="847090"/>
            <a:chOff x="13828" y="5447"/>
            <a:chExt cx="996" cy="1334"/>
          </a:xfrm>
        </p:grpSpPr>
        <p:sp>
          <p:nvSpPr>
            <p:cNvPr id="165" name="MMConnector"/>
            <p:cNvSpPr/>
            <p:nvPr/>
          </p:nvSpPr>
          <p:spPr>
            <a:xfrm>
              <a:off x="13828" y="5477"/>
              <a:ext cx="494" cy="1304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14075" y="5447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hlinkClick r:id="rId2" action="ppaction://hlinksldjump"/>
                </a:rPr>
                <a:t>液化</a:t>
              </a:r>
              <a:endParaRPr sz="2400">
                <a:solidFill>
                  <a:srgbClr val="30303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96998" y="1156335"/>
            <a:ext cx="631825" cy="817245"/>
            <a:chOff x="15071" y="2838"/>
            <a:chExt cx="995" cy="1287"/>
          </a:xfrm>
        </p:grpSpPr>
        <p:sp>
          <p:nvSpPr>
            <p:cNvPr id="167" name="MMConnector"/>
            <p:cNvSpPr/>
            <p:nvPr/>
          </p:nvSpPr>
          <p:spPr>
            <a:xfrm>
              <a:off x="15071" y="3717"/>
              <a:ext cx="494" cy="40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15318" y="2838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</a:rPr>
                <a:t>方式</a:t>
              </a:r>
              <a:endParaRPr sz="2400">
                <a:solidFill>
                  <a:srgbClr val="303030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996998" y="1934210"/>
            <a:ext cx="631825" cy="687070"/>
            <a:chOff x="15071" y="4063"/>
            <a:chExt cx="995" cy="1082"/>
          </a:xfrm>
        </p:grpSpPr>
        <p:sp>
          <p:nvSpPr>
            <p:cNvPr id="171" name="MMConnector"/>
            <p:cNvSpPr/>
            <p:nvPr/>
          </p:nvSpPr>
          <p:spPr>
            <a:xfrm>
              <a:off x="15071" y="4329"/>
              <a:ext cx="494" cy="816"/>
            </a:xfrm>
            <a:custGeom>
              <a:avLst/>
              <a:gdLst/>
              <a:ahLst/>
              <a:cxnLst/>
              <a:rect l="0" t="0" r="0" b="0"/>
              <a:pathLst>
                <a:path w="250800" h="218500" fill="none">
                  <a:moveTo>
                    <a:pt x="-125400" y="-109250"/>
                  </a:moveTo>
                  <a:cubicBezTo>
                    <a:pt x="162" y="-109250"/>
                    <a:pt x="-8738" y="109250"/>
                    <a:pt x="125400" y="1092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8" name="SubTopic"/>
            <p:cNvSpPr/>
            <p:nvPr/>
          </p:nvSpPr>
          <p:spPr>
            <a:xfrm>
              <a:off x="15318" y="4063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</a:rPr>
                <a:t>吸热</a:t>
              </a:r>
              <a:endParaRPr sz="2400">
                <a:solidFill>
                  <a:srgbClr val="303030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786303" y="897255"/>
            <a:ext cx="632460" cy="817245"/>
            <a:chOff x="16314" y="2430"/>
            <a:chExt cx="996" cy="1287"/>
          </a:xfrm>
        </p:grpSpPr>
        <p:sp>
          <p:nvSpPr>
            <p:cNvPr id="173" name="MMConnector"/>
            <p:cNvSpPr/>
            <p:nvPr/>
          </p:nvSpPr>
          <p:spPr>
            <a:xfrm>
              <a:off x="16314" y="3309"/>
              <a:ext cx="494" cy="40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2" name="SubTopic"/>
            <p:cNvSpPr/>
            <p:nvPr/>
          </p:nvSpPr>
          <p:spPr>
            <a:xfrm>
              <a:off x="16562" y="2430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</a:rPr>
                <a:t>蒸发</a:t>
              </a:r>
              <a:endParaRPr sz="2400">
                <a:solidFill>
                  <a:srgbClr val="30303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786303" y="1416050"/>
            <a:ext cx="632460" cy="557530"/>
            <a:chOff x="16314" y="3247"/>
            <a:chExt cx="996" cy="878"/>
          </a:xfrm>
        </p:grpSpPr>
        <p:sp>
          <p:nvSpPr>
            <p:cNvPr id="179" name="MMConnector"/>
            <p:cNvSpPr/>
            <p:nvPr/>
          </p:nvSpPr>
          <p:spPr>
            <a:xfrm>
              <a:off x="16314" y="3717"/>
              <a:ext cx="494" cy="40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6" name="SubTopic"/>
            <p:cNvSpPr/>
            <p:nvPr/>
          </p:nvSpPr>
          <p:spPr>
            <a:xfrm>
              <a:off x="16562" y="3247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</a:rPr>
                <a:t>沸腾</a:t>
              </a:r>
              <a:endParaRPr sz="2400">
                <a:solidFill>
                  <a:srgbClr val="303030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996998" y="2539365"/>
            <a:ext cx="617855" cy="831850"/>
            <a:chOff x="15071" y="5265"/>
            <a:chExt cx="973" cy="1310"/>
          </a:xfrm>
        </p:grpSpPr>
        <p:sp>
          <p:nvSpPr>
            <p:cNvPr id="182" name="MMConnector"/>
            <p:cNvSpPr/>
            <p:nvPr/>
          </p:nvSpPr>
          <p:spPr>
            <a:xfrm>
              <a:off x="15071" y="6167"/>
              <a:ext cx="494" cy="40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1" name="SubTopic"/>
            <p:cNvSpPr/>
            <p:nvPr/>
          </p:nvSpPr>
          <p:spPr>
            <a:xfrm>
              <a:off x="15295" y="5265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</a:rPr>
                <a:t>方式</a:t>
              </a:r>
              <a:endParaRPr sz="2400">
                <a:solidFill>
                  <a:srgbClr val="303030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996998" y="3188335"/>
            <a:ext cx="617855" cy="615315"/>
            <a:chOff x="15071" y="6377"/>
            <a:chExt cx="973" cy="969"/>
          </a:xfrm>
        </p:grpSpPr>
        <p:sp>
          <p:nvSpPr>
            <p:cNvPr id="184" name="MMConnector"/>
            <p:cNvSpPr/>
            <p:nvPr/>
          </p:nvSpPr>
          <p:spPr>
            <a:xfrm>
              <a:off x="15071" y="6779"/>
              <a:ext cx="494" cy="567"/>
            </a:xfrm>
            <a:custGeom>
              <a:avLst/>
              <a:gdLst/>
              <a:ahLst/>
              <a:cxnLst/>
              <a:rect l="0" t="0" r="0" b="0"/>
              <a:pathLst>
                <a:path w="250800" h="218500" fill="none">
                  <a:moveTo>
                    <a:pt x="-125400" y="-109250"/>
                  </a:moveTo>
                  <a:cubicBezTo>
                    <a:pt x="162" y="-109250"/>
                    <a:pt x="-8738" y="109250"/>
                    <a:pt x="125400" y="1092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15295" y="6377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</a:rPr>
                <a:t>放热</a:t>
              </a:r>
              <a:endParaRPr sz="2400">
                <a:solidFill>
                  <a:srgbClr val="303030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786303" y="2294890"/>
            <a:ext cx="1229360" cy="816610"/>
            <a:chOff x="16314" y="4880"/>
            <a:chExt cx="1936" cy="1286"/>
          </a:xfrm>
        </p:grpSpPr>
        <p:sp>
          <p:nvSpPr>
            <p:cNvPr id="186" name="MMConnector"/>
            <p:cNvSpPr/>
            <p:nvPr/>
          </p:nvSpPr>
          <p:spPr>
            <a:xfrm>
              <a:off x="16314" y="5758"/>
              <a:ext cx="494" cy="40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5" name="SubTopic"/>
            <p:cNvSpPr/>
            <p:nvPr/>
          </p:nvSpPr>
          <p:spPr>
            <a:xfrm>
              <a:off x="16562" y="4880"/>
              <a:ext cx="1688" cy="67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</a:rPr>
                <a:t>降低温度</a:t>
              </a:r>
              <a:endParaRPr sz="2400">
                <a:solidFill>
                  <a:srgbClr val="303030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786303" y="2803525"/>
            <a:ext cx="1311910" cy="558165"/>
            <a:chOff x="16314" y="5696"/>
            <a:chExt cx="2066" cy="879"/>
          </a:xfrm>
        </p:grpSpPr>
        <p:sp>
          <p:nvSpPr>
            <p:cNvPr id="189" name="MMConnector"/>
            <p:cNvSpPr/>
            <p:nvPr/>
          </p:nvSpPr>
          <p:spPr>
            <a:xfrm>
              <a:off x="16314" y="6167"/>
              <a:ext cx="494" cy="40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7" name="SubTopic"/>
            <p:cNvSpPr/>
            <p:nvPr/>
          </p:nvSpPr>
          <p:spPr>
            <a:xfrm>
              <a:off x="16562" y="5696"/>
              <a:ext cx="1819" cy="67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</a:rPr>
                <a:t>压缩体积</a:t>
              </a:r>
              <a:endParaRPr sz="2400">
                <a:solidFill>
                  <a:srgbClr val="303030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400223" y="4760595"/>
            <a:ext cx="1537449" cy="1198880"/>
            <a:chOff x="5175" y="8565"/>
            <a:chExt cx="2087" cy="1888"/>
          </a:xfrm>
        </p:grpSpPr>
        <p:sp>
          <p:nvSpPr>
            <p:cNvPr id="33" name="矩形标注 32"/>
            <p:cNvSpPr/>
            <p:nvPr/>
          </p:nvSpPr>
          <p:spPr>
            <a:xfrm>
              <a:off x="5175" y="8565"/>
              <a:ext cx="2087" cy="1813"/>
            </a:xfrm>
            <a:prstGeom prst="wedgeRectCallout">
              <a:avLst>
                <a:gd name="adj1" fmla="val -45297"/>
                <a:gd name="adj2" fmla="val -64340"/>
              </a:avLst>
            </a:prstGeom>
            <a:noFill/>
            <a:ln>
              <a:solidFill>
                <a:srgbClr val="9AE65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185" y="8565"/>
              <a:ext cx="2077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>
                  <a:solidFill>
                    <a:prstClr val="black"/>
                  </a:solidFill>
                  <a:hlinkClick r:id="rId3" action="ppaction://hlinksldjump"/>
                </a:rPr>
                <a:t>晶体与非晶体特点</a:t>
              </a: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41397" y="2921000"/>
            <a:ext cx="946150" cy="1286510"/>
            <a:chOff x="4034" y="2001"/>
            <a:chExt cx="1490" cy="2026"/>
          </a:xfrm>
        </p:grpSpPr>
        <p:sp>
          <p:nvSpPr>
            <p:cNvPr id="29" name="MMConnector"/>
            <p:cNvSpPr/>
            <p:nvPr/>
          </p:nvSpPr>
          <p:spPr>
            <a:xfrm>
              <a:off x="5030" y="3140"/>
              <a:ext cx="494" cy="887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4" name="SubTopic"/>
            <p:cNvSpPr/>
            <p:nvPr/>
          </p:nvSpPr>
          <p:spPr>
            <a:xfrm>
              <a:off x="4034" y="2001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 dirty="0" err="1" smtClean="0">
                  <a:solidFill>
                    <a:srgbClr val="303030"/>
                  </a:solidFill>
                </a:rPr>
                <a:t>定义</a:t>
              </a:r>
              <a:endParaRPr sz="2400" dirty="0">
                <a:solidFill>
                  <a:srgbClr val="303030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42262" y="3452495"/>
            <a:ext cx="1645285" cy="495300"/>
            <a:chOff x="2933" y="2838"/>
            <a:chExt cx="2591" cy="780"/>
          </a:xfrm>
        </p:grpSpPr>
        <p:sp>
          <p:nvSpPr>
            <p:cNvPr id="47" name="MMConnector"/>
            <p:cNvSpPr/>
            <p:nvPr/>
          </p:nvSpPr>
          <p:spPr>
            <a:xfrm>
              <a:off x="5030" y="3548"/>
              <a:ext cx="494" cy="71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9" name="SubTopic"/>
            <p:cNvSpPr/>
            <p:nvPr/>
          </p:nvSpPr>
          <p:spPr>
            <a:xfrm>
              <a:off x="2933" y="2838"/>
              <a:ext cx="1850" cy="67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</a:rPr>
                <a:t>摄氏温度</a:t>
              </a:r>
              <a:endParaRPr sz="2400">
                <a:solidFill>
                  <a:srgbClr val="303030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689632" y="4230370"/>
            <a:ext cx="1097915" cy="795020"/>
            <a:chOff x="3795" y="4063"/>
            <a:chExt cx="1729" cy="1252"/>
          </a:xfrm>
        </p:grpSpPr>
        <p:sp>
          <p:nvSpPr>
            <p:cNvPr id="51" name="MMConnector"/>
            <p:cNvSpPr/>
            <p:nvPr/>
          </p:nvSpPr>
          <p:spPr>
            <a:xfrm>
              <a:off x="5030" y="4161"/>
              <a:ext cx="494" cy="1154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52" name="SubTopic"/>
            <p:cNvSpPr/>
            <p:nvPr/>
          </p:nvSpPr>
          <p:spPr>
            <a:xfrm>
              <a:off x="3795" y="4063"/>
              <a:ext cx="989" cy="674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</a:rPr>
                <a:t>温度计</a:t>
              </a:r>
              <a:endParaRPr sz="2400">
                <a:solidFill>
                  <a:srgbClr val="303030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49172" y="3897630"/>
            <a:ext cx="1296670" cy="976630"/>
            <a:chOff x="1999" y="3676"/>
            <a:chExt cx="2042" cy="1538"/>
          </a:xfrm>
        </p:grpSpPr>
        <p:sp>
          <p:nvSpPr>
            <p:cNvPr id="54" name="MMConnector"/>
            <p:cNvSpPr/>
            <p:nvPr/>
          </p:nvSpPr>
          <p:spPr>
            <a:xfrm>
              <a:off x="3547" y="4534"/>
              <a:ext cx="494" cy="680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55" name="SubTopic"/>
            <p:cNvSpPr/>
            <p:nvPr/>
          </p:nvSpPr>
          <p:spPr>
            <a:xfrm>
              <a:off x="1999" y="3676"/>
              <a:ext cx="1301" cy="506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</a:rPr>
                <a:t>原理</a:t>
              </a:r>
              <a:endParaRPr sz="2400">
                <a:solidFill>
                  <a:srgbClr val="303030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79788" y="4302125"/>
            <a:ext cx="1524635" cy="1450975"/>
            <a:chOff x="1527" y="3791"/>
            <a:chExt cx="2401" cy="2285"/>
          </a:xfrm>
        </p:grpSpPr>
        <p:sp>
          <p:nvSpPr>
            <p:cNvPr id="60" name="MMConnector"/>
            <p:cNvSpPr/>
            <p:nvPr/>
          </p:nvSpPr>
          <p:spPr>
            <a:xfrm>
              <a:off x="3434" y="4942"/>
              <a:ext cx="494" cy="1134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61" name="SubTopic"/>
            <p:cNvSpPr/>
            <p:nvPr/>
          </p:nvSpPr>
          <p:spPr>
            <a:xfrm>
              <a:off x="1527" y="3791"/>
              <a:ext cx="1661" cy="1693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</a:rPr>
                <a:t>温度计</a:t>
              </a:r>
              <a:endParaRPr sz="2400">
                <a:solidFill>
                  <a:srgbClr val="303030"/>
                </a:solidFill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</a:rPr>
                <a:t>的使用</a:t>
              </a:r>
              <a:endParaRPr sz="2400">
                <a:solidFill>
                  <a:srgbClr val="303030"/>
                </a:solidFill>
              </a:endParaRPr>
            </a:p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及读数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46" name="MainTopic"/>
          <p:cNvSpPr/>
          <p:nvPr/>
        </p:nvSpPr>
        <p:spPr>
          <a:xfrm>
            <a:off x="5527427" y="3245485"/>
            <a:ext cx="2440940" cy="1283335"/>
          </a:xfrm>
          <a:custGeom>
            <a:avLst/>
            <a:gdLst>
              <a:gd name="rtl" fmla="*/ 135280 w 737200"/>
              <a:gd name="rtt" fmla="*/ 71440 h 463600"/>
              <a:gd name="rtr" fmla="*/ 598880 w 737200"/>
              <a:gd name="rtb" fmla="*/ 405840 h 463600"/>
            </a:gdLst>
            <a:ahLst/>
            <a:cxnLst/>
            <a:rect l="rtl" t="rtt" r="rtr" b="rtb"/>
            <a:pathLst>
              <a:path w="737200" h="463600">
                <a:moveTo>
                  <a:pt x="30400" y="0"/>
                </a:moveTo>
                <a:lnTo>
                  <a:pt x="706800" y="0"/>
                </a:lnTo>
                <a:cubicBezTo>
                  <a:pt x="723581" y="0"/>
                  <a:pt x="737200" y="13619"/>
                  <a:pt x="737200" y="30400"/>
                </a:cubicBezTo>
                <a:lnTo>
                  <a:pt x="737200" y="433200"/>
                </a:lnTo>
                <a:cubicBezTo>
                  <a:pt x="737200" y="449981"/>
                  <a:pt x="723581" y="463600"/>
                  <a:pt x="706800" y="463600"/>
                </a:cubicBezTo>
                <a:lnTo>
                  <a:pt x="30400" y="463600"/>
                </a:lnTo>
                <a:cubicBezTo>
                  <a:pt x="13619" y="463600"/>
                  <a:pt x="0" y="449981"/>
                  <a:pt x="0" y="433200"/>
                </a:cubicBezTo>
                <a:lnTo>
                  <a:pt x="0" y="30400"/>
                </a:lnTo>
                <a:cubicBezTo>
                  <a:pt x="0" y="13619"/>
                  <a:pt x="13619" y="0"/>
                  <a:pt x="30400" y="0"/>
                </a:cubicBezTo>
                <a:close/>
              </a:path>
            </a:pathLst>
          </a:custGeom>
          <a:noFill/>
          <a:ln w="15200" cap="flat">
            <a:solidFill>
              <a:srgbClr val="96E54E"/>
            </a:solidFill>
            <a:round/>
          </a:ln>
        </p:spPr>
        <p:txBody>
          <a:bodyPr wrap="square" lIns="0" tIns="0" rIns="0" bIns="22500" rtlCol="0" anchor="ctr"/>
          <a:lstStyle/>
          <a:p>
            <a:pPr algn="ctr"/>
            <a:r>
              <a:rPr lang="zh-CN" altLang="en-US" sz="2400">
                <a:solidFill>
                  <a:srgbClr val="303030"/>
                </a:solidFill>
                <a:latin typeface="宋体" panose="02010600030101010101" pitchFamily="2" charset="-122"/>
                <a:hlinkClick r:id="rId4" action="ppaction://hlinksldjump"/>
              </a:rPr>
              <a:t>六种物态变化辨识及其吸放热</a:t>
            </a:r>
            <a:endParaRPr lang="zh-CN" altLang="en-US" sz="2400">
              <a:solidFill>
                <a:srgbClr val="303030"/>
              </a:solidFill>
              <a:latin typeface="宋体" panose="02010600030101010101" pitchFamily="2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 flipH="1">
            <a:off x="7031673" y="4711700"/>
            <a:ext cx="1063625" cy="1094740"/>
            <a:chOff x="2266" y="2260"/>
            <a:chExt cx="2102" cy="1649"/>
          </a:xfrm>
        </p:grpSpPr>
        <p:sp>
          <p:nvSpPr>
            <p:cNvPr id="67" name="SubTopic"/>
            <p:cNvSpPr/>
            <p:nvPr/>
          </p:nvSpPr>
          <p:spPr>
            <a:xfrm>
              <a:off x="2266" y="2260"/>
              <a:ext cx="1481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8" name="MMConnector"/>
            <p:cNvSpPr/>
            <p:nvPr/>
          </p:nvSpPr>
          <p:spPr>
            <a:xfrm>
              <a:off x="3953" y="3382"/>
              <a:ext cx="415" cy="527"/>
            </a:xfrm>
            <a:custGeom>
              <a:avLst/>
              <a:gdLst/>
              <a:ahLst/>
              <a:cxnLst/>
              <a:rect l="0" t="0" r="0" b="0"/>
              <a:pathLst>
                <a:path w="217800" h="177375" fill="none">
                  <a:moveTo>
                    <a:pt x="108900" y="88688"/>
                  </a:moveTo>
                  <a:cubicBezTo>
                    <a:pt x="1238" y="88688"/>
                    <a:pt x="4372" y="-88687"/>
                    <a:pt x="-108900" y="-88687"/>
                  </a:cubicBezTo>
                </a:path>
              </a:pathLst>
            </a:custGeom>
            <a:noFill/>
            <a:ln w="13200" cap="rnd">
              <a:solidFill>
                <a:srgbClr val="96E54E"/>
              </a:solidFill>
              <a:round/>
            </a:ln>
          </p:spPr>
        </p:sp>
      </p:grpSp>
      <p:grpSp>
        <p:nvGrpSpPr>
          <p:cNvPr id="69" name="组合 68"/>
          <p:cNvGrpSpPr/>
          <p:nvPr/>
        </p:nvGrpSpPr>
        <p:grpSpPr>
          <a:xfrm flipH="1">
            <a:off x="7031673" y="5335905"/>
            <a:ext cx="1642217" cy="711835"/>
            <a:chOff x="1121" y="3216"/>
            <a:chExt cx="3247" cy="1073"/>
          </a:xfrm>
        </p:grpSpPr>
        <p:sp>
          <p:nvSpPr>
            <p:cNvPr id="70" name="MMConnector"/>
            <p:cNvSpPr/>
            <p:nvPr/>
          </p:nvSpPr>
          <p:spPr>
            <a:xfrm>
              <a:off x="3953" y="3860"/>
              <a:ext cx="415" cy="429"/>
            </a:xfrm>
            <a:custGeom>
              <a:avLst/>
              <a:gdLst/>
              <a:ahLst/>
              <a:cxnLst/>
              <a:rect l="0" t="0" r="0" b="0"/>
              <a:pathLst>
                <a:path w="217800" h="144375" fill="none">
                  <a:moveTo>
                    <a:pt x="108900" y="-72187"/>
                  </a:moveTo>
                  <a:cubicBezTo>
                    <a:pt x="4963" y="-72187"/>
                    <a:pt x="-4320" y="72188"/>
                    <a:pt x="-108900" y="72188"/>
                  </a:cubicBezTo>
                </a:path>
              </a:pathLst>
            </a:custGeom>
            <a:noFill/>
            <a:ln w="13200" cap="rnd">
              <a:solidFill>
                <a:srgbClr val="96E54E"/>
              </a:solidFill>
              <a:round/>
            </a:ln>
          </p:spPr>
        </p:sp>
        <p:sp>
          <p:nvSpPr>
            <p:cNvPr id="71" name="SubTopic"/>
            <p:cNvSpPr/>
            <p:nvPr/>
          </p:nvSpPr>
          <p:spPr>
            <a:xfrm>
              <a:off x="1121" y="3216"/>
              <a:ext cx="2625" cy="860"/>
            </a:xfrm>
            <a:custGeom>
              <a:avLst/>
              <a:gdLst>
                <a:gd name="rtl" fmla="*/ 47025 w 541200"/>
                <a:gd name="rtt" fmla="*/ 22605 h 288750"/>
                <a:gd name="rtr" fmla="*/ 495825 w 541200"/>
                <a:gd name="rtb" fmla="*/ 273405 h 288750"/>
              </a:gdLst>
              <a:ahLst/>
              <a:cxnLst/>
              <a:rect l="rtl" t="rtt" r="rtr" b="rtb"/>
              <a:pathLst>
                <a:path w="541200" h="288750" stroke="0">
                  <a:moveTo>
                    <a:pt x="0" y="0"/>
                  </a:moveTo>
                  <a:lnTo>
                    <a:pt x="541200" y="0"/>
                  </a:lnTo>
                  <a:lnTo>
                    <a:pt x="541200" y="288750"/>
                  </a:lnTo>
                  <a:lnTo>
                    <a:pt x="0" y="288750"/>
                  </a:lnTo>
                  <a:lnTo>
                    <a:pt x="0" y="0"/>
                  </a:lnTo>
                  <a:close/>
                </a:path>
                <a:path w="541200" h="288750" fill="none">
                  <a:moveTo>
                    <a:pt x="0" y="288750"/>
                  </a:moveTo>
                  <a:lnTo>
                    <a:pt x="541200" y="288750"/>
                  </a:lnTo>
                </a:path>
              </a:pathLst>
            </a:custGeom>
            <a:noFill/>
            <a:ln w="13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吸、放热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 flipV="1">
            <a:off x="5988368" y="3953861"/>
            <a:ext cx="1127125" cy="2231356"/>
            <a:chOff x="10159" y="7710"/>
            <a:chExt cx="1775" cy="4941"/>
          </a:xfrm>
        </p:grpSpPr>
        <p:sp>
          <p:nvSpPr>
            <p:cNvPr id="73" name="MMConnector"/>
            <p:cNvSpPr/>
            <p:nvPr/>
          </p:nvSpPr>
          <p:spPr>
            <a:xfrm>
              <a:off x="10159" y="10738"/>
              <a:ext cx="684" cy="1913"/>
            </a:xfrm>
            <a:custGeom>
              <a:avLst/>
              <a:gdLst/>
              <a:ahLst/>
              <a:cxnLst/>
              <a:rect l="0" t="0" r="0" b="0"/>
              <a:pathLst>
                <a:path w="821890" h="171119">
                  <a:moveTo>
                    <a:pt x="-66263" y="4023"/>
                  </a:moveTo>
                  <a:cubicBezTo>
                    <a:pt x="-84782" y="8908"/>
                    <a:pt x="-93582" y="24415"/>
                    <a:pt x="-89505" y="38466"/>
                  </a:cubicBezTo>
                  <a:cubicBezTo>
                    <a:pt x="-85428" y="52516"/>
                    <a:pt x="-69664" y="60994"/>
                    <a:pt x="-51436" y="55115"/>
                  </a:cubicBezTo>
                  <a:cubicBezTo>
                    <a:pt x="-34486" y="49649"/>
                    <a:pt x="-17536" y="44182"/>
                    <a:pt x="-627" y="38653"/>
                  </a:cubicBezTo>
                  <a:cubicBezTo>
                    <a:pt x="16282" y="33124"/>
                    <a:pt x="33149" y="27532"/>
                    <a:pt x="49998" y="21931"/>
                  </a:cubicBezTo>
                  <a:cubicBezTo>
                    <a:pt x="66848" y="16331"/>
                    <a:pt x="83680" y="10721"/>
                    <a:pt x="100503" y="5128"/>
                  </a:cubicBezTo>
                  <a:cubicBezTo>
                    <a:pt x="117326" y="-466"/>
                    <a:pt x="134139" y="-6044"/>
                    <a:pt x="150956" y="-11573"/>
                  </a:cubicBezTo>
                  <a:cubicBezTo>
                    <a:pt x="167773" y="-17101"/>
                    <a:pt x="184593" y="-22581"/>
                    <a:pt x="201428" y="-27980"/>
                  </a:cubicBezTo>
                  <a:cubicBezTo>
                    <a:pt x="218264" y="-33378"/>
                    <a:pt x="235114" y="-38696"/>
                    <a:pt x="251991" y="-43899"/>
                  </a:cubicBezTo>
                  <a:cubicBezTo>
                    <a:pt x="268868" y="-49103"/>
                    <a:pt x="285771" y="-54194"/>
                    <a:pt x="302710" y="-59138"/>
                  </a:cubicBezTo>
                  <a:cubicBezTo>
                    <a:pt x="319649" y="-64083"/>
                    <a:pt x="336625" y="-68882"/>
                    <a:pt x="353644" y="-73505"/>
                  </a:cubicBezTo>
                  <a:cubicBezTo>
                    <a:pt x="370664" y="-78127"/>
                    <a:pt x="387728" y="-82573"/>
                    <a:pt x="404841" y="-86813"/>
                  </a:cubicBezTo>
                  <a:cubicBezTo>
                    <a:pt x="421953" y="-91053"/>
                    <a:pt x="439115" y="-95087"/>
                    <a:pt x="456332" y="-98888"/>
                  </a:cubicBezTo>
                  <a:cubicBezTo>
                    <a:pt x="473549" y="-102689"/>
                    <a:pt x="490821" y="-106257"/>
                    <a:pt x="508134" y="-109568"/>
                  </a:cubicBezTo>
                  <a:cubicBezTo>
                    <a:pt x="525447" y="-112878"/>
                    <a:pt x="542801" y="-115932"/>
                    <a:pt x="560246" y="-118711"/>
                  </a:cubicBezTo>
                  <a:cubicBezTo>
                    <a:pt x="577692" y="-121490"/>
                    <a:pt x="595228" y="-123996"/>
                    <a:pt x="612650" y="-126199"/>
                  </a:cubicBezTo>
                  <a:cubicBezTo>
                    <a:pt x="630073" y="-128403"/>
                    <a:pt x="647382" y="-130304"/>
                    <a:pt x="665312" y="-131940"/>
                  </a:cubicBezTo>
                  <a:cubicBezTo>
                    <a:pt x="683242" y="-133575"/>
                    <a:pt x="701792" y="-134944"/>
                    <a:pt x="718184" y="-135868"/>
                  </a:cubicBezTo>
                  <a:cubicBezTo>
                    <a:pt x="734575" y="-136792"/>
                    <a:pt x="748808" y="-137271"/>
                    <a:pt x="763040" y="-137750"/>
                  </a:cubicBezTo>
                  <a:cubicBezTo>
                    <a:pt x="765774" y="-137842"/>
                    <a:pt x="767600" y="-139460"/>
                    <a:pt x="767600" y="-141550"/>
                  </a:cubicBezTo>
                  <a:cubicBezTo>
                    <a:pt x="767600" y="-143640"/>
                    <a:pt x="765775" y="-145294"/>
                    <a:pt x="763040" y="-145350"/>
                  </a:cubicBezTo>
                  <a:cubicBezTo>
                    <a:pt x="748726" y="-145643"/>
                    <a:pt x="734412" y="-145936"/>
                    <a:pt x="717887" y="-145898"/>
                  </a:cubicBezTo>
                  <a:cubicBezTo>
                    <a:pt x="701361" y="-145861"/>
                    <a:pt x="682624" y="-145495"/>
                    <a:pt x="664482" y="-144825"/>
                  </a:cubicBezTo>
                  <a:cubicBezTo>
                    <a:pt x="646339" y="-144156"/>
                    <a:pt x="628792" y="-143184"/>
                    <a:pt x="611101" y="-141913"/>
                  </a:cubicBezTo>
                  <a:cubicBezTo>
                    <a:pt x="593410" y="-140642"/>
                    <a:pt x="575576" y="-139072"/>
                    <a:pt x="557809" y="-137219"/>
                  </a:cubicBezTo>
                  <a:cubicBezTo>
                    <a:pt x="540042" y="-135366"/>
                    <a:pt x="522343" y="-133231"/>
                    <a:pt x="504665" y="-130832"/>
                  </a:cubicBezTo>
                  <a:cubicBezTo>
                    <a:pt x="486988" y="-128433"/>
                    <a:pt x="469331" y="-125771"/>
                    <a:pt x="451717" y="-122871"/>
                  </a:cubicBezTo>
                  <a:cubicBezTo>
                    <a:pt x="434103" y="-119970"/>
                    <a:pt x="416530" y="-116831"/>
                    <a:pt x="398998" y="-113481"/>
                  </a:cubicBezTo>
                  <a:cubicBezTo>
                    <a:pt x="381467" y="-110132"/>
                    <a:pt x="363977" y="-106572"/>
                    <a:pt x="346529" y="-102833"/>
                  </a:cubicBezTo>
                  <a:cubicBezTo>
                    <a:pt x="329082" y="-99093"/>
                    <a:pt x="311677" y="-95175"/>
                    <a:pt x="294313" y="-91110"/>
                  </a:cubicBezTo>
                  <a:cubicBezTo>
                    <a:pt x="276949" y="-87046"/>
                    <a:pt x="259626" y="-82835"/>
                    <a:pt x="242339" y="-78513"/>
                  </a:cubicBezTo>
                  <a:cubicBezTo>
                    <a:pt x="225053" y="-74191"/>
                    <a:pt x="207803" y="-69756"/>
                    <a:pt x="190584" y="-65245"/>
                  </a:cubicBezTo>
                  <a:cubicBezTo>
                    <a:pt x="173365" y="-60734"/>
                    <a:pt x="156177" y="-56146"/>
                    <a:pt x="139014" y="-51515"/>
                  </a:cubicBezTo>
                  <a:cubicBezTo>
                    <a:pt x="121850" y="-46884"/>
                    <a:pt x="104711" y="-42209"/>
                    <a:pt x="87588" y="-37527"/>
                  </a:cubicBezTo>
                  <a:cubicBezTo>
                    <a:pt x="70466" y="-32845"/>
                    <a:pt x="53360" y="-28155"/>
                    <a:pt x="36263" y="-23482"/>
                  </a:cubicBezTo>
                  <a:cubicBezTo>
                    <a:pt x="19167" y="-18809"/>
                    <a:pt x="2080" y="-14153"/>
                    <a:pt x="-15006" y="-9571"/>
                  </a:cubicBezTo>
                  <a:cubicBezTo>
                    <a:pt x="-32092" y="-4990"/>
                    <a:pt x="-49178" y="-483"/>
                    <a:pt x="-66263" y="402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74" name="MainTopic"/>
            <p:cNvSpPr/>
            <p:nvPr/>
          </p:nvSpPr>
          <p:spPr>
            <a:xfrm flipV="1">
              <a:off x="10774" y="7710"/>
              <a:ext cx="1160" cy="2753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升华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和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凝华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085773" y="3740150"/>
            <a:ext cx="1699895" cy="809625"/>
            <a:chOff x="12280" y="5777"/>
            <a:chExt cx="2677" cy="1275"/>
          </a:xfrm>
        </p:grpSpPr>
        <p:sp>
          <p:nvSpPr>
            <p:cNvPr id="114" name="MainTopic"/>
            <p:cNvSpPr/>
            <p:nvPr/>
          </p:nvSpPr>
          <p:spPr>
            <a:xfrm flipH="1">
              <a:off x="12991" y="5777"/>
              <a:ext cx="1966" cy="1275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chemeClr val="tx1"/>
                  </a:solidFill>
                </a:rPr>
                <a:t>熔化和</a:t>
              </a:r>
              <a:endParaRPr lang="zh-CN" sz="2400">
                <a:solidFill>
                  <a:schemeClr val="tx1"/>
                </a:solidFill>
              </a:endParaRPr>
            </a:p>
            <a:p>
              <a:pPr algn="ctr"/>
              <a:r>
                <a:rPr lang="zh-CN" sz="2400">
                  <a:solidFill>
                    <a:schemeClr val="tx1"/>
                  </a:solidFill>
                </a:rPr>
                <a:t>凝固</a:t>
              </a:r>
              <a:endParaRPr lang="zh-CN" sz="2400">
                <a:solidFill>
                  <a:schemeClr val="tx1"/>
                </a:solidFill>
              </a:endParaRPr>
            </a:p>
          </p:txBody>
        </p:sp>
        <p:sp>
          <p:nvSpPr>
            <p:cNvPr id="107" name="MMConnector"/>
            <p:cNvSpPr/>
            <p:nvPr/>
          </p:nvSpPr>
          <p:spPr>
            <a:xfrm flipV="1">
              <a:off x="12280" y="6192"/>
              <a:ext cx="850" cy="148"/>
            </a:xfrm>
            <a:custGeom>
              <a:avLst/>
              <a:gdLst/>
              <a:ahLst/>
              <a:cxnLst/>
              <a:rect l="0" t="0" r="0" b="0"/>
              <a:pathLst>
                <a:path w="798607" h="50034">
                  <a:moveTo>
                    <a:pt x="-159016" y="-10701"/>
                  </a:moveTo>
                  <a:cubicBezTo>
                    <a:pt x="-178150" y="-9888"/>
                    <a:pt x="-190026" y="3458"/>
                    <a:pt x="-189009" y="18053"/>
                  </a:cubicBezTo>
                  <a:cubicBezTo>
                    <a:pt x="-187992" y="32648"/>
                    <a:pt x="-174375" y="44271"/>
                    <a:pt x="-155318" y="42370"/>
                  </a:cubicBezTo>
                  <a:cubicBezTo>
                    <a:pt x="-137623" y="40605"/>
                    <a:pt x="-119929" y="38840"/>
                    <a:pt x="-102246" y="37026"/>
                  </a:cubicBezTo>
                  <a:cubicBezTo>
                    <a:pt x="-84562" y="35213"/>
                    <a:pt x="-66890" y="33351"/>
                    <a:pt x="-49226" y="31465"/>
                  </a:cubicBezTo>
                  <a:cubicBezTo>
                    <a:pt x="-31561" y="29578"/>
                    <a:pt x="-13903" y="27668"/>
                    <a:pt x="3748" y="25738"/>
                  </a:cubicBezTo>
                  <a:cubicBezTo>
                    <a:pt x="21398" y="23808"/>
                    <a:pt x="39042" y="21860"/>
                    <a:pt x="56681" y="19903"/>
                  </a:cubicBezTo>
                  <a:cubicBezTo>
                    <a:pt x="74319" y="17947"/>
                    <a:pt x="91953" y="15984"/>
                    <a:pt x="109582" y="14024"/>
                  </a:cubicBezTo>
                  <a:cubicBezTo>
                    <a:pt x="127212" y="12064"/>
                    <a:pt x="144837" y="10107"/>
                    <a:pt x="162461" y="8167"/>
                  </a:cubicBezTo>
                  <a:cubicBezTo>
                    <a:pt x="180085" y="6226"/>
                    <a:pt x="197707" y="4301"/>
                    <a:pt x="215328" y="2404"/>
                  </a:cubicBezTo>
                  <a:cubicBezTo>
                    <a:pt x="232950" y="508"/>
                    <a:pt x="250571" y="-1360"/>
                    <a:pt x="268194" y="-3186"/>
                  </a:cubicBezTo>
                  <a:cubicBezTo>
                    <a:pt x="285818" y="-5011"/>
                    <a:pt x="303443" y="-6795"/>
                    <a:pt x="321071" y="-8522"/>
                  </a:cubicBezTo>
                  <a:cubicBezTo>
                    <a:pt x="338699" y="-10249"/>
                    <a:pt x="356330" y="-11920"/>
                    <a:pt x="373969" y="-13520"/>
                  </a:cubicBezTo>
                  <a:cubicBezTo>
                    <a:pt x="391609" y="-15120"/>
                    <a:pt x="409257" y="-16649"/>
                    <a:pt x="426899" y="-18093"/>
                  </a:cubicBezTo>
                  <a:cubicBezTo>
                    <a:pt x="444541" y="-19536"/>
                    <a:pt x="462178" y="-20895"/>
                    <a:pt x="479868" y="-22150"/>
                  </a:cubicBezTo>
                  <a:cubicBezTo>
                    <a:pt x="497559" y="-23404"/>
                    <a:pt x="515303" y="-24555"/>
                    <a:pt x="532884" y="-25601"/>
                  </a:cubicBezTo>
                  <a:cubicBezTo>
                    <a:pt x="550465" y="-26647"/>
                    <a:pt x="567882" y="-27586"/>
                    <a:pt x="585948" y="-28357"/>
                  </a:cubicBezTo>
                  <a:cubicBezTo>
                    <a:pt x="604014" y="-29128"/>
                    <a:pt x="622727" y="-29730"/>
                    <a:pt x="641440" y="-30332"/>
                  </a:cubicBezTo>
                  <a:cubicBezTo>
                    <a:pt x="644175" y="-30420"/>
                    <a:pt x="646000" y="-32110"/>
                    <a:pt x="646000" y="-34200"/>
                  </a:cubicBezTo>
                  <a:cubicBezTo>
                    <a:pt x="646000" y="-36290"/>
                    <a:pt x="644175" y="-38008"/>
                    <a:pt x="641440" y="-38068"/>
                  </a:cubicBezTo>
                  <a:cubicBezTo>
                    <a:pt x="622673" y="-38476"/>
                    <a:pt x="603906" y="-38884"/>
                    <a:pt x="585773" y="-39123"/>
                  </a:cubicBezTo>
                  <a:cubicBezTo>
                    <a:pt x="567639" y="-39361"/>
                    <a:pt x="550139" y="-39430"/>
                    <a:pt x="532467" y="-39392"/>
                  </a:cubicBezTo>
                  <a:cubicBezTo>
                    <a:pt x="514795" y="-39355"/>
                    <a:pt x="496951" y="-39211"/>
                    <a:pt x="479154" y="-38963"/>
                  </a:cubicBezTo>
                  <a:cubicBezTo>
                    <a:pt x="461357" y="-38715"/>
                    <a:pt x="443606" y="-38362"/>
                    <a:pt x="425846" y="-37924"/>
                  </a:cubicBezTo>
                  <a:cubicBezTo>
                    <a:pt x="408086" y="-37486"/>
                    <a:pt x="390316" y="-36962"/>
                    <a:pt x="372552" y="-36367"/>
                  </a:cubicBezTo>
                  <a:cubicBezTo>
                    <a:pt x="354789" y="-35772"/>
                    <a:pt x="337033" y="-35105"/>
                    <a:pt x="319280" y="-34382"/>
                  </a:cubicBezTo>
                  <a:cubicBezTo>
                    <a:pt x="301527" y="-33658"/>
                    <a:pt x="283778" y="-32879"/>
                    <a:pt x="266033" y="-32057"/>
                  </a:cubicBezTo>
                  <a:cubicBezTo>
                    <a:pt x="248289" y="-31236"/>
                    <a:pt x="230549" y="-30372"/>
                    <a:pt x="212814" y="-29480"/>
                  </a:cubicBezTo>
                  <a:cubicBezTo>
                    <a:pt x="195078" y="-28588"/>
                    <a:pt x="177348" y="-27668"/>
                    <a:pt x="159622" y="-26732"/>
                  </a:cubicBezTo>
                  <a:cubicBezTo>
                    <a:pt x="141896" y="-25797"/>
                    <a:pt x="124174" y="-24846"/>
                    <a:pt x="106457" y="-23893"/>
                  </a:cubicBezTo>
                  <a:cubicBezTo>
                    <a:pt x="88739" y="-22939"/>
                    <a:pt x="71026" y="-21983"/>
                    <a:pt x="53317" y="-21035"/>
                  </a:cubicBezTo>
                  <a:cubicBezTo>
                    <a:pt x="35608" y="-20087"/>
                    <a:pt x="17903" y="-19147"/>
                    <a:pt x="202" y="-18227"/>
                  </a:cubicBezTo>
                  <a:cubicBezTo>
                    <a:pt x="-17499" y="-17306"/>
                    <a:pt x="-35197" y="-16406"/>
                    <a:pt x="-52891" y="-15531"/>
                  </a:cubicBezTo>
                  <a:cubicBezTo>
                    <a:pt x="-70585" y="-14656"/>
                    <a:pt x="-88276" y="-13806"/>
                    <a:pt x="-105963" y="-13005"/>
                  </a:cubicBezTo>
                  <a:cubicBezTo>
                    <a:pt x="-123650" y="-12204"/>
                    <a:pt x="-141333" y="-11453"/>
                    <a:pt x="-159016" y="-10701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</p:grpSp>
      <p:sp>
        <p:nvSpPr>
          <p:cNvPr id="58" name="MainTopic"/>
          <p:cNvSpPr/>
          <p:nvPr/>
        </p:nvSpPr>
        <p:spPr>
          <a:xfrm>
            <a:off x="2639775" y="3546460"/>
            <a:ext cx="1147760" cy="890905"/>
          </a:xfrm>
          <a:custGeom>
            <a:avLst/>
            <a:gdLst>
              <a:gd name="rtl" fmla="*/ 135280 w 592800"/>
              <a:gd name="rtt" fmla="*/ 71440 h 296400"/>
              <a:gd name="rtr" fmla="*/ 454480 w 592800"/>
              <a:gd name="rtb" fmla="*/ 238640 h 296400"/>
            </a:gdLst>
            <a:ahLst/>
            <a:cxnLst/>
            <a:rect l="rtl" t="rtt" r="rtr" b="rtb"/>
            <a:pathLst>
              <a:path w="592800" h="296400">
                <a:moveTo>
                  <a:pt x="30400" y="0"/>
                </a:moveTo>
                <a:lnTo>
                  <a:pt x="562400" y="0"/>
                </a:lnTo>
                <a:cubicBezTo>
                  <a:pt x="579181" y="0"/>
                  <a:pt x="592800" y="13619"/>
                  <a:pt x="592800" y="30400"/>
                </a:cubicBezTo>
                <a:lnTo>
                  <a:pt x="592800" y="266000"/>
                </a:lnTo>
                <a:cubicBezTo>
                  <a:pt x="592800" y="282781"/>
                  <a:pt x="579181" y="296400"/>
                  <a:pt x="562400" y="296400"/>
                </a:cubicBezTo>
                <a:lnTo>
                  <a:pt x="30400" y="296400"/>
                </a:lnTo>
                <a:cubicBezTo>
                  <a:pt x="13619" y="296400"/>
                  <a:pt x="0" y="282781"/>
                  <a:pt x="0" y="266000"/>
                </a:cubicBezTo>
                <a:lnTo>
                  <a:pt x="0" y="30400"/>
                </a:lnTo>
                <a:cubicBezTo>
                  <a:pt x="0" y="13619"/>
                  <a:pt x="13619" y="0"/>
                  <a:pt x="30400" y="0"/>
                </a:cubicBezTo>
                <a:close/>
              </a:path>
            </a:pathLst>
          </a:custGeom>
          <a:noFill/>
          <a:ln w="152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/>
            <a:r>
              <a:rPr sz="2400" dirty="0" smtClean="0">
                <a:solidFill>
                  <a:srgbClr val="303030"/>
                </a:solidFill>
                <a:hlinkClick r:id="rId5" action="ppaction://hlinksldjump"/>
              </a:rPr>
              <a:t>温</a:t>
            </a:r>
            <a:r>
              <a:rPr lang="zh-CN" altLang="en-US" sz="2400" dirty="0" smtClean="0">
                <a:solidFill>
                  <a:srgbClr val="303030"/>
                </a:solidFill>
                <a:hlinkClick r:id="rId5" action="ppaction://hlinksldjump"/>
              </a:rPr>
              <a:t>度</a:t>
            </a:r>
            <a:endParaRPr sz="2400" dirty="0">
              <a:solidFill>
                <a:srgbClr val="303030"/>
              </a:solidFill>
            </a:endParaRPr>
          </a:p>
        </p:txBody>
      </p:sp>
      <p:sp>
        <p:nvSpPr>
          <p:cNvPr id="80" name="MMConnector"/>
          <p:cNvSpPr/>
          <p:nvPr/>
        </p:nvSpPr>
        <p:spPr>
          <a:xfrm flipV="1">
            <a:off x="5052353" y="3915529"/>
            <a:ext cx="539750" cy="17780"/>
          </a:xfrm>
          <a:custGeom>
            <a:avLst/>
            <a:gdLst/>
            <a:ahLst/>
            <a:cxnLst/>
            <a:rect l="0" t="0" r="0" b="0"/>
            <a:pathLst>
              <a:path w="798000" h="7600">
                <a:moveTo>
                  <a:pt x="-124686" y="-20336"/>
                </a:moveTo>
                <a:cubicBezTo>
                  <a:pt x="-131297" y="-15390"/>
                  <a:pt x="-135128" y="-8012"/>
                  <a:pt x="-135128" y="0"/>
                </a:cubicBezTo>
                <a:cubicBezTo>
                  <a:pt x="-135128" y="14630"/>
                  <a:pt x="-122352" y="27147"/>
                  <a:pt x="-103208" y="26600"/>
                </a:cubicBezTo>
                <a:lnTo>
                  <a:pt x="694792" y="3800"/>
                </a:lnTo>
                <a:cubicBezTo>
                  <a:pt x="694792" y="3800"/>
                  <a:pt x="694792" y="3800"/>
                  <a:pt x="694792" y="3800"/>
                </a:cubicBezTo>
                <a:cubicBezTo>
                  <a:pt x="697527" y="3722"/>
                  <a:pt x="699352" y="2090"/>
                  <a:pt x="699352" y="0"/>
                </a:cubicBezTo>
                <a:cubicBezTo>
                  <a:pt x="699352" y="-2090"/>
                  <a:pt x="697527" y="-3722"/>
                  <a:pt x="694792" y="-3800"/>
                </a:cubicBezTo>
                <a:lnTo>
                  <a:pt x="-80417" y="-25949"/>
                </a:lnTo>
                <a:cubicBezTo>
                  <a:pt x="-92998" y="-26308"/>
                  <a:pt x="-112419" y="-29515"/>
                  <a:pt x="-124686" y="-20336"/>
                </a:cubicBezTo>
                <a:close/>
              </a:path>
            </a:pathLst>
          </a:custGeom>
          <a:solidFill>
            <a:srgbClr val="96E54E"/>
          </a:solidFill>
          <a:ln w="7600" cap="rnd">
            <a:solidFill>
              <a:srgbClr val="96E54E"/>
            </a:solidFill>
            <a:round/>
          </a:ln>
        </p:spPr>
      </p:sp>
      <p:sp>
        <p:nvSpPr>
          <p:cNvPr id="81" name="MMConnector"/>
          <p:cNvSpPr/>
          <p:nvPr/>
        </p:nvSpPr>
        <p:spPr>
          <a:xfrm rot="10451344" flipV="1">
            <a:off x="3756695" y="3960588"/>
            <a:ext cx="539750" cy="17780"/>
          </a:xfrm>
          <a:custGeom>
            <a:avLst/>
            <a:gdLst/>
            <a:ahLst/>
            <a:cxnLst/>
            <a:rect l="0" t="0" r="0" b="0"/>
            <a:pathLst>
              <a:path w="798000" h="7600">
                <a:moveTo>
                  <a:pt x="-124686" y="-20336"/>
                </a:moveTo>
                <a:cubicBezTo>
                  <a:pt x="-131297" y="-15390"/>
                  <a:pt x="-135128" y="-8012"/>
                  <a:pt x="-135128" y="0"/>
                </a:cubicBezTo>
                <a:cubicBezTo>
                  <a:pt x="-135128" y="14630"/>
                  <a:pt x="-122352" y="27147"/>
                  <a:pt x="-103208" y="26600"/>
                </a:cubicBezTo>
                <a:lnTo>
                  <a:pt x="694792" y="3800"/>
                </a:lnTo>
                <a:cubicBezTo>
                  <a:pt x="694792" y="3800"/>
                  <a:pt x="694792" y="3800"/>
                  <a:pt x="694792" y="3800"/>
                </a:cubicBezTo>
                <a:cubicBezTo>
                  <a:pt x="697527" y="3722"/>
                  <a:pt x="699352" y="2090"/>
                  <a:pt x="699352" y="0"/>
                </a:cubicBezTo>
                <a:cubicBezTo>
                  <a:pt x="699352" y="-2090"/>
                  <a:pt x="697527" y="-3722"/>
                  <a:pt x="694792" y="-3800"/>
                </a:cubicBezTo>
                <a:lnTo>
                  <a:pt x="-80417" y="-25949"/>
                </a:lnTo>
                <a:cubicBezTo>
                  <a:pt x="-92998" y="-26308"/>
                  <a:pt x="-112419" y="-29515"/>
                  <a:pt x="-124686" y="-20336"/>
                </a:cubicBezTo>
                <a:close/>
              </a:path>
            </a:pathLst>
          </a:custGeom>
          <a:solidFill>
            <a:srgbClr val="96E54E"/>
          </a:solidFill>
          <a:ln w="7600" cap="rnd">
            <a:solidFill>
              <a:srgbClr val="96E54E"/>
            </a:solidFill>
            <a:round/>
          </a:ln>
        </p:spPr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  <p:bldP spid="46" grpId="0" bldLvl="0" animBg="1"/>
      <p:bldP spid="5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3054668" y="827493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76276" y="1611630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42633" y="2225675"/>
            <a:ext cx="104197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一、温度与温度计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 b="0" dirty="0">
                <a:ea typeface="宋体" panose="02010600030101010101" pitchFamily="2" charset="-122"/>
              </a:rPr>
              <a:t>温度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sz="2400" b="0" dirty="0" smtClean="0">
                <a:ea typeface="宋体" panose="02010600030101010101" pitchFamily="2" charset="-122"/>
              </a:rPr>
              <a:t>定义</a:t>
            </a:r>
            <a:r>
              <a:rPr lang="zh-CN" sz="2400" b="0" dirty="0">
                <a:ea typeface="宋体" panose="02010600030101010101" pitchFamily="2" charset="-122"/>
              </a:rPr>
              <a:t>：表示物体的冷热程度的物理量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 b="0" dirty="0" smtClean="0">
                <a:ea typeface="宋体" panose="02010600030101010101" pitchFamily="2" charset="-122"/>
              </a:rPr>
              <a:t>单位</a:t>
            </a:r>
            <a:r>
              <a:rPr lang="zh-CN" sz="2400" b="0" dirty="0">
                <a:ea typeface="宋体" panose="02010600030101010101" pitchFamily="2" charset="-122"/>
              </a:rPr>
              <a:t>：摄氏度，符号：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℃.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sz="2400" b="0" dirty="0" smtClean="0">
                <a:ea typeface="宋体" panose="02010600030101010101" pitchFamily="2" charset="-122"/>
              </a:rPr>
              <a:t>摄氏温度</a:t>
            </a:r>
            <a:r>
              <a:rPr lang="zh-CN" sz="2400" b="0" dirty="0">
                <a:ea typeface="宋体" panose="02010600030101010101" pitchFamily="2" charset="-122"/>
              </a:rPr>
              <a:t>的规定：把在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 dirty="0">
                <a:ea typeface="宋体" panose="02010600030101010101" pitchFamily="2" charset="-122"/>
              </a:rPr>
              <a:t>个标准大气压下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 b="0" dirty="0">
                <a:ea typeface="宋体" panose="02010600030101010101" pitchFamily="2" charset="-122"/>
              </a:rPr>
              <a:t>的温度定为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 b="0" dirty="0">
                <a:ea typeface="宋体" panose="02010600030101010101" pitchFamily="2" charset="-122"/>
              </a:rPr>
              <a:t>摄氏度，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</a:t>
            </a:r>
            <a:r>
              <a:rPr lang="zh-CN" sz="2400" b="0" dirty="0">
                <a:ea typeface="宋体" panose="02010600030101010101" pitchFamily="2" charset="-122"/>
              </a:rPr>
              <a:t>的温度定为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zh-CN" sz="2400" b="0" dirty="0">
                <a:ea typeface="宋体" panose="02010600030101010101" pitchFamily="2" charset="-122"/>
              </a:rPr>
              <a:t>摄氏度，分别用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0 ℃</a:t>
            </a:r>
            <a:r>
              <a:rPr lang="zh-CN" sz="2400" b="0" dirty="0">
                <a:ea typeface="宋体" panose="02010600030101010101" pitchFamily="2" charset="-122"/>
              </a:rPr>
              <a:t>和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100 ℃</a:t>
            </a:r>
            <a:r>
              <a:rPr lang="zh-CN" sz="2400" b="0" dirty="0">
                <a:ea typeface="宋体" panose="02010600030101010101" pitchFamily="2" charset="-122"/>
              </a:rPr>
              <a:t>表示；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0 ℃</a:t>
            </a:r>
            <a:r>
              <a:rPr lang="zh-CN" sz="2400" b="0" dirty="0">
                <a:ea typeface="宋体" panose="02010600030101010101" pitchFamily="2" charset="-122"/>
              </a:rPr>
              <a:t>和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100 ℃</a:t>
            </a:r>
            <a:r>
              <a:rPr lang="zh-CN" sz="2400" b="0" dirty="0">
                <a:ea typeface="宋体" panose="02010600030101010101" pitchFamily="2" charset="-122"/>
              </a:rPr>
              <a:t>之间分成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r>
              <a:rPr lang="zh-CN" sz="2400" b="0" dirty="0">
                <a:ea typeface="宋体" panose="02010600030101010101" pitchFamily="2" charset="-122"/>
              </a:rPr>
              <a:t>个等份，每一等份代表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℃.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6528207" y="4524107"/>
            <a:ext cx="1782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冰水混合物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002348" y="5083810"/>
            <a:ext cx="1213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沸水　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59388" y="5651500"/>
            <a:ext cx="1094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3" name="流程图: 终止 2">
            <a:hlinkClick r:id="rId3" action="ppaction://hlinksldjump"/>
          </p:cNvPr>
          <p:cNvSpPr/>
          <p:nvPr/>
        </p:nvSpPr>
        <p:spPr>
          <a:xfrm>
            <a:off x="8952548" y="583946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38518" y="1050925"/>
            <a:ext cx="107207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常见温度估测：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人的正常体温约为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 ℃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人体感觉舒适的环境温度约为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 ℃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洗澡时合适的水温约为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 ℃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液体温度计及其使用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原理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根据液体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的原理制成的</a:t>
            </a:r>
            <a:r>
              <a:rPr lang="en-US" sz="2400" b="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选：选择合适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的温度计，首先要看清它的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sz="2400" b="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放：温度计的玻璃泡应该全部浸入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中，不要碰到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198000" y="2166491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464684" y="390397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热胀冷缩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569723" y="4436353"/>
            <a:ext cx="1008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量程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8112368" y="4436353"/>
            <a:ext cx="1008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量程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9552796" y="4436353"/>
            <a:ext cx="1177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分度值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128772" y="4984090"/>
            <a:ext cx="1696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被测液体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9358796" y="4992076"/>
            <a:ext cx="1347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容器底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77650" y="5560154"/>
            <a:ext cx="1618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容器壁</a:t>
            </a:r>
            <a:endParaRPr lang="zh-CN" altLang="en-US" dirty="0"/>
          </a:p>
        </p:txBody>
      </p:sp>
      <p:sp>
        <p:nvSpPr>
          <p:cNvPr id="5" name="流程图: 终止 4">
            <a:hlinkClick r:id="rId1" action="ppaction://hlinksldjump"/>
          </p:cNvPr>
          <p:cNvSpPr/>
          <p:nvPr/>
        </p:nvSpPr>
        <p:spPr>
          <a:xfrm>
            <a:off x="8952548" y="583946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73088" y="860425"/>
            <a:ext cx="109683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sz="2400" dirty="0" smtClean="0">
                <a:ea typeface="宋体" panose="02010600030101010101" pitchFamily="2" charset="-122"/>
                <a:sym typeface="+mn-ea"/>
              </a:rPr>
              <a:t>会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看：待温度计内液柱的液面稳定后再读数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.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读数时温度计不能离开被测液体，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视线要与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相平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如图中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视线</a:t>
            </a:r>
            <a:r>
              <a:rPr lang="en-US" sz="2400" i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B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所示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sz="2400" dirty="0">
                <a:ea typeface="宋体" panose="02010600030101010101" pitchFamily="2" charset="-122"/>
                <a:sym typeface="+mn-ea"/>
              </a:rPr>
              <a:t>，并看清液柱是在零刻度的上方还是下方</a:t>
            </a:r>
            <a:r>
              <a:rPr lang="zh-CN" sz="2400" b="0" dirty="0">
                <a:ea typeface="宋体" panose="02010600030101010101" pitchFamily="2" charset="-122"/>
              </a:rPr>
              <a:t>（若刻度由下往上越来越大，为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零上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，反之为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零下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）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会读、</a:t>
            </a:r>
            <a:r>
              <a:rPr lang="zh-CN" sz="2400" b="0" dirty="0">
                <a:ea typeface="宋体" panose="02010600030101010101" pitchFamily="2" charset="-122"/>
              </a:rPr>
              <a:t>记：读液柱下最近的整刻度值，然后从整刻度值处开始数到液面的小格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数，整刻度值＋小格数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zh-CN" sz="2400" b="0" dirty="0">
                <a:ea typeface="宋体" panose="02010600030101010101" pitchFamily="2" charset="-122"/>
              </a:rPr>
              <a:t>分度值，即为最终读数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 b="0" dirty="0">
                <a:ea typeface="宋体" panose="02010600030101010101" pitchFamily="2" charset="-122"/>
              </a:rPr>
              <a:t>图中温度计的示数为</a:t>
            </a:r>
            <a:r>
              <a:rPr lang="en-US" alt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℃.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 b="0" dirty="0">
                <a:ea typeface="宋体" panose="02010600030101010101" pitchFamily="2" charset="-122"/>
              </a:rPr>
              <a:t>体温计：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体温计用于测量人体温度，根据人体温度的变化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情况，体温计的量程通常为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℃.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体温计可以离开人体读数，使用前要用力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甩动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几下使管内的液体回到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35 ℃</a:t>
            </a:r>
            <a:r>
              <a:rPr lang="zh-CN" sz="2400" b="0" dirty="0">
                <a:ea typeface="宋体" panose="02010600030101010101" pitchFamily="2" charset="-122"/>
              </a:rPr>
              <a:t>以下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130108" y="1538605"/>
            <a:ext cx="1047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液面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016808" y="3181350"/>
            <a:ext cx="1094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43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54513" y="4839335"/>
            <a:ext cx="1909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35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42</a:t>
            </a:r>
            <a:endParaRPr lang="zh-CN" altLang="en-US" dirty="0"/>
          </a:p>
        </p:txBody>
      </p:sp>
      <p:pic>
        <p:nvPicPr>
          <p:cNvPr id="2" name="图片 -2147482609" descr="C:\Documents and Settings\Administrator\桌面\海南物理（沪科）@\AY358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0343" y="3627120"/>
            <a:ext cx="2685415" cy="1528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流程图: 终止 5">
            <a:hlinkClick r:id="rId3" action="ppaction://hlinksldjump"/>
          </p:cNvPr>
          <p:cNvSpPr/>
          <p:nvPr/>
        </p:nvSpPr>
        <p:spPr>
          <a:xfrm>
            <a:off x="9096058" y="591121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8033" y="1212121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二、六种物态变化</a:t>
            </a:r>
            <a:endParaRPr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488633" y="1757680"/>
          <a:ext cx="11042015" cy="4289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5590"/>
                <a:gridCol w="1066800"/>
                <a:gridCol w="967740"/>
                <a:gridCol w="1544955"/>
                <a:gridCol w="5916930"/>
              </a:tblGrid>
              <a:tr h="64135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物态变化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初态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末态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吸、放热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举例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9029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熔化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固态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吸热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冰雪消融、铁矿石变成铁水、蜡烛“流泪”等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99123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凝固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固态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水结冰、铁水浇铸成工件、雪糕的制作过程等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15824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汽化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液态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吸热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洒水的地面变干、晾在阳光下的湿衣服变干、用热风干手器将湿手吹干、额头上擦酒精降温等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168333" y="2724785"/>
            <a:ext cx="861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72018" y="3788281"/>
            <a:ext cx="1274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液态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483418" y="3788410"/>
            <a:ext cx="915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168333" y="5084445"/>
            <a:ext cx="927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气态</a:t>
            </a:r>
            <a:endParaRPr lang="zh-CN" altLang="en-US" dirty="0"/>
          </a:p>
        </p:txBody>
      </p:sp>
      <p:sp>
        <p:nvSpPr>
          <p:cNvPr id="3" name="流程图: 终止 2">
            <a:hlinkClick r:id="rId2" action="ppaction://hlinksldjump"/>
          </p:cNvPr>
          <p:cNvSpPr/>
          <p:nvPr/>
        </p:nvSpPr>
        <p:spPr>
          <a:xfrm>
            <a:off x="9454833" y="103187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 bwMode="auto">
          <a:xfrm>
            <a:off x="6841485" y="957437"/>
            <a:ext cx="2352053" cy="5381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点击至重难点突破</a:t>
            </a:r>
            <a:endParaRPr lang="zh-CN" altLang="en-US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334963" y="1073150"/>
          <a:ext cx="11393805" cy="4418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9235"/>
                <a:gridCol w="1033145"/>
                <a:gridCol w="996950"/>
                <a:gridCol w="1645920"/>
                <a:gridCol w="6218555"/>
              </a:tblGrid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物态变化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初态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末态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吸、放热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举例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134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液化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液态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雾、露、“白气”的形成，洗澡时镜面变“模糊”、冰镇饮料瓶壁出汗等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69608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升华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固态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吸热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紫黑色固态碘吸热直接变为紫色的碘蒸气、樟脑丸变小、冬天结冰的衣服变干、用久的灯丝变细、固体清新剂消失等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04140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凝华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固态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霜、冰花、雾凇的形成，夏天冰棍包装纸上的“白粉”等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913573" y="2002155"/>
            <a:ext cx="1129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气态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57993" y="2002155"/>
            <a:ext cx="1047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71483" y="3347720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气态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13573" y="4715510"/>
            <a:ext cx="948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气态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329748" y="4763135"/>
            <a:ext cx="1047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/>
          </a:p>
        </p:txBody>
      </p:sp>
      <p:sp>
        <p:nvSpPr>
          <p:cNvPr id="2" name="流程图: 终止 1">
            <a:hlinkClick r:id="rId2" action="ppaction://hlinksldjump"/>
          </p:cNvPr>
          <p:cNvSpPr/>
          <p:nvPr/>
        </p:nvSpPr>
        <p:spPr>
          <a:xfrm>
            <a:off x="9670098" y="569595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37223" y="3108960"/>
          <a:ext cx="10803255" cy="3234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1710"/>
                <a:gridCol w="4625975"/>
                <a:gridCol w="5195570"/>
              </a:tblGrid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晶体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非晶体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40525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在熔化过程中不断吸热，温度保持不变，有确定熔化温度的固体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在熔化过程中只要不断吸热，温度就不断上升，没有确定熔化温度的固体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1122045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海波、冰、萘、水晶、石英、食盐、各种金属等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石蜡、塑料、松香、玻璃、沥青等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52768" y="658495"/>
            <a:ext cx="103352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三、晶体与非晶体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 b="0" dirty="0">
                <a:ea typeface="宋体" panose="02010600030101010101" pitchFamily="2" charset="-122"/>
              </a:rPr>
              <a:t>熔点与凝固点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熔点：晶体熔化时的温度叫做熔点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凝固点：晶体形成时有确定的温度，这个温度叫做凝固点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dirty="0"/>
          </a:p>
        </p:txBody>
      </p:sp>
      <p:sp>
        <p:nvSpPr>
          <p:cNvPr id="3" name="流程图: 终止 2">
            <a:hlinkClick r:id="rId2" action="ppaction://hlinksldjump"/>
          </p:cNvPr>
          <p:cNvSpPr/>
          <p:nvPr/>
        </p:nvSpPr>
        <p:spPr>
          <a:xfrm>
            <a:off x="9357678" y="232346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48903" y="1037590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783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玩转海南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48905" y="2185670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77148" y="3820161"/>
            <a:ext cx="6903085" cy="828040"/>
            <a:chOff x="4509" y="7824"/>
            <a:chExt cx="10871" cy="1304"/>
          </a:xfrm>
        </p:grpSpPr>
        <p:grpSp>
          <p:nvGrpSpPr>
            <p:cNvPr id="3085" name="组合 4"/>
            <p:cNvGrpSpPr/>
            <p:nvPr userDrawn="1"/>
          </p:nvGrpSpPr>
          <p:grpSpPr>
            <a:xfrm>
              <a:off x="4509" y="7824"/>
              <a:ext cx="10871" cy="1304"/>
              <a:chOff x="5246" y="3834"/>
              <a:chExt cx="10176" cy="1304"/>
            </a:xfrm>
          </p:grpSpPr>
          <p:sp>
            <p:nvSpPr>
              <p:cNvPr id="26" name="圆角矩形 6"/>
              <p:cNvSpPr/>
              <p:nvPr>
                <p:custDataLst>
                  <p:tags r:id="rId8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27" name="椭圆 7"/>
              <p:cNvSpPr>
                <a:spLocks noChangeAspect="1"/>
              </p:cNvSpPr>
              <p:nvPr>
                <p:custDataLst>
                  <p:tags r:id="rId9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</a:endParaRPr>
              </a:p>
            </p:txBody>
          </p:sp>
          <p:pic>
            <p:nvPicPr>
              <p:cNvPr id="3088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8" name="文本框 27">
              <a:hlinkClick r:id="rId10" action="ppaction://hlinksldjump"/>
            </p:cNvPr>
            <p:cNvSpPr txBox="1"/>
            <p:nvPr/>
          </p:nvSpPr>
          <p:spPr>
            <a:xfrm>
              <a:off x="6415" y="8043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实验突破</a:t>
              </a:r>
              <a:r>
                <a:rPr lang="en-US" altLang="zh-CN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--</a:t>
              </a:r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科学探究素养提升</a:t>
              </a:r>
              <a:endPara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3332798" y="3157855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78">
            <a:hlinkClick r:id="rId11" action="ppaction://hlinksldjump"/>
          </p:cNvPr>
          <p:cNvSpPr txBox="1"/>
          <p:nvPr/>
        </p:nvSpPr>
        <p:spPr>
          <a:xfrm>
            <a:off x="5511483" y="3157855"/>
            <a:ext cx="1892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图说物理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78">
            <a:hlinkClick r:id="rId12" action="ppaction://hlinksldjump"/>
          </p:cNvPr>
          <p:cNvSpPr txBox="1"/>
          <p:nvPr/>
        </p:nvSpPr>
        <p:spPr>
          <a:xfrm>
            <a:off x="7527608" y="3157855"/>
            <a:ext cx="2379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重难点突破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10">
            <a:hlinkClick r:id="rId10" action="ppaction://hlinksldjump"/>
          </p:cNvPr>
          <p:cNvSpPr/>
          <p:nvPr/>
        </p:nvSpPr>
        <p:spPr>
          <a:xfrm>
            <a:off x="3367088" y="4902835"/>
            <a:ext cx="69037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探究固体熔化时温度变化的规律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3" name="矩形 10">
            <a:hlinkClick r:id="rId13" action="ppaction://hlinksldjump"/>
          </p:cNvPr>
          <p:cNvSpPr/>
          <p:nvPr/>
        </p:nvSpPr>
        <p:spPr>
          <a:xfrm>
            <a:off x="3325178" y="5599430"/>
            <a:ext cx="59931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3000" dirty="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探究水的沸腾特点</a:t>
            </a:r>
            <a:endParaRPr lang="zh-CN" altLang="en-US" sz="3000" dirty="0">
              <a:solidFill>
                <a:srgbClr val="000000"/>
              </a:solidFill>
              <a:latin typeface="宋体" panose="02010600030101010101" pitchFamily="2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29578" y="985520"/>
          <a:ext cx="11254105" cy="4629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970"/>
                <a:gridCol w="1333500"/>
                <a:gridCol w="4759325"/>
                <a:gridCol w="4639310"/>
              </a:tblGrid>
              <a:tr h="786765"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晶体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非晶体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710"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熔化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熔点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没有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94055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条件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温度达到熔点，继续吸收热量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吸收热量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2508250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图像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" name="图片 4" descr="97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2118" y="3220720"/>
            <a:ext cx="3242945" cy="2356485"/>
          </a:xfrm>
          <a:prstGeom prst="rect">
            <a:avLst/>
          </a:prstGeom>
        </p:spPr>
      </p:pic>
      <p:pic>
        <p:nvPicPr>
          <p:cNvPr id="6" name="图片 5" descr="45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2723" y="3173095"/>
            <a:ext cx="3295650" cy="2404110"/>
          </a:xfrm>
          <a:prstGeom prst="rect">
            <a:avLst/>
          </a:prstGeom>
        </p:spPr>
      </p:pic>
      <p:sp>
        <p:nvSpPr>
          <p:cNvPr id="8" name="流程图: 终止 7">
            <a:hlinkClick r:id="rId4" action="ppaction://hlinksldjump"/>
          </p:cNvPr>
          <p:cNvSpPr/>
          <p:nvPr/>
        </p:nvSpPr>
        <p:spPr>
          <a:xfrm>
            <a:off x="9670098" y="583946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47358" y="1185319"/>
          <a:ext cx="11226800" cy="48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340"/>
                <a:gridCol w="1091565"/>
                <a:gridCol w="5301615"/>
                <a:gridCol w="4272280"/>
              </a:tblGrid>
              <a:tr h="640080"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晶体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非晶体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16052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熔化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点开始熔化，</a:t>
                      </a: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点熔化结束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段持续吸收热量，温度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之间为固态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段持续吸收热量，温度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之间为固液共存态，此温度为熔点</a:t>
                      </a:r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段持续吸收热量，温度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之间为液态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整个</a:t>
                      </a: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过程持续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热量</a:t>
                      </a:r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endParaRPr lang="en-US" altLang="zh-CN" sz="2400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温度</a:t>
                      </a: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不断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608638" y="2620010"/>
            <a:ext cx="1419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升高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608638" y="3678555"/>
            <a:ext cx="13233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93093" y="4836160"/>
            <a:ext cx="1504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升高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624045" y="3472681"/>
            <a:ext cx="1118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吸收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9189640" y="4005064"/>
            <a:ext cx="1443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升高</a:t>
            </a:r>
            <a:endParaRPr lang="zh-CN" altLang="en-US" dirty="0"/>
          </a:p>
        </p:txBody>
      </p:sp>
      <p:sp>
        <p:nvSpPr>
          <p:cNvPr id="7" name="流程图: 终止 6">
            <a:hlinkClick r:id="rId2" action="ppaction://hlinksldjump"/>
          </p:cNvPr>
          <p:cNvSpPr/>
          <p:nvPr/>
        </p:nvSpPr>
        <p:spPr>
          <a:xfrm>
            <a:off x="8880793" y="519366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16243" y="1060450"/>
          <a:ext cx="11267440" cy="4721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5305"/>
                <a:gridCol w="1333500"/>
                <a:gridCol w="4759325"/>
                <a:gridCol w="4639310"/>
              </a:tblGrid>
              <a:tr h="627380"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晶体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非晶体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86130">
                <a:tc rowSpan="3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凝固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凝固点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没有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786765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条件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温度达到凝固点，继续放出热量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放出热量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2508250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图像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" name="图片 -2147482608" descr="C:\Documents and Settings\Administrator\桌面\海南物理（沪科）@\AY361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3021013" y="3469640"/>
            <a:ext cx="3117850" cy="22117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607" descr="C:\Documents and Settings\Administrator\桌面\海南物理（沪科）@\AY362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7740968" y="3397885"/>
            <a:ext cx="3077210" cy="2323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流程图: 终止 4">
            <a:hlinkClick r:id="rId6" action="ppaction://hlinksldjump"/>
          </p:cNvPr>
          <p:cNvSpPr/>
          <p:nvPr/>
        </p:nvSpPr>
        <p:spPr>
          <a:xfrm>
            <a:off x="9598343" y="591121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508318" y="1143000"/>
          <a:ext cx="1117473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595"/>
                <a:gridCol w="1091565"/>
                <a:gridCol w="5049520"/>
                <a:gridCol w="4591050"/>
              </a:tblGrid>
              <a:tr h="640080"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晶体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非晶体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59766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凝固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点开始凝固，</a:t>
                      </a: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点凝固结束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DC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段持续放热，温度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DC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之间为液态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CB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段持续放热，温度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240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CB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之间为固液共存态，此温度为凝固点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段持续放热，温度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24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之间为固态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整个过程持续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热量，温度不断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65125" y="585692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注：</a:t>
            </a:r>
            <a:r>
              <a:rPr lang="zh-CN" sz="2400" b="0" dirty="0">
                <a:ea typeface="宋体" panose="02010600030101010101" pitchFamily="2" charset="-122"/>
              </a:rPr>
              <a:t>同一物质的熔点和凝固点相同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4969510" y="246221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降低　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897438" y="3549650"/>
            <a:ext cx="1370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69193" y="4631690"/>
            <a:ext cx="1444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降低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184958" y="3236595"/>
            <a:ext cx="1250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放出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17673" y="3840480"/>
            <a:ext cx="1358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降低</a:t>
            </a:r>
            <a:endParaRPr lang="zh-CN" altLang="en-US"/>
          </a:p>
        </p:txBody>
      </p:sp>
      <p:sp>
        <p:nvSpPr>
          <p:cNvPr id="8" name="流程图: 终止 7">
            <a:hlinkClick r:id="rId2" action="ppaction://hlinksldjump"/>
          </p:cNvPr>
          <p:cNvSpPr/>
          <p:nvPr/>
        </p:nvSpPr>
        <p:spPr>
          <a:xfrm>
            <a:off x="9598343" y="583946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09258" y="1598930"/>
          <a:ext cx="11259185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2375"/>
                <a:gridCol w="1512570"/>
                <a:gridCol w="4472940"/>
                <a:gridCol w="4051300"/>
              </a:tblGrid>
              <a:tr h="640080"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方式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蒸发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沸腾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40080">
                <a:tc rowSpan="4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发生部位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液体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液体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同时发生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40080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发生条件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温度下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达到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，持续吸热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40080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剧烈程度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的汽化现象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的汽化现象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40080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影响因素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液体上方的空气流动速度、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______________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altLang="zh-CN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____________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气压大小</a:t>
                      </a:r>
                      <a:endParaRPr lang="zh-CN" altLang="en-US" sz="24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相同点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都是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r>
                        <a:rPr lang="zh-CN" alt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现象，都需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_____</a:t>
                      </a:r>
                      <a:endParaRPr lang="zh-CN" alt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37820" y="101758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四、汽化的两种方式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12093" y="2347868"/>
            <a:ext cx="925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表面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471853" y="2347868"/>
            <a:ext cx="1094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内部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9494203" y="2347868"/>
            <a:ext cx="925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表面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743768" y="2923932"/>
            <a:ext cx="1734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任何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8858568" y="2995940"/>
            <a:ext cx="1069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沸点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4273233" y="3644012"/>
            <a:ext cx="1178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缓慢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8527098" y="3644012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剧烈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3391853" y="4796140"/>
            <a:ext cx="2229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液体的表面积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5694363" y="4796140"/>
            <a:ext cx="21564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液体的温度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5411153" y="5455920"/>
            <a:ext cx="989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汽化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716838" y="5455920"/>
            <a:ext cx="1141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吸热</a:t>
            </a:r>
            <a:endParaRPr lang="zh-CN" altLang="en-US"/>
          </a:p>
        </p:txBody>
      </p:sp>
      <p:sp>
        <p:nvSpPr>
          <p:cNvPr id="3" name="流程图: 终止 2">
            <a:hlinkClick r:id="rId2" action="ppaction://hlinksldjump"/>
          </p:cNvPr>
          <p:cNvSpPr/>
          <p:nvPr/>
        </p:nvSpPr>
        <p:spPr>
          <a:xfrm>
            <a:off x="9598343" y="91376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7713" y="1998345"/>
            <a:ext cx="105283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 smtClean="0">
                <a:ea typeface="宋体" panose="02010600030101010101" pitchFamily="2" charset="-122"/>
              </a:rPr>
              <a:t>沸点</a:t>
            </a:r>
            <a:r>
              <a:rPr lang="zh-CN" sz="2400" b="0" dirty="0">
                <a:ea typeface="宋体" panose="02010600030101010101" pitchFamily="2" charset="-122"/>
              </a:rPr>
              <a:t>：各种液体沸腾时都有确定的温度，这个温度叫做沸点，不同液体的沸点不同，</a:t>
            </a: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同种液体气压越高，沸点越高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五、液化的两种方式</a:t>
            </a:r>
            <a:endParaRPr 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a.降低温度.如空气中的水蒸气遇冷液化成小水滴.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b.在一定的温度下，压缩气体体积.如：煤气罐中的液化气.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流程图: 终止 1">
            <a:hlinkClick r:id="rId1" action="ppaction://hlinksldjump"/>
          </p:cNvPr>
          <p:cNvSpPr/>
          <p:nvPr/>
        </p:nvSpPr>
        <p:spPr>
          <a:xfrm>
            <a:off x="9096058" y="426085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80758" y="1115695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0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图说物理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49008" y="1893570"/>
            <a:ext cx="61429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黑体" panose="02010609060101010101" pitchFamily="49" charset="-122"/>
              </a:rPr>
              <a:t>命题点：物态变化的辨识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 b="0" dirty="0">
                <a:ea typeface="宋体" panose="02010600030101010101" pitchFamily="2" charset="-122"/>
              </a:rPr>
              <a:t>人工降雨时用飞机在高空投下干冰，干冰进入云层后迅速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 dirty="0">
                <a:ea typeface="宋体" panose="02010600030101010101" pitchFamily="2" charset="-122"/>
              </a:rPr>
              <a:t>成为气体，并从周围吸收大量的热，使空气温度急剧下降，空气中水蒸气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 dirty="0">
                <a:ea typeface="宋体" panose="02010600030101010101" pitchFamily="2" charset="-122"/>
              </a:rPr>
              <a:t>成小冰晶，这些冰晶逐渐变大而下降，遇暖气后吸收热量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 dirty="0">
                <a:ea typeface="宋体" panose="02010600030101010101" pitchFamily="2" charset="-122"/>
              </a:rPr>
              <a:t>为雨滴落到地面．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均填物态变化名称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pic>
        <p:nvPicPr>
          <p:cNvPr id="2" name="图片 -2147482605" descr="C:\Documents and Settings\Administrator\桌面\海南物理（沪科）@\AY364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083868" y="2541270"/>
            <a:ext cx="2286635" cy="238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7331393" y="5028565"/>
            <a:ext cx="376110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50000"/>
              </a:lnSpc>
            </a:pP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(HK</a:t>
            </a:r>
            <a:r>
              <a:rPr lang="zh-CN" b="0">
                <a:ea typeface="宋体" panose="02010600030101010101" pitchFamily="2" charset="-122"/>
              </a:rPr>
              <a:t>九年级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P23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38</a:t>
            </a:r>
            <a:r>
              <a:rPr lang="zh-CN" b="0">
                <a:ea typeface="宋体" panose="02010600030101010101" pitchFamily="2" charset="-122"/>
              </a:rPr>
              <a:t>；</a:t>
            </a:r>
            <a:endParaRPr lang="zh-CN" b="0">
              <a:ea typeface="宋体" panose="02010600030101010101" pitchFamily="2" charset="-122"/>
            </a:endParaRPr>
          </a:p>
          <a:p>
            <a:pPr indent="0" algn="ctr">
              <a:lnSpc>
                <a:spcPct val="150000"/>
              </a:lnSpc>
            </a:pP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BS</a:t>
            </a:r>
            <a:r>
              <a:rPr lang="zh-CN" b="0">
                <a:ea typeface="宋体" panose="02010600030101010101" pitchFamily="2" charset="-122"/>
              </a:rPr>
              <a:t>八上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P28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28</a:t>
            </a:r>
            <a:r>
              <a:rPr lang="zh-CN" b="0">
                <a:ea typeface="宋体" panose="02010600030101010101" pitchFamily="2" charset="-122"/>
              </a:rPr>
              <a:t>类似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269298" y="3127375"/>
            <a:ext cx="1047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升华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362518" y="4226560"/>
            <a:ext cx="981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凝华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124133" y="4761865"/>
            <a:ext cx="915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熔化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56958" y="1516380"/>
            <a:ext cx="73507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命题点：物态变化的辨识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 b="0">
                <a:ea typeface="宋体" panose="02010600030101010101" pitchFamily="2" charset="-122"/>
              </a:rPr>
              <a:t>夏天室内开着空调时，在窗玻璃上经常能看到小水滴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如图所示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，这些水滴是由空气中的水蒸气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填物态变化名称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形成的，且水滴会附着在玻璃的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表面；冬天窗玻璃上也会出现小水滴，此时水滴附着在玻璃的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表面．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后两空均选填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内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endParaRPr lang="zh-CN" altLang="en-US"/>
          </a:p>
        </p:txBody>
      </p:sp>
      <p:pic>
        <p:nvPicPr>
          <p:cNvPr id="3" name="图片 -2147482604" descr="C:\Documents and Settings\Administrator\桌面\海南物理（沪科）@\AY36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574723" y="2419985"/>
            <a:ext cx="2606040" cy="2028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737283" y="4682490"/>
            <a:ext cx="25146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(BS</a:t>
            </a:r>
            <a:r>
              <a:rPr lang="zh-CN" b="0">
                <a:ea typeface="宋体" panose="02010600030101010101" pitchFamily="2" charset="-122"/>
              </a:rPr>
              <a:t>八上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P24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21)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21753" y="3270885"/>
            <a:ext cx="928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08873" y="3874770"/>
            <a:ext cx="676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外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46283" y="4377055"/>
            <a:ext cx="650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内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89038" y="1579245"/>
            <a:ext cx="65652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命题点：物态变化的辨识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 b="0">
                <a:ea typeface="宋体" panose="02010600030101010101" pitchFamily="2" charset="-122"/>
              </a:rPr>
              <a:t>如图所示是加热固体碘的实验装置．在加热过程中会看见杯内产生紫色的气体，这是因为固体碘吸热发生了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现象．停止加热待冷却后，在干净的玻璃片上出现了黑色颗粒，这是因为气态碘又发生了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现象．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均填物态变化名称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3" name="图片 -2147482603" descr="C:\Documents and Settings\Administrator\桌面\海南物理（沪科）@\AY53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125143" y="2532380"/>
            <a:ext cx="2458720" cy="216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460423" y="4961255"/>
            <a:ext cx="24669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(BS</a:t>
            </a:r>
            <a:r>
              <a:rPr lang="zh-CN" b="0">
                <a:ea typeface="宋体" panose="02010600030101010101" pitchFamily="2" charset="-122"/>
              </a:rPr>
              <a:t>八上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P26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25)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07473" y="3333750"/>
            <a:ext cx="1087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升华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37748" y="4408170"/>
            <a:ext cx="1346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凝华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89990" y="2141855"/>
            <a:ext cx="50800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命题点：解释生活中的物态变化现象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 b="0">
                <a:ea typeface="宋体" panose="02010600030101010101" pitchFamily="2" charset="-122"/>
              </a:rPr>
              <a:t>如图所示，烧开水时，我们在壶口看到的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白气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实际上是高温的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遇到冷空气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填物态变化名称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形成的小水珠．</a:t>
            </a:r>
            <a:endParaRPr lang="zh-CN" altLang="en-US"/>
          </a:p>
        </p:txBody>
      </p:sp>
      <p:pic>
        <p:nvPicPr>
          <p:cNvPr id="5" name="图片 -2147482602" descr="C:\Documents and Settings\Administrator\桌面\海南物理（沪科）@\AY36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928803" y="2452370"/>
            <a:ext cx="3624580" cy="1953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019098" y="4779645"/>
            <a:ext cx="24034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(BS</a:t>
            </a:r>
            <a:r>
              <a:rPr lang="zh-CN" b="0">
                <a:ea typeface="宋体" panose="02010600030101010101" pitchFamily="2" charset="-122"/>
              </a:rPr>
              <a:t>八上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P23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19)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15878" y="3342005"/>
            <a:ext cx="1353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水蒸气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41003" y="3886200"/>
            <a:ext cx="1087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912938" y="866481"/>
            <a:ext cx="7725410" cy="645147"/>
            <a:chOff x="2766" y="1210"/>
            <a:chExt cx="12166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66" y="1247"/>
              <a:ext cx="12166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9389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玩转海南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4058" y="1553845"/>
            <a:ext cx="10764520" cy="737235"/>
            <a:chOff x="1156" y="3026"/>
            <a:chExt cx="16952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26"/>
              <a:ext cx="16558" cy="1161"/>
              <a:chOff x="1324" y="1670"/>
              <a:chExt cx="16558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70"/>
                <a:ext cx="1337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物态变化的辨识及吸放热判断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(10年8考)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964883" y="2240280"/>
            <a:ext cx="103422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(2013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冬天，刚出锅的热汤上方冒着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白气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白气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的形成所对应的物态变化过程是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熔化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凝华　 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汽化　 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液化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(2011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天气由</a:t>
            </a:r>
            <a:r>
              <a:rPr lang="zh-CN" sz="2400" b="0" dirty="0">
                <a:ea typeface="宋体" panose="02010600030101010101" pitchFamily="2" charset="-122"/>
              </a:rPr>
              <a:t>阴雨转为晴朗时室内的瓷砖地板和墙壁上有时会出现小水珠，即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回潮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现象．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回潮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时发生的物态变化是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汽化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B. </a:t>
            </a:r>
            <a:r>
              <a:rPr lang="zh-CN" sz="2400" b="0" dirty="0">
                <a:ea typeface="宋体" panose="02010600030101010101" pitchFamily="2" charset="-122"/>
              </a:rPr>
              <a:t>液化  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凝固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D. </a:t>
            </a:r>
            <a:r>
              <a:rPr lang="zh-CN" sz="2400" b="0" dirty="0">
                <a:ea typeface="宋体" panose="02010600030101010101" pitchFamily="2" charset="-122"/>
              </a:rPr>
              <a:t>升华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026853" y="2969895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20748" y="4600575"/>
            <a:ext cx="1178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7558" y="1741805"/>
            <a:ext cx="73037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黑体" panose="02010609060101010101" pitchFamily="49" charset="-122"/>
              </a:rPr>
              <a:t>命题点：物态变化的辨识及吸放热判断、内能的理解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 b="0" dirty="0">
                <a:ea typeface="宋体" panose="02010600030101010101" pitchFamily="2" charset="-122"/>
              </a:rPr>
              <a:t>水是万物之源，它在生活中的用途非常广泛．我国北方地区冬季贮菜时，人们常在地窖里放几桶水，这是利用水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时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吸热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放热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，以防止地窖里的菜被冻坏；水在发生这一物态变化过程中内能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增大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 dirty="0">
                <a:ea typeface="宋体" panose="02010600030101010101" pitchFamily="2" charset="-122"/>
              </a:rPr>
              <a:t>不变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减小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zh-CN" altLang="en-US" dirty="0"/>
          </a:p>
        </p:txBody>
      </p:sp>
      <p:pic>
        <p:nvPicPr>
          <p:cNvPr id="2" name="图片 -2147482601" descr="C:\Documents and Settings\Administrator\桌面\海南物理（沪科）@\AY53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168958" y="2204720"/>
            <a:ext cx="2764790" cy="230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168958" y="4610735"/>
            <a:ext cx="31711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(HK</a:t>
            </a:r>
            <a:r>
              <a:rPr lang="zh-CN" b="0">
                <a:ea typeface="宋体" panose="02010600030101010101" pitchFamily="2" charset="-122"/>
              </a:rPr>
              <a:t>九年级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P14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24)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86648" y="3524885"/>
            <a:ext cx="1020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凝固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31603" y="3524885"/>
            <a:ext cx="915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14893" y="4598670"/>
            <a:ext cx="1120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43623" y="1812925"/>
            <a:ext cx="66751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命题点：影响蒸发快慢的因素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 b="0">
                <a:ea typeface="宋体" panose="02010600030101010101" pitchFamily="2" charset="-122"/>
              </a:rPr>
              <a:t>．要使湿衣服干得快些，可以将衣服展开是利用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</a:t>
            </a:r>
            <a:r>
              <a:rPr lang="zh-CN" sz="2400" b="0">
                <a:ea typeface="宋体" panose="02010600030101010101" pitchFamily="2" charset="-122"/>
              </a:rPr>
              <a:t>来加快液体蒸发；把衣服晾在阳光下是利用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sz="2400" b="0">
                <a:ea typeface="宋体" panose="02010600030101010101" pitchFamily="2" charset="-122"/>
              </a:rPr>
              <a:t>来加快液体蒸发；把衣服放在通风的地方是利用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 b="0">
                <a:ea typeface="宋体" panose="02010600030101010101" pitchFamily="2" charset="-122"/>
              </a:rPr>
              <a:t>来加快液体蒸发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pic>
        <p:nvPicPr>
          <p:cNvPr id="6" name="图片 -2147482600" descr="C:\Documents and Settings\Administrator\桌面\海南物理（沪科）@\AY36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270558" y="2399665"/>
            <a:ext cx="2564130" cy="224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198803" y="4754880"/>
            <a:ext cx="29419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(HK</a:t>
            </a:r>
            <a:r>
              <a:rPr lang="zh-CN" b="0">
                <a:ea typeface="宋体" panose="02010600030101010101" pitchFamily="2" charset="-122"/>
              </a:rPr>
              <a:t>九年级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P18</a:t>
            </a:r>
            <a:r>
              <a:rPr lang="zh-CN" b="0">
                <a:ea typeface="宋体" panose="02010600030101010101" pitchFamily="2" charset="-122"/>
              </a:rPr>
              <a:t>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zh-CN" b="0">
                <a:ea typeface="宋体" panose="02010600030101010101" pitchFamily="2" charset="-122"/>
              </a:rPr>
              <a:t>－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29)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30973" y="3054350"/>
            <a:ext cx="2480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增大液体表面积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313748" y="3574415"/>
            <a:ext cx="1750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升高温度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64748" y="4106545"/>
            <a:ext cx="2227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加快空气流速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9947" y="1024890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重难点突破</a:t>
              </a:r>
              <a:endPara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49948" y="1595120"/>
            <a:ext cx="705294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一、物态变化的辨识及吸放热判断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49948" y="2258695"/>
            <a:ext cx="77273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 dirty="0">
                <a:ea typeface="宋体" panose="02010600030101010101" pitchFamily="2" charset="-122"/>
              </a:rPr>
              <a:t>　判断下列现象所涉及的物态变化及其吸放热情况．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如：放久的蔬菜变干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汽化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sz="2400" b="0" dirty="0">
                <a:ea typeface="宋体" panose="02010600030101010101" pitchFamily="2" charset="-122"/>
              </a:rPr>
              <a:t>吸热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将酸奶放在冷冻室内制成酸奶雪糕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  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sz="2400" b="0" dirty="0">
                <a:ea typeface="宋体" panose="02010600030101010101" pitchFamily="2" charset="-122"/>
              </a:rPr>
              <a:t>　  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炎热的夏天沥青路面变软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 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sz="2400" b="0" dirty="0">
                <a:ea typeface="宋体" panose="02010600030101010101" pitchFamily="2" charset="-122"/>
              </a:rPr>
              <a:t>　 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食品盒中的干冰变小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 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sz="2400" b="0" dirty="0">
                <a:ea typeface="宋体" panose="02010600030101010101" pitchFamily="2" charset="-122"/>
              </a:rPr>
              <a:t>　  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 dirty="0">
                <a:ea typeface="宋体" panose="02010600030101010101" pitchFamily="2" charset="-122"/>
              </a:rPr>
              <a:t>夏天冰棒周围冒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白气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”(</a:t>
            </a:r>
            <a:r>
              <a:rPr lang="zh-CN" sz="2400" b="0" dirty="0">
                <a:ea typeface="宋体" panose="02010600030101010101" pitchFamily="2" charset="-122"/>
              </a:rPr>
              <a:t>　 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sz="2400" b="0" dirty="0">
                <a:ea typeface="宋体" panose="02010600030101010101" pitchFamily="2" charset="-122"/>
              </a:rPr>
              <a:t>　 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 b="0" dirty="0">
                <a:ea typeface="宋体" panose="02010600030101010101" pitchFamily="2" charset="-122"/>
              </a:rPr>
              <a:t>冬天，从室外进入室内时，眼镜变模糊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 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sz="2400" b="0" dirty="0">
                <a:ea typeface="宋体" panose="02010600030101010101" pitchFamily="2" charset="-122"/>
              </a:rPr>
              <a:t>　 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5975122" y="3572763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凝固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6922453" y="3549650"/>
            <a:ext cx="811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725353" y="4081780"/>
            <a:ext cx="948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熔化</a:t>
            </a: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602288" y="4081780"/>
            <a:ext cx="928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吸热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073843" y="4624705"/>
            <a:ext cx="809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升华　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991418" y="4624705"/>
            <a:ext cx="1048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吸热</a:t>
            </a:r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351973" y="5168265"/>
            <a:ext cx="827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243513" y="5168265"/>
            <a:ext cx="1087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526213" y="5695950"/>
            <a:ext cx="839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7438073" y="5695950"/>
            <a:ext cx="1673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/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 bwMode="auto">
          <a:xfrm>
            <a:off x="8563605" y="1818497"/>
            <a:ext cx="2352053" cy="53813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p>
            <a:pPr algn="ctr"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点击至考点清单</a:t>
            </a:r>
            <a:endParaRPr lang="en-US" altLang="zh-CN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2" grpId="0"/>
      <p:bldP spid="23" grpId="0"/>
      <p:bldP spid="24" grpId="0"/>
      <p:bldP spid="25" grpId="0"/>
      <p:bldP spid="26" grpId="0"/>
      <p:bldP spid="30" grpId="0"/>
      <p:bldP spid="3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39838" y="2111375"/>
            <a:ext cx="96685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 b="0">
                <a:ea typeface="宋体" panose="02010600030101010101" pitchFamily="2" charset="-122"/>
              </a:rPr>
              <a:t>加在饮料中的冰块逐渐变小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 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sz="2400" b="0">
                <a:ea typeface="宋体" panose="02010600030101010101" pitchFamily="2" charset="-122"/>
              </a:rPr>
              <a:t>　 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sz="2400" b="0">
                <a:ea typeface="宋体" panose="02010600030101010101" pitchFamily="2" charset="-122"/>
              </a:rPr>
              <a:t>从冰箱刚取出的冰棒包装上出现白霜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 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sz="2400" b="0">
                <a:ea typeface="宋体" panose="02010600030101010101" pitchFamily="2" charset="-122"/>
              </a:rPr>
              <a:t>　 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(8)</a:t>
            </a:r>
            <a:r>
              <a:rPr lang="zh-CN" sz="2400" b="0">
                <a:ea typeface="宋体" panose="02010600030101010101" pitchFamily="2" charset="-122"/>
              </a:rPr>
              <a:t>往皮肤上涂花露水会感到凉爽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sz="2400" b="0">
                <a:ea typeface="宋体" panose="02010600030101010101" pitchFamily="2" charset="-122"/>
              </a:rPr>
              <a:t>　 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(9)</a:t>
            </a:r>
            <a:r>
              <a:rPr lang="zh-CN" sz="2400" b="0">
                <a:ea typeface="宋体" panose="02010600030101010101" pitchFamily="2" charset="-122"/>
              </a:rPr>
              <a:t>用舌头舔从冰箱里拿出的雪糕时，舌头常会被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sz="2400" b="0">
                <a:ea typeface="宋体" panose="02010600030101010101" pitchFamily="2" charset="-122"/>
              </a:rPr>
              <a:t>　 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(10)</a:t>
            </a:r>
            <a:r>
              <a:rPr lang="zh-CN" sz="2400" b="0">
                <a:ea typeface="宋体" panose="02010600030101010101" pitchFamily="2" charset="-122"/>
              </a:rPr>
              <a:t>紫色碘蒸气变成黑色颗粒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 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sz="2400" b="0">
                <a:ea typeface="宋体" panose="02010600030101010101" pitchFamily="2" charset="-122"/>
              </a:rPr>
              <a:t>　 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69878" y="2266950"/>
            <a:ext cx="864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熔化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05868" y="2266950"/>
            <a:ext cx="961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吸热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660833" y="2858770"/>
            <a:ext cx="972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凝华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03478" y="2858770"/>
            <a:ext cx="1419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731828" y="3342640"/>
            <a:ext cx="852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汽化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635433" y="3414395"/>
            <a:ext cx="854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吸热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691563" y="3946525"/>
            <a:ext cx="1165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凝固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619298" y="3946525"/>
            <a:ext cx="1009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247323" y="4440555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凝华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131243" y="4440555"/>
            <a:ext cx="1287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放热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51853" y="1524000"/>
            <a:ext cx="10224135" cy="4061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二、温度—时间图像的理解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(2019</a:t>
            </a:r>
            <a:r>
              <a:rPr lang="zh-CN" sz="2400" b="0" dirty="0">
                <a:ea typeface="宋体" panose="02010600030101010101" pitchFamily="2" charset="-122"/>
              </a:rPr>
              <a:t>自贡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如图所示为甲、乙两种物质温度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 b="0" dirty="0">
                <a:ea typeface="宋体" panose="02010600030101010101" pitchFamily="2" charset="-122"/>
              </a:rPr>
              <a:t>随加热时间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 b="0" dirty="0">
                <a:ea typeface="宋体" panose="02010600030101010101" pitchFamily="2" charset="-122"/>
              </a:rPr>
              <a:t>变化的图像，下列说法正确的是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甲物质是晶体，乙物质是非晶体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 dirty="0">
                <a:ea typeface="宋体" panose="02010600030101010101" pitchFamily="2" charset="-122"/>
              </a:rPr>
              <a:t>甲物质的熔点为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210 ℃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乙物质在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sz="2400" b="0" dirty="0">
                <a:ea typeface="宋体" panose="02010600030101010101" pitchFamily="2" charset="-122"/>
              </a:rPr>
              <a:t>段时处于固液共存状态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 dirty="0">
                <a:ea typeface="宋体" panose="02010600030101010101" pitchFamily="2" charset="-122"/>
              </a:rPr>
              <a:t>乙物质在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sz="2400" b="0" dirty="0">
                <a:ea typeface="宋体" panose="02010600030101010101" pitchFamily="2" charset="-122"/>
              </a:rPr>
              <a:t>段温度不变，不吸热</a:t>
            </a:r>
            <a:endParaRPr lang="zh-CN" altLang="en-US" dirty="0"/>
          </a:p>
        </p:txBody>
      </p:sp>
      <p:pic>
        <p:nvPicPr>
          <p:cNvPr id="2" name="图片 -2147482598" descr="C:\Documents and Settings\Administrator\桌面\海南物理（沪科）@\AY53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964998" y="3023235"/>
            <a:ext cx="3053715" cy="2042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8103781" y="5369525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3608388" y="2851150"/>
            <a:ext cx="556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79183" y="1060450"/>
            <a:ext cx="99720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　如图所示为小雪同学在做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观察水的沸腾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实验中记录的温度随时间变化的图像，由图可知，水的沸点为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________℃</a:t>
            </a:r>
            <a:r>
              <a:rPr lang="zh-CN" sz="2400" b="0">
                <a:ea typeface="宋体" panose="02010600030101010101" pitchFamily="2" charset="-122"/>
              </a:rPr>
              <a:t>，水沸腾时温度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升高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降低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吸收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放出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热量，内能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增大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减小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7" name="图片 -2147482597" descr="C:\Documents and Settings\Administrator\桌面\海南物理（沪科）@\AY53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465003" y="3593465"/>
            <a:ext cx="3442970" cy="2142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5398046" y="5963250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286183" y="1797685"/>
            <a:ext cx="1467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99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00798" y="2318385"/>
            <a:ext cx="1032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11938" y="2318385"/>
            <a:ext cx="1141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吸收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68880" y="283495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07424" y="981735"/>
            <a:ext cx="7909560" cy="645795"/>
            <a:chOff x="3297" y="1732"/>
            <a:chExt cx="12456" cy="1017"/>
          </a:xfrm>
        </p:grpSpPr>
        <p:pic>
          <p:nvPicPr>
            <p:cNvPr id="15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--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科学探究素养提升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9613" y="1700530"/>
            <a:ext cx="10523220" cy="737235"/>
            <a:chOff x="1342" y="2812"/>
            <a:chExt cx="16572" cy="1161"/>
          </a:xfrm>
        </p:grpSpPr>
        <p:pic>
          <p:nvPicPr>
            <p:cNvPr id="23" name="图片 22" descr="带序号考点标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实 验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73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1337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探究固体熔化时温度变化的规律</a:t>
              </a:r>
              <a:r>
                <a:rPr lang="zh-CN" altLang="en-US" sz="24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2016.19</a:t>
              </a:r>
              <a:r>
                <a:rPr lang="zh-CN" altLang="en-US" sz="24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　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文本框 3"/>
          <p:cNvSpPr txBox="1"/>
          <p:nvPr/>
        </p:nvSpPr>
        <p:spPr>
          <a:xfrm>
            <a:off x="878049" y="3887415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  <a:endParaRPr lang="zh-CN" altLang="en-US" sz="2800" b="1" spc="1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005049" y="4014415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  <a:endParaRPr lang="zh-CN" altLang="en-US" sz="2800" b="1" spc="1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049" y="4141415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  <a:endParaRPr lang="zh-CN" altLang="en-US" sz="2800" b="1" spc="1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18198" y="2683455"/>
            <a:ext cx="1848485" cy="521970"/>
            <a:chOff x="1642" y="4118"/>
            <a:chExt cx="2911" cy="822"/>
          </a:xfrm>
        </p:grpSpPr>
        <p:pic>
          <p:nvPicPr>
            <p:cNvPr id="10" name="图片 9" descr="方块小标3字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  <a:endPara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43268" y="3297555"/>
            <a:ext cx="61569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【设计与进行实验】</a:t>
            </a:r>
            <a:endParaRPr 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 b="0" dirty="0">
                <a:ea typeface="宋体" panose="02010600030101010101" pitchFamily="2" charset="-122"/>
              </a:rPr>
              <a:t>实验主要器材及其作用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测量工具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 b="0" dirty="0">
                <a:ea typeface="宋体" panose="02010600030101010101" pitchFamily="2" charset="-122"/>
              </a:rPr>
              <a:t>温度计、秒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停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温度计的原理、使用及读数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[2016.19(2)]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石棉网的作用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使烧杯底部受热均匀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22338" y="727075"/>
            <a:ext cx="103219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 dirty="0">
                <a:ea typeface="宋体" panose="02010600030101010101" pitchFamily="2" charset="-122"/>
              </a:rPr>
              <a:t>器材组装顺序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按</a:t>
            </a:r>
            <a:r>
              <a:rPr lang="zh-CN" sz="2400" b="0" u="sng" dirty="0">
                <a:ea typeface="宋体" panose="02010600030101010101" pitchFamily="2" charset="-122"/>
              </a:rPr>
              <a:t>自下而上</a:t>
            </a:r>
            <a:r>
              <a:rPr lang="zh-CN" sz="2400" b="0" dirty="0">
                <a:ea typeface="宋体" panose="02010600030101010101" pitchFamily="2" charset="-122"/>
              </a:rPr>
              <a:t>的顺序，先依据酒精灯的位置自下而上确定各器材高低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)[2016.19(1)]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 b="0" dirty="0">
                <a:ea typeface="宋体" panose="02010600030101010101" pitchFamily="2" charset="-122"/>
              </a:rPr>
              <a:t>实验操作及注意事项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选用较小的固体颗粒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(①</a:t>
            </a:r>
            <a:r>
              <a:rPr lang="zh-CN" sz="2400" b="0" dirty="0">
                <a:ea typeface="宋体" panose="02010600030101010101" pitchFamily="2" charset="-122"/>
              </a:rPr>
              <a:t>固体小颗粒更易受热均匀；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 dirty="0">
                <a:ea typeface="宋体" panose="02010600030101010101" pitchFamily="2" charset="-122"/>
              </a:rPr>
              <a:t>温度计玻璃泡能与小颗粒更充分接触，测得温度更准确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水浴法加热的优点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(①</a:t>
            </a:r>
            <a:r>
              <a:rPr lang="zh-CN" sz="2400" b="0" dirty="0">
                <a:ea typeface="宋体" panose="02010600030101010101" pitchFamily="2" charset="-122"/>
              </a:rPr>
              <a:t>被加热物质</a:t>
            </a:r>
            <a:r>
              <a:rPr lang="zh-CN" sz="2400" b="0" u="sng" dirty="0">
                <a:ea typeface="宋体" panose="02010600030101010101" pitchFamily="2" charset="-122"/>
              </a:rPr>
              <a:t>受热均匀</a:t>
            </a:r>
            <a:r>
              <a:rPr lang="zh-CN" sz="2400" b="0" dirty="0">
                <a:ea typeface="宋体" panose="02010600030101010101" pitchFamily="2" charset="-122"/>
              </a:rPr>
              <a:t>；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 dirty="0">
                <a:ea typeface="宋体" panose="02010600030101010101" pitchFamily="2" charset="-122"/>
              </a:rPr>
              <a:t>固体物质温度上升较慢，</a:t>
            </a:r>
            <a:r>
              <a:rPr lang="zh-CN" sz="2400" b="0" u="sng" dirty="0">
                <a:ea typeface="宋体" panose="02010600030101010101" pitchFamily="2" charset="-122"/>
              </a:rPr>
              <a:t>便于记录各个时刻的温度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烧杯中水量的要求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能够浸没试管中装有的固体即可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 dirty="0">
                <a:ea typeface="宋体" panose="02010600030101010101" pitchFamily="2" charset="-122"/>
              </a:rPr>
              <a:t>试管插入水中的位置要求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不能接触烧杯底、侧壁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 b="0" dirty="0">
                <a:ea typeface="宋体" panose="02010600030101010101" pitchFamily="2" charset="-122"/>
              </a:rPr>
              <a:t>实验表格设计及数据记录温度持续升高．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66128" y="756920"/>
            <a:ext cx="109016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【分析数据和现象，总结结论】</a:t>
            </a:r>
            <a:endParaRPr 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 b="0" dirty="0">
                <a:ea typeface="宋体" panose="02010600030101010101" pitchFamily="2" charset="-122"/>
              </a:rPr>
              <a:t>根据实验数据描绘温度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sz="2400" b="0" dirty="0">
                <a:ea typeface="宋体" panose="02010600030101010101" pitchFamily="2" charset="-122"/>
              </a:rPr>
              <a:t>时间图像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 b="0" dirty="0">
                <a:ea typeface="宋体" panose="02010600030101010101" pitchFamily="2" charset="-122"/>
              </a:rPr>
              <a:t>根据实验数据或图像判断熔点、熔化时间、晶体与非晶体、物质的状态等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[2016.19(3)]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 b="0" dirty="0">
                <a:ea typeface="宋体" panose="02010600030101010101" pitchFamily="2" charset="-122"/>
              </a:rPr>
              <a:t>根据实验数据或图像总结晶体熔化特点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【交流与反思】</a:t>
            </a:r>
            <a:endParaRPr 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 b="0" dirty="0">
                <a:ea typeface="宋体" panose="02010600030101010101" pitchFamily="2" charset="-122"/>
              </a:rPr>
              <a:t>熔化过程中物质内能的变化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由于熔化过程中不断吸收热量，内能逐渐</a:t>
            </a:r>
            <a:r>
              <a:rPr lang="zh-CN" sz="2400" b="0" u="sng" dirty="0">
                <a:ea typeface="宋体" panose="02010600030101010101" pitchFamily="2" charset="-122"/>
              </a:rPr>
              <a:t>增大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zh-CN" sz="2400" b="0" dirty="0">
                <a:ea typeface="宋体" panose="02010600030101010101" pitchFamily="2" charset="-122"/>
              </a:rPr>
              <a:t>烧杯口处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白气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或烧杯外壁水珠的成因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水蒸气遇冷</a:t>
            </a:r>
            <a:r>
              <a:rPr lang="zh-CN" sz="2400" b="0" u="sng" dirty="0">
                <a:ea typeface="宋体" panose="02010600030101010101" pitchFamily="2" charset="-122"/>
              </a:rPr>
              <a:t>液化</a:t>
            </a:r>
            <a:r>
              <a:rPr lang="zh-CN" sz="2400" b="0" dirty="0">
                <a:ea typeface="宋体" panose="02010600030101010101" pitchFamily="2" charset="-122"/>
              </a:rPr>
              <a:t>形成的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zh-CN" sz="2400" b="0" dirty="0">
                <a:ea typeface="宋体" panose="02010600030101010101" pitchFamily="2" charset="-122"/>
              </a:rPr>
              <a:t>不考虑热量损失，加热不同时间吸收热量的判断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相同时间段内，吸收的热量</a:t>
            </a:r>
            <a:r>
              <a:rPr lang="zh-CN" sz="2400" b="0" u="sng" dirty="0">
                <a:ea typeface="宋体" panose="02010600030101010101" pitchFamily="2" charset="-122"/>
              </a:rPr>
              <a:t>相等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35038" y="1023620"/>
            <a:ext cx="103219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zh-CN" sz="2400" b="0" dirty="0">
                <a:ea typeface="宋体" panose="02010600030101010101" pitchFamily="2" charset="-122"/>
              </a:rPr>
              <a:t>比热容的相关分析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熔化前后图线倾斜程度不同的原因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熔化前后物质的状态不同，</a:t>
            </a:r>
            <a:r>
              <a:rPr lang="zh-CN" sz="2400" b="0" u="sng" dirty="0">
                <a:ea typeface="宋体" panose="02010600030101010101" pitchFamily="2" charset="-122"/>
              </a:rPr>
              <a:t>比热容不同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熔化前后比热容大小比较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依据是相同时间内温度变化量小的比热容大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zh-CN" sz="2400" b="0" dirty="0">
                <a:ea typeface="宋体" panose="02010600030101010101" pitchFamily="2" charset="-122"/>
              </a:rPr>
              <a:t>冰熔化后继续对烧杯加热，试管内水不会沸腾的原因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没有温度差，不能继续吸收热量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实验结论</a:t>
            </a:r>
            <a:r>
              <a:rPr lang="zh-CN" sz="2400" b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b="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sz="2400" b="0" dirty="0">
                <a:ea typeface="宋体" panose="02010600030101010101" pitchFamily="2" charset="-122"/>
              </a:rPr>
              <a:t>晶体有熔点，非晶体没有熔点；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晶体熔化时吸热，温度保持不变；非晶体熔化时吸热，温度持续升高．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79158" y="1078230"/>
            <a:ext cx="1043368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(2012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冬天的早晨，池塘上常会出现大雾．这个现象发生的物态变化和吸、放热情况是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液化、放热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升华、吸热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凝固、放热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D.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熔化、吸热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(2019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sz="2400" b="0">
                <a:ea typeface="宋体" panose="02010600030101010101" pitchFamily="2" charset="-122"/>
              </a:rPr>
              <a:t>打印技术可以打印钛合金眼镜架．在高能激光的作用下，钛合金粉末吸收热量变成液态，再定型成为镜架，在此过程中发生的物态变化是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熔化和凝固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B. </a:t>
            </a:r>
            <a:r>
              <a:rPr lang="zh-CN" sz="2400" b="0">
                <a:ea typeface="宋体" panose="02010600030101010101" pitchFamily="2" charset="-122"/>
              </a:rPr>
              <a:t>升华和凝华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汽化和液化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D. </a:t>
            </a:r>
            <a:r>
              <a:rPr lang="zh-CN" sz="2400" b="0">
                <a:ea typeface="宋体" panose="02010600030101010101" pitchFamily="2" charset="-122"/>
              </a:rPr>
              <a:t>液化和凝固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148773" y="1809750"/>
            <a:ext cx="1238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318703" y="4497705"/>
            <a:ext cx="1238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67753" y="1502410"/>
            <a:ext cx="99968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 dirty="0">
                <a:ea typeface="宋体" panose="02010600030101010101" pitchFamily="2" charset="-122"/>
              </a:rPr>
              <a:t>　如图所示甲图是小明探究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冰的熔化时温度的变化规律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的实验装置，丙图是根据实验数据绘制的图像．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安装甲图装置时，应先确定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的位置．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4134168" y="980475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全国视野分层练</a:t>
              </a:r>
              <a:endParaRPr lang="zh-CN" altLang="en-US" sz="2800" b="1" spc="1900" dirty="0">
                <a:solidFill>
                  <a:srgbClr val="068A3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568945" y="4926449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grpSp>
        <p:nvGrpSpPr>
          <p:cNvPr id="14" name="组合 5"/>
          <p:cNvGrpSpPr/>
          <p:nvPr/>
        </p:nvGrpSpPr>
        <p:grpSpPr>
          <a:xfrm>
            <a:off x="1163961" y="4926036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基础训练</a:t>
              </a:r>
              <a:endParaRPr lang="zh-CN" altLang="en-US" sz="2400" b="1" dirty="0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-2147482592" descr="C:\Documents and Settings\Administrator\桌面\海南物理（沪科）@\AY534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4097973" y="2790825"/>
            <a:ext cx="4642485" cy="1945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696903" y="5493385"/>
            <a:ext cx="808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96988" y="1936750"/>
            <a:ext cx="91376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实验时所用温度计是根据液体的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 b="0" dirty="0">
                <a:ea typeface="宋体" panose="02010600030101010101" pitchFamily="2" charset="-122"/>
              </a:rPr>
              <a:t>的性质制成的，某时刻温度计的示数如图乙所示，读取示数时正确的视线位置是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 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，示数为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________℃.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甲图装置不用酒精灯直接对试管加热，而是把装有冰的试管放入水中加热，这样做不但能使</a:t>
            </a:r>
            <a:r>
              <a:rPr lang="zh-CN" sz="2400" b="0" dirty="0" smtClean="0">
                <a:ea typeface="宋体" panose="02010600030101010101" pitchFamily="2" charset="-122"/>
              </a:rPr>
              <a:t>试管</a:t>
            </a:r>
            <a:r>
              <a:rPr lang="en-US" altLang="zh-CN" sz="2400" b="0" dirty="0" smtClean="0">
                <a:ea typeface="宋体" panose="02010600030101010101" pitchFamily="2" charset="-122"/>
              </a:rPr>
              <a:t>  </a:t>
            </a:r>
            <a:r>
              <a:rPr lang="en-US" sz="2400" b="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，而且冰的温度上升速度较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慢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，便于记录数据．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079808" y="2073910"/>
            <a:ext cx="1988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热胀冷缩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34808" y="3195955"/>
            <a:ext cx="972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47498" y="3124200"/>
            <a:ext cx="1818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36273" y="4220210"/>
            <a:ext cx="1460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受热均匀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384108" y="4796155"/>
            <a:ext cx="688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慢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59523" y="1721485"/>
            <a:ext cx="93560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>
                <a:ea typeface="宋体" panose="02010600030101010101" pitchFamily="2" charset="-122"/>
              </a:rPr>
              <a:t>根据丙图可知：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冰是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晶体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非晶体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，冰的熔点是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________℃</a:t>
            </a:r>
            <a:r>
              <a:rPr lang="zh-CN" sz="2400" b="0">
                <a:ea typeface="宋体" panose="02010600030101010101" pitchFamily="2" charset="-122"/>
              </a:rPr>
              <a:t>，加热到第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6 min</a:t>
            </a:r>
            <a:r>
              <a:rPr lang="zh-CN" sz="2400" b="0">
                <a:ea typeface="宋体" panose="02010600030101010101" pitchFamily="2" charset="-122"/>
              </a:rPr>
              <a:t>时物质处于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 b="0">
                <a:ea typeface="宋体" panose="02010600030101010101" pitchFamily="2" charset="-122"/>
              </a:rPr>
              <a:t>状态；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冰的熔化过程是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段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用图中字母表示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，从开始熔化到完全熔化大约持续了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________min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sz="2400" b="0">
                <a:ea typeface="宋体" panose="02010600030101010101" pitchFamily="2" charset="-122"/>
              </a:rPr>
              <a:t>冰在熔化过程中持续吸热，温度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，内能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432368" y="2413000"/>
            <a:ext cx="1588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晶体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881428" y="2413000"/>
            <a:ext cx="1443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909185" y="297021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固液共存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184511" y="350234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400" b="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910886" y="4048745"/>
            <a:ext cx="1033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134874" y="4604385"/>
            <a:ext cx="1401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8188008" y="4604385"/>
            <a:ext cx="1522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911836" y="1290320"/>
            <a:ext cx="2414905" cy="460375"/>
            <a:chOff x="5377" y="4501"/>
            <a:chExt cx="3803" cy="725"/>
          </a:xfrm>
        </p:grpSpPr>
        <p:pic>
          <p:nvPicPr>
            <p:cNvPr id="3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94398" y="1769745"/>
            <a:ext cx="103149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 b="0">
                <a:ea typeface="宋体" panose="02010600030101010101" pitchFamily="2" charset="-122"/>
              </a:rPr>
              <a:t>待冰完全熔化后，对烧杯中的水持续加热，试管中的水最终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沸腾，原因是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 b="0">
                <a:ea typeface="宋体" panose="02010600030101010101" pitchFamily="2" charset="-122"/>
              </a:rPr>
              <a:t>加热过程中，烧杯杯口上方出现的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白气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是水蒸气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填物态变化名称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而成的小水珠．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sz="2400" b="0">
                <a:ea typeface="宋体" panose="02010600030101010101" pitchFamily="2" charset="-122"/>
              </a:rPr>
              <a:t>不考虑热量损失，第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 min</a:t>
            </a:r>
            <a:r>
              <a:rPr lang="zh-CN" sz="2400" b="0">
                <a:ea typeface="宋体" panose="02010600030101010101" pitchFamily="2" charset="-122"/>
              </a:rPr>
              <a:t>冰吸收的热量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大于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小于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等于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="0">
                <a:ea typeface="宋体" panose="02010600030101010101" pitchFamily="2" charset="-122"/>
              </a:rPr>
              <a:t>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12 min</a:t>
            </a:r>
            <a:r>
              <a:rPr lang="zh-CN" sz="2400" b="0">
                <a:ea typeface="宋体" panose="02010600030101010101" pitchFamily="2" charset="-122"/>
              </a:rPr>
              <a:t>水吸收的热量．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(8)</a:t>
            </a:r>
            <a:r>
              <a:rPr lang="zh-CN" sz="2400" b="0">
                <a:ea typeface="宋体" panose="02010600030101010101" pitchFamily="2" charset="-122"/>
              </a:rPr>
              <a:t>根据图丙可知该物质在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段吸热能力强．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475153" y="1858010"/>
            <a:ext cx="1274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不会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74615" y="242038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没有温度差，不能继续吸热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8194025" y="2996193"/>
            <a:ext cx="1214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7132638" y="4076566"/>
            <a:ext cx="1625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499293" y="5207000"/>
            <a:ext cx="781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96633" y="1016635"/>
            <a:ext cx="7167880" cy="585470"/>
            <a:chOff x="1342" y="3051"/>
            <a:chExt cx="11288" cy="922"/>
          </a:xfrm>
        </p:grpSpPr>
        <p:pic>
          <p:nvPicPr>
            <p:cNvPr id="23" name="图片 2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实 验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73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3117"/>
              <a:ext cx="809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探究水的沸腾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特点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近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年未考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33463" y="1776040"/>
            <a:ext cx="1848485" cy="521970"/>
            <a:chOff x="1642" y="4118"/>
            <a:chExt cx="2911" cy="822"/>
          </a:xfrm>
        </p:grpSpPr>
        <p:pic>
          <p:nvPicPr>
            <p:cNvPr id="10" name="图片 9" descr="方块小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  <a:endPara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450605" y="1364961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021398" y="2298065"/>
            <a:ext cx="777430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【设计与进行实验】</a:t>
            </a:r>
            <a:endParaRPr 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 b="0" dirty="0">
                <a:ea typeface="宋体" panose="02010600030101010101" pitchFamily="2" charset="-122"/>
              </a:rPr>
              <a:t>实验装置图　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 b="0" dirty="0">
                <a:ea typeface="宋体" panose="02010600030101010101" pitchFamily="2" charset="-122"/>
              </a:rPr>
              <a:t>实验主要器材及其作用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测量工具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 b="0" dirty="0">
                <a:ea typeface="宋体" panose="02010600030101010101" pitchFamily="2" charset="-122"/>
              </a:rPr>
              <a:t>温度计、秒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停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温度计的原理、使用和读数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石棉网的作用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使烧杯底部受热均匀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 dirty="0">
                <a:ea typeface="宋体" panose="02010600030101010101" pitchFamily="2" charset="-122"/>
              </a:rPr>
              <a:t>覆盖纸板的作用(减少热量损失，缩短加热时间)</a:t>
            </a:r>
            <a:endParaRPr lang="zh-CN" sz="2400" b="0" dirty="0">
              <a:ea typeface="宋体" panose="02010600030101010101" pitchFamily="2" charset="-122"/>
            </a:endParaRPr>
          </a:p>
        </p:txBody>
      </p:sp>
      <p:pic>
        <p:nvPicPr>
          <p:cNvPr id="6" name="图片 -21474818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2193" y="3300095"/>
            <a:ext cx="1944370" cy="276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3118" y="1294130"/>
            <a:ext cx="103460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 b="0" dirty="0">
                <a:ea typeface="宋体" panose="02010600030101010101" pitchFamily="2" charset="-122"/>
              </a:rPr>
              <a:t>纸板上留有小孔的目的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保持烧杯内外气压平衡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 b="0" dirty="0">
                <a:ea typeface="宋体" panose="02010600030101010101" pitchFamily="2" charset="-122"/>
              </a:rPr>
              <a:t>实验装置组装顺序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u="sng" dirty="0">
                <a:ea typeface="宋体" panose="02010600030101010101" pitchFamily="2" charset="-122"/>
              </a:rPr>
              <a:t>自下而上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 b="0" dirty="0">
                <a:ea typeface="宋体" panose="02010600030101010101" pitchFamily="2" charset="-122"/>
              </a:rPr>
              <a:t>实验表格设计及数据记录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【分析数据和现象，总结结论】</a:t>
            </a:r>
            <a:endParaRPr 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 b="0" dirty="0">
                <a:ea typeface="宋体" panose="02010600030101010101" pitchFamily="2" charset="-122"/>
              </a:rPr>
              <a:t>根据表格数据绘制温度－时间图像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 b="0" dirty="0">
                <a:ea typeface="宋体" panose="02010600030101010101" pitchFamily="2" charset="-122"/>
              </a:rPr>
              <a:t>根据表格数据或图像判断水的沸点、温度的变化、总结水的沸腾特点等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 b="0" dirty="0">
                <a:ea typeface="宋体" panose="02010600030101010101" pitchFamily="2" charset="-122"/>
              </a:rPr>
              <a:t>沸腾前后气泡的特点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沸腾前：气泡较少，气泡在上升过程中体积逐渐变小，如图甲；沸腾时：气泡较多，气泡在上升过程中体积逐渐变大，如图乙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pic>
        <p:nvPicPr>
          <p:cNvPr id="3" name="图片 -2147482582" descr="C:\Documents and Settings\Administrator\桌面\海南物理（沪科）@\AY53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702868" y="2190750"/>
            <a:ext cx="2755265" cy="1831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4238" y="1383030"/>
            <a:ext cx="103466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【交流与反思】</a:t>
            </a:r>
            <a:endParaRPr 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 b="0" dirty="0">
                <a:ea typeface="宋体" panose="02010600030101010101" pitchFamily="2" charset="-122"/>
              </a:rPr>
              <a:t>判断水沸腾后内能的大小变化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u="sng" dirty="0">
                <a:ea typeface="宋体" panose="02010600030101010101" pitchFamily="2" charset="-122"/>
              </a:rPr>
              <a:t>水持续吸热，内能变大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zh-CN" sz="2400" b="0" dirty="0">
                <a:ea typeface="宋体" panose="02010600030101010101" pitchFamily="2" charset="-122"/>
              </a:rPr>
              <a:t>烧杯口处产生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白气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和温度计表面变得模糊不清的原因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水蒸气遇冷</a:t>
            </a:r>
            <a:r>
              <a:rPr lang="zh-CN" sz="2400" b="0" u="sng" dirty="0">
                <a:ea typeface="宋体" panose="02010600030101010101" pitchFamily="2" charset="-122"/>
              </a:rPr>
              <a:t>液化</a:t>
            </a:r>
            <a:r>
              <a:rPr lang="zh-CN" sz="2400" b="0" dirty="0">
                <a:ea typeface="宋体" panose="02010600030101010101" pitchFamily="2" charset="-122"/>
              </a:rPr>
              <a:t>形成的小水珠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zh-CN" sz="2400" b="0" dirty="0">
                <a:ea typeface="宋体" panose="02010600030101010101" pitchFamily="2" charset="-122"/>
              </a:rPr>
              <a:t>根据沸点判断当地大气压的大小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水的沸点＞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100 ℃</a:t>
            </a:r>
            <a:r>
              <a:rPr lang="zh-CN" sz="2400" b="0" dirty="0">
                <a:ea typeface="宋体" panose="02010600030101010101" pitchFamily="2" charset="-122"/>
              </a:rPr>
              <a:t>时，当地大气压</a:t>
            </a:r>
            <a:r>
              <a:rPr lang="zh-CN" sz="2400" b="0" u="sng" dirty="0">
                <a:ea typeface="宋体" panose="02010600030101010101" pitchFamily="2" charset="-122"/>
              </a:rPr>
              <a:t>高于</a:t>
            </a:r>
            <a:r>
              <a:rPr lang="zh-CN" sz="2400" b="0" dirty="0">
                <a:ea typeface="宋体" panose="02010600030101010101" pitchFamily="2" charset="-122"/>
              </a:rPr>
              <a:t>一个标准大气压；水的沸点＜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100 ℃</a:t>
            </a:r>
            <a:r>
              <a:rPr lang="zh-CN" sz="2400" b="0" dirty="0">
                <a:ea typeface="宋体" panose="02010600030101010101" pitchFamily="2" charset="-122"/>
              </a:rPr>
              <a:t>时，当地大气压</a:t>
            </a:r>
            <a:r>
              <a:rPr lang="zh-CN" sz="2400" b="0" u="sng" dirty="0">
                <a:ea typeface="宋体" panose="02010600030101010101" pitchFamily="2" charset="-122"/>
              </a:rPr>
              <a:t>低于</a:t>
            </a:r>
            <a:r>
              <a:rPr lang="zh-CN" sz="2400" b="0" dirty="0">
                <a:ea typeface="宋体" panose="02010600030101010101" pitchFamily="2" charset="-122"/>
              </a:rPr>
              <a:t>一个标准大气压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zh-CN" sz="2400" b="0" dirty="0">
                <a:ea typeface="宋体" panose="02010600030101010101" pitchFamily="2" charset="-122"/>
              </a:rPr>
              <a:t>撤去酒精灯，水未立即停止沸腾的原因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u="sng" dirty="0">
                <a:ea typeface="宋体" panose="02010600030101010101" pitchFamily="2" charset="-122"/>
              </a:rPr>
              <a:t>石棉网温度高于水的沸点</a:t>
            </a:r>
            <a:r>
              <a:rPr lang="zh-CN" sz="2400" b="0" dirty="0">
                <a:ea typeface="宋体" panose="02010600030101010101" pitchFamily="2" charset="-122"/>
              </a:rPr>
              <a:t>，水能继续吸热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2338" y="1721485"/>
            <a:ext cx="103466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zh-CN" sz="2400" b="0" dirty="0">
                <a:ea typeface="宋体" panose="02010600030101010101" pitchFamily="2" charset="-122"/>
              </a:rPr>
              <a:t>验证水沸腾需要吸热的实验操作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移走酒精灯或停止加热，过一段时间，观察水是否继续沸腾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zh-CN" sz="2400" b="0" dirty="0">
                <a:ea typeface="宋体" panose="02010600030101010101" pitchFamily="2" charset="-122"/>
              </a:rPr>
              <a:t>缩短加热时间的方法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(①</a:t>
            </a:r>
            <a:r>
              <a:rPr lang="zh-CN" sz="2400" b="0" dirty="0">
                <a:ea typeface="宋体" panose="02010600030101010101" pitchFamily="2" charset="-122"/>
              </a:rPr>
              <a:t>减少实验所用水的质量；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 dirty="0">
                <a:ea typeface="宋体" panose="02010600030101010101" pitchFamily="2" charset="-122"/>
              </a:rPr>
              <a:t>用初温较高的水进行实验等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13. </a:t>
            </a:r>
            <a:r>
              <a:rPr lang="zh-CN" sz="2400" b="0" dirty="0">
                <a:ea typeface="宋体" panose="02010600030101010101" pitchFamily="2" charset="-122"/>
              </a:rPr>
              <a:t>用炉火炖汤，沸腾后调为小火的道理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水沸腾后吸收热量，温度不变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实验结论：</a:t>
            </a:r>
            <a:r>
              <a:rPr lang="zh-CN" sz="2400" b="0" dirty="0">
                <a:ea typeface="宋体" panose="02010600030101010101" pitchFamily="2" charset="-122"/>
              </a:rPr>
              <a:t>水沸腾过程中</a:t>
            </a:r>
            <a:r>
              <a:rPr lang="zh-CN" sz="2400" b="0" u="sng" dirty="0">
                <a:ea typeface="宋体" panose="02010600030101010101" pitchFamily="2" charset="-122"/>
              </a:rPr>
              <a:t>不断吸热</a:t>
            </a:r>
            <a:r>
              <a:rPr lang="zh-CN" sz="2400" b="0" dirty="0">
                <a:ea typeface="宋体" panose="02010600030101010101" pitchFamily="2" charset="-122"/>
              </a:rPr>
              <a:t>，</a:t>
            </a:r>
            <a:r>
              <a:rPr lang="zh-CN" sz="2400" b="0" u="sng" dirty="0">
                <a:ea typeface="宋体" panose="02010600030101010101" pitchFamily="2" charset="-122"/>
              </a:rPr>
              <a:t>温度保持不变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98843" y="1932940"/>
            <a:ext cx="103225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 b="0" dirty="0">
                <a:ea typeface="宋体" panose="02010600030101010101" pitchFamily="2" charset="-122"/>
              </a:rPr>
              <a:t>　如图甲所示是小俊同学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探究水沸腾时温度变化的特点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的实验装置．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 dirty="0">
                <a:ea typeface="宋体" panose="02010600030101010101" pitchFamily="2" charset="-122"/>
              </a:rPr>
              <a:t>在安装温度计时，温度计的玻璃泡碰到了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烧杯底，此时应适当将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 dirty="0">
                <a:ea typeface="宋体" panose="02010600030101010101" pitchFamily="2" charset="-122"/>
              </a:rPr>
              <a:t>处向上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b="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 dirty="0">
                <a:ea typeface="宋体" panose="02010600030101010101" pitchFamily="2" charset="-122"/>
              </a:rPr>
              <a:t>处向下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调整．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 dirty="0">
                <a:ea typeface="宋体" panose="02010600030101010101" pitchFamily="2" charset="-122"/>
              </a:rPr>
              <a:t>加热时烧杯上所盖纸板上留有小孔的目的是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3918903" y="1195740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全国视野分层练</a:t>
              </a:r>
              <a:endParaRPr lang="zh-CN" altLang="en-US" sz="2800" b="1" spc="1900" dirty="0">
                <a:solidFill>
                  <a:srgbClr val="068A3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963655" y="5540494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grpSp>
        <p:nvGrpSpPr>
          <p:cNvPr id="14" name="组合 5"/>
          <p:cNvGrpSpPr/>
          <p:nvPr/>
        </p:nvGrpSpPr>
        <p:grpSpPr>
          <a:xfrm>
            <a:off x="1034124" y="2601936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基础训练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-2147482580" descr="C:\Documents and Settings\Administrator\桌面\海南物理（沪科）@\AY537.tif"/>
          <p:cNvPicPr>
            <a:picLocks noChangeAspect="1"/>
          </p:cNvPicPr>
          <p:nvPr/>
        </p:nvPicPr>
        <p:blipFill>
          <a:blip r:embed="rId4" r:link="rId5"/>
          <a:srcRect l="-4476" t="-1761" r="45689" b="-5011"/>
          <a:stretch>
            <a:fillRect/>
          </a:stretch>
        </p:blipFill>
        <p:spPr>
          <a:xfrm>
            <a:off x="8216583" y="2850515"/>
            <a:ext cx="2465070" cy="2547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021138" y="3700780"/>
            <a:ext cx="1565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处向上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01078" y="5322570"/>
            <a:ext cx="3244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保持烧杯内外气压平衡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79413" y="733425"/>
            <a:ext cx="1136142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 dirty="0">
                <a:ea typeface="宋体" panose="02010600030101010101" pitchFamily="2" charset="-122"/>
              </a:rPr>
              <a:t>实验过程中，小俊观察到水沸腾前水中气泡的情景为图乙中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“a”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“b”)</a:t>
            </a:r>
            <a:r>
              <a:rPr lang="zh-CN" sz="2400" b="0" dirty="0">
                <a:ea typeface="宋体" panose="02010600030101010101" pitchFamily="2" charset="-122"/>
              </a:rPr>
              <a:t>图．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 dirty="0">
                <a:ea typeface="宋体" panose="02010600030101010101" pitchFamily="2" charset="-122"/>
              </a:rPr>
              <a:t>在水温升高到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90 ℃ </a:t>
            </a:r>
            <a:r>
              <a:rPr lang="zh-CN" sz="2400" b="0" dirty="0">
                <a:ea typeface="宋体" panose="02010600030101010101" pitchFamily="2" charset="-122"/>
              </a:rPr>
              <a:t>后，小俊每隔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 min</a:t>
            </a:r>
            <a:r>
              <a:rPr lang="zh-CN" sz="2400" b="0" dirty="0">
                <a:ea typeface="宋体" panose="02010600030101010101" pitchFamily="2" charset="-122"/>
              </a:rPr>
              <a:t>观察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 b="0" dirty="0">
                <a:ea typeface="宋体" panose="02010600030101010101" pitchFamily="2" charset="-122"/>
              </a:rPr>
              <a:t>次温度计的示数，记录在下表中，直到水沸腾持续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 min</a:t>
            </a:r>
            <a:r>
              <a:rPr lang="zh-CN" sz="2400" b="0" dirty="0">
                <a:ea typeface="宋体" panose="02010600030101010101" pitchFamily="2" charset="-122"/>
              </a:rPr>
              <a:t>后停止记录．</a:t>
            </a: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sz="2400" b="0" dirty="0">
                <a:ea typeface="宋体" panose="02010600030101010101" pitchFamily="2" charset="-122"/>
              </a:rPr>
              <a:t>在第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7 min</a:t>
            </a:r>
            <a:r>
              <a:rPr lang="zh-CN" sz="2400" b="0" dirty="0">
                <a:ea typeface="宋体" panose="02010600030101010101" pitchFamily="2" charset="-122"/>
              </a:rPr>
              <a:t>小俊忘记记录数据，此时的温度应为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________℃.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 dirty="0">
                <a:ea typeface="宋体" panose="02010600030101010101" pitchFamily="2" charset="-122"/>
              </a:rPr>
              <a:t>由表格数据可以判断当地大气压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小于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大于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一个标准大气压．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sz="2400" b="0" dirty="0">
                <a:ea typeface="宋体" panose="02010600030101010101" pitchFamily="2" charset="-122"/>
              </a:rPr>
              <a:t>水沸腾过程中温度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 dirty="0">
                <a:ea typeface="宋体" panose="02010600030101010101" pitchFamily="2" charset="-122"/>
              </a:rPr>
              <a:t>，内能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 dirty="0">
                <a:ea typeface="宋体" panose="02010600030101010101" pitchFamily="2" charset="-122"/>
              </a:rPr>
              <a:t>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均选填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增大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 dirty="0">
                <a:ea typeface="宋体" panose="02010600030101010101" pitchFamily="2" charset="-122"/>
              </a:rPr>
              <a:t>减小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不变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endParaRPr lang="zh-CN" altLang="en-US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22923" y="3244215"/>
          <a:ext cx="8108950" cy="11696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7320"/>
                <a:gridCol w="743585"/>
                <a:gridCol w="743585"/>
                <a:gridCol w="743585"/>
                <a:gridCol w="743585"/>
                <a:gridCol w="742950"/>
                <a:gridCol w="743585"/>
                <a:gridCol w="743585"/>
                <a:gridCol w="743585"/>
                <a:gridCol w="743585"/>
              </a:tblGrid>
              <a:tr h="57213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err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/min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753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 dirty="0" err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温度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/℃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052243" y="865505"/>
            <a:ext cx="1094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1383" y="4704715"/>
            <a:ext cx="1407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99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60023" y="5257165"/>
            <a:ext cx="1166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411538" y="5789295"/>
            <a:ext cx="876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416868" y="5789295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　</a:t>
            </a:r>
            <a:endParaRPr lang="zh-CN" altLang="en-US"/>
          </a:p>
        </p:txBody>
      </p:sp>
      <p:pic>
        <p:nvPicPr>
          <p:cNvPr id="8" name="图片 -2147482580" descr="C:\Documents and Settings\Administrator\桌面\海南物理（沪科）@\AY537.tif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165" t="22350" r="-1331" b="-2872"/>
          <a:stretch>
            <a:fillRect/>
          </a:stretch>
        </p:blipFill>
        <p:spPr>
          <a:xfrm>
            <a:off x="8980488" y="2881630"/>
            <a:ext cx="2347595" cy="2435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72453" y="819150"/>
            <a:ext cx="1104709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(2018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隔水蒸鸡是海南常见的一道菜．其做法是：将鸡肉用盘子盛好放在装有清水的汤锅上蒸熟，盘子里的汤汁是水蒸气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填物态变化名称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形成的．烹饪时，整个房间都能闻到鸡肉的浓香味，这是发生了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现象．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(2017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六月初，琼岛连日持续高温，局部最高气温达到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42.1℃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，此温度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人的正常体温．在地面上洒水降温，是利用水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吸热．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(2010年15题4分)世博会中国馆的顶部和外墙都装有太阳能电池为馆内提供电能．夜间在馆内用电低峰时利用电能制冰，再到白天作为“冷源”使用．太阳能属于________(选填“可再生”或“不可再生”)能源；水制成冰，发生的物态变化是________(选填“熔化”或“凝固”)．</a:t>
            </a:r>
            <a:endParaRPr lang="zh-CN" sz="2400" b="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55903" y="1520190"/>
            <a:ext cx="1553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409113" y="2052320"/>
            <a:ext cx="1335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扩散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71102" y="3112641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高于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872808" y="3670300"/>
            <a:ext cx="2016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汽化</a:t>
            </a: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或蒸发</a:t>
            </a:r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335405" y="533749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可再生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17320" y="587727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凝固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109028" y="788035"/>
            <a:ext cx="2414905" cy="460375"/>
            <a:chOff x="5377" y="4501"/>
            <a:chExt cx="3803" cy="725"/>
          </a:xfrm>
        </p:grpSpPr>
        <p:pic>
          <p:nvPicPr>
            <p:cNvPr id="3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65518" y="1185545"/>
            <a:ext cx="101828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 b="0">
                <a:ea typeface="宋体" panose="02010600030101010101" pitchFamily="2" charset="-122"/>
              </a:rPr>
              <a:t>实验中小俊观察到，水沸腾一段时间后，温度计的表面变得模糊不清，这是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现象造成的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填物态变化名称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 b="0">
                <a:ea typeface="宋体" panose="02010600030101010101" pitchFamily="2" charset="-122"/>
              </a:rPr>
              <a:t>水沸腾后，移去酒精灯后一段时间，水停止沸腾，这说明水沸腾过程中需要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吸热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放热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；但移去酒精灯后，水并未立即停止沸腾，这是因为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sz="2400" b="0">
                <a:ea typeface="宋体" panose="02010600030101010101" pitchFamily="2" charset="-122"/>
              </a:rPr>
              <a:t>小俊和小东分别利用质量相等的水按图甲装置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同时进行实验，正确操作，却得出了如图丙所示的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两个不同的水温随加热时间变化的图像，原因可能是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答出一条即可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8" name="图片 -2147482575" descr="C:\Documents and Settings\Administrator\桌面\海南物理（沪科）@\AY538.tif"/>
          <p:cNvPicPr>
            <a:picLocks noChangeAspect="1"/>
          </p:cNvPicPr>
          <p:nvPr/>
        </p:nvPicPr>
        <p:blipFill>
          <a:blip r:embed="rId3" r:link="rId4">
            <a:grayscl/>
          </a:blip>
          <a:stretch>
            <a:fillRect/>
          </a:stretch>
        </p:blipFill>
        <p:spPr>
          <a:xfrm>
            <a:off x="8341043" y="3675380"/>
            <a:ext cx="2534285" cy="2202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529003" y="5987415"/>
            <a:ext cx="18053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ea typeface="宋体" panose="02010600030101010101" pitchFamily="2" charset="-122"/>
              </a:rPr>
              <a:t>例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b="0">
                <a:ea typeface="宋体" panose="02010600030101010101" pitchFamily="2" charset="-122"/>
              </a:rPr>
              <a:t>题图丙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16100" y="189452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液化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21803" y="2969895"/>
            <a:ext cx="964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吸热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257743" y="3502025"/>
            <a:ext cx="6154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石棉网温度高于水的沸点，水能继续吸热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88708" y="5655310"/>
            <a:ext cx="2985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酒精灯火焰大小不同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57568" y="1367155"/>
            <a:ext cx="5857240" cy="737235"/>
            <a:chOff x="1156" y="3006"/>
            <a:chExt cx="9224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06"/>
              <a:ext cx="8830" cy="1161"/>
              <a:chOff x="1324" y="1650"/>
              <a:chExt cx="8830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50"/>
                <a:ext cx="5649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熔点与凝固点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(2011.8)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92493" y="2227580"/>
            <a:ext cx="106064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8. (2011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小靖尝试比较地沟油和花生油的物理性质．她将分别盛有这两种油的杯子一起放入冰箱内降温，她发现两杯油的温度都降到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7 ℃</a:t>
            </a:r>
            <a:r>
              <a:rPr lang="zh-CN" sz="2400" b="0" dirty="0">
                <a:ea typeface="宋体" panose="02010600030101010101" pitchFamily="2" charset="-122"/>
              </a:rPr>
              <a:t>时，地沟油变为固态而花生油仍为液态，这说明地沟油和花生油具有不同的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密度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B. </a:t>
            </a:r>
            <a:r>
              <a:rPr lang="zh-CN" sz="2400" b="0" dirty="0">
                <a:ea typeface="宋体" panose="02010600030101010101" pitchFamily="2" charset="-122"/>
              </a:rPr>
              <a:t>沸点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凝固点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D. </a:t>
            </a:r>
            <a:r>
              <a:rPr lang="zh-CN" sz="2400" b="0" dirty="0">
                <a:ea typeface="宋体" panose="02010600030101010101" pitchFamily="2" charset="-122"/>
              </a:rPr>
              <a:t>比热容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0018078" y="3500120"/>
            <a:ext cx="742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29323" y="1447165"/>
            <a:ext cx="7289800" cy="737235"/>
            <a:chOff x="1156" y="3019"/>
            <a:chExt cx="11480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1086" cy="1161"/>
              <a:chOff x="1324" y="1663"/>
              <a:chExt cx="11086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7905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温度计与沸点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(2013.15、2010.14)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892493" y="2296160"/>
            <a:ext cx="101003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9. (2013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温度计是根据液体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b="0" dirty="0">
                <a:ea typeface="宋体" panose="02010600030101010101" pitchFamily="2" charset="-122"/>
              </a:rPr>
              <a:t>的规律制成．我们实验时，测量的沸水温度值往往低于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100 ℃</a:t>
            </a:r>
            <a:r>
              <a:rPr lang="zh-CN" sz="2400" b="0" dirty="0">
                <a:ea typeface="宋体" panose="02010600030101010101" pitchFamily="2" charset="-122"/>
              </a:rPr>
              <a:t>，原因是实验室气压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大于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 dirty="0">
                <a:ea typeface="宋体" panose="02010600030101010101" pitchFamily="2" charset="-122"/>
              </a:rPr>
              <a:t>小于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等于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”)1</a:t>
            </a:r>
            <a:r>
              <a:rPr lang="zh-CN" sz="2400" b="0" dirty="0">
                <a:ea typeface="宋体" panose="02010600030101010101" pitchFamily="2" charset="-122"/>
              </a:rPr>
              <a:t>个标准大气压．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10. (2010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参加青海玉树地震救援工作的队员发现，在当地烧水，水在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80 ℃</a:t>
            </a:r>
            <a:r>
              <a:rPr lang="zh-CN" sz="2400" b="0" dirty="0">
                <a:ea typeface="宋体" panose="02010600030101010101" pitchFamily="2" charset="-122"/>
              </a:rPr>
              <a:t>左右就沸腾了，这是因为当地的气压较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 dirty="0">
                <a:ea typeface="宋体" panose="02010600030101010101" pitchFamily="2" charset="-122"/>
              </a:rPr>
              <a:t>；若继续加热，则水的沸点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 b="0" dirty="0">
                <a:ea typeface="宋体" panose="02010600030101010101" pitchFamily="2" charset="-122"/>
              </a:rPr>
              <a:t>选填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升高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 dirty="0">
                <a:ea typeface="宋体" panose="02010600030101010101" pitchFamily="2" charset="-122"/>
              </a:rPr>
              <a:t>不变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或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降低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”). 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936933" y="2418080"/>
            <a:ext cx="1666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solidFill>
                  <a:srgbClr val="FF0000"/>
                </a:solidFill>
                <a:ea typeface="宋体" panose="02010600030101010101" pitchFamily="2" charset="-122"/>
              </a:rPr>
              <a:t>热胀冷缩　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8424228" y="2987040"/>
            <a:ext cx="1009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603808" y="4629785"/>
            <a:ext cx="1443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低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26585" y="517874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4588" y="1303655"/>
            <a:ext cx="9723120" cy="737235"/>
            <a:chOff x="1156" y="3019"/>
            <a:chExt cx="15312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4918" cy="1161"/>
              <a:chOff x="1324" y="1663"/>
              <a:chExt cx="14918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663"/>
                <a:ext cx="1173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+mn-ea"/>
                  </a:rPr>
                  <a:t>温度－时间图像的理解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(2017.7、2015.4、2014.13)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126808" y="2299335"/>
            <a:ext cx="95872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11. (2017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某晶体熔化时温度随时间变化的图像如图所示．根据图像判断正确的是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 b="0" dirty="0">
                <a:ea typeface="宋体" panose="02010600030101010101" pitchFamily="2" charset="-122"/>
              </a:rPr>
              <a:t>开始计时，晶体开始熔化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 dirty="0">
                <a:ea typeface="宋体" panose="02010600030101010101" pitchFamily="2" charset="-122"/>
              </a:rPr>
              <a:t>第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25 min</a:t>
            </a:r>
            <a:r>
              <a:rPr lang="zh-CN" sz="2400" b="0" dirty="0">
                <a:ea typeface="宋体" panose="02010600030101010101" pitchFamily="2" charset="-122"/>
              </a:rPr>
              <a:t>后，晶体开始熔化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 dirty="0">
                <a:ea typeface="宋体" panose="02010600030101010101" pitchFamily="2" charset="-122"/>
              </a:rPr>
              <a:t>温度达到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80 ℃</a:t>
            </a:r>
            <a:r>
              <a:rPr lang="zh-CN" sz="2400" b="0" dirty="0">
                <a:ea typeface="宋体" panose="02010600030101010101" pitchFamily="2" charset="-122"/>
              </a:rPr>
              <a:t>时，晶体开始熔化</a:t>
            </a:r>
            <a:endParaRPr 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 dirty="0">
                <a:ea typeface="宋体" panose="02010600030101010101" pitchFamily="2" charset="-122"/>
              </a:rPr>
              <a:t>温度达到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50 ℃</a:t>
            </a:r>
            <a:r>
              <a:rPr lang="zh-CN" sz="2400" b="0" dirty="0">
                <a:ea typeface="宋体" panose="02010600030101010101" pitchFamily="2" charset="-122"/>
              </a:rPr>
              <a:t>时，晶体开始熔化</a:t>
            </a:r>
            <a:endParaRPr lang="zh-CN" altLang="en-US" dirty="0"/>
          </a:p>
        </p:txBody>
      </p:sp>
      <p:pic>
        <p:nvPicPr>
          <p:cNvPr id="2" name="图片 -2147482618" descr="C:\Documents and Settings\Administrator\桌面\海南物理（沪科）@\AY35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361873" y="3072765"/>
            <a:ext cx="3074670" cy="2139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8202954" y="5596096"/>
            <a:ext cx="108839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123373" y="3026410"/>
            <a:ext cx="742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04583" y="903605"/>
            <a:ext cx="101746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12. (2015</a:t>
            </a:r>
            <a:r>
              <a:rPr lang="zh-CN" sz="2400" b="0" dirty="0">
                <a:ea typeface="宋体" panose="02010600030101010101" pitchFamily="2" charset="-122"/>
              </a:rPr>
              <a:t>年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b="0" dirty="0">
                <a:ea typeface="宋体" panose="02010600030101010101" pitchFamily="2" charset="-122"/>
              </a:rPr>
              <a:t>题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b="0" dirty="0">
                <a:ea typeface="宋体" panose="02010600030101010101" pitchFamily="2" charset="-122"/>
              </a:rPr>
              <a:t>分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 dirty="0">
                <a:ea typeface="宋体" panose="02010600030101010101" pitchFamily="2" charset="-122"/>
              </a:rPr>
              <a:t>中央二台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真假实验室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探究，刚从冰箱冷冻室拿出冰棍贴紧舌头，舌头会被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 dirty="0">
                <a:ea typeface="宋体" panose="02010600030101010101" pitchFamily="2" charset="-122"/>
              </a:rPr>
              <a:t>冻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 dirty="0">
                <a:ea typeface="宋体" panose="02010600030101010101" pitchFamily="2" charset="-122"/>
              </a:rPr>
              <a:t>在冰棍上，这时舌头的水发生了某种物态变化，与其对应的图像是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 dirty="0">
                <a:ea typeface="宋体" panose="02010600030101010101" pitchFamily="2" charset="-122"/>
              </a:rPr>
              <a:t>　　</a:t>
            </a:r>
            <a:r>
              <a:rPr lang="en-US" sz="2400" b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dirty="0"/>
          </a:p>
        </p:txBody>
      </p:sp>
      <p:pic>
        <p:nvPicPr>
          <p:cNvPr id="3" name="图片 -2147482617" descr="C:\Documents and Settings\Administrator\桌面\海南物理（沪科）@\AY35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226753" y="2719705"/>
            <a:ext cx="5802630" cy="3662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847148" y="2179320"/>
            <a:ext cx="837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diagram"/>
  <p:tag name="KSO_WM_TEMPLATE_INDEX" val="30178323"/>
</p:tagLst>
</file>

<file path=ppt/tags/tag10.xml><?xml version="1.0" encoding="utf-8"?>
<p:tagLst xmlns:p="http://schemas.openxmlformats.org/presentationml/2006/main">
  <p:tag name="KSO_WM_UNIT_TABLE_BEAUTIFY" val="smartTable{dd8e618b-0928-42e2-aa2f-6fc1748636d4}"/>
</p:tagLst>
</file>

<file path=ppt/tags/tag11.xml><?xml version="1.0" encoding="utf-8"?>
<p:tagLst xmlns:p="http://schemas.openxmlformats.org/presentationml/2006/main">
  <p:tag name="KSO_WM_UNIT_TABLE_BEAUTIFY" val="smartTable{dd8e618b-0928-42e2-aa2f-6fc1748636d4}"/>
</p:tagLst>
</file>

<file path=ppt/tags/tag12.xml><?xml version="1.0" encoding="utf-8"?>
<p:tagLst xmlns:p="http://schemas.openxmlformats.org/presentationml/2006/main">
  <p:tag name="KSO_WM_UNIT_TABLE_BEAUTIFY" val="smartTable{732a7aca-8fa8-4000-92a8-2e2aac135265}"/>
</p:tagLst>
</file>

<file path=ppt/tags/tag13.xml><?xml version="1.0" encoding="utf-8"?>
<p:tagLst xmlns:p="http://schemas.openxmlformats.org/presentationml/2006/main">
  <p:tag name="KSO_WM_UNIT_TABLE_BEAUTIFY" val="smartTable{732a7aca-8fa8-4000-92a8-2e2aac135265}"/>
</p:tagLst>
</file>

<file path=ppt/tags/tag14.xml><?xml version="1.0" encoding="utf-8"?>
<p:tagLst xmlns:p="http://schemas.openxmlformats.org/presentationml/2006/main">
  <p:tag name="KSO_WM_UNIT_TABLE_BEAUTIFY" val="smartTable{732a7aca-8fa8-4000-92a8-2e2aac135265}"/>
</p:tagLst>
</file>

<file path=ppt/tags/tag15.xml><?xml version="1.0" encoding="utf-8"?>
<p:tagLst xmlns:p="http://schemas.openxmlformats.org/presentationml/2006/main">
  <p:tag name="KSO_WM_UNIT_TABLE_BEAUTIFY" val="smartTable{732a7aca-8fa8-4000-92a8-2e2aac135265}"/>
</p:tagLst>
</file>

<file path=ppt/tags/tag16.xml><?xml version="1.0" encoding="utf-8"?>
<p:tagLst xmlns:p="http://schemas.openxmlformats.org/presentationml/2006/main">
  <p:tag name="KSO_WM_UNIT_TABLE_BEAUTIFY" val="smartTable{732a7aca-8fa8-4000-92a8-2e2aac135265}"/>
</p:tagLst>
</file>

<file path=ppt/tags/tag17.xml><?xml version="1.0" encoding="utf-8"?>
<p:tagLst xmlns:p="http://schemas.openxmlformats.org/presentationml/2006/main">
  <p:tag name="KSO_WM_UNIT_TABLE_BEAUTIFY" val="smartTable{732a7aca-8fa8-4000-92a8-2e2aac135265}"/>
</p:tagLst>
</file>

<file path=ppt/tags/tag18.xml><?xml version="1.0" encoding="utf-8"?>
<p:tagLst xmlns:p="http://schemas.openxmlformats.org/presentationml/2006/main">
  <p:tag name="KSO_WM_UNIT_TABLE_BEAUTIFY" val="smartTable{d255c478-85db-4895-8e38-e469293f0363}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9.xml><?xml version="1.0" encoding="utf-8"?>
<p:tagLst xmlns:p="http://schemas.openxmlformats.org/presentationml/2006/main">
  <p:tag name="KSO_WM_UNIT_TABLE_BEAUTIFY" val="smartTable{5070f6fd-85cd-4ae3-922a-50a82241fa38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8880</Words>
  <Application>WPS 演示</Application>
  <PresentationFormat>宽屏</PresentationFormat>
  <Paragraphs>1001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8" baseType="lpstr">
      <vt:lpstr>Arial</vt:lpstr>
      <vt:lpstr>宋体</vt:lpstr>
      <vt:lpstr>Wingdings</vt:lpstr>
      <vt:lpstr>黑体</vt:lpstr>
      <vt:lpstr>微软雅黑</vt:lpstr>
      <vt:lpstr>Times New Roman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2020-01-12T11:24:19Z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