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1" r:id="rId2"/>
    <p:sldId id="279" r:id="rId3"/>
    <p:sldId id="284" r:id="rId4"/>
    <p:sldId id="290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85" r:id="rId19"/>
    <p:sldId id="286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135926" y="2215818"/>
            <a:ext cx="4868882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第五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透镜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及其应用</a:t>
            </a:r>
            <a:endParaRPr lang="zh-CN" altLang="en-US" sz="3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3029" y="3230787"/>
            <a:ext cx="7863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凸透镜成像的规律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3"/>
          <p:cNvSpPr txBox="1"/>
          <p:nvPr/>
        </p:nvSpPr>
        <p:spPr>
          <a:xfrm>
            <a:off x="233680" y="2032000"/>
            <a:ext cx="8677275" cy="3548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35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　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①组装实验装置，将烛焰中心、凸透镜中心和光屏中心调整到同一高度。</a:t>
            </a:r>
          </a:p>
          <a:p>
            <a:pPr>
              <a:lnSpc>
                <a:spcPct val="135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　　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②将凸透镜固定在光具座中间某刻度处，把蜡烛放在较远处，使物距</a:t>
            </a:r>
            <a:r>
              <a:rPr lang="en-US" altLang="x-none" sz="2800" b="1" i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en-US" altLang="x-none" sz="2800" b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＞2</a:t>
            </a:r>
            <a:r>
              <a:rPr lang="en-US" altLang="x-none" sz="2800" b="1" i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，调整光屏到凸透镜的距离，使烛焰在光屏上成清晰的实像。观察实像的大小和正倒。记录物距</a:t>
            </a:r>
            <a:r>
              <a:rPr lang="en-US" altLang="x-none" sz="2800" b="1" i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和像距</a:t>
            </a:r>
            <a:r>
              <a:rPr lang="en-US" altLang="x-none" sz="2800" b="1" i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v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。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pSp>
        <p:nvGrpSpPr>
          <p:cNvPr id="13315" name="组合 13314"/>
          <p:cNvGrpSpPr/>
          <p:nvPr/>
        </p:nvGrpSpPr>
        <p:grpSpPr>
          <a:xfrm>
            <a:off x="1457643" y="1239838"/>
            <a:ext cx="2016125" cy="865187"/>
            <a:chOff x="0" y="0"/>
            <a:chExt cx="2231" cy="580"/>
          </a:xfrm>
        </p:grpSpPr>
        <p:pic>
          <p:nvPicPr>
            <p:cNvPr id="13316" name="圆角矩形 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7" name="文本框 13316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r>
                <a:rPr lang="zh-CN" altLang="en-US" sz="3200" b="1" dirty="0">
                  <a:latin typeface="宋体" panose="02010600030101010101" pitchFamily="2" charset="-122"/>
                  <a:ea typeface="楷体" panose="02010609060101010101" pitchFamily="1" charset="-122"/>
                </a:rPr>
                <a:t>实验步骤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/>
          <p:nvPr/>
        </p:nvSpPr>
        <p:spPr>
          <a:xfrm>
            <a:off x="466725" y="1628775"/>
            <a:ext cx="7988300" cy="1754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③把蜡烛向凸透镜移近，改变物距</a:t>
            </a:r>
            <a:r>
              <a:rPr lang="en-US" altLang="x-none" sz="2800" b="1" i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，仍使</a:t>
            </a:r>
            <a:r>
              <a:rPr lang="en-US" altLang="x-none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u＞2</a:t>
            </a:r>
            <a:r>
              <a:rPr lang="en-US" altLang="x-none" sz="2800" b="1" i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仿照步骤 ② 再做</a:t>
            </a:r>
            <a:r>
              <a:rPr lang="en-US" altLang="x-none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次实验，分别观察实像的大小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和正倒。记录物距</a:t>
            </a:r>
            <a:r>
              <a:rPr lang="en-US" altLang="x-none" sz="2800" b="1" i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和像距</a:t>
            </a:r>
            <a:r>
              <a:rPr lang="en-US" altLang="x-none" sz="2800" b="1" i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v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。</a:t>
            </a:r>
            <a:endParaRPr lang="zh-CN" altLang="en-US" sz="28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39" name="文本框 14338"/>
          <p:cNvSpPr txBox="1"/>
          <p:nvPr/>
        </p:nvSpPr>
        <p:spPr>
          <a:xfrm>
            <a:off x="396875" y="3429000"/>
            <a:ext cx="8351838" cy="1754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④把蜡烛向凸透镜移近，改变物距</a:t>
            </a:r>
            <a:r>
              <a:rPr lang="en-US" altLang="x-none" sz="2800" b="1" i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，使</a:t>
            </a:r>
            <a:r>
              <a:rPr lang="en-US" altLang="x-none" sz="2800" b="1" i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en-US" altLang="x-none" sz="2800" b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＜</a:t>
            </a:r>
            <a:r>
              <a:rPr lang="en-US" altLang="x-none" sz="2800" b="1" i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en-US" altLang="x-none" sz="2800" b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＜2</a:t>
            </a:r>
            <a:r>
              <a:rPr lang="en-US" altLang="x-none" sz="2800" b="1" i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zh-CN" altLang="en-US" sz="2800" b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，调使烛焰在光屏上成清晰的实像。观察实像的大小和正倒。记录物距</a:t>
            </a:r>
            <a:r>
              <a:rPr lang="en-US" altLang="x-none" sz="2800" b="1" i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和像距</a:t>
            </a:r>
            <a:r>
              <a:rPr lang="en-US" altLang="x-none" sz="2800" b="1" i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v</a:t>
            </a:r>
            <a:r>
              <a:rPr lang="zh-CN" altLang="en-US" sz="2800" b="1" dirty="0">
                <a:solidFill>
                  <a:srgbClr val="3333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。</a:t>
            </a:r>
            <a:endParaRPr lang="zh-CN" altLang="en-US" sz="28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5361"/>
          <p:cNvSpPr/>
          <p:nvPr/>
        </p:nvSpPr>
        <p:spPr>
          <a:xfrm>
            <a:off x="468313" y="1485900"/>
            <a:ext cx="8424862" cy="40576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800" b="1" dirty="0">
                <a:solidFill>
                  <a:srgbClr val="FF99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⑤把蜡烛向凸透镜移近，改变物距</a:t>
            </a:r>
            <a:r>
              <a:rPr lang="en-US" altLang="x-none" sz="2800" b="1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，使</a:t>
            </a:r>
            <a:r>
              <a:rPr lang="en-US" altLang="x-none" sz="2800" b="1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＜</a:t>
            </a:r>
            <a:r>
              <a:rPr lang="en-US" altLang="x-none" sz="2800" b="1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＜2</a:t>
            </a:r>
            <a:r>
              <a:rPr lang="en-US" altLang="x-none" sz="2800" b="1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，仿照步骤④ 再做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2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次试验，分别观察实像的大小和正倒。记录物距</a:t>
            </a:r>
            <a:r>
              <a:rPr lang="en-US" altLang="x-none" sz="2800" b="1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和像距</a:t>
            </a:r>
            <a:r>
              <a:rPr lang="en-US" altLang="x-none" sz="2800" b="1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v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。</a:t>
            </a:r>
          </a:p>
          <a:p>
            <a:pPr>
              <a:lnSpc>
                <a:spcPct val="155000"/>
              </a:lnSpc>
            </a:pP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　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⑥把蜡烛向凸透镜移近，改变物距</a:t>
            </a:r>
            <a:r>
              <a:rPr lang="en-US" altLang="x-none" sz="2800" b="1" i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，使</a:t>
            </a:r>
            <a:r>
              <a:rPr lang="en-US" altLang="x-none" sz="2800" b="1" i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＜</a:t>
            </a:r>
            <a:r>
              <a:rPr lang="en-US" altLang="x-none" sz="2800" b="1" i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，在光屏上不能得到蜡烛的像，此时成虚像，应从光屏这侧向透镜里观察蜡烛的像，观察虚像的大小和正倒。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</a:t>
            </a:r>
            <a:endParaRPr lang="zh-CN" altLang="en-US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3"/>
          <p:cNvSpPr txBox="1"/>
          <p:nvPr/>
        </p:nvSpPr>
        <p:spPr>
          <a:xfrm>
            <a:off x="324803" y="3723640"/>
            <a:ext cx="7056437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D0D0D"/>
                </a:solidFill>
                <a:latin typeface="Times New Roman" panose="02020603050405020304" pitchFamily="2" charset="0"/>
              </a:rPr>
              <a:t>　　</a:t>
            </a:r>
          </a:p>
        </p:txBody>
      </p:sp>
      <p:sp>
        <p:nvSpPr>
          <p:cNvPr id="16387" name="矩形 16386"/>
          <p:cNvSpPr/>
          <p:nvPr/>
        </p:nvSpPr>
        <p:spPr>
          <a:xfrm>
            <a:off x="4788853" y="1840865"/>
            <a:ext cx="3563937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凸透镜焦距</a:t>
            </a:r>
            <a:r>
              <a:rPr lang="en-US" altLang="x-none" sz="2800" i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zh-CN" altLang="en-US" sz="2800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＝      </a:t>
            </a:r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cm</a:t>
            </a:r>
            <a:endParaRPr lang="en-US" altLang="x-none" sz="2800" dirty="0">
              <a:solidFill>
                <a:srgbClr val="0000CC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aphicFrame>
        <p:nvGraphicFramePr>
          <p:cNvPr id="16388" name="表格 16387"/>
          <p:cNvGraphicFramePr/>
          <p:nvPr/>
        </p:nvGraphicFramePr>
        <p:xfrm>
          <a:off x="828040" y="2415540"/>
          <a:ext cx="7524750" cy="3997325"/>
        </p:xfrm>
        <a:graphic>
          <a:graphicData uri="http://schemas.openxmlformats.org/drawingml/2006/table">
            <a:tbl>
              <a:tblPr/>
              <a:tblGrid>
                <a:gridCol w="1570038"/>
                <a:gridCol w="1046162"/>
                <a:gridCol w="1244600"/>
                <a:gridCol w="1308100"/>
                <a:gridCol w="1182688"/>
                <a:gridCol w="1173162"/>
              </a:tblGrid>
              <a:tr h="522288">
                <a:tc row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物距与焦距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的关系</a:t>
                      </a: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2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物距</a:t>
                      </a:r>
                      <a:r>
                        <a:rPr lang="en-US" altLang="x-none" sz="2000" b="1" i="1" dirty="0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u</a:t>
                      </a:r>
                      <a:r>
                        <a:rPr lang="en-US" altLang="x-none" sz="2000" b="1" dirty="0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/cm</a:t>
                      </a: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10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像的性质</a:t>
                      </a: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2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像距</a:t>
                      </a:r>
                      <a:r>
                        <a:rPr lang="en-US" altLang="x-none" sz="2000" b="1" i="1" dirty="0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v</a:t>
                      </a:r>
                      <a:r>
                        <a:rPr lang="en-US" altLang="x-none" sz="2000" b="1" dirty="0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/cm</a:t>
                      </a: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100000"/>
                      </a:srgbClr>
                    </a:solidFill>
                  </a:tcPr>
                </a:tc>
              </a:tr>
              <a:tr h="8207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虚实</a:t>
                      </a: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大小</a:t>
                      </a: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chemeClr val="tx2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正倒</a:t>
                      </a: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x-none" b="1" dirty="0">
                        <a:solidFill>
                          <a:schemeClr val="tx2"/>
                        </a:solidFill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x-none" b="1" dirty="0">
                        <a:solidFill>
                          <a:schemeClr val="tx2"/>
                        </a:solidFill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x-none" b="1" dirty="0">
                        <a:solidFill>
                          <a:schemeClr val="tx2"/>
                        </a:solidFill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2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x-none" b="1" dirty="0">
                        <a:solidFill>
                          <a:schemeClr val="tx2"/>
                        </a:solidFill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dirty="0">
                          <a:solidFill>
                            <a:schemeClr val="tx2"/>
                          </a:solidFill>
                          <a:latin typeface="Arial" panose="020B0604020202020204" charset="-76"/>
                          <a:ea typeface="楷体_GB2312" charset="-122"/>
                          <a:sym typeface="Times New Roman" panose="02020603050405020304" pitchFamily="2" charset="0"/>
                        </a:rPr>
                        <a:t>……</a:t>
                      </a:r>
                      <a:endParaRPr lang="en-US" altLang="x-none" b="1" dirty="0">
                        <a:solidFill>
                          <a:schemeClr val="tx2"/>
                        </a:solidFill>
                        <a:ea typeface="楷体_GB2312" charset="-122"/>
                        <a:sym typeface="Times New Roman" panose="02020603050405020304" pitchFamily="2" charset="0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441" name="组合 16440"/>
          <p:cNvGrpSpPr/>
          <p:nvPr/>
        </p:nvGrpSpPr>
        <p:grpSpPr>
          <a:xfrm>
            <a:off x="1043940" y="1191578"/>
            <a:ext cx="2016125" cy="865187"/>
            <a:chOff x="0" y="0"/>
            <a:chExt cx="2231" cy="580"/>
          </a:xfrm>
        </p:grpSpPr>
        <p:pic>
          <p:nvPicPr>
            <p:cNvPr id="16442" name="圆角矩形 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43" name="文本框 16442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r>
                <a:rPr lang="zh-CN" altLang="en-US" sz="3200" b="1" dirty="0">
                  <a:latin typeface="宋体" panose="02010600030101010101" pitchFamily="2" charset="-122"/>
                  <a:ea typeface="楷体" panose="02010609060101010101" pitchFamily="1" charset="-122"/>
                </a:rPr>
                <a:t>实验表格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/>
          <p:nvPr/>
        </p:nvSpPr>
        <p:spPr>
          <a:xfrm>
            <a:off x="436880" y="1572578"/>
            <a:ext cx="66960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分析表中的记录，找出凸透镜成像的规律</a:t>
            </a:r>
          </a:p>
        </p:txBody>
      </p:sp>
      <p:sp>
        <p:nvSpPr>
          <p:cNvPr id="17411" name="Text Box 3"/>
          <p:cNvSpPr txBox="1"/>
          <p:nvPr/>
        </p:nvSpPr>
        <p:spPr>
          <a:xfrm>
            <a:off x="1660843" y="3082290"/>
            <a:ext cx="5616575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i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en-US" altLang="x-none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＞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 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时成实像，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en-US" altLang="x-none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＜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 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时成虚像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x-none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(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一倍焦距点分虚实 </a:t>
            </a:r>
            <a:r>
              <a:rPr lang="en-US" altLang="x-none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)</a:t>
            </a:r>
            <a:endParaRPr lang="en-US" altLang="x-none" sz="28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2" name="Text Box 3"/>
          <p:cNvSpPr txBox="1"/>
          <p:nvPr/>
        </p:nvSpPr>
        <p:spPr>
          <a:xfrm>
            <a:off x="363855" y="1931353"/>
            <a:ext cx="8353425" cy="16906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（</a:t>
            </a:r>
            <a:r>
              <a:rPr lang="en-US" altLang="x-none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）像的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虚实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：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　凸透镜在什么条件下成实像？在什么条件下成虚像？</a:t>
            </a:r>
            <a:endParaRPr lang="zh-CN" altLang="en-US" sz="2800" b="1" dirty="0">
              <a:solidFill>
                <a:srgbClr val="0D0D0D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3" name="Text Box 3"/>
          <p:cNvSpPr txBox="1"/>
          <p:nvPr/>
        </p:nvSpPr>
        <p:spPr>
          <a:xfrm>
            <a:off x="363855" y="4020503"/>
            <a:ext cx="8353425" cy="16906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（</a:t>
            </a:r>
            <a:r>
              <a:rPr lang="en-US" altLang="x-none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）像的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大小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：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</a:t>
            </a:r>
            <a:r>
              <a:rPr lang="zh-CN" altLang="en-US" sz="2800" b="1" dirty="0">
                <a:solidFill>
                  <a:srgbClr val="33CC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凸透镜在什么条件下成缩小的实像？在什么条件下成放大的实像？有没有缩小的虚像？</a:t>
            </a:r>
            <a:endParaRPr lang="zh-CN" altLang="en-US" sz="2800" b="1" dirty="0">
              <a:solidFill>
                <a:srgbClr val="33CC33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868680" y="5676265"/>
            <a:ext cx="5327650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＞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v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时，得到缩小实像；    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　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＜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v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时，得到放大实像。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pSp>
        <p:nvGrpSpPr>
          <p:cNvPr id="17415" name="组合 17414"/>
          <p:cNvGrpSpPr/>
          <p:nvPr/>
        </p:nvGrpSpPr>
        <p:grpSpPr>
          <a:xfrm>
            <a:off x="1373505" y="851853"/>
            <a:ext cx="2374900" cy="792162"/>
            <a:chOff x="0" y="0"/>
            <a:chExt cx="2231" cy="580"/>
          </a:xfrm>
        </p:grpSpPr>
        <p:pic>
          <p:nvPicPr>
            <p:cNvPr id="17416" name="圆角矩形 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7" name="文本框 17416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r>
                <a:rPr lang="zh-CN" altLang="en-US" sz="3200" b="1" dirty="0">
                  <a:latin typeface="Times New Roman" panose="02020603050405020304" pitchFamily="2" charset="0"/>
                  <a:ea typeface="楷体" panose="02010609060101010101" pitchFamily="1" charset="-122"/>
                </a:rPr>
                <a:t>分析与论证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/>
          <p:nvPr/>
        </p:nvSpPr>
        <p:spPr>
          <a:xfrm>
            <a:off x="1196975" y="1256348"/>
            <a:ext cx="6985000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当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＝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v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＝</a:t>
            </a:r>
            <a:r>
              <a:rPr lang="en-US" altLang="x-none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 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时成等大的实像。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二倍焦距点分大小。（没有缩小的虚像。 ）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187325" y="2408873"/>
            <a:ext cx="8353425" cy="1692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（</a:t>
            </a:r>
            <a:r>
              <a:rPr lang="en-US" altLang="x-none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像的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正倒：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　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凸透镜在什么条件下成正立的像？在什么条件下成倒立的像？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6" name="Text Box 3"/>
          <p:cNvSpPr txBox="1"/>
          <p:nvPr/>
        </p:nvSpPr>
        <p:spPr>
          <a:xfrm>
            <a:off x="2636838" y="3561398"/>
            <a:ext cx="532765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i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＞</a:t>
            </a:r>
            <a:r>
              <a:rPr lang="en-US" altLang="x-none" sz="2800" b="1" i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时成实像，是倒立的；</a:t>
            </a:r>
            <a:endParaRPr lang="en-US" altLang="x-none" sz="2800" b="1" dirty="0">
              <a:solidFill>
                <a:srgbClr val="0000CC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7" name="矩形 18436"/>
          <p:cNvSpPr/>
          <p:nvPr/>
        </p:nvSpPr>
        <p:spPr>
          <a:xfrm>
            <a:off x="2636838" y="3993198"/>
            <a:ext cx="4535487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800" b="1" i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</a:t>
            </a: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＜</a:t>
            </a:r>
            <a:r>
              <a:rPr lang="en-US" altLang="x-none" sz="2800" b="1" i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时成虚像，是正立的。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8" name="Text Box 3"/>
          <p:cNvSpPr txBox="1"/>
          <p:nvPr/>
        </p:nvSpPr>
        <p:spPr>
          <a:xfrm>
            <a:off x="403225" y="4713923"/>
            <a:ext cx="83534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当物距“很远”时，相距近似等于焦距。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9" name="Text Box 3"/>
          <p:cNvSpPr txBox="1"/>
          <p:nvPr/>
        </p:nvSpPr>
        <p:spPr>
          <a:xfrm>
            <a:off x="1844675" y="5290185"/>
            <a:ext cx="6120765" cy="1168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重要应用：</a:t>
            </a:r>
            <a:r>
              <a:rPr lang="zh-CN" altLang="en-US" sz="2800" b="1" dirty="0">
                <a:solidFill>
                  <a:srgbClr val="33CC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远物成像粗测焦距。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33CC33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            “傻瓜相机”成像原理。</a:t>
            </a:r>
            <a:endParaRPr lang="zh-CN" altLang="en-US" sz="2800" b="1" dirty="0">
              <a:solidFill>
                <a:srgbClr val="33CC33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  <p:bldP spid="18438" grpId="0"/>
      <p:bldP spid="184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/>
          <p:nvPr/>
        </p:nvSpPr>
        <p:spPr>
          <a:xfrm>
            <a:off x="774700" y="1414780"/>
            <a:ext cx="576103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dirty="0">
                <a:solidFill>
                  <a:srgbClr val="0066CC"/>
                </a:solidFill>
                <a:latin typeface="楷体_GB2312" charset="-122"/>
              </a:rPr>
              <a:t>1</a:t>
            </a:r>
            <a:r>
              <a:rPr lang="zh-CN" altLang="en-US" sz="2800" dirty="0">
                <a:solidFill>
                  <a:srgbClr val="0066CC"/>
                </a:solidFill>
                <a:latin typeface="Arial" panose="020B0604020202020204" charset="-76"/>
                <a:ea typeface="宋体" panose="02010600030101010101" pitchFamily="2" charset="-122"/>
              </a:rPr>
              <a:t>．</a:t>
            </a: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照相机是根据什么原理工作的？</a:t>
            </a:r>
            <a:endParaRPr lang="en-US" altLang="x-none" sz="28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59" name="矩形 19458"/>
          <p:cNvSpPr/>
          <p:nvPr/>
        </p:nvSpPr>
        <p:spPr>
          <a:xfrm>
            <a:off x="774383" y="5532438"/>
            <a:ext cx="7740650" cy="944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照相机是根据物体距凸透镜大于</a:t>
            </a:r>
            <a:r>
              <a:rPr lang="en-US" altLang="x-none" sz="2800" dirty="0">
                <a:solidFill>
                  <a:schemeClr val="tx2"/>
                </a:solidFill>
                <a:latin typeface="Arial" panose="020B0604020202020204" charset="-76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倍焦距的原理制成的。</a:t>
            </a:r>
          </a:p>
        </p:txBody>
      </p:sp>
      <p:pic>
        <p:nvPicPr>
          <p:cNvPr id="19460" name="图片 19459" descr="094040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375" y="2084070"/>
            <a:ext cx="6337300" cy="32670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/>
          <p:nvPr/>
        </p:nvSpPr>
        <p:spPr>
          <a:xfrm>
            <a:off x="1403350" y="1270000"/>
            <a:ext cx="5903913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dirty="0">
                <a:solidFill>
                  <a:srgbClr val="0066CC"/>
                </a:solidFill>
                <a:latin typeface="Arial" panose="020B0604020202020204" charset="-76"/>
              </a:rPr>
              <a:t>2</a:t>
            </a:r>
            <a:r>
              <a:rPr lang="zh-CN" altLang="en-US" sz="2800" dirty="0">
                <a:solidFill>
                  <a:srgbClr val="0066CC"/>
                </a:solidFill>
                <a:latin typeface="Arial" panose="020B0604020202020204" charset="-76"/>
                <a:ea typeface="宋体" panose="02010600030101010101" pitchFamily="2" charset="-122"/>
              </a:rPr>
              <a:t>．</a:t>
            </a: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幻灯机是根据什么原理工作的？</a:t>
            </a:r>
            <a:endParaRPr lang="en-US" altLang="x-none" sz="28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3" name="矩形 20482"/>
          <p:cNvSpPr/>
          <p:nvPr/>
        </p:nvSpPr>
        <p:spPr>
          <a:xfrm>
            <a:off x="899160" y="5348923"/>
            <a:ext cx="7345363" cy="11572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tx2"/>
                </a:solidFill>
                <a:latin typeface="楷体_GB2312" charset="-122"/>
              </a:rPr>
              <a:t>　</a:t>
            </a:r>
            <a:r>
              <a:rPr lang="zh-CN" altLang="en-US" sz="2800" dirty="0">
                <a:solidFill>
                  <a:schemeClr val="tx2"/>
                </a:solidFill>
                <a:latin typeface="楷体_GB2312" charset="-122"/>
              </a:rPr>
              <a:t>　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幻灯机是根据物体距凸透镜大于焦距小于</a:t>
            </a:r>
            <a:r>
              <a:rPr lang="en-US" altLang="x-none" sz="2800" dirty="0">
                <a:solidFill>
                  <a:schemeClr val="tx2"/>
                </a:solidFill>
                <a:latin typeface="Arial" panose="020B0604020202020204" charset="-76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倍焦距的原理制成的。</a:t>
            </a:r>
          </a:p>
        </p:txBody>
      </p:sp>
      <p:graphicFrame>
        <p:nvGraphicFramePr>
          <p:cNvPr id="20484" name="对象 20483"/>
          <p:cNvGraphicFramePr>
            <a:graphicFrameLocks/>
          </p:cNvGraphicFramePr>
          <p:nvPr/>
        </p:nvGraphicFramePr>
        <p:xfrm>
          <a:off x="971550" y="1989138"/>
          <a:ext cx="6934200" cy="3254375"/>
        </p:xfrm>
        <a:graphic>
          <a:graphicData uri="http://schemas.openxmlformats.org/presentationml/2006/ole">
            <p:oleObj spid="_x0000_s3076" r:id="rId5" imgW="6706536" imgH="2572109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2530" name="文本框 22529"/>
          <p:cNvSpPr txBox="1"/>
          <p:nvPr/>
        </p:nvSpPr>
        <p:spPr>
          <a:xfrm>
            <a:off x="581343" y="1798003"/>
            <a:ext cx="6119812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</a:rPr>
              <a:t>１、这节课经历了哪几个探究过程？</a:t>
            </a:r>
          </a:p>
        </p:txBody>
      </p:sp>
      <p:sp>
        <p:nvSpPr>
          <p:cNvPr id="22531" name="文本框 22530"/>
          <p:cNvSpPr txBox="1"/>
          <p:nvPr/>
        </p:nvSpPr>
        <p:spPr>
          <a:xfrm>
            <a:off x="292418" y="302196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提出问题</a:t>
            </a:r>
          </a:p>
        </p:txBody>
      </p:sp>
      <p:sp>
        <p:nvSpPr>
          <p:cNvPr id="22532" name="右箭头 22531"/>
          <p:cNvSpPr/>
          <p:nvPr/>
        </p:nvSpPr>
        <p:spPr>
          <a:xfrm>
            <a:off x="1948180" y="3168015"/>
            <a:ext cx="649288" cy="215900"/>
          </a:xfrm>
          <a:prstGeom prst="rightArrow">
            <a:avLst>
              <a:gd name="adj1" fmla="val 50000"/>
              <a:gd name="adj2" fmla="val 75183"/>
            </a:avLst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文本框 22532"/>
          <p:cNvSpPr txBox="1"/>
          <p:nvPr/>
        </p:nvSpPr>
        <p:spPr>
          <a:xfrm>
            <a:off x="2597468" y="302196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做出猜想</a:t>
            </a:r>
          </a:p>
        </p:txBody>
      </p:sp>
      <p:sp>
        <p:nvSpPr>
          <p:cNvPr id="22534" name="右箭头 22533"/>
          <p:cNvSpPr/>
          <p:nvPr/>
        </p:nvSpPr>
        <p:spPr>
          <a:xfrm>
            <a:off x="4253230" y="3168015"/>
            <a:ext cx="649288" cy="215900"/>
          </a:xfrm>
          <a:prstGeom prst="rightArrow">
            <a:avLst>
              <a:gd name="adj1" fmla="val 50000"/>
              <a:gd name="adj2" fmla="val 75183"/>
            </a:avLst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文本框 22534"/>
          <p:cNvSpPr txBox="1"/>
          <p:nvPr/>
        </p:nvSpPr>
        <p:spPr>
          <a:xfrm>
            <a:off x="4829493" y="302196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设计实验</a:t>
            </a:r>
          </a:p>
        </p:txBody>
      </p:sp>
      <p:sp>
        <p:nvSpPr>
          <p:cNvPr id="22536" name="右箭头 22535"/>
          <p:cNvSpPr/>
          <p:nvPr/>
        </p:nvSpPr>
        <p:spPr>
          <a:xfrm>
            <a:off x="6413818" y="3168015"/>
            <a:ext cx="649287" cy="215900"/>
          </a:xfrm>
          <a:prstGeom prst="rightArrow">
            <a:avLst>
              <a:gd name="adj1" fmla="val 50000"/>
              <a:gd name="adj2" fmla="val 75183"/>
            </a:avLst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7" name="文本框 22536"/>
          <p:cNvSpPr txBox="1"/>
          <p:nvPr/>
        </p:nvSpPr>
        <p:spPr>
          <a:xfrm>
            <a:off x="7061518" y="302196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实验验证</a:t>
            </a:r>
          </a:p>
        </p:txBody>
      </p:sp>
      <p:sp>
        <p:nvSpPr>
          <p:cNvPr id="22538" name="下箭头 22537"/>
          <p:cNvSpPr/>
          <p:nvPr/>
        </p:nvSpPr>
        <p:spPr>
          <a:xfrm>
            <a:off x="7780655" y="3599815"/>
            <a:ext cx="288925" cy="720725"/>
          </a:xfrm>
          <a:prstGeom prst="downArrow">
            <a:avLst>
              <a:gd name="adj1" fmla="val 50000"/>
              <a:gd name="adj2" fmla="val 62362"/>
            </a:avLst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9" name="文本框 22538"/>
          <p:cNvSpPr txBox="1"/>
          <p:nvPr/>
        </p:nvSpPr>
        <p:spPr>
          <a:xfrm>
            <a:off x="7132955" y="4390390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分析论证</a:t>
            </a:r>
          </a:p>
        </p:txBody>
      </p:sp>
      <p:sp>
        <p:nvSpPr>
          <p:cNvPr id="22540" name="左箭头 22539"/>
          <p:cNvSpPr/>
          <p:nvPr/>
        </p:nvSpPr>
        <p:spPr>
          <a:xfrm>
            <a:off x="6413818" y="4606290"/>
            <a:ext cx="647700" cy="2159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1" name="文本框 22540"/>
          <p:cNvSpPr txBox="1"/>
          <p:nvPr/>
        </p:nvSpPr>
        <p:spPr>
          <a:xfrm>
            <a:off x="4829493" y="4390390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实验评估</a:t>
            </a:r>
          </a:p>
        </p:txBody>
      </p:sp>
      <p:sp>
        <p:nvSpPr>
          <p:cNvPr id="22542" name="左箭头 22541"/>
          <p:cNvSpPr/>
          <p:nvPr/>
        </p:nvSpPr>
        <p:spPr>
          <a:xfrm>
            <a:off x="4180205" y="4606290"/>
            <a:ext cx="647700" cy="2159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3" name="文本框 22542"/>
          <p:cNvSpPr txBox="1"/>
          <p:nvPr/>
        </p:nvSpPr>
        <p:spPr>
          <a:xfrm>
            <a:off x="2524443" y="4390390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实践应用</a:t>
            </a:r>
          </a:p>
        </p:txBody>
      </p:sp>
      <p:sp>
        <p:nvSpPr>
          <p:cNvPr id="22544" name="文本框 22543"/>
          <p:cNvSpPr txBox="1"/>
          <p:nvPr/>
        </p:nvSpPr>
        <p:spPr>
          <a:xfrm>
            <a:off x="652780" y="5400040"/>
            <a:ext cx="73437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</a:rPr>
              <a:t>２、你能总结出凸透镜成像的规律吗？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1"/>
      <p:bldP spid="22531" grpId="0"/>
      <p:bldP spid="22533" grpId="0"/>
      <p:bldP spid="22535" grpId="0"/>
      <p:bldP spid="22537" grpId="0"/>
      <p:bldP spid="22539" grpId="0"/>
      <p:bldP spid="22541" grpId="0"/>
      <p:bldP spid="22543" grpId="0"/>
      <p:bldP spid="225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1506" name="文本框 21505"/>
          <p:cNvSpPr txBox="1"/>
          <p:nvPr/>
        </p:nvSpPr>
        <p:spPr>
          <a:xfrm>
            <a:off x="40640" y="1478280"/>
            <a:ext cx="8915400" cy="11988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ClrTx/>
            </a:pPr>
            <a:r>
              <a:rPr lang="zh-CN" altLang="en-US" sz="3200" b="1" dirty="0">
                <a:latin typeface="Arial" panose="020B0604020202020204" charset="-76"/>
              </a:rPr>
              <a:t>   </a:t>
            </a:r>
            <a:r>
              <a:rPr lang="zh-CN" altLang="en-US" sz="3200" b="1" dirty="0">
                <a:solidFill>
                  <a:srgbClr val="0000CC"/>
                </a:solidFill>
                <a:latin typeface="Arial" panose="020B0604020202020204" charset="-76"/>
              </a:rPr>
              <a:t>    如图所示，画出了光线经过透镜前后的方向，则在虚线处的透镜应是</a:t>
            </a:r>
            <a:r>
              <a:rPr lang="zh-CN" altLang="en-US" sz="4000" b="1" dirty="0">
                <a:solidFill>
                  <a:srgbClr val="0000CC"/>
                </a:solidFill>
                <a:latin typeface="Arial" panose="020B0604020202020204" charset="-76"/>
              </a:rPr>
              <a:t>（             ）</a:t>
            </a:r>
            <a:r>
              <a:rPr lang="zh-CN" altLang="en-US" sz="4000" b="1" dirty="0">
                <a:latin typeface="Arial" panose="020B0604020202020204" charset="-76"/>
              </a:rPr>
              <a:t>      </a:t>
            </a:r>
          </a:p>
        </p:txBody>
      </p:sp>
      <p:sp>
        <p:nvSpPr>
          <p:cNvPr id="21507" name="直接连接符 21506"/>
          <p:cNvSpPr/>
          <p:nvPr/>
        </p:nvSpPr>
        <p:spPr>
          <a:xfrm flipH="1" flipV="1">
            <a:off x="6257290" y="4935855"/>
            <a:ext cx="717550" cy="503238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08" name="直接连接符 21507"/>
          <p:cNvSpPr/>
          <p:nvPr/>
        </p:nvSpPr>
        <p:spPr>
          <a:xfrm>
            <a:off x="6327140" y="5007293"/>
            <a:ext cx="361950" cy="21590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09" name="直接连接符 21508"/>
          <p:cNvSpPr/>
          <p:nvPr/>
        </p:nvSpPr>
        <p:spPr>
          <a:xfrm>
            <a:off x="6974840" y="5439093"/>
            <a:ext cx="1298575" cy="433387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0" name="直接连接符 21509"/>
          <p:cNvSpPr/>
          <p:nvPr/>
        </p:nvSpPr>
        <p:spPr>
          <a:xfrm>
            <a:off x="7263765" y="5512118"/>
            <a:ext cx="358775" cy="142875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1" name="直接连接符 21510"/>
          <p:cNvSpPr/>
          <p:nvPr/>
        </p:nvSpPr>
        <p:spPr>
          <a:xfrm>
            <a:off x="6974840" y="5439093"/>
            <a:ext cx="577850" cy="433387"/>
          </a:xfrm>
          <a:prstGeom prst="line">
            <a:avLst/>
          </a:prstGeom>
          <a:ln w="9525" cap="flat" cmpd="sng">
            <a:solidFill>
              <a:schemeClr val="bg1"/>
            </a:solidFill>
            <a:prstDash val="lgDash"/>
            <a:headEnd type="none" w="med" len="med"/>
            <a:tailEnd type="none" w="med" len="med"/>
          </a:ln>
        </p:spPr>
      </p:sp>
      <p:grpSp>
        <p:nvGrpSpPr>
          <p:cNvPr id="21512" name="组合 21511"/>
          <p:cNvGrpSpPr/>
          <p:nvPr/>
        </p:nvGrpSpPr>
        <p:grpSpPr>
          <a:xfrm>
            <a:off x="148590" y="3062605"/>
            <a:ext cx="3203575" cy="2271713"/>
            <a:chOff x="0" y="0"/>
            <a:chExt cx="1701" cy="1225"/>
          </a:xfrm>
        </p:grpSpPr>
        <p:sp>
          <p:nvSpPr>
            <p:cNvPr id="21513" name="直接连接符 21512"/>
            <p:cNvSpPr/>
            <p:nvPr/>
          </p:nvSpPr>
          <p:spPr>
            <a:xfrm>
              <a:off x="0" y="590"/>
              <a:ext cx="170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4" name="直接连接符 21513"/>
            <p:cNvSpPr/>
            <p:nvPr/>
          </p:nvSpPr>
          <p:spPr>
            <a:xfrm>
              <a:off x="726" y="91"/>
              <a:ext cx="0" cy="10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1515" name="直接连接符 21514"/>
            <p:cNvSpPr/>
            <p:nvPr/>
          </p:nvSpPr>
          <p:spPr>
            <a:xfrm flipH="1" flipV="1">
              <a:off x="273" y="0"/>
              <a:ext cx="453" cy="31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6" name="直接连接符 21515"/>
            <p:cNvSpPr/>
            <p:nvPr/>
          </p:nvSpPr>
          <p:spPr>
            <a:xfrm flipH="1">
              <a:off x="273" y="862"/>
              <a:ext cx="453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7" name="直接连接符 21516"/>
            <p:cNvSpPr/>
            <p:nvPr/>
          </p:nvSpPr>
          <p:spPr>
            <a:xfrm>
              <a:off x="318" y="45"/>
              <a:ext cx="227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1518" name="直接连接符 21517"/>
            <p:cNvSpPr/>
            <p:nvPr/>
          </p:nvSpPr>
          <p:spPr>
            <a:xfrm>
              <a:off x="726" y="317"/>
              <a:ext cx="817" cy="2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直接连接符 21518"/>
            <p:cNvSpPr/>
            <p:nvPr/>
          </p:nvSpPr>
          <p:spPr>
            <a:xfrm flipV="1">
              <a:off x="363" y="998"/>
              <a:ext cx="182" cy="13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1520" name="直接连接符 21519"/>
            <p:cNvSpPr/>
            <p:nvPr/>
          </p:nvSpPr>
          <p:spPr>
            <a:xfrm flipV="1">
              <a:off x="726" y="590"/>
              <a:ext cx="817" cy="2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直接连接符 21520"/>
            <p:cNvSpPr/>
            <p:nvPr/>
          </p:nvSpPr>
          <p:spPr>
            <a:xfrm>
              <a:off x="908" y="363"/>
              <a:ext cx="226" cy="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1522" name="直接连接符 21521"/>
            <p:cNvSpPr/>
            <p:nvPr/>
          </p:nvSpPr>
          <p:spPr>
            <a:xfrm flipV="1">
              <a:off x="953" y="680"/>
              <a:ext cx="272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1523" name="直接连接符 21522"/>
            <p:cNvSpPr/>
            <p:nvPr/>
          </p:nvSpPr>
          <p:spPr>
            <a:xfrm>
              <a:off x="726" y="317"/>
              <a:ext cx="363" cy="2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1524" name="直接连接符 21523"/>
            <p:cNvSpPr/>
            <p:nvPr/>
          </p:nvSpPr>
          <p:spPr>
            <a:xfrm flipV="1">
              <a:off x="726" y="590"/>
              <a:ext cx="363" cy="2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</p:sp>
      </p:grpSp>
      <p:sp>
        <p:nvSpPr>
          <p:cNvPr id="21525" name="矩形 21524"/>
          <p:cNvSpPr/>
          <p:nvPr/>
        </p:nvSpPr>
        <p:spPr>
          <a:xfrm>
            <a:off x="4826635" y="1981200"/>
            <a:ext cx="1997075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b="1" dirty="0">
                <a:solidFill>
                  <a:srgbClr val="FF3300"/>
                </a:solidFill>
                <a:latin typeface="Arial" panose="020B0604020202020204" charset="-76"/>
              </a:rPr>
              <a:t>凹透镜</a:t>
            </a:r>
          </a:p>
        </p:txBody>
      </p:sp>
      <p:pic>
        <p:nvPicPr>
          <p:cNvPr id="21526" name="图片 21525" descr="未命名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8678" y="2702243"/>
            <a:ext cx="5638800" cy="3124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5123" name="Text Box 3"/>
          <p:cNvSpPr txBox="1"/>
          <p:nvPr/>
        </p:nvSpPr>
        <p:spPr>
          <a:xfrm>
            <a:off x="421323" y="1703070"/>
            <a:ext cx="6624637" cy="62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生活中的凸透镜能成什么样的像？</a:t>
            </a:r>
          </a:p>
        </p:txBody>
      </p:sp>
      <p:pic>
        <p:nvPicPr>
          <p:cNvPr id="5124" name="图片 51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973" y="3644265"/>
            <a:ext cx="1946275" cy="297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5124" descr="放大镜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1795" y="4722813"/>
            <a:ext cx="1763713" cy="176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Text Box 3"/>
          <p:cNvSpPr txBox="1"/>
          <p:nvPr/>
        </p:nvSpPr>
        <p:spPr>
          <a:xfrm>
            <a:off x="421323" y="2332990"/>
            <a:ext cx="2447925" cy="1311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2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倒立、放大的实像</a:t>
            </a:r>
          </a:p>
        </p:txBody>
      </p:sp>
      <p:sp>
        <p:nvSpPr>
          <p:cNvPr id="5127" name="Text Box 3"/>
          <p:cNvSpPr txBox="1"/>
          <p:nvPr/>
        </p:nvSpPr>
        <p:spPr>
          <a:xfrm>
            <a:off x="3482023" y="3094990"/>
            <a:ext cx="2447925" cy="1311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200" dirty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倒立、缩小的实像</a:t>
            </a:r>
          </a:p>
        </p:txBody>
      </p:sp>
      <p:sp>
        <p:nvSpPr>
          <p:cNvPr id="5128" name="Text Box 3"/>
          <p:cNvSpPr txBox="1"/>
          <p:nvPr/>
        </p:nvSpPr>
        <p:spPr>
          <a:xfrm>
            <a:off x="6290310" y="3241040"/>
            <a:ext cx="2447925" cy="1311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200" dirty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正立、放大的虚像</a:t>
            </a:r>
          </a:p>
        </p:txBody>
      </p:sp>
      <p:sp>
        <p:nvSpPr>
          <p:cNvPr id="5129" name="Text Box 3"/>
          <p:cNvSpPr txBox="1"/>
          <p:nvPr/>
        </p:nvSpPr>
        <p:spPr>
          <a:xfrm>
            <a:off x="1321435" y="1005840"/>
            <a:ext cx="4392613" cy="7835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dirty="0">
                <a:solidFill>
                  <a:srgbClr val="0066CC"/>
                </a:solidFill>
                <a:latin typeface="楷体_GB2312" charset="-122"/>
              </a:rPr>
              <a:t>  </a:t>
            </a:r>
            <a:r>
              <a:rPr lang="zh-CN" altLang="en-US" sz="3600" dirty="0">
                <a:solidFill>
                  <a:srgbClr val="0066CC"/>
                </a:solidFill>
                <a:latin typeface="楷体_GB2312" charset="-122"/>
                <a:ea typeface="宋体" panose="02010600030101010101" pitchFamily="2" charset="-122"/>
              </a:rPr>
              <a:t>观察与思考</a:t>
            </a:r>
            <a:endParaRPr lang="en-US" altLang="x-none" sz="3600" dirty="0">
              <a:solidFill>
                <a:srgbClr val="0066CC"/>
              </a:solidFill>
              <a:latin typeface="楷体_GB2312" charset="-122"/>
              <a:ea typeface="宋体" panose="02010600030101010101" pitchFamily="2" charset="-122"/>
            </a:endParaRPr>
          </a:p>
        </p:txBody>
      </p:sp>
      <p:pic>
        <p:nvPicPr>
          <p:cNvPr id="5130" name="图片 5129" descr="单镜头135照相机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16948" y="4787265"/>
            <a:ext cx="2249487" cy="1749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6146" name="Text Box 3"/>
          <p:cNvSpPr txBox="1"/>
          <p:nvPr/>
        </p:nvSpPr>
        <p:spPr>
          <a:xfrm>
            <a:off x="944880" y="1555750"/>
            <a:ext cx="347345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66CC"/>
                </a:solidFill>
                <a:latin typeface="楷体_GB2312" charset="-122"/>
              </a:rPr>
              <a:t>观察凸透镜成像</a:t>
            </a:r>
          </a:p>
        </p:txBody>
      </p:sp>
      <p:sp>
        <p:nvSpPr>
          <p:cNvPr id="6147" name="Text Box 23"/>
          <p:cNvSpPr txBox="1"/>
          <p:nvPr/>
        </p:nvSpPr>
        <p:spPr>
          <a:xfrm>
            <a:off x="498475" y="4171315"/>
            <a:ext cx="7056438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D0D0D"/>
                </a:solidFill>
                <a:latin typeface="楷体_GB2312" charset="-122"/>
              </a:rPr>
              <a:t>　　</a:t>
            </a:r>
          </a:p>
        </p:txBody>
      </p:sp>
      <p:sp>
        <p:nvSpPr>
          <p:cNvPr id="6148" name="矩形 6147"/>
          <p:cNvSpPr/>
          <p:nvPr/>
        </p:nvSpPr>
        <p:spPr>
          <a:xfrm>
            <a:off x="66675" y="2155190"/>
            <a:ext cx="4427538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 （</a:t>
            </a:r>
            <a:r>
              <a:rPr lang="en-US" altLang="x-none" sz="28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）手持凸透镜，缓慢从桌面书本移向眼睛。</a:t>
            </a:r>
          </a:p>
        </p:txBody>
      </p:sp>
      <p:sp>
        <p:nvSpPr>
          <p:cNvPr id="6149" name="文本框 6148"/>
          <p:cNvSpPr txBox="1"/>
          <p:nvPr/>
        </p:nvSpPr>
        <p:spPr>
          <a:xfrm>
            <a:off x="1146175" y="5684203"/>
            <a:ext cx="190817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</a:p>
        </p:txBody>
      </p:sp>
      <p:sp>
        <p:nvSpPr>
          <p:cNvPr id="6150" name="矩形 6149"/>
          <p:cNvSpPr/>
          <p:nvPr/>
        </p:nvSpPr>
        <p:spPr>
          <a:xfrm>
            <a:off x="2371725" y="5684203"/>
            <a:ext cx="6405563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你看到了什么？ 有多少种不同的情况？</a:t>
            </a:r>
          </a:p>
        </p:txBody>
      </p:sp>
      <p:pic>
        <p:nvPicPr>
          <p:cNvPr id="6151" name="图片 615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3750" y="1364615"/>
            <a:ext cx="3984625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Text Box 3"/>
          <p:cNvSpPr txBox="1"/>
          <p:nvPr/>
        </p:nvSpPr>
        <p:spPr>
          <a:xfrm>
            <a:off x="174625" y="3169603"/>
            <a:ext cx="8281988" cy="2225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x-none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）把放大镜正对着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窗户外，并且在放大镜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另一侧比较靠近的位置前后移动光屏，观察是否能在光屏上找到窗外景物的像？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表格 7169"/>
          <p:cNvGraphicFramePr/>
          <p:nvPr/>
        </p:nvGraphicFramePr>
        <p:xfrm>
          <a:off x="1189038" y="4581525"/>
          <a:ext cx="7777163" cy="2149475"/>
        </p:xfrm>
        <a:graphic>
          <a:graphicData uri="http://schemas.openxmlformats.org/drawingml/2006/table">
            <a:tbl>
              <a:tblPr/>
              <a:tblGrid>
                <a:gridCol w="2592388"/>
                <a:gridCol w="2592387"/>
                <a:gridCol w="2592388"/>
              </a:tblGrid>
              <a:tr h="5175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生活中的透镜</a:t>
                      </a: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成像的特点</a:t>
                      </a: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照相机</a:t>
                      </a: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投影仪</a:t>
                      </a: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放大镜</a:t>
                      </a: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2" name="文本框 7191"/>
          <p:cNvSpPr txBox="1"/>
          <p:nvPr/>
        </p:nvSpPr>
        <p:spPr>
          <a:xfrm>
            <a:off x="3995738" y="5734050"/>
            <a:ext cx="1944687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charset="-76"/>
              </a:rPr>
              <a:t>倒立放大的</a:t>
            </a:r>
            <a:r>
              <a:rPr lang="zh-CN" altLang="en-US" b="1">
                <a:solidFill>
                  <a:srgbClr val="FF0000"/>
                </a:solidFill>
                <a:latin typeface="Arial" panose="020B0604020202020204" charset="-76"/>
              </a:rPr>
              <a:t>实</a:t>
            </a:r>
            <a:r>
              <a:rPr lang="zh-CN" altLang="en-US" b="1">
                <a:latin typeface="Arial" panose="020B0604020202020204" charset="-76"/>
              </a:rPr>
              <a:t>像</a:t>
            </a:r>
          </a:p>
        </p:txBody>
      </p:sp>
      <p:sp>
        <p:nvSpPr>
          <p:cNvPr id="7193" name="文本框 7192"/>
          <p:cNvSpPr txBox="1"/>
          <p:nvPr/>
        </p:nvSpPr>
        <p:spPr>
          <a:xfrm>
            <a:off x="3995738" y="5229225"/>
            <a:ext cx="2016125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charset="-76"/>
              </a:rPr>
              <a:t>倒立缩小的</a:t>
            </a:r>
            <a:r>
              <a:rPr lang="zh-CN" altLang="en-US" b="1">
                <a:solidFill>
                  <a:srgbClr val="FF0000"/>
                </a:solidFill>
                <a:latin typeface="Arial" panose="020B0604020202020204" charset="-76"/>
              </a:rPr>
              <a:t>实</a:t>
            </a:r>
            <a:r>
              <a:rPr lang="zh-CN" altLang="en-US" b="1">
                <a:latin typeface="Arial" panose="020B0604020202020204" charset="-76"/>
              </a:rPr>
              <a:t>像</a:t>
            </a:r>
          </a:p>
        </p:txBody>
      </p:sp>
      <p:sp>
        <p:nvSpPr>
          <p:cNvPr id="7194" name="文本框 7193"/>
          <p:cNvSpPr txBox="1"/>
          <p:nvPr/>
        </p:nvSpPr>
        <p:spPr>
          <a:xfrm>
            <a:off x="3995738" y="6238875"/>
            <a:ext cx="187325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charset="-76"/>
              </a:rPr>
              <a:t>正立放大的</a:t>
            </a:r>
            <a:r>
              <a:rPr lang="zh-CN" altLang="en-US" b="1">
                <a:solidFill>
                  <a:srgbClr val="FF0000"/>
                </a:solidFill>
                <a:latin typeface="Arial" panose="020B0604020202020204" charset="-76"/>
              </a:rPr>
              <a:t>虚</a:t>
            </a:r>
            <a:r>
              <a:rPr lang="zh-CN" altLang="en-US" b="1">
                <a:latin typeface="Arial" panose="020B0604020202020204" charset="-76"/>
              </a:rPr>
              <a:t>像</a:t>
            </a:r>
          </a:p>
        </p:txBody>
      </p:sp>
      <p:sp>
        <p:nvSpPr>
          <p:cNvPr id="7195" name="直接连接符 7194"/>
          <p:cNvSpPr/>
          <p:nvPr/>
        </p:nvSpPr>
        <p:spPr>
          <a:xfrm>
            <a:off x="4859338" y="2060575"/>
            <a:ext cx="0" cy="2305050"/>
          </a:xfrm>
          <a:prstGeom prst="line">
            <a:avLst/>
          </a:prstGeom>
          <a:ln w="127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7196" name="组合 7195"/>
          <p:cNvGrpSpPr/>
          <p:nvPr/>
        </p:nvGrpSpPr>
        <p:grpSpPr>
          <a:xfrm rot="20820000">
            <a:off x="2879725" y="1484313"/>
            <a:ext cx="1257300" cy="1768475"/>
            <a:chOff x="0" y="0"/>
            <a:chExt cx="792" cy="1114"/>
          </a:xfrm>
        </p:grpSpPr>
        <p:sp>
          <p:nvSpPr>
            <p:cNvPr id="7197" name="直接连接符 7196"/>
            <p:cNvSpPr/>
            <p:nvPr/>
          </p:nvSpPr>
          <p:spPr>
            <a:xfrm rot="13781826">
              <a:off x="-222" y="557"/>
              <a:ext cx="1114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8" name="直接连接符 7197"/>
            <p:cNvSpPr/>
            <p:nvPr/>
          </p:nvSpPr>
          <p:spPr>
            <a:xfrm rot="-7818174" flipH="1">
              <a:off x="725" y="917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9" name="直接连接符 7198"/>
            <p:cNvSpPr/>
            <p:nvPr/>
          </p:nvSpPr>
          <p:spPr>
            <a:xfrm rot="-7818174" flipH="1">
              <a:off x="675" y="859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0" name="直接连接符 7199"/>
            <p:cNvSpPr/>
            <p:nvPr/>
          </p:nvSpPr>
          <p:spPr>
            <a:xfrm rot="-7818174" flipH="1">
              <a:off x="625" y="800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1" name="直接连接符 7200"/>
            <p:cNvSpPr/>
            <p:nvPr/>
          </p:nvSpPr>
          <p:spPr>
            <a:xfrm rot="-7818174" flipH="1">
              <a:off x="571" y="737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2" name="直接连接符 7201"/>
            <p:cNvSpPr/>
            <p:nvPr/>
          </p:nvSpPr>
          <p:spPr>
            <a:xfrm rot="-7818174" flipH="1">
              <a:off x="522" y="678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3" name="直接连接符 7202"/>
            <p:cNvSpPr/>
            <p:nvPr/>
          </p:nvSpPr>
          <p:spPr>
            <a:xfrm rot="-7818174" flipH="1">
              <a:off x="476" y="624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4" name="直接连接符 7203"/>
            <p:cNvSpPr/>
            <p:nvPr/>
          </p:nvSpPr>
          <p:spPr>
            <a:xfrm rot="-7818174" flipH="1">
              <a:off x="427" y="566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5" name="直接连接符 7204"/>
            <p:cNvSpPr/>
            <p:nvPr/>
          </p:nvSpPr>
          <p:spPr>
            <a:xfrm rot="-7818174" flipH="1">
              <a:off x="377" y="507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6" name="直接连接符 7205"/>
            <p:cNvSpPr/>
            <p:nvPr/>
          </p:nvSpPr>
          <p:spPr>
            <a:xfrm rot="-7818174" flipH="1">
              <a:off x="323" y="444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7" name="直接连接符 7206"/>
            <p:cNvSpPr/>
            <p:nvPr/>
          </p:nvSpPr>
          <p:spPr>
            <a:xfrm rot="-7818174" flipH="1">
              <a:off x="273" y="386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8" name="直接连接符 7207"/>
            <p:cNvSpPr/>
            <p:nvPr/>
          </p:nvSpPr>
          <p:spPr>
            <a:xfrm rot="-7818174" flipH="1">
              <a:off x="228" y="332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9" name="直接连接符 7208"/>
            <p:cNvSpPr/>
            <p:nvPr/>
          </p:nvSpPr>
          <p:spPr>
            <a:xfrm rot="-7818174" flipH="1">
              <a:off x="178" y="273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0" name="直接连接符 7209"/>
            <p:cNvSpPr/>
            <p:nvPr/>
          </p:nvSpPr>
          <p:spPr>
            <a:xfrm rot="-7818174" flipH="1">
              <a:off x="128" y="214"/>
              <a:ext cx="38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1" name="直接连接符 7210"/>
            <p:cNvSpPr/>
            <p:nvPr/>
          </p:nvSpPr>
          <p:spPr>
            <a:xfrm rot="-7818174" flipH="1">
              <a:off x="75" y="151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2" name="直接连接符 7211"/>
            <p:cNvSpPr/>
            <p:nvPr/>
          </p:nvSpPr>
          <p:spPr>
            <a:xfrm rot="-7818174" flipH="1">
              <a:off x="25" y="93"/>
              <a:ext cx="39" cy="9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213" name="组合 7212"/>
          <p:cNvGrpSpPr/>
          <p:nvPr/>
        </p:nvGrpSpPr>
        <p:grpSpPr>
          <a:xfrm>
            <a:off x="107950" y="1701800"/>
            <a:ext cx="4824413" cy="2695575"/>
            <a:chOff x="0" y="0"/>
            <a:chExt cx="3107" cy="1698"/>
          </a:xfrm>
        </p:grpSpPr>
        <p:grpSp>
          <p:nvGrpSpPr>
            <p:cNvPr id="7214" name="组合 7213"/>
            <p:cNvGrpSpPr/>
            <p:nvPr/>
          </p:nvGrpSpPr>
          <p:grpSpPr>
            <a:xfrm>
              <a:off x="0" y="0"/>
              <a:ext cx="3107" cy="1558"/>
              <a:chOff x="0" y="0"/>
              <a:chExt cx="3107" cy="1558"/>
            </a:xfrm>
          </p:grpSpPr>
          <p:sp>
            <p:nvSpPr>
              <p:cNvPr id="7215" name="文本框 7214"/>
              <p:cNvSpPr txBox="1"/>
              <p:nvPr/>
            </p:nvSpPr>
            <p:spPr>
              <a:xfrm>
                <a:off x="2818" y="272"/>
                <a:ext cx="289" cy="9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square" anchor="t">
                <a:spAutoFit/>
              </a:bodyPr>
              <a:lstStyle/>
              <a:p>
                <a:r>
                  <a:rPr lang="zh-CN" altLang="en-US" b="1">
                    <a:latin typeface="黑体" panose="02010609060101010101" pitchFamily="2" charset="-122"/>
                    <a:ea typeface="黑体" panose="02010609060101010101" pitchFamily="2" charset="-122"/>
                  </a:rPr>
                  <a:t>镜头</a:t>
                </a:r>
                <a:r>
                  <a:rPr lang="en-US" altLang="zh-CN" b="1">
                    <a:latin typeface="黑体" panose="02010609060101010101" pitchFamily="2" charset="-122"/>
                    <a:ea typeface="黑体" panose="02010609060101010101" pitchFamily="2" charset="-122"/>
                  </a:rPr>
                  <a:t>(</a:t>
                </a:r>
                <a:r>
                  <a:rPr lang="zh-CN" altLang="en-US" b="1">
                    <a:latin typeface="黑体" panose="02010609060101010101" pitchFamily="2" charset="-122"/>
                    <a:ea typeface="黑体" panose="02010609060101010101" pitchFamily="2" charset="-122"/>
                  </a:rPr>
                  <a:t>凸透镜</a:t>
                </a:r>
                <a:r>
                  <a:rPr lang="en-US" altLang="zh-CN" b="1">
                    <a:latin typeface="黑体" panose="02010609060101010101" pitchFamily="2" charset="-122"/>
                    <a:ea typeface="黑体" panose="02010609060101010101" pitchFamily="2" charset="-122"/>
                  </a:rPr>
                  <a:t>)</a:t>
                </a:r>
              </a:p>
            </p:txBody>
          </p:sp>
          <p:sp>
            <p:nvSpPr>
              <p:cNvPr id="7216" name="矩形 7215"/>
              <p:cNvSpPr/>
              <p:nvPr/>
            </p:nvSpPr>
            <p:spPr>
              <a:xfrm>
                <a:off x="0" y="0"/>
                <a:ext cx="50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t">
                <a:spAutoFit/>
              </a:bodyPr>
              <a:lstStyle/>
              <a:p>
                <a:r>
                  <a:rPr lang="zh-CN" altLang="en-US" b="1">
                    <a:latin typeface="Arial" panose="020B0604020202020204" charset="-76"/>
                    <a:ea typeface="华文行楷" pitchFamily="2" charset="-122"/>
                  </a:rPr>
                  <a:t>屏幕</a:t>
                </a:r>
              </a:p>
            </p:txBody>
          </p:sp>
          <p:sp>
            <p:nvSpPr>
              <p:cNvPr id="7217" name="文本框 7216"/>
              <p:cNvSpPr txBox="1"/>
              <p:nvPr/>
            </p:nvSpPr>
            <p:spPr>
              <a:xfrm>
                <a:off x="703" y="1270"/>
                <a:ext cx="86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latin typeface="Arial" panose="020B0604020202020204" charset="-76"/>
                  </a:rPr>
                  <a:t>投影仪</a:t>
                </a:r>
              </a:p>
            </p:txBody>
          </p:sp>
        </p:grpSp>
        <p:grpSp>
          <p:nvGrpSpPr>
            <p:cNvPr id="7218" name="组合 7217"/>
            <p:cNvGrpSpPr/>
            <p:nvPr/>
          </p:nvGrpSpPr>
          <p:grpSpPr>
            <a:xfrm>
              <a:off x="0" y="228"/>
              <a:ext cx="2686" cy="1470"/>
              <a:chOff x="0" y="0"/>
              <a:chExt cx="2686" cy="1470"/>
            </a:xfrm>
          </p:grpSpPr>
          <p:sp>
            <p:nvSpPr>
              <p:cNvPr id="7219" name="矩形 7218"/>
              <p:cNvSpPr/>
              <p:nvPr/>
            </p:nvSpPr>
            <p:spPr>
              <a:xfrm flipH="1">
                <a:off x="0" y="0"/>
                <a:ext cx="48" cy="1274"/>
              </a:xfrm>
              <a:prstGeom prst="rect">
                <a:avLst/>
              </a:prstGeom>
              <a:solidFill>
                <a:schemeClr val="bg1">
                  <a:alpha val="100000"/>
                </a:schemeClr>
              </a:solidFill>
              <a:ln w="381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0" name="任意多边形 7219"/>
              <p:cNvSpPr/>
              <p:nvPr/>
            </p:nvSpPr>
            <p:spPr>
              <a:xfrm>
                <a:off x="1951" y="1042"/>
                <a:ext cx="726" cy="428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18900" y="10800"/>
                  </a:cxn>
                  <a:cxn ang="90">
                    <a:pos x="10800" y="21600"/>
                  </a:cxn>
                  <a:cxn ang="180">
                    <a:pos x="2700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66FF">
                  <a:alpha val="100000"/>
                </a:srgbClr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1" name="椭圆 7220"/>
              <p:cNvSpPr/>
              <p:nvPr/>
            </p:nvSpPr>
            <p:spPr>
              <a:xfrm>
                <a:off x="2041" y="679"/>
                <a:ext cx="409" cy="91"/>
              </a:xfrm>
              <a:prstGeom prst="ellipse">
                <a:avLst/>
              </a:prstGeom>
              <a:solidFill>
                <a:srgbClr val="FFFF00">
                  <a:alpha val="100000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222" name="lxqdxt11"/>
              <p:cNvGrpSpPr>
                <a:grpSpLocks noChangeAspect="1"/>
              </p:cNvGrpSpPr>
              <p:nvPr/>
            </p:nvGrpSpPr>
            <p:grpSpPr>
              <a:xfrm>
                <a:off x="2268" y="1269"/>
                <a:ext cx="91" cy="181"/>
                <a:chOff x="0" y="0"/>
                <a:chExt cx="1874" cy="2763"/>
              </a:xfrm>
            </p:grpSpPr>
            <p:grpSp>
              <p:nvGrpSpPr>
                <p:cNvPr id="7223" name="组合 7222"/>
                <p:cNvGrpSpPr>
                  <a:grpSpLocks noChangeAspect="1"/>
                </p:cNvGrpSpPr>
                <p:nvPr/>
              </p:nvGrpSpPr>
              <p:grpSpPr>
                <a:xfrm>
                  <a:off x="722" y="2616"/>
                  <a:ext cx="462" cy="147"/>
                  <a:chOff x="0" y="0"/>
                  <a:chExt cx="498" cy="198"/>
                </a:xfrm>
              </p:grpSpPr>
              <p:sp>
                <p:nvSpPr>
                  <p:cNvPr id="7224" name="任意多边形 7223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498" cy="1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8" h="198">
                        <a:moveTo>
                          <a:pt x="0" y="0"/>
                        </a:moveTo>
                        <a:lnTo>
                          <a:pt x="101" y="157"/>
                        </a:lnTo>
                        <a:lnTo>
                          <a:pt x="110" y="167"/>
                        </a:lnTo>
                        <a:lnTo>
                          <a:pt x="121" y="173"/>
                        </a:lnTo>
                        <a:lnTo>
                          <a:pt x="136" y="178"/>
                        </a:lnTo>
                        <a:lnTo>
                          <a:pt x="153" y="186"/>
                        </a:lnTo>
                        <a:lnTo>
                          <a:pt x="174" y="190"/>
                        </a:lnTo>
                        <a:lnTo>
                          <a:pt x="188" y="191"/>
                        </a:lnTo>
                        <a:lnTo>
                          <a:pt x="205" y="194"/>
                        </a:lnTo>
                        <a:lnTo>
                          <a:pt x="222" y="195"/>
                        </a:lnTo>
                        <a:lnTo>
                          <a:pt x="243" y="198"/>
                        </a:lnTo>
                        <a:lnTo>
                          <a:pt x="257" y="198"/>
                        </a:lnTo>
                        <a:lnTo>
                          <a:pt x="278" y="195"/>
                        </a:lnTo>
                        <a:lnTo>
                          <a:pt x="295" y="194"/>
                        </a:lnTo>
                        <a:lnTo>
                          <a:pt x="315" y="191"/>
                        </a:lnTo>
                        <a:lnTo>
                          <a:pt x="332" y="190"/>
                        </a:lnTo>
                        <a:lnTo>
                          <a:pt x="349" y="185"/>
                        </a:lnTo>
                        <a:lnTo>
                          <a:pt x="366" y="181"/>
                        </a:lnTo>
                        <a:lnTo>
                          <a:pt x="380" y="173"/>
                        </a:lnTo>
                        <a:lnTo>
                          <a:pt x="392" y="165"/>
                        </a:lnTo>
                        <a:lnTo>
                          <a:pt x="397" y="160"/>
                        </a:lnTo>
                        <a:lnTo>
                          <a:pt x="405" y="152"/>
                        </a:lnTo>
                        <a:lnTo>
                          <a:pt x="4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25" name="任意多边形 7224"/>
                  <p:cNvSpPr>
                    <a:spLocks noChangeAspect="1"/>
                  </p:cNvSpPr>
                  <p:nvPr/>
                </p:nvSpPr>
                <p:spPr>
                  <a:xfrm>
                    <a:off x="78" y="0"/>
                    <a:ext cx="222" cy="1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2" h="198">
                        <a:moveTo>
                          <a:pt x="0" y="0"/>
                        </a:moveTo>
                        <a:lnTo>
                          <a:pt x="62" y="178"/>
                        </a:lnTo>
                        <a:lnTo>
                          <a:pt x="75" y="186"/>
                        </a:lnTo>
                        <a:lnTo>
                          <a:pt x="96" y="190"/>
                        </a:lnTo>
                        <a:lnTo>
                          <a:pt x="110" y="191"/>
                        </a:lnTo>
                        <a:lnTo>
                          <a:pt x="127" y="194"/>
                        </a:lnTo>
                        <a:lnTo>
                          <a:pt x="144" y="195"/>
                        </a:lnTo>
                        <a:lnTo>
                          <a:pt x="165" y="198"/>
                        </a:lnTo>
                        <a:lnTo>
                          <a:pt x="179" y="198"/>
                        </a:lnTo>
                        <a:lnTo>
                          <a:pt x="200" y="195"/>
                        </a:lnTo>
                        <a:lnTo>
                          <a:pt x="2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226" name="任意多边形 7225"/>
                <p:cNvSpPr>
                  <a:spLocks noChangeAspect="1"/>
                </p:cNvSpPr>
                <p:nvPr/>
              </p:nvSpPr>
              <p:spPr>
                <a:xfrm>
                  <a:off x="511" y="2114"/>
                  <a:ext cx="847" cy="5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3" h="718">
                      <a:moveTo>
                        <a:pt x="26" y="0"/>
                      </a:moveTo>
                      <a:lnTo>
                        <a:pt x="21" y="20"/>
                      </a:lnTo>
                      <a:lnTo>
                        <a:pt x="23" y="29"/>
                      </a:lnTo>
                      <a:lnTo>
                        <a:pt x="25" y="38"/>
                      </a:lnTo>
                      <a:lnTo>
                        <a:pt x="26" y="59"/>
                      </a:lnTo>
                      <a:lnTo>
                        <a:pt x="23" y="73"/>
                      </a:lnTo>
                      <a:lnTo>
                        <a:pt x="17" y="86"/>
                      </a:lnTo>
                      <a:lnTo>
                        <a:pt x="12" y="96"/>
                      </a:lnTo>
                      <a:lnTo>
                        <a:pt x="6" y="113"/>
                      </a:lnTo>
                      <a:lnTo>
                        <a:pt x="6" y="126"/>
                      </a:lnTo>
                      <a:lnTo>
                        <a:pt x="12" y="138"/>
                      </a:lnTo>
                      <a:lnTo>
                        <a:pt x="17" y="149"/>
                      </a:lnTo>
                      <a:lnTo>
                        <a:pt x="29" y="162"/>
                      </a:lnTo>
                      <a:lnTo>
                        <a:pt x="34" y="176"/>
                      </a:lnTo>
                      <a:lnTo>
                        <a:pt x="34" y="185"/>
                      </a:lnTo>
                      <a:lnTo>
                        <a:pt x="30" y="195"/>
                      </a:lnTo>
                      <a:lnTo>
                        <a:pt x="21" y="204"/>
                      </a:lnTo>
                      <a:lnTo>
                        <a:pt x="13" y="216"/>
                      </a:lnTo>
                      <a:lnTo>
                        <a:pt x="8" y="225"/>
                      </a:lnTo>
                      <a:lnTo>
                        <a:pt x="6" y="236"/>
                      </a:lnTo>
                      <a:lnTo>
                        <a:pt x="12" y="248"/>
                      </a:lnTo>
                      <a:lnTo>
                        <a:pt x="19" y="259"/>
                      </a:lnTo>
                      <a:lnTo>
                        <a:pt x="26" y="269"/>
                      </a:lnTo>
                      <a:lnTo>
                        <a:pt x="30" y="278"/>
                      </a:lnTo>
                      <a:lnTo>
                        <a:pt x="34" y="288"/>
                      </a:lnTo>
                      <a:lnTo>
                        <a:pt x="30" y="301"/>
                      </a:lnTo>
                      <a:lnTo>
                        <a:pt x="21" y="313"/>
                      </a:lnTo>
                      <a:lnTo>
                        <a:pt x="12" y="322"/>
                      </a:lnTo>
                      <a:lnTo>
                        <a:pt x="2" y="337"/>
                      </a:lnTo>
                      <a:lnTo>
                        <a:pt x="0" y="349"/>
                      </a:lnTo>
                      <a:lnTo>
                        <a:pt x="4" y="362"/>
                      </a:lnTo>
                      <a:lnTo>
                        <a:pt x="13" y="372"/>
                      </a:lnTo>
                      <a:lnTo>
                        <a:pt x="23" y="383"/>
                      </a:lnTo>
                      <a:lnTo>
                        <a:pt x="33" y="396"/>
                      </a:lnTo>
                      <a:lnTo>
                        <a:pt x="38" y="414"/>
                      </a:lnTo>
                      <a:lnTo>
                        <a:pt x="33" y="431"/>
                      </a:lnTo>
                      <a:lnTo>
                        <a:pt x="23" y="444"/>
                      </a:lnTo>
                      <a:lnTo>
                        <a:pt x="19" y="455"/>
                      </a:lnTo>
                      <a:lnTo>
                        <a:pt x="19" y="466"/>
                      </a:lnTo>
                      <a:lnTo>
                        <a:pt x="21" y="473"/>
                      </a:lnTo>
                      <a:lnTo>
                        <a:pt x="29" y="484"/>
                      </a:lnTo>
                      <a:lnTo>
                        <a:pt x="42" y="499"/>
                      </a:lnTo>
                      <a:lnTo>
                        <a:pt x="64" y="528"/>
                      </a:lnTo>
                      <a:lnTo>
                        <a:pt x="107" y="573"/>
                      </a:lnTo>
                      <a:lnTo>
                        <a:pt x="144" y="609"/>
                      </a:lnTo>
                      <a:lnTo>
                        <a:pt x="166" y="629"/>
                      </a:lnTo>
                      <a:lnTo>
                        <a:pt x="190" y="643"/>
                      </a:lnTo>
                      <a:lnTo>
                        <a:pt x="217" y="660"/>
                      </a:lnTo>
                      <a:lnTo>
                        <a:pt x="255" y="681"/>
                      </a:lnTo>
                      <a:lnTo>
                        <a:pt x="313" y="701"/>
                      </a:lnTo>
                      <a:lnTo>
                        <a:pt x="356" y="710"/>
                      </a:lnTo>
                      <a:lnTo>
                        <a:pt x="401" y="716"/>
                      </a:lnTo>
                      <a:lnTo>
                        <a:pt x="460" y="718"/>
                      </a:lnTo>
                      <a:lnTo>
                        <a:pt x="523" y="716"/>
                      </a:lnTo>
                      <a:lnTo>
                        <a:pt x="578" y="714"/>
                      </a:lnTo>
                      <a:lnTo>
                        <a:pt x="625" y="706"/>
                      </a:lnTo>
                      <a:lnTo>
                        <a:pt x="667" y="697"/>
                      </a:lnTo>
                      <a:lnTo>
                        <a:pt x="697" y="685"/>
                      </a:lnTo>
                      <a:lnTo>
                        <a:pt x="723" y="672"/>
                      </a:lnTo>
                      <a:lnTo>
                        <a:pt x="744" y="659"/>
                      </a:lnTo>
                      <a:lnTo>
                        <a:pt x="761" y="647"/>
                      </a:lnTo>
                      <a:lnTo>
                        <a:pt x="778" y="629"/>
                      </a:lnTo>
                      <a:lnTo>
                        <a:pt x="832" y="556"/>
                      </a:lnTo>
                      <a:lnTo>
                        <a:pt x="874" y="493"/>
                      </a:lnTo>
                      <a:lnTo>
                        <a:pt x="890" y="461"/>
                      </a:lnTo>
                      <a:lnTo>
                        <a:pt x="894" y="448"/>
                      </a:lnTo>
                      <a:lnTo>
                        <a:pt x="895" y="438"/>
                      </a:lnTo>
                      <a:lnTo>
                        <a:pt x="895" y="427"/>
                      </a:lnTo>
                      <a:lnTo>
                        <a:pt x="887" y="414"/>
                      </a:lnTo>
                      <a:lnTo>
                        <a:pt x="882" y="406"/>
                      </a:lnTo>
                      <a:lnTo>
                        <a:pt x="879" y="394"/>
                      </a:lnTo>
                      <a:lnTo>
                        <a:pt x="882" y="381"/>
                      </a:lnTo>
                      <a:lnTo>
                        <a:pt x="887" y="372"/>
                      </a:lnTo>
                      <a:lnTo>
                        <a:pt x="894" y="362"/>
                      </a:lnTo>
                      <a:lnTo>
                        <a:pt x="900" y="352"/>
                      </a:lnTo>
                      <a:lnTo>
                        <a:pt x="908" y="341"/>
                      </a:lnTo>
                      <a:lnTo>
                        <a:pt x="913" y="330"/>
                      </a:lnTo>
                      <a:lnTo>
                        <a:pt x="912" y="316"/>
                      </a:lnTo>
                      <a:lnTo>
                        <a:pt x="907" y="305"/>
                      </a:lnTo>
                      <a:lnTo>
                        <a:pt x="900" y="295"/>
                      </a:lnTo>
                      <a:lnTo>
                        <a:pt x="894" y="286"/>
                      </a:lnTo>
                      <a:lnTo>
                        <a:pt x="886" y="275"/>
                      </a:lnTo>
                      <a:lnTo>
                        <a:pt x="883" y="263"/>
                      </a:lnTo>
                      <a:lnTo>
                        <a:pt x="886" y="254"/>
                      </a:lnTo>
                      <a:lnTo>
                        <a:pt x="895" y="240"/>
                      </a:lnTo>
                      <a:lnTo>
                        <a:pt x="904" y="229"/>
                      </a:lnTo>
                      <a:lnTo>
                        <a:pt x="908" y="217"/>
                      </a:lnTo>
                      <a:lnTo>
                        <a:pt x="908" y="202"/>
                      </a:lnTo>
                      <a:lnTo>
                        <a:pt x="903" y="187"/>
                      </a:lnTo>
                      <a:lnTo>
                        <a:pt x="894" y="176"/>
                      </a:lnTo>
                      <a:lnTo>
                        <a:pt x="890" y="168"/>
                      </a:lnTo>
                      <a:lnTo>
                        <a:pt x="886" y="155"/>
                      </a:lnTo>
                      <a:lnTo>
                        <a:pt x="887" y="141"/>
                      </a:lnTo>
                      <a:lnTo>
                        <a:pt x="895" y="130"/>
                      </a:lnTo>
                      <a:lnTo>
                        <a:pt x="900" y="122"/>
                      </a:lnTo>
                      <a:lnTo>
                        <a:pt x="908" y="113"/>
                      </a:lnTo>
                      <a:lnTo>
                        <a:pt x="912" y="101"/>
                      </a:lnTo>
                      <a:lnTo>
                        <a:pt x="913" y="88"/>
                      </a:lnTo>
                      <a:lnTo>
                        <a:pt x="911" y="80"/>
                      </a:lnTo>
                      <a:lnTo>
                        <a:pt x="903" y="67"/>
                      </a:lnTo>
                      <a:lnTo>
                        <a:pt x="895" y="56"/>
                      </a:lnTo>
                      <a:lnTo>
                        <a:pt x="890" y="42"/>
                      </a:lnTo>
                      <a:lnTo>
                        <a:pt x="890" y="29"/>
                      </a:lnTo>
                      <a:lnTo>
                        <a:pt x="894" y="18"/>
                      </a:lnTo>
                      <a:lnTo>
                        <a:pt x="891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27" name="任意多边形 7226"/>
                <p:cNvSpPr>
                  <a:spLocks noChangeAspect="1"/>
                </p:cNvSpPr>
                <p:nvPr/>
              </p:nvSpPr>
              <p:spPr>
                <a:xfrm>
                  <a:off x="516" y="2157"/>
                  <a:ext cx="105" cy="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" h="99">
                      <a:moveTo>
                        <a:pt x="6" y="0"/>
                      </a:moveTo>
                      <a:lnTo>
                        <a:pt x="13" y="13"/>
                      </a:lnTo>
                      <a:lnTo>
                        <a:pt x="24" y="26"/>
                      </a:lnTo>
                      <a:lnTo>
                        <a:pt x="44" y="43"/>
                      </a:lnTo>
                      <a:lnTo>
                        <a:pt x="68" y="57"/>
                      </a:lnTo>
                      <a:lnTo>
                        <a:pt x="91" y="66"/>
                      </a:lnTo>
                      <a:lnTo>
                        <a:pt x="113" y="72"/>
                      </a:lnTo>
                      <a:lnTo>
                        <a:pt x="104" y="89"/>
                      </a:lnTo>
                      <a:lnTo>
                        <a:pt x="75" y="85"/>
                      </a:lnTo>
                      <a:lnTo>
                        <a:pt x="44" y="87"/>
                      </a:lnTo>
                      <a:lnTo>
                        <a:pt x="24" y="99"/>
                      </a:lnTo>
                      <a:lnTo>
                        <a:pt x="28" y="89"/>
                      </a:lnTo>
                      <a:lnTo>
                        <a:pt x="27" y="78"/>
                      </a:lnTo>
                      <a:lnTo>
                        <a:pt x="20" y="62"/>
                      </a:lnTo>
                      <a:lnTo>
                        <a:pt x="11" y="49"/>
                      </a:lnTo>
                      <a:lnTo>
                        <a:pt x="2" y="34"/>
                      </a:lnTo>
                      <a:lnTo>
                        <a:pt x="0" y="1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28" name="任意多边形 7227"/>
                <p:cNvSpPr>
                  <a:spLocks noChangeAspect="1"/>
                </p:cNvSpPr>
                <p:nvPr/>
              </p:nvSpPr>
              <p:spPr>
                <a:xfrm>
                  <a:off x="518" y="2249"/>
                  <a:ext cx="138" cy="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" h="84">
                      <a:moveTo>
                        <a:pt x="0" y="10"/>
                      </a:moveTo>
                      <a:lnTo>
                        <a:pt x="4" y="0"/>
                      </a:lnTo>
                      <a:lnTo>
                        <a:pt x="9" y="10"/>
                      </a:lnTo>
                      <a:lnTo>
                        <a:pt x="21" y="15"/>
                      </a:lnTo>
                      <a:lnTo>
                        <a:pt x="42" y="25"/>
                      </a:lnTo>
                      <a:lnTo>
                        <a:pt x="64" y="31"/>
                      </a:lnTo>
                      <a:lnTo>
                        <a:pt x="98" y="38"/>
                      </a:lnTo>
                      <a:lnTo>
                        <a:pt x="137" y="44"/>
                      </a:lnTo>
                      <a:lnTo>
                        <a:pt x="149" y="80"/>
                      </a:lnTo>
                      <a:lnTo>
                        <a:pt x="106" y="69"/>
                      </a:lnTo>
                      <a:lnTo>
                        <a:pt x="72" y="65"/>
                      </a:lnTo>
                      <a:lnTo>
                        <a:pt x="45" y="71"/>
                      </a:lnTo>
                      <a:lnTo>
                        <a:pt x="25" y="84"/>
                      </a:lnTo>
                      <a:lnTo>
                        <a:pt x="25" y="73"/>
                      </a:lnTo>
                      <a:lnTo>
                        <a:pt x="25" y="63"/>
                      </a:lnTo>
                      <a:lnTo>
                        <a:pt x="21" y="52"/>
                      </a:lnTo>
                      <a:lnTo>
                        <a:pt x="9" y="36"/>
                      </a:lnTo>
                      <a:lnTo>
                        <a:pt x="0" y="2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29" name="任意多边形 7228"/>
                <p:cNvSpPr>
                  <a:spLocks noChangeAspect="1"/>
                </p:cNvSpPr>
                <p:nvPr/>
              </p:nvSpPr>
              <p:spPr>
                <a:xfrm>
                  <a:off x="512" y="2326"/>
                  <a:ext cx="163" cy="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5" h="104">
                      <a:moveTo>
                        <a:pt x="2" y="13"/>
                      </a:moveTo>
                      <a:lnTo>
                        <a:pt x="10" y="0"/>
                      </a:lnTo>
                      <a:lnTo>
                        <a:pt x="21" y="17"/>
                      </a:lnTo>
                      <a:lnTo>
                        <a:pt x="32" y="25"/>
                      </a:lnTo>
                      <a:lnTo>
                        <a:pt x="45" y="34"/>
                      </a:lnTo>
                      <a:lnTo>
                        <a:pt x="69" y="42"/>
                      </a:lnTo>
                      <a:lnTo>
                        <a:pt x="96" y="49"/>
                      </a:lnTo>
                      <a:lnTo>
                        <a:pt x="126" y="59"/>
                      </a:lnTo>
                      <a:lnTo>
                        <a:pt x="167" y="72"/>
                      </a:lnTo>
                      <a:lnTo>
                        <a:pt x="175" y="104"/>
                      </a:lnTo>
                      <a:lnTo>
                        <a:pt x="133" y="87"/>
                      </a:lnTo>
                      <a:lnTo>
                        <a:pt x="103" y="76"/>
                      </a:lnTo>
                      <a:lnTo>
                        <a:pt x="78" y="72"/>
                      </a:lnTo>
                      <a:lnTo>
                        <a:pt x="58" y="72"/>
                      </a:lnTo>
                      <a:lnTo>
                        <a:pt x="48" y="80"/>
                      </a:lnTo>
                      <a:lnTo>
                        <a:pt x="36" y="91"/>
                      </a:lnTo>
                      <a:lnTo>
                        <a:pt x="34" y="78"/>
                      </a:lnTo>
                      <a:lnTo>
                        <a:pt x="21" y="59"/>
                      </a:lnTo>
                      <a:lnTo>
                        <a:pt x="10" y="45"/>
                      </a:lnTo>
                      <a:lnTo>
                        <a:pt x="0" y="31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30" name="任意多边形 7229"/>
                <p:cNvSpPr>
                  <a:spLocks noChangeAspect="1"/>
                </p:cNvSpPr>
                <p:nvPr/>
              </p:nvSpPr>
              <p:spPr>
                <a:xfrm>
                  <a:off x="529" y="2411"/>
                  <a:ext cx="193" cy="1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8" h="230">
                      <a:moveTo>
                        <a:pt x="2" y="35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22" y="17"/>
                      </a:lnTo>
                      <a:lnTo>
                        <a:pt x="47" y="32"/>
                      </a:lnTo>
                      <a:lnTo>
                        <a:pt x="72" y="44"/>
                      </a:lnTo>
                      <a:lnTo>
                        <a:pt x="106" y="55"/>
                      </a:lnTo>
                      <a:lnTo>
                        <a:pt x="156" y="65"/>
                      </a:lnTo>
                      <a:lnTo>
                        <a:pt x="166" y="91"/>
                      </a:lnTo>
                      <a:lnTo>
                        <a:pt x="140" y="84"/>
                      </a:lnTo>
                      <a:lnTo>
                        <a:pt x="114" y="80"/>
                      </a:lnTo>
                      <a:lnTo>
                        <a:pt x="101" y="82"/>
                      </a:lnTo>
                      <a:lnTo>
                        <a:pt x="97" y="95"/>
                      </a:lnTo>
                      <a:lnTo>
                        <a:pt x="105" y="112"/>
                      </a:lnTo>
                      <a:lnTo>
                        <a:pt x="115" y="128"/>
                      </a:lnTo>
                      <a:lnTo>
                        <a:pt x="136" y="153"/>
                      </a:lnTo>
                      <a:lnTo>
                        <a:pt x="166" y="179"/>
                      </a:lnTo>
                      <a:lnTo>
                        <a:pt x="208" y="209"/>
                      </a:lnTo>
                      <a:lnTo>
                        <a:pt x="208" y="230"/>
                      </a:lnTo>
                      <a:lnTo>
                        <a:pt x="190" y="219"/>
                      </a:lnTo>
                      <a:lnTo>
                        <a:pt x="166" y="205"/>
                      </a:lnTo>
                      <a:lnTo>
                        <a:pt x="132" y="179"/>
                      </a:lnTo>
                      <a:lnTo>
                        <a:pt x="105" y="150"/>
                      </a:lnTo>
                      <a:lnTo>
                        <a:pt x="80" y="128"/>
                      </a:lnTo>
                      <a:lnTo>
                        <a:pt x="56" y="101"/>
                      </a:lnTo>
                      <a:lnTo>
                        <a:pt x="36" y="78"/>
                      </a:lnTo>
                      <a:lnTo>
                        <a:pt x="15" y="57"/>
                      </a:ln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31" name="任意多边形 7230"/>
                <p:cNvSpPr>
                  <a:spLocks noChangeAspect="1"/>
                </p:cNvSpPr>
                <p:nvPr/>
              </p:nvSpPr>
              <p:spPr>
                <a:xfrm>
                  <a:off x="533" y="2105"/>
                  <a:ext cx="79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" h="69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21"/>
                      </a:lnTo>
                      <a:lnTo>
                        <a:pt x="42" y="33"/>
                      </a:lnTo>
                      <a:lnTo>
                        <a:pt x="60" y="44"/>
                      </a:lnTo>
                      <a:lnTo>
                        <a:pt x="77" y="54"/>
                      </a:lnTo>
                      <a:lnTo>
                        <a:pt x="86" y="61"/>
                      </a:lnTo>
                      <a:lnTo>
                        <a:pt x="65" y="69"/>
                      </a:lnTo>
                      <a:lnTo>
                        <a:pt x="42" y="61"/>
                      </a:lnTo>
                      <a:lnTo>
                        <a:pt x="18" y="52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32" name="任意多边形 7231"/>
                <p:cNvSpPr>
                  <a:spLocks noChangeAspect="1"/>
                </p:cNvSpPr>
                <p:nvPr/>
              </p:nvSpPr>
              <p:spPr>
                <a:xfrm>
                  <a:off x="679" y="2101"/>
                  <a:ext cx="678" cy="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2" h="689">
                      <a:moveTo>
                        <a:pt x="294" y="135"/>
                      </a:moveTo>
                      <a:lnTo>
                        <a:pt x="186" y="143"/>
                      </a:lnTo>
                      <a:lnTo>
                        <a:pt x="348" y="158"/>
                      </a:lnTo>
                      <a:lnTo>
                        <a:pt x="338" y="166"/>
                      </a:lnTo>
                      <a:lnTo>
                        <a:pt x="318" y="173"/>
                      </a:lnTo>
                      <a:lnTo>
                        <a:pt x="292" y="181"/>
                      </a:lnTo>
                      <a:lnTo>
                        <a:pt x="258" y="190"/>
                      </a:lnTo>
                      <a:lnTo>
                        <a:pt x="222" y="196"/>
                      </a:lnTo>
                      <a:lnTo>
                        <a:pt x="175" y="200"/>
                      </a:lnTo>
                      <a:lnTo>
                        <a:pt x="120" y="206"/>
                      </a:lnTo>
                      <a:lnTo>
                        <a:pt x="61" y="209"/>
                      </a:lnTo>
                      <a:lnTo>
                        <a:pt x="0" y="209"/>
                      </a:lnTo>
                      <a:lnTo>
                        <a:pt x="95" y="232"/>
                      </a:lnTo>
                      <a:lnTo>
                        <a:pt x="154" y="244"/>
                      </a:lnTo>
                      <a:lnTo>
                        <a:pt x="205" y="244"/>
                      </a:lnTo>
                      <a:lnTo>
                        <a:pt x="267" y="244"/>
                      </a:lnTo>
                      <a:lnTo>
                        <a:pt x="359" y="236"/>
                      </a:lnTo>
                      <a:lnTo>
                        <a:pt x="435" y="225"/>
                      </a:lnTo>
                      <a:lnTo>
                        <a:pt x="499" y="209"/>
                      </a:lnTo>
                      <a:lnTo>
                        <a:pt x="567" y="188"/>
                      </a:lnTo>
                      <a:lnTo>
                        <a:pt x="597" y="177"/>
                      </a:lnTo>
                      <a:lnTo>
                        <a:pt x="625" y="168"/>
                      </a:lnTo>
                      <a:lnTo>
                        <a:pt x="640" y="164"/>
                      </a:lnTo>
                      <a:lnTo>
                        <a:pt x="648" y="169"/>
                      </a:lnTo>
                      <a:lnTo>
                        <a:pt x="648" y="181"/>
                      </a:lnTo>
                      <a:lnTo>
                        <a:pt x="642" y="194"/>
                      </a:lnTo>
                      <a:lnTo>
                        <a:pt x="625" y="208"/>
                      </a:lnTo>
                      <a:lnTo>
                        <a:pt x="597" y="226"/>
                      </a:lnTo>
                      <a:lnTo>
                        <a:pt x="557" y="244"/>
                      </a:lnTo>
                      <a:lnTo>
                        <a:pt x="510" y="263"/>
                      </a:lnTo>
                      <a:lnTo>
                        <a:pt x="448" y="282"/>
                      </a:lnTo>
                      <a:lnTo>
                        <a:pt x="376" y="297"/>
                      </a:lnTo>
                      <a:lnTo>
                        <a:pt x="304" y="308"/>
                      </a:lnTo>
                      <a:lnTo>
                        <a:pt x="228" y="320"/>
                      </a:lnTo>
                      <a:lnTo>
                        <a:pt x="95" y="333"/>
                      </a:lnTo>
                      <a:lnTo>
                        <a:pt x="177" y="352"/>
                      </a:lnTo>
                      <a:lnTo>
                        <a:pt x="243" y="360"/>
                      </a:lnTo>
                      <a:lnTo>
                        <a:pt x="326" y="358"/>
                      </a:lnTo>
                      <a:lnTo>
                        <a:pt x="411" y="347"/>
                      </a:lnTo>
                      <a:lnTo>
                        <a:pt x="474" y="333"/>
                      </a:lnTo>
                      <a:lnTo>
                        <a:pt x="525" y="320"/>
                      </a:lnTo>
                      <a:lnTo>
                        <a:pt x="567" y="308"/>
                      </a:lnTo>
                      <a:lnTo>
                        <a:pt x="610" y="293"/>
                      </a:lnTo>
                      <a:lnTo>
                        <a:pt x="644" y="280"/>
                      </a:lnTo>
                      <a:lnTo>
                        <a:pt x="659" y="276"/>
                      </a:lnTo>
                      <a:lnTo>
                        <a:pt x="668" y="276"/>
                      </a:lnTo>
                      <a:lnTo>
                        <a:pt x="667" y="287"/>
                      </a:lnTo>
                      <a:lnTo>
                        <a:pt x="661" y="299"/>
                      </a:lnTo>
                      <a:lnTo>
                        <a:pt x="648" y="314"/>
                      </a:lnTo>
                      <a:lnTo>
                        <a:pt x="617" y="335"/>
                      </a:lnTo>
                      <a:lnTo>
                        <a:pt x="584" y="354"/>
                      </a:lnTo>
                      <a:lnTo>
                        <a:pt x="546" y="371"/>
                      </a:lnTo>
                      <a:lnTo>
                        <a:pt x="496" y="390"/>
                      </a:lnTo>
                      <a:lnTo>
                        <a:pt x="439" y="407"/>
                      </a:lnTo>
                      <a:lnTo>
                        <a:pt x="352" y="426"/>
                      </a:lnTo>
                      <a:lnTo>
                        <a:pt x="294" y="438"/>
                      </a:lnTo>
                      <a:lnTo>
                        <a:pt x="237" y="444"/>
                      </a:lnTo>
                      <a:lnTo>
                        <a:pt x="154" y="449"/>
                      </a:lnTo>
                      <a:lnTo>
                        <a:pt x="239" y="461"/>
                      </a:lnTo>
                      <a:lnTo>
                        <a:pt x="305" y="466"/>
                      </a:lnTo>
                      <a:lnTo>
                        <a:pt x="360" y="468"/>
                      </a:lnTo>
                      <a:lnTo>
                        <a:pt x="423" y="466"/>
                      </a:lnTo>
                      <a:lnTo>
                        <a:pt x="482" y="458"/>
                      </a:lnTo>
                      <a:lnTo>
                        <a:pt x="530" y="447"/>
                      </a:lnTo>
                      <a:lnTo>
                        <a:pt x="568" y="434"/>
                      </a:lnTo>
                      <a:lnTo>
                        <a:pt x="629" y="413"/>
                      </a:lnTo>
                      <a:lnTo>
                        <a:pt x="637" y="413"/>
                      </a:lnTo>
                      <a:lnTo>
                        <a:pt x="644" y="417"/>
                      </a:lnTo>
                      <a:lnTo>
                        <a:pt x="642" y="430"/>
                      </a:lnTo>
                      <a:lnTo>
                        <a:pt x="634" y="444"/>
                      </a:lnTo>
                      <a:lnTo>
                        <a:pt x="620" y="458"/>
                      </a:lnTo>
                      <a:lnTo>
                        <a:pt x="599" y="474"/>
                      </a:lnTo>
                      <a:lnTo>
                        <a:pt x="563" y="493"/>
                      </a:lnTo>
                      <a:lnTo>
                        <a:pt x="525" y="510"/>
                      </a:lnTo>
                      <a:lnTo>
                        <a:pt x="489" y="521"/>
                      </a:lnTo>
                      <a:lnTo>
                        <a:pt x="448" y="531"/>
                      </a:lnTo>
                      <a:lnTo>
                        <a:pt x="410" y="537"/>
                      </a:lnTo>
                      <a:lnTo>
                        <a:pt x="360" y="542"/>
                      </a:lnTo>
                      <a:lnTo>
                        <a:pt x="305" y="545"/>
                      </a:lnTo>
                      <a:lnTo>
                        <a:pt x="250" y="546"/>
                      </a:lnTo>
                      <a:lnTo>
                        <a:pt x="166" y="546"/>
                      </a:lnTo>
                      <a:lnTo>
                        <a:pt x="211" y="562"/>
                      </a:lnTo>
                      <a:lnTo>
                        <a:pt x="253" y="573"/>
                      </a:lnTo>
                      <a:lnTo>
                        <a:pt x="301" y="579"/>
                      </a:lnTo>
                      <a:lnTo>
                        <a:pt x="342" y="580"/>
                      </a:lnTo>
                      <a:lnTo>
                        <a:pt x="384" y="583"/>
                      </a:lnTo>
                      <a:lnTo>
                        <a:pt x="427" y="580"/>
                      </a:lnTo>
                      <a:lnTo>
                        <a:pt x="462" y="579"/>
                      </a:lnTo>
                      <a:lnTo>
                        <a:pt x="495" y="573"/>
                      </a:lnTo>
                      <a:lnTo>
                        <a:pt x="540" y="562"/>
                      </a:lnTo>
                      <a:lnTo>
                        <a:pt x="574" y="554"/>
                      </a:lnTo>
                      <a:lnTo>
                        <a:pt x="587" y="555"/>
                      </a:lnTo>
                      <a:lnTo>
                        <a:pt x="589" y="565"/>
                      </a:lnTo>
                      <a:lnTo>
                        <a:pt x="585" y="575"/>
                      </a:lnTo>
                      <a:lnTo>
                        <a:pt x="576" y="586"/>
                      </a:lnTo>
                      <a:lnTo>
                        <a:pt x="561" y="597"/>
                      </a:lnTo>
                      <a:lnTo>
                        <a:pt x="544" y="605"/>
                      </a:lnTo>
                      <a:lnTo>
                        <a:pt x="525" y="614"/>
                      </a:lnTo>
                      <a:lnTo>
                        <a:pt x="495" y="622"/>
                      </a:lnTo>
                      <a:lnTo>
                        <a:pt x="432" y="631"/>
                      </a:lnTo>
                      <a:lnTo>
                        <a:pt x="372" y="639"/>
                      </a:lnTo>
                      <a:lnTo>
                        <a:pt x="253" y="649"/>
                      </a:lnTo>
                      <a:lnTo>
                        <a:pt x="407" y="656"/>
                      </a:lnTo>
                      <a:lnTo>
                        <a:pt x="439" y="656"/>
                      </a:lnTo>
                      <a:lnTo>
                        <a:pt x="453" y="663"/>
                      </a:lnTo>
                      <a:lnTo>
                        <a:pt x="461" y="670"/>
                      </a:lnTo>
                      <a:lnTo>
                        <a:pt x="458" y="681"/>
                      </a:lnTo>
                      <a:lnTo>
                        <a:pt x="466" y="687"/>
                      </a:lnTo>
                      <a:lnTo>
                        <a:pt x="486" y="689"/>
                      </a:lnTo>
                      <a:lnTo>
                        <a:pt x="516" y="677"/>
                      </a:lnTo>
                      <a:lnTo>
                        <a:pt x="542" y="664"/>
                      </a:lnTo>
                      <a:lnTo>
                        <a:pt x="563" y="651"/>
                      </a:lnTo>
                      <a:lnTo>
                        <a:pt x="580" y="639"/>
                      </a:lnTo>
                      <a:lnTo>
                        <a:pt x="597" y="621"/>
                      </a:lnTo>
                      <a:lnTo>
                        <a:pt x="651" y="548"/>
                      </a:lnTo>
                      <a:lnTo>
                        <a:pt x="693" y="485"/>
                      </a:lnTo>
                      <a:lnTo>
                        <a:pt x="709" y="453"/>
                      </a:lnTo>
                      <a:lnTo>
                        <a:pt x="713" y="440"/>
                      </a:lnTo>
                      <a:lnTo>
                        <a:pt x="714" y="430"/>
                      </a:lnTo>
                      <a:lnTo>
                        <a:pt x="714" y="419"/>
                      </a:lnTo>
                      <a:lnTo>
                        <a:pt x="706" y="406"/>
                      </a:lnTo>
                      <a:lnTo>
                        <a:pt x="701" y="398"/>
                      </a:lnTo>
                      <a:lnTo>
                        <a:pt x="698" y="386"/>
                      </a:lnTo>
                      <a:lnTo>
                        <a:pt x="701" y="373"/>
                      </a:lnTo>
                      <a:lnTo>
                        <a:pt x="706" y="364"/>
                      </a:lnTo>
                      <a:lnTo>
                        <a:pt x="713" y="354"/>
                      </a:lnTo>
                      <a:lnTo>
                        <a:pt x="719" y="344"/>
                      </a:lnTo>
                      <a:lnTo>
                        <a:pt x="727" y="333"/>
                      </a:lnTo>
                      <a:lnTo>
                        <a:pt x="732" y="322"/>
                      </a:lnTo>
                      <a:lnTo>
                        <a:pt x="731" y="308"/>
                      </a:lnTo>
                      <a:lnTo>
                        <a:pt x="726" y="297"/>
                      </a:lnTo>
                      <a:lnTo>
                        <a:pt x="719" y="287"/>
                      </a:lnTo>
                      <a:lnTo>
                        <a:pt x="713" y="278"/>
                      </a:lnTo>
                      <a:lnTo>
                        <a:pt x="705" y="267"/>
                      </a:lnTo>
                      <a:lnTo>
                        <a:pt x="702" y="255"/>
                      </a:lnTo>
                      <a:lnTo>
                        <a:pt x="705" y="246"/>
                      </a:lnTo>
                      <a:lnTo>
                        <a:pt x="714" y="232"/>
                      </a:lnTo>
                      <a:lnTo>
                        <a:pt x="723" y="221"/>
                      </a:lnTo>
                      <a:lnTo>
                        <a:pt x="727" y="209"/>
                      </a:lnTo>
                      <a:lnTo>
                        <a:pt x="727" y="194"/>
                      </a:lnTo>
                      <a:lnTo>
                        <a:pt x="722" y="179"/>
                      </a:lnTo>
                      <a:lnTo>
                        <a:pt x="713" y="168"/>
                      </a:lnTo>
                      <a:lnTo>
                        <a:pt x="709" y="160"/>
                      </a:lnTo>
                      <a:lnTo>
                        <a:pt x="705" y="147"/>
                      </a:lnTo>
                      <a:lnTo>
                        <a:pt x="706" y="133"/>
                      </a:lnTo>
                      <a:lnTo>
                        <a:pt x="714" y="122"/>
                      </a:lnTo>
                      <a:lnTo>
                        <a:pt x="719" y="114"/>
                      </a:lnTo>
                      <a:lnTo>
                        <a:pt x="727" y="105"/>
                      </a:lnTo>
                      <a:lnTo>
                        <a:pt x="731" y="93"/>
                      </a:lnTo>
                      <a:lnTo>
                        <a:pt x="732" y="80"/>
                      </a:lnTo>
                      <a:lnTo>
                        <a:pt x="730" y="72"/>
                      </a:lnTo>
                      <a:lnTo>
                        <a:pt x="722" y="59"/>
                      </a:lnTo>
                      <a:lnTo>
                        <a:pt x="714" y="48"/>
                      </a:lnTo>
                      <a:lnTo>
                        <a:pt x="709" y="34"/>
                      </a:lnTo>
                      <a:lnTo>
                        <a:pt x="709" y="0"/>
                      </a:lnTo>
                      <a:lnTo>
                        <a:pt x="634" y="50"/>
                      </a:lnTo>
                      <a:lnTo>
                        <a:pt x="589" y="69"/>
                      </a:lnTo>
                      <a:lnTo>
                        <a:pt x="536" y="86"/>
                      </a:lnTo>
                      <a:lnTo>
                        <a:pt x="475" y="105"/>
                      </a:lnTo>
                      <a:lnTo>
                        <a:pt x="420" y="116"/>
                      </a:lnTo>
                      <a:lnTo>
                        <a:pt x="365" y="126"/>
                      </a:lnTo>
                      <a:lnTo>
                        <a:pt x="294" y="135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233" name="组合 7232"/>
                <p:cNvGrpSpPr>
                  <a:grpSpLocks noChangeAspect="1"/>
                </p:cNvGrpSpPr>
                <p:nvPr/>
              </p:nvGrpSpPr>
              <p:grpSpPr>
                <a:xfrm>
                  <a:off x="1075" y="2222"/>
                  <a:ext cx="203" cy="322"/>
                  <a:chOff x="0" y="0"/>
                  <a:chExt cx="218" cy="436"/>
                </a:xfrm>
              </p:grpSpPr>
              <p:sp>
                <p:nvSpPr>
                  <p:cNvPr id="7234" name="任意多边形 7233"/>
                  <p:cNvSpPr>
                    <a:spLocks noChangeAspect="1"/>
                  </p:cNvSpPr>
                  <p:nvPr/>
                </p:nvSpPr>
                <p:spPr>
                  <a:xfrm>
                    <a:off x="42" y="116"/>
                    <a:ext cx="167" cy="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35" name="任意多边形 7234"/>
                  <p:cNvSpPr>
                    <a:spLocks noChangeAspect="1"/>
                  </p:cNvSpPr>
                  <p:nvPr/>
                </p:nvSpPr>
                <p:spPr>
                  <a:xfrm>
                    <a:off x="72" y="228"/>
                    <a:ext cx="146" cy="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36" name="任意多边形 7235"/>
                  <p:cNvSpPr>
                    <a:spLocks noChangeAspect="1"/>
                  </p:cNvSpPr>
                  <p:nvPr/>
                </p:nvSpPr>
                <p:spPr>
                  <a:xfrm>
                    <a:off x="63" y="359"/>
                    <a:ext cx="149" cy="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37" name="任意多边形 7236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71" cy="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238" name="任意多边形 7237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874" cy="21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39" name="椭圆 7238"/>
                <p:cNvSpPr>
                  <a:spLocks noChangeAspect="1"/>
                </p:cNvSpPr>
                <p:nvPr/>
              </p:nvSpPr>
              <p:spPr>
                <a:xfrm>
                  <a:off x="526" y="1913"/>
                  <a:ext cx="823" cy="220"/>
                </a:xfrm>
                <a:prstGeom prst="ellipse">
                  <a:avLst/>
                </a:pr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240" name="组合 7239"/>
                <p:cNvGrpSpPr>
                  <a:grpSpLocks noChangeAspect="1"/>
                </p:cNvGrpSpPr>
                <p:nvPr/>
              </p:nvGrpSpPr>
              <p:grpSpPr>
                <a:xfrm>
                  <a:off x="675" y="649"/>
                  <a:ext cx="522" cy="1340"/>
                  <a:chOff x="0" y="0"/>
                  <a:chExt cx="562" cy="1806"/>
                </a:xfrm>
              </p:grpSpPr>
              <p:sp>
                <p:nvSpPr>
                  <p:cNvPr id="7241" name="任意多边形 7240"/>
                  <p:cNvSpPr>
                    <a:spLocks noChangeAspect="1"/>
                  </p:cNvSpPr>
                  <p:nvPr/>
                </p:nvSpPr>
                <p:spPr>
                  <a:xfrm>
                    <a:off x="106" y="753"/>
                    <a:ext cx="345" cy="1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42" name="椭圆 7241"/>
                  <p:cNvSpPr>
                    <a:spLocks noChangeAspect="1"/>
                  </p:cNvSpPr>
                  <p:nvPr/>
                </p:nvSpPr>
                <p:spPr>
                  <a:xfrm>
                    <a:off x="283" y="786"/>
                    <a:ext cx="45" cy="72"/>
                  </a:xfrm>
                  <a:prstGeom prst="ellipse">
                    <a:avLst/>
                  </a:pr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7243" name="组合 7242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562" cy="828"/>
                    <a:chOff x="0" y="0"/>
                    <a:chExt cx="562" cy="828"/>
                  </a:xfrm>
                </p:grpSpPr>
                <p:sp>
                  <p:nvSpPr>
                    <p:cNvPr id="7244" name="椭圆 7243"/>
                    <p:cNvSpPr>
                      <a:spLocks noChangeAspect="1"/>
                    </p:cNvSpPr>
                    <p:nvPr/>
                  </p:nvSpPr>
                  <p:spPr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00">
                        <a:alpha val="100000"/>
                      </a:srgbClr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245" name="任意多边形 7244"/>
                    <p:cNvSpPr>
                      <a:spLocks noChangeAspect="1"/>
                    </p:cNvSpPr>
                    <p:nvPr/>
                  </p:nvSpPr>
                  <p:spPr>
                    <a:xfrm>
                      <a:off x="0" y="129"/>
                      <a:ext cx="562" cy="6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solidFill>
                      <a:srgbClr val="FFFF00">
                        <a:alpha val="100000"/>
                      </a:srgbClr>
                    </a:solidFill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7246" name="组合 7245"/>
                  <p:cNvGrpSpPr>
                    <a:grpSpLocks noChangeAspect="1"/>
                  </p:cNvGrpSpPr>
                  <p:nvPr/>
                </p:nvGrpSpPr>
                <p:grpSpPr>
                  <a:xfrm>
                    <a:off x="178" y="904"/>
                    <a:ext cx="193" cy="804"/>
                    <a:chOff x="0" y="0"/>
                    <a:chExt cx="193" cy="804"/>
                  </a:xfrm>
                </p:grpSpPr>
                <p:sp>
                  <p:nvSpPr>
                    <p:cNvPr id="7247" name="直接连接符 7246"/>
                    <p:cNvSpPr>
                      <a:spLocks noChangeAspect="1"/>
                    </p:cNvSpPr>
                    <p:nvPr/>
                  </p:nvSpPr>
                  <p:spPr>
                    <a:xfrm>
                      <a:off x="32" y="21"/>
                      <a:ext cx="1" cy="783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248" name="直接连接符 7247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60" y="21"/>
                      <a:ext cx="4" cy="779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249" name="直接连接符 7248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90" y="0"/>
                      <a:ext cx="3" cy="78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250" name="直接连接符 7249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0" y="0"/>
                      <a:ext cx="2" cy="78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7251" name="任意多边形 7250"/>
                <p:cNvSpPr>
                  <a:spLocks noChangeAspect="1"/>
                </p:cNvSpPr>
                <p:nvPr/>
              </p:nvSpPr>
              <p:spPr>
                <a:xfrm>
                  <a:off x="900" y="1602"/>
                  <a:ext cx="507" cy="5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252" name="矩形 7251"/>
              <p:cNvSpPr/>
              <p:nvPr/>
            </p:nvSpPr>
            <p:spPr>
              <a:xfrm flipV="1">
                <a:off x="1961" y="1019"/>
                <a:ext cx="725" cy="44"/>
              </a:xfrm>
              <a:prstGeom prst="rect">
                <a:avLst/>
              </a:prstGeom>
              <a:solidFill>
                <a:schemeClr val="bg1">
                  <a:alpha val="100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253" name="文本框 7252"/>
          <p:cNvSpPr txBox="1"/>
          <p:nvPr/>
        </p:nvSpPr>
        <p:spPr>
          <a:xfrm>
            <a:off x="1944688" y="3213100"/>
            <a:ext cx="817562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1600" b="1">
                <a:latin typeface="黑体" panose="02010609060101010101" pitchFamily="2" charset="-122"/>
                <a:ea typeface="黑体" panose="02010609060101010101" pitchFamily="2" charset="-122"/>
              </a:rPr>
              <a:t>投影片（物）</a:t>
            </a:r>
          </a:p>
        </p:txBody>
      </p:sp>
      <p:grpSp>
        <p:nvGrpSpPr>
          <p:cNvPr id="7254" name="组合 7253"/>
          <p:cNvGrpSpPr/>
          <p:nvPr/>
        </p:nvGrpSpPr>
        <p:grpSpPr>
          <a:xfrm>
            <a:off x="3024188" y="2132013"/>
            <a:ext cx="792162" cy="1954212"/>
            <a:chOff x="0" y="0"/>
            <a:chExt cx="499" cy="1231"/>
          </a:xfrm>
        </p:grpSpPr>
        <p:grpSp>
          <p:nvGrpSpPr>
            <p:cNvPr id="7255" name="组合 7254"/>
            <p:cNvGrpSpPr/>
            <p:nvPr/>
          </p:nvGrpSpPr>
          <p:grpSpPr>
            <a:xfrm>
              <a:off x="272" y="953"/>
              <a:ext cx="227" cy="278"/>
              <a:chOff x="0" y="0"/>
              <a:chExt cx="227" cy="278"/>
            </a:xfrm>
          </p:grpSpPr>
          <p:grpSp>
            <p:nvGrpSpPr>
              <p:cNvPr id="7256" name="组合 7255"/>
              <p:cNvGrpSpPr/>
              <p:nvPr/>
            </p:nvGrpSpPr>
            <p:grpSpPr>
              <a:xfrm>
                <a:off x="136" y="0"/>
                <a:ext cx="91" cy="278"/>
                <a:chOff x="0" y="0"/>
                <a:chExt cx="182" cy="363"/>
              </a:xfrm>
            </p:grpSpPr>
            <p:sp>
              <p:nvSpPr>
                <p:cNvPr id="7257" name="直接连接符 7256"/>
                <p:cNvSpPr/>
                <p:nvPr/>
              </p:nvSpPr>
              <p:spPr>
                <a:xfrm flipV="1">
                  <a:off x="0" y="0"/>
                  <a:ext cx="182" cy="363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58" name="直接连接符 7257"/>
                <p:cNvSpPr/>
                <p:nvPr/>
              </p:nvSpPr>
              <p:spPr>
                <a:xfrm flipV="1">
                  <a:off x="61" y="109"/>
                  <a:ext cx="60" cy="14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grpSp>
            <p:nvGrpSpPr>
              <p:cNvPr id="7259" name="组合 7258"/>
              <p:cNvGrpSpPr/>
              <p:nvPr/>
            </p:nvGrpSpPr>
            <p:grpSpPr>
              <a:xfrm>
                <a:off x="0" y="0"/>
                <a:ext cx="91" cy="272"/>
                <a:chOff x="0" y="0"/>
                <a:chExt cx="151" cy="327"/>
              </a:xfrm>
            </p:grpSpPr>
            <p:sp>
              <p:nvSpPr>
                <p:cNvPr id="7260" name="直接连接符 7259"/>
                <p:cNvSpPr/>
                <p:nvPr/>
              </p:nvSpPr>
              <p:spPr>
                <a:xfrm flipH="1" flipV="1">
                  <a:off x="0" y="0"/>
                  <a:ext cx="151" cy="327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61" name="直接连接符 7260"/>
                <p:cNvSpPr/>
                <p:nvPr/>
              </p:nvSpPr>
              <p:spPr>
                <a:xfrm flipH="1" flipV="1">
                  <a:off x="55" y="109"/>
                  <a:ext cx="60" cy="14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</p:grpSp>
        <p:grpSp>
          <p:nvGrpSpPr>
            <p:cNvPr id="7262" name="组合 7261"/>
            <p:cNvGrpSpPr/>
            <p:nvPr/>
          </p:nvGrpSpPr>
          <p:grpSpPr>
            <a:xfrm>
              <a:off x="0" y="0"/>
              <a:ext cx="499" cy="999"/>
              <a:chOff x="0" y="0"/>
              <a:chExt cx="499" cy="999"/>
            </a:xfrm>
          </p:grpSpPr>
          <p:sp>
            <p:nvSpPr>
              <p:cNvPr id="7263" name="右箭头 7262"/>
              <p:cNvSpPr/>
              <p:nvPr/>
            </p:nvSpPr>
            <p:spPr>
              <a:xfrm>
                <a:off x="272" y="908"/>
                <a:ext cx="227" cy="91"/>
              </a:xfrm>
              <a:prstGeom prst="rightArrow">
                <a:avLst>
                  <a:gd name="adj1" fmla="val 50000"/>
                  <a:gd name="adj2" fmla="val 62362"/>
                </a:avLst>
              </a:prstGeom>
              <a:solidFill>
                <a:srgbClr val="0066FF">
                  <a:alpha val="100000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264" name="组合 7263"/>
              <p:cNvGrpSpPr/>
              <p:nvPr/>
            </p:nvGrpSpPr>
            <p:grpSpPr>
              <a:xfrm>
                <a:off x="0" y="0"/>
                <a:ext cx="499" cy="954"/>
                <a:chOff x="0" y="0"/>
                <a:chExt cx="499" cy="954"/>
              </a:xfrm>
            </p:grpSpPr>
            <p:grpSp>
              <p:nvGrpSpPr>
                <p:cNvPr id="7265" name="组合 7264"/>
                <p:cNvGrpSpPr/>
                <p:nvPr/>
              </p:nvGrpSpPr>
              <p:grpSpPr>
                <a:xfrm>
                  <a:off x="272" y="318"/>
                  <a:ext cx="182" cy="635"/>
                  <a:chOff x="0" y="0"/>
                  <a:chExt cx="182" cy="635"/>
                </a:xfrm>
              </p:grpSpPr>
              <p:sp>
                <p:nvSpPr>
                  <p:cNvPr id="7266" name="直接连接符 7265"/>
                  <p:cNvSpPr/>
                  <p:nvPr/>
                </p:nvSpPr>
                <p:spPr>
                  <a:xfrm flipV="1">
                    <a:off x="0" y="454"/>
                    <a:ext cx="46" cy="181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7267" name="直接连接符 7266"/>
                  <p:cNvSpPr/>
                  <p:nvPr/>
                </p:nvSpPr>
                <p:spPr>
                  <a:xfrm flipV="1">
                    <a:off x="46" y="181"/>
                    <a:ext cx="90" cy="317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7268" name="直接连接符 7267"/>
                  <p:cNvSpPr/>
                  <p:nvPr/>
                </p:nvSpPr>
                <p:spPr>
                  <a:xfrm flipV="1">
                    <a:off x="136" y="0"/>
                    <a:ext cx="46" cy="227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7269" name="直接连接符 7268"/>
                <p:cNvSpPr/>
                <p:nvPr/>
              </p:nvSpPr>
              <p:spPr>
                <a:xfrm flipH="1" flipV="1">
                  <a:off x="0" y="0"/>
                  <a:ext cx="182" cy="318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7270" name="组合 7269"/>
                <p:cNvGrpSpPr/>
                <p:nvPr/>
              </p:nvGrpSpPr>
              <p:grpSpPr>
                <a:xfrm>
                  <a:off x="136" y="227"/>
                  <a:ext cx="363" cy="727"/>
                  <a:chOff x="0" y="0"/>
                  <a:chExt cx="363" cy="727"/>
                </a:xfrm>
              </p:grpSpPr>
              <p:sp>
                <p:nvSpPr>
                  <p:cNvPr id="7271" name="直接连接符 7270"/>
                  <p:cNvSpPr/>
                  <p:nvPr/>
                </p:nvSpPr>
                <p:spPr>
                  <a:xfrm flipH="1" flipV="1">
                    <a:off x="0" y="0"/>
                    <a:ext cx="363" cy="726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7272" name="直接连接符 7271"/>
                  <p:cNvSpPr/>
                  <p:nvPr/>
                </p:nvSpPr>
                <p:spPr>
                  <a:xfrm flipH="1" flipV="1">
                    <a:off x="272" y="545"/>
                    <a:ext cx="90" cy="182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arrow" w="med" len="med"/>
                  </a:ln>
                </p:spPr>
              </p:sp>
            </p:grpSp>
          </p:grpSp>
        </p:grpSp>
      </p:grpSp>
      <p:grpSp>
        <p:nvGrpSpPr>
          <p:cNvPr id="7273" name="组合 7272"/>
          <p:cNvGrpSpPr/>
          <p:nvPr/>
        </p:nvGrpSpPr>
        <p:grpSpPr>
          <a:xfrm>
            <a:off x="180975" y="2133600"/>
            <a:ext cx="3562350" cy="1609725"/>
            <a:chOff x="0" y="0"/>
            <a:chExt cx="2329" cy="1013"/>
          </a:xfrm>
        </p:grpSpPr>
        <p:sp>
          <p:nvSpPr>
            <p:cNvPr id="7274" name="上箭头 7273"/>
            <p:cNvSpPr/>
            <p:nvPr/>
          </p:nvSpPr>
          <p:spPr>
            <a:xfrm>
              <a:off x="0" y="0"/>
              <a:ext cx="91" cy="998"/>
            </a:xfrm>
            <a:prstGeom prst="upArrow">
              <a:avLst>
                <a:gd name="adj1" fmla="val 50000"/>
                <a:gd name="adj2" fmla="val 274175"/>
              </a:avLst>
            </a:prstGeom>
            <a:solidFill>
              <a:srgbClr val="0066FF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5" name="文本框 7274"/>
            <p:cNvSpPr txBox="1"/>
            <p:nvPr/>
          </p:nvSpPr>
          <p:spPr>
            <a:xfrm>
              <a:off x="57" y="453"/>
              <a:ext cx="44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b="1">
                  <a:latin typeface="黑体" panose="02010609060101010101" pitchFamily="2" charset="-122"/>
                  <a:ea typeface="黑体" panose="02010609060101010101" pitchFamily="2" charset="-122"/>
                </a:rPr>
                <a:t>像</a:t>
              </a:r>
            </a:p>
          </p:txBody>
        </p:sp>
        <p:grpSp>
          <p:nvGrpSpPr>
            <p:cNvPr id="7276" name="组合 7275"/>
            <p:cNvGrpSpPr/>
            <p:nvPr/>
          </p:nvGrpSpPr>
          <p:grpSpPr>
            <a:xfrm>
              <a:off x="62" y="0"/>
              <a:ext cx="2267" cy="1013"/>
              <a:chOff x="0" y="0"/>
              <a:chExt cx="2267" cy="1013"/>
            </a:xfrm>
          </p:grpSpPr>
          <p:sp>
            <p:nvSpPr>
              <p:cNvPr id="7277" name="直接连接符 7276"/>
              <p:cNvSpPr/>
              <p:nvPr/>
            </p:nvSpPr>
            <p:spPr>
              <a:xfrm flipH="1">
                <a:off x="1179" y="317"/>
                <a:ext cx="1088" cy="31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arrow" w="med" len="med"/>
              </a:ln>
            </p:spPr>
          </p:sp>
          <p:grpSp>
            <p:nvGrpSpPr>
              <p:cNvPr id="7278" name="组合 7277"/>
              <p:cNvGrpSpPr/>
              <p:nvPr/>
            </p:nvGrpSpPr>
            <p:grpSpPr>
              <a:xfrm flipV="1">
                <a:off x="0" y="0"/>
                <a:ext cx="1814" cy="45"/>
                <a:chOff x="0" y="0"/>
                <a:chExt cx="2015" cy="0"/>
              </a:xfrm>
            </p:grpSpPr>
            <p:sp>
              <p:nvSpPr>
                <p:cNvPr id="7279" name="直接连接符 7278"/>
                <p:cNvSpPr/>
                <p:nvPr/>
              </p:nvSpPr>
              <p:spPr>
                <a:xfrm flipH="1">
                  <a:off x="0" y="0"/>
                  <a:ext cx="2015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80" name="直接连接符 7279"/>
                <p:cNvSpPr/>
                <p:nvPr/>
              </p:nvSpPr>
              <p:spPr>
                <a:xfrm flipH="1">
                  <a:off x="975" y="0"/>
                  <a:ext cx="195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</p:grpSp>
          <p:sp>
            <p:nvSpPr>
              <p:cNvPr id="7281" name="直接连接符 7280"/>
              <p:cNvSpPr/>
              <p:nvPr/>
            </p:nvSpPr>
            <p:spPr>
              <a:xfrm flipH="1">
                <a:off x="0" y="498"/>
                <a:ext cx="1632" cy="51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282" name="组合 7281"/>
          <p:cNvGrpSpPr/>
          <p:nvPr/>
        </p:nvGrpSpPr>
        <p:grpSpPr>
          <a:xfrm>
            <a:off x="2447925" y="908050"/>
            <a:ext cx="1584325" cy="1754188"/>
            <a:chOff x="0" y="0"/>
            <a:chExt cx="998" cy="1105"/>
          </a:xfrm>
        </p:grpSpPr>
        <p:sp>
          <p:nvSpPr>
            <p:cNvPr id="7283" name="直接连接符 7282"/>
            <p:cNvSpPr/>
            <p:nvPr/>
          </p:nvSpPr>
          <p:spPr>
            <a:xfrm rot="10800000" flipH="1" flipV="1">
              <a:off x="0" y="45"/>
              <a:ext cx="363" cy="72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84" name="直接连接符 7283"/>
            <p:cNvSpPr/>
            <p:nvPr/>
          </p:nvSpPr>
          <p:spPr>
            <a:xfrm rot="-10800000" flipH="1">
              <a:off x="816" y="45"/>
              <a:ext cx="182" cy="106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85" name="上箭头 7284"/>
            <p:cNvSpPr/>
            <p:nvPr/>
          </p:nvSpPr>
          <p:spPr>
            <a:xfrm rot="16200000">
              <a:off x="450" y="-453"/>
              <a:ext cx="91" cy="998"/>
            </a:xfrm>
            <a:prstGeom prst="upArrow">
              <a:avLst>
                <a:gd name="adj1" fmla="val 50000"/>
                <a:gd name="adj2" fmla="val 274175"/>
              </a:avLst>
            </a:prstGeom>
            <a:solidFill>
              <a:srgbClr val="0066FF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86" name="组合 7285"/>
          <p:cNvGrpSpPr/>
          <p:nvPr/>
        </p:nvGrpSpPr>
        <p:grpSpPr>
          <a:xfrm>
            <a:off x="6292850" y="1800225"/>
            <a:ext cx="2408238" cy="1990725"/>
            <a:chOff x="0" y="0"/>
            <a:chExt cx="1517" cy="1253"/>
          </a:xfrm>
        </p:grpSpPr>
        <p:sp>
          <p:nvSpPr>
            <p:cNvPr id="7287" name="文本框 7286"/>
            <p:cNvSpPr txBox="1"/>
            <p:nvPr/>
          </p:nvSpPr>
          <p:spPr>
            <a:xfrm>
              <a:off x="0" y="0"/>
              <a:ext cx="11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b="1">
                  <a:latin typeface="黑体" panose="02010609060101010101" pitchFamily="2" charset="-122"/>
                  <a:ea typeface="黑体" panose="02010609060101010101" pitchFamily="2" charset="-122"/>
                </a:rPr>
                <a:t>镜头</a:t>
              </a:r>
              <a:r>
                <a:rPr lang="en-US" altLang="zh-CN" b="1">
                  <a:latin typeface="黑体" panose="02010609060101010101" pitchFamily="2" charset="-122"/>
                  <a:ea typeface="黑体" panose="02010609060101010101" pitchFamily="2" charset="-122"/>
                </a:rPr>
                <a:t>(</a:t>
              </a:r>
              <a:r>
                <a:rPr lang="zh-CN" altLang="en-US" b="1">
                  <a:latin typeface="黑体" panose="02010609060101010101" pitchFamily="2" charset="-122"/>
                  <a:ea typeface="黑体" panose="02010609060101010101" pitchFamily="2" charset="-122"/>
                </a:rPr>
                <a:t>凸透镜</a:t>
              </a:r>
              <a:r>
                <a:rPr lang="en-US" altLang="zh-CN" b="1"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</a:p>
          </p:txBody>
        </p:sp>
        <p:grpSp>
          <p:nvGrpSpPr>
            <p:cNvPr id="7288" name="组合 7287"/>
            <p:cNvGrpSpPr/>
            <p:nvPr/>
          </p:nvGrpSpPr>
          <p:grpSpPr>
            <a:xfrm>
              <a:off x="1085" y="138"/>
              <a:ext cx="432" cy="1115"/>
              <a:chOff x="0" y="0"/>
              <a:chExt cx="1248" cy="1584"/>
            </a:xfrm>
          </p:grpSpPr>
          <p:sp>
            <p:nvSpPr>
              <p:cNvPr id="7289" name="椭圆 7288"/>
              <p:cNvSpPr/>
              <p:nvPr/>
            </p:nvSpPr>
            <p:spPr>
              <a:xfrm>
                <a:off x="0" y="480"/>
                <a:ext cx="144" cy="672"/>
              </a:xfrm>
              <a:prstGeom prst="ellipse">
                <a:avLst/>
              </a:prstGeom>
              <a:solidFill>
                <a:srgbClr val="FFFF00">
                  <a:alpha val="100000"/>
                </a:srgbClr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0" name="直接连接符 7289"/>
              <p:cNvSpPr/>
              <p:nvPr/>
            </p:nvSpPr>
            <p:spPr>
              <a:xfrm>
                <a:off x="48" y="480"/>
                <a:ext cx="67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91" name="直接连接符 7290"/>
              <p:cNvSpPr/>
              <p:nvPr/>
            </p:nvSpPr>
            <p:spPr>
              <a:xfrm>
                <a:off x="48" y="1152"/>
                <a:ext cx="72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92" name="直接连接符 7291"/>
              <p:cNvSpPr/>
              <p:nvPr/>
            </p:nvSpPr>
            <p:spPr>
              <a:xfrm flipV="1">
                <a:off x="720" y="0"/>
                <a:ext cx="0" cy="48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93" name="直接连接符 7292"/>
              <p:cNvSpPr/>
              <p:nvPr/>
            </p:nvSpPr>
            <p:spPr>
              <a:xfrm>
                <a:off x="768" y="1152"/>
                <a:ext cx="0" cy="43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94" name="直接连接符 7293"/>
              <p:cNvSpPr/>
              <p:nvPr/>
            </p:nvSpPr>
            <p:spPr>
              <a:xfrm>
                <a:off x="720" y="0"/>
                <a:ext cx="52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95" name="直接连接符 7294"/>
              <p:cNvSpPr/>
              <p:nvPr/>
            </p:nvSpPr>
            <p:spPr>
              <a:xfrm>
                <a:off x="768" y="1584"/>
                <a:ext cx="48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96" name="直接连接符 7295"/>
              <p:cNvSpPr/>
              <p:nvPr/>
            </p:nvSpPr>
            <p:spPr>
              <a:xfrm>
                <a:off x="1248" y="0"/>
                <a:ext cx="0" cy="158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297" name="组合 7296"/>
          <p:cNvGrpSpPr/>
          <p:nvPr/>
        </p:nvGrpSpPr>
        <p:grpSpPr>
          <a:xfrm>
            <a:off x="4852988" y="2062163"/>
            <a:ext cx="4111625" cy="1709737"/>
            <a:chOff x="0" y="0"/>
            <a:chExt cx="2885" cy="1077"/>
          </a:xfrm>
        </p:grpSpPr>
        <p:pic>
          <p:nvPicPr>
            <p:cNvPr id="7298" name="图片 7297" descr="xx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76" cy="10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299" name="组合 7298"/>
            <p:cNvGrpSpPr/>
            <p:nvPr/>
          </p:nvGrpSpPr>
          <p:grpSpPr>
            <a:xfrm>
              <a:off x="216" y="88"/>
              <a:ext cx="2208" cy="989"/>
              <a:chOff x="0" y="0"/>
              <a:chExt cx="3683" cy="1285"/>
            </a:xfrm>
          </p:grpSpPr>
          <p:sp>
            <p:nvSpPr>
              <p:cNvPr id="7300" name="任意多边形 7299"/>
              <p:cNvSpPr/>
              <p:nvPr/>
            </p:nvSpPr>
            <p:spPr>
              <a:xfrm>
                <a:off x="0" y="0"/>
                <a:ext cx="3673" cy="661"/>
              </a:xfrm>
              <a:custGeom>
                <a:avLst/>
                <a:gdLst/>
                <a:ahLst/>
                <a:cxnLst/>
                <a:rect l="0" t="0" r="0" b="0"/>
                <a:pathLst>
                  <a:path w="3673" h="661">
                    <a:moveTo>
                      <a:pt x="0" y="0"/>
                    </a:moveTo>
                    <a:lnTo>
                      <a:pt x="3673" y="661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1" name="任意多边形 7300"/>
              <p:cNvSpPr/>
              <p:nvPr/>
            </p:nvSpPr>
            <p:spPr>
              <a:xfrm>
                <a:off x="0" y="369"/>
                <a:ext cx="3683" cy="916"/>
              </a:xfrm>
              <a:custGeom>
                <a:avLst/>
                <a:gdLst/>
                <a:ahLst/>
                <a:cxnLst/>
                <a:rect l="0" t="0" r="0" b="0"/>
                <a:pathLst>
                  <a:path w="3683" h="916">
                    <a:moveTo>
                      <a:pt x="0" y="916"/>
                    </a:moveTo>
                    <a:lnTo>
                      <a:pt x="3683" y="0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2" name="任意多边形 7301"/>
              <p:cNvSpPr/>
              <p:nvPr/>
            </p:nvSpPr>
            <p:spPr>
              <a:xfrm>
                <a:off x="590" y="987"/>
                <a:ext cx="579" cy="153"/>
              </a:xfrm>
              <a:custGeom>
                <a:avLst/>
                <a:gdLst/>
                <a:ahLst/>
                <a:cxnLst/>
                <a:rect l="0" t="0" r="0" b="0"/>
                <a:pathLst>
                  <a:path w="572" h="74">
                    <a:moveTo>
                      <a:pt x="0" y="74"/>
                    </a:moveTo>
                    <a:lnTo>
                      <a:pt x="572" y="0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" name="任意多边形 7302"/>
              <p:cNvSpPr/>
              <p:nvPr/>
            </p:nvSpPr>
            <p:spPr>
              <a:xfrm>
                <a:off x="499" y="88"/>
                <a:ext cx="691" cy="130"/>
              </a:xfrm>
              <a:custGeom>
                <a:avLst/>
                <a:gdLst/>
                <a:ahLst/>
                <a:cxnLst/>
                <a:rect l="0" t="0" r="0" b="0"/>
                <a:pathLst>
                  <a:path w="691" h="130">
                    <a:moveTo>
                      <a:pt x="0" y="0"/>
                    </a:moveTo>
                    <a:lnTo>
                      <a:pt x="691" y="130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04" name="文本框 7303"/>
            <p:cNvSpPr txBox="1"/>
            <p:nvPr/>
          </p:nvSpPr>
          <p:spPr>
            <a:xfrm>
              <a:off x="2539" y="355"/>
              <a:ext cx="346" cy="68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>
              <a:spAutoFit/>
            </a:bodyPr>
            <a:lstStyle/>
            <a:p>
              <a:endParaRPr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pic>
          <p:nvPicPr>
            <p:cNvPr id="7305" name="图片 7304" descr="xx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1" y="355"/>
              <a:ext cx="78" cy="26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  <p:bldP spid="7193" grpId="0"/>
      <p:bldP spid="7194" grpId="0"/>
      <p:bldP spid="72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8193"/>
          <p:cNvSpPr>
            <a:spLocks noGrp="1"/>
          </p:cNvSpPr>
          <p:nvPr/>
        </p:nvSpPr>
        <p:spPr>
          <a:xfrm>
            <a:off x="266700" y="1408430"/>
            <a:ext cx="2611438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sz="4800">
                <a:solidFill>
                  <a:srgbClr val="FF0000"/>
                </a:solidFill>
                <a:ea typeface="黑体" panose="02010609060101010101" pitchFamily="2" charset="-122"/>
              </a:rPr>
              <a:t>现象：</a:t>
            </a:r>
          </a:p>
        </p:txBody>
      </p:sp>
      <p:sp>
        <p:nvSpPr>
          <p:cNvPr id="8195" name="矩形 8194"/>
          <p:cNvSpPr/>
          <p:nvPr/>
        </p:nvSpPr>
        <p:spPr>
          <a:xfrm>
            <a:off x="266700" y="3135630"/>
            <a:ext cx="3121025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latin typeface="Arial" panose="020B0604020202020204" charset="-76"/>
                <a:ea typeface="黑体" panose="02010609060101010101" pitchFamily="2" charset="-122"/>
              </a:rPr>
              <a:t>问题：</a:t>
            </a:r>
          </a:p>
        </p:txBody>
      </p:sp>
      <p:sp>
        <p:nvSpPr>
          <p:cNvPr id="8196" name="下箭头 8195"/>
          <p:cNvSpPr/>
          <p:nvPr/>
        </p:nvSpPr>
        <p:spPr>
          <a:xfrm>
            <a:off x="1282700" y="234981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下箭头 8196"/>
          <p:cNvSpPr/>
          <p:nvPr/>
        </p:nvSpPr>
        <p:spPr>
          <a:xfrm>
            <a:off x="1282700" y="402621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8" name="矩形 8197"/>
          <p:cNvSpPr/>
          <p:nvPr/>
        </p:nvSpPr>
        <p:spPr>
          <a:xfrm>
            <a:off x="841375" y="4791393"/>
            <a:ext cx="1728788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r>
              <a:rPr lang="zh-CN" altLang="en-US" sz="4800" b="1">
                <a:solidFill>
                  <a:srgbClr val="FF0000"/>
                </a:solidFill>
                <a:latin typeface="Arial" panose="020B0604020202020204" charset="-76"/>
                <a:ea typeface="黑体" panose="02010609060101010101" pitchFamily="2" charset="-122"/>
              </a:rPr>
              <a:t>猜想：</a:t>
            </a:r>
          </a:p>
        </p:txBody>
      </p:sp>
      <p:sp>
        <p:nvSpPr>
          <p:cNvPr id="8199" name="矩形 8198"/>
          <p:cNvSpPr/>
          <p:nvPr/>
        </p:nvSpPr>
        <p:spPr>
          <a:xfrm>
            <a:off x="2570163" y="1624330"/>
            <a:ext cx="6335712" cy="7921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algn="l"/>
            <a:r>
              <a:rPr lang="zh-CN" altLang="en-US" sz="4000" b="1">
                <a:ea typeface="华文新魏" pitchFamily="2" charset="-122"/>
              </a:rPr>
              <a:t>凸透镜能成不同特点的像。</a:t>
            </a:r>
          </a:p>
        </p:txBody>
      </p:sp>
      <p:sp>
        <p:nvSpPr>
          <p:cNvPr id="8200" name="矩形 8199"/>
          <p:cNvSpPr/>
          <p:nvPr/>
        </p:nvSpPr>
        <p:spPr>
          <a:xfrm>
            <a:off x="2571750" y="3351530"/>
            <a:ext cx="6408738" cy="1408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600" b="1">
                <a:latin typeface="Arial" panose="020B0604020202020204" charset="-76"/>
                <a:ea typeface="华文新魏" pitchFamily="2" charset="-122"/>
              </a:rPr>
              <a:t>像的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charset="-76"/>
                <a:ea typeface="华文新魏" pitchFamily="2" charset="-122"/>
              </a:rPr>
              <a:t>正倒、大小、虚实</a:t>
            </a:r>
            <a:r>
              <a:rPr lang="zh-CN" altLang="en-US" sz="3600" b="1">
                <a:latin typeface="Arial" panose="020B0604020202020204" charset="-76"/>
                <a:ea typeface="华文新魏" pitchFamily="2" charset="-122"/>
              </a:rPr>
              <a:t>可能跟</a:t>
            </a:r>
            <a:r>
              <a:rPr lang="zh-CN" altLang="en-US" sz="3600" b="1">
                <a:solidFill>
                  <a:srgbClr val="0000FF"/>
                </a:solidFill>
                <a:latin typeface="Arial" panose="020B0604020202020204" charset="-76"/>
                <a:ea typeface="华文新魏" pitchFamily="2" charset="-122"/>
              </a:rPr>
              <a:t>哪些因素</a:t>
            </a:r>
            <a:r>
              <a:rPr lang="zh-CN" altLang="en-US" sz="3600" b="1">
                <a:latin typeface="Arial" panose="020B0604020202020204" charset="-76"/>
                <a:ea typeface="华文新魏" pitchFamily="2" charset="-122"/>
              </a:rPr>
              <a:t>有关？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8" grpId="0"/>
      <p:bldP spid="8199" grpId="0" build="p"/>
      <p:bldP spid="8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217" descr="xx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9700" y="2276475"/>
            <a:ext cx="541338" cy="1692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19" name="组合 9218"/>
          <p:cNvGrpSpPr/>
          <p:nvPr/>
        </p:nvGrpSpPr>
        <p:grpSpPr>
          <a:xfrm>
            <a:off x="7459663" y="2238375"/>
            <a:ext cx="458787" cy="1771650"/>
            <a:chOff x="0" y="0"/>
            <a:chExt cx="1248" cy="1584"/>
          </a:xfrm>
        </p:grpSpPr>
        <p:sp>
          <p:nvSpPr>
            <p:cNvPr id="9220" name="椭圆 9219"/>
            <p:cNvSpPr/>
            <p:nvPr/>
          </p:nvSpPr>
          <p:spPr>
            <a:xfrm>
              <a:off x="0" y="480"/>
              <a:ext cx="144" cy="672"/>
            </a:xfrm>
            <a:prstGeom prst="ellipse">
              <a:avLst/>
            </a:prstGeom>
            <a:solidFill>
              <a:srgbClr val="FFFF00">
                <a:alpha val="100000"/>
              </a:srgb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直接连接符 9220"/>
            <p:cNvSpPr/>
            <p:nvPr/>
          </p:nvSpPr>
          <p:spPr>
            <a:xfrm>
              <a:off x="48" y="480"/>
              <a:ext cx="6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2" name="直接连接符 9221"/>
            <p:cNvSpPr/>
            <p:nvPr/>
          </p:nvSpPr>
          <p:spPr>
            <a:xfrm>
              <a:off x="48" y="1152"/>
              <a:ext cx="72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3" name="直接连接符 9222"/>
            <p:cNvSpPr/>
            <p:nvPr/>
          </p:nvSpPr>
          <p:spPr>
            <a:xfrm flipV="1">
              <a:off x="720" y="0"/>
              <a:ext cx="0" cy="4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4" name="直接连接符 9223"/>
            <p:cNvSpPr/>
            <p:nvPr/>
          </p:nvSpPr>
          <p:spPr>
            <a:xfrm>
              <a:off x="768" y="1152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5" name="直接连接符 9224"/>
            <p:cNvSpPr/>
            <p:nvPr/>
          </p:nvSpPr>
          <p:spPr>
            <a:xfrm>
              <a:off x="720" y="0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6" name="直接连接符 9225"/>
            <p:cNvSpPr/>
            <p:nvPr/>
          </p:nvSpPr>
          <p:spPr>
            <a:xfrm>
              <a:off x="768" y="1584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7" name="直接连接符 9226"/>
            <p:cNvSpPr/>
            <p:nvPr/>
          </p:nvSpPr>
          <p:spPr>
            <a:xfrm>
              <a:off x="1248" y="0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28" name="组合 9227"/>
          <p:cNvGrpSpPr/>
          <p:nvPr/>
        </p:nvGrpSpPr>
        <p:grpSpPr>
          <a:xfrm>
            <a:off x="5576888" y="2420938"/>
            <a:ext cx="2341562" cy="1570037"/>
            <a:chOff x="0" y="0"/>
            <a:chExt cx="3683" cy="1285"/>
          </a:xfrm>
        </p:grpSpPr>
        <p:sp>
          <p:nvSpPr>
            <p:cNvPr id="9229" name="任意多边形 9228"/>
            <p:cNvSpPr/>
            <p:nvPr/>
          </p:nvSpPr>
          <p:spPr>
            <a:xfrm>
              <a:off x="0" y="0"/>
              <a:ext cx="3673" cy="661"/>
            </a:xfrm>
            <a:custGeom>
              <a:avLst/>
              <a:gdLst/>
              <a:ahLst/>
              <a:cxnLst/>
              <a:rect l="0" t="0" r="0" b="0"/>
              <a:pathLst>
                <a:path w="3673" h="661">
                  <a:moveTo>
                    <a:pt x="0" y="0"/>
                  </a:moveTo>
                  <a:lnTo>
                    <a:pt x="3673" y="661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0" name="任意多边形 9229"/>
            <p:cNvSpPr/>
            <p:nvPr/>
          </p:nvSpPr>
          <p:spPr>
            <a:xfrm>
              <a:off x="0" y="369"/>
              <a:ext cx="3683" cy="916"/>
            </a:xfrm>
            <a:custGeom>
              <a:avLst/>
              <a:gdLst/>
              <a:ahLst/>
              <a:cxnLst/>
              <a:rect l="0" t="0" r="0" b="0"/>
              <a:pathLst>
                <a:path w="3683" h="916">
                  <a:moveTo>
                    <a:pt x="0" y="916"/>
                  </a:moveTo>
                  <a:lnTo>
                    <a:pt x="3683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1" name="任意多边形 9230"/>
            <p:cNvSpPr/>
            <p:nvPr/>
          </p:nvSpPr>
          <p:spPr>
            <a:xfrm>
              <a:off x="590" y="987"/>
              <a:ext cx="579" cy="153"/>
            </a:xfrm>
            <a:custGeom>
              <a:avLst/>
              <a:gdLst/>
              <a:ahLst/>
              <a:cxnLst/>
              <a:rect l="0" t="0" r="0" b="0"/>
              <a:pathLst>
                <a:path w="572" h="74">
                  <a:moveTo>
                    <a:pt x="0" y="74"/>
                  </a:moveTo>
                  <a:lnTo>
                    <a:pt x="5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任意多边形 9231"/>
            <p:cNvSpPr/>
            <p:nvPr/>
          </p:nvSpPr>
          <p:spPr>
            <a:xfrm>
              <a:off x="499" y="88"/>
              <a:ext cx="691" cy="130"/>
            </a:xfrm>
            <a:custGeom>
              <a:avLst/>
              <a:gdLst/>
              <a:ahLst/>
              <a:cxnLst/>
              <a:rect l="0" t="0" r="0" b="0"/>
              <a:pathLst>
                <a:path w="691" h="130">
                  <a:moveTo>
                    <a:pt x="0" y="0"/>
                  </a:moveTo>
                  <a:lnTo>
                    <a:pt x="691" y="13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3" name="文本框 9232"/>
          <p:cNvSpPr txBox="1"/>
          <p:nvPr/>
        </p:nvSpPr>
        <p:spPr>
          <a:xfrm>
            <a:off x="8172450" y="2709863"/>
            <a:ext cx="549275" cy="719137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像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</p:txBody>
      </p:sp>
      <p:pic>
        <p:nvPicPr>
          <p:cNvPr id="9234" name="图片 9233" descr="xx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1463" y="2844800"/>
            <a:ext cx="82550" cy="42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5" name="直接连接符 9234"/>
          <p:cNvSpPr/>
          <p:nvPr/>
        </p:nvSpPr>
        <p:spPr>
          <a:xfrm>
            <a:off x="0" y="4365625"/>
            <a:ext cx="9144000" cy="0"/>
          </a:xfrm>
          <a:prstGeom prst="line">
            <a:avLst/>
          </a:prstGeom>
          <a:ln w="9525" cap="flat" cmpd="sng">
            <a:solidFill>
              <a:srgbClr val="090C4B"/>
            </a:solidFill>
            <a:prstDash val="dash"/>
            <a:headEnd type="none" w="med" len="med"/>
            <a:tailEnd type="none" w="med" len="med"/>
          </a:ln>
        </p:spPr>
      </p:sp>
      <p:graphicFrame>
        <p:nvGraphicFramePr>
          <p:cNvPr id="9236" name="表格 9235"/>
          <p:cNvGraphicFramePr/>
          <p:nvPr/>
        </p:nvGraphicFramePr>
        <p:xfrm>
          <a:off x="1189038" y="4511675"/>
          <a:ext cx="7704138" cy="2049463"/>
        </p:xfrm>
        <a:graphic>
          <a:graphicData uri="http://schemas.openxmlformats.org/drawingml/2006/table">
            <a:tbl>
              <a:tblPr/>
              <a:tblGrid>
                <a:gridCol w="2073275"/>
                <a:gridCol w="2281238"/>
                <a:gridCol w="3349625"/>
              </a:tblGrid>
              <a:tr h="677863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生活中的透镜</a:t>
                      </a:r>
                      <a:endParaRPr lang="zh-CN" altLang="en-US" sz="2400" b="1"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成像的特点</a:t>
                      </a:r>
                      <a:endParaRPr lang="zh-CN" altLang="en-US" sz="2400" b="1"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/>
                        <a:t>物体到凸透镜的距离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照相机</a:t>
                      </a:r>
                      <a:endParaRPr lang="zh-CN" altLang="en-US" sz="2400" b="1"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投影仪</a:t>
                      </a:r>
                      <a:endParaRPr lang="zh-CN" altLang="en-US" sz="2400" b="1"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cs typeface="Times New Roman" panose="02020603050405020304" pitchFamily="2" charset="0"/>
                        </a:rPr>
                        <a:t>放大镜</a:t>
                      </a:r>
                      <a:endParaRPr lang="zh-CN" altLang="en-US" sz="2400" b="1"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8" name="文本框 9257"/>
          <p:cNvSpPr txBox="1"/>
          <p:nvPr/>
        </p:nvSpPr>
        <p:spPr>
          <a:xfrm>
            <a:off x="3417888" y="5661025"/>
            <a:ext cx="2519362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charset="-76"/>
              </a:rPr>
              <a:t>倒立放大的实像</a:t>
            </a:r>
          </a:p>
        </p:txBody>
      </p:sp>
      <p:sp>
        <p:nvSpPr>
          <p:cNvPr id="9259" name="文本框 9258"/>
          <p:cNvSpPr txBox="1"/>
          <p:nvPr/>
        </p:nvSpPr>
        <p:spPr>
          <a:xfrm>
            <a:off x="3416300" y="5156200"/>
            <a:ext cx="252095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charset="-76"/>
              </a:rPr>
              <a:t>倒立缩小的实像</a:t>
            </a:r>
          </a:p>
        </p:txBody>
      </p:sp>
      <p:sp>
        <p:nvSpPr>
          <p:cNvPr id="9260" name="文本框 9259"/>
          <p:cNvSpPr txBox="1"/>
          <p:nvPr/>
        </p:nvSpPr>
        <p:spPr>
          <a:xfrm>
            <a:off x="3416300" y="6165850"/>
            <a:ext cx="252095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charset="-76"/>
              </a:rPr>
              <a:t>正立放大的虚像</a:t>
            </a:r>
          </a:p>
        </p:txBody>
      </p:sp>
      <p:sp>
        <p:nvSpPr>
          <p:cNvPr id="9261" name="直接连接符 9260"/>
          <p:cNvSpPr/>
          <p:nvPr/>
        </p:nvSpPr>
        <p:spPr>
          <a:xfrm>
            <a:off x="5219700" y="2060575"/>
            <a:ext cx="0" cy="2305050"/>
          </a:xfrm>
          <a:prstGeom prst="line">
            <a:avLst/>
          </a:prstGeom>
          <a:ln w="127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262" name="右箭头 9261"/>
          <p:cNvSpPr/>
          <p:nvPr/>
        </p:nvSpPr>
        <p:spPr>
          <a:xfrm>
            <a:off x="3779838" y="3502025"/>
            <a:ext cx="360362" cy="144463"/>
          </a:xfrm>
          <a:prstGeom prst="rightArrow">
            <a:avLst>
              <a:gd name="adj1" fmla="val 50000"/>
              <a:gd name="adj2" fmla="val 62362"/>
            </a:avLst>
          </a:prstGeom>
          <a:solidFill>
            <a:srgbClr val="0066FF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63" name="组合 9262"/>
          <p:cNvGrpSpPr/>
          <p:nvPr/>
        </p:nvGrpSpPr>
        <p:grpSpPr>
          <a:xfrm>
            <a:off x="90170" y="1412875"/>
            <a:ext cx="4842510" cy="2911475"/>
            <a:chOff x="0" y="0"/>
            <a:chExt cx="3107" cy="1834"/>
          </a:xfrm>
        </p:grpSpPr>
        <p:grpSp>
          <p:nvGrpSpPr>
            <p:cNvPr id="9264" name="组合 9263"/>
            <p:cNvGrpSpPr/>
            <p:nvPr/>
          </p:nvGrpSpPr>
          <p:grpSpPr>
            <a:xfrm>
              <a:off x="0" y="0"/>
              <a:ext cx="3107" cy="1834"/>
              <a:chOff x="0" y="0"/>
              <a:chExt cx="3107" cy="1834"/>
            </a:xfrm>
          </p:grpSpPr>
          <p:grpSp>
            <p:nvGrpSpPr>
              <p:cNvPr id="9265" name="组合 9264"/>
              <p:cNvGrpSpPr/>
              <p:nvPr/>
            </p:nvGrpSpPr>
            <p:grpSpPr>
              <a:xfrm>
                <a:off x="0" y="0"/>
                <a:ext cx="3107" cy="1834"/>
                <a:chOff x="0" y="0"/>
                <a:chExt cx="3107" cy="1834"/>
              </a:xfrm>
            </p:grpSpPr>
            <p:grpSp>
              <p:nvGrpSpPr>
                <p:cNvPr id="9266" name="组合 9265"/>
                <p:cNvGrpSpPr/>
                <p:nvPr/>
              </p:nvGrpSpPr>
              <p:grpSpPr>
                <a:xfrm rot="20820000">
                  <a:off x="2019" y="0"/>
                  <a:ext cx="792" cy="1114"/>
                  <a:chOff x="0" y="0"/>
                  <a:chExt cx="792" cy="1114"/>
                </a:xfrm>
              </p:grpSpPr>
              <p:sp>
                <p:nvSpPr>
                  <p:cNvPr id="9267" name="直接连接符 9266"/>
                  <p:cNvSpPr/>
                  <p:nvPr/>
                </p:nvSpPr>
                <p:spPr>
                  <a:xfrm rot="13781826">
                    <a:off x="-222" y="557"/>
                    <a:ext cx="1114" cy="0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68" name="直接连接符 9267"/>
                  <p:cNvSpPr/>
                  <p:nvPr/>
                </p:nvSpPr>
                <p:spPr>
                  <a:xfrm rot="-7818174" flipH="1">
                    <a:off x="725" y="917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69" name="直接连接符 9268"/>
                  <p:cNvSpPr/>
                  <p:nvPr/>
                </p:nvSpPr>
                <p:spPr>
                  <a:xfrm rot="-7818174" flipH="1">
                    <a:off x="675" y="859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0" name="直接连接符 9269"/>
                  <p:cNvSpPr/>
                  <p:nvPr/>
                </p:nvSpPr>
                <p:spPr>
                  <a:xfrm rot="-7818174" flipH="1">
                    <a:off x="625" y="800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1" name="直接连接符 9270"/>
                  <p:cNvSpPr/>
                  <p:nvPr/>
                </p:nvSpPr>
                <p:spPr>
                  <a:xfrm rot="-7818174" flipH="1">
                    <a:off x="571" y="737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2" name="直接连接符 9271"/>
                  <p:cNvSpPr/>
                  <p:nvPr/>
                </p:nvSpPr>
                <p:spPr>
                  <a:xfrm rot="-7818174" flipH="1">
                    <a:off x="522" y="678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3" name="直接连接符 9272"/>
                  <p:cNvSpPr/>
                  <p:nvPr/>
                </p:nvSpPr>
                <p:spPr>
                  <a:xfrm rot="-7818174" flipH="1">
                    <a:off x="476" y="624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4" name="直接连接符 9273"/>
                  <p:cNvSpPr/>
                  <p:nvPr/>
                </p:nvSpPr>
                <p:spPr>
                  <a:xfrm rot="-7818174" flipH="1">
                    <a:off x="427" y="566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5" name="直接连接符 9274"/>
                  <p:cNvSpPr/>
                  <p:nvPr/>
                </p:nvSpPr>
                <p:spPr>
                  <a:xfrm rot="-7818174" flipH="1">
                    <a:off x="377" y="507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6" name="直接连接符 9275"/>
                  <p:cNvSpPr/>
                  <p:nvPr/>
                </p:nvSpPr>
                <p:spPr>
                  <a:xfrm rot="-7818174" flipH="1">
                    <a:off x="323" y="444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7" name="直接连接符 9276"/>
                  <p:cNvSpPr/>
                  <p:nvPr/>
                </p:nvSpPr>
                <p:spPr>
                  <a:xfrm rot="-7818174" flipH="1">
                    <a:off x="273" y="386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8" name="直接连接符 9277"/>
                  <p:cNvSpPr/>
                  <p:nvPr/>
                </p:nvSpPr>
                <p:spPr>
                  <a:xfrm rot="-7818174" flipH="1">
                    <a:off x="228" y="332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79" name="直接连接符 9278"/>
                  <p:cNvSpPr/>
                  <p:nvPr/>
                </p:nvSpPr>
                <p:spPr>
                  <a:xfrm rot="-7818174" flipH="1">
                    <a:off x="178" y="273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80" name="直接连接符 9279"/>
                  <p:cNvSpPr/>
                  <p:nvPr/>
                </p:nvSpPr>
                <p:spPr>
                  <a:xfrm rot="-7818174" flipH="1">
                    <a:off x="128" y="214"/>
                    <a:ext cx="38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81" name="直接连接符 9280"/>
                  <p:cNvSpPr/>
                  <p:nvPr/>
                </p:nvSpPr>
                <p:spPr>
                  <a:xfrm rot="-7818174" flipH="1">
                    <a:off x="75" y="151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82" name="直接连接符 9281"/>
                  <p:cNvSpPr/>
                  <p:nvPr/>
                </p:nvSpPr>
                <p:spPr>
                  <a:xfrm rot="-7818174" flipH="1">
                    <a:off x="25" y="93"/>
                    <a:ext cx="39" cy="96"/>
                  </a:xfrm>
                  <a:prstGeom prst="line">
                    <a:avLst/>
                  </a:prstGeom>
                  <a:ln w="381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9283" name="组合 9282"/>
                <p:cNvGrpSpPr/>
                <p:nvPr/>
              </p:nvGrpSpPr>
              <p:grpSpPr>
                <a:xfrm>
                  <a:off x="0" y="91"/>
                  <a:ext cx="3107" cy="1743"/>
                  <a:chOff x="0" y="0"/>
                  <a:chExt cx="3107" cy="1743"/>
                </a:xfrm>
              </p:grpSpPr>
              <p:sp>
                <p:nvSpPr>
                  <p:cNvPr id="9284" name="矩形 9283"/>
                  <p:cNvSpPr/>
                  <p:nvPr/>
                </p:nvSpPr>
                <p:spPr>
                  <a:xfrm flipH="1">
                    <a:off x="204" y="273"/>
                    <a:ext cx="48" cy="1274"/>
                  </a:xfrm>
                  <a:prstGeom prst="rect">
                    <a:avLst/>
                  </a:prstGeom>
                  <a:solidFill>
                    <a:schemeClr val="bg1">
                      <a:alpha val="100000"/>
                    </a:schemeClr>
                  </a:solidFill>
                  <a:ln w="38100" cap="flat" cmpd="sng">
                    <a:solidFill>
                      <a:schemeClr val="bg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85" name="任意多边形 9284"/>
                  <p:cNvSpPr/>
                  <p:nvPr/>
                </p:nvSpPr>
                <p:spPr>
                  <a:xfrm>
                    <a:off x="2155" y="1315"/>
                    <a:ext cx="726" cy="428"/>
                  </a:xfrm>
                  <a:custGeom>
                    <a:avLst/>
                    <a:gdLst>
                      <a:gd name="txL" fmla="*/ 4500 w 21600"/>
                      <a:gd name="txT" fmla="*/ 4500 h 21600"/>
                      <a:gd name="txR" fmla="*/ 17100 w 21600"/>
                      <a:gd name="txB" fmla="*/ 17100 h 21600"/>
                    </a:gdLst>
                    <a:ahLst/>
                    <a:cxnLst>
                      <a:cxn ang="0">
                        <a:pos x="18900" y="10800"/>
                      </a:cxn>
                      <a:cxn ang="90">
                        <a:pos x="10800" y="21600"/>
                      </a:cxn>
                      <a:cxn ang="180">
                        <a:pos x="2700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66FF">
                      <a:alpha val="100000"/>
                    </a:srgbClr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86" name="椭圆 9285"/>
                  <p:cNvSpPr/>
                  <p:nvPr/>
                </p:nvSpPr>
                <p:spPr>
                  <a:xfrm>
                    <a:off x="2245" y="952"/>
                    <a:ext cx="409" cy="91"/>
                  </a:xfrm>
                  <a:prstGeom prst="ellipse">
                    <a:avLst/>
                  </a:prstGeom>
                  <a:solidFill>
                    <a:srgbClr val="FFFF00">
                      <a:alpha val="100000"/>
                    </a:srgbClr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87" name="文本框 9286"/>
                  <p:cNvSpPr txBox="1"/>
                  <p:nvPr/>
                </p:nvSpPr>
                <p:spPr>
                  <a:xfrm>
                    <a:off x="2812" y="272"/>
                    <a:ext cx="295" cy="90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vert="eaVert" wrap="square" anchor="t">
                    <a:spAutoFit/>
                  </a:bodyPr>
                  <a:lstStyle/>
                  <a:p>
                    <a:r>
                      <a:rPr lang="zh-CN" altLang="en-US" b="1">
                        <a:latin typeface="黑体" panose="02010609060101010101" pitchFamily="2" charset="-122"/>
                        <a:ea typeface="黑体" panose="02010609060101010101" pitchFamily="2" charset="-122"/>
                      </a:rPr>
                      <a:t>镜头</a:t>
                    </a:r>
                    <a:r>
                      <a:rPr lang="en-US" altLang="zh-CN" b="1">
                        <a:latin typeface="黑体" panose="02010609060101010101" pitchFamily="2" charset="-122"/>
                        <a:ea typeface="黑体" panose="02010609060101010101" pitchFamily="2" charset="-122"/>
                      </a:rPr>
                      <a:t>(</a:t>
                    </a:r>
                    <a:r>
                      <a:rPr lang="zh-CN" altLang="en-US" b="1">
                        <a:latin typeface="黑体" panose="02010609060101010101" pitchFamily="2" charset="-122"/>
                        <a:ea typeface="黑体" panose="02010609060101010101" pitchFamily="2" charset="-122"/>
                      </a:rPr>
                      <a:t>凸透镜</a:t>
                    </a:r>
                    <a:r>
                      <a:rPr lang="en-US" altLang="zh-CN" b="1">
                        <a:latin typeface="黑体" panose="02010609060101010101" pitchFamily="2" charset="-122"/>
                        <a:ea typeface="黑体" panose="02010609060101010101" pitchFamily="2" charset="-122"/>
                      </a:rPr>
                      <a:t>)</a:t>
                    </a:r>
                  </a:p>
                </p:txBody>
              </p:sp>
              <p:sp>
                <p:nvSpPr>
                  <p:cNvPr id="9288" name="矩形 9287"/>
                  <p:cNvSpPr/>
                  <p:nvPr/>
                </p:nvSpPr>
                <p:spPr>
                  <a:xfrm>
                    <a:off x="0" y="0"/>
                    <a:ext cx="500" cy="2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vert="horz" wrap="square" anchor="t">
                    <a:spAutoFit/>
                  </a:bodyPr>
                  <a:lstStyle/>
                  <a:p>
                    <a:r>
                      <a:rPr lang="zh-CN" altLang="en-US" b="1">
                        <a:latin typeface="Arial" panose="020B0604020202020204" charset="-76"/>
                        <a:ea typeface="华文行楷" pitchFamily="2" charset="-122"/>
                      </a:rPr>
                      <a:t>屏幕</a:t>
                    </a:r>
                  </a:p>
                </p:txBody>
              </p:sp>
              <p:sp>
                <p:nvSpPr>
                  <p:cNvPr id="9289" name="文本框 9288"/>
                  <p:cNvSpPr txBox="1"/>
                  <p:nvPr/>
                </p:nvSpPr>
                <p:spPr>
                  <a:xfrm>
                    <a:off x="703" y="1270"/>
                    <a:ext cx="861" cy="2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vert="horz" wrap="square"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b="1">
                        <a:latin typeface="Arial" panose="020B0604020202020204" charset="-76"/>
                      </a:rPr>
                      <a:t>投影仪</a:t>
                    </a:r>
                  </a:p>
                </p:txBody>
              </p:sp>
            </p:grpSp>
          </p:grpSp>
          <p:grpSp>
            <p:nvGrpSpPr>
              <p:cNvPr id="9290" name="lxqdxt11"/>
              <p:cNvGrpSpPr>
                <a:grpSpLocks noChangeAspect="1"/>
              </p:cNvGrpSpPr>
              <p:nvPr/>
            </p:nvGrpSpPr>
            <p:grpSpPr>
              <a:xfrm>
                <a:off x="2472" y="1633"/>
                <a:ext cx="91" cy="181"/>
                <a:chOff x="0" y="0"/>
                <a:chExt cx="1874" cy="2763"/>
              </a:xfrm>
            </p:grpSpPr>
            <p:grpSp>
              <p:nvGrpSpPr>
                <p:cNvPr id="9291" name="组合 9290"/>
                <p:cNvGrpSpPr>
                  <a:grpSpLocks noChangeAspect="1"/>
                </p:cNvGrpSpPr>
                <p:nvPr/>
              </p:nvGrpSpPr>
              <p:grpSpPr>
                <a:xfrm>
                  <a:off x="722" y="2616"/>
                  <a:ext cx="462" cy="147"/>
                  <a:chOff x="0" y="0"/>
                  <a:chExt cx="498" cy="198"/>
                </a:xfrm>
              </p:grpSpPr>
              <p:sp>
                <p:nvSpPr>
                  <p:cNvPr id="9292" name="任意多边形 9291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498" cy="1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8" h="198">
                        <a:moveTo>
                          <a:pt x="0" y="0"/>
                        </a:moveTo>
                        <a:lnTo>
                          <a:pt x="101" y="157"/>
                        </a:lnTo>
                        <a:lnTo>
                          <a:pt x="110" y="167"/>
                        </a:lnTo>
                        <a:lnTo>
                          <a:pt x="121" y="173"/>
                        </a:lnTo>
                        <a:lnTo>
                          <a:pt x="136" y="178"/>
                        </a:lnTo>
                        <a:lnTo>
                          <a:pt x="153" y="186"/>
                        </a:lnTo>
                        <a:lnTo>
                          <a:pt x="174" y="190"/>
                        </a:lnTo>
                        <a:lnTo>
                          <a:pt x="188" y="191"/>
                        </a:lnTo>
                        <a:lnTo>
                          <a:pt x="205" y="194"/>
                        </a:lnTo>
                        <a:lnTo>
                          <a:pt x="222" y="195"/>
                        </a:lnTo>
                        <a:lnTo>
                          <a:pt x="243" y="198"/>
                        </a:lnTo>
                        <a:lnTo>
                          <a:pt x="257" y="198"/>
                        </a:lnTo>
                        <a:lnTo>
                          <a:pt x="278" y="195"/>
                        </a:lnTo>
                        <a:lnTo>
                          <a:pt x="295" y="194"/>
                        </a:lnTo>
                        <a:lnTo>
                          <a:pt x="315" y="191"/>
                        </a:lnTo>
                        <a:lnTo>
                          <a:pt x="332" y="190"/>
                        </a:lnTo>
                        <a:lnTo>
                          <a:pt x="349" y="185"/>
                        </a:lnTo>
                        <a:lnTo>
                          <a:pt x="366" y="181"/>
                        </a:lnTo>
                        <a:lnTo>
                          <a:pt x="380" y="173"/>
                        </a:lnTo>
                        <a:lnTo>
                          <a:pt x="392" y="165"/>
                        </a:lnTo>
                        <a:lnTo>
                          <a:pt x="397" y="160"/>
                        </a:lnTo>
                        <a:lnTo>
                          <a:pt x="405" y="152"/>
                        </a:lnTo>
                        <a:lnTo>
                          <a:pt x="4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93" name="任意多边形 9292"/>
                  <p:cNvSpPr>
                    <a:spLocks noChangeAspect="1"/>
                  </p:cNvSpPr>
                  <p:nvPr/>
                </p:nvSpPr>
                <p:spPr>
                  <a:xfrm>
                    <a:off x="78" y="0"/>
                    <a:ext cx="222" cy="1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2" h="198">
                        <a:moveTo>
                          <a:pt x="0" y="0"/>
                        </a:moveTo>
                        <a:lnTo>
                          <a:pt x="62" y="178"/>
                        </a:lnTo>
                        <a:lnTo>
                          <a:pt x="75" y="186"/>
                        </a:lnTo>
                        <a:lnTo>
                          <a:pt x="96" y="190"/>
                        </a:lnTo>
                        <a:lnTo>
                          <a:pt x="110" y="191"/>
                        </a:lnTo>
                        <a:lnTo>
                          <a:pt x="127" y="194"/>
                        </a:lnTo>
                        <a:lnTo>
                          <a:pt x="144" y="195"/>
                        </a:lnTo>
                        <a:lnTo>
                          <a:pt x="165" y="198"/>
                        </a:lnTo>
                        <a:lnTo>
                          <a:pt x="179" y="198"/>
                        </a:lnTo>
                        <a:lnTo>
                          <a:pt x="200" y="195"/>
                        </a:lnTo>
                        <a:lnTo>
                          <a:pt x="2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294" name="任意多边形 9293"/>
                <p:cNvSpPr>
                  <a:spLocks noChangeAspect="1"/>
                </p:cNvSpPr>
                <p:nvPr/>
              </p:nvSpPr>
              <p:spPr>
                <a:xfrm>
                  <a:off x="511" y="2114"/>
                  <a:ext cx="847" cy="5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3" h="718">
                      <a:moveTo>
                        <a:pt x="26" y="0"/>
                      </a:moveTo>
                      <a:lnTo>
                        <a:pt x="21" y="20"/>
                      </a:lnTo>
                      <a:lnTo>
                        <a:pt x="23" y="29"/>
                      </a:lnTo>
                      <a:lnTo>
                        <a:pt x="25" y="38"/>
                      </a:lnTo>
                      <a:lnTo>
                        <a:pt x="26" y="59"/>
                      </a:lnTo>
                      <a:lnTo>
                        <a:pt x="23" y="73"/>
                      </a:lnTo>
                      <a:lnTo>
                        <a:pt x="17" y="86"/>
                      </a:lnTo>
                      <a:lnTo>
                        <a:pt x="12" y="96"/>
                      </a:lnTo>
                      <a:lnTo>
                        <a:pt x="6" y="113"/>
                      </a:lnTo>
                      <a:lnTo>
                        <a:pt x="6" y="126"/>
                      </a:lnTo>
                      <a:lnTo>
                        <a:pt x="12" y="138"/>
                      </a:lnTo>
                      <a:lnTo>
                        <a:pt x="17" y="149"/>
                      </a:lnTo>
                      <a:lnTo>
                        <a:pt x="29" y="162"/>
                      </a:lnTo>
                      <a:lnTo>
                        <a:pt x="34" y="176"/>
                      </a:lnTo>
                      <a:lnTo>
                        <a:pt x="34" y="185"/>
                      </a:lnTo>
                      <a:lnTo>
                        <a:pt x="30" y="195"/>
                      </a:lnTo>
                      <a:lnTo>
                        <a:pt x="21" y="204"/>
                      </a:lnTo>
                      <a:lnTo>
                        <a:pt x="13" y="216"/>
                      </a:lnTo>
                      <a:lnTo>
                        <a:pt x="8" y="225"/>
                      </a:lnTo>
                      <a:lnTo>
                        <a:pt x="6" y="236"/>
                      </a:lnTo>
                      <a:lnTo>
                        <a:pt x="12" y="248"/>
                      </a:lnTo>
                      <a:lnTo>
                        <a:pt x="19" y="259"/>
                      </a:lnTo>
                      <a:lnTo>
                        <a:pt x="26" y="269"/>
                      </a:lnTo>
                      <a:lnTo>
                        <a:pt x="30" y="278"/>
                      </a:lnTo>
                      <a:lnTo>
                        <a:pt x="34" y="288"/>
                      </a:lnTo>
                      <a:lnTo>
                        <a:pt x="30" y="301"/>
                      </a:lnTo>
                      <a:lnTo>
                        <a:pt x="21" y="313"/>
                      </a:lnTo>
                      <a:lnTo>
                        <a:pt x="12" y="322"/>
                      </a:lnTo>
                      <a:lnTo>
                        <a:pt x="2" y="337"/>
                      </a:lnTo>
                      <a:lnTo>
                        <a:pt x="0" y="349"/>
                      </a:lnTo>
                      <a:lnTo>
                        <a:pt x="4" y="362"/>
                      </a:lnTo>
                      <a:lnTo>
                        <a:pt x="13" y="372"/>
                      </a:lnTo>
                      <a:lnTo>
                        <a:pt x="23" y="383"/>
                      </a:lnTo>
                      <a:lnTo>
                        <a:pt x="33" y="396"/>
                      </a:lnTo>
                      <a:lnTo>
                        <a:pt x="38" y="414"/>
                      </a:lnTo>
                      <a:lnTo>
                        <a:pt x="33" y="431"/>
                      </a:lnTo>
                      <a:lnTo>
                        <a:pt x="23" y="444"/>
                      </a:lnTo>
                      <a:lnTo>
                        <a:pt x="19" y="455"/>
                      </a:lnTo>
                      <a:lnTo>
                        <a:pt x="19" y="466"/>
                      </a:lnTo>
                      <a:lnTo>
                        <a:pt x="21" y="473"/>
                      </a:lnTo>
                      <a:lnTo>
                        <a:pt x="29" y="484"/>
                      </a:lnTo>
                      <a:lnTo>
                        <a:pt x="42" y="499"/>
                      </a:lnTo>
                      <a:lnTo>
                        <a:pt x="64" y="528"/>
                      </a:lnTo>
                      <a:lnTo>
                        <a:pt x="107" y="573"/>
                      </a:lnTo>
                      <a:lnTo>
                        <a:pt x="144" y="609"/>
                      </a:lnTo>
                      <a:lnTo>
                        <a:pt x="166" y="629"/>
                      </a:lnTo>
                      <a:lnTo>
                        <a:pt x="190" y="643"/>
                      </a:lnTo>
                      <a:lnTo>
                        <a:pt x="217" y="660"/>
                      </a:lnTo>
                      <a:lnTo>
                        <a:pt x="255" y="681"/>
                      </a:lnTo>
                      <a:lnTo>
                        <a:pt x="313" y="701"/>
                      </a:lnTo>
                      <a:lnTo>
                        <a:pt x="356" y="710"/>
                      </a:lnTo>
                      <a:lnTo>
                        <a:pt x="401" y="716"/>
                      </a:lnTo>
                      <a:lnTo>
                        <a:pt x="460" y="718"/>
                      </a:lnTo>
                      <a:lnTo>
                        <a:pt x="523" y="716"/>
                      </a:lnTo>
                      <a:lnTo>
                        <a:pt x="578" y="714"/>
                      </a:lnTo>
                      <a:lnTo>
                        <a:pt x="625" y="706"/>
                      </a:lnTo>
                      <a:lnTo>
                        <a:pt x="667" y="697"/>
                      </a:lnTo>
                      <a:lnTo>
                        <a:pt x="697" y="685"/>
                      </a:lnTo>
                      <a:lnTo>
                        <a:pt x="723" y="672"/>
                      </a:lnTo>
                      <a:lnTo>
                        <a:pt x="744" y="659"/>
                      </a:lnTo>
                      <a:lnTo>
                        <a:pt x="761" y="647"/>
                      </a:lnTo>
                      <a:lnTo>
                        <a:pt x="778" y="629"/>
                      </a:lnTo>
                      <a:lnTo>
                        <a:pt x="832" y="556"/>
                      </a:lnTo>
                      <a:lnTo>
                        <a:pt x="874" y="493"/>
                      </a:lnTo>
                      <a:lnTo>
                        <a:pt x="890" y="461"/>
                      </a:lnTo>
                      <a:lnTo>
                        <a:pt x="894" y="448"/>
                      </a:lnTo>
                      <a:lnTo>
                        <a:pt x="895" y="438"/>
                      </a:lnTo>
                      <a:lnTo>
                        <a:pt x="895" y="427"/>
                      </a:lnTo>
                      <a:lnTo>
                        <a:pt x="887" y="414"/>
                      </a:lnTo>
                      <a:lnTo>
                        <a:pt x="882" y="406"/>
                      </a:lnTo>
                      <a:lnTo>
                        <a:pt x="879" y="394"/>
                      </a:lnTo>
                      <a:lnTo>
                        <a:pt x="882" y="381"/>
                      </a:lnTo>
                      <a:lnTo>
                        <a:pt x="887" y="372"/>
                      </a:lnTo>
                      <a:lnTo>
                        <a:pt x="894" y="362"/>
                      </a:lnTo>
                      <a:lnTo>
                        <a:pt x="900" y="352"/>
                      </a:lnTo>
                      <a:lnTo>
                        <a:pt x="908" y="341"/>
                      </a:lnTo>
                      <a:lnTo>
                        <a:pt x="913" y="330"/>
                      </a:lnTo>
                      <a:lnTo>
                        <a:pt x="912" y="316"/>
                      </a:lnTo>
                      <a:lnTo>
                        <a:pt x="907" y="305"/>
                      </a:lnTo>
                      <a:lnTo>
                        <a:pt x="900" y="295"/>
                      </a:lnTo>
                      <a:lnTo>
                        <a:pt x="894" y="286"/>
                      </a:lnTo>
                      <a:lnTo>
                        <a:pt x="886" y="275"/>
                      </a:lnTo>
                      <a:lnTo>
                        <a:pt x="883" y="263"/>
                      </a:lnTo>
                      <a:lnTo>
                        <a:pt x="886" y="254"/>
                      </a:lnTo>
                      <a:lnTo>
                        <a:pt x="895" y="240"/>
                      </a:lnTo>
                      <a:lnTo>
                        <a:pt x="904" y="229"/>
                      </a:lnTo>
                      <a:lnTo>
                        <a:pt x="908" y="217"/>
                      </a:lnTo>
                      <a:lnTo>
                        <a:pt x="908" y="202"/>
                      </a:lnTo>
                      <a:lnTo>
                        <a:pt x="903" y="187"/>
                      </a:lnTo>
                      <a:lnTo>
                        <a:pt x="894" y="176"/>
                      </a:lnTo>
                      <a:lnTo>
                        <a:pt x="890" y="168"/>
                      </a:lnTo>
                      <a:lnTo>
                        <a:pt x="886" y="155"/>
                      </a:lnTo>
                      <a:lnTo>
                        <a:pt x="887" y="141"/>
                      </a:lnTo>
                      <a:lnTo>
                        <a:pt x="895" y="130"/>
                      </a:lnTo>
                      <a:lnTo>
                        <a:pt x="900" y="122"/>
                      </a:lnTo>
                      <a:lnTo>
                        <a:pt x="908" y="113"/>
                      </a:lnTo>
                      <a:lnTo>
                        <a:pt x="912" y="101"/>
                      </a:lnTo>
                      <a:lnTo>
                        <a:pt x="913" y="88"/>
                      </a:lnTo>
                      <a:lnTo>
                        <a:pt x="911" y="80"/>
                      </a:lnTo>
                      <a:lnTo>
                        <a:pt x="903" y="67"/>
                      </a:lnTo>
                      <a:lnTo>
                        <a:pt x="895" y="56"/>
                      </a:lnTo>
                      <a:lnTo>
                        <a:pt x="890" y="42"/>
                      </a:lnTo>
                      <a:lnTo>
                        <a:pt x="890" y="29"/>
                      </a:lnTo>
                      <a:lnTo>
                        <a:pt x="894" y="18"/>
                      </a:lnTo>
                      <a:lnTo>
                        <a:pt x="891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95" name="任意多边形 9294"/>
                <p:cNvSpPr>
                  <a:spLocks noChangeAspect="1"/>
                </p:cNvSpPr>
                <p:nvPr/>
              </p:nvSpPr>
              <p:spPr>
                <a:xfrm>
                  <a:off x="516" y="2157"/>
                  <a:ext cx="105" cy="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" h="99">
                      <a:moveTo>
                        <a:pt x="6" y="0"/>
                      </a:moveTo>
                      <a:lnTo>
                        <a:pt x="13" y="13"/>
                      </a:lnTo>
                      <a:lnTo>
                        <a:pt x="24" y="26"/>
                      </a:lnTo>
                      <a:lnTo>
                        <a:pt x="44" y="43"/>
                      </a:lnTo>
                      <a:lnTo>
                        <a:pt x="68" y="57"/>
                      </a:lnTo>
                      <a:lnTo>
                        <a:pt x="91" y="66"/>
                      </a:lnTo>
                      <a:lnTo>
                        <a:pt x="113" y="72"/>
                      </a:lnTo>
                      <a:lnTo>
                        <a:pt x="104" y="89"/>
                      </a:lnTo>
                      <a:lnTo>
                        <a:pt x="75" y="85"/>
                      </a:lnTo>
                      <a:lnTo>
                        <a:pt x="44" y="87"/>
                      </a:lnTo>
                      <a:lnTo>
                        <a:pt x="24" y="99"/>
                      </a:lnTo>
                      <a:lnTo>
                        <a:pt x="28" y="89"/>
                      </a:lnTo>
                      <a:lnTo>
                        <a:pt x="27" y="78"/>
                      </a:lnTo>
                      <a:lnTo>
                        <a:pt x="20" y="62"/>
                      </a:lnTo>
                      <a:lnTo>
                        <a:pt x="11" y="49"/>
                      </a:lnTo>
                      <a:lnTo>
                        <a:pt x="2" y="34"/>
                      </a:lnTo>
                      <a:lnTo>
                        <a:pt x="0" y="1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96" name="任意多边形 9295"/>
                <p:cNvSpPr>
                  <a:spLocks noChangeAspect="1"/>
                </p:cNvSpPr>
                <p:nvPr/>
              </p:nvSpPr>
              <p:spPr>
                <a:xfrm>
                  <a:off x="518" y="2249"/>
                  <a:ext cx="138" cy="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" h="84">
                      <a:moveTo>
                        <a:pt x="0" y="10"/>
                      </a:moveTo>
                      <a:lnTo>
                        <a:pt x="4" y="0"/>
                      </a:lnTo>
                      <a:lnTo>
                        <a:pt x="9" y="10"/>
                      </a:lnTo>
                      <a:lnTo>
                        <a:pt x="21" y="15"/>
                      </a:lnTo>
                      <a:lnTo>
                        <a:pt x="42" y="25"/>
                      </a:lnTo>
                      <a:lnTo>
                        <a:pt x="64" y="31"/>
                      </a:lnTo>
                      <a:lnTo>
                        <a:pt x="98" y="38"/>
                      </a:lnTo>
                      <a:lnTo>
                        <a:pt x="137" y="44"/>
                      </a:lnTo>
                      <a:lnTo>
                        <a:pt x="149" y="80"/>
                      </a:lnTo>
                      <a:lnTo>
                        <a:pt x="106" y="69"/>
                      </a:lnTo>
                      <a:lnTo>
                        <a:pt x="72" y="65"/>
                      </a:lnTo>
                      <a:lnTo>
                        <a:pt x="45" y="71"/>
                      </a:lnTo>
                      <a:lnTo>
                        <a:pt x="25" y="84"/>
                      </a:lnTo>
                      <a:lnTo>
                        <a:pt x="25" y="73"/>
                      </a:lnTo>
                      <a:lnTo>
                        <a:pt x="25" y="63"/>
                      </a:lnTo>
                      <a:lnTo>
                        <a:pt x="21" y="52"/>
                      </a:lnTo>
                      <a:lnTo>
                        <a:pt x="9" y="36"/>
                      </a:lnTo>
                      <a:lnTo>
                        <a:pt x="0" y="2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97" name="任意多边形 9296"/>
                <p:cNvSpPr>
                  <a:spLocks noChangeAspect="1"/>
                </p:cNvSpPr>
                <p:nvPr/>
              </p:nvSpPr>
              <p:spPr>
                <a:xfrm>
                  <a:off x="512" y="2326"/>
                  <a:ext cx="163" cy="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5" h="104">
                      <a:moveTo>
                        <a:pt x="2" y="13"/>
                      </a:moveTo>
                      <a:lnTo>
                        <a:pt x="10" y="0"/>
                      </a:lnTo>
                      <a:lnTo>
                        <a:pt x="21" y="17"/>
                      </a:lnTo>
                      <a:lnTo>
                        <a:pt x="32" y="25"/>
                      </a:lnTo>
                      <a:lnTo>
                        <a:pt x="45" y="34"/>
                      </a:lnTo>
                      <a:lnTo>
                        <a:pt x="69" y="42"/>
                      </a:lnTo>
                      <a:lnTo>
                        <a:pt x="96" y="49"/>
                      </a:lnTo>
                      <a:lnTo>
                        <a:pt x="126" y="59"/>
                      </a:lnTo>
                      <a:lnTo>
                        <a:pt x="167" y="72"/>
                      </a:lnTo>
                      <a:lnTo>
                        <a:pt x="175" y="104"/>
                      </a:lnTo>
                      <a:lnTo>
                        <a:pt x="133" y="87"/>
                      </a:lnTo>
                      <a:lnTo>
                        <a:pt x="103" y="76"/>
                      </a:lnTo>
                      <a:lnTo>
                        <a:pt x="78" y="72"/>
                      </a:lnTo>
                      <a:lnTo>
                        <a:pt x="58" y="72"/>
                      </a:lnTo>
                      <a:lnTo>
                        <a:pt x="48" y="80"/>
                      </a:lnTo>
                      <a:lnTo>
                        <a:pt x="36" y="91"/>
                      </a:lnTo>
                      <a:lnTo>
                        <a:pt x="34" y="78"/>
                      </a:lnTo>
                      <a:lnTo>
                        <a:pt x="21" y="59"/>
                      </a:lnTo>
                      <a:lnTo>
                        <a:pt x="10" y="45"/>
                      </a:lnTo>
                      <a:lnTo>
                        <a:pt x="0" y="31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98" name="任意多边形 9297"/>
                <p:cNvSpPr>
                  <a:spLocks noChangeAspect="1"/>
                </p:cNvSpPr>
                <p:nvPr/>
              </p:nvSpPr>
              <p:spPr>
                <a:xfrm>
                  <a:off x="529" y="2411"/>
                  <a:ext cx="193" cy="1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8" h="230">
                      <a:moveTo>
                        <a:pt x="2" y="35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22" y="17"/>
                      </a:lnTo>
                      <a:lnTo>
                        <a:pt x="47" y="32"/>
                      </a:lnTo>
                      <a:lnTo>
                        <a:pt x="72" y="44"/>
                      </a:lnTo>
                      <a:lnTo>
                        <a:pt x="106" y="55"/>
                      </a:lnTo>
                      <a:lnTo>
                        <a:pt x="156" y="65"/>
                      </a:lnTo>
                      <a:lnTo>
                        <a:pt x="166" y="91"/>
                      </a:lnTo>
                      <a:lnTo>
                        <a:pt x="140" y="84"/>
                      </a:lnTo>
                      <a:lnTo>
                        <a:pt x="114" y="80"/>
                      </a:lnTo>
                      <a:lnTo>
                        <a:pt x="101" y="82"/>
                      </a:lnTo>
                      <a:lnTo>
                        <a:pt x="97" y="95"/>
                      </a:lnTo>
                      <a:lnTo>
                        <a:pt x="105" y="112"/>
                      </a:lnTo>
                      <a:lnTo>
                        <a:pt x="115" y="128"/>
                      </a:lnTo>
                      <a:lnTo>
                        <a:pt x="136" y="153"/>
                      </a:lnTo>
                      <a:lnTo>
                        <a:pt x="166" y="179"/>
                      </a:lnTo>
                      <a:lnTo>
                        <a:pt x="208" y="209"/>
                      </a:lnTo>
                      <a:lnTo>
                        <a:pt x="208" y="230"/>
                      </a:lnTo>
                      <a:lnTo>
                        <a:pt x="190" y="219"/>
                      </a:lnTo>
                      <a:lnTo>
                        <a:pt x="166" y="205"/>
                      </a:lnTo>
                      <a:lnTo>
                        <a:pt x="132" y="179"/>
                      </a:lnTo>
                      <a:lnTo>
                        <a:pt x="105" y="150"/>
                      </a:lnTo>
                      <a:lnTo>
                        <a:pt x="80" y="128"/>
                      </a:lnTo>
                      <a:lnTo>
                        <a:pt x="56" y="101"/>
                      </a:lnTo>
                      <a:lnTo>
                        <a:pt x="36" y="78"/>
                      </a:lnTo>
                      <a:lnTo>
                        <a:pt x="15" y="57"/>
                      </a:ln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99" name="任意多边形 9298"/>
                <p:cNvSpPr>
                  <a:spLocks noChangeAspect="1"/>
                </p:cNvSpPr>
                <p:nvPr/>
              </p:nvSpPr>
              <p:spPr>
                <a:xfrm>
                  <a:off x="533" y="2105"/>
                  <a:ext cx="79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" h="69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21"/>
                      </a:lnTo>
                      <a:lnTo>
                        <a:pt x="42" y="33"/>
                      </a:lnTo>
                      <a:lnTo>
                        <a:pt x="60" y="44"/>
                      </a:lnTo>
                      <a:lnTo>
                        <a:pt x="77" y="54"/>
                      </a:lnTo>
                      <a:lnTo>
                        <a:pt x="86" y="61"/>
                      </a:lnTo>
                      <a:lnTo>
                        <a:pt x="65" y="69"/>
                      </a:lnTo>
                      <a:lnTo>
                        <a:pt x="42" y="61"/>
                      </a:lnTo>
                      <a:lnTo>
                        <a:pt x="18" y="52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4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00" name="任意多边形 9299"/>
                <p:cNvSpPr>
                  <a:spLocks noChangeAspect="1"/>
                </p:cNvSpPr>
                <p:nvPr/>
              </p:nvSpPr>
              <p:spPr>
                <a:xfrm>
                  <a:off x="679" y="2101"/>
                  <a:ext cx="678" cy="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2" h="689">
                      <a:moveTo>
                        <a:pt x="294" y="135"/>
                      </a:moveTo>
                      <a:lnTo>
                        <a:pt x="186" y="143"/>
                      </a:lnTo>
                      <a:lnTo>
                        <a:pt x="348" y="158"/>
                      </a:lnTo>
                      <a:lnTo>
                        <a:pt x="338" y="166"/>
                      </a:lnTo>
                      <a:lnTo>
                        <a:pt x="318" y="173"/>
                      </a:lnTo>
                      <a:lnTo>
                        <a:pt x="292" y="181"/>
                      </a:lnTo>
                      <a:lnTo>
                        <a:pt x="258" y="190"/>
                      </a:lnTo>
                      <a:lnTo>
                        <a:pt x="222" y="196"/>
                      </a:lnTo>
                      <a:lnTo>
                        <a:pt x="175" y="200"/>
                      </a:lnTo>
                      <a:lnTo>
                        <a:pt x="120" y="206"/>
                      </a:lnTo>
                      <a:lnTo>
                        <a:pt x="61" y="209"/>
                      </a:lnTo>
                      <a:lnTo>
                        <a:pt x="0" y="209"/>
                      </a:lnTo>
                      <a:lnTo>
                        <a:pt x="95" y="232"/>
                      </a:lnTo>
                      <a:lnTo>
                        <a:pt x="154" y="244"/>
                      </a:lnTo>
                      <a:lnTo>
                        <a:pt x="205" y="244"/>
                      </a:lnTo>
                      <a:lnTo>
                        <a:pt x="267" y="244"/>
                      </a:lnTo>
                      <a:lnTo>
                        <a:pt x="359" y="236"/>
                      </a:lnTo>
                      <a:lnTo>
                        <a:pt x="435" y="225"/>
                      </a:lnTo>
                      <a:lnTo>
                        <a:pt x="499" y="209"/>
                      </a:lnTo>
                      <a:lnTo>
                        <a:pt x="567" y="188"/>
                      </a:lnTo>
                      <a:lnTo>
                        <a:pt x="597" y="177"/>
                      </a:lnTo>
                      <a:lnTo>
                        <a:pt x="625" y="168"/>
                      </a:lnTo>
                      <a:lnTo>
                        <a:pt x="640" y="164"/>
                      </a:lnTo>
                      <a:lnTo>
                        <a:pt x="648" y="169"/>
                      </a:lnTo>
                      <a:lnTo>
                        <a:pt x="648" y="181"/>
                      </a:lnTo>
                      <a:lnTo>
                        <a:pt x="642" y="194"/>
                      </a:lnTo>
                      <a:lnTo>
                        <a:pt x="625" y="208"/>
                      </a:lnTo>
                      <a:lnTo>
                        <a:pt x="597" y="226"/>
                      </a:lnTo>
                      <a:lnTo>
                        <a:pt x="557" y="244"/>
                      </a:lnTo>
                      <a:lnTo>
                        <a:pt x="510" y="263"/>
                      </a:lnTo>
                      <a:lnTo>
                        <a:pt x="448" y="282"/>
                      </a:lnTo>
                      <a:lnTo>
                        <a:pt x="376" y="297"/>
                      </a:lnTo>
                      <a:lnTo>
                        <a:pt x="304" y="308"/>
                      </a:lnTo>
                      <a:lnTo>
                        <a:pt x="228" y="320"/>
                      </a:lnTo>
                      <a:lnTo>
                        <a:pt x="95" y="333"/>
                      </a:lnTo>
                      <a:lnTo>
                        <a:pt x="177" y="352"/>
                      </a:lnTo>
                      <a:lnTo>
                        <a:pt x="243" y="360"/>
                      </a:lnTo>
                      <a:lnTo>
                        <a:pt x="326" y="358"/>
                      </a:lnTo>
                      <a:lnTo>
                        <a:pt x="411" y="347"/>
                      </a:lnTo>
                      <a:lnTo>
                        <a:pt x="474" y="333"/>
                      </a:lnTo>
                      <a:lnTo>
                        <a:pt x="525" y="320"/>
                      </a:lnTo>
                      <a:lnTo>
                        <a:pt x="567" y="308"/>
                      </a:lnTo>
                      <a:lnTo>
                        <a:pt x="610" y="293"/>
                      </a:lnTo>
                      <a:lnTo>
                        <a:pt x="644" y="280"/>
                      </a:lnTo>
                      <a:lnTo>
                        <a:pt x="659" y="276"/>
                      </a:lnTo>
                      <a:lnTo>
                        <a:pt x="668" y="276"/>
                      </a:lnTo>
                      <a:lnTo>
                        <a:pt x="667" y="287"/>
                      </a:lnTo>
                      <a:lnTo>
                        <a:pt x="661" y="299"/>
                      </a:lnTo>
                      <a:lnTo>
                        <a:pt x="648" y="314"/>
                      </a:lnTo>
                      <a:lnTo>
                        <a:pt x="617" y="335"/>
                      </a:lnTo>
                      <a:lnTo>
                        <a:pt x="584" y="354"/>
                      </a:lnTo>
                      <a:lnTo>
                        <a:pt x="546" y="371"/>
                      </a:lnTo>
                      <a:lnTo>
                        <a:pt x="496" y="390"/>
                      </a:lnTo>
                      <a:lnTo>
                        <a:pt x="439" y="407"/>
                      </a:lnTo>
                      <a:lnTo>
                        <a:pt x="352" y="426"/>
                      </a:lnTo>
                      <a:lnTo>
                        <a:pt x="294" y="438"/>
                      </a:lnTo>
                      <a:lnTo>
                        <a:pt x="237" y="444"/>
                      </a:lnTo>
                      <a:lnTo>
                        <a:pt x="154" y="449"/>
                      </a:lnTo>
                      <a:lnTo>
                        <a:pt x="239" y="461"/>
                      </a:lnTo>
                      <a:lnTo>
                        <a:pt x="305" y="466"/>
                      </a:lnTo>
                      <a:lnTo>
                        <a:pt x="360" y="468"/>
                      </a:lnTo>
                      <a:lnTo>
                        <a:pt x="423" y="466"/>
                      </a:lnTo>
                      <a:lnTo>
                        <a:pt x="482" y="458"/>
                      </a:lnTo>
                      <a:lnTo>
                        <a:pt x="530" y="447"/>
                      </a:lnTo>
                      <a:lnTo>
                        <a:pt x="568" y="434"/>
                      </a:lnTo>
                      <a:lnTo>
                        <a:pt x="629" y="413"/>
                      </a:lnTo>
                      <a:lnTo>
                        <a:pt x="637" y="413"/>
                      </a:lnTo>
                      <a:lnTo>
                        <a:pt x="644" y="417"/>
                      </a:lnTo>
                      <a:lnTo>
                        <a:pt x="642" y="430"/>
                      </a:lnTo>
                      <a:lnTo>
                        <a:pt x="634" y="444"/>
                      </a:lnTo>
                      <a:lnTo>
                        <a:pt x="620" y="458"/>
                      </a:lnTo>
                      <a:lnTo>
                        <a:pt x="599" y="474"/>
                      </a:lnTo>
                      <a:lnTo>
                        <a:pt x="563" y="493"/>
                      </a:lnTo>
                      <a:lnTo>
                        <a:pt x="525" y="510"/>
                      </a:lnTo>
                      <a:lnTo>
                        <a:pt x="489" y="521"/>
                      </a:lnTo>
                      <a:lnTo>
                        <a:pt x="448" y="531"/>
                      </a:lnTo>
                      <a:lnTo>
                        <a:pt x="410" y="537"/>
                      </a:lnTo>
                      <a:lnTo>
                        <a:pt x="360" y="542"/>
                      </a:lnTo>
                      <a:lnTo>
                        <a:pt x="305" y="545"/>
                      </a:lnTo>
                      <a:lnTo>
                        <a:pt x="250" y="546"/>
                      </a:lnTo>
                      <a:lnTo>
                        <a:pt x="166" y="546"/>
                      </a:lnTo>
                      <a:lnTo>
                        <a:pt x="211" y="562"/>
                      </a:lnTo>
                      <a:lnTo>
                        <a:pt x="253" y="573"/>
                      </a:lnTo>
                      <a:lnTo>
                        <a:pt x="301" y="579"/>
                      </a:lnTo>
                      <a:lnTo>
                        <a:pt x="342" y="580"/>
                      </a:lnTo>
                      <a:lnTo>
                        <a:pt x="384" y="583"/>
                      </a:lnTo>
                      <a:lnTo>
                        <a:pt x="427" y="580"/>
                      </a:lnTo>
                      <a:lnTo>
                        <a:pt x="462" y="579"/>
                      </a:lnTo>
                      <a:lnTo>
                        <a:pt x="495" y="573"/>
                      </a:lnTo>
                      <a:lnTo>
                        <a:pt x="540" y="562"/>
                      </a:lnTo>
                      <a:lnTo>
                        <a:pt x="574" y="554"/>
                      </a:lnTo>
                      <a:lnTo>
                        <a:pt x="587" y="555"/>
                      </a:lnTo>
                      <a:lnTo>
                        <a:pt x="589" y="565"/>
                      </a:lnTo>
                      <a:lnTo>
                        <a:pt x="585" y="575"/>
                      </a:lnTo>
                      <a:lnTo>
                        <a:pt x="576" y="586"/>
                      </a:lnTo>
                      <a:lnTo>
                        <a:pt x="561" y="597"/>
                      </a:lnTo>
                      <a:lnTo>
                        <a:pt x="544" y="605"/>
                      </a:lnTo>
                      <a:lnTo>
                        <a:pt x="525" y="614"/>
                      </a:lnTo>
                      <a:lnTo>
                        <a:pt x="495" y="622"/>
                      </a:lnTo>
                      <a:lnTo>
                        <a:pt x="432" y="631"/>
                      </a:lnTo>
                      <a:lnTo>
                        <a:pt x="372" y="639"/>
                      </a:lnTo>
                      <a:lnTo>
                        <a:pt x="253" y="649"/>
                      </a:lnTo>
                      <a:lnTo>
                        <a:pt x="407" y="656"/>
                      </a:lnTo>
                      <a:lnTo>
                        <a:pt x="439" y="656"/>
                      </a:lnTo>
                      <a:lnTo>
                        <a:pt x="453" y="663"/>
                      </a:lnTo>
                      <a:lnTo>
                        <a:pt x="461" y="670"/>
                      </a:lnTo>
                      <a:lnTo>
                        <a:pt x="458" y="681"/>
                      </a:lnTo>
                      <a:lnTo>
                        <a:pt x="466" y="687"/>
                      </a:lnTo>
                      <a:lnTo>
                        <a:pt x="486" y="689"/>
                      </a:lnTo>
                      <a:lnTo>
                        <a:pt x="516" y="677"/>
                      </a:lnTo>
                      <a:lnTo>
                        <a:pt x="542" y="664"/>
                      </a:lnTo>
                      <a:lnTo>
                        <a:pt x="563" y="651"/>
                      </a:lnTo>
                      <a:lnTo>
                        <a:pt x="580" y="639"/>
                      </a:lnTo>
                      <a:lnTo>
                        <a:pt x="597" y="621"/>
                      </a:lnTo>
                      <a:lnTo>
                        <a:pt x="651" y="548"/>
                      </a:lnTo>
                      <a:lnTo>
                        <a:pt x="693" y="485"/>
                      </a:lnTo>
                      <a:lnTo>
                        <a:pt x="709" y="453"/>
                      </a:lnTo>
                      <a:lnTo>
                        <a:pt x="713" y="440"/>
                      </a:lnTo>
                      <a:lnTo>
                        <a:pt x="714" y="430"/>
                      </a:lnTo>
                      <a:lnTo>
                        <a:pt x="714" y="419"/>
                      </a:lnTo>
                      <a:lnTo>
                        <a:pt x="706" y="406"/>
                      </a:lnTo>
                      <a:lnTo>
                        <a:pt x="701" y="398"/>
                      </a:lnTo>
                      <a:lnTo>
                        <a:pt x="698" y="386"/>
                      </a:lnTo>
                      <a:lnTo>
                        <a:pt x="701" y="373"/>
                      </a:lnTo>
                      <a:lnTo>
                        <a:pt x="706" y="364"/>
                      </a:lnTo>
                      <a:lnTo>
                        <a:pt x="713" y="354"/>
                      </a:lnTo>
                      <a:lnTo>
                        <a:pt x="719" y="344"/>
                      </a:lnTo>
                      <a:lnTo>
                        <a:pt x="727" y="333"/>
                      </a:lnTo>
                      <a:lnTo>
                        <a:pt x="732" y="322"/>
                      </a:lnTo>
                      <a:lnTo>
                        <a:pt x="731" y="308"/>
                      </a:lnTo>
                      <a:lnTo>
                        <a:pt x="726" y="297"/>
                      </a:lnTo>
                      <a:lnTo>
                        <a:pt x="719" y="287"/>
                      </a:lnTo>
                      <a:lnTo>
                        <a:pt x="713" y="278"/>
                      </a:lnTo>
                      <a:lnTo>
                        <a:pt x="705" y="267"/>
                      </a:lnTo>
                      <a:lnTo>
                        <a:pt x="702" y="255"/>
                      </a:lnTo>
                      <a:lnTo>
                        <a:pt x="705" y="246"/>
                      </a:lnTo>
                      <a:lnTo>
                        <a:pt x="714" y="232"/>
                      </a:lnTo>
                      <a:lnTo>
                        <a:pt x="723" y="221"/>
                      </a:lnTo>
                      <a:lnTo>
                        <a:pt x="727" y="209"/>
                      </a:lnTo>
                      <a:lnTo>
                        <a:pt x="727" y="194"/>
                      </a:lnTo>
                      <a:lnTo>
                        <a:pt x="722" y="179"/>
                      </a:lnTo>
                      <a:lnTo>
                        <a:pt x="713" y="168"/>
                      </a:lnTo>
                      <a:lnTo>
                        <a:pt x="709" y="160"/>
                      </a:lnTo>
                      <a:lnTo>
                        <a:pt x="705" y="147"/>
                      </a:lnTo>
                      <a:lnTo>
                        <a:pt x="706" y="133"/>
                      </a:lnTo>
                      <a:lnTo>
                        <a:pt x="714" y="122"/>
                      </a:lnTo>
                      <a:lnTo>
                        <a:pt x="719" y="114"/>
                      </a:lnTo>
                      <a:lnTo>
                        <a:pt x="727" y="105"/>
                      </a:lnTo>
                      <a:lnTo>
                        <a:pt x="731" y="93"/>
                      </a:lnTo>
                      <a:lnTo>
                        <a:pt x="732" y="80"/>
                      </a:lnTo>
                      <a:lnTo>
                        <a:pt x="730" y="72"/>
                      </a:lnTo>
                      <a:lnTo>
                        <a:pt x="722" y="59"/>
                      </a:lnTo>
                      <a:lnTo>
                        <a:pt x="714" y="48"/>
                      </a:lnTo>
                      <a:lnTo>
                        <a:pt x="709" y="34"/>
                      </a:lnTo>
                      <a:lnTo>
                        <a:pt x="709" y="0"/>
                      </a:lnTo>
                      <a:lnTo>
                        <a:pt x="634" y="50"/>
                      </a:lnTo>
                      <a:lnTo>
                        <a:pt x="589" y="69"/>
                      </a:lnTo>
                      <a:lnTo>
                        <a:pt x="536" y="86"/>
                      </a:lnTo>
                      <a:lnTo>
                        <a:pt x="475" y="105"/>
                      </a:lnTo>
                      <a:lnTo>
                        <a:pt x="420" y="116"/>
                      </a:lnTo>
                      <a:lnTo>
                        <a:pt x="365" y="126"/>
                      </a:lnTo>
                      <a:lnTo>
                        <a:pt x="294" y="135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9301" name="组合 9300"/>
                <p:cNvGrpSpPr>
                  <a:grpSpLocks noChangeAspect="1"/>
                </p:cNvGrpSpPr>
                <p:nvPr/>
              </p:nvGrpSpPr>
              <p:grpSpPr>
                <a:xfrm>
                  <a:off x="1075" y="2222"/>
                  <a:ext cx="203" cy="322"/>
                  <a:chOff x="0" y="0"/>
                  <a:chExt cx="218" cy="436"/>
                </a:xfrm>
              </p:grpSpPr>
              <p:sp>
                <p:nvSpPr>
                  <p:cNvPr id="9302" name="任意多边形 9301"/>
                  <p:cNvSpPr>
                    <a:spLocks noChangeAspect="1"/>
                  </p:cNvSpPr>
                  <p:nvPr/>
                </p:nvSpPr>
                <p:spPr>
                  <a:xfrm>
                    <a:off x="42" y="116"/>
                    <a:ext cx="167" cy="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03" name="任意多边形 9302"/>
                  <p:cNvSpPr>
                    <a:spLocks noChangeAspect="1"/>
                  </p:cNvSpPr>
                  <p:nvPr/>
                </p:nvSpPr>
                <p:spPr>
                  <a:xfrm>
                    <a:off x="72" y="228"/>
                    <a:ext cx="146" cy="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04" name="任意多边形 9303"/>
                  <p:cNvSpPr>
                    <a:spLocks noChangeAspect="1"/>
                  </p:cNvSpPr>
                  <p:nvPr/>
                </p:nvSpPr>
                <p:spPr>
                  <a:xfrm>
                    <a:off x="63" y="359"/>
                    <a:ext cx="149" cy="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05" name="任意多边形 9304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171" cy="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306" name="任意多边形 9305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874" cy="21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07" name="椭圆 9306"/>
                <p:cNvSpPr>
                  <a:spLocks noChangeAspect="1"/>
                </p:cNvSpPr>
                <p:nvPr/>
              </p:nvSpPr>
              <p:spPr>
                <a:xfrm>
                  <a:off x="526" y="1913"/>
                  <a:ext cx="823" cy="220"/>
                </a:xfrm>
                <a:prstGeom prst="ellipse">
                  <a:avLst/>
                </a:pr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9308" name="组合 9307"/>
                <p:cNvGrpSpPr>
                  <a:grpSpLocks noChangeAspect="1"/>
                </p:cNvGrpSpPr>
                <p:nvPr/>
              </p:nvGrpSpPr>
              <p:grpSpPr>
                <a:xfrm>
                  <a:off x="675" y="649"/>
                  <a:ext cx="522" cy="1340"/>
                  <a:chOff x="0" y="0"/>
                  <a:chExt cx="562" cy="1806"/>
                </a:xfrm>
              </p:grpSpPr>
              <p:sp>
                <p:nvSpPr>
                  <p:cNvPr id="9309" name="任意多边形 9308"/>
                  <p:cNvSpPr>
                    <a:spLocks noChangeAspect="1"/>
                  </p:cNvSpPr>
                  <p:nvPr/>
                </p:nvSpPr>
                <p:spPr>
                  <a:xfrm>
                    <a:off x="106" y="753"/>
                    <a:ext cx="345" cy="1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10" name="椭圆 9309"/>
                  <p:cNvSpPr>
                    <a:spLocks noChangeAspect="1"/>
                  </p:cNvSpPr>
                  <p:nvPr/>
                </p:nvSpPr>
                <p:spPr>
                  <a:xfrm>
                    <a:off x="283" y="786"/>
                    <a:ext cx="45" cy="72"/>
                  </a:xfrm>
                  <a:prstGeom prst="ellipse">
                    <a:avLst/>
                  </a:prstGeom>
                  <a:solidFill>
                    <a:srgbClr val="FFFF00">
                      <a:alpha val="100000"/>
                    </a:srgbClr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9311" name="组合 9310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562" cy="828"/>
                    <a:chOff x="0" y="0"/>
                    <a:chExt cx="562" cy="828"/>
                  </a:xfrm>
                </p:grpSpPr>
                <p:sp>
                  <p:nvSpPr>
                    <p:cNvPr id="9312" name="椭圆 9311"/>
                    <p:cNvSpPr>
                      <a:spLocks noChangeAspect="1"/>
                    </p:cNvSpPr>
                    <p:nvPr/>
                  </p:nvSpPr>
                  <p:spPr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00">
                        <a:alpha val="100000"/>
                      </a:srgbClr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313" name="任意多边形 9312"/>
                    <p:cNvSpPr>
                      <a:spLocks noChangeAspect="1"/>
                    </p:cNvSpPr>
                    <p:nvPr/>
                  </p:nvSpPr>
                  <p:spPr>
                    <a:xfrm>
                      <a:off x="0" y="129"/>
                      <a:ext cx="562" cy="6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solidFill>
                      <a:srgbClr val="FFFF00">
                        <a:alpha val="100000"/>
                      </a:srgbClr>
                    </a:solidFill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9314" name="组合 9313"/>
                  <p:cNvGrpSpPr>
                    <a:grpSpLocks noChangeAspect="1"/>
                  </p:cNvGrpSpPr>
                  <p:nvPr/>
                </p:nvGrpSpPr>
                <p:grpSpPr>
                  <a:xfrm>
                    <a:off x="178" y="904"/>
                    <a:ext cx="193" cy="804"/>
                    <a:chOff x="0" y="0"/>
                    <a:chExt cx="193" cy="804"/>
                  </a:xfrm>
                </p:grpSpPr>
                <p:sp>
                  <p:nvSpPr>
                    <p:cNvPr id="9315" name="直接连接符 9314"/>
                    <p:cNvSpPr>
                      <a:spLocks noChangeAspect="1"/>
                    </p:cNvSpPr>
                    <p:nvPr/>
                  </p:nvSpPr>
                  <p:spPr>
                    <a:xfrm>
                      <a:off x="32" y="21"/>
                      <a:ext cx="1" cy="783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16" name="直接连接符 9315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60" y="21"/>
                      <a:ext cx="4" cy="779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17" name="直接连接符 9316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190" y="0"/>
                      <a:ext cx="3" cy="78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9318" name="直接连接符 9317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0" y="0"/>
                      <a:ext cx="2" cy="780"/>
                    </a:xfrm>
                    <a:prstGeom prst="line">
                      <a:avLst/>
                    </a:prstGeom>
                    <a:ln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9319" name="任意多边形 9318"/>
                <p:cNvSpPr>
                  <a:spLocks noChangeAspect="1"/>
                </p:cNvSpPr>
                <p:nvPr/>
              </p:nvSpPr>
              <p:spPr>
                <a:xfrm>
                  <a:off x="900" y="1602"/>
                  <a:ext cx="507" cy="5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320" name="矩形 9319"/>
            <p:cNvSpPr/>
            <p:nvPr/>
          </p:nvSpPr>
          <p:spPr>
            <a:xfrm flipV="1">
              <a:off x="2165" y="1383"/>
              <a:ext cx="725" cy="44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21" name="组合 9320"/>
          <p:cNvGrpSpPr/>
          <p:nvPr/>
        </p:nvGrpSpPr>
        <p:grpSpPr>
          <a:xfrm>
            <a:off x="369888" y="2060575"/>
            <a:ext cx="3770312" cy="1954213"/>
            <a:chOff x="0" y="0"/>
            <a:chExt cx="2375" cy="1231"/>
          </a:xfrm>
        </p:grpSpPr>
        <p:sp>
          <p:nvSpPr>
            <p:cNvPr id="9322" name="上箭头 9321"/>
            <p:cNvSpPr/>
            <p:nvPr/>
          </p:nvSpPr>
          <p:spPr>
            <a:xfrm>
              <a:off x="0" y="1"/>
              <a:ext cx="91" cy="998"/>
            </a:xfrm>
            <a:prstGeom prst="upArrow">
              <a:avLst>
                <a:gd name="adj1" fmla="val 50000"/>
                <a:gd name="adj2" fmla="val 274175"/>
              </a:avLst>
            </a:prstGeom>
            <a:solidFill>
              <a:srgbClr val="0066FF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3" name="文本框 9322"/>
            <p:cNvSpPr txBox="1"/>
            <p:nvPr/>
          </p:nvSpPr>
          <p:spPr>
            <a:xfrm>
              <a:off x="1196" y="681"/>
              <a:ext cx="515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1600" b="1">
                  <a:latin typeface="黑体" panose="02010609060101010101" pitchFamily="2" charset="-122"/>
                  <a:ea typeface="黑体" panose="02010609060101010101" pitchFamily="2" charset="-122"/>
                </a:rPr>
                <a:t>投影片（物）</a:t>
              </a:r>
            </a:p>
          </p:txBody>
        </p:sp>
        <p:grpSp>
          <p:nvGrpSpPr>
            <p:cNvPr id="9324" name="组合 9323"/>
            <p:cNvGrpSpPr/>
            <p:nvPr/>
          </p:nvGrpSpPr>
          <p:grpSpPr>
            <a:xfrm>
              <a:off x="2148" y="953"/>
              <a:ext cx="227" cy="278"/>
              <a:chOff x="0" y="0"/>
              <a:chExt cx="227" cy="278"/>
            </a:xfrm>
          </p:grpSpPr>
          <p:grpSp>
            <p:nvGrpSpPr>
              <p:cNvPr id="9325" name="组合 9324"/>
              <p:cNvGrpSpPr/>
              <p:nvPr/>
            </p:nvGrpSpPr>
            <p:grpSpPr>
              <a:xfrm>
                <a:off x="136" y="0"/>
                <a:ext cx="91" cy="278"/>
                <a:chOff x="0" y="0"/>
                <a:chExt cx="182" cy="363"/>
              </a:xfrm>
            </p:grpSpPr>
            <p:sp>
              <p:nvSpPr>
                <p:cNvPr id="9326" name="直接连接符 9325"/>
                <p:cNvSpPr/>
                <p:nvPr/>
              </p:nvSpPr>
              <p:spPr>
                <a:xfrm flipV="1">
                  <a:off x="0" y="0"/>
                  <a:ext cx="182" cy="363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27" name="直接连接符 9326"/>
                <p:cNvSpPr/>
                <p:nvPr/>
              </p:nvSpPr>
              <p:spPr>
                <a:xfrm flipV="1">
                  <a:off x="61" y="109"/>
                  <a:ext cx="60" cy="14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grpSp>
            <p:nvGrpSpPr>
              <p:cNvPr id="9328" name="组合 9327"/>
              <p:cNvGrpSpPr/>
              <p:nvPr/>
            </p:nvGrpSpPr>
            <p:grpSpPr>
              <a:xfrm>
                <a:off x="0" y="0"/>
                <a:ext cx="91" cy="272"/>
                <a:chOff x="0" y="0"/>
                <a:chExt cx="151" cy="327"/>
              </a:xfrm>
            </p:grpSpPr>
            <p:sp>
              <p:nvSpPr>
                <p:cNvPr id="9329" name="直接连接符 9328"/>
                <p:cNvSpPr/>
                <p:nvPr/>
              </p:nvSpPr>
              <p:spPr>
                <a:xfrm flipH="1" flipV="1">
                  <a:off x="0" y="0"/>
                  <a:ext cx="151" cy="327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30" name="直接连接符 9329"/>
                <p:cNvSpPr/>
                <p:nvPr/>
              </p:nvSpPr>
              <p:spPr>
                <a:xfrm flipH="1" flipV="1">
                  <a:off x="55" y="109"/>
                  <a:ext cx="60" cy="145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</p:grpSp>
        <p:sp>
          <p:nvSpPr>
            <p:cNvPr id="9331" name="文本框 9330"/>
            <p:cNvSpPr txBox="1"/>
            <p:nvPr/>
          </p:nvSpPr>
          <p:spPr>
            <a:xfrm>
              <a:off x="57" y="454"/>
              <a:ext cx="44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b="1">
                  <a:latin typeface="黑体" panose="02010609060101010101" pitchFamily="2" charset="-122"/>
                  <a:ea typeface="黑体" panose="02010609060101010101" pitchFamily="2" charset="-122"/>
                </a:rPr>
                <a:t>像</a:t>
              </a:r>
            </a:p>
          </p:txBody>
        </p:sp>
        <p:grpSp>
          <p:nvGrpSpPr>
            <p:cNvPr id="9332" name="组合 9331"/>
            <p:cNvGrpSpPr/>
            <p:nvPr/>
          </p:nvGrpSpPr>
          <p:grpSpPr>
            <a:xfrm>
              <a:off x="1876" y="0"/>
              <a:ext cx="499" cy="954"/>
              <a:chOff x="0" y="0"/>
              <a:chExt cx="499" cy="954"/>
            </a:xfrm>
          </p:grpSpPr>
          <p:grpSp>
            <p:nvGrpSpPr>
              <p:cNvPr id="9333" name="组合 9332"/>
              <p:cNvGrpSpPr/>
              <p:nvPr/>
            </p:nvGrpSpPr>
            <p:grpSpPr>
              <a:xfrm>
                <a:off x="272" y="318"/>
                <a:ext cx="182" cy="635"/>
                <a:chOff x="0" y="0"/>
                <a:chExt cx="182" cy="635"/>
              </a:xfrm>
            </p:grpSpPr>
            <p:sp>
              <p:nvSpPr>
                <p:cNvPr id="9334" name="直接连接符 9333"/>
                <p:cNvSpPr/>
                <p:nvPr/>
              </p:nvSpPr>
              <p:spPr>
                <a:xfrm flipV="1">
                  <a:off x="0" y="454"/>
                  <a:ext cx="46" cy="18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  <p:sp>
              <p:nvSpPr>
                <p:cNvPr id="9335" name="直接连接符 9334"/>
                <p:cNvSpPr/>
                <p:nvPr/>
              </p:nvSpPr>
              <p:spPr>
                <a:xfrm flipV="1">
                  <a:off x="46" y="181"/>
                  <a:ext cx="90" cy="317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  <p:sp>
              <p:nvSpPr>
                <p:cNvPr id="9336" name="直接连接符 9335"/>
                <p:cNvSpPr/>
                <p:nvPr/>
              </p:nvSpPr>
              <p:spPr>
                <a:xfrm flipV="1">
                  <a:off x="136" y="0"/>
                  <a:ext cx="46" cy="227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337" name="直接连接符 9336"/>
              <p:cNvSpPr/>
              <p:nvPr/>
            </p:nvSpPr>
            <p:spPr>
              <a:xfrm flipH="1" flipV="1">
                <a:off x="0" y="0"/>
                <a:ext cx="182" cy="31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9338" name="组合 9337"/>
              <p:cNvGrpSpPr/>
              <p:nvPr/>
            </p:nvGrpSpPr>
            <p:grpSpPr>
              <a:xfrm>
                <a:off x="136" y="227"/>
                <a:ext cx="363" cy="727"/>
                <a:chOff x="0" y="0"/>
                <a:chExt cx="363" cy="727"/>
              </a:xfrm>
            </p:grpSpPr>
            <p:sp>
              <p:nvSpPr>
                <p:cNvPr id="9339" name="直接连接符 9338"/>
                <p:cNvSpPr/>
                <p:nvPr/>
              </p:nvSpPr>
              <p:spPr>
                <a:xfrm flipH="1" flipV="1">
                  <a:off x="0" y="0"/>
                  <a:ext cx="363" cy="726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  <p:sp>
              <p:nvSpPr>
                <p:cNvPr id="9340" name="直接连接符 9339"/>
                <p:cNvSpPr/>
                <p:nvPr/>
              </p:nvSpPr>
              <p:spPr>
                <a:xfrm flipH="1" flipV="1">
                  <a:off x="272" y="545"/>
                  <a:ext cx="90" cy="182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</p:grpSp>
        </p:grpSp>
        <p:grpSp>
          <p:nvGrpSpPr>
            <p:cNvPr id="9341" name="组合 9340"/>
            <p:cNvGrpSpPr/>
            <p:nvPr/>
          </p:nvGrpSpPr>
          <p:grpSpPr>
            <a:xfrm>
              <a:off x="62" y="1"/>
              <a:ext cx="2267" cy="1013"/>
              <a:chOff x="0" y="0"/>
              <a:chExt cx="2267" cy="1013"/>
            </a:xfrm>
          </p:grpSpPr>
          <p:sp>
            <p:nvSpPr>
              <p:cNvPr id="9342" name="直接连接符 9341"/>
              <p:cNvSpPr/>
              <p:nvPr/>
            </p:nvSpPr>
            <p:spPr>
              <a:xfrm flipH="1">
                <a:off x="1179" y="317"/>
                <a:ext cx="1088" cy="31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arrow" w="med" len="med"/>
              </a:ln>
            </p:spPr>
          </p:sp>
          <p:grpSp>
            <p:nvGrpSpPr>
              <p:cNvPr id="9343" name="组合 9342"/>
              <p:cNvGrpSpPr/>
              <p:nvPr/>
            </p:nvGrpSpPr>
            <p:grpSpPr>
              <a:xfrm flipV="1">
                <a:off x="0" y="0"/>
                <a:ext cx="1814" cy="45"/>
                <a:chOff x="0" y="0"/>
                <a:chExt cx="2015" cy="0"/>
              </a:xfrm>
            </p:grpSpPr>
            <p:sp>
              <p:nvSpPr>
                <p:cNvPr id="9344" name="直接连接符 9343"/>
                <p:cNvSpPr/>
                <p:nvPr/>
              </p:nvSpPr>
              <p:spPr>
                <a:xfrm flipH="1">
                  <a:off x="0" y="0"/>
                  <a:ext cx="2015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345" name="直接连接符 9344"/>
                <p:cNvSpPr/>
                <p:nvPr/>
              </p:nvSpPr>
              <p:spPr>
                <a:xfrm flipH="1">
                  <a:off x="975" y="0"/>
                  <a:ext cx="195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</p:grpSp>
          <p:sp>
            <p:nvSpPr>
              <p:cNvPr id="9346" name="直接连接符 9345"/>
              <p:cNvSpPr/>
              <p:nvPr/>
            </p:nvSpPr>
            <p:spPr>
              <a:xfrm flipH="1">
                <a:off x="0" y="498"/>
                <a:ext cx="1632" cy="51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9347" name="文本框 9346"/>
          <p:cNvSpPr txBox="1"/>
          <p:nvPr/>
        </p:nvSpPr>
        <p:spPr>
          <a:xfrm>
            <a:off x="6443663" y="5229225"/>
            <a:ext cx="719137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  <a:ea typeface="楷体" panose="02010609060101010101" pitchFamily="1" charset="-122"/>
              </a:rPr>
              <a:t>远</a:t>
            </a:r>
          </a:p>
        </p:txBody>
      </p:sp>
      <p:sp>
        <p:nvSpPr>
          <p:cNvPr id="9348" name="文本框 9347"/>
          <p:cNvSpPr txBox="1"/>
          <p:nvPr/>
        </p:nvSpPr>
        <p:spPr>
          <a:xfrm>
            <a:off x="6299200" y="5661025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  <a:ea typeface="楷体" panose="02010609060101010101" pitchFamily="1" charset="-122"/>
              </a:rPr>
              <a:t>较近</a:t>
            </a:r>
          </a:p>
        </p:txBody>
      </p:sp>
      <p:sp>
        <p:nvSpPr>
          <p:cNvPr id="9349" name="文本框 9348"/>
          <p:cNvSpPr txBox="1"/>
          <p:nvPr/>
        </p:nvSpPr>
        <p:spPr>
          <a:xfrm>
            <a:off x="6370638" y="6092825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  <a:ea typeface="楷体" panose="02010609060101010101" pitchFamily="1" charset="-122"/>
              </a:rPr>
              <a:t>更近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7" grpId="0"/>
      <p:bldP spid="9348" grpId="0"/>
      <p:bldP spid="93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0241"/>
          <p:cNvSpPr>
            <a:spLocks noGrp="1"/>
          </p:cNvSpPr>
          <p:nvPr/>
        </p:nvSpPr>
        <p:spPr>
          <a:xfrm>
            <a:off x="769938" y="726758"/>
            <a:ext cx="2611437" cy="10683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sz="4800">
                <a:solidFill>
                  <a:srgbClr val="FF0000"/>
                </a:solidFill>
                <a:ea typeface="黑体" panose="02010609060101010101" pitchFamily="2" charset="-122"/>
              </a:rPr>
              <a:t>现象：</a:t>
            </a:r>
          </a:p>
        </p:txBody>
      </p:sp>
      <p:sp>
        <p:nvSpPr>
          <p:cNvPr id="10243" name="矩形 10242"/>
          <p:cNvSpPr>
            <a:spLocks noGrp="1"/>
          </p:cNvSpPr>
          <p:nvPr/>
        </p:nvSpPr>
        <p:spPr>
          <a:xfrm>
            <a:off x="2859088" y="1014095"/>
            <a:ext cx="5399087" cy="7937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algn="l"/>
            <a:r>
              <a:rPr lang="zh-CN" altLang="en-US" sz="4000" b="1">
                <a:ea typeface="华文新魏" pitchFamily="2" charset="-122"/>
              </a:rPr>
              <a:t>凸透镜能成不同的像。</a:t>
            </a:r>
          </a:p>
        </p:txBody>
      </p:sp>
      <p:sp>
        <p:nvSpPr>
          <p:cNvPr id="10244" name="矩形 10243"/>
          <p:cNvSpPr/>
          <p:nvPr/>
        </p:nvSpPr>
        <p:spPr>
          <a:xfrm>
            <a:off x="769938" y="2382520"/>
            <a:ext cx="3119437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latin typeface="Arial" panose="020B0604020202020204" charset="-76"/>
                <a:ea typeface="黑体" panose="02010609060101010101" pitchFamily="2" charset="-122"/>
              </a:rPr>
              <a:t>问题：</a:t>
            </a:r>
          </a:p>
        </p:txBody>
      </p:sp>
      <p:sp>
        <p:nvSpPr>
          <p:cNvPr id="10245" name="矩形 10244"/>
          <p:cNvSpPr/>
          <p:nvPr/>
        </p:nvSpPr>
        <p:spPr>
          <a:xfrm>
            <a:off x="914400" y="4039870"/>
            <a:ext cx="2687638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latin typeface="Arial" panose="020B0604020202020204" charset="-76"/>
                <a:ea typeface="黑体" panose="02010609060101010101" pitchFamily="2" charset="-122"/>
              </a:rPr>
              <a:t>猜想：</a:t>
            </a:r>
          </a:p>
        </p:txBody>
      </p:sp>
      <p:sp>
        <p:nvSpPr>
          <p:cNvPr id="10246" name="矩形 10245"/>
          <p:cNvSpPr/>
          <p:nvPr/>
        </p:nvSpPr>
        <p:spPr>
          <a:xfrm>
            <a:off x="478155" y="5903595"/>
            <a:ext cx="3124200" cy="9201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latin typeface="Arial" panose="020B0604020202020204" charset="-76"/>
                <a:ea typeface="黑体" panose="02010609060101010101" pitchFamily="2" charset="-122"/>
              </a:rPr>
              <a:t>实验</a:t>
            </a:r>
          </a:p>
        </p:txBody>
      </p:sp>
      <p:sp>
        <p:nvSpPr>
          <p:cNvPr id="10247" name="下箭头 10246"/>
          <p:cNvSpPr/>
          <p:nvPr/>
        </p:nvSpPr>
        <p:spPr>
          <a:xfrm>
            <a:off x="1778000" y="166338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8" name="下箭头 10247"/>
          <p:cNvSpPr/>
          <p:nvPr/>
        </p:nvSpPr>
        <p:spPr>
          <a:xfrm>
            <a:off x="1778000" y="331914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下箭头 10248"/>
          <p:cNvSpPr/>
          <p:nvPr/>
        </p:nvSpPr>
        <p:spPr>
          <a:xfrm>
            <a:off x="1778000" y="4976495"/>
            <a:ext cx="485775" cy="1128713"/>
          </a:xfrm>
          <a:prstGeom prst="downArrow">
            <a:avLst>
              <a:gd name="adj1" fmla="val 50000"/>
              <a:gd name="adj2" fmla="val 58088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矩形 10249"/>
          <p:cNvSpPr/>
          <p:nvPr/>
        </p:nvSpPr>
        <p:spPr>
          <a:xfrm>
            <a:off x="2860675" y="4327208"/>
            <a:ext cx="6048375" cy="1223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algn="l"/>
            <a:r>
              <a:rPr lang="zh-CN" altLang="en-US" sz="3600" b="1">
                <a:ea typeface="华文新魏" pitchFamily="2" charset="-122"/>
              </a:rPr>
              <a:t>像的</a:t>
            </a:r>
            <a:r>
              <a:rPr lang="zh-CN" altLang="en-US" sz="3600" b="1">
                <a:solidFill>
                  <a:srgbClr val="FF3300"/>
                </a:solidFill>
                <a:ea typeface="华文新魏" pitchFamily="2" charset="-122"/>
              </a:rPr>
              <a:t>正倒、大小、虚实</a:t>
            </a:r>
            <a:r>
              <a:rPr lang="zh-CN" altLang="en-US" sz="3600" b="1">
                <a:ea typeface="华文新魏" pitchFamily="2" charset="-122"/>
              </a:rPr>
              <a:t>跟</a:t>
            </a:r>
            <a:r>
              <a:rPr lang="zh-CN" altLang="en-US" sz="3600" b="1">
                <a:solidFill>
                  <a:srgbClr val="0000FF"/>
                </a:solidFill>
                <a:ea typeface="华文新魏" pitchFamily="2" charset="-122"/>
              </a:rPr>
              <a:t>物体到凸透镜的距离</a:t>
            </a:r>
            <a:r>
              <a:rPr lang="zh-CN" altLang="en-US" sz="3600" b="1">
                <a:ea typeface="华文新魏" pitchFamily="2" charset="-122"/>
              </a:rPr>
              <a:t>有关</a:t>
            </a:r>
          </a:p>
        </p:txBody>
      </p:sp>
      <p:sp>
        <p:nvSpPr>
          <p:cNvPr id="10251" name="矩形 10250"/>
          <p:cNvSpPr/>
          <p:nvPr/>
        </p:nvSpPr>
        <p:spPr>
          <a:xfrm>
            <a:off x="2932113" y="2669858"/>
            <a:ext cx="5472112" cy="1187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>
                <a:latin typeface="Arial" panose="020B0604020202020204" charset="-76"/>
                <a:ea typeface="华文新魏" pitchFamily="2" charset="-122"/>
              </a:rPr>
              <a:t>像的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charset="-76"/>
                <a:ea typeface="华文新魏" pitchFamily="2" charset="-122"/>
              </a:rPr>
              <a:t>正倒、大小、虚实</a:t>
            </a:r>
            <a:r>
              <a:rPr lang="zh-CN" altLang="en-US" sz="3600" b="1">
                <a:latin typeface="Arial" panose="020B0604020202020204" charset="-76"/>
                <a:ea typeface="华文新魏" pitchFamily="2" charset="-122"/>
              </a:rPr>
              <a:t>可能跟</a:t>
            </a:r>
            <a:r>
              <a:rPr lang="zh-CN" altLang="en-US" sz="3600" b="1">
                <a:solidFill>
                  <a:srgbClr val="0000FF"/>
                </a:solidFill>
                <a:latin typeface="Arial" panose="020B0604020202020204" charset="-76"/>
                <a:ea typeface="华文新魏" pitchFamily="2" charset="-122"/>
              </a:rPr>
              <a:t>哪些因素</a:t>
            </a:r>
            <a:r>
              <a:rPr lang="zh-CN" altLang="en-US" sz="3600" b="1">
                <a:latin typeface="Arial" panose="020B0604020202020204" charset="-76"/>
                <a:ea typeface="华文新魏" pitchFamily="2" charset="-122"/>
              </a:rPr>
              <a:t>有关？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3"/>
          <p:cNvSpPr txBox="1"/>
          <p:nvPr/>
        </p:nvSpPr>
        <p:spPr>
          <a:xfrm>
            <a:off x="657225" y="2054543"/>
            <a:ext cx="7956550" cy="11572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　　像的虚、实，大、小，正、倒跟物距有什么关系呢？</a:t>
            </a:r>
          </a:p>
        </p:txBody>
      </p:sp>
      <p:pic>
        <p:nvPicPr>
          <p:cNvPr id="11267" name="图片 11266" descr="W020141125405410040495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790" y="4145915"/>
            <a:ext cx="7488238" cy="24495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8" name="组合 11267"/>
          <p:cNvGrpSpPr/>
          <p:nvPr/>
        </p:nvGrpSpPr>
        <p:grpSpPr>
          <a:xfrm>
            <a:off x="1450975" y="1190943"/>
            <a:ext cx="2016125" cy="863600"/>
            <a:chOff x="0" y="0"/>
            <a:chExt cx="2231" cy="580"/>
          </a:xfrm>
        </p:grpSpPr>
        <p:pic>
          <p:nvPicPr>
            <p:cNvPr id="11269" name="圆角矩形 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0" name="文本框 1126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r>
                <a:rPr lang="zh-CN" altLang="en-US" sz="3200" b="1" dirty="0">
                  <a:latin typeface="宋体" panose="02010600030101010101" pitchFamily="2" charset="-122"/>
                  <a:ea typeface="楷体" panose="02010609060101010101" pitchFamily="1" charset="-122"/>
                </a:rPr>
                <a:t>探究问题</a:t>
              </a:r>
            </a:p>
          </p:txBody>
        </p:sp>
      </p:grpSp>
      <p:grpSp>
        <p:nvGrpSpPr>
          <p:cNvPr id="11271" name="组合 11270"/>
          <p:cNvGrpSpPr/>
          <p:nvPr/>
        </p:nvGrpSpPr>
        <p:grpSpPr>
          <a:xfrm>
            <a:off x="1449388" y="3207068"/>
            <a:ext cx="2016125" cy="863600"/>
            <a:chOff x="0" y="0"/>
            <a:chExt cx="2231" cy="580"/>
          </a:xfrm>
        </p:grpSpPr>
        <p:pic>
          <p:nvPicPr>
            <p:cNvPr id="11272" name="圆角矩形 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3" name="文本框 11272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r>
                <a:rPr lang="zh-CN" altLang="en-US" sz="3200" b="1" dirty="0">
                  <a:latin typeface="宋体" panose="02010600030101010101" pitchFamily="2" charset="-122"/>
                  <a:ea typeface="楷体" panose="02010609060101010101" pitchFamily="1" charset="-122"/>
                </a:rPr>
                <a:t>实验方案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/>
          <p:nvPr/>
        </p:nvSpPr>
        <p:spPr>
          <a:xfrm>
            <a:off x="1129665" y="1176655"/>
            <a:ext cx="29876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x-none" sz="28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）实验器材：</a:t>
            </a:r>
            <a:endParaRPr lang="en-US" altLang="x-none" sz="28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1" name="Text Box 23"/>
          <p:cNvSpPr txBox="1"/>
          <p:nvPr/>
        </p:nvSpPr>
        <p:spPr>
          <a:xfrm>
            <a:off x="985203" y="5713730"/>
            <a:ext cx="7993062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楷体_GB2312" charset="-122"/>
                <a:ea typeface="宋体" panose="02010600030101010101" pitchFamily="2" charset="-122"/>
              </a:rPr>
              <a:t>烛焰、透镜、光屏三者的中心处于同一水平高度。</a:t>
            </a:r>
            <a:r>
              <a:rPr lang="zh-CN" altLang="en-US" sz="2800" dirty="0">
                <a:solidFill>
                  <a:srgbClr val="0D0D0D"/>
                </a:solidFill>
                <a:latin typeface="楷体_GB2312" charset="-122"/>
                <a:ea typeface="宋体" panose="02010600030101010101" pitchFamily="2" charset="-122"/>
              </a:rPr>
              <a:t>　</a:t>
            </a:r>
          </a:p>
        </p:txBody>
      </p:sp>
      <p:sp>
        <p:nvSpPr>
          <p:cNvPr id="12292" name="Text Box 3"/>
          <p:cNvSpPr txBox="1"/>
          <p:nvPr/>
        </p:nvSpPr>
        <p:spPr>
          <a:xfrm>
            <a:off x="1056640" y="2400618"/>
            <a:ext cx="622935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x-none" sz="28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）两个物理名词及实验前的调节：</a:t>
            </a:r>
            <a:endParaRPr lang="en-US" altLang="x-none" sz="2800" dirty="0">
              <a:solidFill>
                <a:srgbClr val="0D0D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3" name="Text Box 3"/>
          <p:cNvSpPr txBox="1"/>
          <p:nvPr/>
        </p:nvSpPr>
        <p:spPr>
          <a:xfrm>
            <a:off x="1201103" y="1681480"/>
            <a:ext cx="6119812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凸透镜、蜡烛、光屏、火柴、光具座</a:t>
            </a:r>
          </a:p>
        </p:txBody>
      </p:sp>
      <p:grpSp>
        <p:nvGrpSpPr>
          <p:cNvPr id="12294" name="组合 12293"/>
          <p:cNvGrpSpPr/>
          <p:nvPr/>
        </p:nvGrpSpPr>
        <p:grpSpPr>
          <a:xfrm>
            <a:off x="2301240" y="4885055"/>
            <a:ext cx="3606800" cy="563563"/>
            <a:chOff x="0" y="0"/>
            <a:chExt cx="2272" cy="355"/>
          </a:xfrm>
        </p:grpSpPr>
        <p:sp>
          <p:nvSpPr>
            <p:cNvPr id="12295" name="矩形 12294"/>
            <p:cNvSpPr/>
            <p:nvPr/>
          </p:nvSpPr>
          <p:spPr>
            <a:xfrm>
              <a:off x="0" y="0"/>
              <a:ext cx="833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anchor="t"/>
            <a:lstStyle/>
            <a:p>
              <a:pPr algn="just"/>
              <a:r>
                <a:rPr lang="zh-CN" altLang="en-US" dirty="0">
                  <a:latin typeface="Arial" panose="020B0604020202020204" charset="-76"/>
                  <a:ea typeface="宋体" panose="02010600030101010101" pitchFamily="2" charset="-122"/>
                </a:rPr>
                <a:t>物距</a:t>
              </a:r>
              <a:r>
                <a:rPr lang="zh-CN" altLang="en-US" sz="2400" dirty="0">
                  <a:latin typeface="Arial" panose="020B0604020202020204" charset="-76"/>
                  <a:ea typeface="宋体" panose="02010600030101010101" pitchFamily="2" charset="-122"/>
                </a:rPr>
                <a:t>（</a:t>
              </a:r>
              <a:r>
                <a:rPr lang="en-US" altLang="x-none" i="1" dirty="0">
                  <a:latin typeface="Arial" panose="020B0604020202020204" charset="-76"/>
                  <a:ea typeface="宋体" panose="02010600030101010101" pitchFamily="2" charset="-122"/>
                </a:rPr>
                <a:t>u</a:t>
              </a:r>
              <a:r>
                <a:rPr lang="zh-CN" altLang="en-US" sz="2400" dirty="0">
                  <a:latin typeface="Arial" panose="020B0604020202020204" charset="-76"/>
                  <a:ea typeface="宋体" panose="02010600030101010101" pitchFamily="2" charset="-122"/>
                </a:rPr>
                <a:t>）</a:t>
              </a:r>
              <a:endParaRPr lang="zh-CN" altLang="en-US" sz="2400" dirty="0">
                <a:latin typeface="Arial" panose="020B0604020202020204" charset="-76"/>
              </a:endParaRPr>
            </a:p>
          </p:txBody>
        </p:sp>
        <p:sp>
          <p:nvSpPr>
            <p:cNvPr id="12296" name="矩形 12295"/>
            <p:cNvSpPr/>
            <p:nvPr/>
          </p:nvSpPr>
          <p:spPr>
            <a:xfrm>
              <a:off x="1439" y="12"/>
              <a:ext cx="833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anchor="t"/>
            <a:lstStyle/>
            <a:p>
              <a:pPr algn="just"/>
              <a:r>
                <a:rPr lang="zh-CN" altLang="en-US" dirty="0">
                  <a:latin typeface="Arial" panose="020B0604020202020204" charset="-76"/>
                  <a:ea typeface="宋体" panose="02010600030101010101" pitchFamily="2" charset="-122"/>
                </a:rPr>
                <a:t>像距</a:t>
              </a:r>
              <a:r>
                <a:rPr lang="zh-CN" altLang="en-US" sz="2400" dirty="0">
                  <a:latin typeface="Arial" panose="020B0604020202020204" charset="-76"/>
                  <a:ea typeface="宋体" panose="02010600030101010101" pitchFamily="2" charset="-122"/>
                </a:rPr>
                <a:t>（</a:t>
              </a:r>
              <a:r>
                <a:rPr lang="en-US" altLang="x-none" i="1" dirty="0">
                  <a:latin typeface="Arial" panose="020B0604020202020204" charset="-76"/>
                  <a:ea typeface="宋体" panose="02010600030101010101" pitchFamily="2" charset="-122"/>
                </a:rPr>
                <a:t>v</a:t>
              </a:r>
              <a:r>
                <a:rPr lang="zh-CN" altLang="en-US" sz="2400" dirty="0">
                  <a:latin typeface="Arial" panose="020B0604020202020204" charset="-76"/>
                  <a:ea typeface="宋体" panose="02010600030101010101" pitchFamily="2" charset="-122"/>
                </a:rPr>
                <a:t>）</a:t>
              </a:r>
              <a:endParaRPr lang="zh-CN" altLang="en-US" sz="2400" dirty="0">
                <a:latin typeface="Arial" panose="020B0604020202020204" charset="-76"/>
              </a:endParaRPr>
            </a:p>
          </p:txBody>
        </p:sp>
      </p:grpSp>
      <p:sp>
        <p:nvSpPr>
          <p:cNvPr id="12297" name="直接连接符 12296"/>
          <p:cNvSpPr/>
          <p:nvPr/>
        </p:nvSpPr>
        <p:spPr>
          <a:xfrm>
            <a:off x="1020128" y="3646805"/>
            <a:ext cx="6380162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12298" name="组合 12297"/>
          <p:cNvGrpSpPr>
            <a:grpSpLocks noChangeAspect="1"/>
          </p:cNvGrpSpPr>
          <p:nvPr/>
        </p:nvGrpSpPr>
        <p:grpSpPr>
          <a:xfrm>
            <a:off x="769303" y="3121343"/>
            <a:ext cx="6832600" cy="2951162"/>
            <a:chOff x="0" y="0"/>
            <a:chExt cx="4304" cy="1859"/>
          </a:xfrm>
        </p:grpSpPr>
        <p:pic>
          <p:nvPicPr>
            <p:cNvPr id="12299" name="图片 1229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4304" cy="185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00" name="组合 12299"/>
            <p:cNvGrpSpPr>
              <a:grpSpLocks noChangeAspect="1"/>
            </p:cNvGrpSpPr>
            <p:nvPr/>
          </p:nvGrpSpPr>
          <p:grpSpPr>
            <a:xfrm flipH="1">
              <a:off x="453" y="176"/>
              <a:ext cx="111" cy="594"/>
              <a:chOff x="0" y="0"/>
              <a:chExt cx="426" cy="2551"/>
            </a:xfrm>
          </p:grpSpPr>
          <p:grpSp>
            <p:nvGrpSpPr>
              <p:cNvPr id="12301" name="组合 12300"/>
              <p:cNvGrpSpPr>
                <a:grpSpLocks noChangeAspect="1"/>
              </p:cNvGrpSpPr>
              <p:nvPr/>
            </p:nvGrpSpPr>
            <p:grpSpPr>
              <a:xfrm>
                <a:off x="20" y="0"/>
                <a:ext cx="406" cy="1042"/>
                <a:chOff x="0" y="0"/>
                <a:chExt cx="811" cy="2081"/>
              </a:xfrm>
            </p:grpSpPr>
            <p:sp>
              <p:nvSpPr>
                <p:cNvPr id="12302" name="未知"/>
                <p:cNvSpPr>
                  <a:spLocks noChangeAspect="1"/>
                </p:cNvSpPr>
                <p:nvPr/>
              </p:nvSpPr>
              <p:spPr>
                <a:xfrm rot="5700000">
                  <a:off x="-635" y="635"/>
                  <a:ext cx="2081" cy="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00" h="3154">
                      <a:moveTo>
                        <a:pt x="8000" y="1577"/>
                      </a:moveTo>
                      <a:cubicBezTo>
                        <a:pt x="8000" y="1818"/>
                        <a:pt x="7931" y="2087"/>
                        <a:pt x="7804" y="2300"/>
                      </a:cubicBezTo>
                      <a:cubicBezTo>
                        <a:pt x="7677" y="2513"/>
                        <a:pt x="7478" y="2717"/>
                        <a:pt x="7236" y="2853"/>
                      </a:cubicBezTo>
                      <a:cubicBezTo>
                        <a:pt x="6994" y="2989"/>
                        <a:pt x="6684" y="3082"/>
                        <a:pt x="6351" y="3118"/>
                      </a:cubicBezTo>
                      <a:cubicBezTo>
                        <a:pt x="6018" y="3154"/>
                        <a:pt x="5628" y="3128"/>
                        <a:pt x="5236" y="3071"/>
                      </a:cubicBezTo>
                      <a:cubicBezTo>
                        <a:pt x="4844" y="3014"/>
                        <a:pt x="4412" y="2895"/>
                        <a:pt x="4000" y="2777"/>
                      </a:cubicBezTo>
                      <a:cubicBezTo>
                        <a:pt x="3588" y="2659"/>
                        <a:pt x="3156" y="2499"/>
                        <a:pt x="2764" y="2366"/>
                      </a:cubicBezTo>
                      <a:cubicBezTo>
                        <a:pt x="2372" y="2233"/>
                        <a:pt x="1982" y="2086"/>
                        <a:pt x="1649" y="1977"/>
                      </a:cubicBezTo>
                      <a:cubicBezTo>
                        <a:pt x="1316" y="1868"/>
                        <a:pt x="1006" y="1776"/>
                        <a:pt x="764" y="1712"/>
                      </a:cubicBezTo>
                      <a:cubicBezTo>
                        <a:pt x="522" y="1648"/>
                        <a:pt x="323" y="1617"/>
                        <a:pt x="196" y="1595"/>
                      </a:cubicBezTo>
                      <a:cubicBezTo>
                        <a:pt x="69" y="1573"/>
                        <a:pt x="0" y="1571"/>
                        <a:pt x="0" y="1577"/>
                      </a:cubicBezTo>
                      <a:cubicBezTo>
                        <a:pt x="0" y="1583"/>
                        <a:pt x="69" y="1581"/>
                        <a:pt x="196" y="1559"/>
                      </a:cubicBezTo>
                      <a:cubicBezTo>
                        <a:pt x="323" y="1537"/>
                        <a:pt x="522" y="1506"/>
                        <a:pt x="764" y="1442"/>
                      </a:cubicBezTo>
                      <a:cubicBezTo>
                        <a:pt x="1006" y="1378"/>
                        <a:pt x="1316" y="1286"/>
                        <a:pt x="1649" y="1177"/>
                      </a:cubicBezTo>
                      <a:cubicBezTo>
                        <a:pt x="1982" y="1068"/>
                        <a:pt x="2372" y="921"/>
                        <a:pt x="2764" y="788"/>
                      </a:cubicBezTo>
                      <a:cubicBezTo>
                        <a:pt x="3156" y="655"/>
                        <a:pt x="3588" y="495"/>
                        <a:pt x="4000" y="377"/>
                      </a:cubicBezTo>
                      <a:cubicBezTo>
                        <a:pt x="4412" y="259"/>
                        <a:pt x="4844" y="140"/>
                        <a:pt x="5236" y="83"/>
                      </a:cubicBezTo>
                      <a:cubicBezTo>
                        <a:pt x="5628" y="26"/>
                        <a:pt x="6018" y="0"/>
                        <a:pt x="6351" y="36"/>
                      </a:cubicBezTo>
                      <a:cubicBezTo>
                        <a:pt x="6684" y="72"/>
                        <a:pt x="6994" y="165"/>
                        <a:pt x="7236" y="301"/>
                      </a:cubicBezTo>
                      <a:cubicBezTo>
                        <a:pt x="7478" y="437"/>
                        <a:pt x="7677" y="641"/>
                        <a:pt x="7804" y="854"/>
                      </a:cubicBezTo>
                      <a:cubicBezTo>
                        <a:pt x="7931" y="1067"/>
                        <a:pt x="8000" y="1336"/>
                        <a:pt x="8000" y="157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F02E">
                        <a:alpha val="100000"/>
                      </a:srgbClr>
                    </a:gs>
                    <a:gs pos="100000">
                      <a:srgbClr val="FF99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03" name="未知"/>
                <p:cNvSpPr>
                  <a:spLocks noChangeAspect="1"/>
                </p:cNvSpPr>
                <p:nvPr/>
              </p:nvSpPr>
              <p:spPr>
                <a:xfrm rot="5700000">
                  <a:off x="-156" y="1304"/>
                  <a:ext cx="1102" cy="4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00" h="3154">
                      <a:moveTo>
                        <a:pt x="8000" y="1577"/>
                      </a:moveTo>
                      <a:cubicBezTo>
                        <a:pt x="8000" y="1818"/>
                        <a:pt x="7931" y="2087"/>
                        <a:pt x="7804" y="2300"/>
                      </a:cubicBezTo>
                      <a:cubicBezTo>
                        <a:pt x="7677" y="2513"/>
                        <a:pt x="7478" y="2717"/>
                        <a:pt x="7236" y="2853"/>
                      </a:cubicBezTo>
                      <a:cubicBezTo>
                        <a:pt x="6994" y="2989"/>
                        <a:pt x="6684" y="3082"/>
                        <a:pt x="6351" y="3118"/>
                      </a:cubicBezTo>
                      <a:cubicBezTo>
                        <a:pt x="6018" y="3154"/>
                        <a:pt x="5628" y="3128"/>
                        <a:pt x="5236" y="3071"/>
                      </a:cubicBezTo>
                      <a:cubicBezTo>
                        <a:pt x="4844" y="3014"/>
                        <a:pt x="4412" y="2895"/>
                        <a:pt x="4000" y="2777"/>
                      </a:cubicBezTo>
                      <a:cubicBezTo>
                        <a:pt x="3588" y="2659"/>
                        <a:pt x="3156" y="2499"/>
                        <a:pt x="2764" y="2366"/>
                      </a:cubicBezTo>
                      <a:cubicBezTo>
                        <a:pt x="2372" y="2233"/>
                        <a:pt x="1982" y="2086"/>
                        <a:pt x="1649" y="1977"/>
                      </a:cubicBezTo>
                      <a:cubicBezTo>
                        <a:pt x="1316" y="1868"/>
                        <a:pt x="1006" y="1776"/>
                        <a:pt x="764" y="1712"/>
                      </a:cubicBezTo>
                      <a:cubicBezTo>
                        <a:pt x="522" y="1648"/>
                        <a:pt x="323" y="1617"/>
                        <a:pt x="196" y="1595"/>
                      </a:cubicBezTo>
                      <a:cubicBezTo>
                        <a:pt x="69" y="1573"/>
                        <a:pt x="0" y="1571"/>
                        <a:pt x="0" y="1577"/>
                      </a:cubicBezTo>
                      <a:cubicBezTo>
                        <a:pt x="0" y="1583"/>
                        <a:pt x="69" y="1581"/>
                        <a:pt x="196" y="1559"/>
                      </a:cubicBezTo>
                      <a:cubicBezTo>
                        <a:pt x="323" y="1537"/>
                        <a:pt x="522" y="1506"/>
                        <a:pt x="764" y="1442"/>
                      </a:cubicBezTo>
                      <a:cubicBezTo>
                        <a:pt x="1006" y="1378"/>
                        <a:pt x="1316" y="1286"/>
                        <a:pt x="1649" y="1177"/>
                      </a:cubicBezTo>
                      <a:cubicBezTo>
                        <a:pt x="1982" y="1068"/>
                        <a:pt x="2372" y="921"/>
                        <a:pt x="2764" y="788"/>
                      </a:cubicBezTo>
                      <a:cubicBezTo>
                        <a:pt x="3156" y="655"/>
                        <a:pt x="3588" y="495"/>
                        <a:pt x="4000" y="377"/>
                      </a:cubicBezTo>
                      <a:cubicBezTo>
                        <a:pt x="4412" y="259"/>
                        <a:pt x="4844" y="140"/>
                        <a:pt x="5236" y="83"/>
                      </a:cubicBezTo>
                      <a:cubicBezTo>
                        <a:pt x="5628" y="26"/>
                        <a:pt x="6018" y="0"/>
                        <a:pt x="6351" y="36"/>
                      </a:cubicBezTo>
                      <a:cubicBezTo>
                        <a:pt x="6684" y="72"/>
                        <a:pt x="6994" y="165"/>
                        <a:pt x="7236" y="301"/>
                      </a:cubicBezTo>
                      <a:cubicBezTo>
                        <a:pt x="7478" y="437"/>
                        <a:pt x="7677" y="641"/>
                        <a:pt x="7804" y="854"/>
                      </a:cubicBezTo>
                      <a:cubicBezTo>
                        <a:pt x="7931" y="1067"/>
                        <a:pt x="8000" y="1336"/>
                        <a:pt x="8000" y="157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9900">
                        <a:alpha val="100000"/>
                      </a:srgbClr>
                    </a:gs>
                    <a:gs pos="100000">
                      <a:srgbClr val="9933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304" name="矩形 12303"/>
              <p:cNvSpPr>
                <a:spLocks noChangeAspect="1"/>
              </p:cNvSpPr>
              <p:nvPr/>
            </p:nvSpPr>
            <p:spPr>
              <a:xfrm>
                <a:off x="180" y="896"/>
                <a:ext cx="35" cy="242"/>
              </a:xfrm>
              <a:prstGeom prst="rect">
                <a:avLst/>
              </a:prstGeom>
              <a:gradFill rotWithShape="0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FFFFCC">
                      <a:alpha val="10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5" name="矩形 12304"/>
              <p:cNvSpPr>
                <a:spLocks noChangeAspect="1"/>
              </p:cNvSpPr>
              <p:nvPr/>
            </p:nvSpPr>
            <p:spPr>
              <a:xfrm>
                <a:off x="0" y="1068"/>
                <a:ext cx="406" cy="1483"/>
              </a:xfrm>
              <a:prstGeom prst="rect">
                <a:avLst/>
              </a:prstGeom>
              <a:solidFill>
                <a:srgbClr val="FFFFE1">
                  <a:alpha val="100000"/>
                </a:srgbClr>
              </a:solidFill>
              <a:ln w="190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306" name="组合 12305"/>
          <p:cNvGrpSpPr/>
          <p:nvPr/>
        </p:nvGrpSpPr>
        <p:grpSpPr>
          <a:xfrm>
            <a:off x="1586865" y="4832668"/>
            <a:ext cx="4654550" cy="549275"/>
            <a:chOff x="0" y="0"/>
            <a:chExt cx="2932" cy="346"/>
          </a:xfrm>
        </p:grpSpPr>
        <p:sp>
          <p:nvSpPr>
            <p:cNvPr id="12307" name="直接连接符 12306"/>
            <p:cNvSpPr/>
            <p:nvPr/>
          </p:nvSpPr>
          <p:spPr>
            <a:xfrm>
              <a:off x="0" y="10"/>
              <a:ext cx="0" cy="32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8" name="直接连接符 12307"/>
            <p:cNvSpPr/>
            <p:nvPr/>
          </p:nvSpPr>
          <p:spPr>
            <a:xfrm>
              <a:off x="1610" y="23"/>
              <a:ext cx="0" cy="32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9" name="直接连接符 12308"/>
            <p:cNvSpPr/>
            <p:nvPr/>
          </p:nvSpPr>
          <p:spPr>
            <a:xfrm>
              <a:off x="2" y="292"/>
              <a:ext cx="1606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stealth" w="med" len="lg"/>
              <a:tailEnd type="stealth" w="med" len="lg"/>
            </a:ln>
          </p:spPr>
        </p:sp>
        <p:sp>
          <p:nvSpPr>
            <p:cNvPr id="12310" name="直接连接符 12309"/>
            <p:cNvSpPr/>
            <p:nvPr/>
          </p:nvSpPr>
          <p:spPr>
            <a:xfrm>
              <a:off x="2932" y="0"/>
              <a:ext cx="0" cy="32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1" name="直接连接符 12310"/>
            <p:cNvSpPr/>
            <p:nvPr/>
          </p:nvSpPr>
          <p:spPr>
            <a:xfrm>
              <a:off x="1608" y="318"/>
              <a:ext cx="1324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stealth" w="med" len="lg"/>
              <a:tailEnd type="stealth" w="med" len="lg"/>
            </a:ln>
          </p:spPr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704</Words>
  <Application>Microsoft Office PowerPoint</Application>
  <PresentationFormat>全屏显示(4:3)</PresentationFormat>
  <Paragraphs>149</Paragraphs>
  <Slides>19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71</cp:revision>
  <dcterms:created xsi:type="dcterms:W3CDTF">2015-11-16T05:18:00Z</dcterms:created>
  <dcterms:modified xsi:type="dcterms:W3CDTF">2019-08-20T14:29:20Z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