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29"/>
  </p:notesMasterIdLst>
  <p:sldIdLst>
    <p:sldId id="411" r:id="rId4"/>
    <p:sldId id="734" r:id="rId5"/>
    <p:sldId id="736" r:id="rId6"/>
    <p:sldId id="735" r:id="rId7"/>
    <p:sldId id="747" r:id="rId8"/>
    <p:sldId id="737" r:id="rId9"/>
    <p:sldId id="748" r:id="rId10"/>
    <p:sldId id="749" r:id="rId11"/>
    <p:sldId id="750" r:id="rId12"/>
    <p:sldId id="738" r:id="rId13"/>
    <p:sldId id="751" r:id="rId14"/>
    <p:sldId id="739" r:id="rId15"/>
    <p:sldId id="771" r:id="rId16"/>
    <p:sldId id="772" r:id="rId17"/>
    <p:sldId id="774" r:id="rId18"/>
    <p:sldId id="773" r:id="rId19"/>
    <p:sldId id="775" r:id="rId20"/>
    <p:sldId id="776" r:id="rId21"/>
    <p:sldId id="547" r:id="rId22"/>
    <p:sldId id="352" r:id="rId23"/>
    <p:sldId id="777" r:id="rId24"/>
    <p:sldId id="778" r:id="rId25"/>
    <p:sldId id="260" r:id="rId26"/>
    <p:sldId id="698" r:id="rId27"/>
    <p:sldId id="752" r:id="rId28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1BF4"/>
    <a:srgbClr val="F9680D"/>
    <a:srgbClr val="F2A602"/>
    <a:srgbClr val="FF2121"/>
    <a:srgbClr val="C68C02"/>
    <a:srgbClr val="12711E"/>
    <a:srgbClr val="147922"/>
    <a:srgbClr val="C792C6"/>
    <a:srgbClr val="0000FF"/>
    <a:srgbClr val="D30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-1079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12" name="组合 11"/>
          <p:cNvGrpSpPr/>
          <p:nvPr userDrawn="1"/>
        </p:nvGrpSpPr>
        <p:grpSpPr>
          <a:xfrm>
            <a:off x="8041005" y="3968115"/>
            <a:ext cx="1082040" cy="1144270"/>
            <a:chOff x="12663" y="6249"/>
            <a:chExt cx="1704" cy="1802"/>
          </a:xfrm>
        </p:grpSpPr>
        <p:pic>
          <p:nvPicPr>
            <p:cNvPr id="13" name="图片 12" descr="t0110ad63ab2ae5aa06"/>
            <p:cNvPicPr>
              <a:picLocks noChangeAspect="1"/>
            </p:cNvPicPr>
            <p:nvPr userDrawn="1"/>
          </p:nvPicPr>
          <p:blipFill>
            <a:blip r:embed="rId15">
              <a:lum bright="-12000" contrast="42000"/>
            </a:blip>
            <a:stretch>
              <a:fillRect/>
            </a:stretch>
          </p:blipFill>
          <p:spPr>
            <a:xfrm>
              <a:off x="12663" y="6249"/>
              <a:ext cx="1705" cy="1803"/>
            </a:xfrm>
            <a:prstGeom prst="rect">
              <a:avLst/>
            </a:prstGeom>
          </p:spPr>
        </p:pic>
        <p:pic>
          <p:nvPicPr>
            <p:cNvPr id="14" name="图片 13" descr="图片1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2804" y="6492"/>
              <a:ext cx="1425" cy="49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15875" y="571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2" name="图片 1" descr="2531170_125827674000_2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025640" y="4406265"/>
            <a:ext cx="2065020" cy="692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24178;&#20912;&#21319;&#21326;.wmv" TargetMode="External"/><Relationship Id="rId1" Type="http://schemas.microsoft.com/office/2007/relationships/media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24178;&#20912;&#21319;&#21326;.wmv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1.png"/><Relationship Id="rId2" Type="http://schemas.openxmlformats.org/officeDocument/2006/relationships/video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27700;&#24490;&#29615;.wmv" TargetMode="External"/><Relationship Id="rId1" Type="http://schemas.microsoft.com/office/2007/relationships/media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27700;&#24490;&#29615;.wmv" TargetMode="Externa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5.png"/><Relationship Id="rId2" Type="http://schemas.openxmlformats.org/officeDocument/2006/relationships/video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20154;&#24037;&#38477;&#38632;.wmv" TargetMode="External"/><Relationship Id="rId1" Type="http://schemas.microsoft.com/office/2007/relationships/media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20154;&#24037;&#38477;&#38632;.wmv" TargetMode="External"/><Relationship Id="rId6" Type="http://schemas.openxmlformats.org/officeDocument/2006/relationships/image" Target="../media/image54.png"/><Relationship Id="rId5" Type="http://schemas.openxmlformats.org/officeDocument/2006/relationships/slide" Target="slide11.xml"/><Relationship Id="rId4" Type="http://schemas.openxmlformats.org/officeDocument/2006/relationships/image" Target="../media/image5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30872;&#21319;&#21326;&#20957;&#21326;.wmv" TargetMode="External"/><Relationship Id="rId1" Type="http://schemas.microsoft.com/office/2007/relationships/media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4%20&#21319;&#21326;&#21644;&#20957;&#21326;\&#30872;&#21319;&#21326;&#20957;&#21326;.wmv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57270" y="1283335"/>
            <a:ext cx="5523865" cy="810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人教版物理•八年级上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5" y="981862"/>
            <a:ext cx="3592864" cy="3590101"/>
          </a:xfrm>
          <a:prstGeom prst="rect">
            <a:avLst/>
          </a:prstGeom>
        </p:spPr>
      </p:pic>
      <p:sp>
        <p:nvSpPr>
          <p:cNvPr id="2" name="副标题 2"/>
          <p:cNvSpPr txBox="1"/>
          <p:nvPr/>
        </p:nvSpPr>
        <p:spPr>
          <a:xfrm>
            <a:off x="5506912" y="2387360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r">
              <a:buNone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第三章 物态变化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0" y="3241040"/>
            <a:ext cx="4312920" cy="6134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3.</a:t>
            </a:r>
            <a:r>
              <a:rPr 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4</a:t>
            </a:r>
            <a:r>
              <a:rPr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 </a:t>
            </a:r>
            <a:r>
              <a:rPr lang="zh-CN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升华和凝华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462606" y="171880"/>
            <a:ext cx="436874" cy="590318"/>
            <a:chOff x="1977926" y="1970688"/>
            <a:chExt cx="2821783" cy="390213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205633" y="2490069"/>
              <a:ext cx="2250281" cy="225028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" name="Picture 4" descr="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076152" y="4289401"/>
              <a:ext cx="2509242" cy="544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82914" y="3099520"/>
              <a:ext cx="1419821" cy="277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endParaRPr lang="en-US" altLang="zh-CN" sz="675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1" descr="未标题-2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703579" y="1970688"/>
              <a:ext cx="1096130" cy="122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2"/>
            <p:cNvSpPr/>
            <p:nvPr/>
          </p:nvSpPr>
          <p:spPr bwMode="auto">
            <a:xfrm>
              <a:off x="4074170" y="3255789"/>
              <a:ext cx="580430" cy="223242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3"/>
            <p:cNvGrpSpPr/>
            <p:nvPr/>
          </p:nvGrpSpPr>
          <p:grpSpPr bwMode="auto">
            <a:xfrm>
              <a:off x="1977926" y="2632945"/>
              <a:ext cx="250031" cy="245566"/>
              <a:chOff x="223" y="203"/>
              <a:chExt cx="213" cy="211"/>
            </a:xfrm>
          </p:grpSpPr>
          <p:sp>
            <p:nvSpPr>
              <p:cNvPr id="22" name="Freeform 14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15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Freeform 16"/>
            <p:cNvSpPr/>
            <p:nvPr/>
          </p:nvSpPr>
          <p:spPr bwMode="auto">
            <a:xfrm>
              <a:off x="3024932" y="2824933"/>
              <a:ext cx="482203" cy="183059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17"/>
            <p:cNvGrpSpPr/>
            <p:nvPr/>
          </p:nvGrpSpPr>
          <p:grpSpPr bwMode="auto">
            <a:xfrm flipV="1">
              <a:off x="4007198" y="3840684"/>
              <a:ext cx="183059" cy="178594"/>
              <a:chOff x="223" y="203"/>
              <a:chExt cx="213" cy="211"/>
            </a:xfrm>
          </p:grpSpPr>
          <p:sp>
            <p:nvSpPr>
              <p:cNvPr id="20" name="Freeform 18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490" y="885190"/>
            <a:ext cx="8288020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请注意观察视频，并思考解说员在解说时所犯的明显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错误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？</a:t>
            </a:r>
          </a:p>
        </p:txBody>
      </p:sp>
      <p:sp>
        <p:nvSpPr>
          <p:cNvPr id="5" name="矩形 4"/>
          <p:cNvSpPr/>
          <p:nvPr/>
        </p:nvSpPr>
        <p:spPr>
          <a:xfrm>
            <a:off x="3611563" y="73660"/>
            <a:ext cx="3041015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干冰和人工降雨</a:t>
            </a:r>
          </a:p>
        </p:txBody>
      </p:sp>
      <p:pic>
        <p:nvPicPr>
          <p:cNvPr id="8" name="干冰升华.wm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6585" y="1525270"/>
            <a:ext cx="4251325" cy="318897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84655" y="4788535"/>
            <a:ext cx="1972310" cy="316865"/>
            <a:chOff x="8685" y="431"/>
            <a:chExt cx="4234" cy="659"/>
          </a:xfrm>
        </p:grpSpPr>
        <p:sp>
          <p:nvSpPr>
            <p:cNvPr id="9" name="圆角矩形 8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142230" y="2142490"/>
            <a:ext cx="3568700" cy="1371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干冰（固体二氧化碳）极易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升华吸热致冷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1563" y="73660"/>
            <a:ext cx="3041015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干冰和人工降雨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64590" y="610870"/>
            <a:ext cx="6997700" cy="7315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干冰（固体二氧化碳）极易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升华吸热致冷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01650" y="1462405"/>
            <a:ext cx="2540000" cy="1623060"/>
            <a:chOff x="862" y="2339"/>
            <a:chExt cx="4000" cy="2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lum bright="6000" contrast="30000"/>
            </a:blip>
            <a:stretch>
              <a:fillRect/>
            </a:stretch>
          </p:blipFill>
          <p:spPr>
            <a:xfrm>
              <a:off x="870" y="2339"/>
              <a:ext cx="3409" cy="255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862" y="2384"/>
              <a:ext cx="4000" cy="6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食品干冰冷冻食品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01290" y="1462405"/>
            <a:ext cx="2589530" cy="1619250"/>
            <a:chOff x="4326" y="2339"/>
            <a:chExt cx="4078" cy="255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lum contrast="18000"/>
            </a:blip>
            <a:stretch>
              <a:fillRect/>
            </a:stretch>
          </p:blipFill>
          <p:spPr>
            <a:xfrm>
              <a:off x="4326" y="2339"/>
              <a:ext cx="4079" cy="255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336" y="2404"/>
              <a:ext cx="1984" cy="6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消防灭火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7840" y="3105785"/>
            <a:ext cx="4785360" cy="1851660"/>
            <a:chOff x="856" y="4927"/>
            <a:chExt cx="7536" cy="291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lum bright="12000" contrast="24000"/>
            </a:blip>
            <a:srcRect t="27192" r="4219" b="6913"/>
            <a:stretch>
              <a:fillRect/>
            </a:stretch>
          </p:blipFill>
          <p:spPr>
            <a:xfrm>
              <a:off x="856" y="4927"/>
              <a:ext cx="7537" cy="291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210" y="4976"/>
              <a:ext cx="2992" cy="6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舞台干冰效果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27650" y="1462405"/>
            <a:ext cx="3364230" cy="3498850"/>
            <a:chOff x="8462" y="2339"/>
            <a:chExt cx="5298" cy="55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lum bright="6000" contrast="24000"/>
            </a:blip>
            <a:srcRect l="5271" r="27273"/>
            <a:stretch>
              <a:fillRect/>
            </a:stretch>
          </p:blipFill>
          <p:spPr>
            <a:xfrm>
              <a:off x="8462" y="2339"/>
              <a:ext cx="5298" cy="551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1410" y="2384"/>
              <a:ext cx="2183" cy="6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人工降雨</a:t>
              </a:r>
            </a:p>
          </p:txBody>
        </p:sp>
      </p:grpSp>
      <p:pic>
        <p:nvPicPr>
          <p:cNvPr id="23" name="图片 22" descr="图片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7515" y="4363720"/>
            <a:ext cx="1007110" cy="575945"/>
          </a:xfrm>
          <a:prstGeom prst="rect">
            <a:avLst/>
          </a:prstGeom>
        </p:spPr>
      </p:pic>
      <p:pic>
        <p:nvPicPr>
          <p:cNvPr id="24" name="图片 23" descr="图片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9075" y="1426210"/>
            <a:ext cx="100711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11563" y="73660"/>
            <a:ext cx="3041015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地球上的水循环</a:t>
            </a:r>
          </a:p>
        </p:txBody>
      </p:sp>
      <p:pic>
        <p:nvPicPr>
          <p:cNvPr id="3" name="水循环.wm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lum bright="6000" contrast="36000"/>
          </a:blip>
          <a:stretch>
            <a:fillRect/>
          </a:stretch>
        </p:blipFill>
        <p:spPr>
          <a:xfrm>
            <a:off x="273685" y="848360"/>
            <a:ext cx="4298950" cy="23241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Screenshot_20190805_122704_com.tencent.qqlive"/>
          <p:cNvPicPr>
            <a:picLocks noChangeAspect="1"/>
          </p:cNvPicPr>
          <p:nvPr/>
        </p:nvPicPr>
        <p:blipFill>
          <a:blip r:embed="rId6">
            <a:lum contrast="18000"/>
          </a:blip>
          <a:stretch>
            <a:fillRect/>
          </a:stretch>
        </p:blipFill>
        <p:spPr>
          <a:xfrm>
            <a:off x="4620260" y="848360"/>
            <a:ext cx="4308475" cy="231838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507365" y="2925445"/>
            <a:ext cx="1652270" cy="265430"/>
            <a:chOff x="8685" y="431"/>
            <a:chExt cx="4234" cy="659"/>
          </a:xfrm>
        </p:grpSpPr>
        <p:sp>
          <p:nvSpPr>
            <p:cNvPr id="6" name="圆角矩形 5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0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35890" y="3274060"/>
            <a:ext cx="870077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【分析】江、河、湖、海以及大地表层中的</a:t>
            </a:r>
            <a:r>
              <a:rPr lang="zh-CN" altLang="en-US" sz="18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不断______变成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水蒸气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；当含有很多水蒸气的空气升入高空时，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水蒸气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的温度降低，有的_______成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小水滴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，有的直接______成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小冰晶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，形成千姿百态的云。云中的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小水滴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也会______成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小冰晶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。云中的小水滴长大到一定程度后，向地面降落，这就是雨。云中的小冰晶长大到一定程度后，降落到高山、地面这就是雪。冰山上的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积雪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_____直接变成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水蒸气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，升入天空。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积雪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______后变成</a:t>
            </a: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</a:t>
            </a:r>
            <a:r>
              <a:rPr lang="zh-CN" altLang="en-US" sz="1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，汇入江河。形成了一个巨大的循环系统。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37810" y="325691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汽化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89270" y="353123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液化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4320" y="380555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凝华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92190" y="380555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凝固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29150" y="435419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升华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8610" y="462851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熔化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9106" y="73660"/>
            <a:ext cx="426593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自然现象中的物态变化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00" y="1330960"/>
            <a:ext cx="704850" cy="3415665"/>
            <a:chOff x="780" y="2096"/>
            <a:chExt cx="1110" cy="5379"/>
          </a:xfrm>
        </p:grpSpPr>
        <p:sp>
          <p:nvSpPr>
            <p:cNvPr id="6" name="文本框 5"/>
            <p:cNvSpPr txBox="1"/>
            <p:nvPr/>
          </p:nvSpPr>
          <p:spPr>
            <a:xfrm>
              <a:off x="780" y="3491"/>
              <a:ext cx="1110" cy="398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u="sng">
                  <a:ln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雾、露</a:t>
              </a:r>
              <a:r>
                <a:rPr lang="zh-CN" altLang="en-US" sz="3200" b="1" u="sng">
                  <a:ln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的形成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6" y="2096"/>
              <a:ext cx="1026" cy="1026"/>
              <a:chOff x="846" y="2096"/>
              <a:chExt cx="1026" cy="102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lum bright="-24000" contrast="36000"/>
              </a:blip>
              <a:stretch>
                <a:fillRect/>
              </a:stretch>
            </p:blipFill>
            <p:spPr>
              <a:xfrm>
                <a:off x="846" y="2096"/>
                <a:ext cx="1026" cy="1026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067" y="2165"/>
                <a:ext cx="602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en-US" altLang="zh-CN" sz="2800" b="1">
                    <a:ln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charset="0"/>
                  </a:rPr>
                  <a:t>1</a:t>
                </a: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497330" y="993775"/>
            <a:ext cx="7098030" cy="2560320"/>
          </a:xfrm>
          <a:prstGeom prst="roundRect">
            <a:avLst>
              <a:gd name="adj" fmla="val 6845"/>
            </a:avLst>
          </a:prstGeom>
          <a:blipFill rotWithShape="1">
            <a:blip r:embed="rId2"/>
            <a:stretch>
              <a:fillRect/>
            </a:stretch>
          </a:blipFill>
          <a:ln w="12700" cmpd="sng">
            <a:solidFill>
              <a:srgbClr val="F968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70330" y="3536950"/>
            <a:ext cx="7407275" cy="15163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白天气温高，空气中含有大量的水蒸气，当夜晚温度下降，</a:t>
            </a:r>
            <a:r>
              <a:rPr lang="zh-CN" altLang="en-US" sz="24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水蒸气</a:t>
            </a:r>
            <a:r>
              <a:rPr lang="zh-CN" altLang="en-US" sz="2400" b="1" u="sng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成为</a:t>
            </a:r>
            <a:r>
              <a:rPr lang="zh-CN" altLang="en-US" sz="24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小水滴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，一部分附着在大气粉尘上形成</a:t>
            </a: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雾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，一部分附着在花草树叶上形成</a:t>
            </a: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露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77640" y="409130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液化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4660" y="1079500"/>
            <a:ext cx="6186170" cy="548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雾、露：水蒸气液化成小水滴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9106" y="73660"/>
            <a:ext cx="426593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自然现象中的物态变化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00" y="1330960"/>
            <a:ext cx="704850" cy="2602865"/>
            <a:chOff x="780" y="2096"/>
            <a:chExt cx="1110" cy="4099"/>
          </a:xfrm>
        </p:grpSpPr>
        <p:sp>
          <p:nvSpPr>
            <p:cNvPr id="6" name="文本框 5"/>
            <p:cNvSpPr txBox="1"/>
            <p:nvPr/>
          </p:nvSpPr>
          <p:spPr>
            <a:xfrm>
              <a:off x="780" y="3491"/>
              <a:ext cx="1110" cy="270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霜</a:t>
              </a:r>
              <a:r>
                <a:rPr lang="zh-CN" altLang="en-US" sz="3200" b="1" u="sng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的形成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6" y="2096"/>
              <a:ext cx="1026" cy="1026"/>
              <a:chOff x="846" y="2096"/>
              <a:chExt cx="1026" cy="102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24000" contrast="36000"/>
              </a:blip>
              <a:stretch>
                <a:fillRect/>
              </a:stretch>
            </p:blipFill>
            <p:spPr>
              <a:xfrm>
                <a:off x="846" y="2096"/>
                <a:ext cx="1026" cy="1026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067" y="2165"/>
                <a:ext cx="602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charset="0"/>
                  </a:rPr>
                  <a:t>2</a:t>
                </a: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497330" y="993775"/>
            <a:ext cx="7098030" cy="2560320"/>
          </a:xfrm>
          <a:prstGeom prst="roundRect">
            <a:avLst>
              <a:gd name="adj" fmla="val 6845"/>
            </a:avLst>
          </a:prstGeom>
          <a:blipFill rotWithShape="1">
            <a:blip r:embed="rId3"/>
            <a:stretch>
              <a:fillRect/>
            </a:stretch>
          </a:blipFill>
          <a:ln w="12700" cmpd="sng">
            <a:solidFill>
              <a:srgbClr val="F968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70330" y="3536950"/>
            <a:ext cx="7407275" cy="15163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白天气温高，空气中含有大量的水蒸气，夜晚气温急剧降到0摄氏度以下时，地面附近的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水蒸气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遇到地面上冷的物体，</a:t>
            </a:r>
            <a:r>
              <a:rPr lang="zh-CN" altLang="en-US" sz="24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为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冰花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附在物体上，这就是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霜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57600" y="457136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凝华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4660" y="1079500"/>
            <a:ext cx="6186170" cy="548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霜：水蒸气凝华成冰花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9106" y="73660"/>
            <a:ext cx="426593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自然现象中的物态变化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00" y="1330960"/>
            <a:ext cx="704850" cy="2602865"/>
            <a:chOff x="780" y="2096"/>
            <a:chExt cx="1110" cy="4099"/>
          </a:xfrm>
        </p:grpSpPr>
        <p:sp>
          <p:nvSpPr>
            <p:cNvPr id="6" name="文本框 5"/>
            <p:cNvSpPr txBox="1"/>
            <p:nvPr/>
          </p:nvSpPr>
          <p:spPr>
            <a:xfrm>
              <a:off x="780" y="3491"/>
              <a:ext cx="1110" cy="270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雪</a:t>
              </a:r>
              <a:r>
                <a:rPr lang="zh-CN" altLang="en-US" sz="3200" b="1" u="sng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的形成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6" y="2096"/>
              <a:ext cx="1026" cy="1026"/>
              <a:chOff x="846" y="2096"/>
              <a:chExt cx="1026" cy="102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24000" contrast="36000"/>
              </a:blip>
              <a:stretch>
                <a:fillRect/>
              </a:stretch>
            </p:blipFill>
            <p:spPr>
              <a:xfrm>
                <a:off x="846" y="2096"/>
                <a:ext cx="1026" cy="1026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067" y="2165"/>
                <a:ext cx="602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charset="0"/>
                  </a:rPr>
                  <a:t>3</a:t>
                </a: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497330" y="993775"/>
            <a:ext cx="7098030" cy="2560320"/>
          </a:xfrm>
          <a:prstGeom prst="roundRect">
            <a:avLst>
              <a:gd name="adj" fmla="val 6845"/>
            </a:avLst>
          </a:prstGeom>
          <a:blipFill rotWithShape="1">
            <a:blip r:embed="rId3"/>
            <a:stretch>
              <a:fillRect/>
            </a:stretch>
          </a:blipFill>
          <a:ln w="12700" cmpd="sng">
            <a:solidFill>
              <a:srgbClr val="F968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70330" y="3536950"/>
            <a:ext cx="7407275" cy="15163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白天气温高，空气中形成大量的水蒸气，当水蒸气上升到很冷的高空时，高空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水蒸气</a:t>
            </a:r>
            <a:r>
              <a:rPr lang="zh-CN" altLang="en-US" sz="24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冰晶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，冰花聚集在一起，形成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雪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降落下来。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17970" y="409130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凝华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4660" y="1079500"/>
            <a:ext cx="6186170" cy="548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雪：水蒸气凝华成冰晶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9106" y="73660"/>
            <a:ext cx="426593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自然现象中的物态变化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00" y="1330960"/>
            <a:ext cx="704850" cy="2602865"/>
            <a:chOff x="780" y="2096"/>
            <a:chExt cx="1110" cy="4099"/>
          </a:xfrm>
        </p:grpSpPr>
        <p:sp>
          <p:nvSpPr>
            <p:cNvPr id="6" name="文本框 5"/>
            <p:cNvSpPr txBox="1"/>
            <p:nvPr/>
          </p:nvSpPr>
          <p:spPr>
            <a:xfrm>
              <a:off x="780" y="3491"/>
              <a:ext cx="1110" cy="270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云</a:t>
              </a:r>
              <a:r>
                <a:rPr lang="zh-CN" altLang="en-US" sz="3200" b="1" u="sng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的形成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6" y="2096"/>
              <a:ext cx="1026" cy="1026"/>
              <a:chOff x="846" y="2096"/>
              <a:chExt cx="1026" cy="102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24000" contrast="36000"/>
              </a:blip>
              <a:stretch>
                <a:fillRect/>
              </a:stretch>
            </p:blipFill>
            <p:spPr>
              <a:xfrm>
                <a:off x="846" y="2096"/>
                <a:ext cx="1026" cy="1026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067" y="2165"/>
                <a:ext cx="602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charset="0"/>
                  </a:rPr>
                  <a:t>4</a:t>
                </a: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497330" y="993775"/>
            <a:ext cx="7098030" cy="2560320"/>
          </a:xfrm>
          <a:prstGeom prst="roundRect">
            <a:avLst>
              <a:gd name="adj" fmla="val 6845"/>
            </a:avLst>
          </a:prstGeom>
          <a:blipFill rotWithShape="1">
            <a:blip r:embed="rId3"/>
            <a:stretch>
              <a:fillRect/>
            </a:stretch>
          </a:blipFill>
          <a:ln w="12700" cmpd="sng">
            <a:solidFill>
              <a:srgbClr val="F968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70330" y="3536950"/>
            <a:ext cx="7407275" cy="1371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白天气温高，地表水大量蒸发成水蒸气，当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水蒸气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上升到冷的高空以后，一部分</a:t>
            </a:r>
            <a:r>
              <a:rPr lang="zh-CN" altLang="en-US" sz="20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成为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小水滴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，一部分</a:t>
            </a:r>
            <a:r>
              <a:rPr lang="zh-CN" altLang="en-US" sz="20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小冰晶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，天空中的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云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就是由大量的小水滴和小冰晶组成的。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17620" y="4057015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液化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4660" y="1079500"/>
            <a:ext cx="6894195" cy="548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云：水蒸气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液化成小水滴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凝华成小冰晶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69430" y="4057015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凝华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5" grpId="0"/>
      <p:bldP spid="16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9106" y="73660"/>
            <a:ext cx="426593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自然现象中的物态变化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00" y="1330960"/>
            <a:ext cx="704850" cy="2602865"/>
            <a:chOff x="780" y="2096"/>
            <a:chExt cx="1110" cy="4099"/>
          </a:xfrm>
        </p:grpSpPr>
        <p:sp>
          <p:nvSpPr>
            <p:cNvPr id="6" name="文本框 5"/>
            <p:cNvSpPr txBox="1"/>
            <p:nvPr/>
          </p:nvSpPr>
          <p:spPr>
            <a:xfrm>
              <a:off x="780" y="3491"/>
              <a:ext cx="1110" cy="270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雨</a:t>
              </a:r>
              <a:r>
                <a:rPr lang="zh-CN" altLang="en-US" sz="3200" b="1" u="sng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的形成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6" y="2096"/>
              <a:ext cx="1026" cy="1026"/>
              <a:chOff x="846" y="2096"/>
              <a:chExt cx="1026" cy="102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24000" contrast="36000"/>
              </a:blip>
              <a:stretch>
                <a:fillRect/>
              </a:stretch>
            </p:blipFill>
            <p:spPr>
              <a:xfrm>
                <a:off x="846" y="2096"/>
                <a:ext cx="1026" cy="1026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067" y="2165"/>
                <a:ext cx="602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charset="0"/>
                  </a:rPr>
                  <a:t>5</a:t>
                </a: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485900" y="993775"/>
            <a:ext cx="7098030" cy="2560320"/>
          </a:xfrm>
          <a:prstGeom prst="roundRect">
            <a:avLst>
              <a:gd name="adj" fmla="val 6845"/>
            </a:avLst>
          </a:prstGeom>
          <a:blipFill rotWithShape="1">
            <a:blip r:embed="rId3"/>
            <a:stretch>
              <a:fillRect/>
            </a:stretch>
          </a:blipFill>
          <a:ln w="12700" cmpd="sng">
            <a:solidFill>
              <a:srgbClr val="F968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70330" y="3536950"/>
            <a:ext cx="7407275" cy="1371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高空中的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水蒸气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不断</a:t>
            </a:r>
            <a:r>
              <a:rPr lang="zh-CN" altLang="en-US" sz="20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，云越聚越厚，就要开始下落，在下落过程当中随着温度升高，云中的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小冰晶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也</a:t>
            </a:r>
            <a:r>
              <a:rPr lang="zh-CN" altLang="en-US" sz="20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小水滴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，与云中原有的小水滴一起降落到地面上，这就是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雨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31970" y="3634105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液化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4660" y="1079500"/>
            <a:ext cx="6894195" cy="548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雨：水蒸气液化成水、冰晶熔化成水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72350" y="4057015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熔化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5" grpId="0"/>
      <p:bldP spid="1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9106" y="73660"/>
            <a:ext cx="426593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自然现象中的物态变化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00" y="1330960"/>
            <a:ext cx="704850" cy="3009265"/>
            <a:chOff x="780" y="2096"/>
            <a:chExt cx="1110" cy="4739"/>
          </a:xfrm>
        </p:grpSpPr>
        <p:sp>
          <p:nvSpPr>
            <p:cNvPr id="6" name="文本框 5"/>
            <p:cNvSpPr txBox="1"/>
            <p:nvPr/>
          </p:nvSpPr>
          <p:spPr>
            <a:xfrm>
              <a:off x="780" y="3491"/>
              <a:ext cx="1110" cy="33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冰雹</a:t>
              </a:r>
              <a:r>
                <a:rPr lang="zh-CN" altLang="en-US" sz="3200" b="1" u="sng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的形成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6" y="2096"/>
              <a:ext cx="1026" cy="1026"/>
              <a:chOff x="846" y="2096"/>
              <a:chExt cx="1026" cy="102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24000" contrast="36000"/>
              </a:blip>
              <a:stretch>
                <a:fillRect/>
              </a:stretch>
            </p:blipFill>
            <p:spPr>
              <a:xfrm>
                <a:off x="846" y="2096"/>
                <a:ext cx="1026" cy="1026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067" y="2165"/>
                <a:ext cx="602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charset="0"/>
                  </a:rPr>
                  <a:t>6</a:t>
                </a: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474470" y="993775"/>
            <a:ext cx="5862955" cy="3577590"/>
          </a:xfrm>
          <a:prstGeom prst="roundRect">
            <a:avLst>
              <a:gd name="adj" fmla="val 6845"/>
            </a:avLst>
          </a:prstGeom>
          <a:blipFill rotWithShape="1">
            <a:blip r:embed="rId3"/>
            <a:stretch>
              <a:fillRect/>
            </a:stretch>
          </a:blipFill>
          <a:ln w="12700" cmpd="sng">
            <a:solidFill>
              <a:srgbClr val="F968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24660" y="1079500"/>
            <a:ext cx="6894195" cy="548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冰雹：小水滴凝固成冰块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90805"/>
            <a:ext cx="1944370" cy="474980"/>
          </a:xfrm>
          <a:prstGeom prst="rect">
            <a:avLst/>
          </a:prstGeom>
        </p:spPr>
      </p:pic>
      <p:pic>
        <p:nvPicPr>
          <p:cNvPr id="12" name="图片 11" descr="图片10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810728" y="910997"/>
            <a:ext cx="7133590" cy="35045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024255" y="3065780"/>
            <a:ext cx="6775450" cy="7588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859790"/>
            <a:ext cx="6775450" cy="724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9829" t="17033" r="40171" b="5090"/>
          <a:stretch>
            <a:fillRect/>
          </a:stretch>
        </p:blipFill>
        <p:spPr>
          <a:xfrm>
            <a:off x="7475220" y="185420"/>
            <a:ext cx="1498600" cy="52260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52805" y="1520825"/>
            <a:ext cx="7221220" cy="1671320"/>
            <a:chOff x="1343" y="2395"/>
            <a:chExt cx="11372" cy="26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lum bright="-12000" contrast="36000"/>
            </a:blip>
            <a:stretch>
              <a:fillRect/>
            </a:stretch>
          </p:blipFill>
          <p:spPr>
            <a:xfrm>
              <a:off x="1343" y="2395"/>
              <a:ext cx="11373" cy="263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908" y="2627"/>
              <a:ext cx="2208" cy="187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水蒸气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（气态）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40" y="2627"/>
              <a:ext cx="2208" cy="187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     </a:t>
              </a: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水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（液态）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612" y="2627"/>
              <a:ext cx="2208" cy="187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     </a:t>
              </a: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冰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charset="0"/>
                  <a:ea typeface="微软雅黑" charset="0"/>
                </a:rPr>
                <a:t>（固态）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7545" y="1308100"/>
            <a:ext cx="2592070" cy="274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5775" y="1296670"/>
            <a:ext cx="2592070" cy="2743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5785" y="3115945"/>
            <a:ext cx="2592070" cy="269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7545" y="3095625"/>
            <a:ext cx="2592070" cy="31115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204720" y="86233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汽化(吸热）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96510" y="86233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熔化(吸热）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096510" y="333121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凝固(放热）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204720" y="333121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液化(放热）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680460" y="410845"/>
            <a:ext cx="169608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(            ）</a:t>
            </a: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43300" y="3874135"/>
            <a:ext cx="169608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(            ）</a:t>
            </a: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05740" y="4382770"/>
            <a:ext cx="8618220" cy="518160"/>
            <a:chOff x="324" y="6902"/>
            <a:chExt cx="13572" cy="81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>
              <a:lum bright="18000" contrast="72000"/>
            </a:blip>
            <a:srcRect l="7692" t="19002" r="46154"/>
            <a:stretch>
              <a:fillRect/>
            </a:stretch>
          </p:blipFill>
          <p:spPr>
            <a:xfrm>
              <a:off x="324" y="7001"/>
              <a:ext cx="1944" cy="682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266" y="6902"/>
              <a:ext cx="11631" cy="8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charset="0"/>
                  <a:ea typeface="华文新魏" charset="0"/>
                </a:rPr>
                <a:t>物体固态和气态之间能不能</a:t>
              </a:r>
              <a:r>
                <a:rPr lang="zh-CN" altLang="en-US" sz="2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charset="0"/>
                  <a:ea typeface="华文新魏" charset="0"/>
                </a:rPr>
                <a:t>直接</a:t>
              </a:r>
              <a:r>
                <a:rPr lang="zh-CN" altLang="en-US" sz="28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charset="0"/>
                  <a:ea typeface="华文新魏" charset="0"/>
                </a:rPr>
                <a:t>转换呢？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4053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•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随州）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在一部动画片里，雷公公询问起“雾、露、霜、雪“四姐妹的出身由来，你认为她们的下列说法中，正确的是（　　）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A．雾说：我是水汽化而来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B．露说：我是水蒸气凝固而来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C．霜说：我是水蒸气凝华而来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D．雪说：我是水升华而来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•</a:t>
            </a:r>
            <a:r>
              <a:rPr lang="zh-CN"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怀化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在水循环中，高空中的水蒸气突然遇到强冷空气，温度急剧下降形成小冰晶，这种物态变化属于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（　　）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凝固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升华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液化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凝华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9360" y="1405255"/>
            <a:ext cx="366395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17770" y="4171315"/>
            <a:ext cx="366395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D</a:t>
            </a:r>
            <a:endParaRPr lang="en-US" altLang="en-US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4053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•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贵港）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冬季，通常可以看到教室的窗玻璃上附着一层小水珠，当室外气温更低时，还会看到窗玻璃上结有冰花。下列关于水珠、冰花的分析中正确的是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（　　）</a:t>
            </a: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A．它们均是水蒸气凝华形成          B．它们均附着在窗玻璃的室外一侧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C．它们均是水蒸气液化形成          D．它们均附着在窗玻璃的室内一侧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•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玉林）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在少雨干旱的季节，为了使农作物能正常生长，必要时可利用干冰进行人工降雨。这是由于干冰在</a:t>
            </a:r>
            <a:r>
              <a:rPr sz="20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  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（填物态变化的名称）时迅速</a:t>
            </a:r>
            <a:r>
              <a:rPr sz="20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  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（选填“吸收”或“放出”）热量使周围的气温急剧下降，水蒸气遇冷液化形成小水滴。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94560" y="1782445"/>
            <a:ext cx="366395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47305" y="3735029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升华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2970" y="4131269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吸收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37490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说说下列物质状态的变化并说明吸放热情况。    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碘变成紫色的碘蒸气    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_______________________________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衣橱中的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卫生球变小了   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_____________________________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池塘里的水结冰   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_______________________________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夏天衣服被晒干   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_______________________________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冬天，冰冻的衣服在阴凉处也会变干   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冬天嘴里呼出的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白气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”   ______________________________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夏天，自来水管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冒汗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”   ______________________________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60420" y="15195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固态</a:t>
            </a:r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气态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34990" y="14966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升华吸热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20440" y="19767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固态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气态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75020" y="19538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升华吸热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66060" y="24339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液态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固态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20640" y="24110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凝固放热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77490" y="28911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液态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气态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32070" y="28682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汽化吸热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52060" y="33483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固态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气态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78040" y="33254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升华吸热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97580" y="38055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气态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液态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52160" y="37826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液化放热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497580" y="4262755"/>
            <a:ext cx="1710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气态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变成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液态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852160" y="4239895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液化放热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6387" y="1398587"/>
            <a:ext cx="5991225" cy="2333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09976" y="73660"/>
            <a:ext cx="263271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  <a:sym typeface="+mn-ea"/>
              </a:rPr>
              <a:t>舞台</a:t>
            </a:r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干冰效果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8770" y="770890"/>
            <a:ext cx="8460740" cy="3657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干冰粉喷洒在舞台上就形成白雾，那么舞台上的白雾是怎样形成的呢？</a:t>
            </a:r>
          </a:p>
          <a:p>
            <a:pPr marL="0" indent="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pPr marL="0" indent="0">
              <a:lnSpc>
                <a:spcPct val="150000"/>
              </a:lnSpc>
              <a:buClr>
                <a:srgbClr val="FF0000"/>
              </a:buClr>
              <a:buSzPct val="100000"/>
              <a:buFont typeface="Wingdings" charset="0"/>
              <a:buBlip>
                <a:blip r:embed="rId2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舞台上喷出的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干冰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瞬间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，从周围空气中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吸热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，导致周围空气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温度下降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，空气中的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水蒸气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遇冷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成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小水珠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，即我们所见到白雾。</a:t>
            </a:r>
          </a:p>
        </p:txBody>
      </p:sp>
      <p:pic>
        <p:nvPicPr>
          <p:cNvPr id="11" name="图片 10" descr="t015818446377368db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lum bright="-6000" contrast="30000"/>
          </a:blip>
          <a:stretch>
            <a:fillRect/>
          </a:stretch>
        </p:blipFill>
        <p:spPr>
          <a:xfrm>
            <a:off x="7612380" y="4217035"/>
            <a:ext cx="1257935" cy="72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18281" y="73660"/>
            <a:ext cx="1816100" cy="57912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人工降雨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25010" y="953770"/>
            <a:ext cx="4300220" cy="3383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F0000"/>
              </a:buClr>
              <a:buSzPct val="100000"/>
              <a:buFont typeface="Wingdings" charset="0"/>
              <a:buBlip>
                <a:blip r:embed="rId4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人工降雨利用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干冰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在云层中          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___________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降温，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水蒸气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遇冷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_______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形成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小冰晶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小冰晶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下落遇到热的气流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_______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成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小水珠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，小水珠越结越大下落到地面就形成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雨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 </a:t>
            </a:r>
          </a:p>
        </p:txBody>
      </p:sp>
      <p:pic>
        <p:nvPicPr>
          <p:cNvPr id="11" name="图片 10" descr="t015818446377368db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lum bright="-6000" contrast="30000"/>
          </a:blip>
          <a:stretch>
            <a:fillRect/>
          </a:stretch>
        </p:blipFill>
        <p:spPr>
          <a:xfrm>
            <a:off x="7612380" y="4205605"/>
            <a:ext cx="1257935" cy="723265"/>
          </a:xfrm>
          <a:prstGeom prst="rect">
            <a:avLst/>
          </a:prstGeom>
        </p:spPr>
      </p:pic>
      <p:pic>
        <p:nvPicPr>
          <p:cNvPr id="2" name="人工降雨.wm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3520" y="1104265"/>
            <a:ext cx="4171950" cy="31292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41705" y="4285615"/>
            <a:ext cx="1972310" cy="316865"/>
            <a:chOff x="8685" y="431"/>
            <a:chExt cx="4234" cy="659"/>
          </a:xfrm>
        </p:grpSpPr>
        <p:sp>
          <p:nvSpPr>
            <p:cNvPr id="3" name="圆角矩形 2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662170" y="1639570"/>
            <a:ext cx="1534795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升华吸热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62170" y="2176780"/>
            <a:ext cx="1009015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凝华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22440" y="2725420"/>
            <a:ext cx="1009015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熔化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3430" y="8509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幼圆" charset="0"/>
                <a:ea typeface="幼圆" charset="0"/>
              </a:rPr>
              <a:t>[课前实验汇报]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7340" y="885190"/>
            <a:ext cx="852805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在易拉罐中装入2/3的冰与1/3的食盐混合后，大约半分钟时间，观察其外壁和底部有什么现象发生？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-12000" contrast="36000"/>
          </a:blip>
          <a:stretch>
            <a:fillRect/>
          </a:stretch>
        </p:blipFill>
        <p:spPr>
          <a:xfrm>
            <a:off x="1996635" y="2073910"/>
            <a:ext cx="4866640" cy="20091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885950" y="4285615"/>
            <a:ext cx="5187950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易拉罐的下部和底部会出现白霜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想想做做"/>
          <p:cNvPicPr>
            <a:picLocks noChangeAspect="1"/>
          </p:cNvPicPr>
          <p:nvPr/>
        </p:nvPicPr>
        <p:blipFill>
          <a:blip r:embed="rId4">
            <a:lum contrast="42000"/>
          </a:blip>
          <a:stretch>
            <a:fillRect/>
          </a:stretch>
        </p:blipFill>
        <p:spPr>
          <a:xfrm>
            <a:off x="276225" y="836295"/>
            <a:ext cx="1468755" cy="4883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4310" y="1285240"/>
            <a:ext cx="8766810" cy="9690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在试管中放少量碘，塞紧盖子后放入热水中，学生观察现象；充满碘蒸气的试管从热水中拿出，再放入凉水中，观察现象。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81960" y="85090"/>
            <a:ext cx="4413250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幼圆" charset="0"/>
                <a:ea typeface="幼圆" charset="0"/>
              </a:rPr>
              <a:t>[观察碘的物态变化]</a:t>
            </a:r>
          </a:p>
        </p:txBody>
      </p:sp>
      <p:pic>
        <p:nvPicPr>
          <p:cNvPr id="4" name="碘升华凝华.wm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6545" y="2254885"/>
            <a:ext cx="4530090" cy="249364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84655" y="4788535"/>
            <a:ext cx="1972310" cy="316865"/>
            <a:chOff x="8685" y="431"/>
            <a:chExt cx="4234" cy="659"/>
          </a:xfrm>
        </p:grpSpPr>
        <p:sp>
          <p:nvSpPr>
            <p:cNvPr id="5" name="圆角矩形 4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5027930" y="2291080"/>
            <a:ext cx="3979545" cy="246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71BF4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我们观察到的紫红色的气体从哪里来？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71BF4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烧杯底部固态碘有没有少掉？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71BF4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杯底有没有液体？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71BF4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固态碘少了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,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杯底没有液体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,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那么紫色的气体是什么变化而来的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024255" y="3248660"/>
            <a:ext cx="6775450" cy="7588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1568450"/>
            <a:ext cx="6775450" cy="724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-12000" contrast="36000"/>
          </a:blip>
          <a:stretch>
            <a:fillRect/>
          </a:stretch>
        </p:blipFill>
        <p:spPr>
          <a:xfrm>
            <a:off x="852805" y="2229485"/>
            <a:ext cx="7221855" cy="1122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0150" y="2088515"/>
            <a:ext cx="1402080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水蒸气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（气态）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60470" y="2088515"/>
            <a:ext cx="1402080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水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（液态）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92190" y="2088515"/>
            <a:ext cx="1402080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冰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（固态）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7545" y="2016760"/>
            <a:ext cx="2592070" cy="274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775" y="2005330"/>
            <a:ext cx="2592070" cy="2743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5785" y="3298825"/>
            <a:ext cx="2592070" cy="269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7545" y="3278505"/>
            <a:ext cx="2592070" cy="31115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204720" y="157099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汽化(吸热）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96510" y="157099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熔化(吸热）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096510" y="351409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凝固(放热）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204720" y="3514090"/>
            <a:ext cx="188849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液化(放热）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升华和凝华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50590" y="1102360"/>
            <a:ext cx="1009015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73450" y="4005580"/>
            <a:ext cx="860425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凝华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6492240" y="433705"/>
            <a:ext cx="2092325" cy="846455"/>
          </a:xfrm>
          <a:prstGeom prst="wedgeRoundRectCallout">
            <a:avLst>
              <a:gd name="adj1" fmla="val -109635"/>
              <a:gd name="adj2" fmla="val 4429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物质由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固态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直接</a:t>
            </a:r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变成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气态</a:t>
            </a:r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的过程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434340" y="4159885"/>
            <a:ext cx="2092325" cy="846455"/>
          </a:xfrm>
          <a:prstGeom prst="wedgeRoundRectCallout">
            <a:avLst>
              <a:gd name="adj1" fmla="val 92458"/>
              <a:gd name="adj2" fmla="val -3807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物质由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气态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直接</a:t>
            </a:r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变成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固态</a:t>
            </a:r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的过程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06240" y="1102360"/>
            <a:ext cx="121602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(</a:t>
            </a:r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吸热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40530" y="4005580"/>
            <a:ext cx="121602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(</a:t>
            </a:r>
            <a:r>
              <a:rPr lang="zh-CN" altLang="en-US" sz="2400" b="1" u="sng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放热</a:t>
            </a:r>
            <a:r>
              <a:rPr lang="zh-CN" altLang="en-US" sz="2400" b="1">
                <a:solidFill>
                  <a:srgbClr val="01921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 bldLvl="0" animBg="1"/>
      <p:bldP spid="11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28190" y="73660"/>
            <a:ext cx="6207760" cy="61341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[</a:t>
            </a:r>
            <a:r>
              <a:rPr lang="zh-CN" altLang="en-US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小组交流</a:t>
            </a:r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]</a:t>
            </a:r>
            <a:r>
              <a:rPr lang="zh-CN" altLang="en-US" sz="3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生活中的升华凝华现象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10210" y="895350"/>
            <a:ext cx="8347710" cy="3180715"/>
            <a:chOff x="574" y="1410"/>
            <a:chExt cx="13146" cy="500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574" y="1410"/>
              <a:ext cx="13146" cy="5009"/>
              <a:chOff x="134" y="1642"/>
              <a:chExt cx="14211" cy="541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lum bright="-6000" contrast="12000"/>
              </a:blip>
              <a:stretch>
                <a:fillRect/>
              </a:stretch>
            </p:blipFill>
            <p:spPr>
              <a:xfrm>
                <a:off x="6172" y="1642"/>
                <a:ext cx="8173" cy="541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>
                <a:lum contrast="30000"/>
              </a:blip>
              <a:srcRect l="32621" t="4204" r="15845" b="23122"/>
              <a:stretch>
                <a:fillRect/>
              </a:stretch>
            </p:blipFill>
            <p:spPr>
              <a:xfrm>
                <a:off x="134" y="1642"/>
                <a:ext cx="5773" cy="5415"/>
              </a:xfrm>
              <a:prstGeom prst="rect">
                <a:avLst/>
              </a:prstGeom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6246" y="1673"/>
              <a:ext cx="1697" cy="8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雾 凇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0210" y="4211320"/>
            <a:ext cx="8220710" cy="8229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     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雾凇俗称树挂，非冰非雪，是在严寒季节里，空气中过于饱和的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水蒸气遇冷凝华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而成，是非常难得的自然奇观。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28190" y="73660"/>
            <a:ext cx="6207760" cy="61341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[</a:t>
            </a:r>
            <a:r>
              <a:rPr lang="zh-CN" altLang="en-US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小组交流</a:t>
            </a:r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]</a:t>
            </a:r>
            <a:r>
              <a:rPr lang="zh-CN" altLang="en-US" sz="3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生活中的升华凝华现象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62890" y="1370965"/>
            <a:ext cx="8641080" cy="2588260"/>
            <a:chOff x="378" y="2159"/>
            <a:chExt cx="13608" cy="4076"/>
          </a:xfrm>
        </p:grpSpPr>
        <p:grpSp>
          <p:nvGrpSpPr>
            <p:cNvPr id="18" name="组合 17"/>
            <p:cNvGrpSpPr/>
            <p:nvPr/>
          </p:nvGrpSpPr>
          <p:grpSpPr>
            <a:xfrm>
              <a:off x="378" y="2159"/>
              <a:ext cx="13608" cy="4076"/>
              <a:chOff x="378" y="2159"/>
              <a:chExt cx="13608" cy="407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lum bright="-6000" contrast="24000"/>
              </a:blip>
              <a:srcRect b="6447"/>
              <a:stretch>
                <a:fillRect/>
              </a:stretch>
            </p:blipFill>
            <p:spPr>
              <a:xfrm>
                <a:off x="378" y="2159"/>
                <a:ext cx="6781" cy="4076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>
                <a:lum bright="-6000" contrast="24000"/>
              </a:blip>
              <a:srcRect t="4321"/>
              <a:stretch>
                <a:fillRect/>
              </a:stretch>
            </p:blipFill>
            <p:spPr>
              <a:xfrm>
                <a:off x="7194" y="2159"/>
                <a:ext cx="6792" cy="4062"/>
              </a:xfrm>
              <a:prstGeom prst="rect">
                <a:avLst/>
              </a:pr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738" y="2285"/>
              <a:ext cx="5671" cy="8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F71BF4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秋天的风景与草地上的</a:t>
              </a:r>
              <a:r>
                <a:rPr lang="zh-CN" altLang="en-US" sz="2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霜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52" y="5329"/>
              <a:ext cx="2779" cy="8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雪</a:t>
              </a:r>
              <a:r>
                <a:rPr lang="zh-CN" altLang="en-US" sz="2400" b="1">
                  <a:solidFill>
                    <a:srgbClr val="F71BF4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_GB2312" charset="0"/>
                  <a:ea typeface="楷体_GB2312" charset="0"/>
                </a:rPr>
                <a:t>中小木屋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12390" y="748030"/>
            <a:ext cx="3302000" cy="571500"/>
            <a:chOff x="4114" y="1178"/>
            <a:chExt cx="5200" cy="900"/>
          </a:xfrm>
        </p:grpSpPr>
        <p:sp>
          <p:nvSpPr>
            <p:cNvPr id="20" name="文本框 19"/>
            <p:cNvSpPr txBox="1"/>
            <p:nvPr/>
          </p:nvSpPr>
          <p:spPr>
            <a:xfrm>
              <a:off x="4606" y="1232"/>
              <a:ext cx="4558" cy="8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 b="1" u="sng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霜前冷</a:t>
              </a:r>
              <a:r>
                <a:rPr lang="zh-CN" altLang="en-US" sz="2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，</a:t>
              </a:r>
              <a:r>
                <a:rPr lang="zh-CN" altLang="en-US" sz="2800" b="1" u="sng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雪后寒</a:t>
              </a:r>
            </a:p>
          </p:txBody>
        </p:sp>
        <p:pic>
          <p:nvPicPr>
            <p:cNvPr id="21" name="图片 20" descr="图片1"/>
            <p:cNvPicPr>
              <a:picLocks noChangeAspect="1"/>
            </p:cNvPicPr>
            <p:nvPr/>
          </p:nvPicPr>
          <p:blipFill>
            <a:blip r:embed="rId4">
              <a:lum bright="6000" contrast="42000"/>
            </a:blip>
            <a:stretch>
              <a:fillRect/>
            </a:stretch>
          </p:blipFill>
          <p:spPr>
            <a:xfrm>
              <a:off x="4114" y="1178"/>
              <a:ext cx="465" cy="900"/>
            </a:xfrm>
            <a:prstGeom prst="rect">
              <a:avLst/>
            </a:prstGeom>
          </p:spPr>
        </p:pic>
        <p:pic>
          <p:nvPicPr>
            <p:cNvPr id="22" name="图片 21" descr="图片1"/>
            <p:cNvPicPr>
              <a:picLocks noChangeAspect="1"/>
            </p:cNvPicPr>
            <p:nvPr/>
          </p:nvPicPr>
          <p:blipFill>
            <a:blip r:embed="rId4">
              <a:lum bright="6000" contrast="42000"/>
            </a:blip>
            <a:stretch>
              <a:fillRect/>
            </a:stretch>
          </p:blipFill>
          <p:spPr>
            <a:xfrm>
              <a:off x="8850" y="1178"/>
              <a:ext cx="465" cy="9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158750" y="3959860"/>
            <a:ext cx="8894445" cy="10782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Blip>
                <a:blip r:embed="rId5"/>
              </a:buBlip>
            </a:pPr>
            <a:r>
              <a:rPr lang="en-US" altLang="zh-CN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霜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是初冬季节空气中的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水蒸气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到了晚上遇强冷空气直接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凝华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成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小冰晶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，附着在地面上形成的。晚上的温度若不是很低，水蒸气只能遇冷而液化成露，故霜前气温一定很低，所以感到很冷。雪后，由于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雪升华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时要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吸热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，使周围环境温度下降，故感到寒。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05330" y="180340"/>
            <a:ext cx="6207760" cy="61341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[</a:t>
            </a:r>
            <a:r>
              <a:rPr lang="zh-CN" altLang="en-US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小组交流</a:t>
            </a:r>
            <a:r>
              <a:rPr lang="en-US" altLang="zh-CN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]</a:t>
            </a:r>
            <a:r>
              <a:rPr lang="zh-CN" altLang="en-US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生活中的升华凝华现象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97230" y="1542415"/>
            <a:ext cx="4411980" cy="1817370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rgbClr val="F2A6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7965" y="1010920"/>
            <a:ext cx="5715635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  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用久的白炽灯泡（日光灯管）为什么会发黑?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3060" y="3491230"/>
            <a:ext cx="5087620" cy="1280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Blip>
                <a:blip r:embed="rId3"/>
              </a:buBlip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灯丝在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发光时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温度很高发生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升华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，变成钨蒸气。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灯灭后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钨蒸气遇冷发生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凝华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，变成固体，结在灯壁上。日光灯两端也有钨丝。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355080" y="902335"/>
            <a:ext cx="1840230" cy="4114800"/>
            <a:chOff x="10008" y="1421"/>
            <a:chExt cx="2898" cy="6480"/>
          </a:xfrm>
        </p:grpSpPr>
        <p:sp>
          <p:nvSpPr>
            <p:cNvPr id="14" name="椭圆 13"/>
            <p:cNvSpPr/>
            <p:nvPr/>
          </p:nvSpPr>
          <p:spPr>
            <a:xfrm>
              <a:off x="10008" y="1421"/>
              <a:ext cx="2898" cy="2898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solidFill>
                <a:srgbClr val="F968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008" y="5003"/>
              <a:ext cx="2898" cy="2898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solidFill>
                <a:srgbClr val="F968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749290" y="2033905"/>
            <a:ext cx="538480" cy="1402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升</a:t>
            </a:r>
          </a:p>
          <a:p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  <p:bldP spid="17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28190" y="73660"/>
            <a:ext cx="6207760" cy="61341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[</a:t>
            </a:r>
            <a:r>
              <a:rPr lang="zh-CN" altLang="en-US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小组交流</a:t>
            </a:r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charset="0"/>
                <a:ea typeface="微软雅黑" charset="0"/>
              </a:rPr>
              <a:t>]</a:t>
            </a:r>
            <a:r>
              <a:rPr lang="zh-CN" altLang="en-US" sz="3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幼圆" charset="0"/>
                <a:ea typeface="幼圆" charset="0"/>
              </a:rPr>
              <a:t>生活中的升华凝华现象</a:t>
            </a:r>
          </a:p>
        </p:txBody>
      </p:sp>
      <p:sp>
        <p:nvSpPr>
          <p:cNvPr id="7" name="椭圆 6"/>
          <p:cNvSpPr/>
          <p:nvPr/>
        </p:nvSpPr>
        <p:spPr>
          <a:xfrm>
            <a:off x="891540" y="1313815"/>
            <a:ext cx="2480310" cy="248031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棱台 7"/>
          <p:cNvSpPr/>
          <p:nvPr/>
        </p:nvSpPr>
        <p:spPr>
          <a:xfrm>
            <a:off x="4652010" y="1382395"/>
            <a:ext cx="3444875" cy="2393315"/>
          </a:xfrm>
          <a:prstGeom prst="bevel">
            <a:avLst>
              <a:gd name="adj" fmla="val 9815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03320" y="1359535"/>
            <a:ext cx="548640" cy="22339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简体" charset="0"/>
                <a:ea typeface="方正舒体简体" charset="0"/>
                <a:sym typeface="+mn-ea"/>
              </a:rPr>
              <a:t>窗玻璃上的冰花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9225" y="4114165"/>
            <a:ext cx="8925560" cy="457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空气中的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水蒸气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遇到冰冷的玻璃直接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凝华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成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小冰晶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而形成的。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/>
      <p:bldP spid="6" grpId="0"/>
    </p:bldLst>
  </p:timing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1308</Words>
  <Application>Microsoft Office PowerPoint</Application>
  <PresentationFormat>自定义</PresentationFormat>
  <Paragraphs>165</Paragraphs>
  <Slides>25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Helvetica Neue</vt:lpstr>
      <vt:lpstr>方正舒体简体</vt:lpstr>
      <vt:lpstr>仿宋</vt:lpstr>
      <vt:lpstr>黑体</vt:lpstr>
      <vt:lpstr>华文行楷</vt:lpstr>
      <vt:lpstr>华文细黑</vt:lpstr>
      <vt:lpstr>华文新魏</vt:lpstr>
      <vt:lpstr>楷体_GB2312</vt:lpstr>
      <vt:lpstr>微软雅黑</vt:lpstr>
      <vt:lpstr>幼圆</vt:lpstr>
      <vt:lpstr>Arial</vt:lpstr>
      <vt:lpstr>Times New Roman</vt:lpstr>
      <vt:lpstr>Wingdings</vt:lpstr>
      <vt:lpstr>蓝色波浪</vt:lpstr>
      <vt:lpstr>1_蓝色波浪</vt:lpstr>
      <vt:lpstr>2_蓝色波浪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zxxk</cp:lastModifiedBy>
  <cp:revision>1568</cp:revision>
  <dcterms:created xsi:type="dcterms:W3CDTF">2019-07-16T12:29:00Z</dcterms:created>
  <dcterms:modified xsi:type="dcterms:W3CDTF">2019-09-04T00:03:54Z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2052-10.8.0.5562</vt:lpwstr>
  </property>
</Properties>
</file>