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98" r:id="rId23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772EDC-1BFB-4320-A3F8-E32F2BB80749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575A90-9B85-46A8-81D9-EBC0DE58B5D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8696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024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B285E3E-9C56-4C66-B0D0-93EB041E7F26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007A1B9-5146-4FE1-B67D-289F724D2F45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92FC2CB-C925-4E3F-9B9C-8B3F5A99326B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481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7DE7D8-54F2-4864-B539-ED0F3668D662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e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jpeg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jpeg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jpe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jpeg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jpeg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3.png"/><Relationship Id="rId4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3" descr="roa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39950"/>
            <a:ext cx="9144000" cy="300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87"/>
          <p:cNvGrpSpPr>
            <a:grpSpLocks/>
          </p:cNvGrpSpPr>
          <p:nvPr/>
        </p:nvGrpSpPr>
        <p:grpSpPr bwMode="auto">
          <a:xfrm>
            <a:off x="2589213" y="3035300"/>
            <a:ext cx="3779837" cy="1577975"/>
            <a:chOff x="6240567" y="2900570"/>
            <a:chExt cx="3915294" cy="1916713"/>
          </a:xfrm>
        </p:grpSpPr>
        <p:grpSp>
          <p:nvGrpSpPr>
            <p:cNvPr id="3" name="组合 72"/>
            <p:cNvGrpSpPr>
              <a:grpSpLocks/>
            </p:cNvGrpSpPr>
            <p:nvPr/>
          </p:nvGrpSpPr>
          <p:grpSpPr bwMode="auto">
            <a:xfrm>
              <a:off x="6341196" y="2900570"/>
              <a:ext cx="3814665" cy="1916713"/>
              <a:chOff x="6341196" y="2900570"/>
              <a:chExt cx="3814665" cy="1916713"/>
            </a:xfrm>
          </p:grpSpPr>
          <p:sp>
            <p:nvSpPr>
              <p:cNvPr id="94" name="文本框 79"/>
              <p:cNvSpPr txBox="1"/>
              <p:nvPr/>
            </p:nvSpPr>
            <p:spPr>
              <a:xfrm>
                <a:off x="6340874" y="2900570"/>
                <a:ext cx="3814987" cy="190514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>
                  <a:defRPr sz="3200" b="1">
                    <a:solidFill>
                      <a:srgbClr val="F5841C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defRPr>
                </a:lvl1pPr>
              </a:lstStyle>
              <a:p>
                <a:pPr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新课标沪粤版</a:t>
                </a:r>
                <a:r>
                  <a:rPr lang="en-US" altLang="zh-CN" dirty="0" smtClean="0">
                    <a:solidFill>
                      <a:schemeClr val="accent3"/>
                    </a:solidFill>
                  </a:rPr>
                  <a:t>·</a:t>
                </a:r>
                <a:r>
                  <a:rPr lang="zh-CN" altLang="en-US" dirty="0" smtClean="0">
                    <a:solidFill>
                      <a:schemeClr val="accent3"/>
                    </a:solidFill>
                  </a:rPr>
                  <a:t>物理</a:t>
                </a:r>
                <a:endParaRPr lang="en-US" altLang="zh-CN" dirty="0" smtClean="0">
                  <a:solidFill>
                    <a:schemeClr val="accent3"/>
                  </a:solidFill>
                </a:endParaRPr>
              </a:p>
              <a:p>
                <a:pPr algn="ctr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dirty="0" smtClean="0">
                    <a:solidFill>
                      <a:srgbClr val="FF0000"/>
                    </a:solidFill>
                  </a:rPr>
                  <a:t> 八年级下</a:t>
                </a:r>
                <a:endParaRPr lang="zh-CN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5" name="圆角矩形 94"/>
              <p:cNvSpPr/>
              <p:nvPr/>
            </p:nvSpPr>
            <p:spPr>
              <a:xfrm>
                <a:off x="6409938" y="3087614"/>
                <a:ext cx="3694947" cy="1729669"/>
              </a:xfrm>
              <a:prstGeom prst="roundRect">
                <a:avLst/>
              </a:prstGeom>
              <a:noFill/>
              <a:ln w="6350">
                <a:solidFill>
                  <a:srgbClr val="A0BF0D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4" name="组合 45"/>
            <p:cNvGrpSpPr>
              <a:grpSpLocks/>
            </p:cNvGrpSpPr>
            <p:nvPr/>
          </p:nvGrpSpPr>
          <p:grpSpPr bwMode="auto">
            <a:xfrm rot="2731254">
              <a:off x="6341934" y="2879007"/>
              <a:ext cx="109793" cy="312528"/>
              <a:chOff x="4454660" y="3810474"/>
              <a:chExt cx="406107" cy="1155987"/>
            </a:xfrm>
          </p:grpSpPr>
          <p:sp>
            <p:nvSpPr>
              <p:cNvPr id="9226" name="Freeform 16"/>
              <p:cNvSpPr>
                <a:spLocks/>
              </p:cNvSpPr>
              <p:nvPr/>
            </p:nvSpPr>
            <p:spPr bwMode="auto">
              <a:xfrm flipV="1">
                <a:off x="4459674" y="3810474"/>
                <a:ext cx="396080" cy="564858"/>
              </a:xfrm>
              <a:custGeom>
                <a:avLst/>
                <a:gdLst>
                  <a:gd name="T0" fmla="*/ 148399 w 758"/>
                  <a:gd name="T1" fmla="*/ 564858 h 1081"/>
                  <a:gd name="T2" fmla="*/ 396080 w 758"/>
                  <a:gd name="T3" fmla="*/ 0 h 1081"/>
                  <a:gd name="T4" fmla="*/ 0 w 758"/>
                  <a:gd name="T5" fmla="*/ 150489 h 1081"/>
                  <a:gd name="T6" fmla="*/ 148399 w 758"/>
                  <a:gd name="T7" fmla="*/ 564858 h 108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8"/>
                  <a:gd name="T13" fmla="*/ 0 h 1081"/>
                  <a:gd name="T14" fmla="*/ 758 w 758"/>
                  <a:gd name="T15" fmla="*/ 1081 h 108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8" h="1081">
                    <a:moveTo>
                      <a:pt x="284" y="1081"/>
                    </a:moveTo>
                    <a:lnTo>
                      <a:pt x="758" y="0"/>
                    </a:lnTo>
                    <a:lnTo>
                      <a:pt x="0" y="288"/>
                    </a:lnTo>
                    <a:lnTo>
                      <a:pt x="284" y="1081"/>
                    </a:lnTo>
                    <a:close/>
                  </a:path>
                </a:pathLst>
              </a:custGeom>
              <a:solidFill>
                <a:srgbClr val="31909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27" name="Freeform 30"/>
              <p:cNvSpPr>
                <a:spLocks/>
              </p:cNvSpPr>
              <p:nvPr/>
            </p:nvSpPr>
            <p:spPr bwMode="auto">
              <a:xfrm rot="-6303818">
                <a:off x="4522923" y="4261161"/>
                <a:ext cx="275725" cy="329602"/>
              </a:xfrm>
              <a:custGeom>
                <a:avLst/>
                <a:gdLst>
                  <a:gd name="T0" fmla="*/ 0 w 261"/>
                  <a:gd name="T1" fmla="*/ 0 h 312"/>
                  <a:gd name="T2" fmla="*/ 125714 w 261"/>
                  <a:gd name="T3" fmla="*/ 329602 h 312"/>
                  <a:gd name="T4" fmla="*/ 125714 w 261"/>
                  <a:gd name="T5" fmla="*/ 329602 h 312"/>
                  <a:gd name="T6" fmla="*/ 275725 w 261"/>
                  <a:gd name="T7" fmla="*/ 0 h 312"/>
                  <a:gd name="T8" fmla="*/ 0 w 261"/>
                  <a:gd name="T9" fmla="*/ 0 h 3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1"/>
                  <a:gd name="T16" fmla="*/ 0 h 312"/>
                  <a:gd name="T17" fmla="*/ 261 w 261"/>
                  <a:gd name="T18" fmla="*/ 312 h 3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1" h="312">
                    <a:moveTo>
                      <a:pt x="0" y="0"/>
                    </a:moveTo>
                    <a:lnTo>
                      <a:pt x="119" y="312"/>
                    </a:lnTo>
                    <a:lnTo>
                      <a:pt x="26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0BF0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28" name="Freeform 12"/>
              <p:cNvSpPr>
                <a:spLocks/>
              </p:cNvSpPr>
              <p:nvPr/>
            </p:nvSpPr>
            <p:spPr bwMode="auto">
              <a:xfrm rot="7160246">
                <a:off x="4384500" y="4490194"/>
                <a:ext cx="546427" cy="406107"/>
              </a:xfrm>
              <a:custGeom>
                <a:avLst/>
                <a:gdLst>
                  <a:gd name="T0" fmla="*/ 400474 w 1067"/>
                  <a:gd name="T1" fmla="*/ 0 h 793"/>
                  <a:gd name="T2" fmla="*/ 0 w 1067"/>
                  <a:gd name="T3" fmla="*/ 147489 h 793"/>
                  <a:gd name="T4" fmla="*/ 546427 w 1067"/>
                  <a:gd name="T5" fmla="*/ 406107 h 793"/>
                  <a:gd name="T6" fmla="*/ 400474 w 1067"/>
                  <a:gd name="T7" fmla="*/ 0 h 79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67"/>
                  <a:gd name="T13" fmla="*/ 0 h 793"/>
                  <a:gd name="T14" fmla="*/ 1067 w 1067"/>
                  <a:gd name="T15" fmla="*/ 793 h 79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67" h="793">
                    <a:moveTo>
                      <a:pt x="782" y="0"/>
                    </a:moveTo>
                    <a:lnTo>
                      <a:pt x="0" y="288"/>
                    </a:lnTo>
                    <a:lnTo>
                      <a:pt x="1067" y="793"/>
                    </a:lnTo>
                    <a:lnTo>
                      <a:pt x="782" y="0"/>
                    </a:lnTo>
                    <a:close/>
                  </a:path>
                </a:pathLst>
              </a:custGeom>
              <a:solidFill>
                <a:srgbClr val="FDB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96" name="文本框 78"/>
          <p:cNvSpPr txBox="1"/>
          <p:nvPr/>
        </p:nvSpPr>
        <p:spPr>
          <a:xfrm>
            <a:off x="3017838" y="2343150"/>
            <a:ext cx="2908300" cy="623888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600" dirty="0" smtClean="0">
                <a:solidFill>
                  <a:schemeClr val="accent1">
                    <a:lumMod val="75000"/>
                  </a:schemeClr>
                </a:solidFill>
              </a:rPr>
              <a:t>学科素养课件</a:t>
            </a:r>
            <a:endParaRPr lang="zh-CN" altLang="en-US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4" name="Picture 5" descr="cloudandb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2425" y="39688"/>
            <a:ext cx="6226175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" name="Picture 4" descr="cloud_ball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96213" y="5143500"/>
            <a:ext cx="842962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57 -0.10209 C -0.02722 -0.10602 -0.03307 -0.11204 -0.03932 -0.1169 C -0.04271 -0.11945 -0.04636 -0.12037 -0.04974 -0.12246 C -0.05091 -0.12315 -0.05169 -0.12546 -0.05287 -0.12616 C -0.05417 -0.12709 -0.06354 -0.12963 -0.06432 -0.12986 C -0.07162 -0.13241 -0.07761 -0.13588 -0.08516 -0.13727 C -0.08972 -0.13935 -0.09414 -0.1419 -0.0987 -0.14468 C -0.10222 -0.14676 -0.10391 -0.1456 -0.10703 -0.14838 C -0.11289 -0.15347 -0.11823 -0.15857 -0.12474 -0.16134 C -0.12578 -0.1625 -0.12669 -0.16412 -0.12787 -0.16505 C -0.12891 -0.16597 -0.13008 -0.16597 -0.13099 -0.1669 C -0.1375 -0.17338 -0.14258 -0.18125 -0.14974 -0.18542 C -0.15287 -0.19097 -0.15599 -0.19653 -0.15912 -0.20209 C -0.16081 -0.20509 -0.16341 -0.20533 -0.16537 -0.20764 C -0.16849 -0.21597 -0.17383 -0.22269 -0.17787 -0.22986 C -0.18399 -0.24074 -0.18998 -0.25139 -0.19557 -0.2632 C -0.20365 -0.28033 -0.20729 -0.30556 -0.2112 -0.32616 C -0.21211 -0.33773 -0.2138 -0.34815 -0.21537 -0.35949 C -0.21563 -0.38634 -0.2125 -0.44815 -0.21953 -0.48542 C -0.2224 -0.53079 -0.22149 -0.57037 -0.23307 -0.61134 C -0.23503 -0.61806 -0.23672 -0.62778 -0.23932 -0.63357 C -0.24675 -0.6507 -0.24297 -0.63982 -0.2487 -0.64838 C -0.25248 -0.65394 -0.25638 -0.66227 -0.2612 -0.66505 C -0.27448 -0.67292 -0.28659 -0.67639 -0.30078 -0.67801 C -0.32878 -0.69468 -0.36094 -0.68056 -0.39037 -0.67616 C -0.41211 -0.6632 -0.42669 -0.67824 -0.44349 -0.69468 C -0.44623 -0.69722 -0.44961 -0.69815 -0.45182 -0.70209 C -0.45547 -0.70857 -0.45821 -0.71088 -0.46328 -0.7132 C -0.46732 -0.72037 -0.4724 -0.72153 -0.47682 -0.72801 C -0.48099 -0.73426 -0.48451 -0.73704 -0.48932 -0.74283 C -0.49141 -0.74537 -0.4944 -0.74445 -0.49662 -0.74653 C -0.50313 -0.75301 -0.50612 -0.75625 -0.51328 -0.75949 C -0.51862 -0.76574 -0.52578 -0.76783 -0.53203 -0.7706 C -0.54219 -0.78264 -0.57383 -0.77778 -0.57787 -0.77801 C -0.58867 -0.78449 -0.57656 -0.77801 -0.60391 -0.77801 C -0.65287 -0.77801 -0.70182 -0.77917 -0.75078 -0.77986 C -0.76094 -0.78588 -0.76992 -0.79722 -0.77995 -0.80394 C -0.78334 -0.80625 -0.78568 -0.81134 -0.78932 -0.81134 " pathEditMode="relative" ptsTypes="fffffffffffffffffffffffffffffffffffffA">
                                      <p:cBhvr>
                                        <p:cTn id="25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5" y="976313"/>
            <a:ext cx="919163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379730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1104" y="208196"/>
              <a:ext cx="418795" cy="2404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395" y="208196"/>
              <a:ext cx="418795" cy="2405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380682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分子间的作用力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67544" y="1491630"/>
            <a:ext cx="77041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用力抹胶带可以缩小胶带分子与纸分子间的距离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使胶带分子与纸分子间产生较大的引力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这种较大的引力可以将错处的纸揭掉一层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5" y="1017588"/>
            <a:ext cx="919163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379730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1104" y="208196"/>
              <a:ext cx="418795" cy="2404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395" y="208196"/>
              <a:ext cx="418795" cy="2405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380682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分子间的作用力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1111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物质分子来构成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无规运动永不停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相互作用引和斥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三点内容要记清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8013" y="1017588"/>
            <a:ext cx="904875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379730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1104" y="208196"/>
              <a:ext cx="418795" cy="2404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395" y="208196"/>
              <a:ext cx="418795" cy="2405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380682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分子间的作用力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539552" y="2571750"/>
            <a:ext cx="7704138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“可怜九月初三夜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露似珍珠月似弓”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露珠成球形是由于分子间的相互作用的结果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1" name="yhb734.jpg" descr="id:2147512621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88024" y="349250"/>
            <a:ext cx="3034417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1012825" y="558800"/>
            <a:ext cx="7097713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第十章  从粒子到宇宙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1857375" y="1562100"/>
            <a:ext cx="4208463" cy="159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“解剖”原子</a:t>
            </a:r>
          </a:p>
          <a:p>
            <a:pPr algn="ctr"/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飞出地球</a:t>
            </a:r>
          </a:p>
          <a:p>
            <a:pPr algn="ctr"/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5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宇宙深处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4825" y="974725"/>
            <a:ext cx="1111250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311150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505" y="207931"/>
              <a:ext cx="418795" cy="2933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330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311467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原子的结构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829031" y="2968425"/>
            <a:ext cx="7704138" cy="1111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 dirty="0">
                <a:latin typeface="微软雅黑" pitchFamily="34" charset="-122"/>
                <a:ea typeface="微软雅黑" pitchFamily="34" charset="-122"/>
              </a:rPr>
              <a:t>粒子加速器</a:t>
            </a:r>
            <a:r>
              <a:rPr lang="en-US" altLang="zh-CN" sz="2400" dirty="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 algn="ctr">
              <a:lnSpc>
                <a:spcPct val="150000"/>
              </a:lnSpc>
            </a:pPr>
            <a:endParaRPr lang="en-US" altLang="zh-CN" sz="2400" dirty="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11" name="yhb747.jpg" descr="id:2147512965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31840" y="866044"/>
            <a:ext cx="3240360" cy="207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4825" y="974725"/>
            <a:ext cx="1111250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311150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505" y="207931"/>
              <a:ext cx="418795" cy="2933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330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311467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原子的结构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要想了解物质的微观结构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首先要把它打碎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粒子加速器就是用高速粒子去“打碎”被测物质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加速器使用电磁力加速带电粒子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由此产生的粒子束可沿设定的方向运动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使得带电粒子的速度越来越快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所具有的能量也就越来越高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就好比飞机在跑道上加速起跑一样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需要的跑道一定要长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才能获得足够大的速度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 algn="ctr">
              <a:lnSpc>
                <a:spcPct val="150000"/>
              </a:lnSpc>
            </a:pPr>
            <a:endParaRPr lang="en-US" altLang="zh-CN" sz="2000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4825" y="974725"/>
            <a:ext cx="1111250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311150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505" y="207931"/>
              <a:ext cx="418795" cy="2933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330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311467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原子的结构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卢瑟福的“核式模型”否定了汤姆生的“枣糕模型”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也是最接近现代科学研究对原子内部结构的认识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但是还是有一定区别的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就是电子绕核高速运转时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不像行星绕日那样有着固定的轨道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2763" y="977900"/>
            <a:ext cx="10953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4156075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198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499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41529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太阳系及宇宙结构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607219" y="2427734"/>
            <a:ext cx="7704138" cy="93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哥白尼的日心说比托勒密的地心说更合理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但是也有缺陷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现代科学发现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太阳不是宇宙的中心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它只是太阳系的中心</a:t>
            </a:r>
            <a:r>
              <a:rPr lang="en-US" altLang="zh-CN" sz="2000" dirty="0" smtClean="0">
                <a:latin typeface="微软雅黑" pitchFamily="34" charset="-122"/>
                <a:ea typeface="微软雅黑" pitchFamily="34" charset="-122"/>
              </a:rPr>
              <a:t>.</a:t>
            </a:r>
            <a:endParaRPr lang="en-US" altLang="zh-CN" sz="2000" dirty="0"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11" name="yhb753.jpg" descr="id:2147513022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14900" y="361031"/>
            <a:ext cx="2866248" cy="206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2763" y="977900"/>
            <a:ext cx="10953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4156075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198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499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41529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太阳系及宇宙结构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140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我国对哈雷彗星曾做过最早的记载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史书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《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春秋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》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中曾有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公元前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613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年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鲁文公十四年秋七月有星孛于北斗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现代天文学家根据它的轨道和时间判断出此星孛即哈雷彗星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2" name="yhb756.jpg" descr="id:2147513036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35412" y="2817813"/>
            <a:ext cx="2724819" cy="191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2763" y="977900"/>
            <a:ext cx="10953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4156075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198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499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41529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太阳系及宇宙结构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2734815"/>
            <a:ext cx="7704138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嫦娥奔月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中国上古时代神话传说故事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讲述了嫦娥被逢蒙所逼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无奈之下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吃下了西王母赐给丈夫后羿的一粒不死之药后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飞到了月宫的事情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3" name="yhb757.jpg" descr="id:2147513043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14900" y="377934"/>
            <a:ext cx="2591386" cy="233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1012825" y="558800"/>
            <a:ext cx="7097713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5400" b="1" dirty="0">
                <a:solidFill>
                  <a:srgbClr val="FF0000"/>
                </a:solidFill>
                <a:latin typeface="隶书"/>
                <a:ea typeface="隶书"/>
                <a:cs typeface="隶书"/>
              </a:rPr>
              <a:t>第十章  从粒子到宇宙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1541463" y="1703388"/>
            <a:ext cx="5900737" cy="108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认识分子</a:t>
            </a:r>
          </a:p>
          <a:p>
            <a:pPr algn="ctr"/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分子动理论的初步知识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2763" y="977900"/>
            <a:ext cx="10953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4156075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198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499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41529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太阳系及宇宙结构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512763" y="3057455"/>
            <a:ext cx="7704138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2018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年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12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月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8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日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我国嫦娥四号月球探测器在西昌卫星发射中心发射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踏上茫茫奔月之路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2" name="yhb758.jpg" descr="id:2147513050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04222" y="687490"/>
            <a:ext cx="2761007" cy="2154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2763" y="977900"/>
            <a:ext cx="10953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4156075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198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499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41529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太阳系及宇宙结构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16951" y="2787774"/>
            <a:ext cx="77041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哈勃空间望远镜发现了“谱线红移”现象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根据这一发现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科学家认定我们周围的星系正在远离我们而去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3" name="yhb759.jpg" descr="id:2147513064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4008" y="539411"/>
            <a:ext cx="2880320" cy="2327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文本框 78"/>
          <p:cNvSpPr txBox="1"/>
          <p:nvPr/>
        </p:nvSpPr>
        <p:spPr>
          <a:xfrm>
            <a:off x="3711968" y="2078424"/>
            <a:ext cx="2123477" cy="655252"/>
          </a:xfrm>
          <a:prstGeom prst="rect">
            <a:avLst/>
          </a:prstGeom>
          <a:noFill/>
        </p:spPr>
        <p:txBody>
          <a:bodyPr spcFirstLastPara="1" wrap="none" lIns="68580" tIns="34290" rIns="68580" bIns="34290">
            <a:prstTxWarp prst="textArchUp">
              <a:avLst/>
            </a:prstTxWarp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5400" dirty="0" smtClean="0">
                <a:solidFill>
                  <a:schemeClr val="accent5"/>
                </a:solidFill>
              </a:rPr>
              <a:t>谢    谢</a:t>
            </a:r>
            <a:endParaRPr lang="zh-CN" altLang="en-US" sz="5400" dirty="0">
              <a:solidFill>
                <a:schemeClr val="accent5"/>
              </a:solidFill>
            </a:endParaRPr>
          </a:p>
        </p:txBody>
      </p:sp>
      <p:pic>
        <p:nvPicPr>
          <p:cNvPr id="44" name="Picture 4" descr="clouds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05475" y="123825"/>
            <a:ext cx="32289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3" descr="fiel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076700"/>
            <a:ext cx="91836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" descr="cloud_ball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96213" y="5143500"/>
            <a:ext cx="842962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 descr="clouds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14350"/>
            <a:ext cx="51339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10" descr="together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54300" y="3448050"/>
            <a:ext cx="42513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2" descr="C:\Users\Administrator\Desktop\兔子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876925" y="4352925"/>
            <a:ext cx="8001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84 -0.24838 C 0.03346 -0.25232 0.02799 -0.25787 0.02213 -0.2625 C 0.01888 -0.26505 0.01549 -0.26597 0.01237 -0.26783 C 0.0112 -0.26852 0.01041 -0.27084 0.00937 -0.27153 C 0.0082 -0.27222 -0.00065 -0.27477 -0.00143 -0.275 C -0.00834 -0.27732 -0.01393 -0.28079 -0.0211 -0.28195 C -0.02539 -0.28403 -0.02956 -0.28634 -0.03386 -0.28912 C -0.03711 -0.29097 -0.03867 -0.29005 -0.04167 -0.29259 C -0.04714 -0.29746 -0.05222 -0.30232 -0.05834 -0.30486 C -0.05925 -0.30602 -0.06016 -0.30764 -0.0612 -0.30857 C -0.06224 -0.30949 -0.06328 -0.30949 -0.06419 -0.31019 C -0.07031 -0.31644 -0.07513 -0.32384 -0.0819 -0.32801 C -0.08477 -0.3331 -0.08776 -0.33843 -0.09076 -0.34375 C -0.09232 -0.34676 -0.09479 -0.34699 -0.09662 -0.34908 C -0.09948 -0.35695 -0.10456 -0.36343 -0.10834 -0.37037 C -0.11406 -0.38056 -0.11979 -0.39074 -0.125 -0.40209 C -0.13268 -0.41829 -0.13607 -0.44236 -0.13972 -0.46204 C -0.14063 -0.47315 -0.14219 -0.4831 -0.14362 -0.49375 C -0.14388 -0.51945 -0.14102 -0.57824 -0.14753 -0.61389 C -0.15026 -0.65695 -0.14948 -0.69468 -0.16029 -0.7338 C -0.16224 -0.74028 -0.1638 -0.74954 -0.16628 -0.75509 C -0.17318 -0.7713 -0.16966 -0.76088 -0.175 -0.76921 C -0.17865 -0.77431 -0.18229 -0.78241 -0.18685 -0.78496 C -0.19935 -0.79259 -0.21068 -0.79584 -0.22409 -0.79746 C -0.25052 -0.8132 -0.28073 -0.79977 -0.30847 -0.7956 C -0.32891 -0.78334 -0.34271 -0.79769 -0.35847 -0.8132 C -0.36107 -0.81574 -0.36432 -0.81644 -0.36641 -0.82037 C -0.36979 -0.82639 -0.3724 -0.82871 -0.37709 -0.83079 C -0.38099 -0.83773 -0.38568 -0.83889 -0.38985 -0.84491 C -0.39375 -0.85093 -0.39714 -0.85371 -0.40169 -0.85903 C -0.40365 -0.86158 -0.40638 -0.86065 -0.40847 -0.86273 C -0.41472 -0.86875 -0.41745 -0.87199 -0.42422 -0.875 C -0.4293 -0.88102 -0.43594 -0.88287 -0.44193 -0.88565 C -0.45143 -0.89699 -0.48125 -0.89236 -0.48503 -0.89259 C -0.49518 -0.89884 -0.48386 -0.89259 -0.50951 -0.89259 C -0.55573 -0.89259 -0.60182 -0.89375 -0.64792 -0.89445 C -0.65742 -0.90023 -0.66589 -0.91088 -0.67539 -0.91736 C -0.67852 -0.91968 -0.68073 -0.92431 -0.68412 -0.92431 " pathEditMode="relative" rAng="0" ptsTypes="fffffffffffffffffffffffffffffffffffffA">
                                      <p:cBhvr>
                                        <p:cTn id="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00" y="-33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04 0.01759 C -0.05638 0.01134 -0.05586 0.00416 -0.05938 -0.00463 C -0.06029 -0.00671 -0.06159 -0.0081 -0.0625 -0.01019 C -0.06706 -0.0206 -0.06836 -0.03033 -0.075 -0.03611 C -0.08464 -0.03033 -0.09271 -0.02685 -0.1 -0.01389 C -0.10195 -0.00324 -0.10039 0.00926 -0.10313 0.01944 C -0.10404 0.02291 -0.10938 0.02315 -0.10938 0.02338 C -0.11498 0.02199 -0.1207 0.02222 -0.12604 0.01944 C -0.12722 0.01875 -0.12761 0.01597 -0.12813 0.01389 C -0.13307 -0.00671 -0.12266 0.02407 -0.13333 -0.00463 C -0.13477 -0.00857 -0.13503 -0.01366 -0.13646 -0.01759 C -0.13867 -0.02338 -0.14154 -0.02847 -0.14375 -0.03426 C -0.1444 -0.03611 -0.14466 -0.03912 -0.14583 -0.03982 C -0.15013 -0.04236 -0.14805 -0.04051 -0.15208 -0.04537 C -0.16315 -0.04468 -0.17435 -0.04584 -0.18542 -0.04352 C -0.18672 -0.04329 -0.18724 -0.04005 -0.1875 -0.03796 C -0.18841 -0.02871 -0.18737 -0.01921 -0.18854 -0.01019 C -0.18906 -0.00579 -0.19128 -0.00278 -0.19271 0.00092 C -0.1957 0.00879 -0.19623 0.01643 -0.2 0.02315 C -0.20169 0.03241 -0.20534 0.0368 -0.21042 0.03981 C -0.21862 0.03773 -0.22214 0.03704 -0.22917 0.0287 C -0.23125 0.02616 -0.23542 0.02129 -0.23542 0.02153 C -0.23685 0.01759 -0.23815 0.01389 -0.23958 0.01018 C -0.24505 -0.00417 -0.24219 -0.02477 -0.25104 -0.03611 C -0.25404 -0.03982 -0.25599 -0.04028 -0.25938 -0.04167 C -0.26914 -0.04097 -0.27891 -0.04213 -0.28854 -0.03982 C -0.29219 -0.03889 -0.2918 -0.03056 -0.29271 -0.02685 C -0.29518 -0.0169 -0.29857 -0.01412 -0.30208 -0.00463 C -0.30352 -0.00093 -0.3043 0.0037 -0.30625 0.00648 C -0.31133 0.01342 -0.31693 0.01597 -0.32292 0.01944 C -0.32852 0.02268 -0.33281 0.03079 -0.33854 0.03426 C -0.34037 0.03403 -0.34974 0.0331 -0.35313 0.03055 C -0.35625 0.02824 -0.35768 0.025 -0.36146 0.025 " pathEditMode="relative" rAng="0" ptsTypes="ffffffffffffffffffffffffffffffffA">
                                      <p:cBhvr>
                                        <p:cTn id="33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0" y="-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4825" y="974725"/>
            <a:ext cx="1111250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3122612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09893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132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311467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物质的构成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504825" y="2931790"/>
            <a:ext cx="77041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杜甫在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《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兵车行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》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中写到“耶娘妻子走相送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尘埃不见咸阳桥”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尘埃能用肉眼直接看到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因此不是分子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2" name="yhb716.jpg" descr="id:2147512418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63888" y="314326"/>
            <a:ext cx="3717255" cy="2393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4825" y="974725"/>
            <a:ext cx="1111250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623570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051" y="208666"/>
              <a:ext cx="418795" cy="1465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695" y="208666"/>
              <a:ext cx="418795" cy="1464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62309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分子在永不停息地做无规则运动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1.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将密度大的二氧化氮气体和硫酸铜溶液都放在各自实验装置的下面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密度小的空气和清水放在上面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目的是避免重力对实验造成影响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2.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在条件相同时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气体扩散最快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液体次之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固体扩散最慢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4825" y="974725"/>
            <a:ext cx="1111250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623570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051" y="208666"/>
              <a:ext cx="418795" cy="1465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695" y="208666"/>
              <a:ext cx="418795" cy="1464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62309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分子在永不停息地做无规则运动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504825" y="3363838"/>
            <a:ext cx="7704138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“遥知不是雪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为有暗香来”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闻到梅花的香味是因为花香分子不停地做无规则运动的结果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1" name="yhb720.jpg" descr="id:2147512439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65946" y="915566"/>
            <a:ext cx="3240360" cy="2278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8000" y="974725"/>
            <a:ext cx="1104900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623570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051" y="208666"/>
              <a:ext cx="418795" cy="1465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695" y="208666"/>
              <a:ext cx="418795" cy="1464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62309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分子在永不停息地做无规则运动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508000" y="1491630"/>
            <a:ext cx="7704138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尽管用眼睛不能直接观察到物质内部分子的运动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但我们可以根据宏观的扩散现象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通过推理来感知分子的运动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这种通过直接感知的现象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推测无法直接感知的事物的科学方法称为转换法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8000" y="976313"/>
            <a:ext cx="1104900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623570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051" y="208666"/>
              <a:ext cx="418795" cy="1465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695" y="208666"/>
              <a:ext cx="418795" cy="1464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62309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分子在永不停息地做无规则运动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521252" y="3473621"/>
            <a:ext cx="7704138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“花气袭人知骤暖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鹊声穿树喜新晴”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分子热运动与温度有关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春天温度骤然升高时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分子热运动加快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花香因此特别浓郁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1" name="yhb724.jpg" descr="id:2147512482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88024" y="915565"/>
            <a:ext cx="2808312" cy="234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8000" y="974725"/>
            <a:ext cx="1104900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379730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1104" y="208196"/>
              <a:ext cx="418795" cy="2404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395" y="208196"/>
              <a:ext cx="418795" cy="2405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380682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分子间存在空隙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分子间的空隙用肉眼是看不到的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我们通过实验出现的宏观现象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进行合理的猜想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可以给出一个合理的猜测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组成物质的分子间是存在空隙的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否则它们在相互混合以后总体积是不会减小的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8000" y="976313"/>
            <a:ext cx="1104900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379730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1104" y="208196"/>
              <a:ext cx="418795" cy="2404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395" y="208196"/>
              <a:ext cx="418795" cy="2405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380682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分子间存在空隙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我们做作业时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常用透明胶带把错处揭掉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为什么在操作时往往要把胶带用力抹一下使之与纸紧贴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才能容易将错处的纸揭掉一层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?</a:t>
            </a:r>
          </a:p>
        </p:txBody>
      </p:sp>
      <p:pic>
        <p:nvPicPr>
          <p:cNvPr id="11" name="yhb732.jpg" descr="id:2147512556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81375" y="2660650"/>
            <a:ext cx="17462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847</Words>
  <Application>Microsoft Office PowerPoint</Application>
  <PresentationFormat>全屏显示(16:9)</PresentationFormat>
  <Paragraphs>53</Paragraphs>
  <Slides>22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3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User</cp:lastModifiedBy>
  <cp:revision>9</cp:revision>
  <dcterms:created xsi:type="dcterms:W3CDTF">2020-02-27T09:21:44Z</dcterms:created>
  <dcterms:modified xsi:type="dcterms:W3CDTF">2020-03-14T01:00:49Z</dcterms:modified>
</cp:coreProperties>
</file>