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9"/>
  </p:notesMasterIdLst>
  <p:sldIdLst>
    <p:sldId id="434" r:id="rId3"/>
    <p:sldId id="436" r:id="rId4"/>
    <p:sldId id="435" r:id="rId5"/>
    <p:sldId id="523" r:id="rId6"/>
    <p:sldId id="522" r:id="rId7"/>
    <p:sldId id="521" r:id="rId8"/>
    <p:sldId id="500" r:id="rId9"/>
    <p:sldId id="501" r:id="rId10"/>
    <p:sldId id="525" r:id="rId11"/>
    <p:sldId id="526" r:id="rId12"/>
    <p:sldId id="528" r:id="rId13"/>
    <p:sldId id="529" r:id="rId14"/>
    <p:sldId id="541" r:id="rId15"/>
    <p:sldId id="537" r:id="rId16"/>
    <p:sldId id="438" r:id="rId17"/>
    <p:sldId id="439" r:id="rId18"/>
    <p:sldId id="440" r:id="rId19"/>
    <p:sldId id="542" r:id="rId20"/>
    <p:sldId id="530" r:id="rId21"/>
    <p:sldId id="455" r:id="rId22"/>
    <p:sldId id="504" r:id="rId23"/>
    <p:sldId id="543" r:id="rId24"/>
    <p:sldId id="538" r:id="rId25"/>
    <p:sldId id="441" r:id="rId26"/>
    <p:sldId id="442" r:id="rId27"/>
    <p:sldId id="443" r:id="rId28"/>
    <p:sldId id="531" r:id="rId29"/>
    <p:sldId id="473" r:id="rId30"/>
    <p:sldId id="506" r:id="rId31"/>
    <p:sldId id="508" r:id="rId32"/>
    <p:sldId id="507" r:id="rId33"/>
    <p:sldId id="539" r:id="rId34"/>
    <p:sldId id="444" r:id="rId35"/>
    <p:sldId id="445" r:id="rId36"/>
    <p:sldId id="446" r:id="rId37"/>
    <p:sldId id="462" r:id="rId38"/>
    <p:sldId id="511" r:id="rId39"/>
    <p:sldId id="544" r:id="rId40"/>
    <p:sldId id="510" r:id="rId41"/>
    <p:sldId id="545" r:id="rId42"/>
    <p:sldId id="546" r:id="rId43"/>
    <p:sldId id="547" r:id="rId44"/>
    <p:sldId id="533" r:id="rId45"/>
    <p:sldId id="540" r:id="rId46"/>
    <p:sldId id="447" r:id="rId47"/>
    <p:sldId id="448" r:id="rId48"/>
    <p:sldId id="449" r:id="rId49"/>
    <p:sldId id="535" r:id="rId50"/>
    <p:sldId id="517" r:id="rId51"/>
    <p:sldId id="518" r:id="rId52"/>
    <p:sldId id="519" r:id="rId53"/>
    <p:sldId id="548" r:id="rId54"/>
    <p:sldId id="536" r:id="rId55"/>
    <p:sldId id="520" r:id="rId56"/>
    <p:sldId id="454" r:id="rId57"/>
    <p:sldId id="492" r:id="rId58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8" autoAdjust="0"/>
    <p:restoredTop sz="95494" autoAdjust="0"/>
  </p:normalViewPr>
  <p:slideViewPr>
    <p:cSldViewPr snapToGrid="0">
      <p:cViewPr varScale="1">
        <p:scale>
          <a:sx n="114" d="100"/>
          <a:sy n="114" d="100"/>
        </p:scale>
        <p:origin x="-1692" y="-108"/>
      </p:cViewPr>
      <p:guideLst>
        <p:guide orient="horz" pos="2192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7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file:///C:\Documents%20and%20Settings\Administrator\&#26700;&#38754;\pai\&#27491;&#25991;pai\2018XD-152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WL65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54.e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WL66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&#26700;&#38754;\pai\&#27491;&#25991;pai\2018XD-148.eps" TargetMode="Externa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&#26700;&#38754;\pai\&#27491;&#25991;pai\2018XD-149.eps" TargetMode="External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&#26700;&#38754;\pai\&#27491;&#25991;pai\2018XD-150.eps" TargetMode="External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453230" y="2506675"/>
            <a:ext cx="451932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第三部分  能量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机械功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与机械能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0645" y="880049"/>
            <a:ext cx="8443376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/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19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建筑工地上的起重机示意图，起重机的电动机功率为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W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，当它把质量为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 t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的重物匀速提起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24 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时，用时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100 s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N/kg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/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在这段时间内起重机提起重物做功的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功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率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是多少？机械效率是多少？</a:t>
            </a:r>
          </a:p>
        </p:txBody>
      </p:sp>
      <p:pic>
        <p:nvPicPr>
          <p:cNvPr id="20482" name="Picture 2" descr="C:\Documents and Settings\Administrator\桌面\pai\正文pai\2018XD-15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75" y="2218877"/>
            <a:ext cx="1878276" cy="16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724318" y="401397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 图</a:t>
            </a:r>
            <a:r>
              <a:rPr lang="en-US" altLang="zh-CN" kern="100" dirty="0" smtClean="0">
                <a:latin typeface="+mn-ea"/>
                <a:cs typeface="Times New Roman" panose="02020603050405020304" pitchFamily="18" charset="0"/>
              </a:rPr>
              <a:t>9-3</a:t>
            </a:r>
            <a:endParaRPr lang="zh-CN" altLang="en-US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9"/>
              <p:cNvSpPr txBox="1"/>
              <p:nvPr/>
            </p:nvSpPr>
            <p:spPr>
              <a:xfrm>
                <a:off x="390645" y="3903364"/>
                <a:ext cx="8669512" cy="246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解：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(1)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起重机提起重物做的功</a:t>
                </a:r>
              </a:p>
              <a:p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W</a:t>
                </a:r>
                <a:r>
                  <a:rPr lang="zh-CN" altLang="en-US" sz="2400" b="1" baseline="-25000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有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i="1" dirty="0" err="1">
                    <a:solidFill>
                      <a:srgbClr val="FF0000"/>
                    </a:solidFill>
                    <a:ea typeface="楷体" panose="02010609060101010101" pitchFamily="49" charset="-122"/>
                  </a:rPr>
                  <a:t>Gh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i="1" dirty="0" err="1">
                    <a:solidFill>
                      <a:srgbClr val="FF0000"/>
                    </a:solidFill>
                    <a:ea typeface="楷体" panose="02010609060101010101" pitchFamily="49" charset="-122"/>
                  </a:rPr>
                  <a:t>mgh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1×10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3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kg×10 N/kg×24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m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2.4×10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5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J</a:t>
                </a: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起重机提起重物做功的功率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P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t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2.4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105 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2.4×10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3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W</a:t>
                </a: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机械效率</a:t>
                </a:r>
                <a:r>
                  <a:rPr lang="el-GR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η</a:t>
                </a:r>
                <a:r>
                  <a:rPr lang="zh-CN" altLang="el-GR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电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100%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电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100%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2.4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105 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103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×100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%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80%</a:t>
                </a:r>
              </a:p>
            </p:txBody>
          </p:sp>
        </mc:Choice>
        <mc:Fallback xmlns="">
          <p:sp>
            <p:nvSpPr>
              <p:cNvPr id="11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5" y="3903364"/>
                <a:ext cx="8669512" cy="2468433"/>
              </a:xfrm>
              <a:prstGeom prst="rect">
                <a:avLst/>
              </a:prstGeom>
              <a:blipFill rotWithShape="0">
                <a:blip r:embed="rId5"/>
                <a:stretch>
                  <a:fillRect l="-1055" t="-2716" b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062126"/>
            <a:ext cx="8443376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示，列车站台设计成中间高、两边低的原因是：进站时列车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由于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要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保持原来的运动状态冲上站台；从能量转换的角度来说，当列车出站时从高度较高的地方下行，它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不用消耗过多的电能或化学能等能量。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7177624" y="1492085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惯性</a:t>
            </a:r>
          </a:p>
        </p:txBody>
      </p:sp>
      <p:sp>
        <p:nvSpPr>
          <p:cNvPr id="14" name="TextBox 39"/>
          <p:cNvSpPr txBox="1"/>
          <p:nvPr/>
        </p:nvSpPr>
        <p:spPr>
          <a:xfrm>
            <a:off x="457232" y="2987279"/>
            <a:ext cx="369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重力势能转化成动能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49" y="4482652"/>
            <a:ext cx="5029200" cy="144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062126"/>
            <a:ext cx="8443376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(2018</a:t>
            </a:r>
            <a:r>
              <a:rPr lang="zh-CN" altLang="zh-CN" sz="2800" dirty="0"/>
              <a:t>年第</a:t>
            </a:r>
            <a:r>
              <a:rPr lang="en-US" altLang="zh-CN" sz="2800" dirty="0"/>
              <a:t>23</a:t>
            </a:r>
            <a:r>
              <a:rPr lang="zh-CN" altLang="zh-CN" sz="2800" dirty="0"/>
              <a:t>题</a:t>
            </a:r>
            <a:r>
              <a:rPr lang="en-US" altLang="zh-CN" sz="2800" dirty="0"/>
              <a:t>)(3)</a:t>
            </a:r>
            <a:r>
              <a:rPr lang="zh-CN" altLang="zh-CN" sz="2800" dirty="0"/>
              <a:t>长征七号火箭所搭载的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天舟一号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货运</a:t>
            </a:r>
            <a:r>
              <a:rPr lang="zh-CN" altLang="zh-CN" sz="2800" dirty="0"/>
              <a:t>飞船在上升过程中的机械能不断</a:t>
            </a:r>
            <a:r>
              <a:rPr lang="en-US" altLang="zh-CN" sz="2800" dirty="0" smtClean="0"/>
              <a:t>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/>
              <a:t>”)</a:t>
            </a:r>
            <a:r>
              <a:rPr lang="zh-CN" altLang="zh-CN" sz="2800" dirty="0"/>
              <a:t>，长征七号火箭燃料的</a:t>
            </a:r>
            <a:r>
              <a:rPr lang="en-US" altLang="zh-CN" sz="2800" dirty="0" smtClean="0"/>
              <a:t>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___</a:t>
            </a:r>
            <a:r>
              <a:rPr lang="zh-CN" altLang="zh-CN" sz="2800" dirty="0"/>
              <a:t>能燃烧时转化为内能。</a:t>
            </a:r>
          </a:p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8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5</a:t>
            </a:r>
            <a:r>
              <a:rPr lang="zh-CN" altLang="zh-CN" sz="2800" dirty="0"/>
              <a:t>所示，用细线系住小球悬挂在</a:t>
            </a:r>
            <a:r>
              <a:rPr lang="en-US" altLang="zh-CN" sz="2800" i="1" dirty="0"/>
              <a:t>O</a:t>
            </a:r>
            <a:r>
              <a:rPr lang="zh-CN" altLang="zh-CN" sz="2800" dirty="0"/>
              <a:t>点，将小球拉至</a:t>
            </a:r>
            <a:r>
              <a:rPr lang="en-US" altLang="zh-CN" sz="2800" i="1" dirty="0"/>
              <a:t>A</a:t>
            </a:r>
            <a:r>
              <a:rPr lang="zh-CN" altLang="zh-CN" sz="2800" dirty="0"/>
              <a:t>点释放，从</a:t>
            </a:r>
            <a:r>
              <a:rPr lang="en-US" altLang="zh-CN" sz="2800" i="1" dirty="0"/>
              <a:t>A</a:t>
            </a:r>
            <a:r>
              <a:rPr lang="zh-CN" altLang="zh-CN" sz="2800" dirty="0"/>
              <a:t>点经过</a:t>
            </a:r>
            <a:r>
              <a:rPr lang="en-US" altLang="zh-CN" sz="2800" i="1" dirty="0"/>
              <a:t>B</a:t>
            </a:r>
            <a:r>
              <a:rPr lang="zh-CN" altLang="zh-CN" sz="2800" dirty="0"/>
              <a:t>点运动到</a:t>
            </a:r>
            <a:r>
              <a:rPr lang="en-US" altLang="zh-CN" sz="2800" i="1" dirty="0"/>
              <a:t>C</a:t>
            </a:r>
            <a:r>
              <a:rPr lang="zh-CN" altLang="zh-CN" sz="2800" dirty="0"/>
              <a:t>点的过程中，小球的重力势能先</a:t>
            </a:r>
            <a:r>
              <a:rPr lang="zh-CN" altLang="zh-CN" sz="2800" dirty="0" smtClean="0"/>
              <a:t>变</a:t>
            </a:r>
            <a:endParaRPr lang="en-US" altLang="zh-CN" sz="2800" dirty="0" smtClean="0"/>
          </a:p>
          <a:p>
            <a:r>
              <a:rPr lang="zh-CN" altLang="zh-CN" sz="2800" dirty="0" smtClean="0"/>
              <a:t>小</a:t>
            </a:r>
            <a:r>
              <a:rPr lang="zh-CN" altLang="zh-CN" sz="2800" dirty="0"/>
              <a:t>后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 smtClean="0">
                <a:latin typeface="+mn-ea"/>
              </a:rPr>
              <a:t>”</a:t>
            </a:r>
          </a:p>
          <a:p>
            <a:r>
              <a:rPr lang="zh-CN" altLang="zh-CN" sz="2800" dirty="0" smtClean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，下同</a:t>
            </a:r>
            <a:r>
              <a:rPr lang="en-US" altLang="zh-CN" sz="2800" dirty="0"/>
              <a:t>)</a:t>
            </a:r>
            <a:r>
              <a:rPr lang="zh-CN" altLang="zh-CN" sz="2800" dirty="0"/>
              <a:t>，动能先</a:t>
            </a:r>
            <a:r>
              <a:rPr lang="en-US" altLang="zh-CN" sz="2800" dirty="0" smtClean="0"/>
              <a:t>_______</a:t>
            </a:r>
          </a:p>
          <a:p>
            <a:r>
              <a:rPr lang="zh-CN" altLang="zh-CN" sz="2800" dirty="0" smtClean="0"/>
              <a:t>后</a:t>
            </a:r>
            <a:r>
              <a:rPr lang="en-US" altLang="zh-CN" sz="2800" dirty="0"/>
              <a:t>________</a:t>
            </a:r>
            <a:r>
              <a:rPr lang="zh-CN" altLang="zh-CN" sz="2800" dirty="0"/>
              <a:t>。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6986404" y="1399722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14" name="TextBox 39"/>
          <p:cNvSpPr txBox="1"/>
          <p:nvPr/>
        </p:nvSpPr>
        <p:spPr>
          <a:xfrm>
            <a:off x="937994" y="2267692"/>
            <a:ext cx="115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03" y="3711367"/>
            <a:ext cx="2541720" cy="2840447"/>
          </a:xfrm>
          <a:prstGeom prst="rect">
            <a:avLst/>
          </a:prstGeom>
        </p:spPr>
      </p:pic>
      <p:sp>
        <p:nvSpPr>
          <p:cNvPr id="11" name="TextBox 39"/>
          <p:cNvSpPr txBox="1"/>
          <p:nvPr/>
        </p:nvSpPr>
        <p:spPr>
          <a:xfrm>
            <a:off x="1298721" y="3996478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13" name="TextBox 39"/>
          <p:cNvSpPr txBox="1"/>
          <p:nvPr/>
        </p:nvSpPr>
        <p:spPr>
          <a:xfrm>
            <a:off x="4873559" y="4416297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943947" y="4869980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32171"/>
            <a:ext cx="8443376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19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所示，质量为</a:t>
            </a:r>
            <a:r>
              <a:rPr lang="en-US" altLang="zh-CN" sz="2800" dirty="0"/>
              <a:t>960 kg</a:t>
            </a:r>
            <a:r>
              <a:rPr lang="zh-CN" altLang="zh-CN" sz="2800" dirty="0"/>
              <a:t>、底面积为</a:t>
            </a:r>
            <a:r>
              <a:rPr lang="en-US" altLang="zh-CN" sz="2800" dirty="0"/>
              <a:t>0.5 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的石材</a:t>
            </a:r>
            <a:r>
              <a:rPr lang="en-US" altLang="zh-CN" sz="2800" i="1" dirty="0"/>
              <a:t>A</a:t>
            </a:r>
            <a:r>
              <a:rPr lang="zh-CN" altLang="zh-CN" sz="2800" dirty="0"/>
              <a:t>放在</a:t>
            </a:r>
            <a:r>
              <a:rPr lang="zh-CN" altLang="zh-CN" sz="2800" dirty="0" smtClean="0"/>
              <a:t>水</a:t>
            </a:r>
            <a:endParaRPr lang="en-US" altLang="zh-CN" sz="2800" dirty="0" smtClean="0"/>
          </a:p>
          <a:p>
            <a:r>
              <a:rPr lang="zh-CN" altLang="zh-CN" sz="2800" dirty="0" smtClean="0"/>
              <a:t>平地</a:t>
            </a:r>
            <a:r>
              <a:rPr lang="zh-CN" altLang="zh-CN" sz="2800" dirty="0"/>
              <a:t>面上，利用滑轮组</a:t>
            </a:r>
            <a:r>
              <a:rPr lang="zh-CN" altLang="zh-CN" sz="2800" dirty="0" smtClean="0"/>
              <a:t>水平</a:t>
            </a:r>
            <a:endParaRPr lang="en-US" altLang="zh-CN" sz="2800" dirty="0" smtClean="0"/>
          </a:p>
          <a:p>
            <a:r>
              <a:rPr lang="zh-CN" altLang="zh-CN" sz="2800" dirty="0" smtClean="0"/>
              <a:t>拉动</a:t>
            </a:r>
            <a:r>
              <a:rPr lang="en-US" altLang="zh-CN" sz="2800" i="1" dirty="0"/>
              <a:t>A</a:t>
            </a:r>
            <a:r>
              <a:rPr lang="zh-CN" altLang="zh-CN" sz="2800" dirty="0"/>
              <a:t>，使其在</a:t>
            </a:r>
            <a:r>
              <a:rPr lang="en-US" altLang="zh-CN" sz="2800" dirty="0"/>
              <a:t>20 s</a:t>
            </a:r>
            <a:r>
              <a:rPr lang="zh-CN" altLang="zh-CN" sz="2800" dirty="0"/>
              <a:t>的时间</a:t>
            </a:r>
            <a:r>
              <a:rPr lang="zh-CN" altLang="zh-CN" sz="2800" dirty="0" smtClean="0"/>
              <a:t>内</a:t>
            </a:r>
            <a:endParaRPr lang="en-US" altLang="zh-CN" sz="2800" dirty="0" smtClean="0"/>
          </a:p>
          <a:p>
            <a:r>
              <a:rPr lang="zh-CN" altLang="zh-CN" sz="2800" dirty="0" smtClean="0"/>
              <a:t>匀速</a:t>
            </a:r>
            <a:r>
              <a:rPr lang="zh-CN" altLang="zh-CN" sz="2800" dirty="0"/>
              <a:t>向墙靠近了</a:t>
            </a:r>
            <a:r>
              <a:rPr lang="en-US" altLang="zh-CN" sz="2800" dirty="0"/>
              <a:t>4 m</a:t>
            </a:r>
            <a:r>
              <a:rPr lang="zh-CN" altLang="zh-CN" sz="2800" dirty="0"/>
              <a:t>，水平</a:t>
            </a:r>
            <a:r>
              <a:rPr lang="zh-CN" altLang="zh-CN" sz="2800" dirty="0" smtClean="0"/>
              <a:t>拉</a:t>
            </a:r>
            <a:endParaRPr lang="en-US" altLang="zh-CN" sz="2800" dirty="0" smtClean="0"/>
          </a:p>
          <a:p>
            <a:r>
              <a:rPr lang="zh-CN" altLang="zh-CN" sz="2800" dirty="0" smtClean="0"/>
              <a:t>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500 N</a:t>
            </a:r>
            <a:r>
              <a:rPr lang="zh-CN" altLang="zh-CN" sz="2800" dirty="0"/>
              <a:t>，不计绳、</a:t>
            </a:r>
            <a:r>
              <a:rPr lang="zh-CN" altLang="zh-CN" sz="2800" dirty="0" smtClean="0"/>
              <a:t>滑轮</a:t>
            </a:r>
            <a:endParaRPr lang="en-US" altLang="zh-CN" sz="2800" dirty="0" smtClean="0"/>
          </a:p>
          <a:p>
            <a:r>
              <a:rPr lang="zh-CN" altLang="zh-CN" sz="2800" dirty="0" smtClean="0"/>
              <a:t>组</a:t>
            </a:r>
            <a:r>
              <a:rPr lang="zh-CN" altLang="zh-CN" sz="2800" dirty="0"/>
              <a:t>的质量以及绳与滑轮组</a:t>
            </a:r>
            <a:r>
              <a:rPr lang="zh-CN" altLang="zh-CN" sz="2800" dirty="0" smtClean="0"/>
              <a:t>之</a:t>
            </a:r>
            <a:endParaRPr lang="en-US" altLang="zh-CN" sz="2800" dirty="0" smtClean="0"/>
          </a:p>
          <a:p>
            <a:r>
              <a:rPr lang="zh-CN" altLang="zh-CN" sz="2800" dirty="0" smtClean="0"/>
              <a:t>间</a:t>
            </a:r>
            <a:r>
              <a:rPr lang="zh-CN" altLang="zh-CN" sz="2800" dirty="0"/>
              <a:t>的摩擦，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</a:t>
            </a:r>
            <a:r>
              <a:rPr lang="zh-CN" altLang="zh-CN" sz="2800" dirty="0"/>
              <a:t>。求：</a:t>
            </a:r>
          </a:p>
          <a:p>
            <a:r>
              <a:rPr lang="en-US" altLang="zh-CN" sz="2800" dirty="0"/>
              <a:t> (3)</a:t>
            </a:r>
            <a:r>
              <a:rPr lang="zh-CN" altLang="zh-CN" sz="2800" dirty="0"/>
              <a:t>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的功率。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761" y="1585346"/>
            <a:ext cx="3953575" cy="23323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9405" y="4802489"/>
            <a:ext cx="8745856" cy="1882549"/>
            <a:chOff x="239405" y="4802489"/>
            <a:chExt cx="8745856" cy="1882549"/>
          </a:xfrm>
        </p:grpSpPr>
        <p:sp>
          <p:nvSpPr>
            <p:cNvPr id="20" name="文本框 16"/>
            <p:cNvSpPr txBox="1"/>
            <p:nvPr/>
          </p:nvSpPr>
          <p:spPr>
            <a:xfrm>
              <a:off x="239405" y="4802489"/>
              <a:ext cx="8745856" cy="1754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/>
                <a:t>解：</a:t>
              </a:r>
              <a:r>
                <a:rPr lang="en-US" altLang="zh-CN" sz="2400" dirty="0"/>
                <a:t>(3)</a:t>
              </a:r>
              <a:r>
                <a:rPr lang="zh-CN" altLang="zh-CN" sz="2400" dirty="0"/>
                <a:t>拉力移动的距离</a:t>
              </a:r>
              <a:r>
                <a:rPr lang="en-US" altLang="zh-CN" sz="2400" i="1" dirty="0" err="1"/>
                <a:t>s</a:t>
              </a:r>
              <a:r>
                <a:rPr lang="en-US" altLang="zh-CN" sz="2400" i="1" baseline="-25000" dirty="0" err="1"/>
                <a:t>F</a:t>
              </a:r>
              <a:r>
                <a:rPr lang="zh-CN" altLang="zh-CN" sz="2400" dirty="0"/>
                <a:t>＝</a:t>
              </a:r>
              <a:r>
                <a:rPr lang="en-US" altLang="zh-CN" sz="2400" i="1" dirty="0"/>
                <a:t>ns</a:t>
              </a:r>
              <a:r>
                <a:rPr lang="zh-CN" altLang="zh-CN" sz="2400" dirty="0"/>
                <a:t>＝</a:t>
              </a:r>
              <a:r>
                <a:rPr lang="en-US" altLang="zh-CN" sz="2400" dirty="0"/>
                <a:t>2×4 m</a:t>
              </a:r>
              <a:r>
                <a:rPr lang="zh-CN" altLang="zh-CN" sz="2400" dirty="0"/>
                <a:t>＝</a:t>
              </a:r>
              <a:r>
                <a:rPr lang="en-US" altLang="zh-CN" sz="2400" dirty="0"/>
                <a:t>8 m</a:t>
              </a:r>
              <a:endParaRPr lang="zh-CN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zh-CN" sz="2400" dirty="0"/>
                <a:t>拉力做的总功：</a:t>
              </a:r>
              <a:r>
                <a:rPr lang="en-US" altLang="zh-CN" sz="2400" i="1" dirty="0"/>
                <a:t>W</a:t>
              </a:r>
              <a:r>
                <a:rPr lang="zh-CN" altLang="zh-CN" sz="2400" baseline="-25000" dirty="0"/>
                <a:t>总</a:t>
              </a:r>
              <a:r>
                <a:rPr lang="zh-CN" altLang="zh-CN" sz="2400" dirty="0"/>
                <a:t>＝</a:t>
              </a:r>
              <a:r>
                <a:rPr lang="en-US" altLang="zh-CN" sz="2400" i="1" dirty="0" err="1"/>
                <a:t>Fs</a:t>
              </a:r>
              <a:r>
                <a:rPr lang="en-US" altLang="zh-CN" sz="2400" i="1" baseline="-25000" dirty="0" err="1"/>
                <a:t>F</a:t>
              </a:r>
              <a:r>
                <a:rPr lang="zh-CN" altLang="zh-CN" sz="2400" dirty="0"/>
                <a:t>＝</a:t>
              </a:r>
              <a:r>
                <a:rPr lang="en-US" altLang="zh-CN" sz="2400" dirty="0"/>
                <a:t>500 N×8 m</a:t>
              </a:r>
              <a:r>
                <a:rPr lang="zh-CN" altLang="zh-CN" sz="2400" dirty="0"/>
                <a:t>＝</a:t>
              </a:r>
              <a:r>
                <a:rPr lang="en-US" altLang="zh-CN" sz="2400" dirty="0"/>
                <a:t>4 000 J</a:t>
              </a:r>
              <a:endParaRPr lang="zh-CN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zh-CN" sz="2400" dirty="0"/>
                <a:t>拉力的功率：</a:t>
              </a:r>
              <a:r>
                <a:rPr lang="en-US" altLang="zh-CN" sz="2400" i="1" dirty="0"/>
                <a:t>P</a:t>
              </a:r>
              <a:r>
                <a:rPr lang="zh-CN" altLang="zh-CN" sz="2400" dirty="0" smtClean="0"/>
                <a:t>＝</a:t>
              </a:r>
              <a:r>
                <a:rPr lang="en-US" altLang="zh-CN" sz="2400" dirty="0" smtClean="0"/>
                <a:t>                        </a:t>
              </a:r>
              <a:r>
                <a:rPr lang="zh-CN" altLang="zh-CN" sz="2400" dirty="0" smtClean="0"/>
                <a:t>＝</a:t>
              </a:r>
              <a:r>
                <a:rPr lang="en-US" altLang="zh-CN" sz="2400" dirty="0"/>
                <a:t>200 W</a:t>
              </a:r>
              <a:endPara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2602266" y="5799048"/>
            <a:ext cx="1855041" cy="885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5" imgW="20421600" imgH="9753600" progId="Equation.DSMT4">
                    <p:embed/>
                  </p:oleObj>
                </mc:Choice>
                <mc:Fallback>
                  <p:oleObj name="Equation" r:id="rId5" imgW="20421600" imgH="9753600" progId="Equation.DSMT4">
                    <p:embed/>
                    <p:pic>
                      <p:nvPicPr>
                        <p:cNvPr id="0" name="图片 102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02266" y="5799048"/>
                          <a:ext cx="1855041" cy="885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功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15731" y="1332508"/>
            <a:ext cx="8745856" cy="44525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示的情景中，人对物体做了功的是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)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 fontAlgn="auto">
              <a:lnSpc>
                <a:spcPts val="336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9-7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．小车在拉力作用下向前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运动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．提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着水桶在水平路面上匀速前进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．小孩推车，车未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动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出去的足球在地面上滚动一段距离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67098" y="2131102"/>
            <a:ext cx="88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2" y="1959652"/>
            <a:ext cx="8714125" cy="164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195925" y="4014817"/>
            <a:ext cx="8745856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解析：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.</a:t>
            </a:r>
            <a:r>
              <a:rPr lang="zh-CN" altLang="zh-CN" sz="2400" dirty="0"/>
              <a:t>人的拉力作用在车上，车在拉力的方向上移动了一段距离，所以人对车做了功；</a:t>
            </a:r>
            <a:r>
              <a:rPr lang="en-US" altLang="zh-CN" sz="2400" dirty="0"/>
              <a:t>B.</a:t>
            </a:r>
            <a:r>
              <a:rPr lang="zh-CN" altLang="zh-CN" sz="2400" dirty="0"/>
              <a:t>人作用在水桶上的力竖直向上，但水桶在力的方向上没有移动距离</a:t>
            </a:r>
            <a:r>
              <a:rPr lang="en-US" altLang="zh-CN" sz="2400" dirty="0"/>
              <a:t>(</a:t>
            </a:r>
            <a:r>
              <a:rPr lang="zh-CN" altLang="zh-CN" sz="2400" dirty="0"/>
              <a:t>力的方向与物体移动距离的方向垂直</a:t>
            </a:r>
            <a:r>
              <a:rPr lang="en-US" altLang="zh-CN" sz="2400" dirty="0"/>
              <a:t>)</a:t>
            </a:r>
            <a:r>
              <a:rPr lang="zh-CN" altLang="zh-CN" sz="2400" dirty="0"/>
              <a:t>，所以人没对水桶做功；</a:t>
            </a:r>
            <a:r>
              <a:rPr lang="en-US" altLang="zh-CN" sz="2400" dirty="0"/>
              <a:t>C.</a:t>
            </a:r>
            <a:r>
              <a:rPr lang="zh-CN" altLang="zh-CN" sz="2400" dirty="0"/>
              <a:t>小孩的推力作用在车上，但车在推力的方向上没有移动距离，所以小孩对车没有做功；</a:t>
            </a:r>
            <a:r>
              <a:rPr lang="en-US" altLang="zh-CN" sz="2400" dirty="0"/>
              <a:t>D.</a:t>
            </a:r>
            <a:r>
              <a:rPr lang="zh-CN" altLang="zh-CN" sz="2400" dirty="0"/>
              <a:t>球滚动一段距离，但球在滚动的过程中，脚没有力作用在球上，所以脚对球没有做功。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7433" y="1330269"/>
            <a:ext cx="9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3" name="文本框 16"/>
          <p:cNvSpPr txBox="1"/>
          <p:nvPr/>
        </p:nvSpPr>
        <p:spPr>
          <a:xfrm>
            <a:off x="239405" y="5783284"/>
            <a:ext cx="8745856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思维点拨：做功的两个必要因素：</a:t>
            </a:r>
            <a:r>
              <a:rPr lang="en-US" altLang="zh-CN" sz="2400" dirty="0"/>
              <a:t>①</a:t>
            </a:r>
            <a:r>
              <a:rPr lang="zh-CN" altLang="zh-CN" sz="2400" dirty="0"/>
              <a:t>作用在物体上的力；</a:t>
            </a:r>
            <a:r>
              <a:rPr lang="en-US" altLang="zh-CN" sz="2400" dirty="0"/>
              <a:t>②</a:t>
            </a:r>
            <a:r>
              <a:rPr lang="zh-CN" altLang="zh-CN" sz="2400" dirty="0"/>
              <a:t>物体在力的方向上移动的距离。两个条件缺一不可。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67526" y="918159"/>
            <a:ext cx="8051800" cy="4798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9-8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所示，小明沿水平地面推箱子，但箱子没有移动，此过程（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．小明对箱子没有做功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．重力对箱子做了功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．小明对箱子的推力大于地面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对箱子的阻力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D.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箱子所受的重力与箱子对地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面的压力是一对平衡力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7781" y="181026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855260" y="449236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9-8</a:t>
            </a:r>
            <a:endParaRPr lang="zh-CN" altLang="en-US" sz="2400" dirty="0"/>
          </a:p>
        </p:txBody>
      </p:sp>
      <p:pic>
        <p:nvPicPr>
          <p:cNvPr id="22530" name="Picture 2" descr="C:\Documents and Settings\Administrator\桌面\pai\正文pai\WL65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6" y="2834759"/>
            <a:ext cx="22237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9308" y="768350"/>
            <a:ext cx="8400415" cy="60016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zh-CN" sz="2400" dirty="0"/>
              <a:t>．</a:t>
            </a:r>
            <a:r>
              <a:rPr lang="en-US" altLang="zh-CN" sz="2400" dirty="0"/>
              <a:t>(2019·</a:t>
            </a:r>
            <a:r>
              <a:rPr lang="zh-CN" altLang="zh-CN" sz="2400" dirty="0"/>
              <a:t>北京市</a:t>
            </a:r>
            <a:r>
              <a:rPr lang="en-US" altLang="zh-CN" sz="2400" dirty="0"/>
              <a:t>)</a:t>
            </a:r>
            <a:r>
              <a:rPr lang="zh-CN" altLang="zh-CN" sz="2400" dirty="0"/>
              <a:t>如图</a:t>
            </a:r>
            <a:r>
              <a:rPr lang="en-US" altLang="zh-CN" sz="2400" dirty="0"/>
              <a:t>9</a:t>
            </a:r>
            <a:r>
              <a:rPr lang="zh-CN" altLang="zh-CN" sz="2400" dirty="0"/>
              <a:t>－</a:t>
            </a:r>
            <a:r>
              <a:rPr lang="en-US" altLang="zh-CN" sz="2400" dirty="0"/>
              <a:t>9</a:t>
            </a:r>
            <a:r>
              <a:rPr lang="zh-CN" altLang="zh-CN" sz="2400" dirty="0"/>
              <a:t>所示为一名举重运动员做挺举连续动作时的几个状态图。下列说法中正确的是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．从发力到上拉的过程中，运动员对杠铃不做功</a:t>
            </a:r>
          </a:p>
          <a:p>
            <a:r>
              <a:rPr lang="en-US" altLang="zh-CN" sz="2400" dirty="0"/>
              <a:t>B</a:t>
            </a:r>
            <a:r>
              <a:rPr lang="zh-CN" altLang="zh-CN" sz="2400" dirty="0"/>
              <a:t>．从上拉到翻站的过程中，运动员对杠铃不做功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．从翻站到上挺的过程中，运动员对杠铃不做功</a:t>
            </a:r>
          </a:p>
          <a:p>
            <a:r>
              <a:rPr lang="en-US" altLang="zh-CN" sz="2400" dirty="0"/>
              <a:t>D</a:t>
            </a:r>
            <a:r>
              <a:rPr lang="zh-CN" altLang="zh-CN" sz="2400" dirty="0"/>
              <a:t>．举着杠铃稳定站立的过程中，运动员对杠铃不</a:t>
            </a:r>
            <a:r>
              <a:rPr lang="zh-CN" altLang="zh-CN" sz="2400" dirty="0" smtClean="0"/>
              <a:t>做功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zh-CN" sz="2400" dirty="0"/>
          </a:p>
          <a:p>
            <a:r>
              <a:rPr lang="en-US" altLang="zh-CN" sz="2400" dirty="0"/>
              <a:t>3</a:t>
            </a:r>
            <a:r>
              <a:rPr lang="zh-CN" altLang="zh-CN" sz="2400" dirty="0"/>
              <a:t>．一个足球运动员用</a:t>
            </a:r>
            <a:r>
              <a:rPr lang="en-US" altLang="zh-CN" sz="2400" dirty="0"/>
              <a:t>100 N</a:t>
            </a:r>
            <a:r>
              <a:rPr lang="zh-CN" altLang="zh-CN" sz="2400" dirty="0"/>
              <a:t>的力踢一个重为</a:t>
            </a:r>
            <a:r>
              <a:rPr lang="en-US" altLang="zh-CN" sz="2400" dirty="0"/>
              <a:t>5 N</a:t>
            </a:r>
            <a:r>
              <a:rPr lang="zh-CN" altLang="zh-CN" sz="2400" dirty="0"/>
              <a:t>的足球，球离开脚后在水平草地上向前滚了</a:t>
            </a:r>
            <a:r>
              <a:rPr lang="en-US" altLang="zh-CN" sz="2400" dirty="0"/>
              <a:t>40 m</a:t>
            </a:r>
            <a:r>
              <a:rPr lang="zh-CN" altLang="zh-CN" sz="2400" dirty="0"/>
              <a:t>，在球滚动过程中，运动员对足球做的功</a:t>
            </a:r>
            <a:r>
              <a:rPr lang="zh-CN" altLang="zh-CN" sz="2400" dirty="0" smtClean="0"/>
              <a:t>为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 </a:t>
            </a:r>
            <a:endParaRPr lang="en-US" altLang="zh-CN" sz="2400" dirty="0" smtClean="0"/>
          </a:p>
          <a:p>
            <a:r>
              <a:rPr lang="en-US" altLang="zh-CN" sz="2400" dirty="0" smtClean="0"/>
              <a:t>A</a:t>
            </a:r>
            <a:r>
              <a:rPr lang="zh-CN" altLang="zh-CN" sz="2400" dirty="0"/>
              <a:t>．</a:t>
            </a:r>
            <a:r>
              <a:rPr lang="en-US" altLang="zh-CN" sz="2400" dirty="0"/>
              <a:t>500 J  </a:t>
            </a:r>
            <a:r>
              <a:rPr lang="en-US" altLang="zh-CN" sz="2400" dirty="0" smtClean="0"/>
              <a:t>          B</a:t>
            </a:r>
            <a:r>
              <a:rPr lang="zh-CN" altLang="zh-CN" sz="2400" dirty="0"/>
              <a:t>．</a:t>
            </a:r>
            <a:r>
              <a:rPr lang="en-US" altLang="zh-CN" sz="2400" dirty="0"/>
              <a:t>200 J</a:t>
            </a:r>
            <a:r>
              <a:rPr lang="zh-CN" altLang="zh-CN" sz="2400" dirty="0"/>
              <a:t>　</a:t>
            </a:r>
            <a:r>
              <a:rPr lang="en-US" altLang="zh-CN" sz="2400" dirty="0" smtClean="0"/>
              <a:t>  </a:t>
            </a:r>
            <a:r>
              <a:rPr lang="zh-CN" altLang="zh-CN" sz="2400" dirty="0"/>
              <a:t>　</a:t>
            </a:r>
            <a:r>
              <a:rPr lang="en-US" altLang="zh-CN" sz="2400" dirty="0"/>
              <a:t>  C</a:t>
            </a:r>
            <a:r>
              <a:rPr lang="zh-CN" altLang="zh-CN" sz="2400" dirty="0"/>
              <a:t>．</a:t>
            </a:r>
            <a:r>
              <a:rPr lang="en-US" altLang="zh-CN" sz="2400" dirty="0"/>
              <a:t>700 J</a:t>
            </a:r>
            <a:r>
              <a:rPr lang="zh-CN" altLang="zh-CN" sz="2400" dirty="0"/>
              <a:t>　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       D</a:t>
            </a:r>
            <a:r>
              <a:rPr lang="zh-CN" altLang="zh-CN" sz="2400" dirty="0"/>
              <a:t>．</a:t>
            </a:r>
            <a:r>
              <a:rPr lang="en-US" altLang="zh-CN" sz="2400" dirty="0"/>
              <a:t>0 J</a:t>
            </a:r>
            <a:endParaRPr lang="zh-CN" altLang="zh-CN" sz="24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94" y="3083887"/>
            <a:ext cx="5032998" cy="21211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20099" y="11412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50997" y="587431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9308" y="768350"/>
            <a:ext cx="8400415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所示，用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50 N</a:t>
            </a:r>
            <a:r>
              <a:rPr lang="zh-CN" altLang="zh-CN" sz="2800" dirty="0"/>
              <a:t>的水平拉力，通过一个动滑轮，使重为</a:t>
            </a:r>
            <a:r>
              <a:rPr lang="en-US" altLang="zh-CN" sz="2800" dirty="0"/>
              <a:t>200 N</a:t>
            </a:r>
            <a:r>
              <a:rPr lang="zh-CN" altLang="zh-CN" sz="2800" dirty="0"/>
              <a:t>的物体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水平向右匀速移动了</a:t>
            </a:r>
            <a:r>
              <a:rPr lang="en-US" altLang="zh-CN" sz="2800" dirty="0"/>
              <a:t>3 m</a:t>
            </a:r>
            <a:r>
              <a:rPr lang="zh-CN" altLang="zh-CN" sz="2800" dirty="0"/>
              <a:t>，在这个过程中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做了</a:t>
            </a:r>
            <a:r>
              <a:rPr lang="en-US" altLang="zh-CN" sz="2800" dirty="0"/>
              <a:t>150 J</a:t>
            </a:r>
            <a:r>
              <a:rPr lang="zh-CN" altLang="zh-CN" sz="2800" dirty="0"/>
              <a:t>的功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做了</a:t>
            </a:r>
            <a:r>
              <a:rPr lang="en-US" altLang="zh-CN" sz="2800" dirty="0"/>
              <a:t>300 J</a:t>
            </a:r>
            <a:r>
              <a:rPr lang="zh-CN" altLang="zh-CN" sz="2800" dirty="0"/>
              <a:t>的功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．重力做了</a:t>
            </a:r>
            <a:r>
              <a:rPr lang="en-US" altLang="zh-CN" sz="2800" dirty="0"/>
              <a:t>600 J</a:t>
            </a:r>
            <a:r>
              <a:rPr lang="zh-CN" altLang="zh-CN" sz="2800" dirty="0"/>
              <a:t>的功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．重力做了</a:t>
            </a:r>
            <a:r>
              <a:rPr lang="en-US" altLang="zh-CN" sz="2800" dirty="0"/>
              <a:t>1 200 J</a:t>
            </a:r>
            <a:r>
              <a:rPr lang="zh-CN" altLang="zh-CN" sz="2800" dirty="0"/>
              <a:t>的功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776568" y="225300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24" y="3120929"/>
            <a:ext cx="3870963" cy="1572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13435"/>
            <a:ext cx="840041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9-11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示，长为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40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、重为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的匀质杠杆可绕着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点转动，作用在杠杆一端且始终与杠杆垂直的力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，将杠杆缓慢地由与水平方向夹角为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30°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的位置拉至水平位置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忽略摩擦阻力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，在这个过程中，力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的大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小将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选填“增大”“减小”或“不变”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所做的功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J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869" y="3043493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2168703" y="3566713"/>
            <a:ext cx="61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3554" name="Picture 2" descr="C:\Documents and Settings\Administrator\桌面\pai\正文pai\2018XD-154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62" y="4094673"/>
            <a:ext cx="2546982" cy="19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67453" y="6082660"/>
            <a:ext cx="83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9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11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3680" y="1424940"/>
            <a:ext cx="8676005" cy="40164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机械功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）做功的两个必要因素：一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r>
              <a:rPr lang="zh-CN" altLang="en-US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；   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 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             </a:t>
            </a:r>
            <a:r>
              <a:rPr lang="zh-CN" altLang="en-US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）功的计算：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．功率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）功与做功所用时间之比叫做功率，它表示做功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）功率计算：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）影响功率大小相关因素。</a:t>
            </a:r>
            <a:endParaRPr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4515" y="1788464"/>
            <a:ext cx="330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在物体上的力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65629" y="2243415"/>
            <a:ext cx="49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在该力方向上移动的距离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7220" y="3946828"/>
            <a:ext cx="141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快慢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83288" y="2673436"/>
                <a:ext cx="141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𝑭𝒔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88" y="2673436"/>
                <a:ext cx="141414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08198" y="2671509"/>
                <a:ext cx="141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𝑮𝒉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98" y="2671509"/>
                <a:ext cx="14141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13323" y="3979112"/>
                <a:ext cx="1414141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  <m:t>𝑾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23" y="3979112"/>
                <a:ext cx="1414141" cy="896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1682" y="4407206"/>
                <a:ext cx="141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𝑭𝒗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82" y="4407206"/>
                <a:ext cx="141414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1520" y="946732"/>
            <a:ext cx="8051800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9-12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所示，一块质量为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0.2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kg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的铁块被吸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附在竖直放置且足够长的磁性平板上，在竖直方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向上拉力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=3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的作用下向上运动，铁块的运动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速度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与时间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t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的关系图象如图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9-7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乙所示，则铁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块受到的摩擦力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～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6 s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内拉力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做的功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J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。（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=10 N/kg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4948" y="2837504"/>
            <a:ext cx="1311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51" y="3854173"/>
            <a:ext cx="5899355" cy="24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20645" y="598874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9-12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53008" y="325868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3.6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9-12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甲所示，水平地面上的物体，受到方向不变的推力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的作用，其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F-t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v-t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的图象分别如图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9-10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乙、丙所示。由图象可知，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0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～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 s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内，推力对物体做功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J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；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t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=5 s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时，物体受到的摩擦力是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35332" y="59691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9-13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08297" y="27335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987158" y="27335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6</a:t>
            </a:r>
            <a:endParaRPr lang="zh-CN" altLang="en-US" dirty="0"/>
          </a:p>
        </p:txBody>
      </p:sp>
      <p:pic>
        <p:nvPicPr>
          <p:cNvPr id="24578" name="Picture 2" descr="C:\Documents and Settings\Administrator\桌面\pai\正文pai\WL66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58" y="3859125"/>
            <a:ext cx="7339592" cy="21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79" cy="57800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．两个完全相同的物体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，重均为</a:t>
            </a:r>
            <a:r>
              <a:rPr lang="en-US" altLang="zh-CN" sz="2800" dirty="0"/>
              <a:t>20 N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endParaRPr lang="en-US" altLang="zh-CN" sz="2800" dirty="0"/>
          </a:p>
          <a:p>
            <a:pPr>
              <a:lnSpc>
                <a:spcPct val="120000"/>
              </a:lnSpc>
            </a:pPr>
            <a:endParaRPr lang="en-US" altLang="zh-CN" sz="2800" dirty="0" smtClean="0"/>
          </a:p>
          <a:p>
            <a:pPr>
              <a:lnSpc>
                <a:spcPct val="120000"/>
              </a:lnSpc>
            </a:pPr>
            <a:endParaRPr lang="en-US" altLang="zh-CN" sz="2800" dirty="0"/>
          </a:p>
          <a:p>
            <a:pPr>
              <a:lnSpc>
                <a:spcPct val="120000"/>
              </a:lnSpc>
            </a:pP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 (1)</a:t>
            </a:r>
            <a:r>
              <a:rPr lang="zh-CN" altLang="zh-CN" sz="2800" dirty="0"/>
              <a:t>在</a:t>
            </a:r>
            <a:r>
              <a:rPr lang="en-US" altLang="zh-CN" sz="2800" dirty="0"/>
              <a:t>10 N</a:t>
            </a:r>
            <a:r>
              <a:rPr lang="zh-CN" altLang="zh-CN" sz="2800" dirty="0"/>
              <a:t>的水平推力作用下两者同时以</a:t>
            </a:r>
            <a:r>
              <a:rPr lang="en-US" altLang="zh-CN" sz="2800" dirty="0"/>
              <a:t>2 m/s</a:t>
            </a:r>
            <a:r>
              <a:rPr lang="zh-CN" altLang="zh-CN" sz="2800" dirty="0"/>
              <a:t>的速度作匀速直线运动，如图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甲，当物体通过的距离为</a:t>
            </a:r>
            <a:r>
              <a:rPr lang="en-US" altLang="zh-CN" sz="2800" dirty="0"/>
              <a:t>3 m</a:t>
            </a:r>
            <a:r>
              <a:rPr lang="zh-CN" altLang="zh-CN" sz="2800" dirty="0"/>
              <a:t>时，推力所做的功为</a:t>
            </a:r>
            <a:r>
              <a:rPr lang="en-US" altLang="zh-CN" sz="2800" dirty="0"/>
              <a:t>____________J</a:t>
            </a:r>
            <a:r>
              <a:rPr lang="zh-CN" altLang="zh-CN" sz="2800" dirty="0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若物体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在</a:t>
            </a:r>
            <a:r>
              <a:rPr lang="en-US" altLang="zh-CN" sz="2800" dirty="0"/>
              <a:t>15 N</a:t>
            </a:r>
            <a:r>
              <a:rPr lang="zh-CN" altLang="zh-CN" sz="2800" dirty="0"/>
              <a:t>的推力作用下以</a:t>
            </a:r>
            <a:r>
              <a:rPr lang="en-US" altLang="zh-CN" sz="2800" dirty="0"/>
              <a:t>3 m/s</a:t>
            </a:r>
            <a:r>
              <a:rPr lang="zh-CN" altLang="zh-CN" sz="2800" dirty="0"/>
              <a:t>的速度在另一水平面上作匀速直线运动，如图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乙，则此时</a:t>
            </a:r>
            <a:r>
              <a:rPr lang="en-US" altLang="zh-CN" sz="2800" i="1" dirty="0"/>
              <a:t>A</a:t>
            </a:r>
            <a:r>
              <a:rPr lang="zh-CN" altLang="zh-CN" sz="2800" dirty="0"/>
              <a:t>对</a:t>
            </a:r>
            <a:r>
              <a:rPr lang="en-US" altLang="zh-CN" sz="2800" i="1" dirty="0"/>
              <a:t>B</a:t>
            </a:r>
            <a:r>
              <a:rPr lang="zh-CN" altLang="zh-CN" sz="2800" dirty="0"/>
              <a:t>的推力为</a:t>
            </a:r>
            <a:r>
              <a:rPr lang="en-US" altLang="zh-CN" sz="2800" dirty="0"/>
              <a:t>____________N</a:t>
            </a:r>
            <a:r>
              <a:rPr lang="zh-CN" altLang="zh-CN" sz="28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348139" y="45159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30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79" y="1674275"/>
            <a:ext cx="7138797" cy="17412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78773" y="60054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75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功率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6597" y="1078673"/>
            <a:ext cx="8732520" cy="14003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】小生同学用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100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的推力推动重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500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的木箱，使 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木箱沿推力方向做匀速直线运动，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10 s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内前进了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6 m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求小生同学对木箱做的功和功率。</a:t>
            </a:r>
            <a:endParaRPr lang="zh-CN" altLang="en-US" sz="2400" i="1" baseline="-250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76782" y="2695601"/>
                <a:ext cx="8732969" cy="22133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ea typeface="宋体" panose="02010600030101010101" pitchFamily="2" charset="-122"/>
                  </a:rPr>
                  <a:t>解析：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知道小生同学用的推力和木箱沿推力方向移动的距离，利用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W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 dirty="0" err="1">
                    <a:ea typeface="宋体" panose="02010600030101010101" pitchFamily="2" charset="-122"/>
                  </a:rPr>
                  <a:t>Fs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可求小生同学对木箱做的功，再根据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P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𝑊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CN" altLang="en-US" sz="2800" dirty="0">
                    <a:ea typeface="宋体" panose="02010600030101010101" pitchFamily="2" charset="-122"/>
                  </a:rPr>
                  <a:t>即可求出功率。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W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 dirty="0" err="1">
                    <a:ea typeface="宋体" panose="02010600030101010101" pitchFamily="2" charset="-122"/>
                  </a:rPr>
                  <a:t>Fs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=100 N×6 m=600 J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；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P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𝑊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600 </m:t>
                        </m:r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/>
                            <a:ea typeface="宋体" panose="02010600030101010101" pitchFamily="2" charset="-122"/>
                          </a:rPr>
                          <m:t>J</m:t>
                        </m:r>
                      </m:num>
                      <m:den>
                        <m:r>
                          <a:rPr lang="en-US" altLang="zh-CN" sz="28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/>
                            <a:ea typeface="宋体" panose="02010600030101010101" pitchFamily="2" charset="-122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a typeface="宋体" panose="02010600030101010101" pitchFamily="2" charset="-122"/>
                  </a:rPr>
                  <a:t>=60 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。故答案为：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600 J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；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60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2" y="2695601"/>
                <a:ext cx="8732969" cy="2213363"/>
              </a:xfrm>
              <a:prstGeom prst="rect">
                <a:avLst/>
              </a:prstGeom>
              <a:blipFill rotWithShape="0">
                <a:blip r:embed="rId3"/>
                <a:stretch>
                  <a:fillRect l="-1396" t="-2755" r="-977" b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170394" y="5188061"/>
            <a:ext cx="8745856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思维点拨</a:t>
            </a:r>
            <a:r>
              <a:rPr lang="zh-CN" altLang="zh-CN" sz="2800" dirty="0" smtClean="0"/>
              <a:t>：</a:t>
            </a:r>
            <a:r>
              <a:rPr lang="zh-CN" altLang="zh-CN" sz="2800" dirty="0"/>
              <a:t>考查对功的公式、功率的公式的掌握和运用，用所学知识分析解决身边的问题，但在此题中要注意题中木箱的重力没有做功</a:t>
            </a:r>
            <a:r>
              <a:rPr lang="zh-CN" altLang="zh-CN" sz="2800" dirty="0" smtClean="0"/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16865" y="1064260"/>
            <a:ext cx="845312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</a:t>
            </a:r>
            <a:r>
              <a:rPr lang="zh-CN" altLang="zh-CN" sz="2600" dirty="0"/>
              <a:t>．关于做功和功率的说法中正确的是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．有力作用在物体上，力一定对物体做功</a:t>
            </a:r>
          </a:p>
          <a:p>
            <a:r>
              <a:rPr lang="en-US" altLang="zh-CN" sz="2600" dirty="0"/>
              <a:t>B</a:t>
            </a:r>
            <a:r>
              <a:rPr lang="zh-CN" altLang="zh-CN" sz="2600" dirty="0"/>
              <a:t>．在光滑水平面上做匀速直线运动的物体，没有力做功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．物体受到的作用力越大，力对物体做功就越多</a:t>
            </a:r>
          </a:p>
          <a:p>
            <a:r>
              <a:rPr lang="en-US" altLang="zh-CN" sz="2600" dirty="0"/>
              <a:t>D</a:t>
            </a:r>
            <a:r>
              <a:rPr lang="zh-CN" altLang="zh-CN" sz="2600" dirty="0"/>
              <a:t>．力对物体做功越多，功率就越大</a:t>
            </a:r>
          </a:p>
          <a:p>
            <a:r>
              <a:rPr lang="en-US" altLang="zh-CN" sz="2600" dirty="0"/>
              <a:t>2</a:t>
            </a:r>
            <a:r>
              <a:rPr lang="zh-CN" altLang="zh-CN" sz="2600" dirty="0"/>
              <a:t>．妈妈与小明进行爬山比赛，他们选择的起点、路径和终点都相同，全程设为匀速运动，妈妈的体重是小明的</a:t>
            </a:r>
            <a:r>
              <a:rPr lang="en-US" altLang="zh-CN" sz="2600" dirty="0"/>
              <a:t>2</a:t>
            </a:r>
            <a:r>
              <a:rPr lang="zh-CN" altLang="zh-CN" sz="2600" dirty="0"/>
              <a:t>倍，妈妈所用的时间是小明的</a:t>
            </a:r>
            <a:r>
              <a:rPr lang="en-US" altLang="zh-CN" sz="2600" dirty="0"/>
              <a:t>3</a:t>
            </a:r>
            <a:r>
              <a:rPr lang="zh-CN" altLang="zh-CN" sz="2600" dirty="0"/>
              <a:t>倍，若妈妈克服自身重力做功为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、功率为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，小明克服自身重力做功为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、功率为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，则下列关系正确的是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2∶1</a:t>
            </a:r>
            <a:r>
              <a:rPr lang="zh-CN" altLang="zh-CN" sz="2600" dirty="0"/>
              <a:t>，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6∶1  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zh-CN" sz="2600" dirty="0"/>
              <a:t>．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2∶3</a:t>
            </a:r>
            <a:r>
              <a:rPr lang="zh-CN" altLang="zh-CN" sz="2600" dirty="0"/>
              <a:t>，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2∶1</a:t>
            </a:r>
            <a:endParaRPr lang="zh-CN" altLang="zh-CN" sz="2600" dirty="0"/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2∶1</a:t>
            </a:r>
            <a:r>
              <a:rPr lang="zh-CN" altLang="zh-CN" sz="2600" dirty="0"/>
              <a:t>，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3∶2  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zh-CN" sz="2600" dirty="0"/>
              <a:t>．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W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2∶1</a:t>
            </a:r>
            <a:r>
              <a:rPr lang="zh-CN" altLang="zh-CN" sz="2600" dirty="0"/>
              <a:t>，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∶</a:t>
            </a:r>
            <a:r>
              <a:rPr lang="en-US" altLang="zh-CN" sz="2600" i="1" dirty="0"/>
              <a:t>P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＝</a:t>
            </a:r>
            <a:r>
              <a:rPr lang="en-US" altLang="zh-CN" sz="2600" dirty="0"/>
              <a:t>2∶3</a:t>
            </a:r>
            <a:endParaRPr lang="zh-CN" altLang="zh-CN" sz="2600" dirty="0"/>
          </a:p>
        </p:txBody>
      </p:sp>
      <p:sp>
        <p:nvSpPr>
          <p:cNvPr id="4" name="矩形 3"/>
          <p:cNvSpPr/>
          <p:nvPr/>
        </p:nvSpPr>
        <p:spPr>
          <a:xfrm>
            <a:off x="5946453" y="106426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3562687" y="464997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6882" y="1453900"/>
            <a:ext cx="8754717" cy="43627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举重是我国的优势体育项目之一。一位身高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170 cm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的运动员和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一位身高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160 cm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的运动员在挺举项目中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用相同的时间，把同样重的杠铃举起，如图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9-15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示。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如果他们对杠铃所做的功分别为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，功率分别为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，则下列关系式中正确的是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endParaRPr lang="en-US" altLang="zh-CN" sz="2400" baseline="-250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72252" y="329713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53" y="3985734"/>
            <a:ext cx="2770206" cy="17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038466" y="58693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9-15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768350"/>
            <a:ext cx="8383636" cy="5827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．要测量小明通过楼梯上楼时的功率，不需要测量的是</a:t>
            </a:r>
            <a:r>
              <a:rPr lang="en-US" altLang="zh-CN" sz="2800" dirty="0" smtClean="0"/>
              <a:t>(          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．身体质量　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．通过的楼梯高度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．通过的路程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．上楼所用的时间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．一位体重为</a:t>
            </a:r>
            <a:r>
              <a:rPr lang="en-US" altLang="zh-CN" sz="2800" dirty="0"/>
              <a:t>50 kg</a:t>
            </a:r>
            <a:r>
              <a:rPr lang="zh-CN" altLang="zh-CN" sz="2800" dirty="0"/>
              <a:t>的同学在跳绳测试中，</a:t>
            </a:r>
            <a:r>
              <a:rPr lang="en-US" altLang="zh-CN" sz="2800" dirty="0"/>
              <a:t>1 min</a:t>
            </a:r>
            <a:r>
              <a:rPr lang="zh-CN" altLang="zh-CN" sz="2800" dirty="0"/>
              <a:t>跳</a:t>
            </a:r>
            <a:r>
              <a:rPr lang="en-US" altLang="zh-CN" sz="2800" dirty="0"/>
              <a:t>180</a:t>
            </a:r>
            <a:r>
              <a:rPr lang="zh-CN" altLang="zh-CN" sz="2800" dirty="0"/>
              <a:t>次，每次腾空的最大高度平均为</a:t>
            </a:r>
            <a:r>
              <a:rPr lang="en-US" altLang="zh-CN" sz="2800" dirty="0"/>
              <a:t>4 cm</a:t>
            </a:r>
            <a:r>
              <a:rPr lang="zh-CN" altLang="zh-CN" sz="2800" dirty="0"/>
              <a:t>，则他在跳绳过程中，克服重力做功的平均功率是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3 600 W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</a:t>
            </a:r>
            <a:r>
              <a:rPr lang="en-US" altLang="zh-CN" sz="2800" dirty="0"/>
              <a:t>6 000 W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</a:t>
            </a:r>
            <a:r>
              <a:rPr lang="en-US" altLang="zh-CN" sz="2800" dirty="0"/>
              <a:t>500 W  </a:t>
            </a:r>
            <a:r>
              <a:rPr lang="en-US" altLang="zh-CN" sz="2800" dirty="0" smtClean="0"/>
              <a:t>			D</a:t>
            </a:r>
            <a:r>
              <a:rPr lang="zh-CN" altLang="zh-CN" sz="2800" dirty="0"/>
              <a:t>．</a:t>
            </a:r>
            <a:r>
              <a:rPr lang="en-US" altLang="zh-CN" sz="2800" dirty="0"/>
              <a:t>60 W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1198559" y="158820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138619" y="47943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0383" y="1007772"/>
            <a:ext cx="8536940" cy="5478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所示，</a:t>
            </a:r>
            <a:r>
              <a:rPr lang="en-US" altLang="zh-CN" sz="2800" i="1" dirty="0"/>
              <a:t>OQ</a:t>
            </a:r>
            <a:r>
              <a:rPr lang="zh-CN" altLang="zh-CN" sz="2800" dirty="0"/>
              <a:t>是水平地面，物体在水平拉力作用下从</a:t>
            </a:r>
            <a:r>
              <a:rPr lang="en-US" altLang="zh-CN" sz="2800" i="1" dirty="0"/>
              <a:t>O</a:t>
            </a:r>
            <a:r>
              <a:rPr lang="zh-CN" altLang="zh-CN" sz="2800" dirty="0"/>
              <a:t>匀速直线运动到</a:t>
            </a:r>
            <a:r>
              <a:rPr lang="en-US" altLang="zh-CN" sz="2800" i="1" dirty="0"/>
              <a:t>Q</a:t>
            </a:r>
            <a:r>
              <a:rPr lang="zh-CN" altLang="zh-CN" sz="2800" dirty="0"/>
              <a:t>。</a:t>
            </a:r>
            <a:r>
              <a:rPr lang="en-US" altLang="zh-CN" sz="2800" i="1" dirty="0"/>
              <a:t>OP</a:t>
            </a:r>
            <a:r>
              <a:rPr lang="zh-CN" altLang="zh-CN" sz="2800" dirty="0"/>
              <a:t>段拉力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为</a:t>
            </a:r>
            <a:r>
              <a:rPr lang="en-US" altLang="zh-CN" sz="2800" dirty="0"/>
              <a:t>300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做的功为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，功率为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；</a:t>
            </a:r>
            <a:r>
              <a:rPr lang="en-US" altLang="zh-CN" sz="2800" i="1" dirty="0"/>
              <a:t>PQ</a:t>
            </a:r>
            <a:r>
              <a:rPr lang="zh-CN" altLang="zh-CN" sz="2800" dirty="0"/>
              <a:t>段拉力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</a:t>
            </a:r>
            <a:r>
              <a:rPr lang="en-US" altLang="zh-CN" sz="2800" dirty="0"/>
              <a:t>200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做的功为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，功率为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，则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)</a:t>
            </a:r>
          </a:p>
          <a:p>
            <a:pPr>
              <a:lnSpc>
                <a:spcPct val="125000"/>
              </a:lnSpc>
            </a:pPr>
            <a:endParaRPr lang="en-US" altLang="zh-CN" sz="2800" dirty="0"/>
          </a:p>
          <a:p>
            <a:pPr>
              <a:lnSpc>
                <a:spcPct val="125000"/>
              </a:lnSpc>
            </a:pP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en-US" altLang="zh-CN" sz="2800" dirty="0"/>
          </a:p>
          <a:p>
            <a:pPr>
              <a:lnSpc>
                <a:spcPct val="125000"/>
              </a:lnSpc>
            </a:pP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6" y="3587290"/>
            <a:ext cx="7565366" cy="19550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85223" y="268274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30021"/>
            <a:ext cx="8274780" cy="51811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7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17</a:t>
            </a:r>
            <a:r>
              <a:rPr lang="zh-CN" altLang="zh-CN" sz="2800" dirty="0"/>
              <a:t>所示，一物块从光滑斜面上</a:t>
            </a:r>
            <a:r>
              <a:rPr lang="en-US" altLang="zh-CN" sz="2800" i="1" dirty="0"/>
              <a:t>A</a:t>
            </a:r>
            <a:r>
              <a:rPr lang="zh-CN" altLang="zh-CN" sz="2800" dirty="0"/>
              <a:t>点由静止滑下，</a:t>
            </a:r>
            <a:r>
              <a:rPr lang="en-US" altLang="zh-CN" sz="2800" i="1" dirty="0"/>
              <a:t>B</a:t>
            </a:r>
            <a:r>
              <a:rPr lang="zh-CN" altLang="zh-CN" sz="2800" dirty="0"/>
              <a:t>为斜面</a:t>
            </a:r>
            <a:r>
              <a:rPr lang="en-US" altLang="zh-CN" sz="2800" i="1" dirty="0"/>
              <a:t>AC</a:t>
            </a:r>
            <a:r>
              <a:rPr lang="zh-CN" altLang="zh-CN" sz="2800" dirty="0"/>
              <a:t>的中点，设物块在</a:t>
            </a:r>
            <a:r>
              <a:rPr lang="en-US" altLang="zh-CN" sz="2800" i="1" dirty="0"/>
              <a:t>AB</a:t>
            </a:r>
            <a:r>
              <a:rPr lang="zh-CN" altLang="zh-CN" sz="2800" dirty="0"/>
              <a:t>段重力做功为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，重力的功率为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；在</a:t>
            </a:r>
            <a:r>
              <a:rPr lang="en-US" altLang="zh-CN" sz="2800" i="1" dirty="0"/>
              <a:t>BC</a:t>
            </a:r>
            <a:r>
              <a:rPr lang="zh-CN" altLang="zh-CN" sz="2800" dirty="0"/>
              <a:t>段重力做功为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，重力的功率为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，则下列关系正确的是</a:t>
            </a:r>
            <a:r>
              <a:rPr lang="en-US" altLang="zh-CN" sz="2800" dirty="0" smtClean="0"/>
              <a:t>(        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6095164" y="299738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82" y="4028773"/>
            <a:ext cx="3628515" cy="208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6458" y="1655530"/>
          <a:ext cx="8658942" cy="468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3331"/>
                <a:gridCol w="1242203"/>
                <a:gridCol w="1682151"/>
                <a:gridCol w="2278632"/>
                <a:gridCol w="1952625"/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机械类型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有用功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机械效率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提高效率方法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955330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W</a:t>
                      </a:r>
                      <a:r>
                        <a:rPr lang="zh-CN" altLang="en-US" sz="2400" baseline="-25000" dirty="0" smtClean="0">
                          <a:latin typeface="+mn-lt"/>
                          <a:ea typeface="+mn-ea"/>
                        </a:rPr>
                        <a:t>有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＝</a:t>
                      </a:r>
                      <a:r>
                        <a:rPr lang="en-US" altLang="zh-CN" sz="2400" i="1" baseline="0" dirty="0" err="1" smtClean="0">
                          <a:latin typeface="+mn-lt"/>
                          <a:ea typeface="+mn-ea"/>
                        </a:rPr>
                        <a:t>Gh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，</a:t>
                      </a:r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G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为物重，</a:t>
                      </a:r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h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是物体上升的高度</a:t>
                      </a:r>
                      <a:endParaRPr lang="zh-CN" altLang="en-US" sz="2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W</a:t>
                      </a:r>
                      <a:r>
                        <a:rPr lang="zh-CN" altLang="en-US" sz="2400" baseline="-25000" dirty="0" smtClean="0">
                          <a:latin typeface="+mn-lt"/>
                          <a:ea typeface="+mn-ea"/>
                        </a:rPr>
                        <a:t>总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＝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Fs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＝</a:t>
                      </a:r>
                      <a:r>
                        <a:rPr lang="en-US" altLang="zh-CN" sz="2400" i="1" dirty="0" err="1" smtClean="0">
                          <a:latin typeface="+mn-lt"/>
                          <a:ea typeface="+mn-ea"/>
                        </a:rPr>
                        <a:t>Fnh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，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是拉力，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s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绳子自由端移动的距离，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s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＝</a:t>
                      </a:r>
                      <a:r>
                        <a:rPr lang="en-US" altLang="zh-CN" sz="2400" i="1" dirty="0" err="1" smtClean="0">
                          <a:latin typeface="+mn-lt"/>
                          <a:ea typeface="+mn-ea"/>
                        </a:rPr>
                        <a:t>nh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，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n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为承担物重绳子段数</a:t>
                      </a:r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0">
                      <a:blip r:embed="rId3"/>
                      <a:stretch>
                        <a:fillRect l="-194652" t="-20769" r="-86096" b="-3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</a:rPr>
                        <a:t>增加物重；减小动滑轮重；减小绳子摩擦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0146" y="1128615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机械效率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6386" name="Picture 2" descr="C:\Documents and Settings\Administrator\桌面\pai\正文pai\2018XD-148.ep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2" y="2608124"/>
            <a:ext cx="1068833" cy="25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11" y="953430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大庆市</a:t>
            </a:r>
            <a:r>
              <a:rPr lang="en-US" altLang="zh-CN" sz="2800" dirty="0"/>
              <a:t>)</a:t>
            </a:r>
            <a:r>
              <a:rPr lang="zh-CN" altLang="zh-CN" sz="2800" dirty="0"/>
              <a:t>汽车在平直公路上以速度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匀速行驶，发动机功率为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，牵引力为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，</a:t>
            </a:r>
            <a:r>
              <a:rPr lang="en-US" altLang="zh-CN" sz="2800" i="1" dirty="0"/>
              <a:t>t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时刻开始，司机减小了油门，使汽车保持恒定功率</a:t>
            </a:r>
            <a:r>
              <a:rPr lang="en-US" altLang="zh-CN" sz="2800" i="1" dirty="0"/>
              <a:t>P</a:t>
            </a:r>
            <a:r>
              <a:rPr lang="zh-CN" altLang="zh-CN" sz="2800" dirty="0"/>
              <a:t>行驶，到</a:t>
            </a:r>
            <a:r>
              <a:rPr lang="en-US" altLang="zh-CN" sz="2800" i="1" dirty="0"/>
              <a:t>t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时刻，汽车又开始做匀速直线运动，速度为</a:t>
            </a:r>
            <a:r>
              <a:rPr lang="en-US" altLang="zh-CN" sz="2800" i="1" dirty="0"/>
              <a:t>v</a:t>
            </a:r>
            <a:r>
              <a:rPr lang="zh-CN" altLang="zh-CN" sz="2800" dirty="0"/>
              <a:t>，已知运动过程中汽车所受阻力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恒定不变，汽车牵引力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随时间变化的图象如图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18</a:t>
            </a:r>
            <a:r>
              <a:rPr lang="zh-CN" altLang="zh-CN" sz="2800" dirty="0"/>
              <a:t>所示，</a:t>
            </a:r>
            <a:r>
              <a:rPr lang="zh-CN" altLang="zh-CN" sz="2800" dirty="0" smtClean="0"/>
              <a:t>则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t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至</a:t>
            </a:r>
            <a:r>
              <a:rPr lang="en-US" altLang="zh-CN" sz="2800" i="1" dirty="0"/>
              <a:t>t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时间内，汽车做</a:t>
            </a:r>
            <a:r>
              <a:rPr lang="zh-CN" altLang="zh-CN" sz="2800" dirty="0" smtClean="0"/>
              <a:t>加速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运动</a:t>
            </a:r>
            <a:endParaRPr lang="zh-CN" altLang="zh-CN" sz="2800" dirty="0"/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＝</a:t>
            </a:r>
            <a:r>
              <a:rPr lang="en-US" altLang="zh-CN" sz="2800" dirty="0"/>
              <a:t>2</a:t>
            </a:r>
            <a:r>
              <a:rPr lang="en-US" altLang="zh-CN" sz="2800" i="1" dirty="0"/>
              <a:t>f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t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时刻之后，汽车将保持</a:t>
            </a:r>
            <a:r>
              <a:rPr lang="zh-CN" altLang="zh-CN" sz="2800" dirty="0" smtClean="0"/>
              <a:t>功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率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行驶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v</a:t>
            </a:r>
            <a:r>
              <a:rPr lang="zh-CN" altLang="zh-CN" sz="2800" dirty="0"/>
              <a:t>＝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/2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856780" y="353875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91" y="3083937"/>
            <a:ext cx="3261970" cy="3079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/>
              <a:t>9</a:t>
            </a:r>
            <a:r>
              <a:rPr lang="zh-CN" altLang="zh-CN" sz="2800" dirty="0"/>
              <a:t>．一辆轿车以</a:t>
            </a:r>
            <a:r>
              <a:rPr lang="en-US" altLang="zh-CN" sz="2800" dirty="0"/>
              <a:t>72 km/h</a:t>
            </a:r>
            <a:r>
              <a:rPr lang="zh-CN" altLang="zh-CN" sz="2800" dirty="0"/>
              <a:t>的速度在水平路面上沿直线匀速行驶</a:t>
            </a:r>
            <a:r>
              <a:rPr lang="en-US" altLang="zh-CN" sz="2800" dirty="0"/>
              <a:t>10</a:t>
            </a:r>
            <a:r>
              <a:rPr lang="zh-CN" altLang="zh-CN" sz="2800" dirty="0"/>
              <a:t>分钟，轿车的质量为</a:t>
            </a:r>
            <a:r>
              <a:rPr lang="en-US" altLang="zh-CN" sz="2800" dirty="0"/>
              <a:t>1 500 kg</a:t>
            </a:r>
            <a:r>
              <a:rPr lang="zh-CN" altLang="zh-CN" sz="2800" dirty="0"/>
              <a:t>，行驶时所受阻力为车重的</a:t>
            </a:r>
            <a:r>
              <a:rPr lang="en-US" altLang="zh-CN" sz="2800" dirty="0"/>
              <a:t>0.2</a:t>
            </a:r>
            <a:r>
              <a:rPr lang="zh-CN" altLang="zh-CN" sz="2800" dirty="0"/>
              <a:t>倍</a:t>
            </a:r>
            <a:r>
              <a:rPr lang="en-US" altLang="zh-CN" sz="2800" dirty="0"/>
              <a:t>(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N/kg)</a:t>
            </a:r>
            <a:r>
              <a:rPr lang="zh-CN" altLang="zh-CN" sz="2800" dirty="0"/>
              <a:t>，则牵引力为</a:t>
            </a:r>
            <a:r>
              <a:rPr lang="en-US" altLang="zh-CN" sz="2800" dirty="0" smtClean="0"/>
              <a:t>___</a:t>
            </a:r>
            <a:r>
              <a:rPr lang="en-US" altLang="zh-CN" sz="2800" dirty="0"/>
              <a:t>_</a:t>
            </a:r>
            <a:r>
              <a:rPr lang="en-US" altLang="zh-CN" sz="2800" dirty="0" smtClean="0"/>
              <a:t>_</a:t>
            </a:r>
            <a:r>
              <a:rPr lang="en-US" altLang="zh-CN" sz="2800" dirty="0"/>
              <a:t>N</a:t>
            </a:r>
            <a:r>
              <a:rPr lang="zh-CN" altLang="zh-CN" sz="2800" dirty="0"/>
              <a:t>，此时汽车的功率为</a:t>
            </a:r>
            <a:r>
              <a:rPr lang="en-US" altLang="zh-CN" sz="2800" dirty="0" smtClean="0"/>
              <a:t>__</a:t>
            </a:r>
            <a:r>
              <a:rPr lang="en-US" altLang="zh-CN" sz="2800" dirty="0"/>
              <a:t>_</a:t>
            </a:r>
            <a:r>
              <a:rPr lang="en-US" altLang="zh-CN" sz="2800" dirty="0" smtClean="0"/>
              <a:t>___</a:t>
            </a:r>
            <a:r>
              <a:rPr lang="en-US" altLang="zh-CN" sz="2800" dirty="0"/>
              <a:t>kW</a:t>
            </a:r>
            <a:r>
              <a:rPr lang="zh-CN" altLang="zh-CN" sz="2800" dirty="0"/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10</a:t>
            </a:r>
            <a:r>
              <a:rPr lang="zh-CN" altLang="zh-CN" sz="2800" dirty="0"/>
              <a:t>．在自由下落过程中，物体运动速度会越来越快，一个物体由</a:t>
            </a:r>
            <a:r>
              <a:rPr lang="en-US" altLang="zh-CN" sz="2800" i="1" dirty="0"/>
              <a:t>A</a:t>
            </a:r>
            <a:r>
              <a:rPr lang="zh-CN" altLang="zh-CN" sz="2800" dirty="0"/>
              <a:t>点自由下落，相继经过</a:t>
            </a:r>
            <a:r>
              <a:rPr lang="en-US" altLang="zh-CN" sz="2800" i="1" dirty="0"/>
              <a:t>B</a:t>
            </a:r>
            <a:r>
              <a:rPr lang="zh-CN" altLang="zh-CN" sz="2800" dirty="0"/>
              <a:t>、</a:t>
            </a:r>
            <a:r>
              <a:rPr lang="en-US" altLang="zh-CN" sz="2800" i="1" dirty="0"/>
              <a:t>C</a:t>
            </a:r>
            <a:r>
              <a:rPr lang="zh-CN" altLang="zh-CN" sz="2800" dirty="0"/>
              <a:t>两点，已知</a:t>
            </a:r>
            <a:r>
              <a:rPr lang="en-US" altLang="zh-CN" sz="2800" i="1" dirty="0"/>
              <a:t>AB</a:t>
            </a:r>
            <a:r>
              <a:rPr lang="zh-CN" altLang="zh-CN" sz="2800" dirty="0"/>
              <a:t>＝</a:t>
            </a:r>
            <a:r>
              <a:rPr lang="en-US" altLang="zh-CN" sz="2800" i="1" dirty="0"/>
              <a:t>BC</a:t>
            </a:r>
            <a:r>
              <a:rPr lang="zh-CN" altLang="zh-CN" sz="2800" dirty="0"/>
              <a:t>，如图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所示。物体在</a:t>
            </a:r>
            <a:r>
              <a:rPr lang="en-US" altLang="zh-CN" sz="2800" i="1" dirty="0"/>
              <a:t>AB</a:t>
            </a:r>
            <a:r>
              <a:rPr lang="zh-CN" altLang="zh-CN" sz="2800" dirty="0"/>
              <a:t>段</a:t>
            </a:r>
            <a:r>
              <a:rPr lang="zh-CN" altLang="zh-CN" sz="2800" dirty="0" smtClean="0"/>
              <a:t>重力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zh-CN" altLang="zh-CN" sz="2800" dirty="0" smtClean="0"/>
              <a:t>做功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，做功功率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；在</a:t>
            </a:r>
            <a:r>
              <a:rPr lang="en-US" altLang="zh-CN" sz="2800" i="1" dirty="0"/>
              <a:t>BC</a:t>
            </a:r>
            <a:r>
              <a:rPr lang="zh-CN" altLang="zh-CN" sz="2800" dirty="0"/>
              <a:t>段重力做功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zh-CN" altLang="zh-CN" sz="2800" dirty="0" smtClean="0"/>
              <a:t>做功</a:t>
            </a:r>
            <a:r>
              <a:rPr lang="zh-CN" altLang="zh-CN" sz="2800" dirty="0"/>
              <a:t>功率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，则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1</a:t>
            </a:r>
            <a:r>
              <a:rPr lang="en-US" altLang="zh-CN" sz="2800" dirty="0" smtClean="0"/>
              <a:t>__</a:t>
            </a:r>
            <a:r>
              <a:rPr lang="en-US" altLang="zh-CN" sz="2800" dirty="0"/>
              <a:t>_</a:t>
            </a:r>
            <a:r>
              <a:rPr lang="en-US" altLang="zh-CN" sz="2800" dirty="0" smtClean="0"/>
              <a:t>__</a:t>
            </a:r>
            <a:r>
              <a:rPr lang="en-US" altLang="zh-CN" sz="2800" i="1" dirty="0"/>
              <a:t>W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en-US" altLang="zh-CN" sz="2800" dirty="0" smtClean="0"/>
              <a:t>__</a:t>
            </a:r>
            <a:r>
              <a:rPr lang="en-US" altLang="zh-CN" sz="2800" dirty="0"/>
              <a:t>_</a:t>
            </a:r>
            <a:r>
              <a:rPr lang="en-US" altLang="zh-CN" sz="2800" dirty="0" smtClean="0"/>
              <a:t>__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 smtClean="0"/>
              <a:t>以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zh-CN" altLang="zh-CN" sz="2800" dirty="0" smtClean="0"/>
              <a:t>上</a:t>
            </a:r>
            <a:r>
              <a:rPr lang="zh-CN" altLang="zh-CN" sz="2800" dirty="0"/>
              <a:t>两空均选填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/>
              <a:t>＞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/>
              <a:t>＜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/>
              <a:t>＝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3517362" y="5451983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=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630249" y="5451983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&lt;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7348589" y="2158325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3×10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3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94322" y="27081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60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471" y="4399472"/>
            <a:ext cx="1418941" cy="2105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机械效率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5" y="992766"/>
            <a:ext cx="8292465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】一个滑轮组经改进后提高了机械效率，用它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将同一物体匀速提升相同的高度，改进后与改进前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相比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）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A.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有用功减少，总功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减少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B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有用功增加，总功增加</a:t>
            </a: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C.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有用功不变，总功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不变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有用功不变，总功减少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3530" y="4353315"/>
            <a:ext cx="835279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dirty="0" smtClean="0"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ea typeface="宋体" panose="02010600030101010101" pitchFamily="2" charset="-122"/>
              </a:rPr>
              <a:t>使用任何机械都不能省功，因此有用功不变，</a:t>
            </a:r>
            <a:r>
              <a:rPr lang="en-US" altLang="zh-CN" sz="28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排除；机械效率为有用功和总功的比值，有用功不变，机械效率增大，则总功减小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216" y="179680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323530" y="5990317"/>
            <a:ext cx="835279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思维点拨：本题主要考查对功和机械效率的理解。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4620" y="1029408"/>
            <a:ext cx="847542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．关于功、功率和机械效率，下列说法正确的是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．通过改进机械的性能可以使机械效率达到</a:t>
            </a:r>
            <a:r>
              <a:rPr lang="en-US" altLang="zh-CN" sz="2800" dirty="0"/>
              <a:t>100%  B</a:t>
            </a:r>
            <a:r>
              <a:rPr lang="zh-CN" altLang="zh-CN" sz="2800" dirty="0"/>
              <a:t>．做功多的机械，功率一定大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．功率大的机械，做功一定快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．做功快的机械，机械效率一定高</a:t>
            </a:r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所示，用甲、乙两种</a:t>
            </a:r>
            <a:r>
              <a:rPr lang="zh-CN" altLang="zh-CN" sz="2800" dirty="0" smtClean="0"/>
              <a:t>方式</a:t>
            </a:r>
            <a:endParaRPr lang="en-US" altLang="zh-CN" sz="2800" dirty="0" smtClean="0"/>
          </a:p>
          <a:p>
            <a:r>
              <a:rPr lang="zh-CN" altLang="zh-CN" sz="2800" dirty="0" smtClean="0"/>
              <a:t>在</a:t>
            </a:r>
            <a:r>
              <a:rPr lang="zh-CN" altLang="zh-CN" sz="2800" dirty="0"/>
              <a:t>相同时间内将同一物体匀速提升</a:t>
            </a:r>
            <a:r>
              <a:rPr lang="zh-CN" altLang="zh-CN" sz="2800" dirty="0" smtClean="0"/>
              <a:t>相同</a:t>
            </a:r>
            <a:endParaRPr lang="en-US" altLang="zh-CN" sz="2800" dirty="0" smtClean="0"/>
          </a:p>
          <a:p>
            <a:r>
              <a:rPr lang="zh-CN" altLang="zh-CN" sz="2800" dirty="0" smtClean="0"/>
              <a:t>高度</a:t>
            </a:r>
            <a:r>
              <a:rPr lang="zh-CN" altLang="zh-CN" sz="2800" dirty="0"/>
              <a:t>时，拉力做功的功率分别为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、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机械效率</a:t>
            </a:r>
            <a:r>
              <a:rPr lang="zh-CN" altLang="zh-CN" sz="2800" dirty="0"/>
              <a:t>分别为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、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(</a:t>
            </a:r>
            <a:r>
              <a:rPr lang="zh-CN" altLang="zh-CN" sz="2800" dirty="0"/>
              <a:t>不计绳重与</a:t>
            </a:r>
            <a:r>
              <a:rPr lang="zh-CN" altLang="zh-CN" sz="2800" dirty="0" smtClean="0"/>
              <a:t>摩</a:t>
            </a:r>
            <a:endParaRPr lang="en-US" altLang="zh-CN" sz="2800" dirty="0" smtClean="0"/>
          </a:p>
          <a:p>
            <a:r>
              <a:rPr lang="zh-CN" altLang="zh-CN" sz="2800" dirty="0" smtClean="0"/>
              <a:t>擦</a:t>
            </a:r>
            <a:r>
              <a:rPr lang="en-US" altLang="zh-CN" sz="2800" dirty="0" smtClean="0"/>
              <a:t>)</a:t>
            </a:r>
            <a:r>
              <a:rPr lang="zh-CN" altLang="zh-CN" sz="2800" dirty="0" smtClean="0"/>
              <a:t>。</a:t>
            </a:r>
            <a:r>
              <a:rPr lang="zh-CN" altLang="zh-CN" sz="2800" dirty="0"/>
              <a:t>下列判断中正确的是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＝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，</a:t>
            </a:r>
            <a:r>
              <a:rPr lang="zh-CN" altLang="zh-CN" sz="2800" i="1" dirty="0"/>
              <a:t>η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＝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  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，</a:t>
            </a:r>
            <a:r>
              <a:rPr lang="zh-CN" altLang="zh-CN" sz="2800" i="1" dirty="0"/>
              <a:t>η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＞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乙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，</a:t>
            </a:r>
            <a:r>
              <a:rPr lang="zh-CN" altLang="zh-CN" sz="2800" i="1" dirty="0"/>
              <a:t>η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＜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  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 ，</a:t>
            </a:r>
            <a:r>
              <a:rPr lang="zh-CN" altLang="zh-CN" sz="2800" i="1" dirty="0"/>
              <a:t>η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＞</a:t>
            </a:r>
            <a:r>
              <a:rPr lang="en-US" altLang="zh-CN" sz="2800" i="1" dirty="0"/>
              <a:t>η</a:t>
            </a:r>
            <a:r>
              <a:rPr lang="zh-CN" altLang="zh-CN" sz="2800" baseline="-25000" dirty="0"/>
              <a:t>乙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8151818" y="113061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707" y="2112695"/>
            <a:ext cx="2288881" cy="286474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12332" y="49061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6720" y="882653"/>
            <a:ext cx="853122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 smtClean="0"/>
              <a:t>21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所</a:t>
            </a:r>
            <a:r>
              <a:rPr lang="zh-CN" altLang="zh-CN" sz="2800" dirty="0"/>
              <a:t>示的吊车有大小两个吊钩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在</a:t>
            </a:r>
            <a:r>
              <a:rPr lang="zh-CN" altLang="zh-CN" sz="2800" dirty="0"/>
              <a:t>确保安全的前提下，下列</a:t>
            </a:r>
            <a:r>
              <a:rPr lang="zh-CN" altLang="zh-CN" sz="2800" dirty="0" smtClean="0"/>
              <a:t>关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于</a:t>
            </a:r>
            <a:r>
              <a:rPr lang="zh-CN" altLang="zh-CN" sz="2800" dirty="0"/>
              <a:t>吊车机械效率说法正确的</a:t>
            </a:r>
            <a:r>
              <a:rPr lang="zh-CN" altLang="zh-CN" sz="2800" dirty="0" smtClean="0"/>
              <a:t>是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．吊起相同货物，使用小吊钩机械效率高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．吊起相同货物，上升速度快机械效率高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．每次吊起的货物越少，机械效率越高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．货物升高的高度越高，机械效率越高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73" y="1017917"/>
            <a:ext cx="3802315" cy="28208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8210" y="365815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564245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所示，用滑轮组提升重物时，重</a:t>
            </a:r>
            <a:r>
              <a:rPr lang="en-US" altLang="zh-CN" sz="2800" dirty="0"/>
              <a:t>800 N</a:t>
            </a:r>
            <a:r>
              <a:rPr lang="zh-CN" altLang="zh-CN" sz="2800" dirty="0"/>
              <a:t>的物体在</a:t>
            </a:r>
            <a:r>
              <a:rPr lang="en-US" altLang="zh-CN" sz="2800" dirty="0"/>
              <a:t>10 s</a:t>
            </a:r>
            <a:r>
              <a:rPr lang="zh-CN" altLang="zh-CN" sz="2800" dirty="0"/>
              <a:t>内匀速上升</a:t>
            </a:r>
            <a:r>
              <a:rPr lang="en-US" altLang="zh-CN" sz="2800" dirty="0"/>
              <a:t>1 m</a:t>
            </a:r>
            <a:r>
              <a:rPr lang="zh-CN" altLang="zh-CN" sz="2800" dirty="0"/>
              <a:t>。已知拉绳子的力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为</a:t>
            </a:r>
            <a:r>
              <a:rPr lang="en-US" altLang="zh-CN" sz="2800" dirty="0"/>
              <a:t>500 N</a:t>
            </a:r>
            <a:r>
              <a:rPr lang="zh-CN" altLang="zh-CN" sz="2800" dirty="0"/>
              <a:t>，则提升重物的过程中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．绳子自由端被拉下</a:t>
            </a:r>
            <a:r>
              <a:rPr lang="en-US" altLang="zh-CN" sz="2800" dirty="0"/>
              <a:t>3 m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．做的有用功是</a:t>
            </a:r>
            <a:r>
              <a:rPr lang="en-US" altLang="zh-CN" sz="2800" dirty="0"/>
              <a:t>800 J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的功率是</a:t>
            </a:r>
            <a:r>
              <a:rPr lang="en-US" altLang="zh-CN" sz="2800" dirty="0"/>
              <a:t>80 W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．滑轮组的机械效率是</a:t>
            </a:r>
            <a:r>
              <a:rPr lang="en-US" altLang="zh-CN" sz="2800" dirty="0"/>
              <a:t>60%</a:t>
            </a:r>
            <a:endParaRPr lang="zh-CN" altLang="zh-CN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3922219" y="245620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40" y="2527539"/>
            <a:ext cx="1464369" cy="3491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2653"/>
            <a:ext cx="8274780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新疆维吾尔自治区</a:t>
            </a:r>
            <a:r>
              <a:rPr lang="en-US" altLang="zh-CN" sz="2800" dirty="0"/>
              <a:t>)</a:t>
            </a:r>
            <a:r>
              <a:rPr lang="zh-CN" altLang="zh-CN" sz="2800" dirty="0"/>
              <a:t>用一个动滑轮和一个定滑轮组成滑轮组甲和乙，分别匀速提升同一重物时，滑轮组甲和乙的机械效率分别为</a:t>
            </a:r>
            <a:r>
              <a:rPr lang="en-US" altLang="zh-CN" sz="2800" dirty="0"/>
              <a:t>80%</a:t>
            </a:r>
            <a:r>
              <a:rPr lang="zh-CN" altLang="zh-CN" sz="2800" dirty="0"/>
              <a:t>和</a:t>
            </a:r>
            <a:r>
              <a:rPr lang="en-US" altLang="zh-CN" sz="2800" dirty="0"/>
              <a:t>75%</a:t>
            </a:r>
            <a:r>
              <a:rPr lang="zh-CN" altLang="zh-CN" sz="2800" dirty="0"/>
              <a:t>，不计绳重和摩擦，滑轮组甲和乙中的动滑轮重力之比为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4</a:t>
            </a:r>
            <a:r>
              <a:rPr lang="zh-CN" altLang="zh-CN" sz="2800" dirty="0"/>
              <a:t>∶</a:t>
            </a:r>
            <a:r>
              <a:rPr lang="en-US" altLang="zh-CN" sz="2800" dirty="0"/>
              <a:t>3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</a:t>
            </a:r>
            <a:r>
              <a:rPr lang="en-US" altLang="zh-CN" sz="2800" dirty="0"/>
              <a:t>3∶4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</a:t>
            </a:r>
            <a:r>
              <a:rPr lang="en-US" altLang="zh-CN" sz="2800" dirty="0"/>
              <a:t>5∶4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</a:t>
            </a:r>
            <a:r>
              <a:rPr lang="en-US" altLang="zh-CN" sz="2800" dirty="0"/>
              <a:t>4∶5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679" y="361724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2653"/>
            <a:ext cx="8274780" cy="45294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．分别用如图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9-23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所示的甲、乙两个滑轮组，在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 s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内将重为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的物体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匀速提升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 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，每个滑轮的重均为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。不计绳重及摩擦，此过程中（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小于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．甲的机械效率小于乙的机械效率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做的功大于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做的功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做功的功率等于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做功的功率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702" y="2935885"/>
            <a:ext cx="1900851" cy="22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299829" y="523831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9-23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01352" y="236641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7.(2017·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遵义市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建筑工人用如图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9-24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所示的滑轮组，在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 s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内将重为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1 500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的物体沿水平方向匀速移动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 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的过程中，所用的拉力大小为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375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，物体受到水平地面的摩擦力为物重的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0.4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倍。在此过程中下列说法正确的是（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．绳子自由端沿水平方向移动了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 m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．物体受到的拉力为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750 N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．拉力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的功率为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750 W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．滑轮组的机械效率为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80%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830" y="3216839"/>
            <a:ext cx="3352594" cy="10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260103" y="32926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6458" y="1655530"/>
          <a:ext cx="8658942" cy="468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192"/>
                <a:gridCol w="962025"/>
                <a:gridCol w="1595348"/>
                <a:gridCol w="2252752"/>
                <a:gridCol w="1952625"/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机械类型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有用功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机械效率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提高效率方法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955330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W</a:t>
                      </a:r>
                      <a:r>
                        <a:rPr lang="zh-CN" altLang="en-US" sz="2400" baseline="-25000" dirty="0" smtClean="0">
                          <a:latin typeface="+mn-lt"/>
                          <a:ea typeface="+mn-ea"/>
                        </a:rPr>
                        <a:t>有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＝</a:t>
                      </a:r>
                      <a:r>
                        <a:rPr lang="en-US" altLang="zh-CN" sz="2400" i="1" baseline="0" dirty="0" err="1" smtClean="0">
                          <a:latin typeface="+mn-lt"/>
                          <a:ea typeface="+mn-ea"/>
                        </a:rPr>
                        <a:t>Gh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，</a:t>
                      </a:r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G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为物重，</a:t>
                      </a:r>
                      <a:r>
                        <a:rPr lang="en-US" altLang="zh-CN" sz="2400" i="1" baseline="0" dirty="0" smtClean="0">
                          <a:latin typeface="+mn-lt"/>
                          <a:ea typeface="+mn-ea"/>
                        </a:rPr>
                        <a:t>h</a:t>
                      </a:r>
                      <a:r>
                        <a:rPr lang="zh-CN" altLang="en-US" sz="2400" baseline="0" dirty="0" smtClean="0">
                          <a:latin typeface="+mn-lt"/>
                          <a:ea typeface="+mn-ea"/>
                        </a:rPr>
                        <a:t>是物体上升的高度</a:t>
                      </a:r>
                      <a:endParaRPr lang="zh-CN" altLang="en-US" sz="2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sz="2400" kern="100" baseline="-25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Fs</a:t>
                      </a:r>
                      <a:r>
                        <a:rPr lang="zh-CN" sz="2400" kern="100" dirty="0">
                          <a:effectLst/>
                          <a:latin typeface="+mn-lt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i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sz="2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是拉力</a:t>
                      </a:r>
                      <a:r>
                        <a:rPr lang="zh-CN" sz="2400" kern="100" dirty="0">
                          <a:effectLst/>
                          <a:latin typeface="+mn-lt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i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2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为物体在斜面移动距离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0">
                      <a:blip r:embed="rId3"/>
                      <a:stretch>
                        <a:fillRect l="-197838" t="-20769" r="-87027" b="-3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</a:rPr>
                        <a:t>增大斜面倾斜程度；减小摩擦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0146" y="1128615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机械效率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8434" name="Picture 2" descr="C:\Documents and Settings\Administrator\桌面\pai\正文pai\2018XD-149.ep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3" y="3555248"/>
            <a:ext cx="1762312" cy="123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9" y="768350"/>
            <a:ext cx="8274779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济宁市</a:t>
            </a:r>
            <a:r>
              <a:rPr lang="en-US" altLang="zh-CN" sz="2800" dirty="0"/>
              <a:t>)</a:t>
            </a:r>
            <a:r>
              <a:rPr lang="zh-CN" altLang="zh-CN" sz="2800" dirty="0"/>
              <a:t>两个滑轮按图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25</a:t>
            </a:r>
            <a:r>
              <a:rPr lang="zh-CN" altLang="zh-CN" sz="2800" dirty="0"/>
              <a:t>所示的方式组合，用</a:t>
            </a:r>
            <a:r>
              <a:rPr lang="en-US" altLang="zh-CN" sz="2800" dirty="0"/>
              <a:t>5 N</a:t>
            </a:r>
            <a:r>
              <a:rPr lang="zh-CN" altLang="zh-CN" sz="2800" dirty="0"/>
              <a:t>的拉力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拉动绳端，使物体在</a:t>
            </a:r>
            <a:r>
              <a:rPr lang="en-US" altLang="zh-CN" sz="2800" dirty="0"/>
              <a:t>5 s</a:t>
            </a:r>
            <a:r>
              <a:rPr lang="zh-CN" altLang="zh-CN" sz="2800" dirty="0"/>
              <a:t>内水平向左匀速滑动</a:t>
            </a:r>
            <a:r>
              <a:rPr lang="en-US" altLang="zh-CN" sz="2800" dirty="0"/>
              <a:t>1 m</a:t>
            </a:r>
            <a:r>
              <a:rPr lang="zh-CN" altLang="zh-CN" sz="2800" dirty="0"/>
              <a:t>，物体与地面间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摩擦力</a:t>
            </a:r>
            <a:r>
              <a:rPr lang="zh-CN" altLang="zh-CN" sz="2800" dirty="0"/>
              <a:t>为</a:t>
            </a:r>
            <a:r>
              <a:rPr lang="en-US" altLang="zh-CN" sz="2800" dirty="0"/>
              <a:t>9 N</a:t>
            </a:r>
            <a:r>
              <a:rPr lang="zh-CN" altLang="zh-CN" sz="2800" dirty="0"/>
              <a:t>。下列选项</a:t>
            </a:r>
            <a:r>
              <a:rPr lang="zh-CN" altLang="zh-CN" sz="2800" dirty="0" smtClean="0"/>
              <a:t>正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确</a:t>
            </a:r>
            <a:r>
              <a:rPr lang="zh-CN" altLang="zh-CN" sz="2800" dirty="0"/>
              <a:t>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A</a:t>
            </a:r>
            <a:r>
              <a:rPr lang="zh-CN" altLang="zh-CN" sz="2800" dirty="0"/>
              <a:t>是定滑轮，</a:t>
            </a:r>
            <a:r>
              <a:rPr lang="en-US" altLang="zh-CN" sz="2800" i="1" dirty="0"/>
              <a:t>B</a:t>
            </a:r>
            <a:r>
              <a:rPr lang="zh-CN" altLang="zh-CN" sz="2800" dirty="0"/>
              <a:t>是动滑轮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做的功为</a:t>
            </a:r>
            <a:r>
              <a:rPr lang="en-US" altLang="zh-CN" sz="2800" dirty="0"/>
              <a:t>5 J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的功率为</a:t>
            </a:r>
            <a:r>
              <a:rPr lang="en-US" altLang="zh-CN" sz="2800" dirty="0"/>
              <a:t>1.8 W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．滑轮组的机械效率为</a:t>
            </a:r>
            <a:r>
              <a:rPr lang="en-US" altLang="zh-CN" sz="2800" dirty="0"/>
              <a:t>90%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1725266" y="346139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494" y="2495050"/>
            <a:ext cx="4252364" cy="242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9" y="768350"/>
            <a:ext cx="8274779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9</a:t>
            </a:r>
            <a:r>
              <a:rPr lang="zh-CN" altLang="zh-CN" sz="2800" dirty="0"/>
              <a:t>．如图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所示，用力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拉着重为</a:t>
            </a:r>
            <a:r>
              <a:rPr lang="en-US" altLang="zh-CN" sz="2800" i="1" dirty="0"/>
              <a:t>G</a:t>
            </a:r>
            <a:r>
              <a:rPr lang="zh-CN" altLang="zh-CN" sz="2800" dirty="0"/>
              <a:t>的物体竖直匀速上升，在时间</a:t>
            </a:r>
            <a:r>
              <a:rPr lang="en-US" altLang="zh-CN" sz="2800" i="1" dirty="0"/>
              <a:t>t</a:t>
            </a:r>
            <a:r>
              <a:rPr lang="zh-CN" altLang="zh-CN" sz="2800" dirty="0"/>
              <a:t>内物体上升的高度为</a:t>
            </a:r>
            <a:r>
              <a:rPr lang="en-US" altLang="zh-CN" sz="2800" i="1" dirty="0"/>
              <a:t>h</a:t>
            </a:r>
            <a:r>
              <a:rPr lang="en-US" altLang="zh-CN" sz="2800" dirty="0"/>
              <a:t>(</a:t>
            </a:r>
            <a:r>
              <a:rPr lang="zh-CN" altLang="zh-CN" sz="2800" dirty="0"/>
              <a:t>物体未拉出水面</a:t>
            </a:r>
            <a:r>
              <a:rPr lang="en-US" altLang="zh-CN" sz="2800" dirty="0"/>
              <a:t>)</a:t>
            </a:r>
            <a:r>
              <a:rPr lang="zh-CN" altLang="zh-CN" sz="2800" dirty="0"/>
              <a:t>，若物体的体积为</a:t>
            </a:r>
            <a:r>
              <a:rPr lang="en-US" altLang="zh-CN" sz="2800" i="1" dirty="0"/>
              <a:t>V</a:t>
            </a:r>
            <a:r>
              <a:rPr lang="zh-CN" altLang="zh-CN" sz="2800" dirty="0"/>
              <a:t>，水的密度为</a:t>
            </a:r>
            <a:r>
              <a:rPr lang="zh-CN" altLang="zh-CN" sz="2800" i="1" dirty="0"/>
              <a:t>ρ</a:t>
            </a:r>
            <a:r>
              <a:rPr lang="zh-CN" altLang="zh-CN" sz="2800" dirty="0"/>
              <a:t>，则下列算式正确的是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2070323" y="211281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59" y="2617828"/>
            <a:ext cx="1784304" cy="15166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257" y="2687835"/>
            <a:ext cx="2855199" cy="1529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909" y="2749117"/>
            <a:ext cx="1385348" cy="293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9" y="768350"/>
            <a:ext cx="8274779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10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分别用如图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27</a:t>
            </a:r>
            <a:r>
              <a:rPr lang="zh-CN" altLang="zh-CN" sz="2800" dirty="0"/>
              <a:t>所示的两个滑轮组，将同一物体提升到相同高度，若物体受到的重力为</a:t>
            </a:r>
            <a:r>
              <a:rPr lang="en-US" altLang="zh-CN" sz="2800" dirty="0"/>
              <a:t>500 N</a:t>
            </a:r>
            <a:r>
              <a:rPr lang="zh-CN" altLang="zh-CN" sz="2800" dirty="0"/>
              <a:t>，动滑轮的重力为</a:t>
            </a:r>
            <a:r>
              <a:rPr lang="en-US" altLang="zh-CN" sz="2800" dirty="0"/>
              <a:t>50 N</a:t>
            </a:r>
            <a:r>
              <a:rPr lang="zh-CN" altLang="zh-CN" sz="2800" dirty="0"/>
              <a:t>。在把物体匀速提升</a:t>
            </a:r>
            <a:r>
              <a:rPr lang="en-US" altLang="zh-CN" sz="2800" dirty="0"/>
              <a:t>1 m</a:t>
            </a:r>
            <a:r>
              <a:rPr lang="zh-CN" altLang="zh-CN" sz="2800" dirty="0"/>
              <a:t>的过程中</a:t>
            </a:r>
            <a:r>
              <a:rPr lang="en-US" altLang="zh-CN" sz="2800" dirty="0"/>
              <a:t>(</a:t>
            </a:r>
            <a:r>
              <a:rPr lang="zh-CN" altLang="zh-CN" sz="2800" dirty="0"/>
              <a:t>不计绳重和摩擦</a:t>
            </a:r>
            <a:r>
              <a:rPr lang="en-US" altLang="zh-CN" sz="2800" dirty="0"/>
              <a:t>)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所做的功是</a:t>
            </a:r>
            <a:r>
              <a:rPr lang="en-US" altLang="zh-CN" sz="2800" dirty="0"/>
              <a:t>____________J</a:t>
            </a:r>
            <a:r>
              <a:rPr lang="zh-CN" altLang="zh-CN" sz="2800" dirty="0"/>
              <a:t>；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所做的有用功是</a:t>
            </a:r>
            <a:r>
              <a:rPr lang="en-US" altLang="zh-CN" sz="2800" dirty="0"/>
              <a:t>____________J</a:t>
            </a:r>
            <a:r>
              <a:rPr lang="zh-CN" altLang="zh-CN" sz="2800" dirty="0"/>
              <a:t>；甲、乙滑轮组的机械效率</a:t>
            </a:r>
            <a:r>
              <a:rPr lang="en-US" altLang="zh-CN" sz="2800" dirty="0"/>
              <a:t>____________(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相同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不同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086911" y="341540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550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6734338" y="341540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500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940043" y="405950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832171"/>
            <a:ext cx="827477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11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张家界市</a:t>
            </a:r>
            <a:r>
              <a:rPr lang="en-US" altLang="zh-CN" sz="2800" dirty="0"/>
              <a:t>)</a:t>
            </a:r>
            <a:r>
              <a:rPr lang="zh-CN" altLang="zh-CN" sz="2800" dirty="0"/>
              <a:t>小亮同学想把重</a:t>
            </a:r>
            <a:r>
              <a:rPr lang="en-US" altLang="zh-CN" sz="2800" dirty="0"/>
              <a:t>100 N</a:t>
            </a:r>
            <a:r>
              <a:rPr lang="zh-CN" altLang="zh-CN" sz="2800" dirty="0"/>
              <a:t>的物体拉到距地面</a:t>
            </a:r>
            <a:r>
              <a:rPr lang="en-US" altLang="zh-CN" sz="2800" dirty="0"/>
              <a:t>3 m</a:t>
            </a:r>
            <a:r>
              <a:rPr lang="zh-CN" altLang="zh-CN" sz="2800" dirty="0"/>
              <a:t>高的地方，用了三种不同的方法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 (1)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28</a:t>
            </a:r>
            <a:r>
              <a:rPr lang="zh-CN" altLang="zh-CN" sz="2800" dirty="0"/>
              <a:t>甲所示，小亮用竖直向上的力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将物体匀速提升</a:t>
            </a:r>
            <a:r>
              <a:rPr lang="en-US" altLang="zh-CN" sz="2800" dirty="0"/>
              <a:t>3 m</a:t>
            </a:r>
            <a:r>
              <a:rPr lang="zh-CN" altLang="zh-CN" sz="2800" dirty="0"/>
              <a:t>，求拉力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所做的功。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74" y="1816504"/>
            <a:ext cx="6504317" cy="20016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3701" y="5218495"/>
            <a:ext cx="910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拉力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甲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所做的功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W</a:t>
            </a:r>
            <a:r>
              <a:rPr lang="zh-CN" altLang="en-US" sz="2400" b="1" baseline="-25000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甲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甲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2400" b="1" i="1" dirty="0" err="1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Gh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100 N×3 m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300 </a:t>
            </a:r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J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3701" y="3818155"/>
            <a:ext cx="8701089" cy="2881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28</a:t>
            </a:r>
            <a:r>
              <a:rPr lang="zh-CN" altLang="zh-CN" sz="2800" dirty="0"/>
              <a:t>乙所示，斜面长</a:t>
            </a:r>
            <a:r>
              <a:rPr lang="en-US" altLang="zh-CN" sz="2800" dirty="0"/>
              <a:t>5 m</a:t>
            </a:r>
            <a:r>
              <a:rPr lang="zh-CN" altLang="zh-CN" sz="2800" dirty="0"/>
              <a:t>，高</a:t>
            </a:r>
            <a:r>
              <a:rPr lang="en-US" altLang="zh-CN" sz="2800" dirty="0"/>
              <a:t>3 m</a:t>
            </a:r>
            <a:r>
              <a:rPr lang="zh-CN" altLang="zh-CN" sz="2800" dirty="0"/>
              <a:t>，拉力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＝</a:t>
            </a:r>
            <a:r>
              <a:rPr lang="en-US" altLang="zh-CN" sz="2800" dirty="0"/>
              <a:t>75 N</a:t>
            </a:r>
            <a:r>
              <a:rPr lang="zh-CN" altLang="zh-CN" sz="2800" dirty="0"/>
              <a:t>，小亮沿斜面匀速拉动物体至斜面顶端。求使用该斜面工作时的机械效率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fontAlgn="auto"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ele xmlns="" attr="{DAD7846C-D935-45FA-8766-69BD6495B58B}"/>
                  </a:ext>
                </a:extLst>
              </p:cNvPr>
              <p:cNvSpPr/>
              <p:nvPr/>
            </p:nvSpPr>
            <p:spPr>
              <a:xfrm>
                <a:off x="363700" y="5512640"/>
                <a:ext cx="9104285" cy="690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(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2)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使用该斜面工作时的机械效率</a:t>
                </a:r>
                <a:r>
                  <a:rPr lang="el-GR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η</a:t>
                </a:r>
                <a:r>
                  <a:rPr lang="zh-CN" altLang="el-GR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Gh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乙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s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75 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m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80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%</a:t>
                </a:r>
                <a:endPara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0" y="5512640"/>
                <a:ext cx="9104285" cy="690189"/>
              </a:xfrm>
              <a:prstGeom prst="rect">
                <a:avLst/>
              </a:prstGeom>
              <a:blipFill rotWithShape="0">
                <a:blip r:embed="rId4"/>
                <a:stretch>
                  <a:fillRect l="-1072" b="-6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261787" y="3818155"/>
            <a:ext cx="870108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400" dirty="0"/>
              <a:t>(3)</a:t>
            </a:r>
            <a:r>
              <a:rPr lang="zh-CN" altLang="zh-CN" sz="2400" dirty="0"/>
              <a:t>如图</a:t>
            </a:r>
            <a:r>
              <a:rPr lang="en-US" altLang="zh-CN" sz="2400" dirty="0"/>
              <a:t>9</a:t>
            </a:r>
            <a:r>
              <a:rPr lang="zh-CN" altLang="zh-CN" sz="2400" dirty="0"/>
              <a:t>－</a:t>
            </a:r>
            <a:r>
              <a:rPr lang="en-US" altLang="zh-CN" sz="2400" dirty="0"/>
              <a:t>28</a:t>
            </a:r>
            <a:r>
              <a:rPr lang="zh-CN" altLang="zh-CN" sz="2400" dirty="0"/>
              <a:t>丙所示，小亮站在地面上通过一根绳和两个滑轮匀速提升重物，在</a:t>
            </a:r>
            <a:r>
              <a:rPr lang="en-US" altLang="zh-CN" sz="2400" dirty="0"/>
              <a:t>2 s</a:t>
            </a:r>
            <a:r>
              <a:rPr lang="zh-CN" altLang="zh-CN" sz="2400" dirty="0"/>
              <a:t>内将重物匀速提升</a:t>
            </a:r>
            <a:r>
              <a:rPr lang="en-US" altLang="zh-CN" sz="2400" dirty="0"/>
              <a:t>3 m</a:t>
            </a:r>
            <a:r>
              <a:rPr lang="zh-CN" altLang="zh-CN" sz="2400" dirty="0"/>
              <a:t>，已知动滑轮的重量为</a:t>
            </a:r>
            <a:r>
              <a:rPr lang="en-US" altLang="zh-CN" sz="2400" dirty="0"/>
              <a:t>10 N</a:t>
            </a:r>
            <a:r>
              <a:rPr lang="zh-CN" altLang="zh-CN" sz="2400" dirty="0"/>
              <a:t>。按要求画出滑轮组的绕线，求拉力</a:t>
            </a:r>
            <a:r>
              <a:rPr lang="en-US" altLang="zh-CN" sz="2400" i="1" dirty="0"/>
              <a:t>F</a:t>
            </a:r>
            <a:r>
              <a:rPr lang="zh-CN" altLang="zh-CN" sz="2400" baseline="-25000" dirty="0"/>
              <a:t>丙</a:t>
            </a:r>
            <a:r>
              <a:rPr lang="zh-CN" altLang="zh-CN" sz="2400" dirty="0"/>
              <a:t>做功的功率。</a:t>
            </a:r>
            <a:r>
              <a:rPr lang="en-US" altLang="zh-CN" sz="2400" dirty="0"/>
              <a:t>(</a:t>
            </a:r>
            <a:r>
              <a:rPr lang="zh-CN" altLang="zh-CN" sz="2400" dirty="0"/>
              <a:t>每段绳子可承重</a:t>
            </a:r>
            <a:r>
              <a:rPr lang="en-US" altLang="zh-CN" sz="2400" dirty="0"/>
              <a:t>80 N</a:t>
            </a:r>
            <a:r>
              <a:rPr lang="zh-CN" altLang="zh-CN" sz="2400" dirty="0"/>
              <a:t>，不计绳重及摩擦</a:t>
            </a:r>
            <a:r>
              <a:rPr lang="en-US" altLang="zh-CN" sz="2400" dirty="0"/>
              <a:t>)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fontAlgn="auto"/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/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/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93" y="1830726"/>
            <a:ext cx="1523060" cy="1485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ele xmlns="" attr="{DAD7846C-D935-45FA-8766-69BD6495B58B}"/>
                  </a:ext>
                </a:extLst>
              </p:cNvPr>
              <p:cNvSpPr/>
              <p:nvPr/>
            </p:nvSpPr>
            <p:spPr>
              <a:xfrm>
                <a:off x="162102" y="3818155"/>
                <a:ext cx="8714479" cy="2405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(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3)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根据题意，滑轮组绕线如图丙所示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。</a:t>
                </a:r>
                <a:endParaRPr lang="en-US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  <a:sym typeface="+mn-ea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绳子的拉力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F</a:t>
                </a:r>
                <a:r>
                  <a:rPr lang="zh-CN" altLang="en-US" sz="2400" b="1" baseline="-25000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丙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物</m:t>
                        </m:r>
                        <m:r>
                          <m:rPr>
                            <m:nor/>
                          </m:rPr>
                          <a:rPr lang="zh-CN" altLang="en-US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zh-CN" altLang="en-US" sz="2400" b="1" baseline="-250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100 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zh-CN" altLang="en-US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55 N</a:t>
                </a: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拉力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F</a:t>
                </a:r>
                <a:r>
                  <a:rPr lang="zh-CN" altLang="en-US" sz="2400" b="1" baseline="-25000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丙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做功的功率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P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t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Fs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t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F</a:t>
                </a:r>
                <a:r>
                  <a:rPr lang="zh-CN" altLang="en-US" sz="2400" b="1" baseline="-25000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丙</a:t>
                </a:r>
                <a:r>
                  <a:rPr lang="en-US" altLang="zh-CN" sz="2400" b="1" i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v</a:t>
                </a:r>
                <a:r>
                  <a:rPr lang="zh-CN" altLang="en-US" sz="2400" b="1" baseline="-25000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绳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55 N×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sym typeface="+mn-ea"/>
                          </a:rPr>
                          <m:t>s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165 W</a:t>
                </a: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答：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(</a:t>
                </a:r>
                <a:r>
                  <a:rPr lang="zh-CN" altLang="en-US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略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ea typeface="楷体" panose="02010609060101010101" pitchFamily="49" charset="-122"/>
                  <a:sym typeface="+mn-ea"/>
                </a:endParaRPr>
              </a:p>
              <a:p>
                <a:endParaRPr lang="zh-CN" altLang="en-US" sz="2400" b="1" dirty="0">
                  <a:solidFill>
                    <a:srgbClr val="FF0000"/>
                  </a:solidFill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02" y="3818155"/>
                <a:ext cx="8714479" cy="2405082"/>
              </a:xfrm>
              <a:prstGeom prst="rect">
                <a:avLst/>
              </a:prstGeom>
              <a:blipFill rotWithShape="0">
                <a:blip r:embed="rId6"/>
                <a:stretch>
                  <a:fillRect l="-1120" t="-2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3" grpId="0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动能和势能及其转化；机械能和其他形式能的转化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3530" y="892810"/>
            <a:ext cx="863219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9-29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高速公路避险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车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道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示意图，当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高速行驶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的汽车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出现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刹车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失灵情况时，可通过进入避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险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车道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快速降低车速直至停止。避险车道的作用是降低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汽车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因高速行驶而具有的哪种能量带来的危害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动能   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势能  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内能   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．电能</a:t>
            </a:r>
            <a:endParaRPr lang="zh-CN" altLang="en-US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9080" y="3694926"/>
            <a:ext cx="8701089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zh-CN" sz="2800" dirty="0"/>
              <a:t>当汽车高速行驶时，其动能非常大，若汽车刹车失灵，发生交通事故时造成的危害非常大，在该情况下可以进入避险车道</a:t>
            </a:r>
            <a:r>
              <a:rPr lang="en-US" altLang="zh-CN" sz="2800" dirty="0"/>
              <a:t>(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24)</a:t>
            </a:r>
            <a:r>
              <a:rPr lang="zh-CN" altLang="zh-CN" sz="2800" dirty="0"/>
              <a:t>，让汽车的动能转化为重力势能，就可以快速地降低车速，避免交通事故的发生。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1914" y="2612827"/>
            <a:ext cx="102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065" y="859214"/>
            <a:ext cx="3132353" cy="1411527"/>
          </a:xfrm>
          <a:prstGeom prst="rect">
            <a:avLst/>
          </a:prstGeom>
        </p:spPr>
      </p:pic>
      <p:sp>
        <p:nvSpPr>
          <p:cNvPr id="13" name="文本框 16"/>
          <p:cNvSpPr txBox="1"/>
          <p:nvPr/>
        </p:nvSpPr>
        <p:spPr>
          <a:xfrm>
            <a:off x="303530" y="6171472"/>
            <a:ext cx="835279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思维点拨</a:t>
            </a:r>
            <a:r>
              <a:rPr lang="zh-CN" altLang="zh-CN" sz="2800" dirty="0" smtClean="0"/>
              <a:t>：</a:t>
            </a:r>
            <a:r>
              <a:rPr lang="zh-CN" altLang="zh-CN" sz="2800" dirty="0"/>
              <a:t>考查机械能及其转化。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8832" y="946732"/>
            <a:ext cx="8398835" cy="4798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．对在高速公路上行驶的汽车进行限速，其实质是限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制汽车的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摩擦力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势能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动能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惯性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．人造地球卫星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在大气层外环绕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地球运行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不受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空气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阻力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，当它从远地点向近地点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运动时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．动能减小，势能增大，机械能不变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．动能减小，势能减小，机械能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减小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．动能增大，势能减小，机械能不变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．动能增大，势能减小，机械能减小</a:t>
            </a:r>
          </a:p>
        </p:txBody>
      </p:sp>
      <p:sp>
        <p:nvSpPr>
          <p:cNvPr id="9" name="矩形 8"/>
          <p:cNvSpPr/>
          <p:nvPr/>
        </p:nvSpPr>
        <p:spPr>
          <a:xfrm>
            <a:off x="2477440" y="18369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914306" y="32456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83061"/>
            <a:ext cx="8241667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郴州市</a:t>
            </a:r>
            <a:r>
              <a:rPr lang="en-US" altLang="zh-CN" sz="2800" dirty="0"/>
              <a:t>)</a:t>
            </a:r>
            <a:r>
              <a:rPr lang="zh-CN" altLang="zh-CN" sz="2800" dirty="0"/>
              <a:t>一架飞机在高空中水平匀速飞行，向灾区投放救灾物资。该飞机在此过程中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．动能不变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．动能减小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．重力势能不变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D</a:t>
            </a:r>
            <a:r>
              <a:rPr lang="zh-CN" altLang="zh-CN" sz="2800" dirty="0"/>
              <a:t>．重力势能</a:t>
            </a:r>
            <a:r>
              <a:rPr lang="zh-CN" altLang="zh-CN" sz="2800" dirty="0" smtClean="0"/>
              <a:t>增大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长沙市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下列有关机械能及其转化的说法正确的是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．弯弓射箭，箭的动能转化为弓的弹性势能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．拦河大坝使上游的水位升高，提高了水的</a:t>
            </a:r>
            <a:r>
              <a:rPr lang="zh-CN" altLang="zh-CN" sz="2800" dirty="0" smtClean="0"/>
              <a:t>重力势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能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．蹦床运动员从高处落下，其动能转化为重力势能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．人造卫星从近地点飞向远地点时势能减小，</a:t>
            </a:r>
            <a:r>
              <a:rPr lang="zh-CN" altLang="zh-CN" sz="2800" dirty="0" smtClean="0"/>
              <a:t>动能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增大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7105999" y="1272079"/>
            <a:ext cx="65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1797878" y="3368384"/>
            <a:ext cx="65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946732"/>
            <a:ext cx="8241667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常德市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30</a:t>
            </a:r>
            <a:r>
              <a:rPr lang="zh-CN" altLang="zh-CN" sz="2800" dirty="0"/>
              <a:t>所示，斜面与水平面在</a:t>
            </a:r>
            <a:r>
              <a:rPr lang="en-US" altLang="zh-CN" sz="2800" i="1" dirty="0"/>
              <a:t>M</a:t>
            </a:r>
            <a:r>
              <a:rPr lang="zh-CN" altLang="zh-CN" sz="2800" dirty="0"/>
              <a:t>点相连，弹簧左端固定。小物块从斜面上</a:t>
            </a:r>
            <a:r>
              <a:rPr lang="en-US" altLang="zh-CN" sz="2800" i="1" dirty="0"/>
              <a:t>P</a:t>
            </a:r>
            <a:r>
              <a:rPr lang="zh-CN" altLang="zh-CN" sz="2800" dirty="0"/>
              <a:t>点由静止滑下，与弹簧碰撞后最高点返回到</a:t>
            </a:r>
            <a:r>
              <a:rPr lang="en-US" altLang="zh-CN" sz="2800" i="1" dirty="0"/>
              <a:t>T</a:t>
            </a:r>
            <a:r>
              <a:rPr lang="zh-CN" altLang="zh-CN" sz="2800" dirty="0"/>
              <a:t>点。则下列说法中正确的是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．小物块从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</a:t>
            </a:r>
            <a:r>
              <a:rPr lang="en-US" altLang="zh-CN" sz="2800" i="1" dirty="0"/>
              <a:t>M</a:t>
            </a:r>
            <a:r>
              <a:rPr lang="zh-CN" altLang="zh-CN" sz="2800" dirty="0"/>
              <a:t>运动</a:t>
            </a:r>
            <a:r>
              <a:rPr lang="zh-CN" altLang="zh-CN" sz="2800" dirty="0" smtClean="0"/>
              <a:t>过程</a:t>
            </a:r>
            <a:endParaRPr lang="en-US" altLang="zh-CN" sz="2800" dirty="0" smtClean="0"/>
          </a:p>
          <a:p>
            <a:r>
              <a:rPr lang="zh-CN" altLang="zh-CN" sz="2800" dirty="0" smtClean="0"/>
              <a:t>中</a:t>
            </a:r>
            <a:r>
              <a:rPr lang="zh-CN" altLang="zh-CN" sz="2800" dirty="0"/>
              <a:t>，机械能减小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．小物块从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</a:t>
            </a:r>
            <a:r>
              <a:rPr lang="en-US" altLang="zh-CN" sz="2800" i="1" dirty="0"/>
              <a:t>M</a:t>
            </a:r>
            <a:r>
              <a:rPr lang="zh-CN" altLang="zh-CN" sz="2800" dirty="0"/>
              <a:t>运动</a:t>
            </a:r>
            <a:r>
              <a:rPr lang="zh-CN" altLang="zh-CN" sz="2800" dirty="0" smtClean="0"/>
              <a:t>过程</a:t>
            </a:r>
            <a:endParaRPr lang="en-US" altLang="zh-CN" sz="2800" dirty="0" smtClean="0"/>
          </a:p>
          <a:p>
            <a:r>
              <a:rPr lang="zh-CN" altLang="zh-CN" sz="2800" dirty="0" smtClean="0"/>
              <a:t>中</a:t>
            </a:r>
            <a:r>
              <a:rPr lang="zh-CN" altLang="zh-CN" sz="2800" dirty="0"/>
              <a:t>，重力势能增大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．弹簧被压缩到最短时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小</a:t>
            </a:r>
            <a:r>
              <a:rPr lang="zh-CN" altLang="zh-CN" sz="2800" dirty="0"/>
              <a:t>物块动能最大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．小物块从</a:t>
            </a:r>
            <a:r>
              <a:rPr lang="en-US" altLang="zh-CN" sz="2800" i="1" dirty="0"/>
              <a:t>M</a:t>
            </a:r>
            <a:r>
              <a:rPr lang="zh-CN" altLang="zh-CN" sz="2800" dirty="0"/>
              <a:t>向</a:t>
            </a:r>
            <a:r>
              <a:rPr lang="en-US" altLang="zh-CN" sz="2800" i="1" dirty="0"/>
              <a:t>T</a:t>
            </a:r>
            <a:r>
              <a:rPr lang="zh-CN" altLang="zh-CN" sz="2800" dirty="0"/>
              <a:t>运动过程中，速度变快</a:t>
            </a:r>
          </a:p>
        </p:txBody>
      </p:sp>
      <p:sp>
        <p:nvSpPr>
          <p:cNvPr id="20" name="矩形 19"/>
          <p:cNvSpPr/>
          <p:nvPr/>
        </p:nvSpPr>
        <p:spPr>
          <a:xfrm>
            <a:off x="2488230" y="2240294"/>
            <a:ext cx="65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127" y="2598865"/>
            <a:ext cx="3741070" cy="2065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1079" y="764024"/>
            <a:ext cx="8274779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9-31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所示，将摆球从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点静止释放，摆球在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两点间来回摆动，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为最低点，不计空气阻力，下列说法正确的是（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点到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点，摆球动能增大，机械能增大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点到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点，摆球动能减小，机械能减小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．摆球在摆动过程中所经各点的机械能均相等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．摆球在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点的机械能最大，在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两点的机械能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最小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4263" y="1807874"/>
            <a:ext cx="41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80" y="1807874"/>
            <a:ext cx="3157854" cy="248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6458" y="1655530"/>
          <a:ext cx="8658942" cy="4686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867"/>
                <a:gridCol w="1238250"/>
                <a:gridCol w="1685925"/>
                <a:gridCol w="2533650"/>
                <a:gridCol w="1238250"/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机械类型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有用功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总功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机械效率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提高效率方法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955330">
                <a:tc>
                  <a:txBody>
                    <a:bodyPr/>
                    <a:lstStyle/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sz="2400" dirty="0" smtClean="0"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lt"/>
                          <a:ea typeface="+mn-ea"/>
                        </a:rPr>
                        <a:t>拉动木块前进</a:t>
                      </a:r>
                      <a:r>
                        <a:rPr lang="en-US" altLang="zh-CN" sz="2400" i="1" dirty="0" smtClean="0">
                          <a:latin typeface="+mn-lt"/>
                          <a:ea typeface="+mn-ea"/>
                        </a:rPr>
                        <a:t>s</a:t>
                      </a:r>
                      <a:r>
                        <a:rPr lang="en-US" altLang="zh-CN" sz="2400" dirty="0" smtClean="0">
                          <a:latin typeface="+mn-lt"/>
                          <a:ea typeface="+mn-ea"/>
                        </a:rPr>
                        <a:t>)</a:t>
                      </a:r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zh-CN" altLang="zh-CN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＝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为木块所受摩擦力，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为木块移动的距离</a:t>
                      </a:r>
                      <a:endParaRPr lang="zh-CN" altLang="en-US" sz="2400" baseline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zh-CN" altLang="zh-CN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总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＝</a:t>
                      </a:r>
                      <a:r>
                        <a:rPr lang="en-US" altLang="zh-CN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Fns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是拉力，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绳子自由端移动距离，</a:t>
                      </a:r>
                      <a:r>
                        <a:rPr lang="en-US" altLang="zh-CN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为与动滑轮连接段数</a:t>
                      </a:r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0">
                      <a:blip r:embed="rId3"/>
                      <a:stretch>
                        <a:fillRect l="-193029" t="-20769" r="-49279" b="-3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</a:rPr>
                        <a:t>减小绳子摩擦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0146" y="1128615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机械效率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7411" name="Picture 3" descr="C:\Documents and Settings\Administrator\桌面\pai\正文pai\2018XD-150.ep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8" y="3913230"/>
            <a:ext cx="1864595" cy="7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1147912"/>
            <a:ext cx="827477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泰州市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32</a:t>
            </a:r>
            <a:r>
              <a:rPr lang="zh-CN" altLang="zh-CN" sz="2800" dirty="0"/>
              <a:t>所示，一个小球在地面上弹跳，下列分析错误的是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．小球从</a:t>
            </a:r>
            <a:r>
              <a:rPr lang="en-US" altLang="zh-CN" sz="2800" i="1" dirty="0"/>
              <a:t>A</a:t>
            </a:r>
            <a:r>
              <a:rPr lang="zh-CN" altLang="zh-CN" sz="2800" dirty="0"/>
              <a:t>处到</a:t>
            </a:r>
            <a:r>
              <a:rPr lang="en-US" altLang="zh-CN" sz="2800" i="1" dirty="0"/>
              <a:t>B</a:t>
            </a:r>
            <a:r>
              <a:rPr lang="zh-CN" altLang="zh-CN" sz="2800" dirty="0"/>
              <a:t>处重力势能增大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．小球从</a:t>
            </a:r>
            <a:r>
              <a:rPr lang="en-US" altLang="zh-CN" sz="2800" i="1" dirty="0"/>
              <a:t>B</a:t>
            </a:r>
            <a:r>
              <a:rPr lang="zh-CN" altLang="zh-CN" sz="2800" dirty="0"/>
              <a:t>处到</a:t>
            </a:r>
            <a:r>
              <a:rPr lang="en-US" altLang="zh-CN" sz="2800" i="1" dirty="0"/>
              <a:t>C</a:t>
            </a:r>
            <a:r>
              <a:rPr lang="zh-CN" altLang="zh-CN" sz="2800" dirty="0"/>
              <a:t>处动能增大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．小球在</a:t>
            </a:r>
            <a:r>
              <a:rPr lang="en-US" altLang="zh-CN" sz="2800" i="1" dirty="0"/>
              <a:t>B</a:t>
            </a:r>
            <a:r>
              <a:rPr lang="zh-CN" altLang="zh-CN" sz="2800" dirty="0"/>
              <a:t>处比</a:t>
            </a:r>
            <a:r>
              <a:rPr lang="en-US" altLang="zh-CN" sz="2800" i="1" dirty="0"/>
              <a:t>D</a:t>
            </a:r>
            <a:r>
              <a:rPr lang="zh-CN" altLang="zh-CN" sz="2800" dirty="0"/>
              <a:t>处重力势能大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．小球在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C</a:t>
            </a:r>
            <a:r>
              <a:rPr lang="zh-CN" altLang="zh-CN" sz="2800" dirty="0"/>
              <a:t>、</a:t>
            </a:r>
            <a:r>
              <a:rPr lang="en-US" altLang="zh-CN" sz="2800" i="1" dirty="0"/>
              <a:t>E</a:t>
            </a:r>
            <a:r>
              <a:rPr lang="zh-CN" altLang="zh-CN" sz="2800" dirty="0"/>
              <a:t>三处机械能总量</a:t>
            </a:r>
            <a:r>
              <a:rPr lang="zh-CN" altLang="zh-CN" sz="2800" dirty="0" smtClean="0"/>
              <a:t>相等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4638101" y="1617689"/>
            <a:ext cx="40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57" y="3942271"/>
            <a:ext cx="3642475" cy="2727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．一个小石块从空中的某一高度，由静止开始竖直下落，若不计空气阻力，从小石块开始下落，到刚落到地面的过程中，小石块的重力势能</a:t>
            </a:r>
            <a:r>
              <a:rPr lang="en-US" altLang="zh-CN" sz="2800" i="1" dirty="0" err="1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E</a:t>
            </a:r>
            <a:r>
              <a:rPr lang="en-US" altLang="zh-CN" sz="2800" baseline="-25000" dirty="0" err="1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随着时间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t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的变化图象可能是（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8143" y="2736257"/>
            <a:ext cx="41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3761117"/>
            <a:ext cx="8647060" cy="1675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585" y="888809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34</a:t>
            </a:r>
            <a:r>
              <a:rPr lang="zh-CN" altLang="zh-CN" sz="2800" dirty="0"/>
              <a:t>所示，跳伞是一项极限运动，对跳伞员的身体要求非常高，惊险又刺激的同时给人带来极大的成就感，深受年轻人喜爱。下列说法正确的是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．伞未打开时，运动员加速下降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动能</a:t>
            </a:r>
            <a:r>
              <a:rPr lang="zh-CN" altLang="zh-CN" sz="2800" dirty="0"/>
              <a:t>转化为重力势能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．伞未打开时，运动员加速</a:t>
            </a:r>
            <a:r>
              <a:rPr lang="zh-CN" altLang="zh-CN" sz="2800" dirty="0" smtClean="0"/>
              <a:t>下降</a:t>
            </a:r>
            <a:endParaRPr lang="en-US" altLang="zh-CN" sz="2800" dirty="0" smtClean="0"/>
          </a:p>
          <a:p>
            <a:r>
              <a:rPr lang="zh-CN" altLang="zh-CN" sz="2800" dirty="0" smtClean="0"/>
              <a:t>过程</a:t>
            </a:r>
            <a:r>
              <a:rPr lang="zh-CN" altLang="zh-CN" sz="2800" dirty="0"/>
              <a:t>中，质量越来越大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．伞打开一段时间后，运动员</a:t>
            </a:r>
            <a:r>
              <a:rPr lang="zh-CN" altLang="zh-CN" sz="2800" dirty="0" smtClean="0"/>
              <a:t>匀</a:t>
            </a:r>
            <a:endParaRPr lang="en-US" altLang="zh-CN" sz="2800" dirty="0" smtClean="0"/>
          </a:p>
          <a:p>
            <a:r>
              <a:rPr lang="zh-CN" altLang="zh-CN" sz="2800" dirty="0" smtClean="0"/>
              <a:t>速</a:t>
            </a:r>
            <a:r>
              <a:rPr lang="zh-CN" altLang="zh-CN" sz="2800" dirty="0"/>
              <a:t>向下运动过程中，机械能守恒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．伞打开一段时间后，运动员</a:t>
            </a:r>
            <a:r>
              <a:rPr lang="zh-CN" altLang="zh-CN" sz="2800" dirty="0" smtClean="0"/>
              <a:t>和</a:t>
            </a:r>
            <a:endParaRPr lang="en-US" altLang="zh-CN" sz="2800" dirty="0" smtClean="0"/>
          </a:p>
          <a:p>
            <a:r>
              <a:rPr lang="zh-CN" altLang="zh-CN" sz="2800" dirty="0" smtClean="0"/>
              <a:t>伞</a:t>
            </a:r>
            <a:r>
              <a:rPr lang="zh-CN" altLang="zh-CN" sz="2800" dirty="0"/>
              <a:t>匀速向下运动，动能不变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5116" y="2201419"/>
            <a:ext cx="41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84" y="2375523"/>
            <a:ext cx="2690478" cy="3443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04564"/>
            <a:ext cx="8274779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9-35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上海“明珠线”某轻轨车站的设计方案图，与站台连接的轨道有一定坡度。从节能的角度分析，这样的设计可以让列车无动力滑行进站时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将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转化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储存起来，此过程中机械能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总量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1305" y="267268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62178" y="267268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重力势</a:t>
            </a:r>
          </a:p>
        </p:txBody>
      </p:sp>
      <p:sp>
        <p:nvSpPr>
          <p:cNvPr id="14" name="矩形 13"/>
          <p:cNvSpPr/>
          <p:nvPr/>
        </p:nvSpPr>
        <p:spPr>
          <a:xfrm>
            <a:off x="1280893" y="31391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减少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237" y="3992982"/>
            <a:ext cx="5016390" cy="1272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5374" y="871070"/>
            <a:ext cx="8244711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/>
              <a:t>11</a:t>
            </a:r>
            <a:r>
              <a:rPr lang="zh-CN" altLang="zh-CN" sz="2800" dirty="0"/>
              <a:t>．在探究动能大小与质量关系的两次实验中，小球从同一高度由静止开始释放时的场景如图</a:t>
            </a:r>
            <a:r>
              <a:rPr lang="en-US" altLang="zh-CN" sz="2800" dirty="0"/>
              <a:t>9</a:t>
            </a:r>
            <a:r>
              <a:rPr lang="zh-CN" altLang="zh-CN" sz="2800" dirty="0"/>
              <a:t>－</a:t>
            </a:r>
            <a:r>
              <a:rPr lang="en-US" altLang="zh-CN" sz="2800" dirty="0"/>
              <a:t>36</a:t>
            </a:r>
            <a:r>
              <a:rPr lang="zh-CN" altLang="zh-CN" sz="2800" dirty="0"/>
              <a:t>所示，木板固定在水平面上。该实验中小球的动能是</a:t>
            </a:r>
            <a:r>
              <a:rPr lang="zh-CN" altLang="zh-CN" sz="2800" dirty="0" smtClean="0"/>
              <a:t>由</a:t>
            </a:r>
            <a:r>
              <a:rPr lang="en-US" altLang="zh-CN" sz="2800" dirty="0" smtClean="0"/>
              <a:t>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</a:t>
            </a:r>
            <a:r>
              <a:rPr lang="zh-CN" altLang="zh-CN" sz="2800" dirty="0" smtClean="0"/>
              <a:t>转化而来的，实验时通过比较木块在木板上滑行的</a:t>
            </a:r>
            <a:r>
              <a:rPr lang="en-US" altLang="zh-CN" sz="2800" dirty="0" smtClean="0"/>
              <a:t>_______</a:t>
            </a:r>
            <a:r>
              <a:rPr lang="zh-CN" altLang="zh-CN" sz="2800" dirty="0"/>
              <a:t>来比较动能的大小。图中错误的操作是</a:t>
            </a:r>
            <a:r>
              <a:rPr lang="en-US" altLang="zh-CN" sz="2800" dirty="0" smtClean="0"/>
              <a:t>________________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__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fontAlgn="auto">
              <a:lnSpc>
                <a:spcPts val="3860"/>
              </a:lnSpc>
            </a:pPr>
            <a:r>
              <a:rPr lang="zh-CN" altLang="zh-CN" sz="2800" dirty="0" smtClean="0"/>
              <a:t>改正</a:t>
            </a:r>
            <a:r>
              <a:rPr lang="zh-CN" altLang="zh-CN" sz="2800" dirty="0"/>
              <a:t>错误后进行实验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 fontAlgn="auto">
              <a:lnSpc>
                <a:spcPts val="3860"/>
              </a:lnSpc>
            </a:pPr>
            <a:r>
              <a:rPr lang="zh-CN" altLang="zh-CN" sz="2800" dirty="0" smtClean="0"/>
              <a:t>发现</a:t>
            </a:r>
            <a:r>
              <a:rPr lang="zh-CN" altLang="zh-CN" sz="2800" dirty="0"/>
              <a:t>图乙木块滑出的</a:t>
            </a:r>
            <a:r>
              <a:rPr lang="zh-CN" altLang="zh-CN" sz="2800" dirty="0" smtClean="0"/>
              <a:t>远</a:t>
            </a:r>
            <a:endParaRPr lang="en-US" altLang="zh-CN" sz="2800" dirty="0" smtClean="0"/>
          </a:p>
          <a:p>
            <a:pPr fontAlgn="auto">
              <a:lnSpc>
                <a:spcPts val="3860"/>
              </a:lnSpc>
            </a:pPr>
            <a:r>
              <a:rPr lang="zh-CN" altLang="zh-CN" sz="2800" dirty="0" smtClean="0"/>
              <a:t>些</a:t>
            </a:r>
            <a:r>
              <a:rPr lang="zh-CN" altLang="zh-CN" sz="2800" dirty="0"/>
              <a:t>，则可以得出结论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/>
              <a:t>____________________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/>
              <a:t>__________________</a:t>
            </a:r>
            <a:r>
              <a:rPr lang="en-US" altLang="zh-CN" sz="2800" dirty="0"/>
              <a:t>__</a:t>
            </a:r>
            <a:r>
              <a:rPr lang="zh-CN" altLang="zh-CN" sz="2800" dirty="0" smtClean="0"/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719" y="232954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重力势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8703" y="282965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距离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329204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未保持木块初始位置相同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5374" y="5356451"/>
            <a:ext cx="37914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在速度相同的情况下，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质量越大，动能越大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052" y="3590814"/>
            <a:ext cx="4771178" cy="2326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功率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生活、生产中机械功的含义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机械能和其他形式能的转化</a:t>
            </a:r>
            <a:r>
              <a:rPr lang="zh-CN" altLang="zh-CN" sz="2800" dirty="0">
                <a:latin typeface="+mn-ea"/>
              </a:rPr>
              <a:t>。认识要求的考点：功；功率在实际中的应用；机械效率。近三年中考题型以选择题、填空题、计算大题为主。其中</a:t>
            </a:r>
            <a:r>
              <a:rPr lang="zh-CN" altLang="zh-CN" sz="2800" u="sng" dirty="0">
                <a:latin typeface="+mn-ea"/>
              </a:rPr>
              <a:t>机械能和其他形式能的转化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功、功率、效率计算</a:t>
            </a:r>
            <a:r>
              <a:rPr lang="zh-CN" altLang="zh-CN" sz="2800" dirty="0">
                <a:latin typeface="+mn-ea"/>
              </a:rPr>
              <a:t>为每年必考知识点。学生特别要注重功、功率、效率综合计算。本讲分值大约是</a:t>
            </a:r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～</a:t>
            </a:r>
            <a:r>
              <a:rPr lang="en-US" altLang="zh-CN" sz="2800" dirty="0">
                <a:latin typeface="+mn-ea"/>
              </a:rPr>
              <a:t>10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</a:t>
            </a:r>
            <a:r>
              <a:rPr lang="zh-CN" altLang="zh-CN" sz="2800" u="sng" dirty="0">
                <a:latin typeface="+mn-ea"/>
              </a:rPr>
              <a:t>功、功率、效率综合计算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机械能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功、功率、效率概念综合、能的转化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0146" y="1128615"/>
                <a:ext cx="8275078" cy="499957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cs typeface="方正静蕾简体" panose="03000509000000000000" pitchFamily="65" charset="-122"/>
                  </a:rPr>
                  <a:t>4.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机械能</a:t>
                </a:r>
                <a:endParaRPr lang="zh-CN" altLang="en-US" sz="2800" dirty="0">
                  <a:cs typeface="方正静蕾简体" panose="03000509000000000000" pitchFamily="65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cs typeface="方正静蕾简体" panose="03000509000000000000" pitchFamily="65" charset="-122"/>
                  </a:rPr>
                  <a:t>(</a:t>
                </a:r>
                <a:r>
                  <a:rPr lang="en-US" altLang="zh-CN" sz="2800" dirty="0" smtClean="0">
                    <a:cs typeface="方正静蕾简体" panose="03000509000000000000" pitchFamily="65" charset="-122"/>
                  </a:rPr>
                  <a:t>1)</a:t>
                </a:r>
                <a:r>
                  <a:rPr lang="en-US" altLang="zh-CN" sz="2800" i="1" dirty="0" smtClean="0">
                    <a:cs typeface="方正静蕾简体" panose="03000509000000000000" pitchFamily="65" charset="-122"/>
                  </a:rPr>
                  <a:t>W</a:t>
                </a:r>
                <a:r>
                  <a:rPr lang="zh-CN" altLang="en-US" sz="2800" baseline="-25000" dirty="0" smtClean="0">
                    <a:cs typeface="方正静蕾简体" panose="03000509000000000000" pitchFamily="65" charset="-122"/>
                  </a:rPr>
                  <a:t>机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  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   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。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(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其中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W</a:t>
                </a:r>
                <a:r>
                  <a:rPr lang="zh-CN" altLang="en-US" sz="2800" baseline="-25000" dirty="0">
                    <a:cs typeface="方正静蕾简体" panose="03000509000000000000" pitchFamily="65" charset="-122"/>
                  </a:rPr>
                  <a:t>动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cs typeface="方正静蕾简体" panose="03000509000000000000" pitchFamily="65" charset="-122"/>
                  </a:rPr>
                  <a:t> 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mv</a:t>
                </a:r>
                <a:r>
                  <a:rPr lang="en-US" altLang="zh-CN" sz="2800" baseline="30000" dirty="0">
                    <a:cs typeface="方正静蕾简体" panose="03000509000000000000" pitchFamily="65" charset="-122"/>
                  </a:rPr>
                  <a:t>2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，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W</a:t>
                </a:r>
                <a:r>
                  <a:rPr lang="zh-CN" altLang="en-US" sz="2800" baseline="-25000" dirty="0">
                    <a:cs typeface="方正静蕾简体" panose="03000509000000000000" pitchFamily="65" charset="-122"/>
                  </a:rPr>
                  <a:t>势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i="1" dirty="0" err="1">
                    <a:cs typeface="方正静蕾简体" panose="03000509000000000000" pitchFamily="65" charset="-122"/>
                  </a:rPr>
                  <a:t>mgh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)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cs typeface="方正静蕾简体" panose="03000509000000000000" pitchFamily="65" charset="-122"/>
                  </a:rPr>
                  <a:t>(2)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动能跟物体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:r>
                  <a:rPr lang="zh-CN" altLang="en-US" sz="2800" u="sng" dirty="0" smtClean="0">
                    <a:cs typeface="方正静蕾简体" panose="03000509000000000000" pitchFamily="65" charset="-122"/>
                  </a:rPr>
                  <a:t>  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 </a:t>
                </a:r>
                <a:r>
                  <a:rPr lang="zh-CN" altLang="en-US" sz="2800" u="sng" dirty="0" smtClean="0">
                    <a:cs typeface="方正静蕾简体" panose="03000509000000000000" pitchFamily="65" charset="-122"/>
                  </a:rPr>
                  <a:t>   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及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物体运动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 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有关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。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cs typeface="方正静蕾简体" panose="03000509000000000000" pitchFamily="65" charset="-122"/>
                  </a:rPr>
                  <a:t>(3)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重力势能跟物体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及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  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有关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。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cs typeface="方正静蕾简体" panose="03000509000000000000" pitchFamily="65" charset="-122"/>
                  </a:rPr>
                  <a:t>(4)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动能和势能可以相互转化。如果只有动能和势能相互转化，机械能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是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 </a:t>
                </a:r>
                <a:r>
                  <a:rPr lang="zh-CN" altLang="en-US" sz="2800" u="sng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    </a:t>
                </a:r>
                <a:r>
                  <a:rPr lang="en-US" altLang="zh-CN" sz="2800" u="sng" dirty="0" smtClean="0">
                    <a:cs typeface="方正静蕾简体" panose="03000509000000000000" pitchFamily="65" charset="-122"/>
                  </a:rPr>
                  <a:t>   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46" y="1128615"/>
                <a:ext cx="8275078" cy="4999574"/>
              </a:xfrm>
              <a:prstGeom prst="rect">
                <a:avLst/>
              </a:prstGeom>
              <a:blipFill rotWithShape="0">
                <a:blip r:embed="rId3"/>
                <a:stretch>
                  <a:fillRect l="-2577" r="-1841" b="-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56738" y="2043989"/>
                <a:ext cx="2505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𝑾</m:t>
                      </m:r>
                      <m:r>
                        <a:rPr lang="zh-CN" altLang="en-US" sz="2800" b="1" i="1" baseline="-25000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动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+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𝑾</m:t>
                      </m:r>
                      <m:r>
                        <a:rPr lang="zh-CN" altLang="en-US" sz="2800" b="1" i="1" baseline="-2500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势</m:t>
                      </m:r>
                    </m:oMath>
                  </m:oMathPara>
                </a14:m>
                <a:endParaRPr lang="zh-CN" altLang="en-US" sz="2800" b="1" baseline="-25000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38" y="2043989"/>
                <a:ext cx="250505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744368" y="3458539"/>
            <a:ext cx="141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03225" y="3466512"/>
            <a:ext cx="141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速度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0368" y="4116648"/>
            <a:ext cx="141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3387" y="4116648"/>
            <a:ext cx="141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3200334" y="5375985"/>
            <a:ext cx="141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守恒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7724" y="1071450"/>
            <a:ext cx="8728872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题）妈妈与小明进行爬山比赛，他们选择的起点、路径和终点都相同，全程设为匀速运动，妈妈的体重是小明的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倍，妈妈所用的时间是小明的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倍，若妈妈克服重力做功为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、功率为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，小明克服自身重力做功为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、功率为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，则下列关系正确的是（       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=1∶1      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=2∶3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=1∶1        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=2∶3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9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题）火箭加速升空过程中，对于火箭搭载的卫星来说，动能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，重力势能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，卫星的机械能是由火箭燃料的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能转化而来的。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7758110" y="3089493"/>
            <a:ext cx="79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3425852" y="5484761"/>
            <a:ext cx="11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6128975" y="5471504"/>
            <a:ext cx="11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</a:p>
        </p:txBody>
      </p:sp>
      <p:sp>
        <p:nvSpPr>
          <p:cNvPr id="14" name="TextBox 39"/>
          <p:cNvSpPr txBox="1"/>
          <p:nvPr/>
        </p:nvSpPr>
        <p:spPr>
          <a:xfrm>
            <a:off x="3485236" y="5994724"/>
            <a:ext cx="11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0"/>
              <p:cNvSpPr txBox="1"/>
              <p:nvPr/>
            </p:nvSpPr>
            <p:spPr>
              <a:xfrm>
                <a:off x="416715" y="4667773"/>
                <a:ext cx="8274779" cy="20928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fontAlgn="auto">
                  <a:lnSpc>
                    <a:spcPts val="3860"/>
                  </a:lnSpc>
                </a:pP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解：①物体上升的速度</a:t>
                </a:r>
                <a:r>
                  <a:rPr lang="en-US" altLang="zh-CN" sz="2800" i="1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v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t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endParaRPr lang="en-US" altLang="zh-CN" sz="2800" dirty="0" smtClean="0">
                  <a:solidFill>
                    <a:srgbClr val="FF0000"/>
                  </a:solidFill>
                  <a:ea typeface="楷体" panose="02010609060101010101" pitchFamily="49" charset="-122"/>
                  <a:cs typeface="方正静蕾简体" panose="03000509000000000000" pitchFamily="65" charset="-122"/>
                </a:endParaRPr>
              </a:p>
              <a:p>
                <a:pPr fontAlgn="auto">
                  <a:lnSpc>
                    <a:spcPts val="386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30 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150 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方正静蕾简体" panose="03000509000000000000" pitchFamily="65" charset="-122"/>
                          </a:rPr>
                          <m:t>s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0.2 m/s</a:t>
                </a:r>
              </a:p>
              <a:p>
                <a:pPr fontAlgn="auto">
                  <a:lnSpc>
                    <a:spcPts val="386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②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由图象可知此时动力为</a:t>
                </a:r>
                <a:r>
                  <a:rPr lang="en-US" altLang="zh-CN" sz="2800" i="1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F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500 N</a:t>
                </a:r>
              </a:p>
              <a:p>
                <a:pPr fontAlgn="auto">
                  <a:lnSpc>
                    <a:spcPts val="3860"/>
                  </a:lnSpc>
                </a:pPr>
                <a:r>
                  <a:rPr lang="en-US" altLang="zh-CN" sz="2800" i="1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F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对物体做的功</a:t>
                </a:r>
                <a:r>
                  <a:rPr lang="en-US" altLang="zh-CN" sz="2800" i="1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W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i="1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Fs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500 N×30 m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楷体" panose="02010609060101010101" pitchFamily="49" charset="-122"/>
                    <a:cs typeface="方正静蕾简体" panose="03000509000000000000" pitchFamily="65" charset="-122"/>
                  </a:rPr>
                  <a:t>15 000 J</a:t>
                </a:r>
              </a:p>
            </p:txBody>
          </p:sp>
        </mc:Choice>
        <mc:Fallback xmlns="">
          <p:sp>
            <p:nvSpPr>
              <p:cNvPr id="10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5" y="4667773"/>
                <a:ext cx="8274779" cy="2092881"/>
              </a:xfrm>
              <a:prstGeom prst="rect">
                <a:avLst/>
              </a:prstGeom>
              <a:blipFill rotWithShape="0">
                <a:blip r:embed="rId3"/>
                <a:stretch>
                  <a:fillRect l="-2577" t="-4373" b="-5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16716" y="1159938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19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题）常用机器人潜入水下打捞沉船上的物体。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水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=1.0×10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3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kg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m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g=10 N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kg) 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(2)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若机器人在水下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30 m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处将该物体匀速竖直向上运至水面需时间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150 s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，物体竖直上升所需要的动力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与物体运动速度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的关系如图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9-1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所示。问：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①物体上升的速度是多少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?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②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这个过程动力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对物体做了多少功？</a:t>
            </a: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62" y="3649448"/>
            <a:ext cx="2887726" cy="2107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7724" y="1071450"/>
            <a:ext cx="8728872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)(4)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9-2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示，让同一小车从斜面的不同高度由静止开始下滑，则还可以探究小车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选填序号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关系。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①重力势能与质量　②重力势能与高度　③动能与质量　④动能与速度</a:t>
            </a:r>
          </a:p>
        </p:txBody>
      </p:sp>
      <p:sp>
        <p:nvSpPr>
          <p:cNvPr id="9" name="TextBox 39"/>
          <p:cNvSpPr txBox="1"/>
          <p:nvPr/>
        </p:nvSpPr>
        <p:spPr>
          <a:xfrm>
            <a:off x="357724" y="1974108"/>
            <a:ext cx="11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②④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904" y="3786321"/>
            <a:ext cx="3595444" cy="203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5523</Words>
  <Application>Microsoft Office PowerPoint</Application>
  <PresentationFormat>自定义</PresentationFormat>
  <Paragraphs>558</Paragraphs>
  <Slides>56</Slides>
  <Notes>54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9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