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6" r:id="rId1"/>
    <p:sldMasterId id="2147483739" r:id="rId2"/>
  </p:sldMasterIdLst>
  <p:notesMasterIdLst>
    <p:notesMasterId r:id="rId29"/>
  </p:notesMasterIdLst>
  <p:sldIdLst>
    <p:sldId id="303" r:id="rId3"/>
    <p:sldId id="284" r:id="rId4"/>
    <p:sldId id="285" r:id="rId5"/>
    <p:sldId id="351" r:id="rId6"/>
    <p:sldId id="286" r:id="rId7"/>
    <p:sldId id="290" r:id="rId8"/>
    <p:sldId id="259" r:id="rId9"/>
    <p:sldId id="392" r:id="rId10"/>
    <p:sldId id="393" r:id="rId11"/>
    <p:sldId id="391" r:id="rId12"/>
    <p:sldId id="414" r:id="rId13"/>
    <p:sldId id="352" r:id="rId14"/>
    <p:sldId id="355" r:id="rId15"/>
    <p:sldId id="358" r:id="rId16"/>
    <p:sldId id="360" r:id="rId17"/>
    <p:sldId id="362" r:id="rId18"/>
    <p:sldId id="364" r:id="rId19"/>
    <p:sldId id="366" r:id="rId20"/>
    <p:sldId id="376" r:id="rId21"/>
    <p:sldId id="378" r:id="rId22"/>
    <p:sldId id="380" r:id="rId23"/>
    <p:sldId id="382" r:id="rId24"/>
    <p:sldId id="394" r:id="rId25"/>
    <p:sldId id="387" r:id="rId26"/>
    <p:sldId id="412" r:id="rId27"/>
    <p:sldId id="413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 b="0" i="0" u="none" baseline="0">
        <a:solidFill>
          <a:schemeClr val="tx1"/>
        </a:solidFill>
        <a:latin typeface="Arial" pitchFamily="34" charset="0"/>
        <a:ea typeface="宋体" pitchFamily="2" charset="-122"/>
      </a:defRPr>
    </a:lvl1pPr>
    <a:lvl2pPr marL="4572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 b="0" i="0" u="none" baseline="0">
        <a:solidFill>
          <a:schemeClr val="tx1"/>
        </a:solidFill>
        <a:latin typeface="Arial" pitchFamily="34" charset="0"/>
        <a:ea typeface="宋体" pitchFamily="2" charset="-122"/>
      </a:defRPr>
    </a:lvl2pPr>
    <a:lvl3pPr marL="9144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 b="0" i="0" u="none" baseline="0">
        <a:solidFill>
          <a:schemeClr val="tx1"/>
        </a:solidFill>
        <a:latin typeface="Arial" pitchFamily="34" charset="0"/>
        <a:ea typeface="宋体" pitchFamily="2" charset="-122"/>
      </a:defRPr>
    </a:lvl3pPr>
    <a:lvl4pPr marL="13716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 b="0" i="0" u="none" baseline="0">
        <a:solidFill>
          <a:schemeClr val="tx1"/>
        </a:solidFill>
        <a:latin typeface="Arial" pitchFamily="34" charset="0"/>
        <a:ea typeface="宋体" pitchFamily="2" charset="-122"/>
      </a:defRPr>
    </a:lvl4pPr>
    <a:lvl5pPr marL="18288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 b="0" i="0" u="none" baseline="0">
        <a:solidFill>
          <a:schemeClr val="tx1"/>
        </a:solidFill>
        <a:latin typeface="Arial" pitchFamily="34" charset="0"/>
        <a:ea typeface="宋体" pitchFamily="2" charset="-122"/>
      </a:defRPr>
    </a:lvl5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1" autoAdjust="0"/>
    <p:restoredTop sz="94660" autoAdjust="0"/>
  </p:normalViewPr>
  <p:slideViewPr>
    <p:cSldViewPr>
      <p:cViewPr varScale="1">
        <p:scale>
          <a:sx n="77" d="100"/>
          <a:sy n="77" d="100"/>
        </p:scale>
        <p:origin x="2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页眉占位符 45057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lvl="0"/>
            <a:endParaRPr lang="zh-CN" altLang="en-US" sz="1200"/>
          </a:p>
        </p:txBody>
      </p:sp>
      <p:sp>
        <p:nvSpPr>
          <p:cNvPr id="23555" name="日期占位符 4505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endParaRPr lang="zh-CN" altLang="en-US" sz="1200"/>
          </a:p>
        </p:txBody>
      </p:sp>
      <p:sp>
        <p:nvSpPr>
          <p:cNvPr id="23556" name="幻灯片图像占位符 4505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prstClr val="black"/>
            </a:solidFill>
            <a:miter lim="800000"/>
          </a:ln>
        </p:spPr>
      </p:sp>
      <p:sp>
        <p:nvSpPr>
          <p:cNvPr id="23557" name="文本占位符 45060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23558" name="页脚占位符 4506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200"/>
          </a:p>
        </p:txBody>
      </p:sp>
      <p:sp>
        <p:nvSpPr>
          <p:cNvPr id="23559" name="灯片编号占位符 4506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BE58680B-AB2A-453B-AB4A-747927FDA6BE}" type="slidenum">
              <a:rPr lang="zh-CN" altLang="en-US" sz="1200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E30D4F56-8FC1-432B-A02E-DBD4EB02C937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250228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FD91524-2A05-4DFA-88A0-AD64412BA988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253520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95B8895-A306-4896-BD15-2C07950598D7}" type="datetime">
              <a:rPr lang="zh-CN" altLang="en-US" sz="1400" smtClean="0"/>
              <a:t>2023/8/7</a:t>
            </a:fld>
            <a:endParaRPr lang="zh-CN" alt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BFCB4036-5C21-42DF-8FE6-66A1C436A736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1726183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6"/>
            <a:ext cx="51816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200" y="4076701"/>
            <a:ext cx="51816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6" name="日期占位符 1027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fld id="{295B8895-A306-4896-BD15-2C07950598D7}" type="datetime">
              <a:rPr lang="zh-CN" altLang="en-US" sz="1400"/>
              <a:t>2023/8/7</a:t>
            </a:fld>
            <a:endParaRPr lang="zh-CN" altLang="en-US" sz="1400"/>
          </a:p>
        </p:txBody>
      </p:sp>
      <p:sp>
        <p:nvSpPr>
          <p:cNvPr id="7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8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BFCB4036-5C21-42DF-8FE6-66A1C436A736}" type="slidenum">
              <a:rPr lang="zh-CN" altLang="en-US" sz="1400"/>
              <a:t>‹#›</a:t>
            </a:fld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28212086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29CF577E-CCD5-45F1-ABA2-439F51E352C3}" type="slidenum">
              <a:rPr lang="zh-CN" altLang="en-US" sz="1400" smtClean="0">
                <a:latin typeface="Arial" pitchFamily="34" charset="0"/>
                <a:ea typeface="宋体" pitchFamily="2" charset="-122"/>
              </a:rPr>
              <a:t>‹#›</a:t>
            </a:fld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6901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1121F27-D1BF-4EA4-ABDD-48745CCD32FE}" type="datetime1">
              <a:rPr lang="zh-CN" altLang="en-US" sz="1400" smtClean="0">
                <a:latin typeface="Arial" pitchFamily="34" charset="0"/>
                <a:ea typeface="宋体" pitchFamily="2" charset="-122"/>
              </a:rPr>
              <a:t>2023/8/7</a:t>
            </a:fld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243B580E-AD6B-42EB-AA52-CC8AD795C366}" type="slidenum">
              <a:rPr lang="zh-CN" altLang="en-US" sz="1400" smtClean="0">
                <a:latin typeface="Arial" pitchFamily="34" charset="0"/>
                <a:ea typeface="宋体" pitchFamily="2" charset="-122"/>
              </a:rPr>
              <a:t>‹#›</a:t>
            </a:fld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8499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C79EAAA7-30B8-4765-9140-C11E1E105828}" type="slidenum">
              <a:rPr lang="zh-CN" altLang="en-US" sz="1400" smtClean="0">
                <a:latin typeface="Arial" pitchFamily="34" charset="0"/>
                <a:ea typeface="宋体" pitchFamily="2" charset="-122"/>
              </a:rPr>
              <a:t>‹#›</a:t>
            </a:fld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6756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8FB1B2ED-810A-42AD-9840-00B7CB752BBF}" type="slidenum">
              <a:rPr lang="zh-CN" altLang="en-US" sz="1400" smtClean="0">
                <a:latin typeface="Arial" pitchFamily="34" charset="0"/>
                <a:ea typeface="宋体" pitchFamily="2" charset="-122"/>
              </a:rPr>
              <a:t>‹#›</a:t>
            </a:fld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5596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46A41B7F-6567-4F83-B89C-CE23B7A1B12C}" type="slidenum">
              <a:rPr lang="zh-CN" altLang="en-US" sz="1400" smtClean="0">
                <a:latin typeface="Arial" pitchFamily="34" charset="0"/>
                <a:ea typeface="宋体" pitchFamily="2" charset="-122"/>
              </a:rPr>
              <a:t>‹#›</a:t>
            </a:fld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4041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FFEADFDB-5D9E-40D6-A59F-F1957DF4A0DF}" type="slidenum">
              <a:rPr lang="zh-CN" altLang="en-US" sz="1400" smtClean="0">
                <a:latin typeface="Arial" pitchFamily="34" charset="0"/>
                <a:ea typeface="宋体" pitchFamily="2" charset="-122"/>
              </a:rPr>
              <a:t>‹#›</a:t>
            </a:fld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010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F3E0BBA5-4CB1-482E-8836-95FD0B4BBE37}" type="slidenum">
              <a:rPr lang="zh-CN" altLang="en-US" sz="1400" smtClean="0">
                <a:latin typeface="Arial" pitchFamily="34" charset="0"/>
                <a:ea typeface="宋体" pitchFamily="2" charset="-122"/>
              </a:rPr>
              <a:t>‹#›</a:t>
            </a:fld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75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95B8895-A306-4896-BD15-2C07950598D7}" type="datetime">
              <a:rPr lang="zh-CN" altLang="en-US" sz="1400" smtClean="0"/>
              <a:t>2023/8/7</a:t>
            </a:fld>
            <a:endParaRPr lang="zh-CN" alt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BFCB4036-5C21-42DF-8FE6-66A1C436A736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2632826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7099C2E2-3B66-44C4-A7AD-9E403223BA75}" type="slidenum">
              <a:rPr lang="zh-CN" altLang="en-US" sz="1400" smtClean="0">
                <a:latin typeface="Arial" pitchFamily="34" charset="0"/>
                <a:ea typeface="宋体" pitchFamily="2" charset="-122"/>
              </a:rPr>
              <a:t>‹#›</a:t>
            </a:fld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5044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70862E3D-4DAF-4BCC-B10D-DB1253403A72}" type="slidenum">
              <a:rPr lang="zh-CN" altLang="en-US" sz="1400" smtClean="0">
                <a:latin typeface="Arial" pitchFamily="34" charset="0"/>
                <a:ea typeface="宋体" pitchFamily="2" charset="-122"/>
              </a:rPr>
              <a:t>‹#›</a:t>
            </a:fld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9668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D350696C-6D34-4295-9A0A-50EC8987CE12}" type="slidenum">
              <a:rPr lang="zh-CN" altLang="en-US" sz="1400" smtClean="0">
                <a:latin typeface="Arial" pitchFamily="34" charset="0"/>
                <a:ea typeface="宋体" pitchFamily="2" charset="-122"/>
              </a:rPr>
              <a:t>‹#›</a:t>
            </a:fld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5676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1121F27-D1BF-4EA4-ABDD-48745CCD32FE}" type="datetime1">
              <a:rPr lang="zh-CN" altLang="en-US" sz="1400" smtClean="0">
                <a:latin typeface="Arial" pitchFamily="34" charset="0"/>
                <a:ea typeface="宋体" pitchFamily="2" charset="-122"/>
              </a:rPr>
              <a:t>2023/8/7</a:t>
            </a:fld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243B580E-AD6B-42EB-AA52-CC8AD795C366}" type="slidenum">
              <a:rPr lang="zh-CN" altLang="en-US" sz="1400" smtClean="0">
                <a:latin typeface="Arial" pitchFamily="34" charset="0"/>
                <a:ea typeface="宋体" pitchFamily="2" charset="-122"/>
              </a:rPr>
              <a:t>‹#›</a:t>
            </a:fld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707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6453444F-87BC-462D-BE86-82DF64817C65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262759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AFE6B274-EC1F-4F1D-9AFE-4FBA4ADF5C4F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399043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4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4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8320F2E7-37C9-46CE-8EE8-11FDE3C05430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367920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AF22FCAF-C6B5-4325-A2DD-96D13E494B0B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202321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C5EE5524-BB63-41C6-A745-9887760948B1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236815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4CEB2D09-6242-4E3F-A4C4-D5BD7BF80B3A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15167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1D7667D7-6974-4EB2-8E47-078D26D4393C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332972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295B8895-A306-4896-BD15-2C07950598D7}" type="datetime">
              <a:rPr lang="zh-CN" altLang="en-US" sz="1400" smtClean="0"/>
              <a:t>2023/8/7</a:t>
            </a:fld>
            <a:endParaRPr lang="zh-CN" alt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endParaRPr lang="zh-CN" alt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/>
            <a:fld id="{BFCB4036-5C21-42DF-8FE6-66A1C436A736}" type="slidenum">
              <a:rPr lang="zh-CN" altLang="en-US" sz="1400" smtClean="0"/>
              <a:t>‹#›</a:t>
            </a:fld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75095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61121F27-D1BF-4EA4-ABDD-48745CCD32FE}" type="datetime1">
              <a:rPr lang="zh-CN" altLang="en-US" sz="1400" smtClean="0">
                <a:latin typeface="Arial" pitchFamily="34" charset="0"/>
                <a:ea typeface="宋体" pitchFamily="2" charset="-122"/>
              </a:rPr>
              <a:t>2023/8/7</a:t>
            </a:fld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/>
            <a:fld id="{243B580E-AD6B-42EB-AA52-CC8AD795C366}" type="slidenum">
              <a:rPr lang="zh-CN" altLang="en-US" sz="1400" smtClean="0">
                <a:latin typeface="Arial" pitchFamily="34" charset="0"/>
                <a:ea typeface="宋体" pitchFamily="2" charset="-122"/>
              </a:rPr>
              <a:t>‹#›</a:t>
            </a:fld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844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9.png"/><Relationship Id="rId5" Type="http://schemas.openxmlformats.org/officeDocument/2006/relationships/slide" Target="slide3.xml"/><Relationship Id="rId15" Type="http://schemas.openxmlformats.org/officeDocument/2006/relationships/slide" Target="slide7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image" Target="../media/image12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11.png"/><Relationship Id="rId7" Type="http://schemas.openxmlformats.org/officeDocument/2006/relationships/slide" Target="slide2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54274" descr="纸袋"/>
          <p:cNvSpPr/>
          <p:nvPr/>
        </p:nvSpPr>
        <p:spPr>
          <a:xfrm>
            <a:off x="2351584" y="1698995"/>
            <a:ext cx="7991475" cy="1728788"/>
          </a:xfrm>
        </p:spPr>
        <p:txBody>
          <a:bodyPr wrap="none" fromWordArt="1" anchor="t" anchorCtr="0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>
                  <a:solidFill>
                    <a:srgbClr val="008000"/>
                  </a:solidFill>
                  <a:round/>
                </a:ln>
                <a:blipFill rotWithShape="0">
                  <a:blip r:embed="rId2">
                    <a:alphaModFix amt="88000"/>
                  </a:blip>
                  <a:tile tx="0" ty="0" sx="100000" sy="100000" flip="none" algn="tl"/>
                </a:blipFill>
                <a:effectLst>
                  <a:outerShdw dist="563971" dir="14049738" sx="125000" sy="125000" algn="tl">
                    <a:srgbClr val="C7DFD3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3600" kern="10" dirty="0">
                <a:ln>
                  <a:solidFill>
                    <a:srgbClr val="008000"/>
                  </a:solidFill>
                  <a:round/>
                </a:ln>
                <a:blipFill rotWithShape="0">
                  <a:blip r:embed="rId2">
                    <a:alphaModFix amt="88000"/>
                  </a:blip>
                  <a:tile tx="0" ty="0" sx="100000" sy="100000" flip="none" algn="tl"/>
                </a:blipFill>
                <a:effectLst>
                  <a:outerShdw dist="563971" dir="14049738" sx="125000" sy="125000" algn="tl">
                    <a:srgbClr val="C7DFD3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.3</a:t>
            </a:r>
            <a:r>
              <a:rPr sz="3600" kern="10" dirty="0">
                <a:ln>
                  <a:solidFill>
                    <a:srgbClr val="008000"/>
                  </a:solidFill>
                  <a:round/>
                </a:ln>
                <a:blipFill rotWithShape="0">
                  <a:blip r:embed="rId2">
                    <a:alphaModFix amt="88000"/>
                  </a:blip>
                  <a:tile tx="0" ty="0" sx="100000" sy="100000" flip="none" algn="tl"/>
                </a:blipFill>
                <a:effectLst>
                  <a:outerShdw dist="563971" dir="14049738" sx="125000" sy="125000" algn="tl">
                    <a:srgbClr val="C7DFD3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《运动的快慢》</a:t>
            </a:r>
            <a:r>
              <a:rPr lang="zh-CN" altLang="en-US" sz="3600" kern="10" dirty="0">
                <a:ln>
                  <a:solidFill>
                    <a:srgbClr val="008000"/>
                  </a:solidFill>
                  <a:round/>
                </a:ln>
                <a:blipFill rotWithShape="0">
                  <a:blip r:embed="rId2">
                    <a:alphaModFix amt="88000"/>
                  </a:blip>
                  <a:tile tx="0" ty="0" sx="100000" sy="100000" flip="none" algn="tl"/>
                </a:blipFill>
                <a:effectLst>
                  <a:outerShdw dist="563971" dir="14049738" sx="125000" sy="125000" algn="tl">
                    <a:srgbClr val="C7DFD3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说课</a:t>
            </a:r>
            <a:endParaRPr sz="3600" kern="10" dirty="0">
              <a:ln>
                <a:solidFill>
                  <a:srgbClr val="008000"/>
                </a:solidFill>
                <a:round/>
              </a:ln>
              <a:blipFill rotWithShape="0">
                <a:blip r:embed="rId2">
                  <a:alphaModFix amt="88000"/>
                </a:blip>
                <a:tile tx="0" ty="0" sx="100000" sy="100000" flip="none" algn="tl"/>
              </a:blipFill>
              <a:effectLst>
                <a:outerShdw dist="563971" dir="14049738" sx="125000" sy="125000" algn="tl">
                  <a:srgbClr val="C7DFD3">
                    <a:alpha val="80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椭圆 157697"/>
          <p:cNvSpPr/>
          <p:nvPr/>
        </p:nvSpPr>
        <p:spPr>
          <a:xfrm>
            <a:off x="3071813" y="1628776"/>
            <a:ext cx="5903912" cy="43211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>
              <a:solidFill>
                <a:schemeClr val="tx2"/>
              </a:solidFill>
            </a:endParaRPr>
          </a:p>
        </p:txBody>
      </p:sp>
      <p:grpSp>
        <p:nvGrpSpPr>
          <p:cNvPr id="33794" name="组合 157699"/>
          <p:cNvGrpSpPr/>
          <p:nvPr/>
        </p:nvGrpSpPr>
        <p:grpSpPr>
          <a:xfrm>
            <a:off x="1703389" y="260351"/>
            <a:ext cx="4867275" cy="885825"/>
            <a:chOff x="1215" y="119"/>
            <a:chExt cx="3066" cy="558"/>
          </a:xfrm>
        </p:grpSpPr>
        <p:sp>
          <p:nvSpPr>
            <p:cNvPr id="33795" name="AutoShape 391"/>
            <p:cNvSpPr/>
            <p:nvPr/>
          </p:nvSpPr>
          <p:spPr>
            <a:xfrm>
              <a:off x="1247" y="300"/>
              <a:ext cx="2975" cy="3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50000">
                  <a:srgbClr val="D4D4D4"/>
                </a:gs>
                <a:gs pos="100000">
                  <a:schemeClr val="bg2"/>
                </a:gs>
              </a:gsLst>
              <a:lin ang="5400000" scaled="1"/>
            </a:gradFill>
            <a:ln w="19050"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sp>
          <p:nvSpPr>
            <p:cNvPr id="33796" name="Oval 395"/>
            <p:cNvSpPr/>
            <p:nvPr/>
          </p:nvSpPr>
          <p:spPr>
            <a:xfrm>
              <a:off x="1215" y="119"/>
              <a:ext cx="378" cy="388"/>
            </a:xfrm>
            <a:prstGeom prst="ellipse">
              <a:avLst/>
            </a:prstGeom>
            <a:solidFill>
              <a:schemeClr val="hlink">
                <a:alpha val="79999"/>
              </a:scheme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sp>
          <p:nvSpPr>
            <p:cNvPr id="33797" name="Oval 406"/>
            <p:cNvSpPr/>
            <p:nvPr/>
          </p:nvSpPr>
          <p:spPr>
            <a:xfrm>
              <a:off x="4061" y="339"/>
              <a:ext cx="220" cy="226"/>
            </a:xfrm>
            <a:prstGeom prst="ellipse">
              <a:avLst/>
            </a:prstGeom>
            <a:solidFill>
              <a:schemeClr val="hlink">
                <a:alpha val="79999"/>
              </a:scheme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sp>
          <p:nvSpPr>
            <p:cNvPr id="33798" name="Rectangle 224"/>
            <p:cNvSpPr/>
            <p:nvPr/>
          </p:nvSpPr>
          <p:spPr>
            <a:xfrm>
              <a:off x="1701" y="300"/>
              <a:ext cx="1031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0" hangingPunct="0">
                <a:buClr>
                  <a:srgbClr val="FF3300"/>
                </a:buClr>
                <a:buSzPct val="115000"/>
                <a:buFont typeface="Wingdings" pitchFamily="2" charset="2"/>
              </a:pPr>
              <a:r>
                <a:rPr lang="zh-CN" altLang="en-US" sz="2800" b="1"/>
                <a:t>教学流程</a:t>
              </a:r>
            </a:p>
          </p:txBody>
        </p:sp>
      </p:grpSp>
      <p:grpSp>
        <p:nvGrpSpPr>
          <p:cNvPr id="33799" name="Group 233"/>
          <p:cNvGrpSpPr/>
          <p:nvPr/>
        </p:nvGrpSpPr>
        <p:grpSpPr>
          <a:xfrm rot="21360000">
            <a:off x="7896226" y="2565400"/>
            <a:ext cx="1458913" cy="1104900"/>
            <a:chOff x="3247" y="1673"/>
            <a:chExt cx="606" cy="636"/>
          </a:xfrm>
        </p:grpSpPr>
        <p:pic>
          <p:nvPicPr>
            <p:cNvPr id="33800" name="Picture 169" descr="light_shadow"/>
            <p:cNvPicPr>
              <a:picLocks noChangeAspect="1"/>
            </p:cNvPicPr>
            <p:nvPr/>
          </p:nvPicPr>
          <p:blipFill>
            <a:blip r:embed="rId2">
              <a:lum bright="-84000" contrast="-48000"/>
            </a:blip>
            <a:stretch>
              <a:fillRect/>
            </a:stretch>
          </p:blipFill>
          <p:spPr>
            <a:xfrm>
              <a:off x="3305" y="2171"/>
              <a:ext cx="498" cy="13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33801" name="Picture 170" descr="circuler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7" y="1673"/>
              <a:ext cx="606" cy="58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3802" name="Oval 171"/>
            <p:cNvSpPr/>
            <p:nvPr/>
          </p:nvSpPr>
          <p:spPr>
            <a:xfrm>
              <a:off x="3247" y="1673"/>
              <a:ext cx="602" cy="587"/>
            </a:xfrm>
            <a:prstGeom prst="ellipse">
              <a:avLst/>
            </a:prstGeom>
            <a:gradFill rotWithShape="1">
              <a:gsLst>
                <a:gs pos="0">
                  <a:srgbClr val="CCCC00">
                    <a:alpha val="89998"/>
                  </a:srgbClr>
                </a:gs>
                <a:gs pos="50000">
                  <a:srgbClr val="CCFF99">
                    <a:alpha val="54999"/>
                  </a:srgbClr>
                </a:gs>
                <a:gs pos="100000">
                  <a:srgbClr val="CCCC00">
                    <a:alpha val="89998"/>
                  </a:srgbClr>
                </a:gs>
              </a:gsLst>
              <a:lin ang="5400000" scaled="1"/>
            </a:gradFill>
            <a:ln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grpSp>
          <p:nvGrpSpPr>
            <p:cNvPr id="33803" name="Group 172"/>
            <p:cNvGrpSpPr/>
            <p:nvPr/>
          </p:nvGrpSpPr>
          <p:grpSpPr>
            <a:xfrm rot="20520000" flipH="1" flipV="1">
              <a:off x="3295" y="2159"/>
              <a:ext cx="470" cy="111"/>
              <a:chOff x="2532" y="1051"/>
              <a:chExt cx="893" cy="246"/>
            </a:xfrm>
          </p:grpSpPr>
          <p:grpSp>
            <p:nvGrpSpPr>
              <p:cNvPr id="33804" name="Group 173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3805" name="AutoShape 174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06" name="AutoShape 175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07" name="AutoShape 176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08" name="AutoShape 177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  <p:grpSp>
            <p:nvGrpSpPr>
              <p:cNvPr id="33809" name="Group 178"/>
              <p:cNvGrpSpPr/>
              <p:nvPr/>
            </p:nvGrpSpPr>
            <p:grpSpPr>
              <a:xfrm rot="132000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3810" name="AutoShape 179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9019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11" name="AutoShape 180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12" name="AutoShape 181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13" name="AutoShape 182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</p:grpSp>
        <p:sp>
          <p:nvSpPr>
            <p:cNvPr id="33814" name="Freeform 183"/>
            <p:cNvSpPr/>
            <p:nvPr/>
          </p:nvSpPr>
          <p:spPr>
            <a:xfrm>
              <a:off x="3309" y="1685"/>
              <a:ext cx="473" cy="20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l" t="t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AF6A2"/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grpSp>
        <p:nvGrpSpPr>
          <p:cNvPr id="33815" name="Group 234"/>
          <p:cNvGrpSpPr/>
          <p:nvPr/>
        </p:nvGrpSpPr>
        <p:grpSpPr>
          <a:xfrm>
            <a:off x="4943475" y="3213101"/>
            <a:ext cx="2089150" cy="1008063"/>
            <a:chOff x="3247" y="1673"/>
            <a:chExt cx="606" cy="636"/>
          </a:xfrm>
        </p:grpSpPr>
        <p:pic>
          <p:nvPicPr>
            <p:cNvPr id="33816" name="Picture 235" descr="light_shadow"/>
            <p:cNvPicPr>
              <a:picLocks noChangeAspect="1"/>
            </p:cNvPicPr>
            <p:nvPr/>
          </p:nvPicPr>
          <p:blipFill>
            <a:blip r:embed="rId4">
              <a:lum bright="-84000" contrast="-48000"/>
            </a:blip>
            <a:stretch>
              <a:fillRect/>
            </a:stretch>
          </p:blipFill>
          <p:spPr>
            <a:xfrm>
              <a:off x="3305" y="2171"/>
              <a:ext cx="498" cy="13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33817" name="Picture 236" descr="circuler_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47" y="1673"/>
              <a:ext cx="606" cy="58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3818" name="Oval 237"/>
            <p:cNvSpPr/>
            <p:nvPr/>
          </p:nvSpPr>
          <p:spPr>
            <a:xfrm>
              <a:off x="3247" y="1673"/>
              <a:ext cx="602" cy="587"/>
            </a:xfrm>
            <a:prstGeom prst="ellipse">
              <a:avLst/>
            </a:prstGeom>
            <a:gradFill rotWithShape="1">
              <a:gsLst>
                <a:gs pos="0">
                  <a:srgbClr val="CCCC00">
                    <a:alpha val="89998"/>
                  </a:srgbClr>
                </a:gs>
                <a:gs pos="50000">
                  <a:srgbClr val="CCFF99">
                    <a:alpha val="54999"/>
                  </a:srgbClr>
                </a:gs>
                <a:gs pos="100000">
                  <a:srgbClr val="CCCC00">
                    <a:alpha val="89998"/>
                  </a:srgbClr>
                </a:gs>
              </a:gsLst>
              <a:lin ang="5400000" scaled="1"/>
            </a:gradFill>
            <a:ln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grpSp>
          <p:nvGrpSpPr>
            <p:cNvPr id="33819" name="Group 238"/>
            <p:cNvGrpSpPr/>
            <p:nvPr/>
          </p:nvGrpSpPr>
          <p:grpSpPr>
            <a:xfrm rot="20520000" flipH="1" flipV="1">
              <a:off x="3295" y="2159"/>
              <a:ext cx="470" cy="111"/>
              <a:chOff x="2532" y="1051"/>
              <a:chExt cx="893" cy="246"/>
            </a:xfrm>
          </p:grpSpPr>
          <p:grpSp>
            <p:nvGrpSpPr>
              <p:cNvPr id="33820" name="Group 239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3821" name="AutoShape 240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22" name="AutoShape 241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23" name="AutoShape 242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24" name="AutoShape 243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  <p:grpSp>
            <p:nvGrpSpPr>
              <p:cNvPr id="33825" name="Group 244"/>
              <p:cNvGrpSpPr/>
              <p:nvPr/>
            </p:nvGrpSpPr>
            <p:grpSpPr>
              <a:xfrm rot="132000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3826" name="AutoShape 245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27" name="AutoShape 246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28" name="AutoShape 247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29" name="AutoShape 248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</p:grpSp>
        <p:sp>
          <p:nvSpPr>
            <p:cNvPr id="33830" name="Freeform 249"/>
            <p:cNvSpPr/>
            <p:nvPr/>
          </p:nvSpPr>
          <p:spPr>
            <a:xfrm>
              <a:off x="3309" y="1685"/>
              <a:ext cx="473" cy="20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l" t="t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AF6A2"/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33831" name="文本框 157740"/>
          <p:cNvSpPr txBox="1"/>
          <p:nvPr/>
        </p:nvSpPr>
        <p:spPr>
          <a:xfrm>
            <a:off x="4872038" y="3429000"/>
            <a:ext cx="23050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400" b="1"/>
              <a:t>《</a:t>
            </a:r>
            <a:r>
              <a:rPr lang="zh-CN" altLang="en-US" sz="2400" b="1"/>
              <a:t>运动的快慢</a:t>
            </a:r>
            <a:r>
              <a:rPr lang="en-US" altLang="zh-CN" sz="2400" b="1"/>
              <a:t>》</a:t>
            </a:r>
          </a:p>
        </p:txBody>
      </p:sp>
      <p:sp>
        <p:nvSpPr>
          <p:cNvPr id="33832" name="文本占位符 157741"/>
          <p:cNvSpPr>
            <a:spLocks noGrp="1"/>
          </p:cNvSpPr>
          <p:nvPr>
            <p:ph idx="1"/>
          </p:nvPr>
        </p:nvSpPr>
        <p:spPr>
          <a:xfrm>
            <a:off x="1847850" y="260351"/>
            <a:ext cx="585788" cy="1108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lang="en-US" altLang="zh-CN" b="1"/>
              <a:t>5</a:t>
            </a:r>
          </a:p>
        </p:txBody>
      </p:sp>
      <p:grpSp>
        <p:nvGrpSpPr>
          <p:cNvPr id="33833" name="Group 234"/>
          <p:cNvGrpSpPr/>
          <p:nvPr/>
        </p:nvGrpSpPr>
        <p:grpSpPr>
          <a:xfrm>
            <a:off x="5303839" y="1196975"/>
            <a:ext cx="1512887" cy="1079500"/>
            <a:chOff x="3247" y="1673"/>
            <a:chExt cx="606" cy="636"/>
          </a:xfrm>
        </p:grpSpPr>
        <p:pic>
          <p:nvPicPr>
            <p:cNvPr id="33834" name="Picture 235" descr="light_shadow"/>
            <p:cNvPicPr>
              <a:picLocks noChangeAspect="1"/>
            </p:cNvPicPr>
            <p:nvPr/>
          </p:nvPicPr>
          <p:blipFill>
            <a:blip r:embed="rId4">
              <a:lum bright="-84000" contrast="-48000"/>
            </a:blip>
            <a:stretch>
              <a:fillRect/>
            </a:stretch>
          </p:blipFill>
          <p:spPr>
            <a:xfrm>
              <a:off x="3305" y="2171"/>
              <a:ext cx="498" cy="13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33835" name="Picture 236" descr="circuler_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47" y="1673"/>
              <a:ext cx="606" cy="58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3836" name="Oval 237"/>
            <p:cNvSpPr/>
            <p:nvPr/>
          </p:nvSpPr>
          <p:spPr>
            <a:xfrm>
              <a:off x="3247" y="1673"/>
              <a:ext cx="602" cy="587"/>
            </a:xfrm>
            <a:prstGeom prst="ellipse">
              <a:avLst/>
            </a:prstGeom>
            <a:gradFill rotWithShape="1">
              <a:gsLst>
                <a:gs pos="0">
                  <a:srgbClr val="CCCC00">
                    <a:alpha val="89998"/>
                  </a:srgbClr>
                </a:gs>
                <a:gs pos="50000">
                  <a:srgbClr val="CCFF99">
                    <a:alpha val="54999"/>
                  </a:srgbClr>
                </a:gs>
                <a:gs pos="100000">
                  <a:srgbClr val="CCCC00">
                    <a:alpha val="89998"/>
                  </a:srgbClr>
                </a:gs>
              </a:gsLst>
              <a:lin ang="5400000" scaled="1"/>
            </a:gradFill>
            <a:ln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grpSp>
          <p:nvGrpSpPr>
            <p:cNvPr id="33837" name="Group 238"/>
            <p:cNvGrpSpPr/>
            <p:nvPr/>
          </p:nvGrpSpPr>
          <p:grpSpPr>
            <a:xfrm rot="20520000" flipH="1" flipV="1">
              <a:off x="3295" y="2159"/>
              <a:ext cx="470" cy="111"/>
              <a:chOff x="2532" y="1051"/>
              <a:chExt cx="893" cy="246"/>
            </a:xfrm>
          </p:grpSpPr>
          <p:grpSp>
            <p:nvGrpSpPr>
              <p:cNvPr id="33838" name="Group 239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3839" name="AutoShape 240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40" name="AutoShape 241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41" name="AutoShape 242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42" name="AutoShape 243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  <p:grpSp>
            <p:nvGrpSpPr>
              <p:cNvPr id="33843" name="Group 244"/>
              <p:cNvGrpSpPr/>
              <p:nvPr/>
            </p:nvGrpSpPr>
            <p:grpSpPr>
              <a:xfrm rot="132000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3844" name="AutoShape 245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45" name="AutoShape 246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46" name="AutoShape 247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47" name="AutoShape 248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</p:grpSp>
        <p:sp>
          <p:nvSpPr>
            <p:cNvPr id="33848" name="Freeform 249"/>
            <p:cNvSpPr/>
            <p:nvPr/>
          </p:nvSpPr>
          <p:spPr>
            <a:xfrm>
              <a:off x="3309" y="1685"/>
              <a:ext cx="473" cy="20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l" t="t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AF6A2"/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33849" name="矩形 157760"/>
          <p:cNvSpPr/>
          <p:nvPr/>
        </p:nvSpPr>
        <p:spPr>
          <a:xfrm>
            <a:off x="5448300" y="1412876"/>
            <a:ext cx="1270000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/>
              <a:t>创设情境</a:t>
            </a:r>
          </a:p>
          <a:p>
            <a:pPr lvl="0"/>
            <a:r>
              <a:rPr lang="zh-CN" altLang="en-US" sz="2000" b="1"/>
              <a:t>导入新知</a:t>
            </a:r>
            <a:r>
              <a:rPr lang="zh-CN" altLang="en-US"/>
              <a:t> </a:t>
            </a:r>
          </a:p>
        </p:txBody>
      </p:sp>
      <p:sp>
        <p:nvSpPr>
          <p:cNvPr id="33850" name="矩形 157761"/>
          <p:cNvSpPr/>
          <p:nvPr/>
        </p:nvSpPr>
        <p:spPr>
          <a:xfrm>
            <a:off x="7967664" y="2708276"/>
            <a:ext cx="1368425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/>
              <a:t>观察比较</a:t>
            </a:r>
          </a:p>
          <a:p>
            <a:pPr lvl="0"/>
            <a:r>
              <a:rPr lang="zh-CN" altLang="en-US" sz="2000" b="1"/>
              <a:t>形成新知</a:t>
            </a:r>
            <a:r>
              <a:rPr lang="zh-CN" altLang="en-US"/>
              <a:t> </a:t>
            </a:r>
          </a:p>
        </p:txBody>
      </p:sp>
      <p:grpSp>
        <p:nvGrpSpPr>
          <p:cNvPr id="33851" name="Group 233"/>
          <p:cNvGrpSpPr/>
          <p:nvPr/>
        </p:nvGrpSpPr>
        <p:grpSpPr>
          <a:xfrm rot="21420000">
            <a:off x="7175501" y="4724401"/>
            <a:ext cx="1655763" cy="1223963"/>
            <a:chOff x="3247" y="1673"/>
            <a:chExt cx="606" cy="636"/>
          </a:xfrm>
        </p:grpSpPr>
        <p:pic>
          <p:nvPicPr>
            <p:cNvPr id="33852" name="Picture 169" descr="light_shadow"/>
            <p:cNvPicPr>
              <a:picLocks noChangeAspect="1"/>
            </p:cNvPicPr>
            <p:nvPr/>
          </p:nvPicPr>
          <p:blipFill>
            <a:blip r:embed="rId2">
              <a:lum bright="-84000" contrast="-48000"/>
            </a:blip>
            <a:stretch>
              <a:fillRect/>
            </a:stretch>
          </p:blipFill>
          <p:spPr>
            <a:xfrm>
              <a:off x="3305" y="2171"/>
              <a:ext cx="498" cy="13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33853" name="Picture 170" descr="circuler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7" y="1673"/>
              <a:ext cx="606" cy="58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3854" name="Oval 171"/>
            <p:cNvSpPr/>
            <p:nvPr/>
          </p:nvSpPr>
          <p:spPr>
            <a:xfrm>
              <a:off x="3247" y="1673"/>
              <a:ext cx="602" cy="587"/>
            </a:xfrm>
            <a:prstGeom prst="ellipse">
              <a:avLst/>
            </a:prstGeom>
            <a:gradFill rotWithShape="1">
              <a:gsLst>
                <a:gs pos="0">
                  <a:srgbClr val="CCCC00">
                    <a:alpha val="89998"/>
                  </a:srgbClr>
                </a:gs>
                <a:gs pos="50000">
                  <a:srgbClr val="CCFF99">
                    <a:alpha val="54999"/>
                  </a:srgbClr>
                </a:gs>
                <a:gs pos="100000">
                  <a:srgbClr val="CCCC00">
                    <a:alpha val="89998"/>
                  </a:srgbClr>
                </a:gs>
              </a:gsLst>
              <a:lin ang="5400000" scaled="1"/>
            </a:gradFill>
            <a:ln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grpSp>
          <p:nvGrpSpPr>
            <p:cNvPr id="33855" name="Group 172"/>
            <p:cNvGrpSpPr/>
            <p:nvPr/>
          </p:nvGrpSpPr>
          <p:grpSpPr>
            <a:xfrm rot="20520000" flipH="1" flipV="1">
              <a:off x="3295" y="2159"/>
              <a:ext cx="470" cy="111"/>
              <a:chOff x="2532" y="1051"/>
              <a:chExt cx="893" cy="246"/>
            </a:xfrm>
          </p:grpSpPr>
          <p:grpSp>
            <p:nvGrpSpPr>
              <p:cNvPr id="33856" name="Group 173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3857" name="AutoShape 174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58" name="AutoShape 175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59" name="AutoShape 176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60" name="AutoShape 177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  <p:grpSp>
            <p:nvGrpSpPr>
              <p:cNvPr id="33861" name="Group 178"/>
              <p:cNvGrpSpPr/>
              <p:nvPr/>
            </p:nvGrpSpPr>
            <p:grpSpPr>
              <a:xfrm rot="132000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3862" name="AutoShape 179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9019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63" name="AutoShape 180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64" name="AutoShape 181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65" name="AutoShape 182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</p:grpSp>
        <p:sp>
          <p:nvSpPr>
            <p:cNvPr id="33866" name="Freeform 183"/>
            <p:cNvSpPr/>
            <p:nvPr/>
          </p:nvSpPr>
          <p:spPr>
            <a:xfrm>
              <a:off x="3309" y="1685"/>
              <a:ext cx="473" cy="20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l" t="t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AF6A2"/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33867" name="矩形 157780"/>
          <p:cNvSpPr/>
          <p:nvPr/>
        </p:nvSpPr>
        <p:spPr>
          <a:xfrm rot="21180000">
            <a:off x="7382566" y="4865144"/>
            <a:ext cx="1301959" cy="7694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/>
              <a:t>合作交流</a:t>
            </a:r>
          </a:p>
          <a:p>
            <a:pPr lvl="0"/>
            <a:r>
              <a:rPr lang="zh-CN" altLang="en-US" sz="2000" b="1"/>
              <a:t>收获新知</a:t>
            </a:r>
            <a:r>
              <a:rPr lang="zh-CN" altLang="en-US" sz="2400" b="1"/>
              <a:t> </a:t>
            </a:r>
          </a:p>
        </p:txBody>
      </p:sp>
      <p:grpSp>
        <p:nvGrpSpPr>
          <p:cNvPr id="33868" name="Group 233"/>
          <p:cNvGrpSpPr/>
          <p:nvPr/>
        </p:nvGrpSpPr>
        <p:grpSpPr>
          <a:xfrm>
            <a:off x="4583114" y="5229226"/>
            <a:ext cx="1584325" cy="1223963"/>
            <a:chOff x="3247" y="1673"/>
            <a:chExt cx="606" cy="636"/>
          </a:xfrm>
        </p:grpSpPr>
        <p:pic>
          <p:nvPicPr>
            <p:cNvPr id="33869" name="Picture 169" descr="light_shadow"/>
            <p:cNvPicPr>
              <a:picLocks noChangeAspect="1"/>
            </p:cNvPicPr>
            <p:nvPr/>
          </p:nvPicPr>
          <p:blipFill>
            <a:blip r:embed="rId2">
              <a:lum bright="-84000" contrast="-48000"/>
            </a:blip>
            <a:stretch>
              <a:fillRect/>
            </a:stretch>
          </p:blipFill>
          <p:spPr>
            <a:xfrm>
              <a:off x="3305" y="2171"/>
              <a:ext cx="498" cy="13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33870" name="Picture 170" descr="circuler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7" y="1673"/>
              <a:ext cx="606" cy="58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3871" name="Oval 171"/>
            <p:cNvSpPr/>
            <p:nvPr/>
          </p:nvSpPr>
          <p:spPr>
            <a:xfrm>
              <a:off x="3247" y="1673"/>
              <a:ext cx="602" cy="587"/>
            </a:xfrm>
            <a:prstGeom prst="ellipse">
              <a:avLst/>
            </a:prstGeom>
            <a:gradFill rotWithShape="1">
              <a:gsLst>
                <a:gs pos="0">
                  <a:srgbClr val="CCCC00">
                    <a:alpha val="89998"/>
                  </a:srgbClr>
                </a:gs>
                <a:gs pos="50000">
                  <a:srgbClr val="CCFF99">
                    <a:alpha val="54999"/>
                  </a:srgbClr>
                </a:gs>
                <a:gs pos="100000">
                  <a:srgbClr val="CCCC00">
                    <a:alpha val="89998"/>
                  </a:srgbClr>
                </a:gs>
              </a:gsLst>
              <a:lin ang="5400000" scaled="1"/>
            </a:gradFill>
            <a:ln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grpSp>
          <p:nvGrpSpPr>
            <p:cNvPr id="33872" name="Group 172"/>
            <p:cNvGrpSpPr/>
            <p:nvPr/>
          </p:nvGrpSpPr>
          <p:grpSpPr>
            <a:xfrm rot="20520000" flipH="1" flipV="1">
              <a:off x="3295" y="2159"/>
              <a:ext cx="470" cy="111"/>
              <a:chOff x="2532" y="1051"/>
              <a:chExt cx="893" cy="246"/>
            </a:xfrm>
          </p:grpSpPr>
          <p:grpSp>
            <p:nvGrpSpPr>
              <p:cNvPr id="33873" name="Group 173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3874" name="AutoShape 174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75" name="AutoShape 175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76" name="AutoShape 176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77" name="AutoShape 177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  <p:grpSp>
            <p:nvGrpSpPr>
              <p:cNvPr id="33878" name="Group 178"/>
              <p:cNvGrpSpPr/>
              <p:nvPr/>
            </p:nvGrpSpPr>
            <p:grpSpPr>
              <a:xfrm rot="132000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3879" name="AutoShape 179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9019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80" name="AutoShape 180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81" name="AutoShape 181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82" name="AutoShape 182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</p:grpSp>
        <p:sp>
          <p:nvSpPr>
            <p:cNvPr id="33883" name="Freeform 183"/>
            <p:cNvSpPr/>
            <p:nvPr/>
          </p:nvSpPr>
          <p:spPr>
            <a:xfrm>
              <a:off x="3309" y="1685"/>
              <a:ext cx="473" cy="20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l" t="t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AF6A2"/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33884" name="矩形 157799"/>
          <p:cNvSpPr/>
          <p:nvPr/>
        </p:nvSpPr>
        <p:spPr>
          <a:xfrm>
            <a:off x="4727575" y="5445125"/>
            <a:ext cx="1290638" cy="762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/>
              <a:t>发展应用</a:t>
            </a:r>
          </a:p>
          <a:p>
            <a:pPr lvl="0"/>
            <a:r>
              <a:rPr lang="zh-CN" altLang="en-US" sz="2000" b="1"/>
              <a:t>升华新知</a:t>
            </a:r>
            <a:r>
              <a:rPr lang="zh-CN" altLang="en-US" sz="2400" b="1"/>
              <a:t> </a:t>
            </a:r>
          </a:p>
        </p:txBody>
      </p:sp>
      <p:grpSp>
        <p:nvGrpSpPr>
          <p:cNvPr id="33885" name="Group 233"/>
          <p:cNvGrpSpPr/>
          <p:nvPr/>
        </p:nvGrpSpPr>
        <p:grpSpPr>
          <a:xfrm>
            <a:off x="2640013" y="2349501"/>
            <a:ext cx="1655762" cy="1223963"/>
            <a:chOff x="3247" y="1673"/>
            <a:chExt cx="606" cy="636"/>
          </a:xfrm>
        </p:grpSpPr>
        <p:pic>
          <p:nvPicPr>
            <p:cNvPr id="33886" name="Picture 169" descr="light_shadow"/>
            <p:cNvPicPr>
              <a:picLocks noChangeAspect="1"/>
            </p:cNvPicPr>
            <p:nvPr/>
          </p:nvPicPr>
          <p:blipFill>
            <a:blip r:embed="rId2">
              <a:lum bright="-84000" contrast="-48000"/>
            </a:blip>
            <a:stretch>
              <a:fillRect/>
            </a:stretch>
          </p:blipFill>
          <p:spPr>
            <a:xfrm>
              <a:off x="3305" y="2171"/>
              <a:ext cx="498" cy="13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33887" name="Picture 170" descr="circuler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7" y="1673"/>
              <a:ext cx="606" cy="58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3888" name="Oval 171"/>
            <p:cNvSpPr/>
            <p:nvPr/>
          </p:nvSpPr>
          <p:spPr>
            <a:xfrm>
              <a:off x="3247" y="1673"/>
              <a:ext cx="602" cy="587"/>
            </a:xfrm>
            <a:prstGeom prst="ellipse">
              <a:avLst/>
            </a:prstGeom>
            <a:gradFill rotWithShape="1">
              <a:gsLst>
                <a:gs pos="0">
                  <a:srgbClr val="CCCC00">
                    <a:alpha val="89998"/>
                  </a:srgbClr>
                </a:gs>
                <a:gs pos="50000">
                  <a:srgbClr val="CCFF99">
                    <a:alpha val="54999"/>
                  </a:srgbClr>
                </a:gs>
                <a:gs pos="100000">
                  <a:srgbClr val="CCCC00">
                    <a:alpha val="89998"/>
                  </a:srgbClr>
                </a:gs>
              </a:gsLst>
              <a:lin ang="5400000" scaled="1"/>
            </a:gradFill>
            <a:ln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grpSp>
          <p:nvGrpSpPr>
            <p:cNvPr id="33889" name="Group 172"/>
            <p:cNvGrpSpPr/>
            <p:nvPr/>
          </p:nvGrpSpPr>
          <p:grpSpPr>
            <a:xfrm rot="20520000" flipH="1" flipV="1">
              <a:off x="3295" y="2159"/>
              <a:ext cx="470" cy="111"/>
              <a:chOff x="2532" y="1051"/>
              <a:chExt cx="893" cy="246"/>
            </a:xfrm>
          </p:grpSpPr>
          <p:grpSp>
            <p:nvGrpSpPr>
              <p:cNvPr id="33890" name="Group 173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3891" name="AutoShape 174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92" name="AutoShape 175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93" name="AutoShape 176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94" name="AutoShape 177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  <p:grpSp>
            <p:nvGrpSpPr>
              <p:cNvPr id="33895" name="Group 178"/>
              <p:cNvGrpSpPr/>
              <p:nvPr/>
            </p:nvGrpSpPr>
            <p:grpSpPr>
              <a:xfrm rot="132000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3896" name="AutoShape 179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9019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97" name="AutoShape 180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98" name="AutoShape 181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899" name="AutoShape 182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</p:grpSp>
        <p:sp>
          <p:nvSpPr>
            <p:cNvPr id="33900" name="Freeform 183"/>
            <p:cNvSpPr/>
            <p:nvPr/>
          </p:nvSpPr>
          <p:spPr>
            <a:xfrm>
              <a:off x="3309" y="1685"/>
              <a:ext cx="473" cy="20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l" t="t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AF6A2"/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33901" name="矩形 157818"/>
          <p:cNvSpPr/>
          <p:nvPr/>
        </p:nvSpPr>
        <p:spPr>
          <a:xfrm>
            <a:off x="2927350" y="2489270"/>
            <a:ext cx="1281120" cy="7078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/>
              <a:t>达标测评</a:t>
            </a:r>
          </a:p>
          <a:p>
            <a:pPr lvl="0"/>
            <a:r>
              <a:rPr lang="zh-CN" altLang="en-US" sz="2000" b="1"/>
              <a:t>巩固新知</a:t>
            </a:r>
            <a:r>
              <a:rPr lang="zh-CN" altLang="en-US"/>
              <a:t> </a:t>
            </a:r>
          </a:p>
        </p:txBody>
      </p:sp>
      <p:sp>
        <p:nvSpPr>
          <p:cNvPr id="33902" name="右箭头 157819"/>
          <p:cNvSpPr/>
          <p:nvPr/>
        </p:nvSpPr>
        <p:spPr>
          <a:xfrm rot="20580000">
            <a:off x="7032625" y="3284538"/>
            <a:ext cx="863600" cy="361950"/>
          </a:xfrm>
          <a:prstGeom prst="rightArrow">
            <a:avLst>
              <a:gd name="adj1" fmla="val 50000"/>
              <a:gd name="adj2" fmla="val 59638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3903" name="右箭头 157820"/>
          <p:cNvSpPr/>
          <p:nvPr/>
        </p:nvSpPr>
        <p:spPr>
          <a:xfrm rot="16200000">
            <a:off x="5661820" y="2563020"/>
            <a:ext cx="865187" cy="288925"/>
          </a:xfrm>
          <a:prstGeom prst="rightArrow">
            <a:avLst>
              <a:gd name="adj1" fmla="val 49454"/>
              <a:gd name="adj2" fmla="val 71203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3904" name="右箭头 157821"/>
          <p:cNvSpPr/>
          <p:nvPr/>
        </p:nvSpPr>
        <p:spPr>
          <a:xfrm rot="12300000">
            <a:off x="4295776" y="3068639"/>
            <a:ext cx="720725" cy="358775"/>
          </a:xfrm>
          <a:prstGeom prst="rightArrow">
            <a:avLst>
              <a:gd name="adj1" fmla="val 50000"/>
              <a:gd name="adj2" fmla="val 50212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3905" name="右箭头 157822"/>
          <p:cNvSpPr/>
          <p:nvPr/>
        </p:nvSpPr>
        <p:spPr>
          <a:xfrm rot="6480000">
            <a:off x="5159376" y="4581526"/>
            <a:ext cx="1008062" cy="287337"/>
          </a:xfrm>
          <a:prstGeom prst="rightArrow">
            <a:avLst>
              <a:gd name="adj1" fmla="val 50000"/>
              <a:gd name="adj2" fmla="val 87691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3906" name="右箭头 157823"/>
          <p:cNvSpPr/>
          <p:nvPr/>
        </p:nvSpPr>
        <p:spPr>
          <a:xfrm rot="2760000">
            <a:off x="6561932" y="4256882"/>
            <a:ext cx="1008062" cy="358775"/>
          </a:xfrm>
          <a:prstGeom prst="rightArrow">
            <a:avLst>
              <a:gd name="adj1" fmla="val 50000"/>
              <a:gd name="adj2" fmla="val 70230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3907" name="文本框 157824"/>
          <p:cNvSpPr txBox="1"/>
          <p:nvPr/>
        </p:nvSpPr>
        <p:spPr>
          <a:xfrm>
            <a:off x="6092509" y="2492375"/>
            <a:ext cx="492443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000" b="1">
                <a:solidFill>
                  <a:srgbClr val="FF3300"/>
                </a:solidFill>
              </a:rPr>
              <a:t>体验</a:t>
            </a:r>
            <a:r>
              <a:rPr lang="zh-CN" altLang="en-US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33908" name="文本框 157825"/>
          <p:cNvSpPr txBox="1"/>
          <p:nvPr/>
        </p:nvSpPr>
        <p:spPr>
          <a:xfrm>
            <a:off x="5587684" y="2492376"/>
            <a:ext cx="492443" cy="7905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激趣</a:t>
            </a:r>
            <a:r>
              <a:rPr lang="zh-CN" altLang="en-US"/>
              <a:t> </a:t>
            </a:r>
          </a:p>
        </p:txBody>
      </p:sp>
      <p:sp>
        <p:nvSpPr>
          <p:cNvPr id="33909" name="文本框 157826"/>
          <p:cNvSpPr txBox="1"/>
          <p:nvPr/>
        </p:nvSpPr>
        <p:spPr>
          <a:xfrm rot="18900000">
            <a:off x="6670518" y="4221163"/>
            <a:ext cx="492443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000" b="1">
                <a:solidFill>
                  <a:srgbClr val="FF3300"/>
                </a:solidFill>
              </a:rPr>
              <a:t>构建</a:t>
            </a:r>
            <a:endParaRPr lang="zh-CN" altLang="en-US">
              <a:solidFill>
                <a:srgbClr val="FF3300"/>
              </a:solidFill>
            </a:endParaRPr>
          </a:p>
        </p:txBody>
      </p:sp>
      <p:sp>
        <p:nvSpPr>
          <p:cNvPr id="33910" name="文本框 157827"/>
          <p:cNvSpPr txBox="1"/>
          <p:nvPr/>
        </p:nvSpPr>
        <p:spPr>
          <a:xfrm rot="18840000">
            <a:off x="7073743" y="3817938"/>
            <a:ext cx="492443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拓展</a:t>
            </a:r>
          </a:p>
        </p:txBody>
      </p:sp>
      <p:sp>
        <p:nvSpPr>
          <p:cNvPr id="33911" name="文本框 157828"/>
          <p:cNvSpPr txBox="1"/>
          <p:nvPr/>
        </p:nvSpPr>
        <p:spPr>
          <a:xfrm rot="1140000">
            <a:off x="5086193" y="4292600"/>
            <a:ext cx="492443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000" b="1">
                <a:solidFill>
                  <a:srgbClr val="FF3300"/>
                </a:solidFill>
              </a:rPr>
              <a:t>生成</a:t>
            </a:r>
            <a:r>
              <a:rPr lang="zh-CN" altLang="en-US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33912" name="文本框 157829"/>
          <p:cNvSpPr txBox="1"/>
          <p:nvPr/>
        </p:nvSpPr>
        <p:spPr>
          <a:xfrm rot="1140000">
            <a:off x="5733893" y="4508500"/>
            <a:ext cx="492443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调控</a:t>
            </a:r>
            <a:r>
              <a:rPr lang="zh-CN" altLang="en-US"/>
              <a:t> </a:t>
            </a:r>
          </a:p>
        </p:txBody>
      </p:sp>
      <p:sp>
        <p:nvSpPr>
          <p:cNvPr id="33913" name="矩形 157830"/>
          <p:cNvSpPr/>
          <p:nvPr/>
        </p:nvSpPr>
        <p:spPr>
          <a:xfrm>
            <a:off x="7104063" y="549276"/>
            <a:ext cx="431800" cy="144463"/>
          </a:xfrm>
          <a:prstGeom prst="rect">
            <a:avLst/>
          </a:prstGeom>
          <a:solidFill>
            <a:srgbClr val="0000CC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>
              <a:solidFill>
                <a:srgbClr val="0000CC"/>
              </a:solidFill>
            </a:endParaRPr>
          </a:p>
        </p:txBody>
      </p:sp>
      <p:sp>
        <p:nvSpPr>
          <p:cNvPr id="33914" name="矩形 157831"/>
          <p:cNvSpPr/>
          <p:nvPr/>
        </p:nvSpPr>
        <p:spPr>
          <a:xfrm>
            <a:off x="7104063" y="981076"/>
            <a:ext cx="431800" cy="144463"/>
          </a:xfrm>
          <a:prstGeom prst="rect">
            <a:avLst/>
          </a:prstGeom>
          <a:solidFill>
            <a:srgbClr val="FF33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>
              <a:solidFill>
                <a:srgbClr val="0000CC"/>
              </a:solidFill>
            </a:endParaRPr>
          </a:p>
        </p:txBody>
      </p:sp>
      <p:sp>
        <p:nvSpPr>
          <p:cNvPr id="33915" name="文本框 157832"/>
          <p:cNvSpPr txBox="1"/>
          <p:nvPr/>
        </p:nvSpPr>
        <p:spPr>
          <a:xfrm>
            <a:off x="7751763" y="404813"/>
            <a:ext cx="1511300" cy="7794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>
                <a:solidFill>
                  <a:srgbClr val="0000CC"/>
                </a:solidFill>
              </a:rPr>
              <a:t>教师活动</a:t>
            </a:r>
          </a:p>
          <a:p>
            <a:pPr lvl="0">
              <a:spcBef>
                <a:spcPct val="50000"/>
              </a:spcBef>
            </a:pPr>
            <a:r>
              <a:rPr lang="zh-CN" altLang="en-US" b="1">
                <a:solidFill>
                  <a:srgbClr val="FF3300"/>
                </a:solidFill>
              </a:rPr>
              <a:t>学生活动</a:t>
            </a:r>
          </a:p>
        </p:txBody>
      </p:sp>
      <p:sp>
        <p:nvSpPr>
          <p:cNvPr id="33916" name="文本框 157833"/>
          <p:cNvSpPr txBox="1"/>
          <p:nvPr/>
        </p:nvSpPr>
        <p:spPr>
          <a:xfrm rot="20640000">
            <a:off x="6959601" y="2997201"/>
            <a:ext cx="792163" cy="3667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>
                <a:solidFill>
                  <a:srgbClr val="0000CC"/>
                </a:solidFill>
              </a:rPr>
              <a:t>点拨</a:t>
            </a:r>
          </a:p>
        </p:txBody>
      </p:sp>
      <p:sp>
        <p:nvSpPr>
          <p:cNvPr id="33917" name="文本框 157834"/>
          <p:cNvSpPr txBox="1"/>
          <p:nvPr/>
        </p:nvSpPr>
        <p:spPr>
          <a:xfrm rot="20460000">
            <a:off x="7175501" y="3573463"/>
            <a:ext cx="792163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>
                <a:solidFill>
                  <a:srgbClr val="FF3300"/>
                </a:solidFill>
              </a:rPr>
              <a:t>感悟</a:t>
            </a:r>
          </a:p>
        </p:txBody>
      </p:sp>
      <p:sp>
        <p:nvSpPr>
          <p:cNvPr id="33918" name="文本框 157835"/>
          <p:cNvSpPr txBox="1"/>
          <p:nvPr/>
        </p:nvSpPr>
        <p:spPr>
          <a:xfrm rot="1260000">
            <a:off x="4295776" y="3429001"/>
            <a:ext cx="792163" cy="3667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>
                <a:solidFill>
                  <a:srgbClr val="0000CC"/>
                </a:solidFill>
              </a:rPr>
              <a:t>评价</a:t>
            </a:r>
          </a:p>
        </p:txBody>
      </p:sp>
      <p:sp>
        <p:nvSpPr>
          <p:cNvPr id="33919" name="文本框 157836"/>
          <p:cNvSpPr txBox="1"/>
          <p:nvPr/>
        </p:nvSpPr>
        <p:spPr>
          <a:xfrm rot="1620000">
            <a:off x="4511676" y="2852738"/>
            <a:ext cx="792163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>
                <a:solidFill>
                  <a:srgbClr val="FF3300"/>
                </a:solidFill>
              </a:rPr>
              <a:t>运用</a:t>
            </a:r>
          </a:p>
        </p:txBody>
      </p:sp>
      <p:grpSp>
        <p:nvGrpSpPr>
          <p:cNvPr id="33920" name="Group 233"/>
          <p:cNvGrpSpPr/>
          <p:nvPr/>
        </p:nvGrpSpPr>
        <p:grpSpPr>
          <a:xfrm>
            <a:off x="2566988" y="4221163"/>
            <a:ext cx="1655762" cy="1223962"/>
            <a:chOff x="3247" y="1673"/>
            <a:chExt cx="606" cy="636"/>
          </a:xfrm>
        </p:grpSpPr>
        <p:pic>
          <p:nvPicPr>
            <p:cNvPr id="33921" name="Picture 169" descr="light_shadow"/>
            <p:cNvPicPr>
              <a:picLocks noChangeAspect="1"/>
            </p:cNvPicPr>
            <p:nvPr/>
          </p:nvPicPr>
          <p:blipFill>
            <a:blip r:embed="rId2">
              <a:lum bright="-84000" contrast="-48000"/>
            </a:blip>
            <a:stretch>
              <a:fillRect/>
            </a:stretch>
          </p:blipFill>
          <p:spPr>
            <a:xfrm>
              <a:off x="3305" y="2171"/>
              <a:ext cx="498" cy="13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33922" name="Picture 170" descr="circuler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7" y="1673"/>
              <a:ext cx="606" cy="58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3923" name="Oval 171"/>
            <p:cNvSpPr/>
            <p:nvPr/>
          </p:nvSpPr>
          <p:spPr>
            <a:xfrm>
              <a:off x="3247" y="1673"/>
              <a:ext cx="602" cy="587"/>
            </a:xfrm>
            <a:prstGeom prst="ellipse">
              <a:avLst/>
            </a:prstGeom>
            <a:gradFill rotWithShape="1">
              <a:gsLst>
                <a:gs pos="0">
                  <a:srgbClr val="CCCC00">
                    <a:alpha val="89998"/>
                  </a:srgbClr>
                </a:gs>
                <a:gs pos="50000">
                  <a:srgbClr val="CCFF99">
                    <a:alpha val="54999"/>
                  </a:srgbClr>
                </a:gs>
                <a:gs pos="100000">
                  <a:srgbClr val="CCCC00">
                    <a:alpha val="89998"/>
                  </a:srgbClr>
                </a:gs>
              </a:gsLst>
              <a:lin ang="5400000" scaled="1"/>
            </a:gradFill>
            <a:ln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grpSp>
          <p:nvGrpSpPr>
            <p:cNvPr id="33924" name="Group 172"/>
            <p:cNvGrpSpPr/>
            <p:nvPr/>
          </p:nvGrpSpPr>
          <p:grpSpPr>
            <a:xfrm rot="20520000" flipH="1" flipV="1">
              <a:off x="3295" y="2159"/>
              <a:ext cx="470" cy="111"/>
              <a:chOff x="2532" y="1051"/>
              <a:chExt cx="893" cy="246"/>
            </a:xfrm>
          </p:grpSpPr>
          <p:grpSp>
            <p:nvGrpSpPr>
              <p:cNvPr id="33925" name="Group 173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3926" name="AutoShape 174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927" name="AutoShape 175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928" name="AutoShape 176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929" name="AutoShape 177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  <p:grpSp>
            <p:nvGrpSpPr>
              <p:cNvPr id="33930" name="Group 178"/>
              <p:cNvGrpSpPr/>
              <p:nvPr/>
            </p:nvGrpSpPr>
            <p:grpSpPr>
              <a:xfrm rot="132000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3931" name="AutoShape 179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9019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932" name="AutoShape 180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933" name="AutoShape 181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3934" name="AutoShape 182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</p:grpSp>
        <p:sp>
          <p:nvSpPr>
            <p:cNvPr id="33935" name="Freeform 183"/>
            <p:cNvSpPr/>
            <p:nvPr/>
          </p:nvSpPr>
          <p:spPr>
            <a:xfrm>
              <a:off x="3309" y="1685"/>
              <a:ext cx="473" cy="20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l" t="t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AF6A2"/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33936" name="矩形 157855"/>
          <p:cNvSpPr/>
          <p:nvPr/>
        </p:nvSpPr>
        <p:spPr>
          <a:xfrm>
            <a:off x="2782888" y="4433958"/>
            <a:ext cx="1281120" cy="7078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/>
              <a:t>课堂小结</a:t>
            </a:r>
          </a:p>
          <a:p>
            <a:pPr lvl="0"/>
            <a:r>
              <a:rPr lang="zh-CN" altLang="en-US" sz="2000" b="1"/>
              <a:t>沉淀新知</a:t>
            </a:r>
            <a:r>
              <a:rPr lang="zh-CN" altLang="en-US"/>
              <a:t> </a:t>
            </a:r>
          </a:p>
        </p:txBody>
      </p:sp>
      <p:sp>
        <p:nvSpPr>
          <p:cNvPr id="33937" name="右箭头 157856"/>
          <p:cNvSpPr/>
          <p:nvPr/>
        </p:nvSpPr>
        <p:spPr>
          <a:xfrm rot="9240000">
            <a:off x="4224338" y="4149725"/>
            <a:ext cx="863600" cy="361950"/>
          </a:xfrm>
          <a:prstGeom prst="rightArrow">
            <a:avLst>
              <a:gd name="adj1" fmla="val 50000"/>
              <a:gd name="adj2" fmla="val 59638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3938" name="文本框 157857"/>
          <p:cNvSpPr txBox="1"/>
          <p:nvPr/>
        </p:nvSpPr>
        <p:spPr>
          <a:xfrm rot="20640000">
            <a:off x="4511676" y="4365626"/>
            <a:ext cx="792163" cy="3667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>
                <a:solidFill>
                  <a:srgbClr val="0000CC"/>
                </a:solidFill>
              </a:rPr>
              <a:t>提炼</a:t>
            </a:r>
          </a:p>
        </p:txBody>
      </p:sp>
      <p:sp>
        <p:nvSpPr>
          <p:cNvPr id="33939" name="文本框 157858"/>
          <p:cNvSpPr txBox="1"/>
          <p:nvPr/>
        </p:nvSpPr>
        <p:spPr>
          <a:xfrm rot="20460000">
            <a:off x="4224338" y="3860801"/>
            <a:ext cx="792162" cy="3667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>
                <a:solidFill>
                  <a:srgbClr val="FF3300"/>
                </a:solidFill>
              </a:rPr>
              <a:t>倾听</a:t>
            </a:r>
          </a:p>
        </p:txBody>
      </p:sp>
      <p:sp>
        <p:nvSpPr>
          <p:cNvPr id="33940" name="右箭头 157860"/>
          <p:cNvSpPr/>
          <p:nvPr/>
        </p:nvSpPr>
        <p:spPr>
          <a:xfrm>
            <a:off x="8975726" y="549275"/>
            <a:ext cx="288925" cy="215900"/>
          </a:xfrm>
          <a:prstGeom prst="rightArrow">
            <a:avLst>
              <a:gd name="adj1" fmla="val 50000"/>
              <a:gd name="adj2" fmla="val 33450"/>
            </a:avLst>
          </a:prstGeom>
          <a:solidFill>
            <a:schemeClr val="accent2"/>
          </a:solidFill>
          <a:ln>
            <a:solidFill>
              <a:srgbClr val="0000CC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3941" name="右箭头 157862"/>
          <p:cNvSpPr/>
          <p:nvPr/>
        </p:nvSpPr>
        <p:spPr>
          <a:xfrm>
            <a:off x="8975726" y="908050"/>
            <a:ext cx="288925" cy="215900"/>
          </a:xfrm>
          <a:prstGeom prst="rightArrow">
            <a:avLst>
              <a:gd name="adj1" fmla="val 50000"/>
              <a:gd name="adj2" fmla="val 33450"/>
            </a:avLst>
          </a:prstGeom>
          <a:solidFill>
            <a:srgbClr val="FF3300"/>
          </a:solidFill>
          <a:ln>
            <a:solidFill>
              <a:srgbClr val="FF3300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3942" name="文本框 157863"/>
          <p:cNvSpPr txBox="1"/>
          <p:nvPr/>
        </p:nvSpPr>
        <p:spPr>
          <a:xfrm>
            <a:off x="9336089" y="404813"/>
            <a:ext cx="1150937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>
                <a:solidFill>
                  <a:srgbClr val="0000CC"/>
                </a:solidFill>
              </a:rPr>
              <a:t>主导作用</a:t>
            </a:r>
          </a:p>
        </p:txBody>
      </p:sp>
      <p:sp>
        <p:nvSpPr>
          <p:cNvPr id="33943" name="文本框 157864"/>
          <p:cNvSpPr txBox="1"/>
          <p:nvPr/>
        </p:nvSpPr>
        <p:spPr>
          <a:xfrm>
            <a:off x="9336089" y="836613"/>
            <a:ext cx="1150937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>
                <a:solidFill>
                  <a:srgbClr val="FF3300"/>
                </a:solidFill>
              </a:rPr>
              <a:t>主体地位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9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9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9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9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9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9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9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9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9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9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9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9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9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9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9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9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31" grpId="0"/>
      <p:bldP spid="33849" grpId="0"/>
      <p:bldP spid="33850" grpId="0"/>
      <p:bldP spid="33867" grpId="0"/>
      <p:bldP spid="33884" grpId="0"/>
      <p:bldP spid="33901" grpId="0"/>
      <p:bldP spid="33907" grpId="0"/>
      <p:bldP spid="33908" grpId="0"/>
      <p:bldP spid="33916" grpId="0"/>
      <p:bldP spid="33917" grpId="0"/>
      <p:bldP spid="33918" grpId="0"/>
      <p:bldP spid="33919" grpId="0"/>
      <p:bldP spid="33936" grpId="0"/>
      <p:bldP spid="33938" grpId="0"/>
      <p:bldP spid="33939" grpId="0"/>
      <p:bldP spid="33942" grpId="0"/>
      <p:bldP spid="339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13665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anchor="ctr" anchorCtr="0"/>
          <a:lstStyle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endParaRPr lang="zh-CN"/>
          </a:p>
        </p:txBody>
      </p:sp>
      <p:sp>
        <p:nvSpPr>
          <p:cNvPr id="34839" name="文本占位符 113691"/>
          <p:cNvSpPr>
            <a:spLocks noGrp="1"/>
          </p:cNvSpPr>
          <p:nvPr>
            <p:ph idx="1"/>
          </p:nvPr>
        </p:nvSpPr>
        <p:spPr>
          <a:xfrm>
            <a:off x="1847850" y="260351"/>
            <a:ext cx="585788" cy="1108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lang="en-US" altLang="zh-CN" b="1"/>
              <a:t>5</a:t>
            </a:r>
          </a:p>
        </p:txBody>
      </p:sp>
      <p:grpSp>
        <p:nvGrpSpPr>
          <p:cNvPr id="34818" name="Group 266"/>
          <p:cNvGrpSpPr/>
          <p:nvPr/>
        </p:nvGrpSpPr>
        <p:grpSpPr>
          <a:xfrm>
            <a:off x="2063751" y="1844675"/>
            <a:ext cx="720725" cy="863600"/>
            <a:chOff x="3247" y="1673"/>
            <a:chExt cx="606" cy="636"/>
          </a:xfrm>
        </p:grpSpPr>
        <p:pic>
          <p:nvPicPr>
            <p:cNvPr id="34819" name="Picture 267" descr="light_shadow"/>
            <p:cNvPicPr>
              <a:picLocks noChangeAspect="1"/>
            </p:cNvPicPr>
            <p:nvPr/>
          </p:nvPicPr>
          <p:blipFill>
            <a:blip r:embed="rId2">
              <a:lum bright="-84000" contrast="-48000"/>
            </a:blip>
            <a:stretch>
              <a:fillRect/>
            </a:stretch>
          </p:blipFill>
          <p:spPr>
            <a:xfrm>
              <a:off x="3305" y="2171"/>
              <a:ext cx="498" cy="13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34820" name="Picture 268" descr="circuler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7" y="1673"/>
              <a:ext cx="606" cy="58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4821" name="Oval 269"/>
            <p:cNvSpPr/>
            <p:nvPr/>
          </p:nvSpPr>
          <p:spPr>
            <a:xfrm>
              <a:off x="3247" y="1673"/>
              <a:ext cx="602" cy="587"/>
            </a:xfrm>
            <a:prstGeom prst="ellipse">
              <a:avLst/>
            </a:prstGeom>
            <a:gradFill rotWithShape="1">
              <a:gsLst>
                <a:gs pos="0">
                  <a:srgbClr val="CCCC00">
                    <a:alpha val="89998"/>
                  </a:srgbClr>
                </a:gs>
                <a:gs pos="50000">
                  <a:srgbClr val="CCFF99">
                    <a:alpha val="54999"/>
                  </a:srgbClr>
                </a:gs>
                <a:gs pos="100000">
                  <a:srgbClr val="CCCC00">
                    <a:alpha val="89998"/>
                  </a:srgbClr>
                </a:gs>
              </a:gsLst>
              <a:lin ang="5400000" scaled="1"/>
            </a:gradFill>
            <a:ln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grpSp>
          <p:nvGrpSpPr>
            <p:cNvPr id="34822" name="Group 270"/>
            <p:cNvGrpSpPr/>
            <p:nvPr/>
          </p:nvGrpSpPr>
          <p:grpSpPr>
            <a:xfrm rot="20520000" flipH="1" flipV="1">
              <a:off x="3295" y="2159"/>
              <a:ext cx="470" cy="111"/>
              <a:chOff x="2532" y="1051"/>
              <a:chExt cx="893" cy="246"/>
            </a:xfrm>
          </p:grpSpPr>
          <p:grpSp>
            <p:nvGrpSpPr>
              <p:cNvPr id="34823" name="Group 271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4824" name="AutoShape 272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4825" name="AutoShape 273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4826" name="AutoShape 274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4827" name="AutoShape 275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  <p:grpSp>
            <p:nvGrpSpPr>
              <p:cNvPr id="34828" name="Group 276"/>
              <p:cNvGrpSpPr/>
              <p:nvPr/>
            </p:nvGrpSpPr>
            <p:grpSpPr>
              <a:xfrm rot="132000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4829" name="AutoShape 277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9018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4830" name="AutoShape 278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4831" name="AutoShape 279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4832" name="AutoShape 280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</p:grpSp>
        <p:sp>
          <p:nvSpPr>
            <p:cNvPr id="34833" name="Freeform 281"/>
            <p:cNvSpPr/>
            <p:nvPr/>
          </p:nvSpPr>
          <p:spPr>
            <a:xfrm>
              <a:off x="3309" y="1685"/>
              <a:ext cx="473" cy="20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l" t="t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AF6A2"/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grpSp>
        <p:nvGrpSpPr>
          <p:cNvPr id="34834" name="组合 113686"/>
          <p:cNvGrpSpPr/>
          <p:nvPr/>
        </p:nvGrpSpPr>
        <p:grpSpPr>
          <a:xfrm>
            <a:off x="1703389" y="260351"/>
            <a:ext cx="4867275" cy="885825"/>
            <a:chOff x="1215" y="119"/>
            <a:chExt cx="3066" cy="558"/>
          </a:xfrm>
        </p:grpSpPr>
        <p:sp>
          <p:nvSpPr>
            <p:cNvPr id="34835" name="AutoShape 391"/>
            <p:cNvSpPr/>
            <p:nvPr/>
          </p:nvSpPr>
          <p:spPr>
            <a:xfrm>
              <a:off x="1247" y="300"/>
              <a:ext cx="2975" cy="3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50000">
                  <a:srgbClr val="D4D4D4"/>
                </a:gs>
                <a:gs pos="100000">
                  <a:schemeClr val="bg2"/>
                </a:gs>
              </a:gsLst>
              <a:lin ang="5400000" scaled="1"/>
            </a:gradFill>
            <a:ln w="19050"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sp>
          <p:nvSpPr>
            <p:cNvPr id="34836" name="Oval 395"/>
            <p:cNvSpPr/>
            <p:nvPr/>
          </p:nvSpPr>
          <p:spPr>
            <a:xfrm>
              <a:off x="1215" y="119"/>
              <a:ext cx="378" cy="388"/>
            </a:xfrm>
            <a:prstGeom prst="ellipse">
              <a:avLst/>
            </a:prstGeom>
            <a:solidFill>
              <a:schemeClr val="hlink">
                <a:alpha val="79999"/>
              </a:scheme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sp>
          <p:nvSpPr>
            <p:cNvPr id="34837" name="Oval 406"/>
            <p:cNvSpPr/>
            <p:nvPr/>
          </p:nvSpPr>
          <p:spPr>
            <a:xfrm>
              <a:off x="4061" y="339"/>
              <a:ext cx="220" cy="226"/>
            </a:xfrm>
            <a:prstGeom prst="ellipse">
              <a:avLst/>
            </a:prstGeom>
            <a:solidFill>
              <a:schemeClr val="hlink">
                <a:alpha val="79999"/>
              </a:scheme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sp>
          <p:nvSpPr>
            <p:cNvPr id="34838" name="Rectangle 224"/>
            <p:cNvSpPr/>
            <p:nvPr/>
          </p:nvSpPr>
          <p:spPr>
            <a:xfrm>
              <a:off x="1701" y="300"/>
              <a:ext cx="1031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0" hangingPunct="0">
                <a:buClr>
                  <a:srgbClr val="FF3300"/>
                </a:buClr>
                <a:buSzPct val="115000"/>
                <a:buFont typeface="Wingdings" pitchFamily="2" charset="2"/>
              </a:pPr>
              <a:r>
                <a:rPr lang="zh-CN" altLang="en-US" sz="2800" b="1"/>
                <a:t>教学流程</a:t>
              </a:r>
            </a:p>
          </p:txBody>
        </p:sp>
      </p:grpSp>
      <p:sp>
        <p:nvSpPr>
          <p:cNvPr id="34840" name="Text Box 167"/>
          <p:cNvSpPr txBox="1"/>
          <p:nvPr/>
        </p:nvSpPr>
        <p:spPr>
          <a:xfrm>
            <a:off x="1919288" y="1989138"/>
            <a:ext cx="7556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2400" b="1">
                <a:solidFill>
                  <a:srgbClr val="003366"/>
                </a:solidFill>
              </a:rPr>
              <a:t>（</a:t>
            </a:r>
            <a:r>
              <a:rPr lang="en-US" altLang="zh-CN" sz="2400" b="1">
                <a:solidFill>
                  <a:srgbClr val="003366"/>
                </a:solidFill>
              </a:rPr>
              <a:t>1</a:t>
            </a:r>
            <a:r>
              <a:rPr lang="zh-CN" altLang="en-US" sz="2400" b="1">
                <a:solidFill>
                  <a:srgbClr val="003366"/>
                </a:solidFill>
              </a:rPr>
              <a:t>）</a:t>
            </a:r>
          </a:p>
        </p:txBody>
      </p:sp>
      <p:sp>
        <p:nvSpPr>
          <p:cNvPr id="34841" name="矩形 113693"/>
          <p:cNvSpPr/>
          <p:nvPr/>
        </p:nvSpPr>
        <p:spPr>
          <a:xfrm>
            <a:off x="2927350" y="2016125"/>
            <a:ext cx="3005138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chemeClr val="accent2"/>
                </a:solidFill>
              </a:rPr>
              <a:t>创设情境，导入新知</a:t>
            </a:r>
            <a:r>
              <a:rPr lang="zh-CN" altLang="en-US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4842" name="矩形 113731"/>
          <p:cNvSpPr/>
          <p:nvPr/>
        </p:nvSpPr>
        <p:spPr>
          <a:xfrm>
            <a:off x="2640013" y="4989514"/>
            <a:ext cx="7199312" cy="1311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000" b="1" i="1"/>
              <a:t>    </a:t>
            </a:r>
            <a:r>
              <a:rPr lang="zh-CN" altLang="en-US" sz="2000" b="1" i="1"/>
              <a:t>意图：</a:t>
            </a:r>
            <a:r>
              <a:rPr lang="zh-CN" altLang="en-US" sz="2000" b="1" i="1">
                <a:solidFill>
                  <a:srgbClr val="FF3300"/>
                </a:solidFill>
              </a:rPr>
              <a:t>让学生在游戏中亲自体验运动的快慢，引导学生感悟到，需要寻求一种科学合理的方法来比较运动的快慢，通过游戏创设问题情境，激发求知欲望，在此情此景中，师生共同迈入物理殿堂。</a:t>
            </a:r>
          </a:p>
        </p:txBody>
      </p:sp>
      <p:sp>
        <p:nvSpPr>
          <p:cNvPr id="34843" name="动作按钮: 前进或下一项 113764">
            <a:hlinkClick r:id="rId4" action="ppaction://hlinksldjump"/>
          </p:cNvPr>
          <p:cNvSpPr/>
          <p:nvPr/>
        </p:nvSpPr>
        <p:spPr>
          <a:xfrm>
            <a:off x="9912350" y="6092826"/>
            <a:ext cx="503238" cy="358775"/>
          </a:xfrm>
          <a:prstGeom prst="actionButtonForwardNext">
            <a:avLst/>
          </a:prstGeom>
          <a:solidFill>
            <a:schemeClr val="accent1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4844" name="矩形 113766"/>
          <p:cNvSpPr/>
          <p:nvPr/>
        </p:nvSpPr>
        <p:spPr>
          <a:xfrm>
            <a:off x="2424114" y="2781301"/>
            <a:ext cx="7920037" cy="1920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000" b="1"/>
              <a:t>      </a:t>
            </a:r>
            <a:r>
              <a:rPr lang="zh-CN" altLang="en-US" sz="2000" b="1"/>
              <a:t>首先，教师公布游戏规则：“请三名同学站在距离讲台远近各不相同的位置同时跑向讲台，其他同学请注意观察。”结果是距离讲台最近的同学先到，最远的同学最后到达。教师设疑：“同学们，距离讲台最近的同学先到达目的地，那么，我们能不能因此就说这名同学跑的最快？怎样才能公平合理的判断运动的快慢呢？这就是我们这节课要学习的主要内容。”教师板书课题</a:t>
            </a:r>
            <a:r>
              <a:rPr lang="en-US" altLang="zh-CN" sz="2000" b="1"/>
              <a:t>《</a:t>
            </a:r>
            <a:r>
              <a:rPr lang="zh-CN" altLang="en-US" sz="2000" b="1"/>
              <a:t>运动的快慢</a:t>
            </a:r>
            <a:r>
              <a:rPr lang="en-US" altLang="zh-CN" sz="2000" b="1"/>
              <a:t>》</a:t>
            </a:r>
            <a:r>
              <a:rPr lang="zh-CN" altLang="en-US" sz="2000" b="1"/>
              <a:t>。</a:t>
            </a:r>
            <a:r>
              <a:rPr lang="zh-CN" altLang="en-US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11776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anchor="ctr" anchorCtr="0"/>
          <a:lstStyle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endParaRPr lang="zh-CN"/>
          </a:p>
        </p:txBody>
      </p:sp>
      <p:sp>
        <p:nvSpPr>
          <p:cNvPr id="35853" name="文本占位符 1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CN" altLang="en-US"/>
          </a:p>
        </p:txBody>
      </p:sp>
      <p:sp>
        <p:nvSpPr>
          <p:cNvPr id="35842" name="矩形 117763"/>
          <p:cNvSpPr/>
          <p:nvPr/>
        </p:nvSpPr>
        <p:spPr>
          <a:xfrm rot="20880000">
            <a:off x="1774825" y="188913"/>
            <a:ext cx="1828800" cy="1028700"/>
          </a:xfrm>
        </p:spPr>
        <p:txBody>
          <a:bodyPr wrap="none" fromWordArt="1" anchor="t" anchorCtr="0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sz="3600" kern="10">
                <a:ln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340000" scaled="1"/>
                </a:gradFill>
                <a:effectLst>
                  <a:outerShdw dist="53882" dir="2700000" algn="ctr">
                    <a:srgbClr val="9999FF">
                      <a:alpha val="80000"/>
                    </a:srgbClr>
                  </a:outerShdw>
                </a:effectLst>
                <a:latin typeface="宋体"/>
              </a:rPr>
              <a:t>想想议议</a:t>
            </a:r>
          </a:p>
        </p:txBody>
      </p:sp>
      <p:pic>
        <p:nvPicPr>
          <p:cNvPr id="35843" name="图片 117764" descr="pic0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039" y="908050"/>
            <a:ext cx="3671887" cy="24892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5844" name="文本框 117765"/>
          <p:cNvSpPr txBox="1"/>
          <p:nvPr/>
        </p:nvSpPr>
        <p:spPr>
          <a:xfrm>
            <a:off x="2208214" y="3500438"/>
            <a:ext cx="8459787" cy="11604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800" b="1">
                <a:solidFill>
                  <a:srgbClr val="3333CC"/>
                </a:solidFill>
                <a:latin typeface="Times New Roman" pitchFamily="18" charset="0"/>
              </a:rPr>
              <a:t>1</a:t>
            </a:r>
            <a:r>
              <a:rPr lang="zh-CN" altLang="en-US" sz="2800" b="1">
                <a:solidFill>
                  <a:srgbClr val="3333CC"/>
                </a:solidFill>
                <a:latin typeface="Times New Roman" pitchFamily="18" charset="0"/>
              </a:rPr>
              <a:t>、作为观众的你，是如何判断谁跑得快的？</a:t>
            </a:r>
          </a:p>
          <a:p>
            <a:pPr lvl="0">
              <a:spcBef>
                <a:spcPct val="50000"/>
              </a:spcBef>
            </a:pPr>
            <a:endParaRPr lang="zh-CN" altLang="en-US" sz="2800" b="1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35845" name="文本框 117766"/>
          <p:cNvSpPr txBox="1"/>
          <p:nvPr/>
        </p:nvSpPr>
        <p:spPr>
          <a:xfrm>
            <a:off x="5303839" y="404813"/>
            <a:ext cx="22320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3333CC"/>
                </a:solidFill>
                <a:latin typeface="Times New Roman" pitchFamily="18" charset="0"/>
              </a:rPr>
              <a:t>百米赛跑现场</a:t>
            </a:r>
          </a:p>
        </p:txBody>
      </p:sp>
      <p:sp>
        <p:nvSpPr>
          <p:cNvPr id="35846" name="矩形 117767"/>
          <p:cNvSpPr/>
          <p:nvPr/>
        </p:nvSpPr>
        <p:spPr>
          <a:xfrm>
            <a:off x="2279650" y="4221163"/>
            <a:ext cx="7938392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800" b="1">
                <a:solidFill>
                  <a:srgbClr val="3333CC"/>
                </a:solidFill>
                <a:latin typeface="Times New Roman" pitchFamily="18" charset="0"/>
              </a:rPr>
              <a:t>2</a:t>
            </a:r>
            <a:r>
              <a:rPr lang="zh-CN" altLang="en-US" sz="2800" b="1">
                <a:solidFill>
                  <a:srgbClr val="3333CC"/>
                </a:solidFill>
                <a:latin typeface="Times New Roman" pitchFamily="18" charset="0"/>
              </a:rPr>
              <a:t>、跑完全程后，裁判员是如何判断谁跑得快的？</a:t>
            </a:r>
          </a:p>
        </p:txBody>
      </p:sp>
      <p:sp>
        <p:nvSpPr>
          <p:cNvPr id="35847" name="矩形 117768"/>
          <p:cNvSpPr/>
          <p:nvPr/>
        </p:nvSpPr>
        <p:spPr>
          <a:xfrm>
            <a:off x="3503614" y="5013325"/>
            <a:ext cx="56991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latin typeface="Times New Roman" pitchFamily="18" charset="0"/>
              </a:rPr>
              <a:t>相同时间，比较路程，路程长的运动快。</a:t>
            </a:r>
          </a:p>
        </p:txBody>
      </p:sp>
      <p:sp>
        <p:nvSpPr>
          <p:cNvPr id="35848" name="矩形 117769"/>
          <p:cNvSpPr/>
          <p:nvPr/>
        </p:nvSpPr>
        <p:spPr>
          <a:xfrm>
            <a:off x="3503614" y="5589588"/>
            <a:ext cx="56991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latin typeface="Times New Roman" pitchFamily="18" charset="0"/>
              </a:rPr>
              <a:t>相同路程，比较时间，时间短的运动快。</a:t>
            </a:r>
          </a:p>
        </p:txBody>
      </p:sp>
      <p:sp>
        <p:nvSpPr>
          <p:cNvPr id="35849" name="矩形 117770"/>
          <p:cNvSpPr/>
          <p:nvPr/>
        </p:nvSpPr>
        <p:spPr>
          <a:xfrm>
            <a:off x="1992313" y="5013326"/>
            <a:ext cx="1312862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zh-CN" altLang="en-US" sz="2800" b="1" i="1">
                <a:latin typeface="Times New Roman" pitchFamily="18" charset="0"/>
              </a:rPr>
              <a:t>总结：</a:t>
            </a:r>
          </a:p>
        </p:txBody>
      </p:sp>
      <p:sp>
        <p:nvSpPr>
          <p:cNvPr id="35850" name="文本框 117772"/>
          <p:cNvSpPr txBox="1"/>
          <p:nvPr/>
        </p:nvSpPr>
        <p:spPr>
          <a:xfrm>
            <a:off x="9692086" y="908050"/>
            <a:ext cx="615553" cy="5473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</a:rPr>
              <a:t>意图：    体验       感悟        归纳</a:t>
            </a:r>
          </a:p>
        </p:txBody>
      </p:sp>
      <p:cxnSp>
        <p:nvCxnSpPr>
          <p:cNvPr id="35851" name="直接连接符 117775"/>
          <p:cNvCxnSpPr/>
          <p:nvPr/>
        </p:nvCxnSpPr>
        <p:spPr>
          <a:xfrm flipH="1">
            <a:off x="10056813" y="3213100"/>
            <a:ext cx="0" cy="433388"/>
          </a:xfrm>
          <a:prstGeom prst="line">
            <a:avLst/>
          </a:prstGeom>
          <a:noFill/>
          <a:ln>
            <a:solidFill>
              <a:schemeClr val="tx1"/>
            </a:solidFill>
            <a:round/>
            <a:tailEnd type="triangle"/>
          </a:ln>
        </p:spPr>
      </p:cxnSp>
      <p:cxnSp>
        <p:nvCxnSpPr>
          <p:cNvPr id="35852" name="直接连接符 117776"/>
          <p:cNvCxnSpPr/>
          <p:nvPr/>
        </p:nvCxnSpPr>
        <p:spPr>
          <a:xfrm flipH="1">
            <a:off x="10056813" y="4652964"/>
            <a:ext cx="0" cy="574675"/>
          </a:xfrm>
          <a:prstGeom prst="line">
            <a:avLst/>
          </a:prstGeom>
          <a:noFill/>
          <a:ln>
            <a:solidFill>
              <a:schemeClr val="tx1"/>
            </a:solidFill>
            <a:round/>
            <a:tailEnd type="triangle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/>
      <p:bldP spid="35846" grpId="0"/>
      <p:bldP spid="35847" grpId="0"/>
      <p:bldP spid="35848" grpId="0"/>
      <p:bldP spid="35849" grpId="0" build="allAtOnce"/>
      <p:bldP spid="358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2083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anchor="ctr" anchorCtr="0"/>
          <a:lstStyle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endParaRPr lang="zh-CN"/>
          </a:p>
        </p:txBody>
      </p:sp>
      <p:pic>
        <p:nvPicPr>
          <p:cNvPr id="36866" name="文本占位符 120834" descr="pic?fid=623388242690889029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026" y="0"/>
            <a:ext cx="9972675" cy="73040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6867" name="Text Box 4"/>
          <p:cNvSpPr txBox="1"/>
          <p:nvPr/>
        </p:nvSpPr>
        <p:spPr>
          <a:xfrm>
            <a:off x="2208214" y="765175"/>
            <a:ext cx="7596187" cy="17795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zh-CN" sz="2800" b="1">
                <a:solidFill>
                  <a:srgbClr val="3440E2"/>
                </a:solidFill>
                <a:latin typeface="Times New Roman" pitchFamily="18" charset="0"/>
                <a:ea typeface="楷体_GB2312" pitchFamily="49" charset="-122"/>
              </a:rPr>
              <a:t>    </a:t>
            </a:r>
            <a:r>
              <a:rPr lang="zh-CN" altLang="en-US" sz="2800" b="1" i="1">
                <a:solidFill>
                  <a:srgbClr val="3440E2"/>
                </a:solidFill>
                <a:latin typeface="Times New Roman" pitchFamily="18" charset="0"/>
                <a:ea typeface="楷体_GB2312" pitchFamily="49" charset="-122"/>
              </a:rPr>
              <a:t>新问题：</a:t>
            </a:r>
          </a:p>
          <a:p>
            <a:pPr lvl="0">
              <a:lnSpc>
                <a:spcPct val="130000"/>
              </a:lnSpc>
              <a:spcBef>
                <a:spcPct val="50000"/>
              </a:spcBef>
              <a:buFont typeface="Wingdings" pitchFamily="2" charset="2"/>
            </a:pPr>
            <a:r>
              <a:rPr lang="en-US" altLang="zh-CN" sz="2400" b="1">
                <a:latin typeface="Times New Roman" pitchFamily="18" charset="0"/>
                <a:ea typeface="楷体_GB2312" pitchFamily="49" charset="-122"/>
              </a:rPr>
              <a:t>3.</a:t>
            </a:r>
            <a:r>
              <a:rPr lang="zh-CN" altLang="en-US" sz="2400" b="1">
                <a:latin typeface="Times New Roman" pitchFamily="18" charset="0"/>
                <a:ea typeface="楷体_GB2312" pitchFamily="49" charset="-122"/>
              </a:rPr>
              <a:t>小聪同学</a:t>
            </a:r>
            <a:r>
              <a:rPr lang="en-US" altLang="zh-CN" sz="2400" b="1">
                <a:latin typeface="Times New Roman" pitchFamily="18" charset="0"/>
                <a:ea typeface="楷体_GB2312" pitchFamily="49" charset="-122"/>
              </a:rPr>
              <a:t>100m</a:t>
            </a:r>
            <a:r>
              <a:rPr lang="zh-CN" altLang="en-US" sz="2400" b="1">
                <a:latin typeface="Times New Roman" pitchFamily="18" charset="0"/>
                <a:ea typeface="楷体_GB2312" pitchFamily="49" charset="-122"/>
              </a:rPr>
              <a:t>跑的成绩为</a:t>
            </a:r>
            <a:r>
              <a:rPr lang="en-US" altLang="zh-CN" sz="2400" b="1">
                <a:latin typeface="Times New Roman" pitchFamily="18" charset="0"/>
                <a:ea typeface="楷体_GB2312" pitchFamily="49" charset="-122"/>
              </a:rPr>
              <a:t>20s</a:t>
            </a:r>
            <a:r>
              <a:rPr lang="zh-CN" altLang="en-US" sz="2400" b="1">
                <a:latin typeface="Times New Roman" pitchFamily="18" charset="0"/>
                <a:ea typeface="楷体_GB2312" pitchFamily="49" charset="-122"/>
              </a:rPr>
              <a:t>，小明同学的</a:t>
            </a:r>
            <a:r>
              <a:rPr lang="en-US" altLang="zh-CN" sz="2400" b="1">
                <a:latin typeface="Times New Roman" pitchFamily="18" charset="0"/>
                <a:ea typeface="楷体_GB2312" pitchFamily="49" charset="-122"/>
              </a:rPr>
              <a:t>64</a:t>
            </a:r>
            <a:r>
              <a:rPr lang="en-US" altLang="zh-CN" b="1">
                <a:latin typeface="Times New Roman" pitchFamily="18" charset="0"/>
              </a:rPr>
              <a:t>m</a:t>
            </a:r>
            <a:r>
              <a:rPr lang="zh-CN" altLang="en-US" sz="2400" b="1">
                <a:latin typeface="Times New Roman" pitchFamily="18" charset="0"/>
                <a:ea typeface="楷体_GB2312" pitchFamily="49" charset="-122"/>
              </a:rPr>
              <a:t>跑成绩为</a:t>
            </a:r>
            <a:r>
              <a:rPr lang="en-US" altLang="zh-CN" sz="2400" b="1">
                <a:latin typeface="Times New Roman" pitchFamily="18" charset="0"/>
                <a:ea typeface="楷体_GB2312" pitchFamily="49" charset="-122"/>
              </a:rPr>
              <a:t>8</a:t>
            </a:r>
            <a:r>
              <a:rPr lang="en-US" altLang="zh-CN" b="1">
                <a:latin typeface="Times New Roman" pitchFamily="18" charset="0"/>
              </a:rPr>
              <a:t>s</a:t>
            </a:r>
            <a:r>
              <a:rPr lang="zh-CN" altLang="en-US" sz="2400" b="1">
                <a:latin typeface="Times New Roman" pitchFamily="18" charset="0"/>
                <a:ea typeface="楷体_GB2312" pitchFamily="49" charset="-122"/>
              </a:rPr>
              <a:t>，要知道他两谁跑得快，应该怎么办？</a:t>
            </a:r>
          </a:p>
        </p:txBody>
      </p:sp>
      <p:sp>
        <p:nvSpPr>
          <p:cNvPr id="36868" name="Text Box 5"/>
          <p:cNvSpPr txBox="1"/>
          <p:nvPr/>
        </p:nvSpPr>
        <p:spPr>
          <a:xfrm>
            <a:off x="6527800" y="3357564"/>
            <a:ext cx="7467600" cy="59792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30000"/>
              </a:lnSpc>
              <a:spcBef>
                <a:spcPct val="50000"/>
              </a:spcBef>
              <a:buFont typeface="Wingdings" pitchFamily="2" charset="2"/>
            </a:pPr>
            <a:r>
              <a:rPr lang="en-US" altLang="zh-CN" sz="2400" b="1">
                <a:solidFill>
                  <a:srgbClr val="3333CC"/>
                </a:solidFill>
                <a:latin typeface="Times New Roman" pitchFamily="18" charset="0"/>
              </a:rPr>
              <a:t>———</a:t>
            </a:r>
            <a:r>
              <a:rPr lang="en-US" altLang="zh-CN" sz="2400" b="1">
                <a:solidFill>
                  <a:srgbClr val="FC1806"/>
                </a:solidFill>
                <a:latin typeface="Times New Roman" pitchFamily="18" charset="0"/>
              </a:rPr>
              <a:t>  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                 </a:t>
            </a:r>
          </a:p>
        </p:txBody>
      </p:sp>
      <p:sp>
        <p:nvSpPr>
          <p:cNvPr id="36869" name="Text Box 12"/>
          <p:cNvSpPr txBox="1"/>
          <p:nvPr/>
        </p:nvSpPr>
        <p:spPr>
          <a:xfrm>
            <a:off x="6672264" y="3213101"/>
            <a:ext cx="151288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3333CC"/>
                </a:solidFill>
                <a:latin typeface="Times New Roman" pitchFamily="18" charset="0"/>
              </a:rPr>
              <a:t>路程</a:t>
            </a:r>
          </a:p>
        </p:txBody>
      </p:sp>
      <p:sp>
        <p:nvSpPr>
          <p:cNvPr id="36870" name="Text Box 13"/>
          <p:cNvSpPr txBox="1"/>
          <p:nvPr/>
        </p:nvSpPr>
        <p:spPr>
          <a:xfrm>
            <a:off x="6743701" y="3860801"/>
            <a:ext cx="100806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3333CC"/>
                </a:solidFill>
                <a:latin typeface="Times New Roman" pitchFamily="18" charset="0"/>
              </a:rPr>
              <a:t>时间</a:t>
            </a:r>
          </a:p>
        </p:txBody>
      </p:sp>
      <p:sp>
        <p:nvSpPr>
          <p:cNvPr id="36871" name="矩形 120839"/>
          <p:cNvSpPr/>
          <p:nvPr/>
        </p:nvSpPr>
        <p:spPr>
          <a:xfrm>
            <a:off x="7608889" y="3500438"/>
            <a:ext cx="20161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800" b="1">
                <a:solidFill>
                  <a:srgbClr val="3333CC"/>
                </a:solidFill>
                <a:latin typeface="Times New Roman" pitchFamily="18" charset="0"/>
              </a:rPr>
              <a:t>=</a:t>
            </a:r>
            <a:r>
              <a:rPr lang="zh-CN" altLang="en-US" sz="2800" b="1">
                <a:solidFill>
                  <a:srgbClr val="3333CC"/>
                </a:solidFill>
                <a:latin typeface="Times New Roman" pitchFamily="18" charset="0"/>
              </a:rPr>
              <a:t>速度</a:t>
            </a:r>
          </a:p>
        </p:txBody>
      </p:sp>
      <p:sp>
        <p:nvSpPr>
          <p:cNvPr id="36872" name="Text Box 5"/>
          <p:cNvSpPr txBox="1"/>
          <p:nvPr/>
        </p:nvSpPr>
        <p:spPr>
          <a:xfrm>
            <a:off x="4151313" y="3789363"/>
            <a:ext cx="12192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400" b="1">
                <a:latin typeface="Times New Roman" pitchFamily="18" charset="0"/>
              </a:rPr>
              <a:t>64m</a:t>
            </a:r>
          </a:p>
        </p:txBody>
      </p:sp>
      <p:cxnSp>
        <p:nvCxnSpPr>
          <p:cNvPr id="36873" name="直接连接符 120841"/>
          <p:cNvCxnSpPr/>
          <p:nvPr/>
        </p:nvCxnSpPr>
        <p:spPr>
          <a:xfrm>
            <a:off x="4151314" y="4221163"/>
            <a:ext cx="719137" cy="0"/>
          </a:xfrm>
          <a:prstGeom prst="line">
            <a:avLst/>
          </a:prstGeom>
          <a:noFill/>
          <a:ln>
            <a:solidFill>
              <a:schemeClr val="tx1"/>
            </a:solidFill>
            <a:round/>
          </a:ln>
        </p:spPr>
      </p:cxnSp>
      <p:sp>
        <p:nvSpPr>
          <p:cNvPr id="36874" name="Text Box 5"/>
          <p:cNvSpPr txBox="1"/>
          <p:nvPr/>
        </p:nvSpPr>
        <p:spPr>
          <a:xfrm>
            <a:off x="4295775" y="4292600"/>
            <a:ext cx="12192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400" b="1">
                <a:latin typeface="Times New Roman" pitchFamily="18" charset="0"/>
              </a:rPr>
              <a:t>8s</a:t>
            </a:r>
          </a:p>
        </p:txBody>
      </p:sp>
      <p:sp>
        <p:nvSpPr>
          <p:cNvPr id="36875" name="矩形 120843"/>
          <p:cNvSpPr/>
          <p:nvPr/>
        </p:nvSpPr>
        <p:spPr>
          <a:xfrm>
            <a:off x="4872038" y="3933826"/>
            <a:ext cx="127635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zh-CN" sz="2800" b="1">
                <a:latin typeface="Times New Roman" pitchFamily="18" charset="0"/>
              </a:rPr>
              <a:t>=8m/s</a:t>
            </a:r>
          </a:p>
        </p:txBody>
      </p:sp>
      <p:sp>
        <p:nvSpPr>
          <p:cNvPr id="36876" name="Text Box 5"/>
          <p:cNvSpPr txBox="1"/>
          <p:nvPr/>
        </p:nvSpPr>
        <p:spPr>
          <a:xfrm>
            <a:off x="4151313" y="2852738"/>
            <a:ext cx="12192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400" b="1">
                <a:latin typeface="Times New Roman" pitchFamily="18" charset="0"/>
              </a:rPr>
              <a:t>100m</a:t>
            </a:r>
          </a:p>
        </p:txBody>
      </p:sp>
      <p:cxnSp>
        <p:nvCxnSpPr>
          <p:cNvPr id="36877" name="直接连接符 120845"/>
          <p:cNvCxnSpPr/>
          <p:nvPr/>
        </p:nvCxnSpPr>
        <p:spPr>
          <a:xfrm>
            <a:off x="4079876" y="3357563"/>
            <a:ext cx="1008063" cy="0"/>
          </a:xfrm>
          <a:prstGeom prst="line">
            <a:avLst/>
          </a:prstGeom>
          <a:noFill/>
          <a:ln>
            <a:solidFill>
              <a:schemeClr val="tx1"/>
            </a:solidFill>
            <a:round/>
          </a:ln>
        </p:spPr>
      </p:cxnSp>
      <p:sp>
        <p:nvSpPr>
          <p:cNvPr id="36878" name="Text Box 5"/>
          <p:cNvSpPr txBox="1"/>
          <p:nvPr/>
        </p:nvSpPr>
        <p:spPr>
          <a:xfrm>
            <a:off x="4224338" y="3357563"/>
            <a:ext cx="12192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400" b="1">
                <a:latin typeface="Times New Roman" pitchFamily="18" charset="0"/>
              </a:rPr>
              <a:t>20s</a:t>
            </a:r>
          </a:p>
        </p:txBody>
      </p:sp>
      <p:sp>
        <p:nvSpPr>
          <p:cNvPr id="36879" name="矩形 120847"/>
          <p:cNvSpPr/>
          <p:nvPr/>
        </p:nvSpPr>
        <p:spPr>
          <a:xfrm>
            <a:off x="5087938" y="3116263"/>
            <a:ext cx="10985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800" b="1">
                <a:latin typeface="Times New Roman" pitchFamily="18" charset="0"/>
              </a:rPr>
              <a:t>=5m/s</a:t>
            </a:r>
          </a:p>
        </p:txBody>
      </p:sp>
      <p:sp>
        <p:nvSpPr>
          <p:cNvPr id="36880" name="右大括号 120848"/>
          <p:cNvSpPr/>
          <p:nvPr/>
        </p:nvSpPr>
        <p:spPr>
          <a:xfrm>
            <a:off x="6456364" y="3284539"/>
            <a:ext cx="142875" cy="936625"/>
          </a:xfrm>
          <a:prstGeom prst="rightBrace">
            <a:avLst>
              <a:gd name="adj1" fmla="val 54599"/>
              <a:gd name="adj2" fmla="val 50000"/>
            </a:avLst>
          </a:prstGeom>
          <a:noFill/>
          <a:ln>
            <a:solidFill>
              <a:srgbClr val="3333CC"/>
            </a:solidFill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6881" name="矩形 120849"/>
          <p:cNvSpPr/>
          <p:nvPr/>
        </p:nvSpPr>
        <p:spPr>
          <a:xfrm>
            <a:off x="2640013" y="3194050"/>
            <a:ext cx="110331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latin typeface="Times New Roman" pitchFamily="18" charset="0"/>
              </a:rPr>
              <a:t>小聪：</a:t>
            </a:r>
          </a:p>
        </p:txBody>
      </p:sp>
      <p:sp>
        <p:nvSpPr>
          <p:cNvPr id="36882" name="矩形 120850"/>
          <p:cNvSpPr/>
          <p:nvPr/>
        </p:nvSpPr>
        <p:spPr>
          <a:xfrm>
            <a:off x="2566988" y="4005263"/>
            <a:ext cx="110331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latin typeface="Times New Roman" pitchFamily="18" charset="0"/>
              </a:rPr>
              <a:t>小明：</a:t>
            </a:r>
          </a:p>
        </p:txBody>
      </p:sp>
      <p:sp>
        <p:nvSpPr>
          <p:cNvPr id="36883" name="动作按钮: 前进或下一项 120856">
            <a:hlinkClick r:id="rId3" action="ppaction://hlinksldjump"/>
          </p:cNvPr>
          <p:cNvSpPr/>
          <p:nvPr/>
        </p:nvSpPr>
        <p:spPr>
          <a:xfrm>
            <a:off x="10056814" y="3500438"/>
            <a:ext cx="287337" cy="215900"/>
          </a:xfrm>
          <a:prstGeom prst="actionButtonForwardNext">
            <a:avLst/>
          </a:prstGeom>
          <a:solidFill>
            <a:schemeClr val="accent1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6884" name="矩形 120858"/>
          <p:cNvSpPr/>
          <p:nvPr/>
        </p:nvSpPr>
        <p:spPr>
          <a:xfrm>
            <a:off x="2208214" y="4797426"/>
            <a:ext cx="8135937" cy="1920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FF3300"/>
                </a:solidFill>
              </a:rPr>
              <a:t>设计意图：三个问题的展开符合学生最近发展区的理论，由浅入深，层层递进，通过教师对学生思维信息的捕捉、判断、调整、促进，抽丝去茧，师生双边活动共同完成速度概念的构建过程。电子白板和运动会现场相结合，使学生在经历观察物理现象的过程中有所感悟，露出运动快慢的物理本质，进而突破了本节课“速度概念的建立过程”这一教学难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  <p:cond evt="onBegin" delay="0">
                          <p:tn val="52"/>
                        </p:cond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  <p:cond evt="onBegin" delay="0">
                          <p:tn val="57"/>
                        </p:cond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  <p:bldP spid="36870" grpId="0"/>
      <p:bldP spid="36871" grpId="0"/>
      <p:bldP spid="36872" grpId="0"/>
      <p:bldP spid="36874" grpId="0"/>
      <p:bldP spid="36875" grpId="0"/>
      <p:bldP spid="36876" grpId="0"/>
      <p:bldP spid="36878" grpId="0"/>
      <p:bldP spid="36879" grpId="0"/>
      <p:bldP spid="36881" grpId="0"/>
      <p:bldP spid="36882" grpId="0"/>
      <p:bldP spid="368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23905"/>
          <p:cNvSpPr>
            <a:spLocks noGrp="1"/>
          </p:cNvSpPr>
          <p:nvPr>
            <p:ph type="title"/>
          </p:nvPr>
        </p:nvSpPr>
        <p:spPr>
          <a:xfrm>
            <a:off x="1992313" y="260350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anchor="ctr" anchorCtr="0"/>
          <a:lstStyle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endParaRPr lang="zh-CN"/>
          </a:p>
        </p:txBody>
      </p:sp>
      <p:sp>
        <p:nvSpPr>
          <p:cNvPr id="37891" name="文本占位符 123907"/>
          <p:cNvSpPr>
            <a:spLocks noGrp="1"/>
          </p:cNvSpPr>
          <p:nvPr>
            <p:ph idx="1"/>
          </p:nvPr>
        </p:nvSpPr>
        <p:spPr>
          <a:xfrm>
            <a:off x="2438400" y="2060575"/>
            <a:ext cx="8229600" cy="2520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400" b="1">
                <a:solidFill>
                  <a:srgbClr val="3333CC"/>
                </a:solidFill>
              </a:rPr>
              <a:t>1</a:t>
            </a:r>
            <a:r>
              <a:rPr lang="zh-CN" altLang="en-US" sz="2400" b="1">
                <a:solidFill>
                  <a:srgbClr val="3333CC"/>
                </a:solidFill>
              </a:rPr>
              <a:t>、速度是表示什么的物理量？</a:t>
            </a:r>
          </a:p>
          <a:p>
            <a:pPr lvl="0"/>
            <a:r>
              <a:rPr lang="en-US" altLang="zh-CN" sz="2400" b="1">
                <a:solidFill>
                  <a:srgbClr val="3333CC"/>
                </a:solidFill>
              </a:rPr>
              <a:t>2</a:t>
            </a:r>
            <a:r>
              <a:rPr lang="zh-CN" altLang="en-US" sz="2400" b="1">
                <a:solidFill>
                  <a:srgbClr val="3333CC"/>
                </a:solidFill>
              </a:rPr>
              <a:t>、怎样求速度？</a:t>
            </a:r>
          </a:p>
          <a:p>
            <a:pPr lvl="0"/>
            <a:r>
              <a:rPr lang="en-US" altLang="zh-CN" sz="2400" b="1">
                <a:solidFill>
                  <a:srgbClr val="3333CC"/>
                </a:solidFill>
              </a:rPr>
              <a:t>3</a:t>
            </a:r>
            <a:r>
              <a:rPr lang="zh-CN" altLang="en-US" sz="2400" b="1">
                <a:solidFill>
                  <a:srgbClr val="3333CC"/>
                </a:solidFill>
              </a:rPr>
              <a:t>、速度的计算公式是什么？如何变形？</a:t>
            </a:r>
          </a:p>
          <a:p>
            <a:pPr lvl="0"/>
            <a:r>
              <a:rPr lang="en-US" altLang="zh-CN" sz="2400" b="1">
                <a:solidFill>
                  <a:srgbClr val="3333CC"/>
                </a:solidFill>
              </a:rPr>
              <a:t>4</a:t>
            </a:r>
            <a:r>
              <a:rPr lang="zh-CN" altLang="en-US" sz="2400" b="1">
                <a:solidFill>
                  <a:srgbClr val="3333CC"/>
                </a:solidFill>
              </a:rPr>
              <a:t>、速度的基本单位是什么</a:t>
            </a:r>
            <a:r>
              <a:rPr lang="en-US" altLang="zh-CN" sz="2400" b="1">
                <a:solidFill>
                  <a:srgbClr val="3333CC"/>
                </a:solidFill>
              </a:rPr>
              <a:t>?</a:t>
            </a:r>
          </a:p>
          <a:p>
            <a:pPr lvl="0"/>
            <a:r>
              <a:rPr lang="en-US" altLang="zh-CN" sz="2400" b="1">
                <a:solidFill>
                  <a:srgbClr val="3333CC"/>
                </a:solidFill>
              </a:rPr>
              <a:t>5</a:t>
            </a:r>
            <a:r>
              <a:rPr lang="zh-CN" altLang="en-US" sz="2400" b="1">
                <a:solidFill>
                  <a:srgbClr val="3333CC"/>
                </a:solidFill>
              </a:rPr>
              <a:t>、交通中速度的常用单位是什么</a:t>
            </a:r>
            <a:r>
              <a:rPr lang="en-US" altLang="zh-CN" sz="2400" b="1">
                <a:solidFill>
                  <a:srgbClr val="3333CC"/>
                </a:solidFill>
              </a:rPr>
              <a:t>?</a:t>
            </a:r>
          </a:p>
        </p:txBody>
      </p:sp>
      <p:pic>
        <p:nvPicPr>
          <p:cNvPr id="37890" name="图片 123906" descr="pic?fid=18320596893321714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9" y="1"/>
            <a:ext cx="10656887" cy="71977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7892" name="矩形 123908"/>
          <p:cNvSpPr/>
          <p:nvPr/>
        </p:nvSpPr>
        <p:spPr>
          <a:xfrm rot="20340000">
            <a:off x="1524001" y="692150"/>
            <a:ext cx="2447925" cy="863600"/>
          </a:xfrm>
        </p:spPr>
        <p:txBody>
          <a:bodyPr wrap="none" fromWordArt="1" anchor="t" anchorCtr="0">
            <a:prstTxWarp prst="textPlain">
              <a:avLst>
                <a:gd name="adj" fmla="val 43662"/>
              </a:avLst>
            </a:prstTxWarp>
          </a:bodyPr>
          <a:lstStyle/>
          <a:p>
            <a:pPr algn="ctr"/>
            <a:r>
              <a:rPr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>
                    <a:srgbClr val="990000"/>
                  </a:outerShdw>
                </a:effectLst>
                <a:latin typeface="宋体"/>
              </a:rPr>
              <a:t>合作交流</a:t>
            </a:r>
          </a:p>
        </p:txBody>
      </p:sp>
      <p:sp>
        <p:nvSpPr>
          <p:cNvPr id="37893" name="文本框 123909"/>
          <p:cNvSpPr txBox="1"/>
          <p:nvPr/>
        </p:nvSpPr>
        <p:spPr>
          <a:xfrm>
            <a:off x="4151313" y="1052513"/>
            <a:ext cx="1008062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b="1" i="1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zh-CN" altLang="en-US" b="1" i="1">
                <a:solidFill>
                  <a:srgbClr val="FF0000"/>
                </a:solidFill>
                <a:latin typeface="Times New Roman" pitchFamily="18" charset="0"/>
              </a:rPr>
              <a:t>分钟</a:t>
            </a:r>
          </a:p>
        </p:txBody>
      </p:sp>
      <p:cxnSp>
        <p:nvCxnSpPr>
          <p:cNvPr id="37894" name="直接连接符 123913"/>
          <p:cNvCxnSpPr/>
          <p:nvPr/>
        </p:nvCxnSpPr>
        <p:spPr>
          <a:xfrm flipH="1">
            <a:off x="8759825" y="3284538"/>
            <a:ext cx="0" cy="0"/>
          </a:xfrm>
          <a:prstGeom prst="line">
            <a:avLst/>
          </a:prstGeom>
          <a:noFill/>
          <a:ln>
            <a:solidFill>
              <a:schemeClr val="tx1"/>
            </a:solidFill>
            <a:round/>
            <a:tailEnd type="triangle"/>
          </a:ln>
        </p:spPr>
      </p:cxnSp>
      <p:sp>
        <p:nvSpPr>
          <p:cNvPr id="37895" name="矩形 123920"/>
          <p:cNvSpPr/>
          <p:nvPr/>
        </p:nvSpPr>
        <p:spPr>
          <a:xfrm>
            <a:off x="1774826" y="4713754"/>
            <a:ext cx="8677275" cy="193899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/>
              <a:t>设计意图：由学生构建新知，可给教师节省出更多时间把新知向深度广度挖掘。例如：由速度公示的变形方法迁移到今后所有公示的变形方法；由长度时间的基本单位以旧带新，阐述速度基本单位的形成等等，我们想通过这种方式让学生举一反三，由学会变成会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  <p:bldP spid="378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2595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anchor="ctr" anchorCtr="0"/>
          <a:lstStyle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endParaRPr lang="zh-CN"/>
          </a:p>
        </p:txBody>
      </p:sp>
      <p:sp>
        <p:nvSpPr>
          <p:cNvPr id="38914" name="文本占位符 125954"/>
          <p:cNvSpPr>
            <a:spLocks noGrp="1"/>
          </p:cNvSpPr>
          <p:nvPr>
            <p:ph idx="1"/>
          </p:nvPr>
        </p:nvSpPr>
        <p:spPr>
          <a:xfrm>
            <a:off x="1524000" y="1"/>
            <a:ext cx="8686800" cy="6130925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CN"/>
          </a:p>
        </p:txBody>
      </p:sp>
      <p:pic>
        <p:nvPicPr>
          <p:cNvPr id="38915" name="图片 125955" descr="d58ceced77e187eeb21cb161"/>
          <p:cNvPicPr>
            <a:picLocks noChangeAspect="1"/>
          </p:cNvPicPr>
          <p:nvPr/>
        </p:nvPicPr>
        <p:blipFill>
          <a:blip r:embed="rId2"/>
          <a:srcRect b="7433"/>
          <a:stretch>
            <a:fillRect/>
          </a:stretch>
        </p:blipFill>
        <p:spPr>
          <a:xfrm>
            <a:off x="1524001" y="0"/>
            <a:ext cx="9396413" cy="71008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8916" name="图片 125956" descr="277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538" y="1196975"/>
            <a:ext cx="2151062" cy="2159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8917" name="文本框 125957"/>
          <p:cNvSpPr txBox="1"/>
          <p:nvPr/>
        </p:nvSpPr>
        <p:spPr>
          <a:xfrm>
            <a:off x="5303839" y="476251"/>
            <a:ext cx="28797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3333CC"/>
                </a:solidFill>
                <a:latin typeface="Times New Roman" pitchFamily="18" charset="0"/>
              </a:rPr>
              <a:t>汽车速度表</a:t>
            </a:r>
          </a:p>
        </p:txBody>
      </p:sp>
      <p:pic>
        <p:nvPicPr>
          <p:cNvPr id="38918" name="图片 125958" descr="b1-12115618153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851" y="1125539"/>
            <a:ext cx="3095625" cy="2193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8919" name="云形标注 125959"/>
          <p:cNvSpPr/>
          <p:nvPr/>
        </p:nvSpPr>
        <p:spPr>
          <a:xfrm rot="3660000">
            <a:off x="1884364" y="3213101"/>
            <a:ext cx="3024187" cy="3744913"/>
          </a:xfrm>
          <a:prstGeom prst="cloudCallout">
            <a:avLst>
              <a:gd name="adj1" fmla="val -30727"/>
              <a:gd name="adj2" fmla="val -89227"/>
            </a:avLst>
          </a:prstGeom>
          <a:noFill/>
          <a:ln>
            <a:solidFill>
              <a:srgbClr val="6600FF"/>
            </a:solidFill>
            <a:round/>
          </a:ln>
        </p:spPr>
        <p:txBody>
          <a:bodyPr rot="10800000" vert="eaVert"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8920" name="文本框 125960"/>
          <p:cNvSpPr txBox="1"/>
          <p:nvPr/>
        </p:nvSpPr>
        <p:spPr>
          <a:xfrm>
            <a:off x="2063751" y="4005264"/>
            <a:ext cx="2663825" cy="83099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400" b="1" i="1">
                <a:solidFill>
                  <a:srgbClr val="3333CC"/>
                </a:solidFill>
                <a:latin typeface="Times New Roman" pitchFamily="18" charset="0"/>
              </a:rPr>
              <a:t>1.</a:t>
            </a:r>
            <a:r>
              <a:rPr lang="zh-CN" altLang="en-US" sz="2400" b="1" i="1">
                <a:solidFill>
                  <a:srgbClr val="3333CC"/>
                </a:solidFill>
                <a:latin typeface="Times New Roman" pitchFamily="18" charset="0"/>
              </a:rPr>
              <a:t>此时这辆汽车的行驶速度是多少？</a:t>
            </a:r>
          </a:p>
        </p:txBody>
      </p:sp>
      <p:sp>
        <p:nvSpPr>
          <p:cNvPr id="38921" name="文本框 125961"/>
          <p:cNvSpPr txBox="1"/>
          <p:nvPr/>
        </p:nvSpPr>
        <p:spPr>
          <a:xfrm>
            <a:off x="1774826" y="5013325"/>
            <a:ext cx="396081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400" b="1" i="1">
                <a:latin typeface="Times New Roman" pitchFamily="18" charset="0"/>
              </a:rPr>
              <a:t>2. 70km/h</a:t>
            </a:r>
            <a:r>
              <a:rPr lang="zh-CN" altLang="en-US" sz="2400" b="1" i="1">
                <a:latin typeface="Times New Roman" pitchFamily="18" charset="0"/>
              </a:rPr>
              <a:t>表示什么意思？</a:t>
            </a:r>
          </a:p>
        </p:txBody>
      </p:sp>
      <p:sp>
        <p:nvSpPr>
          <p:cNvPr id="38922" name="文本框 125962"/>
          <p:cNvSpPr txBox="1"/>
          <p:nvPr/>
        </p:nvSpPr>
        <p:spPr>
          <a:xfrm>
            <a:off x="1919288" y="5661025"/>
            <a:ext cx="38163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400" b="1" i="1">
                <a:solidFill>
                  <a:srgbClr val="3333CC"/>
                </a:solidFill>
                <a:latin typeface="Times New Roman" pitchFamily="18" charset="0"/>
              </a:rPr>
              <a:t>3. 1m/s</a:t>
            </a:r>
            <a:r>
              <a:rPr lang="zh-CN" altLang="en-US" sz="2400" b="1" i="1">
                <a:solidFill>
                  <a:srgbClr val="3333CC"/>
                </a:solidFill>
                <a:latin typeface="Times New Roman" pitchFamily="18" charset="0"/>
              </a:rPr>
              <a:t>等于多少 </a:t>
            </a:r>
            <a:r>
              <a:rPr lang="en-US" altLang="zh-CN" sz="2400" b="1" i="1">
                <a:solidFill>
                  <a:srgbClr val="3333CC"/>
                </a:solidFill>
                <a:latin typeface="Times New Roman" pitchFamily="18" charset="0"/>
              </a:rPr>
              <a:t>km/h</a:t>
            </a:r>
            <a:r>
              <a:rPr lang="zh-CN" altLang="en-US" sz="2400" b="1" i="1">
                <a:solidFill>
                  <a:srgbClr val="3333CC"/>
                </a:solidFill>
                <a:latin typeface="Times New Roman" pitchFamily="18" charset="0"/>
              </a:rPr>
              <a:t>？</a:t>
            </a:r>
            <a:r>
              <a:rPr lang="zh-CN" altLang="en-US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zh-CN" altLang="en-US" u="sng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8923" name="云形标注 125963"/>
          <p:cNvSpPr/>
          <p:nvPr/>
        </p:nvSpPr>
        <p:spPr>
          <a:xfrm>
            <a:off x="6527801" y="3644900"/>
            <a:ext cx="3529013" cy="2952750"/>
          </a:xfrm>
          <a:prstGeom prst="cloudCallout">
            <a:avLst>
              <a:gd name="adj1" fmla="val -86574"/>
              <a:gd name="adj2" fmla="val 26343"/>
            </a:avLst>
          </a:prstGeom>
          <a:noFill/>
          <a:ln>
            <a:solidFill>
              <a:srgbClr val="6600FF"/>
            </a:solidFill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8924" name="文本框 125964"/>
          <p:cNvSpPr txBox="1"/>
          <p:nvPr/>
        </p:nvSpPr>
        <p:spPr>
          <a:xfrm>
            <a:off x="7319964" y="4005264"/>
            <a:ext cx="3024187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3200" b="1" i="1">
                <a:solidFill>
                  <a:srgbClr val="3333CC"/>
                </a:solidFill>
                <a:latin typeface="Times New Roman" pitchFamily="18" charset="0"/>
              </a:rPr>
              <a:t>70km/h</a:t>
            </a:r>
          </a:p>
        </p:txBody>
      </p:sp>
      <p:sp>
        <p:nvSpPr>
          <p:cNvPr id="38925" name="文本框 125965"/>
          <p:cNvSpPr txBox="1"/>
          <p:nvPr/>
        </p:nvSpPr>
        <p:spPr>
          <a:xfrm>
            <a:off x="5880100" y="4941888"/>
            <a:ext cx="47879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 i="1">
                <a:latin typeface="Times New Roman" pitchFamily="18" charset="0"/>
              </a:rPr>
              <a:t>这辆车</a:t>
            </a:r>
            <a:r>
              <a:rPr lang="en-US" altLang="zh-CN" sz="2400" b="1" i="1">
                <a:latin typeface="Times New Roman" pitchFamily="18" charset="0"/>
              </a:rPr>
              <a:t>1</a:t>
            </a:r>
            <a:r>
              <a:rPr lang="zh-CN" altLang="en-US" sz="2400" b="1" i="1">
                <a:latin typeface="Times New Roman" pitchFamily="18" charset="0"/>
              </a:rPr>
              <a:t>小时通过</a:t>
            </a:r>
            <a:r>
              <a:rPr lang="en-US" altLang="zh-CN" sz="2400" b="1" i="1">
                <a:latin typeface="Times New Roman" pitchFamily="18" charset="0"/>
              </a:rPr>
              <a:t>70km/h</a:t>
            </a:r>
            <a:r>
              <a:rPr lang="zh-CN" altLang="en-US" sz="2400" b="1" i="1">
                <a:latin typeface="Times New Roman" pitchFamily="18" charset="0"/>
              </a:rPr>
              <a:t>的路程</a:t>
            </a:r>
          </a:p>
        </p:txBody>
      </p:sp>
      <p:sp>
        <p:nvSpPr>
          <p:cNvPr id="38926" name="矩形 125966"/>
          <p:cNvSpPr/>
          <p:nvPr/>
        </p:nvSpPr>
        <p:spPr>
          <a:xfrm>
            <a:off x="7032626" y="5734050"/>
            <a:ext cx="20494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400" b="1" i="1">
                <a:solidFill>
                  <a:srgbClr val="3333CC"/>
                </a:solidFill>
                <a:latin typeface="Times New Roman" pitchFamily="18" charset="0"/>
              </a:rPr>
              <a:t>1m/s=3.6 km/h</a:t>
            </a:r>
          </a:p>
        </p:txBody>
      </p:sp>
      <p:sp>
        <p:nvSpPr>
          <p:cNvPr id="38927" name="矩形 125967"/>
          <p:cNvSpPr/>
          <p:nvPr/>
        </p:nvSpPr>
        <p:spPr>
          <a:xfrm>
            <a:off x="9191625" y="5445125"/>
            <a:ext cx="457200" cy="1028700"/>
          </a:xfrm>
        </p:spPr>
        <p:txBody>
          <a:bodyPr wrap="none" fromWordArt="1" anchor="t" anchorCtr="0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sz="3600" kern="10">
                <a:ln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>
                    <a:srgbClr val="9999FF">
                      <a:alpha val="80000"/>
                    </a:srgbClr>
                  </a:outerShdw>
                </a:effectLst>
                <a:latin typeface="宋体"/>
              </a:rPr>
              <a:t>？</a:t>
            </a:r>
          </a:p>
        </p:txBody>
      </p:sp>
      <p:sp>
        <p:nvSpPr>
          <p:cNvPr id="38928" name="矩形 125968"/>
          <p:cNvSpPr/>
          <p:nvPr/>
        </p:nvSpPr>
        <p:spPr>
          <a:xfrm>
            <a:off x="1992313" y="5516563"/>
            <a:ext cx="6985000" cy="79216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8929" name="文本框 125969"/>
          <p:cNvSpPr txBox="1"/>
          <p:nvPr/>
        </p:nvSpPr>
        <p:spPr>
          <a:xfrm>
            <a:off x="5232400" y="6338888"/>
            <a:ext cx="29527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</a:rPr>
              <a:t>难点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389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  <p:cond evt="onBegin" delay="0">
                          <p:tn val="43"/>
                        </p:cond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9" grpId="0" animBg="1"/>
      <p:bldP spid="38920" grpId="0"/>
      <p:bldP spid="38921" grpId="0"/>
      <p:bldP spid="38922" grpId="0"/>
      <p:bldP spid="38923" grpId="0" animBg="1"/>
      <p:bldP spid="38924" grpId="0"/>
      <p:bldP spid="38925" grpId="0"/>
      <p:bldP spid="38926" grpId="0"/>
      <p:bldP spid="389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标题 12800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anchor="ctr" anchorCtr="0"/>
          <a:lstStyle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endParaRPr lang="zh-CN"/>
          </a:p>
        </p:txBody>
      </p:sp>
      <p:sp>
        <p:nvSpPr>
          <p:cNvPr id="39938" name="文本占位符 12800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CN"/>
          </a:p>
        </p:txBody>
      </p:sp>
      <p:sp>
        <p:nvSpPr>
          <p:cNvPr id="39939" name="Rectangle 2"/>
          <p:cNvSpPr/>
          <p:nvPr/>
        </p:nvSpPr>
        <p:spPr>
          <a:xfrm>
            <a:off x="1727200" y="2187576"/>
            <a:ext cx="7907338" cy="39100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342900" indent="-342900">
              <a:spcBef>
                <a:spcPct val="20000"/>
              </a:spcBef>
            </a:pPr>
            <a:endParaRPr lang="en-US" altLang="zh-CN" sz="3200"/>
          </a:p>
          <a:p>
            <a:pPr marL="342900" indent="-342900">
              <a:spcBef>
                <a:spcPct val="20000"/>
              </a:spcBef>
            </a:pPr>
            <a:endParaRPr lang="en-US" altLang="zh-CN" sz="3200"/>
          </a:p>
          <a:p>
            <a:pPr marL="342900" indent="-342900">
              <a:spcBef>
                <a:spcPct val="20000"/>
              </a:spcBef>
            </a:pPr>
            <a:r>
              <a:rPr lang="en-US" altLang="zh-CN" sz="3200"/>
              <a:t>1m/s=</a:t>
            </a:r>
            <a:r>
              <a:rPr lang="en-US" altLang="zh-CN" sz="3200" u="sng"/>
              <a:t>       </a:t>
            </a:r>
            <a:r>
              <a:rPr lang="en-US" altLang="zh-CN" sz="3200"/>
              <a:t>=</a:t>
            </a:r>
            <a:r>
              <a:rPr lang="en-US" altLang="zh-CN" sz="3200" u="sng"/>
              <a:t>               </a:t>
            </a:r>
            <a:r>
              <a:rPr lang="en-US" altLang="zh-CN" sz="3200"/>
              <a:t>=</a:t>
            </a:r>
            <a:r>
              <a:rPr lang="en-US" altLang="zh-CN" sz="3200" u="sng"/>
              <a:t>     km/h </a:t>
            </a:r>
            <a:r>
              <a:rPr lang="en-US" altLang="zh-CN" sz="3200"/>
              <a:t>.</a:t>
            </a:r>
            <a:r>
              <a:rPr lang="en-US" altLang="zh-CN" sz="3200" u="sng"/>
              <a:t> </a:t>
            </a:r>
          </a:p>
        </p:txBody>
      </p:sp>
      <p:sp>
        <p:nvSpPr>
          <p:cNvPr id="39940" name="Text Box 5"/>
          <p:cNvSpPr txBox="1"/>
          <p:nvPr/>
        </p:nvSpPr>
        <p:spPr>
          <a:xfrm>
            <a:off x="3000375" y="2997201"/>
            <a:ext cx="12192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</a:rPr>
              <a:t>1m</a:t>
            </a:r>
          </a:p>
        </p:txBody>
      </p:sp>
      <p:cxnSp>
        <p:nvCxnSpPr>
          <p:cNvPr id="39941" name="Line 6"/>
          <p:cNvCxnSpPr/>
          <p:nvPr/>
        </p:nvCxnSpPr>
        <p:spPr>
          <a:xfrm>
            <a:off x="3000376" y="3500438"/>
            <a:ext cx="773113" cy="0"/>
          </a:xfrm>
          <a:prstGeom prst="line">
            <a:avLst/>
          </a:prstGeom>
          <a:noFill/>
          <a:ln>
            <a:solidFill>
              <a:schemeClr val="tx1"/>
            </a:solidFill>
            <a:round/>
          </a:ln>
        </p:spPr>
      </p:cxnSp>
      <p:sp>
        <p:nvSpPr>
          <p:cNvPr id="39942" name="Text Box 7"/>
          <p:cNvSpPr txBox="1"/>
          <p:nvPr/>
        </p:nvSpPr>
        <p:spPr>
          <a:xfrm>
            <a:off x="3000375" y="3429001"/>
            <a:ext cx="9906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</a:rPr>
              <a:t>1s</a:t>
            </a:r>
          </a:p>
        </p:txBody>
      </p:sp>
      <p:sp>
        <p:nvSpPr>
          <p:cNvPr id="39943" name="Text Box 8"/>
          <p:cNvSpPr txBox="1"/>
          <p:nvPr/>
        </p:nvSpPr>
        <p:spPr>
          <a:xfrm>
            <a:off x="3935413" y="2997201"/>
            <a:ext cx="18288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  <a:ea typeface="黑体" pitchFamily="2" charset="-122"/>
              </a:rPr>
              <a:t>1/1000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 </a:t>
            </a:r>
            <a:r>
              <a:rPr lang="en-US" altLang="zh-CN" sz="2800" b="1">
                <a:latin typeface="Times New Roman" pitchFamily="18" charset="0"/>
                <a:ea typeface="黑体" pitchFamily="2" charset="-122"/>
              </a:rPr>
              <a:t>km</a:t>
            </a:r>
          </a:p>
        </p:txBody>
      </p:sp>
      <p:cxnSp>
        <p:nvCxnSpPr>
          <p:cNvPr id="39944" name="Line 10"/>
          <p:cNvCxnSpPr/>
          <p:nvPr/>
        </p:nvCxnSpPr>
        <p:spPr>
          <a:xfrm>
            <a:off x="4079875" y="3500438"/>
            <a:ext cx="1441450" cy="0"/>
          </a:xfrm>
          <a:prstGeom prst="line">
            <a:avLst/>
          </a:prstGeom>
          <a:noFill/>
          <a:ln>
            <a:solidFill>
              <a:schemeClr val="tx1"/>
            </a:solidFill>
            <a:round/>
          </a:ln>
        </p:spPr>
      </p:cxnSp>
      <p:sp>
        <p:nvSpPr>
          <p:cNvPr id="39945" name="Text Box 9"/>
          <p:cNvSpPr txBox="1"/>
          <p:nvPr/>
        </p:nvSpPr>
        <p:spPr>
          <a:xfrm>
            <a:off x="4079876" y="3429001"/>
            <a:ext cx="150971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  <a:ea typeface="黑体" pitchFamily="2" charset="-122"/>
              </a:rPr>
              <a:t>1/3600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 </a:t>
            </a:r>
            <a:r>
              <a:rPr lang="en-US" altLang="zh-CN" sz="2800" b="1">
                <a:latin typeface="Times New Roman" pitchFamily="18" charset="0"/>
                <a:ea typeface="黑体" pitchFamily="2" charset="-122"/>
              </a:rPr>
              <a:t>h </a:t>
            </a:r>
          </a:p>
        </p:txBody>
      </p:sp>
      <p:sp>
        <p:nvSpPr>
          <p:cNvPr id="39946" name="Rectangle 4"/>
          <p:cNvSpPr/>
          <p:nvPr/>
        </p:nvSpPr>
        <p:spPr>
          <a:xfrm>
            <a:off x="1755775" y="4937125"/>
            <a:ext cx="8199438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3200">
                <a:latin typeface="Times New Roman" pitchFamily="18" charset="0"/>
              </a:rPr>
              <a:t>36km</a:t>
            </a:r>
            <a:r>
              <a:rPr lang="en-US" altLang="zh-CN" sz="3200" b="1">
                <a:latin typeface="Times New Roman" pitchFamily="18" charset="0"/>
              </a:rPr>
              <a:t>/</a:t>
            </a:r>
            <a:r>
              <a:rPr lang="en-US" altLang="zh-CN" sz="3200">
                <a:latin typeface="Times New Roman" pitchFamily="18" charset="0"/>
              </a:rPr>
              <a:t>h</a:t>
            </a:r>
            <a:r>
              <a:rPr lang="en-US" altLang="zh-CN" sz="3200" u="sng">
                <a:latin typeface="Times New Roman" pitchFamily="18" charset="0"/>
              </a:rPr>
              <a:t>=</a:t>
            </a:r>
            <a:r>
              <a:rPr lang="en-US" altLang="zh-CN" sz="3200" u="sng"/>
              <a:t>          </a:t>
            </a:r>
            <a:r>
              <a:rPr lang="en-US" altLang="zh-CN" sz="3200"/>
              <a:t>=</a:t>
            </a:r>
            <a:r>
              <a:rPr lang="en-US" altLang="zh-CN" sz="3200" u="sng"/>
              <a:t>            </a:t>
            </a:r>
            <a:r>
              <a:rPr lang="en-US" altLang="zh-CN" sz="3200"/>
              <a:t>=     </a:t>
            </a:r>
            <a:r>
              <a:rPr lang="en-US" altLang="zh-CN" sz="3200" u="sng"/>
              <a:t>m/s</a:t>
            </a:r>
          </a:p>
        </p:txBody>
      </p:sp>
      <p:sp>
        <p:nvSpPr>
          <p:cNvPr id="39947" name="Text Box 14"/>
          <p:cNvSpPr txBox="1"/>
          <p:nvPr/>
        </p:nvSpPr>
        <p:spPr>
          <a:xfrm>
            <a:off x="4583114" y="4652963"/>
            <a:ext cx="18002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  <a:ea typeface="黑体" pitchFamily="2" charset="-122"/>
              </a:rPr>
              <a:t>36000m</a:t>
            </a:r>
          </a:p>
        </p:txBody>
      </p:sp>
      <p:cxnSp>
        <p:nvCxnSpPr>
          <p:cNvPr id="39948" name="Line 16"/>
          <p:cNvCxnSpPr/>
          <p:nvPr/>
        </p:nvCxnSpPr>
        <p:spPr>
          <a:xfrm flipV="1">
            <a:off x="4800600" y="5084763"/>
            <a:ext cx="1138238" cy="0"/>
          </a:xfrm>
          <a:prstGeom prst="line">
            <a:avLst/>
          </a:prstGeom>
          <a:noFill/>
          <a:ln>
            <a:solidFill>
              <a:schemeClr val="tx1"/>
            </a:solidFill>
            <a:round/>
          </a:ln>
        </p:spPr>
      </p:cxnSp>
      <p:sp>
        <p:nvSpPr>
          <p:cNvPr id="39949" name="Text Box 14"/>
          <p:cNvSpPr txBox="1"/>
          <p:nvPr/>
        </p:nvSpPr>
        <p:spPr>
          <a:xfrm>
            <a:off x="3216276" y="4652963"/>
            <a:ext cx="18002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  <a:ea typeface="黑体" pitchFamily="2" charset="-122"/>
              </a:rPr>
              <a:t>36km</a:t>
            </a:r>
          </a:p>
        </p:txBody>
      </p:sp>
      <p:cxnSp>
        <p:nvCxnSpPr>
          <p:cNvPr id="39950" name="Line 16"/>
          <p:cNvCxnSpPr/>
          <p:nvPr/>
        </p:nvCxnSpPr>
        <p:spPr>
          <a:xfrm flipV="1">
            <a:off x="3287714" y="5084763"/>
            <a:ext cx="1138237" cy="0"/>
          </a:xfrm>
          <a:prstGeom prst="line">
            <a:avLst/>
          </a:prstGeom>
          <a:noFill/>
          <a:ln>
            <a:solidFill>
              <a:schemeClr val="tx1"/>
            </a:solidFill>
            <a:round/>
          </a:ln>
        </p:spPr>
      </p:cxnSp>
      <p:sp>
        <p:nvSpPr>
          <p:cNvPr id="39951" name="Text Box 14"/>
          <p:cNvSpPr txBox="1"/>
          <p:nvPr/>
        </p:nvSpPr>
        <p:spPr>
          <a:xfrm>
            <a:off x="3359151" y="5013326"/>
            <a:ext cx="18002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  <a:ea typeface="黑体" pitchFamily="2" charset="-122"/>
              </a:rPr>
              <a:t>1h</a:t>
            </a:r>
          </a:p>
        </p:txBody>
      </p:sp>
      <p:sp>
        <p:nvSpPr>
          <p:cNvPr id="39952" name="Text Box 14"/>
          <p:cNvSpPr txBox="1"/>
          <p:nvPr/>
        </p:nvSpPr>
        <p:spPr>
          <a:xfrm>
            <a:off x="4727576" y="5013326"/>
            <a:ext cx="18002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  <a:ea typeface="黑体" pitchFamily="2" charset="-122"/>
              </a:rPr>
              <a:t>3600s</a:t>
            </a:r>
          </a:p>
        </p:txBody>
      </p:sp>
      <p:sp>
        <p:nvSpPr>
          <p:cNvPr id="39953" name="矩形 128018"/>
          <p:cNvSpPr/>
          <p:nvPr/>
        </p:nvSpPr>
        <p:spPr>
          <a:xfrm>
            <a:off x="2640014" y="908050"/>
            <a:ext cx="1800225" cy="1028700"/>
          </a:xfrm>
        </p:spPr>
        <p:txBody>
          <a:bodyPr wrap="none" fromWordArt="1" anchor="t" anchorCtr="0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sz="3600" kern="10">
                <a:ln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>
                    <a:srgbClr val="9999FF">
                      <a:alpha val="80000"/>
                    </a:srgbClr>
                  </a:outerShdw>
                </a:effectLst>
                <a:latin typeface="宋体"/>
              </a:rPr>
              <a:t>教教你</a:t>
            </a:r>
          </a:p>
        </p:txBody>
      </p:sp>
      <p:sp>
        <p:nvSpPr>
          <p:cNvPr id="39954" name="云形标注 128019"/>
          <p:cNvSpPr/>
          <p:nvPr/>
        </p:nvSpPr>
        <p:spPr>
          <a:xfrm>
            <a:off x="6672264" y="549276"/>
            <a:ext cx="3240087" cy="2879725"/>
          </a:xfrm>
          <a:prstGeom prst="cloudCallout">
            <a:avLst>
              <a:gd name="adj1" fmla="val 13986"/>
              <a:gd name="adj2" fmla="val 75745"/>
            </a:avLst>
          </a:prstGeom>
          <a:noFill/>
          <a:ln>
            <a:solidFill>
              <a:srgbClr val="6600FF"/>
            </a:solidFill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9955" name="云形标注 128020"/>
          <p:cNvSpPr/>
          <p:nvPr/>
        </p:nvSpPr>
        <p:spPr>
          <a:xfrm>
            <a:off x="2279651" y="333376"/>
            <a:ext cx="2519363" cy="2016125"/>
          </a:xfrm>
          <a:prstGeom prst="cloudCallout">
            <a:avLst>
              <a:gd name="adj1" fmla="val -23032"/>
              <a:gd name="adj2" fmla="val 89449"/>
            </a:avLst>
          </a:prstGeom>
          <a:noFill/>
          <a:ln>
            <a:solidFill>
              <a:srgbClr val="6600FF"/>
            </a:solidFill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9956" name="矩形 128021"/>
          <p:cNvSpPr/>
          <p:nvPr/>
        </p:nvSpPr>
        <p:spPr>
          <a:xfrm>
            <a:off x="8543926" y="4437063"/>
            <a:ext cx="1655763" cy="812800"/>
          </a:xfrm>
        </p:spPr>
        <p:txBody>
          <a:bodyPr wrap="none" fromWordArt="1" anchor="t" anchorCtr="0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sz="3600" kern="10">
                <a:ln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>
                    <a:srgbClr val="9999FF">
                      <a:alpha val="80000"/>
                    </a:srgbClr>
                  </a:outerShdw>
                </a:effectLst>
                <a:latin typeface="宋体"/>
              </a:rPr>
              <a:t>你记住了吗？</a:t>
            </a:r>
          </a:p>
        </p:txBody>
      </p:sp>
      <p:sp>
        <p:nvSpPr>
          <p:cNvPr id="39957" name="矩形 128022"/>
          <p:cNvSpPr/>
          <p:nvPr/>
        </p:nvSpPr>
        <p:spPr>
          <a:xfrm>
            <a:off x="6816725" y="836613"/>
            <a:ext cx="2743200" cy="2057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 fontAlgn="base"/>
            <a:r>
              <a:rPr lang="zh-CN" altLang="en-US" sz="3600" noProof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宋体" pitchFamily="2" charset="-122"/>
                <a:cs typeface="+mn-cs"/>
              </a:rPr>
              <a:t>1m/s=   km/h</a:t>
            </a:r>
            <a:endParaRPr lang="zh-CN" altLang="en-US" sz="3600" noProof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宋体" pitchFamily="2" charset="-122"/>
            </a:endParaRPr>
          </a:p>
          <a:p>
            <a:pPr algn="ctr" fontAlgn="base"/>
            <a:r>
              <a:rPr lang="zh-CN" altLang="en-US" sz="3600" noProof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宋体" pitchFamily="2" charset="-122"/>
                <a:cs typeface="+mn-cs"/>
              </a:rPr>
              <a:t>3.6km/h=  m/s</a:t>
            </a:r>
            <a:endParaRPr lang="zh-CN" altLang="en-US" sz="3600" noProof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宋体" pitchFamily="2" charset="-122"/>
            </a:endParaRPr>
          </a:p>
        </p:txBody>
      </p:sp>
      <p:sp>
        <p:nvSpPr>
          <p:cNvPr id="39958" name="文本框 128023"/>
          <p:cNvSpPr txBox="1"/>
          <p:nvPr/>
        </p:nvSpPr>
        <p:spPr>
          <a:xfrm>
            <a:off x="5808663" y="3357564"/>
            <a:ext cx="692150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3200" u="sng">
                <a:latin typeface="Times New Roman" pitchFamily="18" charset="0"/>
              </a:rPr>
              <a:t>3.6</a:t>
            </a:r>
          </a:p>
        </p:txBody>
      </p:sp>
      <p:sp>
        <p:nvSpPr>
          <p:cNvPr id="39959" name="文本框 128024"/>
          <p:cNvSpPr txBox="1"/>
          <p:nvPr/>
        </p:nvSpPr>
        <p:spPr>
          <a:xfrm>
            <a:off x="6311901" y="4941889"/>
            <a:ext cx="1439863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3200" b="1" u="sng">
                <a:latin typeface="Times New Roman" pitchFamily="18" charset="0"/>
              </a:rPr>
              <a:t>10 </a:t>
            </a:r>
          </a:p>
        </p:txBody>
      </p:sp>
      <p:sp>
        <p:nvSpPr>
          <p:cNvPr id="39960" name="矩形 128025"/>
          <p:cNvSpPr/>
          <p:nvPr/>
        </p:nvSpPr>
        <p:spPr>
          <a:xfrm>
            <a:off x="8616950" y="1916113"/>
            <a:ext cx="228600" cy="457200"/>
          </a:xfrm>
        </p:spPr>
        <p:txBody>
          <a:bodyPr wrap="none" fromWordArt="1" anchor="t" anchorCtr="0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>
                    <a:srgbClr val="990000"/>
                  </a:outerShdw>
                </a:effectLst>
                <a:latin typeface="宋体"/>
              </a:rPr>
              <a:t>1</a:t>
            </a:r>
          </a:p>
        </p:txBody>
      </p:sp>
      <p:sp>
        <p:nvSpPr>
          <p:cNvPr id="39961" name="矩形 128026"/>
          <p:cNvSpPr/>
          <p:nvPr/>
        </p:nvSpPr>
        <p:spPr>
          <a:xfrm rot="21300000">
            <a:off x="8040688" y="1341438"/>
            <a:ext cx="469900" cy="360362"/>
          </a:xfrm>
        </p:spPr>
        <p:txBody>
          <a:bodyPr wrap="none" fromWordArt="1" anchor="t" anchorCtr="0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>
                    <a:srgbClr val="990000"/>
                  </a:outerShdw>
                </a:effectLst>
                <a:latin typeface="宋体"/>
              </a:rPr>
              <a:t>3.6</a:t>
            </a:r>
          </a:p>
        </p:txBody>
      </p:sp>
      <p:sp>
        <p:nvSpPr>
          <p:cNvPr id="39962" name="矩形 128027"/>
          <p:cNvSpPr/>
          <p:nvPr/>
        </p:nvSpPr>
        <p:spPr>
          <a:xfrm>
            <a:off x="1847851" y="5661025"/>
            <a:ext cx="8569325" cy="946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FF3300"/>
                </a:solidFill>
              </a:rPr>
              <a:t>设计意图：突破难点！利用电子白板，分步骤展示速度单位的换算过程，即能节省时间，教学效果又好。</a:t>
            </a:r>
            <a:r>
              <a:rPr lang="zh-CN" altLang="en-US" b="1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399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  <p:cond evt="onBegin" delay="0">
                          <p:tn val="81"/>
                        </p:cond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allAtOnce"/>
      <p:bldP spid="39940" grpId="0"/>
      <p:bldP spid="39942" grpId="0"/>
      <p:bldP spid="39943" grpId="0"/>
      <p:bldP spid="39945" grpId="0"/>
      <p:bldP spid="39946" grpId="0"/>
      <p:bldP spid="39947" grpId="0"/>
      <p:bldP spid="39949" grpId="0"/>
      <p:bldP spid="39951" grpId="0"/>
      <p:bldP spid="39952" grpId="0"/>
      <p:bldP spid="39954" grpId="0" animBg="1"/>
      <p:bldP spid="39958" grpId="0"/>
      <p:bldP spid="39959" grpId="0"/>
      <p:bldP spid="399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标题 130049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anchor="ctr" anchorCtr="0"/>
          <a:lstStyle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endParaRPr lang="zh-CN"/>
          </a:p>
        </p:txBody>
      </p:sp>
      <p:sp>
        <p:nvSpPr>
          <p:cNvPr id="40962" name="文本占位符 130050"/>
          <p:cNvSpPr>
            <a:spLocks noGrp="1"/>
          </p:cNvSpPr>
          <p:nvPr>
            <p:ph idx="1"/>
          </p:nvPr>
        </p:nvSpPr>
        <p:spPr>
          <a:xfrm>
            <a:off x="4008438" y="1700214"/>
            <a:ext cx="8229600" cy="4530725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CN"/>
          </a:p>
        </p:txBody>
      </p:sp>
      <p:pic>
        <p:nvPicPr>
          <p:cNvPr id="40963" name="图片 130051" descr="200188927-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"/>
            <a:ext cx="9555163" cy="9172575"/>
          </a:xfrm>
          <a:prstGeom prst="rect">
            <a:avLst/>
          </a:prstGeom>
          <a:noFill/>
          <a:ln>
            <a:solidFill>
              <a:srgbClr val="3333CC"/>
            </a:solidFill>
            <a:miter lim="800000"/>
          </a:ln>
        </p:spPr>
      </p:pic>
      <p:pic>
        <p:nvPicPr>
          <p:cNvPr id="40964" name="图片 1300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175" y="620713"/>
            <a:ext cx="4319588" cy="5473700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40965" name="直接连接符 130053"/>
          <p:cNvCxnSpPr/>
          <p:nvPr/>
        </p:nvCxnSpPr>
        <p:spPr>
          <a:xfrm>
            <a:off x="3792539" y="3284538"/>
            <a:ext cx="41751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</p:spPr>
      </p:cxnSp>
      <p:cxnSp>
        <p:nvCxnSpPr>
          <p:cNvPr id="40966" name="直接连接符 130054"/>
          <p:cNvCxnSpPr/>
          <p:nvPr/>
        </p:nvCxnSpPr>
        <p:spPr>
          <a:xfrm>
            <a:off x="3719514" y="3716338"/>
            <a:ext cx="41751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</p:spPr>
      </p:cxnSp>
      <p:sp>
        <p:nvSpPr>
          <p:cNvPr id="40967" name="矩形 130055"/>
          <p:cNvSpPr/>
          <p:nvPr/>
        </p:nvSpPr>
        <p:spPr>
          <a:xfrm rot="19500000">
            <a:off x="1919288" y="1989138"/>
            <a:ext cx="2286000" cy="1028700"/>
          </a:xfrm>
        </p:spPr>
        <p:txBody>
          <a:bodyPr wrap="none" fromWordArt="1" anchor="t" anchorCtr="0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sz="3600" kern="10">
                <a:ln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340000" scaled="1"/>
                </a:gradFill>
                <a:effectLst>
                  <a:outerShdw dist="53882" dir="2700000" algn="ctr">
                    <a:srgbClr val="9999FF">
                      <a:alpha val="80000"/>
                    </a:srgbClr>
                  </a:outerShdw>
                </a:effectLst>
                <a:latin typeface="宋体"/>
              </a:rPr>
              <a:t>你知道吗？</a:t>
            </a:r>
          </a:p>
        </p:txBody>
      </p:sp>
      <p:sp>
        <p:nvSpPr>
          <p:cNvPr id="40968" name="云形标注 130056"/>
          <p:cNvSpPr/>
          <p:nvPr/>
        </p:nvSpPr>
        <p:spPr>
          <a:xfrm>
            <a:off x="8183563" y="2636839"/>
            <a:ext cx="2089150" cy="2016125"/>
          </a:xfrm>
          <a:prstGeom prst="cloudCallout">
            <a:avLst>
              <a:gd name="adj1" fmla="val -97264"/>
              <a:gd name="adj2" fmla="val -5986"/>
            </a:avLst>
          </a:prstGeom>
          <a:noFill/>
          <a:ln>
            <a:solidFill>
              <a:srgbClr val="3333CC"/>
            </a:solidFill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0969" name="矩形 130057"/>
          <p:cNvSpPr/>
          <p:nvPr/>
        </p:nvSpPr>
        <p:spPr>
          <a:xfrm>
            <a:off x="8183563" y="3284538"/>
            <a:ext cx="20494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400" b="1" i="1">
                <a:solidFill>
                  <a:srgbClr val="3333CC"/>
                </a:solidFill>
                <a:latin typeface="Times New Roman" pitchFamily="18" charset="0"/>
              </a:rPr>
              <a:t>5m/s=      km/h</a:t>
            </a:r>
          </a:p>
        </p:txBody>
      </p:sp>
      <p:sp>
        <p:nvSpPr>
          <p:cNvPr id="40970" name="文本框 130058"/>
          <p:cNvSpPr txBox="1"/>
          <p:nvPr/>
        </p:nvSpPr>
        <p:spPr>
          <a:xfrm>
            <a:off x="8975725" y="3284538"/>
            <a:ext cx="1296988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400" b="1" u="sng">
                <a:solidFill>
                  <a:srgbClr val="FF0000"/>
                </a:solidFill>
                <a:latin typeface="Times New Roman" pitchFamily="18" charset="0"/>
              </a:rPr>
              <a:t>18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animBg="1"/>
      <p:bldP spid="40969" grpId="0"/>
      <p:bldP spid="409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标题 132097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anchor="ctr" anchorCtr="0"/>
          <a:lstStyle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endParaRPr lang="zh-CN"/>
          </a:p>
        </p:txBody>
      </p:sp>
      <p:pic>
        <p:nvPicPr>
          <p:cNvPr id="41986" name="文本占位符 132098" descr="c347f36196deb74e0d33fa1e[1]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664" y="0"/>
            <a:ext cx="9685337" cy="70294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987" name="文本框 132099"/>
          <p:cNvSpPr txBox="1"/>
          <p:nvPr/>
        </p:nvSpPr>
        <p:spPr>
          <a:xfrm>
            <a:off x="3863975" y="2708276"/>
            <a:ext cx="3240088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</a:rPr>
              <a:t>0.005m/s</a:t>
            </a:r>
          </a:p>
        </p:txBody>
      </p:sp>
      <p:pic>
        <p:nvPicPr>
          <p:cNvPr id="41988" name="图片 132100" descr="200908281114077811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25" y="476251"/>
            <a:ext cx="3024188" cy="22066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989" name="文本框 132101"/>
          <p:cNvSpPr txBox="1"/>
          <p:nvPr/>
        </p:nvSpPr>
        <p:spPr>
          <a:xfrm>
            <a:off x="7824788" y="2708276"/>
            <a:ext cx="338455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</a:rPr>
              <a:t>80km/h</a:t>
            </a:r>
          </a:p>
        </p:txBody>
      </p:sp>
      <p:pic>
        <p:nvPicPr>
          <p:cNvPr id="41990" name="图片 132102" descr="3776648_101224053191_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275" y="3213101"/>
            <a:ext cx="2808288" cy="227171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991" name="文本框 132103"/>
          <p:cNvSpPr txBox="1"/>
          <p:nvPr/>
        </p:nvSpPr>
        <p:spPr>
          <a:xfrm>
            <a:off x="3719514" y="5516563"/>
            <a:ext cx="26638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</a:rPr>
              <a:t>120km/h</a:t>
            </a:r>
          </a:p>
        </p:txBody>
      </p:sp>
      <p:pic>
        <p:nvPicPr>
          <p:cNvPr id="41992" name="图片 132104" descr="624378_intro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526" y="3284539"/>
            <a:ext cx="3095625" cy="206533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993" name="文本框 132105"/>
          <p:cNvSpPr txBox="1"/>
          <p:nvPr/>
        </p:nvSpPr>
        <p:spPr>
          <a:xfrm>
            <a:off x="7751764" y="5373688"/>
            <a:ext cx="259238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</a:rPr>
              <a:t>900km/h</a:t>
            </a:r>
          </a:p>
        </p:txBody>
      </p:sp>
      <p:sp>
        <p:nvSpPr>
          <p:cNvPr id="41994" name="矩形 132106"/>
          <p:cNvSpPr/>
          <p:nvPr/>
        </p:nvSpPr>
        <p:spPr>
          <a:xfrm rot="19500000">
            <a:off x="1055688" y="2636838"/>
            <a:ext cx="2286000" cy="1028700"/>
          </a:xfrm>
        </p:spPr>
        <p:txBody>
          <a:bodyPr wrap="none" fromWordArt="1" anchor="t" anchorCtr="0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sz="3600" kern="10">
                <a:ln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340000" scaled="1"/>
                </a:gradFill>
                <a:effectLst>
                  <a:outerShdw dist="53882" dir="2700000" algn="ctr">
                    <a:srgbClr val="9999FF">
                      <a:alpha val="80000"/>
                    </a:srgbClr>
                  </a:outerShdw>
                </a:effectLst>
                <a:latin typeface="宋体"/>
              </a:rPr>
              <a:t>你知道吗？</a:t>
            </a:r>
          </a:p>
        </p:txBody>
      </p:sp>
      <p:pic>
        <p:nvPicPr>
          <p:cNvPr id="41995" name="图片 132107" descr="2658142_182900187787_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13" y="587375"/>
            <a:ext cx="2952750" cy="20828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996" name="文本框 132108"/>
          <p:cNvSpPr txBox="1"/>
          <p:nvPr/>
        </p:nvSpPr>
        <p:spPr>
          <a:xfrm>
            <a:off x="3432175" y="6092826"/>
            <a:ext cx="6192838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</a:rPr>
              <a:t>设计意图：扩大视野  设疑    穿插巩固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9" grpId="0"/>
      <p:bldP spid="41991" grpId="0"/>
      <p:bldP spid="419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标题 142337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anchor="ctr" anchorCtr="0"/>
          <a:lstStyle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endParaRPr lang="zh-CN"/>
          </a:p>
        </p:txBody>
      </p:sp>
      <p:sp>
        <p:nvSpPr>
          <p:cNvPr id="43010" name="文本占位符 142338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CN"/>
          </a:p>
        </p:txBody>
      </p:sp>
      <p:pic>
        <p:nvPicPr>
          <p:cNvPr id="43011" name="图片 142340" descr="300220_051814344000_2"/>
          <p:cNvPicPr>
            <a:picLocks noChangeAspect="1"/>
          </p:cNvPicPr>
          <p:nvPr/>
        </p:nvPicPr>
        <p:blipFill>
          <a:blip r:embed="rId2"/>
          <a:srcRect t="45464" r="6658" b="3499"/>
          <a:stretch>
            <a:fillRect/>
          </a:stretch>
        </p:blipFill>
        <p:spPr>
          <a:xfrm>
            <a:off x="2351088" y="1196975"/>
            <a:ext cx="3384550" cy="23129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3012" name="图片 142341" descr="8831954_162252571193_2"/>
          <p:cNvPicPr>
            <a:picLocks noChangeAspect="1"/>
          </p:cNvPicPr>
          <p:nvPr/>
        </p:nvPicPr>
        <p:blipFill>
          <a:blip r:embed="rId3"/>
          <a:srcRect b="3290"/>
          <a:stretch>
            <a:fillRect/>
          </a:stretch>
        </p:blipFill>
        <p:spPr>
          <a:xfrm>
            <a:off x="6600825" y="1196975"/>
            <a:ext cx="3378200" cy="23749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3013" name="文本框 142342"/>
          <p:cNvSpPr txBox="1"/>
          <p:nvPr/>
        </p:nvSpPr>
        <p:spPr>
          <a:xfrm>
            <a:off x="2566988" y="4149726"/>
            <a:ext cx="5473700" cy="3667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endParaRPr lang="zh-CN" alt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3014" name="文本框 142343"/>
          <p:cNvSpPr txBox="1"/>
          <p:nvPr/>
        </p:nvSpPr>
        <p:spPr>
          <a:xfrm>
            <a:off x="2711450" y="4005263"/>
            <a:ext cx="4679950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endParaRPr lang="zh-CN" alt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3015" name="文本框 142344"/>
          <p:cNvSpPr txBox="1"/>
          <p:nvPr/>
        </p:nvSpPr>
        <p:spPr>
          <a:xfrm>
            <a:off x="1774826" y="3357564"/>
            <a:ext cx="8893175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4000">
                <a:latin typeface="Times New Roman" pitchFamily="18" charset="0"/>
              </a:rPr>
              <a:t>      </a:t>
            </a:r>
            <a:r>
              <a:rPr lang="zh-CN" altLang="en-US" sz="2000" b="1">
                <a:latin typeface="Times New Roman" pitchFamily="18" charset="0"/>
              </a:rPr>
              <a:t>平直轨道上运行的列车                                 疯狂过山车</a:t>
            </a:r>
          </a:p>
        </p:txBody>
      </p:sp>
      <p:sp>
        <p:nvSpPr>
          <p:cNvPr id="43016" name="文本框 142345"/>
          <p:cNvSpPr txBox="1"/>
          <p:nvPr/>
        </p:nvSpPr>
        <p:spPr>
          <a:xfrm>
            <a:off x="3071814" y="4437063"/>
            <a:ext cx="626427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3333CC"/>
                </a:solidFill>
                <a:latin typeface="Times New Roman" pitchFamily="18" charset="0"/>
              </a:rPr>
              <a:t>两幅图中物体的运动有什么不同？</a:t>
            </a:r>
          </a:p>
        </p:txBody>
      </p:sp>
      <p:sp>
        <p:nvSpPr>
          <p:cNvPr id="43017" name="矩形 142346"/>
          <p:cNvSpPr/>
          <p:nvPr/>
        </p:nvSpPr>
        <p:spPr>
          <a:xfrm>
            <a:off x="1992313" y="260350"/>
            <a:ext cx="1828800" cy="1028700"/>
          </a:xfrm>
        </p:spPr>
        <p:txBody>
          <a:bodyPr wrap="none" fromWordArt="1" anchor="t" anchorCtr="0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sz="3600" kern="10">
                <a:ln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>
                    <a:srgbClr val="9999FF">
                      <a:alpha val="80000"/>
                    </a:srgbClr>
                  </a:outerShdw>
                </a:effectLst>
                <a:latin typeface="宋体"/>
              </a:rPr>
              <a:t>观察思考</a:t>
            </a:r>
          </a:p>
        </p:txBody>
      </p:sp>
      <p:sp>
        <p:nvSpPr>
          <p:cNvPr id="43018" name="云形标注 142347"/>
          <p:cNvSpPr/>
          <p:nvPr/>
        </p:nvSpPr>
        <p:spPr>
          <a:xfrm>
            <a:off x="2640014" y="4221163"/>
            <a:ext cx="5761037" cy="863600"/>
          </a:xfrm>
          <a:prstGeom prst="cloudCallout">
            <a:avLst>
              <a:gd name="adj1" fmla="val 11782"/>
              <a:gd name="adj2" fmla="val -262500"/>
            </a:avLst>
          </a:prstGeom>
          <a:noFill/>
          <a:ln>
            <a:solidFill>
              <a:srgbClr val="3333CC"/>
            </a:solidFill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3019" name="云形标注 142348"/>
          <p:cNvSpPr/>
          <p:nvPr/>
        </p:nvSpPr>
        <p:spPr>
          <a:xfrm>
            <a:off x="4224339" y="188914"/>
            <a:ext cx="2232025" cy="1152525"/>
          </a:xfrm>
          <a:prstGeom prst="cloudCallout">
            <a:avLst>
              <a:gd name="adj1" fmla="val -44949"/>
              <a:gd name="adj2" fmla="val 66255"/>
            </a:avLst>
          </a:prstGeom>
          <a:noFill/>
          <a:ln>
            <a:solidFill>
              <a:srgbClr val="3333CC"/>
            </a:solidFill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3020" name="文本框 142349"/>
          <p:cNvSpPr txBox="1"/>
          <p:nvPr/>
        </p:nvSpPr>
        <p:spPr>
          <a:xfrm>
            <a:off x="4295776" y="549275"/>
            <a:ext cx="22320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3333CC"/>
                </a:solidFill>
                <a:latin typeface="Times New Roman" pitchFamily="18" charset="0"/>
              </a:rPr>
              <a:t>匀速直线运动</a:t>
            </a:r>
          </a:p>
        </p:txBody>
      </p:sp>
      <p:sp>
        <p:nvSpPr>
          <p:cNvPr id="43021" name="云形标注 142350"/>
          <p:cNvSpPr/>
          <p:nvPr/>
        </p:nvSpPr>
        <p:spPr>
          <a:xfrm>
            <a:off x="7535863" y="333376"/>
            <a:ext cx="2087562" cy="1008063"/>
          </a:xfrm>
          <a:prstGeom prst="cloudCallout">
            <a:avLst>
              <a:gd name="adj1" fmla="val -30991"/>
              <a:gd name="adj2" fmla="val 32833"/>
            </a:avLst>
          </a:prstGeom>
          <a:noFill/>
          <a:ln>
            <a:solidFill>
              <a:srgbClr val="3333CC"/>
            </a:solidFill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3022" name="文本框 142351"/>
          <p:cNvSpPr txBox="1"/>
          <p:nvPr/>
        </p:nvSpPr>
        <p:spPr>
          <a:xfrm>
            <a:off x="7896226" y="620713"/>
            <a:ext cx="18208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3333CC"/>
                </a:solidFill>
                <a:latin typeface="Times New Roman" pitchFamily="18" charset="0"/>
              </a:rPr>
              <a:t>变速运动</a:t>
            </a:r>
          </a:p>
        </p:txBody>
      </p:sp>
      <p:sp>
        <p:nvSpPr>
          <p:cNvPr id="43023" name="矩形 142355"/>
          <p:cNvSpPr/>
          <p:nvPr/>
        </p:nvSpPr>
        <p:spPr>
          <a:xfrm>
            <a:off x="2424114" y="5381537"/>
            <a:ext cx="7419975" cy="120032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FF3300"/>
                </a:solidFill>
              </a:rPr>
              <a:t>设计意图：利用这两张对比性课件，唤醒学生对运动状态的认识，扩大视野的同时，又树立了物理有用观，轻轻松松完成教学活动。</a:t>
            </a: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3931900" y="123952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  <p:bldP spid="43019" grpId="0" animBg="1"/>
      <p:bldP spid="43020" grpId="0"/>
      <p:bldP spid="43021" grpId="0" animBg="1"/>
      <p:bldP spid="43022" grpId="0"/>
      <p:bldP spid="430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284"/>
          <p:cNvSpPr/>
          <p:nvPr/>
        </p:nvSpPr>
        <p:spPr>
          <a:xfrm rot="2520000" flipH="1">
            <a:off x="4335464" y="1438275"/>
            <a:ext cx="2833687" cy="5181600"/>
          </a:xfrm>
          <a:prstGeom prst="moon">
            <a:avLst>
              <a:gd name="adj" fmla="val 13625"/>
            </a:avLst>
          </a:prstGeom>
          <a:solidFill>
            <a:srgbClr val="C9C9C9">
              <a:alpha val="20000"/>
            </a:srgbClr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b="1"/>
          </a:p>
        </p:txBody>
      </p:sp>
      <p:sp>
        <p:nvSpPr>
          <p:cNvPr id="25602" name="AutoShape 283"/>
          <p:cNvSpPr/>
          <p:nvPr/>
        </p:nvSpPr>
        <p:spPr>
          <a:xfrm rot="2460000" flipH="1">
            <a:off x="4398964" y="1931989"/>
            <a:ext cx="1506537" cy="2765425"/>
          </a:xfrm>
          <a:prstGeom prst="moon">
            <a:avLst>
              <a:gd name="adj" fmla="val 13625"/>
            </a:avLst>
          </a:prstGeom>
          <a:solidFill>
            <a:srgbClr val="C9C9C9">
              <a:alpha val="30196"/>
            </a:srgbClr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b="1"/>
          </a:p>
        </p:txBody>
      </p:sp>
      <p:grpSp>
        <p:nvGrpSpPr>
          <p:cNvPr id="25603" name="组合 96"/>
          <p:cNvGrpSpPr/>
          <p:nvPr/>
        </p:nvGrpSpPr>
        <p:grpSpPr>
          <a:xfrm>
            <a:off x="3086101" y="1160463"/>
            <a:ext cx="4283075" cy="4622800"/>
            <a:chOff x="1562100" y="1160463"/>
            <a:chExt cx="4283075" cy="4622800"/>
          </a:xfrm>
        </p:grpSpPr>
        <p:sp>
          <p:nvSpPr>
            <p:cNvPr id="25604" name="Freeform 288"/>
            <p:cNvSpPr/>
            <p:nvPr/>
          </p:nvSpPr>
          <p:spPr>
            <a:xfrm>
              <a:off x="1562100" y="1160463"/>
              <a:ext cx="4283075" cy="4556125"/>
            </a:xfrm>
            <a:custGeom>
              <a:avLst/>
              <a:gdLst/>
              <a:ahLst/>
              <a:cxnLst>
                <a:cxn ang="0">
                  <a:pos x="744" y="1107"/>
                </a:cxn>
                <a:cxn ang="0">
                  <a:pos x="0" y="2479"/>
                </a:cxn>
                <a:cxn ang="0">
                  <a:pos x="977" y="2854"/>
                </a:cxn>
                <a:cxn ang="0">
                  <a:pos x="2200" y="2440"/>
                </a:cxn>
                <a:cxn ang="0">
                  <a:pos x="2666" y="1469"/>
                </a:cxn>
                <a:cxn ang="0">
                  <a:pos x="2466" y="583"/>
                </a:cxn>
                <a:cxn ang="0">
                  <a:pos x="2077" y="0"/>
                </a:cxn>
                <a:cxn ang="0">
                  <a:pos x="744" y="1107"/>
                </a:cxn>
              </a:cxnLst>
              <a:rect l="l" t="t" r="r" b="b"/>
              <a:pathLst>
                <a:path w="2698" h="2870">
                  <a:moveTo>
                    <a:pt x="744" y="1107"/>
                  </a:moveTo>
                  <a:lnTo>
                    <a:pt x="0" y="2479"/>
                  </a:lnTo>
                  <a:cubicBezTo>
                    <a:pt x="323" y="2693"/>
                    <a:pt x="608" y="2838"/>
                    <a:pt x="977" y="2854"/>
                  </a:cubicBezTo>
                  <a:cubicBezTo>
                    <a:pt x="1346" y="2870"/>
                    <a:pt x="1870" y="2745"/>
                    <a:pt x="2200" y="2440"/>
                  </a:cubicBezTo>
                  <a:cubicBezTo>
                    <a:pt x="2530" y="2135"/>
                    <a:pt x="2634" y="1715"/>
                    <a:pt x="2666" y="1469"/>
                  </a:cubicBezTo>
                  <a:cubicBezTo>
                    <a:pt x="2698" y="1223"/>
                    <a:pt x="2575" y="827"/>
                    <a:pt x="2466" y="583"/>
                  </a:cubicBezTo>
                  <a:cubicBezTo>
                    <a:pt x="2357" y="339"/>
                    <a:pt x="2258" y="175"/>
                    <a:pt x="2077" y="0"/>
                  </a:cubicBezTo>
                  <a:cubicBezTo>
                    <a:pt x="1410" y="553"/>
                    <a:pt x="744" y="1107"/>
                    <a:pt x="744" y="11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>
                    <a:alpha val="0"/>
                  </a:srgbClr>
                </a:gs>
              </a:gsLst>
              <a:lin ang="2700000" scaled="1"/>
            </a:gradFill>
            <a:ln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algn="ctr" hangingPunct="0"/>
              <a:endParaRPr lang="zh-CN" altLang="en-US" b="1"/>
            </a:p>
          </p:txBody>
        </p:sp>
        <p:cxnSp>
          <p:nvCxnSpPr>
            <p:cNvPr id="25605" name="Line 71"/>
            <p:cNvCxnSpPr/>
            <p:nvPr/>
          </p:nvCxnSpPr>
          <p:spPr>
            <a:xfrm rot="20520000">
              <a:off x="2684463" y="2468563"/>
              <a:ext cx="3009900" cy="0"/>
            </a:xfrm>
            <a:prstGeom prst="line">
              <a:avLst/>
            </a:prstGeom>
            <a:noFill/>
            <a:ln>
              <a:solidFill>
                <a:srgbClr val="C0C0C0"/>
              </a:solidFill>
              <a:prstDash val="dash"/>
              <a:round/>
            </a:ln>
          </p:spPr>
        </p:cxnSp>
        <p:cxnSp>
          <p:nvCxnSpPr>
            <p:cNvPr id="25606" name="Line 72"/>
            <p:cNvCxnSpPr/>
            <p:nvPr/>
          </p:nvCxnSpPr>
          <p:spPr>
            <a:xfrm rot="20520000">
              <a:off x="2936875" y="2462213"/>
              <a:ext cx="2859088" cy="1585912"/>
            </a:xfrm>
            <a:prstGeom prst="line">
              <a:avLst/>
            </a:prstGeom>
            <a:noFill/>
            <a:ln>
              <a:solidFill>
                <a:srgbClr val="C0C0C0"/>
              </a:solidFill>
              <a:prstDash val="dash"/>
              <a:round/>
            </a:ln>
          </p:spPr>
        </p:cxnSp>
        <p:cxnSp>
          <p:nvCxnSpPr>
            <p:cNvPr id="25607" name="Line 73"/>
            <p:cNvCxnSpPr/>
            <p:nvPr/>
          </p:nvCxnSpPr>
          <p:spPr>
            <a:xfrm rot="20520000">
              <a:off x="3121025" y="2651125"/>
              <a:ext cx="1425575" cy="2722563"/>
            </a:xfrm>
            <a:prstGeom prst="line">
              <a:avLst/>
            </a:prstGeom>
            <a:noFill/>
            <a:ln>
              <a:solidFill>
                <a:srgbClr val="C0C0C0"/>
              </a:solidFill>
              <a:prstDash val="dash"/>
              <a:round/>
            </a:ln>
          </p:spPr>
        </p:cxnSp>
        <p:cxnSp>
          <p:nvCxnSpPr>
            <p:cNvPr id="25608" name="Line 74"/>
            <p:cNvCxnSpPr/>
            <p:nvPr/>
          </p:nvCxnSpPr>
          <p:spPr>
            <a:xfrm rot="20580000" flipH="1">
              <a:off x="2451100" y="2979738"/>
              <a:ext cx="744538" cy="2803525"/>
            </a:xfrm>
            <a:prstGeom prst="line">
              <a:avLst/>
            </a:prstGeom>
            <a:noFill/>
            <a:ln>
              <a:solidFill>
                <a:srgbClr val="C0C0C0"/>
              </a:solidFill>
              <a:prstDash val="dash"/>
              <a:round/>
            </a:ln>
          </p:spPr>
        </p:cxnSp>
      </p:grpSp>
      <p:pic>
        <p:nvPicPr>
          <p:cNvPr id="25609" name="Picture 70" descr="shadow_1_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263" y="2801938"/>
            <a:ext cx="641350" cy="107950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25610" name="Group 233"/>
          <p:cNvGrpSpPr/>
          <p:nvPr/>
        </p:nvGrpSpPr>
        <p:grpSpPr>
          <a:xfrm>
            <a:off x="6672264" y="1628775"/>
            <a:ext cx="962025" cy="1009650"/>
            <a:chOff x="3247" y="1673"/>
            <a:chExt cx="606" cy="636"/>
          </a:xfrm>
        </p:grpSpPr>
        <p:pic>
          <p:nvPicPr>
            <p:cNvPr id="25611" name="Picture 169" descr="light_shadow"/>
            <p:cNvPicPr>
              <a:picLocks noChangeAspect="1"/>
            </p:cNvPicPr>
            <p:nvPr/>
          </p:nvPicPr>
          <p:blipFill>
            <a:blip r:embed="rId3">
              <a:lum bright="-84000" contrast="-48000"/>
            </a:blip>
            <a:stretch>
              <a:fillRect/>
            </a:stretch>
          </p:blipFill>
          <p:spPr>
            <a:xfrm>
              <a:off x="3305" y="2171"/>
              <a:ext cx="498" cy="13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25612" name="Picture 170" descr="circuler_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47" y="1673"/>
              <a:ext cx="606" cy="58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25613" name="Oval 171"/>
            <p:cNvSpPr/>
            <p:nvPr/>
          </p:nvSpPr>
          <p:spPr>
            <a:xfrm>
              <a:off x="3247" y="1673"/>
              <a:ext cx="602" cy="587"/>
            </a:xfrm>
            <a:prstGeom prst="ellipse">
              <a:avLst/>
            </a:prstGeom>
            <a:gradFill rotWithShape="1">
              <a:gsLst>
                <a:gs pos="0">
                  <a:srgbClr val="CCCC00">
                    <a:alpha val="89998"/>
                  </a:srgbClr>
                </a:gs>
                <a:gs pos="50000">
                  <a:srgbClr val="CCFF99">
                    <a:alpha val="54999"/>
                  </a:srgbClr>
                </a:gs>
                <a:gs pos="100000">
                  <a:srgbClr val="CCCC00">
                    <a:alpha val="89998"/>
                  </a:srgbClr>
                </a:gs>
              </a:gsLst>
              <a:lin ang="5400000" scaled="1"/>
            </a:gradFill>
            <a:ln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grpSp>
          <p:nvGrpSpPr>
            <p:cNvPr id="25614" name="Group 172"/>
            <p:cNvGrpSpPr/>
            <p:nvPr/>
          </p:nvGrpSpPr>
          <p:grpSpPr>
            <a:xfrm rot="20520000" flipH="1" flipV="1">
              <a:off x="3295" y="2159"/>
              <a:ext cx="470" cy="111"/>
              <a:chOff x="2532" y="1051"/>
              <a:chExt cx="893" cy="246"/>
            </a:xfrm>
          </p:grpSpPr>
          <p:grpSp>
            <p:nvGrpSpPr>
              <p:cNvPr id="25615" name="Group 173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5616" name="AutoShape 174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617" name="AutoShape 175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618" name="AutoShape 176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619" name="AutoShape 177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  <p:grpSp>
            <p:nvGrpSpPr>
              <p:cNvPr id="25620" name="Group 178"/>
              <p:cNvGrpSpPr/>
              <p:nvPr/>
            </p:nvGrpSpPr>
            <p:grpSpPr>
              <a:xfrm rot="132000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5621" name="AutoShape 179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9019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622" name="AutoShape 180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623" name="AutoShape 181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624" name="AutoShape 182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</p:grpSp>
        <p:sp>
          <p:nvSpPr>
            <p:cNvPr id="25625" name="Freeform 183"/>
            <p:cNvSpPr/>
            <p:nvPr/>
          </p:nvSpPr>
          <p:spPr>
            <a:xfrm>
              <a:off x="3309" y="1685"/>
              <a:ext cx="473" cy="20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l" t="t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AF6A2"/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25626" name="Text Box 184"/>
          <p:cNvSpPr txBox="1"/>
          <p:nvPr/>
        </p:nvSpPr>
        <p:spPr>
          <a:xfrm>
            <a:off x="6743700" y="1892300"/>
            <a:ext cx="8191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400" b="1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25627" name="Rectangle 224">
            <a:hlinkClick r:id="rId5" action="ppaction://hlinksldjump"/>
          </p:cNvPr>
          <p:cNvSpPr/>
          <p:nvPr/>
        </p:nvSpPr>
        <p:spPr>
          <a:xfrm>
            <a:off x="7175501" y="765176"/>
            <a:ext cx="163671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0" hangingPunct="0">
              <a:buClr>
                <a:srgbClr val="FF3300"/>
              </a:buClr>
              <a:buSzPct val="115000"/>
              <a:buFont typeface="Wingdings" pitchFamily="2" charset="2"/>
            </a:pPr>
            <a:r>
              <a:rPr lang="zh-CN" altLang="en-US" sz="2800" b="1"/>
              <a:t>教材分析</a:t>
            </a:r>
          </a:p>
        </p:txBody>
      </p:sp>
      <p:sp>
        <p:nvSpPr>
          <p:cNvPr id="25628" name="Rectangle 225">
            <a:hlinkClick r:id="rId6" action="ppaction://hlinksldjump"/>
          </p:cNvPr>
          <p:cNvSpPr/>
          <p:nvPr/>
        </p:nvSpPr>
        <p:spPr>
          <a:xfrm>
            <a:off x="7751763" y="1773238"/>
            <a:ext cx="163671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0" hangingPunct="0">
              <a:buClr>
                <a:srgbClr val="FF3300"/>
              </a:buClr>
              <a:buSzPct val="115000"/>
              <a:buFont typeface="Wingdings" pitchFamily="2" charset="2"/>
            </a:pPr>
            <a:r>
              <a:rPr lang="zh-CN" altLang="en-US" sz="2800" b="1"/>
              <a:t>学情分析</a:t>
            </a:r>
          </a:p>
        </p:txBody>
      </p:sp>
      <p:sp>
        <p:nvSpPr>
          <p:cNvPr id="25629" name="Rectangle 226">
            <a:hlinkClick r:id="rId7" action="ppaction://hlinksldjump"/>
          </p:cNvPr>
          <p:cNvSpPr/>
          <p:nvPr/>
        </p:nvSpPr>
        <p:spPr>
          <a:xfrm>
            <a:off x="7824788" y="3068638"/>
            <a:ext cx="22923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0" hangingPunct="0">
              <a:buClr>
                <a:srgbClr val="FF3300"/>
              </a:buClr>
              <a:buSzPct val="115000"/>
              <a:buFont typeface="Wingdings" pitchFamily="2" charset="2"/>
            </a:pPr>
            <a:r>
              <a:rPr lang="zh-CN" altLang="en-US" sz="2800" b="1"/>
              <a:t>教学重难点</a:t>
            </a:r>
          </a:p>
        </p:txBody>
      </p:sp>
      <p:sp>
        <p:nvSpPr>
          <p:cNvPr id="25630" name="Rectangle 227">
            <a:hlinkClick r:id="" action="ppaction://noaction"/>
          </p:cNvPr>
          <p:cNvSpPr/>
          <p:nvPr/>
        </p:nvSpPr>
        <p:spPr>
          <a:xfrm>
            <a:off x="6167439" y="5229226"/>
            <a:ext cx="18129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0" hangingPunct="0">
              <a:buClr>
                <a:srgbClr val="FF3300"/>
              </a:buClr>
              <a:buSzPct val="115000"/>
              <a:buFont typeface="Wingdings" pitchFamily="2" charset="2"/>
            </a:pPr>
            <a:r>
              <a:rPr lang="zh-CN" altLang="en-US" sz="2800" b="1"/>
              <a:t>教学流程</a:t>
            </a:r>
          </a:p>
        </p:txBody>
      </p:sp>
      <p:grpSp>
        <p:nvGrpSpPr>
          <p:cNvPr id="25631" name="Group 234"/>
          <p:cNvGrpSpPr/>
          <p:nvPr/>
        </p:nvGrpSpPr>
        <p:grpSpPr>
          <a:xfrm>
            <a:off x="6096001" y="620713"/>
            <a:ext cx="944563" cy="963612"/>
            <a:chOff x="3247" y="1673"/>
            <a:chExt cx="606" cy="636"/>
          </a:xfrm>
        </p:grpSpPr>
        <p:pic>
          <p:nvPicPr>
            <p:cNvPr id="25632" name="Picture 235" descr="light_shadow"/>
            <p:cNvPicPr>
              <a:picLocks noChangeAspect="1"/>
            </p:cNvPicPr>
            <p:nvPr/>
          </p:nvPicPr>
          <p:blipFill>
            <a:blip r:embed="rId8">
              <a:lum bright="-84000" contrast="-48000"/>
            </a:blip>
            <a:stretch>
              <a:fillRect/>
            </a:stretch>
          </p:blipFill>
          <p:spPr>
            <a:xfrm>
              <a:off x="3305" y="2171"/>
              <a:ext cx="498" cy="13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25633" name="Picture 236" descr="circuler_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47" y="1673"/>
              <a:ext cx="606" cy="58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25634" name="Oval 237"/>
            <p:cNvSpPr/>
            <p:nvPr/>
          </p:nvSpPr>
          <p:spPr>
            <a:xfrm>
              <a:off x="3247" y="1673"/>
              <a:ext cx="602" cy="587"/>
            </a:xfrm>
            <a:prstGeom prst="ellipse">
              <a:avLst/>
            </a:prstGeom>
            <a:gradFill rotWithShape="1">
              <a:gsLst>
                <a:gs pos="0">
                  <a:srgbClr val="CCCC00">
                    <a:alpha val="89998"/>
                  </a:srgbClr>
                </a:gs>
                <a:gs pos="50000">
                  <a:srgbClr val="CCFF99">
                    <a:alpha val="54999"/>
                  </a:srgbClr>
                </a:gs>
                <a:gs pos="100000">
                  <a:srgbClr val="CCCC00">
                    <a:alpha val="89998"/>
                  </a:srgbClr>
                </a:gs>
              </a:gsLst>
              <a:lin ang="5400000" scaled="1"/>
            </a:gradFill>
            <a:ln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grpSp>
          <p:nvGrpSpPr>
            <p:cNvPr id="25635" name="Group 238"/>
            <p:cNvGrpSpPr/>
            <p:nvPr/>
          </p:nvGrpSpPr>
          <p:grpSpPr>
            <a:xfrm rot="20520000" flipH="1" flipV="1">
              <a:off x="3295" y="2159"/>
              <a:ext cx="470" cy="111"/>
              <a:chOff x="2532" y="1051"/>
              <a:chExt cx="893" cy="246"/>
            </a:xfrm>
          </p:grpSpPr>
          <p:grpSp>
            <p:nvGrpSpPr>
              <p:cNvPr id="25636" name="Group 239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5637" name="AutoShape 240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638" name="AutoShape 241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639" name="AutoShape 242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640" name="AutoShape 243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  <p:grpSp>
            <p:nvGrpSpPr>
              <p:cNvPr id="25641" name="Group 244"/>
              <p:cNvGrpSpPr/>
              <p:nvPr/>
            </p:nvGrpSpPr>
            <p:grpSpPr>
              <a:xfrm rot="132000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5642" name="AutoShape 245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643" name="AutoShape 246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644" name="AutoShape 247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645" name="AutoShape 248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</p:grpSp>
        <p:sp>
          <p:nvSpPr>
            <p:cNvPr id="25646" name="Freeform 249"/>
            <p:cNvSpPr/>
            <p:nvPr/>
          </p:nvSpPr>
          <p:spPr>
            <a:xfrm>
              <a:off x="3309" y="1685"/>
              <a:ext cx="473" cy="20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l" t="t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AF6A2"/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25647" name="Text Box 167"/>
          <p:cNvSpPr txBox="1"/>
          <p:nvPr/>
        </p:nvSpPr>
        <p:spPr>
          <a:xfrm>
            <a:off x="6224588" y="836613"/>
            <a:ext cx="7556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400" b="1">
                <a:solidFill>
                  <a:srgbClr val="003366"/>
                </a:solidFill>
              </a:rPr>
              <a:t>1</a:t>
            </a:r>
          </a:p>
        </p:txBody>
      </p:sp>
      <p:grpSp>
        <p:nvGrpSpPr>
          <p:cNvPr id="25648" name="Group 250"/>
          <p:cNvGrpSpPr/>
          <p:nvPr/>
        </p:nvGrpSpPr>
        <p:grpSpPr>
          <a:xfrm>
            <a:off x="6108701" y="3984625"/>
            <a:ext cx="1071563" cy="1100138"/>
            <a:chOff x="3247" y="1673"/>
            <a:chExt cx="606" cy="636"/>
          </a:xfrm>
        </p:grpSpPr>
        <p:pic>
          <p:nvPicPr>
            <p:cNvPr id="25649" name="Picture 251" descr="light_shadow"/>
            <p:cNvPicPr>
              <a:picLocks noChangeAspect="1"/>
            </p:cNvPicPr>
            <p:nvPr/>
          </p:nvPicPr>
          <p:blipFill>
            <a:blip r:embed="rId10">
              <a:lum bright="-84000" contrast="-48000"/>
            </a:blip>
            <a:stretch>
              <a:fillRect/>
            </a:stretch>
          </p:blipFill>
          <p:spPr>
            <a:xfrm>
              <a:off x="3305" y="2171"/>
              <a:ext cx="498" cy="13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25650" name="Picture 252" descr="circuler_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47" y="1673"/>
              <a:ext cx="606" cy="58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25651" name="Oval 253"/>
            <p:cNvSpPr/>
            <p:nvPr/>
          </p:nvSpPr>
          <p:spPr>
            <a:xfrm>
              <a:off x="3247" y="1673"/>
              <a:ext cx="602" cy="587"/>
            </a:xfrm>
            <a:prstGeom prst="ellipse">
              <a:avLst/>
            </a:prstGeom>
            <a:gradFill rotWithShape="1">
              <a:gsLst>
                <a:gs pos="0">
                  <a:srgbClr val="CCCC00">
                    <a:alpha val="89998"/>
                  </a:srgbClr>
                </a:gs>
                <a:gs pos="50000">
                  <a:srgbClr val="CCFF99">
                    <a:alpha val="54999"/>
                  </a:srgbClr>
                </a:gs>
                <a:gs pos="100000">
                  <a:srgbClr val="CCCC00">
                    <a:alpha val="89998"/>
                  </a:srgbClr>
                </a:gs>
              </a:gsLst>
              <a:lin ang="5400000" scaled="1"/>
            </a:gradFill>
            <a:ln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grpSp>
          <p:nvGrpSpPr>
            <p:cNvPr id="25652" name="Group 254"/>
            <p:cNvGrpSpPr/>
            <p:nvPr/>
          </p:nvGrpSpPr>
          <p:grpSpPr>
            <a:xfrm rot="20520000" flipH="1" flipV="1">
              <a:off x="3295" y="2159"/>
              <a:ext cx="470" cy="111"/>
              <a:chOff x="2532" y="1051"/>
              <a:chExt cx="893" cy="246"/>
            </a:xfrm>
          </p:grpSpPr>
          <p:grpSp>
            <p:nvGrpSpPr>
              <p:cNvPr id="25653" name="Group 255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5654" name="AutoShape 256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655" name="AutoShape 257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656" name="AutoShape 258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657" name="AutoShape 259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  <p:grpSp>
            <p:nvGrpSpPr>
              <p:cNvPr id="25658" name="Group 260"/>
              <p:cNvGrpSpPr/>
              <p:nvPr/>
            </p:nvGrpSpPr>
            <p:grpSpPr>
              <a:xfrm rot="132000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5659" name="AutoShape 261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9019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660" name="AutoShape 262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661" name="AutoShape 263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662" name="AutoShape 264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</p:grpSp>
        <p:sp>
          <p:nvSpPr>
            <p:cNvPr id="25663" name="Freeform 265"/>
            <p:cNvSpPr/>
            <p:nvPr/>
          </p:nvSpPr>
          <p:spPr>
            <a:xfrm>
              <a:off x="3309" y="1685"/>
              <a:ext cx="473" cy="20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l" t="t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AF6A2"/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25664" name="Text Box 218"/>
          <p:cNvSpPr txBox="1"/>
          <p:nvPr/>
        </p:nvSpPr>
        <p:spPr>
          <a:xfrm>
            <a:off x="6180139" y="4343400"/>
            <a:ext cx="954087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400" b="1">
                <a:solidFill>
                  <a:srgbClr val="003366"/>
                </a:solidFill>
              </a:rPr>
              <a:t>4</a:t>
            </a:r>
          </a:p>
        </p:txBody>
      </p:sp>
      <p:grpSp>
        <p:nvGrpSpPr>
          <p:cNvPr id="25665" name="Group 266"/>
          <p:cNvGrpSpPr/>
          <p:nvPr/>
        </p:nvGrpSpPr>
        <p:grpSpPr>
          <a:xfrm>
            <a:off x="5159375" y="4868864"/>
            <a:ext cx="985838" cy="1068387"/>
            <a:chOff x="3247" y="1673"/>
            <a:chExt cx="606" cy="636"/>
          </a:xfrm>
        </p:grpSpPr>
        <p:pic>
          <p:nvPicPr>
            <p:cNvPr id="25666" name="Picture 267" descr="light_shadow"/>
            <p:cNvPicPr>
              <a:picLocks noChangeAspect="1"/>
            </p:cNvPicPr>
            <p:nvPr/>
          </p:nvPicPr>
          <p:blipFill>
            <a:blip r:embed="rId12">
              <a:lum bright="-84000" contrast="-48000"/>
            </a:blip>
            <a:stretch>
              <a:fillRect/>
            </a:stretch>
          </p:blipFill>
          <p:spPr>
            <a:xfrm>
              <a:off x="3305" y="2171"/>
              <a:ext cx="498" cy="13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25667" name="Picture 268" descr="circuler_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47" y="1673"/>
              <a:ext cx="606" cy="58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25668" name="Oval 269"/>
            <p:cNvSpPr/>
            <p:nvPr/>
          </p:nvSpPr>
          <p:spPr>
            <a:xfrm>
              <a:off x="3247" y="1673"/>
              <a:ext cx="602" cy="587"/>
            </a:xfrm>
            <a:prstGeom prst="ellipse">
              <a:avLst/>
            </a:prstGeom>
            <a:gradFill rotWithShape="1">
              <a:gsLst>
                <a:gs pos="0">
                  <a:srgbClr val="CCCC00">
                    <a:alpha val="89998"/>
                  </a:srgbClr>
                </a:gs>
                <a:gs pos="50000">
                  <a:srgbClr val="CCFF99">
                    <a:alpha val="54999"/>
                  </a:srgbClr>
                </a:gs>
                <a:gs pos="100000">
                  <a:srgbClr val="CCCC00">
                    <a:alpha val="89998"/>
                  </a:srgbClr>
                </a:gs>
              </a:gsLst>
              <a:lin ang="5400000" scaled="1"/>
            </a:gradFill>
            <a:ln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grpSp>
          <p:nvGrpSpPr>
            <p:cNvPr id="25669" name="Group 270"/>
            <p:cNvGrpSpPr/>
            <p:nvPr/>
          </p:nvGrpSpPr>
          <p:grpSpPr>
            <a:xfrm rot="20520000" flipH="1" flipV="1">
              <a:off x="3295" y="2159"/>
              <a:ext cx="470" cy="111"/>
              <a:chOff x="2532" y="1051"/>
              <a:chExt cx="893" cy="246"/>
            </a:xfrm>
          </p:grpSpPr>
          <p:grpSp>
            <p:nvGrpSpPr>
              <p:cNvPr id="25670" name="Group 271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5671" name="AutoShape 272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672" name="AutoShape 273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673" name="AutoShape 274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674" name="AutoShape 275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  <p:grpSp>
            <p:nvGrpSpPr>
              <p:cNvPr id="25675" name="Group 276"/>
              <p:cNvGrpSpPr/>
              <p:nvPr/>
            </p:nvGrpSpPr>
            <p:grpSpPr>
              <a:xfrm rot="132000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5676" name="AutoShape 277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9019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677" name="AutoShape 278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678" name="AutoShape 279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679" name="AutoShape 280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</p:grpSp>
        <p:sp>
          <p:nvSpPr>
            <p:cNvPr id="25680" name="Freeform 281"/>
            <p:cNvSpPr/>
            <p:nvPr/>
          </p:nvSpPr>
          <p:spPr>
            <a:xfrm>
              <a:off x="3309" y="1685"/>
              <a:ext cx="473" cy="20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l" t="t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AF6A2"/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25681" name="Text Box 282"/>
          <p:cNvSpPr txBox="1"/>
          <p:nvPr/>
        </p:nvSpPr>
        <p:spPr>
          <a:xfrm>
            <a:off x="5230813" y="5157788"/>
            <a:ext cx="8191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400" b="1">
                <a:solidFill>
                  <a:srgbClr val="003366"/>
                </a:solidFill>
              </a:rPr>
              <a:t>5</a:t>
            </a:r>
          </a:p>
        </p:txBody>
      </p:sp>
      <p:grpSp>
        <p:nvGrpSpPr>
          <p:cNvPr id="25682" name="组合 95"/>
          <p:cNvGrpSpPr/>
          <p:nvPr/>
        </p:nvGrpSpPr>
        <p:grpSpPr>
          <a:xfrm>
            <a:off x="3071813" y="1028701"/>
            <a:ext cx="2032000" cy="2416175"/>
            <a:chOff x="1547812" y="1028700"/>
            <a:chExt cx="2032001" cy="2416175"/>
          </a:xfrm>
        </p:grpSpPr>
        <p:grpSp>
          <p:nvGrpSpPr>
            <p:cNvPr id="25683" name="Group 230"/>
            <p:cNvGrpSpPr/>
            <p:nvPr/>
          </p:nvGrpSpPr>
          <p:grpSpPr>
            <a:xfrm>
              <a:off x="2052638" y="2236788"/>
              <a:ext cx="1527175" cy="1208087"/>
              <a:chOff x="1293" y="1283"/>
              <a:chExt cx="962" cy="761"/>
            </a:xfrm>
          </p:grpSpPr>
          <p:sp>
            <p:nvSpPr>
              <p:cNvPr id="25684" name="AutoShape 56"/>
              <p:cNvSpPr/>
              <p:nvPr/>
            </p:nvSpPr>
            <p:spPr>
              <a:xfrm>
                <a:off x="1295" y="1283"/>
                <a:ext cx="958" cy="761"/>
              </a:xfrm>
              <a:custGeom>
                <a:avLst/>
                <a:gdLst/>
                <a:ahLst/>
                <a:cxnLst>
                  <a:cxn ang="0">
                    <a:pos x="479" y="761"/>
                  </a:cxn>
                  <a:cxn ang="0">
                    <a:pos x="733" y="381"/>
                  </a:cxn>
                  <a:cxn ang="0">
                    <a:pos x="479" y="403"/>
                  </a:cxn>
                  <a:cxn ang="0">
                    <a:pos x="225" y="381"/>
                  </a:cxn>
                </a:cxnLst>
                <a:rect l="l" t="t" r="r" b="b"/>
                <a:pathLst>
                  <a:path w="21600" h="21600">
                    <a:moveTo>
                      <a:pt x="11434" y="10800"/>
                    </a:moveTo>
                    <a:cubicBezTo>
                      <a:pt x="11434" y="11150"/>
                      <a:pt x="11150" y="11434"/>
                      <a:pt x="10800" y="11434"/>
                    </a:cubicBezTo>
                    <a:cubicBezTo>
                      <a:pt x="10449" y="11434"/>
                      <a:pt x="10166" y="11150"/>
                      <a:pt x="10166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50000">
                    <a:srgbClr val="663300"/>
                  </a:gs>
                  <a:gs pos="100000">
                    <a:srgbClr val="FFCC00"/>
                  </a:gs>
                </a:gsLst>
                <a:lin ang="5400000" scaled="1"/>
              </a:gradFill>
              <a:ln>
                <a:noFill/>
                <a:round/>
              </a:ln>
            </p:spPr>
            <p:txBody>
              <a:bodyPr anchor="t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/>
              </a:p>
            </p:txBody>
          </p:sp>
          <p:sp>
            <p:nvSpPr>
              <p:cNvPr id="25685" name="Oval 57"/>
              <p:cNvSpPr/>
              <p:nvPr/>
            </p:nvSpPr>
            <p:spPr>
              <a:xfrm>
                <a:off x="1293" y="1591"/>
                <a:ext cx="962" cy="161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E476"/>
                  </a:gs>
                </a:gsLst>
                <a:lin ang="5400000" scaled="1"/>
              </a:gradFill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endParaRPr lang="zh-CN" altLang="en-US" b="1"/>
              </a:p>
            </p:txBody>
          </p:sp>
        </p:grpSp>
        <p:pic>
          <p:nvPicPr>
            <p:cNvPr id="25686" name="Picture 69" descr="worldmap_ani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220913" y="1611313"/>
              <a:ext cx="1177925" cy="1177925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25687" name="TextBox 91"/>
            <p:cNvSpPr txBox="1"/>
            <p:nvPr/>
          </p:nvSpPr>
          <p:spPr>
            <a:xfrm>
              <a:off x="2943225" y="1100138"/>
              <a:ext cx="542925" cy="51911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zh-CN" altLang="en-US" sz="2800" b="1"/>
                <a:t>说</a:t>
              </a:r>
            </a:p>
          </p:txBody>
        </p:sp>
        <p:sp>
          <p:nvSpPr>
            <p:cNvPr id="25688" name="TextBox 92"/>
            <p:cNvSpPr txBox="1"/>
            <p:nvPr/>
          </p:nvSpPr>
          <p:spPr>
            <a:xfrm>
              <a:off x="1595437" y="2209800"/>
              <a:ext cx="542925" cy="51911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zh-CN" altLang="en-US" sz="2800" b="1"/>
                <a:t>程</a:t>
              </a:r>
            </a:p>
          </p:txBody>
        </p:sp>
        <p:sp>
          <p:nvSpPr>
            <p:cNvPr id="25689" name="TextBox 93"/>
            <p:cNvSpPr txBox="1"/>
            <p:nvPr/>
          </p:nvSpPr>
          <p:spPr>
            <a:xfrm>
              <a:off x="1547812" y="1490663"/>
              <a:ext cx="542925" cy="51911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zh-CN" altLang="en-US" sz="2800" b="1"/>
                <a:t>流</a:t>
              </a:r>
            </a:p>
          </p:txBody>
        </p:sp>
        <p:sp>
          <p:nvSpPr>
            <p:cNvPr id="25690" name="TextBox 94"/>
            <p:cNvSpPr txBox="1"/>
            <p:nvPr/>
          </p:nvSpPr>
          <p:spPr>
            <a:xfrm>
              <a:off x="2214562" y="1028700"/>
              <a:ext cx="542926" cy="51911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zh-CN" altLang="en-US" sz="2800" b="1"/>
                <a:t>课</a:t>
              </a:r>
            </a:p>
          </p:txBody>
        </p:sp>
      </p:grpSp>
      <p:grpSp>
        <p:nvGrpSpPr>
          <p:cNvPr id="25691" name="Group 266"/>
          <p:cNvGrpSpPr/>
          <p:nvPr/>
        </p:nvGrpSpPr>
        <p:grpSpPr>
          <a:xfrm>
            <a:off x="3719514" y="5084764"/>
            <a:ext cx="985837" cy="1068387"/>
            <a:chOff x="3247" y="1673"/>
            <a:chExt cx="606" cy="636"/>
          </a:xfrm>
        </p:grpSpPr>
        <p:pic>
          <p:nvPicPr>
            <p:cNvPr id="25692" name="Picture 267" descr="light_shadow"/>
            <p:cNvPicPr>
              <a:picLocks noChangeAspect="1"/>
            </p:cNvPicPr>
            <p:nvPr/>
          </p:nvPicPr>
          <p:blipFill>
            <a:blip r:embed="rId12">
              <a:lum bright="-84000" contrast="-48000"/>
            </a:blip>
            <a:stretch>
              <a:fillRect/>
            </a:stretch>
          </p:blipFill>
          <p:spPr>
            <a:xfrm>
              <a:off x="3305" y="2171"/>
              <a:ext cx="498" cy="13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25693" name="Picture 268" descr="circuler_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47" y="1673"/>
              <a:ext cx="606" cy="58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25694" name="Oval 269"/>
            <p:cNvSpPr/>
            <p:nvPr/>
          </p:nvSpPr>
          <p:spPr>
            <a:xfrm>
              <a:off x="3247" y="1673"/>
              <a:ext cx="602" cy="587"/>
            </a:xfrm>
            <a:prstGeom prst="ellipse">
              <a:avLst/>
            </a:prstGeom>
            <a:gradFill rotWithShape="1">
              <a:gsLst>
                <a:gs pos="0">
                  <a:srgbClr val="CCCC00">
                    <a:alpha val="89998"/>
                  </a:srgbClr>
                </a:gs>
                <a:gs pos="50000">
                  <a:srgbClr val="CCFF99">
                    <a:alpha val="54999"/>
                  </a:srgbClr>
                </a:gs>
                <a:gs pos="100000">
                  <a:srgbClr val="CCCC00">
                    <a:alpha val="89998"/>
                  </a:srgbClr>
                </a:gs>
              </a:gsLst>
              <a:lin ang="5400000" scaled="1"/>
            </a:gradFill>
            <a:ln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grpSp>
          <p:nvGrpSpPr>
            <p:cNvPr id="25695" name="Group 270"/>
            <p:cNvGrpSpPr/>
            <p:nvPr/>
          </p:nvGrpSpPr>
          <p:grpSpPr>
            <a:xfrm rot="20520000" flipH="1" flipV="1">
              <a:off x="3295" y="2159"/>
              <a:ext cx="470" cy="111"/>
              <a:chOff x="2532" y="1051"/>
              <a:chExt cx="893" cy="246"/>
            </a:xfrm>
          </p:grpSpPr>
          <p:grpSp>
            <p:nvGrpSpPr>
              <p:cNvPr id="25696" name="Group 271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5697" name="AutoShape 272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698" name="AutoShape 273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699" name="AutoShape 274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700" name="AutoShape 275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  <p:grpSp>
            <p:nvGrpSpPr>
              <p:cNvPr id="25701" name="Group 276"/>
              <p:cNvGrpSpPr/>
              <p:nvPr/>
            </p:nvGrpSpPr>
            <p:grpSpPr>
              <a:xfrm rot="132000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5702" name="AutoShape 277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9019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703" name="AutoShape 278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704" name="AutoShape 279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705" name="AutoShape 280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</p:grpSp>
        <p:sp>
          <p:nvSpPr>
            <p:cNvPr id="25706" name="Freeform 281"/>
            <p:cNvSpPr/>
            <p:nvPr/>
          </p:nvSpPr>
          <p:spPr>
            <a:xfrm>
              <a:off x="3309" y="1685"/>
              <a:ext cx="473" cy="20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l" t="t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AF6A2"/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25707" name="Rectangle 227">
            <a:hlinkClick r:id="" action="ppaction://noaction"/>
          </p:cNvPr>
          <p:cNvSpPr/>
          <p:nvPr/>
        </p:nvSpPr>
        <p:spPr>
          <a:xfrm>
            <a:off x="4583114" y="5876926"/>
            <a:ext cx="18129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0" hangingPunct="0">
              <a:buClr>
                <a:srgbClr val="FF3300"/>
              </a:buClr>
              <a:buSzPct val="115000"/>
              <a:buFont typeface="Wingdings" pitchFamily="2" charset="2"/>
            </a:pPr>
            <a:r>
              <a:rPr lang="zh-CN" altLang="en-US" sz="2800" b="1"/>
              <a:t>板书设计</a:t>
            </a:r>
          </a:p>
        </p:txBody>
      </p:sp>
      <p:sp>
        <p:nvSpPr>
          <p:cNvPr id="25708" name="文本框 31863"/>
          <p:cNvSpPr txBox="1"/>
          <p:nvPr/>
        </p:nvSpPr>
        <p:spPr>
          <a:xfrm>
            <a:off x="4008438" y="5373688"/>
            <a:ext cx="43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400" b="1">
                <a:solidFill>
                  <a:schemeClr val="accent2"/>
                </a:solidFill>
              </a:rPr>
              <a:t>6</a:t>
            </a:r>
          </a:p>
        </p:txBody>
      </p:sp>
      <p:grpSp>
        <p:nvGrpSpPr>
          <p:cNvPr id="25709" name="Group 250"/>
          <p:cNvGrpSpPr/>
          <p:nvPr/>
        </p:nvGrpSpPr>
        <p:grpSpPr>
          <a:xfrm>
            <a:off x="6600826" y="2852739"/>
            <a:ext cx="1071563" cy="1100137"/>
            <a:chOff x="3247" y="1673"/>
            <a:chExt cx="606" cy="636"/>
          </a:xfrm>
        </p:grpSpPr>
        <p:pic>
          <p:nvPicPr>
            <p:cNvPr id="25710" name="Picture 251" descr="light_shadow"/>
            <p:cNvPicPr>
              <a:picLocks noChangeAspect="1"/>
            </p:cNvPicPr>
            <p:nvPr/>
          </p:nvPicPr>
          <p:blipFill>
            <a:blip r:embed="rId10">
              <a:lum bright="-84000" contrast="-48000"/>
            </a:blip>
            <a:stretch>
              <a:fillRect/>
            </a:stretch>
          </p:blipFill>
          <p:spPr>
            <a:xfrm>
              <a:off x="3305" y="2171"/>
              <a:ext cx="498" cy="13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25711" name="Picture 252" descr="circuler_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47" y="1673"/>
              <a:ext cx="606" cy="58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25712" name="Oval 253"/>
            <p:cNvSpPr/>
            <p:nvPr/>
          </p:nvSpPr>
          <p:spPr>
            <a:xfrm>
              <a:off x="3247" y="1673"/>
              <a:ext cx="602" cy="587"/>
            </a:xfrm>
            <a:prstGeom prst="ellipse">
              <a:avLst/>
            </a:prstGeom>
            <a:gradFill rotWithShape="1">
              <a:gsLst>
                <a:gs pos="0">
                  <a:srgbClr val="CCCC00">
                    <a:alpha val="89998"/>
                  </a:srgbClr>
                </a:gs>
                <a:gs pos="50000">
                  <a:srgbClr val="CCFF99">
                    <a:alpha val="54999"/>
                  </a:srgbClr>
                </a:gs>
                <a:gs pos="100000">
                  <a:srgbClr val="CCCC00">
                    <a:alpha val="89998"/>
                  </a:srgbClr>
                </a:gs>
              </a:gsLst>
              <a:lin ang="5400000" scaled="1"/>
            </a:gradFill>
            <a:ln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grpSp>
          <p:nvGrpSpPr>
            <p:cNvPr id="25713" name="Group 254"/>
            <p:cNvGrpSpPr/>
            <p:nvPr/>
          </p:nvGrpSpPr>
          <p:grpSpPr>
            <a:xfrm rot="20520000" flipH="1" flipV="1">
              <a:off x="3295" y="2159"/>
              <a:ext cx="470" cy="111"/>
              <a:chOff x="2532" y="1051"/>
              <a:chExt cx="893" cy="246"/>
            </a:xfrm>
          </p:grpSpPr>
          <p:grpSp>
            <p:nvGrpSpPr>
              <p:cNvPr id="25714" name="Group 255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5715" name="AutoShape 256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716" name="AutoShape 257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717" name="AutoShape 258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718" name="AutoShape 259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  <p:grpSp>
            <p:nvGrpSpPr>
              <p:cNvPr id="25719" name="Group 260"/>
              <p:cNvGrpSpPr/>
              <p:nvPr/>
            </p:nvGrpSpPr>
            <p:grpSpPr>
              <a:xfrm rot="132000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5720" name="AutoShape 261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9019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721" name="AutoShape 262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722" name="AutoShape 263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723" name="AutoShape 264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</p:grpSp>
        <p:sp>
          <p:nvSpPr>
            <p:cNvPr id="25724" name="Freeform 265"/>
            <p:cNvSpPr/>
            <p:nvPr/>
          </p:nvSpPr>
          <p:spPr>
            <a:xfrm>
              <a:off x="3309" y="1685"/>
              <a:ext cx="473" cy="20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l" t="t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AF6A2"/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25725" name="Text Box 218"/>
          <p:cNvSpPr txBox="1"/>
          <p:nvPr/>
        </p:nvSpPr>
        <p:spPr>
          <a:xfrm>
            <a:off x="6672264" y="3141663"/>
            <a:ext cx="954087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400" b="1">
                <a:solidFill>
                  <a:srgbClr val="003366"/>
                </a:solidFill>
              </a:rPr>
              <a:t>3</a:t>
            </a:r>
          </a:p>
        </p:txBody>
      </p:sp>
      <p:sp>
        <p:nvSpPr>
          <p:cNvPr id="25726" name="Rectangle 226">
            <a:hlinkClick r:id="rId15" action="ppaction://hlinksldjump"/>
          </p:cNvPr>
          <p:cNvSpPr/>
          <p:nvPr/>
        </p:nvSpPr>
        <p:spPr>
          <a:xfrm>
            <a:off x="7391400" y="4365626"/>
            <a:ext cx="229235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0" hangingPunct="0">
              <a:buClr>
                <a:srgbClr val="FF3300"/>
              </a:buClr>
              <a:buSzPct val="115000"/>
              <a:buFont typeface="Wingdings" pitchFamily="2" charset="2"/>
            </a:pPr>
            <a:r>
              <a:rPr lang="zh-CN" altLang="en-US" sz="2800" b="1"/>
              <a:t>教学目标</a:t>
            </a:r>
          </a:p>
        </p:txBody>
      </p:sp>
      <p:grpSp>
        <p:nvGrpSpPr>
          <p:cNvPr id="25727" name="Group 266"/>
          <p:cNvGrpSpPr/>
          <p:nvPr/>
        </p:nvGrpSpPr>
        <p:grpSpPr>
          <a:xfrm>
            <a:off x="2208214" y="4941889"/>
            <a:ext cx="985837" cy="1068387"/>
            <a:chOff x="3247" y="1673"/>
            <a:chExt cx="606" cy="636"/>
          </a:xfrm>
        </p:grpSpPr>
        <p:pic>
          <p:nvPicPr>
            <p:cNvPr id="25728" name="Picture 267" descr="light_shadow"/>
            <p:cNvPicPr>
              <a:picLocks noChangeAspect="1"/>
            </p:cNvPicPr>
            <p:nvPr/>
          </p:nvPicPr>
          <p:blipFill>
            <a:blip r:embed="rId12">
              <a:lum bright="-84000" contrast="-48000"/>
            </a:blip>
            <a:stretch>
              <a:fillRect/>
            </a:stretch>
          </p:blipFill>
          <p:spPr>
            <a:xfrm>
              <a:off x="3305" y="2171"/>
              <a:ext cx="498" cy="13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25729" name="Picture 268" descr="circuler_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47" y="1673"/>
              <a:ext cx="606" cy="58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25730" name="Oval 269"/>
            <p:cNvSpPr/>
            <p:nvPr/>
          </p:nvSpPr>
          <p:spPr>
            <a:xfrm>
              <a:off x="3247" y="1673"/>
              <a:ext cx="602" cy="587"/>
            </a:xfrm>
            <a:prstGeom prst="ellipse">
              <a:avLst/>
            </a:prstGeom>
            <a:gradFill rotWithShape="1">
              <a:gsLst>
                <a:gs pos="0">
                  <a:srgbClr val="CCCC00">
                    <a:alpha val="89998"/>
                  </a:srgbClr>
                </a:gs>
                <a:gs pos="50000">
                  <a:srgbClr val="CCFF99">
                    <a:alpha val="54999"/>
                  </a:srgbClr>
                </a:gs>
                <a:gs pos="100000">
                  <a:srgbClr val="CCCC00">
                    <a:alpha val="89998"/>
                  </a:srgbClr>
                </a:gs>
              </a:gsLst>
              <a:lin ang="5400000" scaled="1"/>
            </a:gradFill>
            <a:ln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grpSp>
          <p:nvGrpSpPr>
            <p:cNvPr id="25731" name="Group 270"/>
            <p:cNvGrpSpPr/>
            <p:nvPr/>
          </p:nvGrpSpPr>
          <p:grpSpPr>
            <a:xfrm rot="20520000" flipH="1" flipV="1">
              <a:off x="3295" y="2159"/>
              <a:ext cx="470" cy="111"/>
              <a:chOff x="2532" y="1051"/>
              <a:chExt cx="893" cy="246"/>
            </a:xfrm>
          </p:grpSpPr>
          <p:grpSp>
            <p:nvGrpSpPr>
              <p:cNvPr id="25732" name="Group 271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5733" name="AutoShape 272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734" name="AutoShape 273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735" name="AutoShape 274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736" name="AutoShape 275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  <p:grpSp>
            <p:nvGrpSpPr>
              <p:cNvPr id="25737" name="Group 276"/>
              <p:cNvGrpSpPr/>
              <p:nvPr/>
            </p:nvGrpSpPr>
            <p:grpSpPr>
              <a:xfrm rot="132000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5738" name="AutoShape 277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9019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739" name="AutoShape 278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740" name="AutoShape 279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25741" name="AutoShape 280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</p:grpSp>
        <p:sp>
          <p:nvSpPr>
            <p:cNvPr id="25742" name="Freeform 281"/>
            <p:cNvSpPr/>
            <p:nvPr/>
          </p:nvSpPr>
          <p:spPr>
            <a:xfrm>
              <a:off x="3309" y="1685"/>
              <a:ext cx="473" cy="20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l" t="t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AF6A2"/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25743" name="Rectangle 227">
            <a:hlinkClick r:id="" action="ppaction://noaction"/>
          </p:cNvPr>
          <p:cNvSpPr/>
          <p:nvPr/>
        </p:nvSpPr>
        <p:spPr>
          <a:xfrm>
            <a:off x="2424114" y="6021388"/>
            <a:ext cx="18129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0" hangingPunct="0">
              <a:buClr>
                <a:srgbClr val="FF3300"/>
              </a:buClr>
              <a:buSzPct val="115000"/>
              <a:buFont typeface="Wingdings" pitchFamily="2" charset="2"/>
            </a:pPr>
            <a:r>
              <a:rPr lang="zh-CN" altLang="en-US" sz="2800" b="1"/>
              <a:t>教学反思</a:t>
            </a:r>
          </a:p>
        </p:txBody>
      </p:sp>
      <p:sp>
        <p:nvSpPr>
          <p:cNvPr id="25744" name="文本框 31903"/>
          <p:cNvSpPr txBox="1"/>
          <p:nvPr/>
        </p:nvSpPr>
        <p:spPr>
          <a:xfrm>
            <a:off x="2424113" y="5229225"/>
            <a:ext cx="43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400" b="1">
                <a:solidFill>
                  <a:schemeClr val="accent2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6" grpId="0"/>
      <p:bldP spid="25627" grpId="0"/>
      <p:bldP spid="25628" grpId="0"/>
      <p:bldP spid="25629" grpId="0"/>
      <p:bldP spid="25630" grpId="0"/>
      <p:bldP spid="25647" grpId="0"/>
      <p:bldP spid="25664" grpId="0"/>
      <p:bldP spid="25681" grpId="0"/>
      <p:bldP spid="25707" grpId="0"/>
      <p:bldP spid="25708" grpId="0"/>
      <p:bldP spid="25725" grpId="0"/>
      <p:bldP spid="25726" grpId="0"/>
      <p:bldP spid="25743" grpId="0"/>
      <p:bldP spid="257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标题 144385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anchor="ctr" anchorCtr="0"/>
          <a:lstStyle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endParaRPr lang="zh-CN"/>
          </a:p>
        </p:txBody>
      </p:sp>
      <p:graphicFrame>
        <p:nvGraphicFramePr>
          <p:cNvPr id="44034" name="内容占位符 144386"/>
          <p:cNvGraphicFramePr>
            <a:graphicFrameLocks noGrp="1" noChangeAspect="1"/>
          </p:cNvGraphicFramePr>
          <p:nvPr>
            <p:ph sz="half" idx="1"/>
          </p:nvPr>
        </p:nvGraphicFramePr>
        <p:xfrm>
          <a:off x="3822700" y="3667125"/>
          <a:ext cx="3556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55600" imgH="392113" progId="Equation.3">
                  <p:embed/>
                </p:oleObj>
              </mc:Choice>
              <mc:Fallback>
                <p:oleObj r:id="rId2" imgW="355600" imgH="392113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22700" y="3667125"/>
                        <a:ext cx="355600" cy="392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内容占位符 14438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013700" y="2495550"/>
          <a:ext cx="355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55600" imgH="393700" progId="Equation.3">
                  <p:embed/>
                </p:oleObj>
              </mc:Choice>
              <mc:Fallback>
                <p:oleObj r:id="rId4" imgW="3556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13700" y="2495550"/>
                        <a:ext cx="355600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内容占位符 14439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503613" y="4149725"/>
          <a:ext cx="1131887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131887" imgH="1252538" progId="Equation.3">
                  <p:embed/>
                </p:oleObj>
              </mc:Choice>
              <mc:Fallback>
                <p:oleObj r:id="rId6" imgW="1131887" imgH="1252538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03613" y="4149725"/>
                        <a:ext cx="1131887" cy="12525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6" name="图片 144389" descr="jones2309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9151" y="333375"/>
            <a:ext cx="2665413" cy="25908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4037" name="文本框 144390"/>
          <p:cNvSpPr txBox="1"/>
          <p:nvPr/>
        </p:nvSpPr>
        <p:spPr>
          <a:xfrm rot="21240000">
            <a:off x="7964430" y="549275"/>
            <a:ext cx="800219" cy="34559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br>
              <a:rPr lang="en-US" altLang="zh-CN" sz="2000">
                <a:solidFill>
                  <a:schemeClr val="tx2"/>
                </a:solidFill>
              </a:rPr>
            </a:br>
            <a:endParaRPr lang="en-US" altLang="zh-CN" sz="2000">
              <a:solidFill>
                <a:schemeClr val="tx2"/>
              </a:solidFill>
            </a:endParaRPr>
          </a:p>
        </p:txBody>
      </p:sp>
      <p:sp>
        <p:nvSpPr>
          <p:cNvPr id="44038" name="矩形 144391"/>
          <p:cNvSpPr/>
          <p:nvPr/>
        </p:nvSpPr>
        <p:spPr>
          <a:xfrm>
            <a:off x="2135188" y="3284539"/>
            <a:ext cx="7632700" cy="10810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3000" b="1">
                <a:solidFill>
                  <a:srgbClr val="6600FF"/>
                </a:solidFill>
              </a:rPr>
              <a:t>1</a:t>
            </a:r>
            <a:r>
              <a:rPr lang="zh-CN" altLang="en-US" sz="3000" b="1">
                <a:solidFill>
                  <a:srgbClr val="6600FF"/>
                </a:solidFill>
              </a:rPr>
              <a:t>、请运用知识计算出美国田径运动员琼斯</a:t>
            </a:r>
            <a:r>
              <a:rPr lang="en-US" altLang="zh-CN" sz="3000" b="1">
                <a:solidFill>
                  <a:schemeClr val="accent2"/>
                </a:solidFill>
              </a:rPr>
              <a:t>100</a:t>
            </a:r>
            <a:r>
              <a:rPr lang="en-US" altLang="zh-CN" sz="3400" b="1">
                <a:solidFill>
                  <a:schemeClr val="accent2"/>
                </a:solidFill>
              </a:rPr>
              <a:t>m</a:t>
            </a:r>
            <a:r>
              <a:rPr lang="zh-CN" altLang="en-US" sz="3000" b="1">
                <a:solidFill>
                  <a:srgbClr val="6600FF"/>
                </a:solidFill>
              </a:rPr>
              <a:t>短跑的平均速度</a:t>
            </a:r>
            <a:br>
              <a:rPr lang="zh-CN" altLang="en-US" sz="3000" b="1">
                <a:solidFill>
                  <a:srgbClr val="6600FF"/>
                </a:solidFill>
              </a:rPr>
            </a:br>
            <a:endParaRPr lang="zh-CN" altLang="en-US" sz="3000" b="1">
              <a:solidFill>
                <a:srgbClr val="6600FF"/>
              </a:solidFill>
            </a:endParaRPr>
          </a:p>
        </p:txBody>
      </p:sp>
      <p:sp>
        <p:nvSpPr>
          <p:cNvPr id="44039" name="矩形 144392"/>
          <p:cNvSpPr/>
          <p:nvPr/>
        </p:nvSpPr>
        <p:spPr>
          <a:xfrm>
            <a:off x="6240463" y="476250"/>
            <a:ext cx="3930650" cy="7112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 i="1">
                <a:latin typeface="Times New Roman" pitchFamily="18" charset="0"/>
              </a:rPr>
              <a:t>琼斯以</a:t>
            </a:r>
            <a:r>
              <a:rPr lang="en-US" altLang="zh-CN" sz="2000" b="1" i="1">
                <a:latin typeface="Times New Roman" pitchFamily="18" charset="0"/>
              </a:rPr>
              <a:t>10</a:t>
            </a:r>
            <a:r>
              <a:rPr lang="zh-CN" altLang="en-US" sz="2000" b="1" i="1">
                <a:latin typeface="Times New Roman" pitchFamily="18" charset="0"/>
              </a:rPr>
              <a:t>秒</a:t>
            </a:r>
            <a:r>
              <a:rPr lang="en-US" altLang="zh-CN" sz="2000" b="1" i="1">
                <a:latin typeface="Times New Roman" pitchFamily="18" charset="0"/>
              </a:rPr>
              <a:t>75(</a:t>
            </a:r>
            <a:r>
              <a:rPr lang="zh-CN" altLang="en-US" sz="2000" b="1" i="1">
                <a:latin typeface="Times New Roman" pitchFamily="18" charset="0"/>
              </a:rPr>
              <a:t>取</a:t>
            </a:r>
            <a:r>
              <a:rPr lang="en-US" altLang="zh-CN" sz="2000" b="1" i="1">
                <a:latin typeface="Times New Roman" pitchFamily="18" charset="0"/>
              </a:rPr>
              <a:t>10s</a:t>
            </a:r>
            <a:r>
              <a:rPr lang="zh-CN" altLang="en-US" sz="2000" b="1" i="1">
                <a:latin typeface="Times New Roman" pitchFamily="18" charset="0"/>
              </a:rPr>
              <a:t>计算）的成绩获得女子</a:t>
            </a:r>
            <a:r>
              <a:rPr lang="en-US" altLang="zh-CN" sz="2000" b="1" i="1">
                <a:latin typeface="Times New Roman" pitchFamily="18" charset="0"/>
              </a:rPr>
              <a:t>100</a:t>
            </a:r>
            <a:r>
              <a:rPr lang="zh-CN" altLang="en-US" sz="2000" b="1" i="1">
                <a:latin typeface="Times New Roman" pitchFamily="18" charset="0"/>
              </a:rPr>
              <a:t>米短跑金牌</a:t>
            </a:r>
            <a:r>
              <a:rPr lang="en-US" altLang="zh-CN" sz="2000" b="1" i="1">
                <a:latin typeface="Times New Roman" pitchFamily="18" charset="0"/>
              </a:rPr>
              <a:t>!</a:t>
            </a:r>
          </a:p>
        </p:txBody>
      </p:sp>
      <p:sp>
        <p:nvSpPr>
          <p:cNvPr id="44041" name="矩形 144394"/>
          <p:cNvSpPr/>
          <p:nvPr/>
        </p:nvSpPr>
        <p:spPr>
          <a:xfrm>
            <a:off x="4800601" y="4508500"/>
            <a:ext cx="415925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3200" b="1">
                <a:latin typeface="Times New Roman" pitchFamily="18" charset="0"/>
              </a:rPr>
              <a:t>=</a:t>
            </a:r>
          </a:p>
        </p:txBody>
      </p:sp>
      <p:sp>
        <p:nvSpPr>
          <p:cNvPr id="44042" name="矩形 144395"/>
          <p:cNvSpPr/>
          <p:nvPr/>
        </p:nvSpPr>
        <p:spPr>
          <a:xfrm>
            <a:off x="5519739" y="4292600"/>
            <a:ext cx="1131887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3200" b="1">
                <a:latin typeface="Times New Roman" pitchFamily="18" charset="0"/>
              </a:rPr>
              <a:t>100m</a:t>
            </a:r>
          </a:p>
        </p:txBody>
      </p:sp>
      <p:cxnSp>
        <p:nvCxnSpPr>
          <p:cNvPr id="44043" name="直接连接符 144396"/>
          <p:cNvCxnSpPr/>
          <p:nvPr/>
        </p:nvCxnSpPr>
        <p:spPr>
          <a:xfrm>
            <a:off x="5448301" y="4797425"/>
            <a:ext cx="1152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</p:cxnSp>
      <p:sp>
        <p:nvSpPr>
          <p:cNvPr id="44044" name="矩形 144397"/>
          <p:cNvSpPr/>
          <p:nvPr/>
        </p:nvSpPr>
        <p:spPr>
          <a:xfrm>
            <a:off x="5664200" y="4797425"/>
            <a:ext cx="7493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3200" b="1">
                <a:latin typeface="Times New Roman" pitchFamily="18" charset="0"/>
              </a:rPr>
              <a:t>10s</a:t>
            </a:r>
          </a:p>
        </p:txBody>
      </p:sp>
      <p:sp>
        <p:nvSpPr>
          <p:cNvPr id="44045" name="矩形 144398"/>
          <p:cNvSpPr/>
          <p:nvPr/>
        </p:nvSpPr>
        <p:spPr>
          <a:xfrm>
            <a:off x="6743701" y="4508500"/>
            <a:ext cx="1431925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3200" b="1">
                <a:latin typeface="Times New Roman" pitchFamily="18" charset="0"/>
              </a:rPr>
              <a:t>=10m/s</a:t>
            </a:r>
          </a:p>
        </p:txBody>
      </p:sp>
      <p:sp>
        <p:nvSpPr>
          <p:cNvPr id="44046" name="文本框 144399"/>
          <p:cNvSpPr txBox="1"/>
          <p:nvPr/>
        </p:nvSpPr>
        <p:spPr>
          <a:xfrm>
            <a:off x="2566988" y="4437064"/>
            <a:ext cx="1223962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200" b="1">
                <a:latin typeface="Times New Roman" pitchFamily="18" charset="0"/>
              </a:rPr>
              <a:t>解：</a:t>
            </a:r>
          </a:p>
        </p:txBody>
      </p:sp>
      <p:sp>
        <p:nvSpPr>
          <p:cNvPr id="44047" name="矩形 144400"/>
          <p:cNvSpPr/>
          <p:nvPr/>
        </p:nvSpPr>
        <p:spPr>
          <a:xfrm rot="19860000">
            <a:off x="1524000" y="620713"/>
            <a:ext cx="1828800" cy="1028700"/>
          </a:xfrm>
        </p:spPr>
        <p:txBody>
          <a:bodyPr wrap="none" fromWordArt="1" anchor="t" anchorCtr="0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sz="3600" kern="10">
                <a:ln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340000" scaled="1"/>
                </a:gradFill>
                <a:effectLst>
                  <a:outerShdw dist="53882" dir="2700000" algn="ctr">
                    <a:srgbClr val="9999FF">
                      <a:alpha val="80000"/>
                    </a:srgbClr>
                  </a:outerShdw>
                </a:effectLst>
                <a:latin typeface="宋体"/>
              </a:rPr>
              <a:t>发展应用</a:t>
            </a:r>
          </a:p>
        </p:txBody>
      </p:sp>
      <p:sp>
        <p:nvSpPr>
          <p:cNvPr id="44048" name="矩形 144402"/>
          <p:cNvSpPr/>
          <p:nvPr/>
        </p:nvSpPr>
        <p:spPr>
          <a:xfrm>
            <a:off x="2208213" y="5440790"/>
            <a:ext cx="8208962" cy="83099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FF3300"/>
                </a:solidFill>
              </a:rPr>
              <a:t>设计意图：这道题是速度公式的直接应用，简单易懂，目的是让学生能够顺利的做出来，感受到成功的喜悦。</a:t>
            </a:r>
            <a:r>
              <a:rPr lang="zh-CN" altLang="en-US" sz="2400" b="1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  <p:bldP spid="44039" grpId="0" animBg="1"/>
      <p:bldP spid="44041" grpId="0"/>
      <p:bldP spid="44042" grpId="0"/>
      <p:bldP spid="44044" grpId="0"/>
      <p:bldP spid="44045" grpId="0"/>
      <p:bldP spid="44046" grpId="0"/>
      <p:bldP spid="440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标题 14643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anchor="ctr" anchorCtr="0"/>
          <a:lstStyle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endParaRPr lang="zh-CN"/>
          </a:p>
        </p:txBody>
      </p:sp>
      <p:graphicFrame>
        <p:nvGraphicFramePr>
          <p:cNvPr id="45061" name="内容占位符 146438"/>
          <p:cNvGraphicFramePr>
            <a:graphicFrameLocks noGrp="1" noChangeAspect="1"/>
          </p:cNvGraphicFramePr>
          <p:nvPr>
            <p:ph idx="1"/>
          </p:nvPr>
        </p:nvGraphicFramePr>
        <p:xfrm>
          <a:off x="3863975" y="2419350"/>
          <a:ext cx="87788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77888" imgH="971550" progId="Equation.3">
                  <p:embed/>
                </p:oleObj>
              </mc:Choice>
              <mc:Fallback>
                <p:oleObj r:id="rId2" imgW="877888" imgH="97155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63975" y="2419350"/>
                        <a:ext cx="877888" cy="971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8" name="矩形 146435"/>
          <p:cNvSpPr/>
          <p:nvPr/>
        </p:nvSpPr>
        <p:spPr>
          <a:xfrm rot="19860000">
            <a:off x="1524000" y="620713"/>
            <a:ext cx="1828800" cy="1028700"/>
          </a:xfrm>
        </p:spPr>
        <p:txBody>
          <a:bodyPr wrap="none" fromWordArt="1" anchor="t" anchorCtr="0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sz="3600" kern="10">
                <a:ln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340000" scaled="1"/>
                </a:gradFill>
                <a:effectLst>
                  <a:outerShdw dist="53882" dir="2700000" algn="ctr">
                    <a:srgbClr val="9999FF">
                      <a:alpha val="80000"/>
                    </a:srgbClr>
                  </a:outerShdw>
                </a:effectLst>
                <a:latin typeface="宋体"/>
              </a:rPr>
              <a:t>发展应用</a:t>
            </a:r>
          </a:p>
        </p:txBody>
      </p:sp>
      <p:sp>
        <p:nvSpPr>
          <p:cNvPr id="45059" name="矩形 146436"/>
          <p:cNvSpPr/>
          <p:nvPr/>
        </p:nvSpPr>
        <p:spPr>
          <a:xfrm>
            <a:off x="2640013" y="1700214"/>
            <a:ext cx="5905500" cy="10810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en-US" altLang="zh-CN" sz="3000" b="1">
                <a:solidFill>
                  <a:srgbClr val="6600FF"/>
                </a:solidFill>
              </a:rPr>
              <a:t>2</a:t>
            </a:r>
            <a:r>
              <a:rPr lang="zh-CN" altLang="en-US" sz="3000" b="1">
                <a:solidFill>
                  <a:srgbClr val="6600FF"/>
                </a:solidFill>
              </a:rPr>
              <a:t>、雨燕飞行的速度约</a:t>
            </a:r>
            <a:r>
              <a:rPr lang="en-US" altLang="zh-CN" sz="3000" b="1">
                <a:solidFill>
                  <a:srgbClr val="6600FF"/>
                </a:solidFill>
              </a:rPr>
              <a:t>144km/h</a:t>
            </a:r>
            <a:r>
              <a:rPr lang="zh-CN" altLang="en-US" sz="3000" b="1">
                <a:solidFill>
                  <a:srgbClr val="6600FF"/>
                </a:solidFill>
              </a:rPr>
              <a:t>，飞行</a:t>
            </a:r>
            <a:r>
              <a:rPr lang="en-US" altLang="zh-CN" sz="3000" b="1">
                <a:solidFill>
                  <a:srgbClr val="6600FF"/>
                </a:solidFill>
              </a:rPr>
              <a:t>10h</a:t>
            </a:r>
            <a:r>
              <a:rPr lang="zh-CN" altLang="en-US" sz="3000" b="1">
                <a:solidFill>
                  <a:srgbClr val="6600FF"/>
                </a:solidFill>
              </a:rPr>
              <a:t>后飞过的路程是多少？</a:t>
            </a:r>
            <a:br>
              <a:rPr lang="zh-CN" altLang="en-US" sz="3000" b="1">
                <a:solidFill>
                  <a:srgbClr val="6600FF"/>
                </a:solidFill>
              </a:rPr>
            </a:br>
            <a:endParaRPr lang="zh-CN" altLang="en-US" sz="3000" b="1">
              <a:solidFill>
                <a:srgbClr val="6600FF"/>
              </a:solidFill>
            </a:endParaRPr>
          </a:p>
        </p:txBody>
      </p:sp>
      <p:pic>
        <p:nvPicPr>
          <p:cNvPr id="45060" name="图片 146437" descr="20090605235510-20302727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125" y="692151"/>
            <a:ext cx="2808288" cy="18002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5062" name="文本框 146439"/>
          <p:cNvSpPr txBox="1"/>
          <p:nvPr/>
        </p:nvSpPr>
        <p:spPr>
          <a:xfrm>
            <a:off x="2711451" y="2636838"/>
            <a:ext cx="15843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latin typeface="Times New Roman" pitchFamily="18" charset="0"/>
              </a:rPr>
              <a:t>解：由</a:t>
            </a:r>
          </a:p>
        </p:txBody>
      </p:sp>
      <p:sp>
        <p:nvSpPr>
          <p:cNvPr id="45063" name="文本框 146440"/>
          <p:cNvSpPr txBox="1"/>
          <p:nvPr/>
        </p:nvSpPr>
        <p:spPr>
          <a:xfrm>
            <a:off x="5340350" y="2636838"/>
            <a:ext cx="53276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400" b="1">
                <a:latin typeface="Times New Roman" pitchFamily="18" charset="0"/>
              </a:rPr>
              <a:t>s=vt=144km/h   10h=1440km</a:t>
            </a:r>
          </a:p>
        </p:txBody>
      </p:sp>
      <p:sp>
        <p:nvSpPr>
          <p:cNvPr id="45064" name="文本框 146441"/>
          <p:cNvSpPr txBox="1"/>
          <p:nvPr/>
        </p:nvSpPr>
        <p:spPr>
          <a:xfrm>
            <a:off x="4800601" y="2636838"/>
            <a:ext cx="3603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latin typeface="Times New Roman" pitchFamily="18" charset="0"/>
              </a:rPr>
              <a:t>得</a:t>
            </a:r>
          </a:p>
        </p:txBody>
      </p:sp>
      <p:sp>
        <p:nvSpPr>
          <p:cNvPr id="45065" name="矩形 146442"/>
          <p:cNvSpPr/>
          <p:nvPr/>
        </p:nvSpPr>
        <p:spPr>
          <a:xfrm>
            <a:off x="7175500" y="2636838"/>
            <a:ext cx="490538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400" b="1">
                <a:latin typeface="Times New Roman" pitchFamily="18" charset="0"/>
              </a:rPr>
              <a:t>×</a:t>
            </a:r>
          </a:p>
        </p:txBody>
      </p:sp>
      <p:sp>
        <p:nvSpPr>
          <p:cNvPr id="45066" name="文本框 146445"/>
          <p:cNvSpPr txBox="1"/>
          <p:nvPr/>
        </p:nvSpPr>
        <p:spPr>
          <a:xfrm>
            <a:off x="3071814" y="3789364"/>
            <a:ext cx="4537075" cy="1768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000" b="1" i="1">
                <a:latin typeface="Times New Roman" pitchFamily="18" charset="0"/>
              </a:rPr>
              <a:t>计算中要注意：</a:t>
            </a:r>
          </a:p>
          <a:p>
            <a:pPr lvl="0">
              <a:spcBef>
                <a:spcPct val="50000"/>
              </a:spcBef>
            </a:pPr>
            <a:r>
              <a:rPr lang="en-US" altLang="zh-CN" sz="2000" b="1" i="1">
                <a:latin typeface="Times New Roman" pitchFamily="18" charset="0"/>
              </a:rPr>
              <a:t>1</a:t>
            </a:r>
            <a:r>
              <a:rPr lang="zh-CN" altLang="en-US" sz="2000" b="1" i="1">
                <a:latin typeface="Times New Roman" pitchFamily="18" charset="0"/>
              </a:rPr>
              <a:t>、要写清原公式和变形公式</a:t>
            </a:r>
          </a:p>
          <a:p>
            <a:pPr lvl="0">
              <a:spcBef>
                <a:spcPct val="50000"/>
              </a:spcBef>
            </a:pPr>
            <a:r>
              <a:rPr lang="en-US" altLang="zh-CN" sz="2000" b="1" i="1">
                <a:latin typeface="Times New Roman" pitchFamily="18" charset="0"/>
              </a:rPr>
              <a:t>2</a:t>
            </a:r>
            <a:r>
              <a:rPr lang="zh-CN" altLang="en-US" sz="2000" b="1" i="1">
                <a:latin typeface="Times New Roman" pitchFamily="18" charset="0"/>
              </a:rPr>
              <a:t>、代入时要有单位</a:t>
            </a:r>
          </a:p>
          <a:p>
            <a:pPr lvl="0">
              <a:spcBef>
                <a:spcPct val="50000"/>
              </a:spcBef>
            </a:pPr>
            <a:r>
              <a:rPr lang="en-US" altLang="zh-CN" sz="2000" b="1" i="1">
                <a:latin typeface="Times New Roman" pitchFamily="18" charset="0"/>
              </a:rPr>
              <a:t>3</a:t>
            </a:r>
            <a:r>
              <a:rPr lang="zh-CN" altLang="en-US" sz="2000" b="1" i="1">
                <a:latin typeface="Times New Roman" pitchFamily="18" charset="0"/>
              </a:rPr>
              <a:t>、计算结果单位要正确。</a:t>
            </a:r>
          </a:p>
        </p:txBody>
      </p:sp>
      <p:cxnSp>
        <p:nvCxnSpPr>
          <p:cNvPr id="45067" name="直接连接符 146446"/>
          <p:cNvCxnSpPr/>
          <p:nvPr/>
        </p:nvCxnSpPr>
        <p:spPr>
          <a:xfrm flipH="1" flipV="1">
            <a:off x="4295775" y="3284539"/>
            <a:ext cx="647700" cy="1150937"/>
          </a:xfrm>
          <a:prstGeom prst="line">
            <a:avLst/>
          </a:prstGeom>
          <a:noFill/>
          <a:ln>
            <a:solidFill>
              <a:schemeClr val="tx1"/>
            </a:solidFill>
            <a:round/>
            <a:tailEnd type="triangle"/>
          </a:ln>
        </p:spPr>
      </p:cxnSp>
      <p:cxnSp>
        <p:nvCxnSpPr>
          <p:cNvPr id="45068" name="直接连接符 146447"/>
          <p:cNvCxnSpPr/>
          <p:nvPr/>
        </p:nvCxnSpPr>
        <p:spPr>
          <a:xfrm flipH="1" flipV="1">
            <a:off x="5880100" y="3213100"/>
            <a:ext cx="431800" cy="1295400"/>
          </a:xfrm>
          <a:prstGeom prst="line">
            <a:avLst/>
          </a:prstGeom>
          <a:noFill/>
          <a:ln>
            <a:solidFill>
              <a:schemeClr val="tx1"/>
            </a:solidFill>
            <a:round/>
            <a:tailEnd type="triangle"/>
          </a:ln>
        </p:spPr>
      </p:cxnSp>
      <p:cxnSp>
        <p:nvCxnSpPr>
          <p:cNvPr id="45069" name="直接连接符 146448"/>
          <p:cNvCxnSpPr/>
          <p:nvPr/>
        </p:nvCxnSpPr>
        <p:spPr>
          <a:xfrm flipV="1">
            <a:off x="5375275" y="3213101"/>
            <a:ext cx="1441450" cy="1655763"/>
          </a:xfrm>
          <a:prstGeom prst="line">
            <a:avLst/>
          </a:prstGeom>
          <a:noFill/>
          <a:ln>
            <a:solidFill>
              <a:schemeClr val="tx1"/>
            </a:solidFill>
            <a:round/>
            <a:tailEnd type="triangle"/>
          </a:ln>
        </p:spPr>
      </p:cxnSp>
      <p:cxnSp>
        <p:nvCxnSpPr>
          <p:cNvPr id="45070" name="直接连接符 146449"/>
          <p:cNvCxnSpPr/>
          <p:nvPr/>
        </p:nvCxnSpPr>
        <p:spPr>
          <a:xfrm flipV="1">
            <a:off x="5808664" y="3141663"/>
            <a:ext cx="3024187" cy="2159000"/>
          </a:xfrm>
          <a:prstGeom prst="line">
            <a:avLst/>
          </a:prstGeom>
          <a:noFill/>
          <a:ln>
            <a:solidFill>
              <a:schemeClr val="tx1"/>
            </a:solidFill>
            <a:round/>
            <a:tailEnd type="triangle"/>
          </a:ln>
        </p:spPr>
      </p:cxnSp>
      <p:cxnSp>
        <p:nvCxnSpPr>
          <p:cNvPr id="45071" name="直接连接符 146450"/>
          <p:cNvCxnSpPr/>
          <p:nvPr/>
        </p:nvCxnSpPr>
        <p:spPr>
          <a:xfrm>
            <a:off x="4008438" y="3357563"/>
            <a:ext cx="6477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</p:cxnSp>
      <p:cxnSp>
        <p:nvCxnSpPr>
          <p:cNvPr id="45072" name="直接连接符 146451"/>
          <p:cNvCxnSpPr/>
          <p:nvPr/>
        </p:nvCxnSpPr>
        <p:spPr>
          <a:xfrm>
            <a:off x="5448300" y="3068638"/>
            <a:ext cx="503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</p:cxnSp>
      <p:cxnSp>
        <p:nvCxnSpPr>
          <p:cNvPr id="45073" name="直接连接符 146452"/>
          <p:cNvCxnSpPr/>
          <p:nvPr/>
        </p:nvCxnSpPr>
        <p:spPr>
          <a:xfrm flipH="1">
            <a:off x="6672263" y="2997200"/>
            <a:ext cx="0" cy="0"/>
          </a:xfrm>
          <a:prstGeom prst="line">
            <a:avLst/>
          </a:prstGeom>
          <a:noFill/>
          <a:ln>
            <a:solidFill>
              <a:schemeClr val="tx1"/>
            </a:solidFill>
            <a:round/>
          </a:ln>
        </p:spPr>
      </p:cxnSp>
      <p:cxnSp>
        <p:nvCxnSpPr>
          <p:cNvPr id="45074" name="直接连接符 146453"/>
          <p:cNvCxnSpPr/>
          <p:nvPr/>
        </p:nvCxnSpPr>
        <p:spPr>
          <a:xfrm>
            <a:off x="6600825" y="3068638"/>
            <a:ext cx="6477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</p:cxnSp>
      <p:cxnSp>
        <p:nvCxnSpPr>
          <p:cNvPr id="45075" name="直接连接符 146454"/>
          <p:cNvCxnSpPr/>
          <p:nvPr/>
        </p:nvCxnSpPr>
        <p:spPr>
          <a:xfrm>
            <a:off x="8759825" y="3068638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</p:cxnSp>
      <p:sp>
        <p:nvSpPr>
          <p:cNvPr id="45076" name="矩形 146456"/>
          <p:cNvSpPr/>
          <p:nvPr/>
        </p:nvSpPr>
        <p:spPr>
          <a:xfrm>
            <a:off x="2782888" y="5729715"/>
            <a:ext cx="7524750" cy="83099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FF3300"/>
                </a:solidFill>
              </a:rPr>
              <a:t>设计意图：第二道题目的是学会变形公式的应用，同时进行解题格式规范化的学法指导。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标题 14848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anchor="ctr" anchorCtr="0"/>
          <a:lstStyle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endParaRPr lang="zh-CN"/>
          </a:p>
        </p:txBody>
      </p:sp>
      <p:sp>
        <p:nvSpPr>
          <p:cNvPr id="46082" name="文本占位符 14848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CN"/>
          </a:p>
        </p:txBody>
      </p:sp>
      <p:sp>
        <p:nvSpPr>
          <p:cNvPr id="46083" name="矩形 148484"/>
          <p:cNvSpPr/>
          <p:nvPr/>
        </p:nvSpPr>
        <p:spPr>
          <a:xfrm>
            <a:off x="3287714" y="1048178"/>
            <a:ext cx="6372257" cy="83099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3333CC"/>
                </a:solidFill>
                <a:latin typeface="Times New Roman" pitchFamily="18" charset="0"/>
              </a:rPr>
              <a:t>请你利用图片中的情景编一道计算题，考考</a:t>
            </a:r>
          </a:p>
          <a:p>
            <a:pPr lvl="0"/>
            <a:r>
              <a:rPr lang="zh-CN" altLang="en-US" sz="2400" b="1">
                <a:solidFill>
                  <a:srgbClr val="3333CC"/>
                </a:solidFill>
                <a:latin typeface="Times New Roman" pitchFamily="18" charset="0"/>
              </a:rPr>
              <a:t>其他组，谁想接受挑战？（</a:t>
            </a:r>
            <a:r>
              <a:rPr lang="zh-CN" altLang="en-US" sz="2400" b="1">
                <a:solidFill>
                  <a:srgbClr val="0033CC"/>
                </a:solidFill>
                <a:latin typeface="Times New Roman" pitchFamily="18" charset="0"/>
              </a:rPr>
              <a:t>数据最好选整数</a:t>
            </a:r>
            <a:r>
              <a:rPr lang="zh-CN" altLang="en-US" sz="2400" b="1">
                <a:solidFill>
                  <a:srgbClr val="3333CC"/>
                </a:solidFill>
                <a:latin typeface="Times New Roman" pitchFamily="18" charset="0"/>
              </a:rPr>
              <a:t>）</a:t>
            </a:r>
          </a:p>
        </p:txBody>
      </p:sp>
      <p:sp>
        <p:nvSpPr>
          <p:cNvPr id="46084" name="矩形 148485"/>
          <p:cNvSpPr/>
          <p:nvPr/>
        </p:nvSpPr>
        <p:spPr>
          <a:xfrm rot="19860000">
            <a:off x="1524000" y="620713"/>
            <a:ext cx="1828800" cy="1028700"/>
          </a:xfrm>
        </p:spPr>
        <p:txBody>
          <a:bodyPr wrap="none" fromWordArt="1" anchor="t" anchorCtr="0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sz="3600" kern="10">
                <a:ln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340000" scaled="1"/>
                </a:gradFill>
                <a:effectLst>
                  <a:outerShdw dist="53882" dir="2700000" algn="ctr">
                    <a:srgbClr val="9999FF">
                      <a:alpha val="80000"/>
                    </a:srgbClr>
                  </a:outerShdw>
                </a:effectLst>
                <a:latin typeface="宋体"/>
              </a:rPr>
              <a:t>发展应用</a:t>
            </a:r>
          </a:p>
        </p:txBody>
      </p:sp>
      <p:pic>
        <p:nvPicPr>
          <p:cNvPr id="46085" name="图片 148486" descr="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175" y="1989139"/>
            <a:ext cx="2808288" cy="216058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6086" name="文本框 148487"/>
          <p:cNvSpPr txBox="1"/>
          <p:nvPr/>
        </p:nvSpPr>
        <p:spPr>
          <a:xfrm>
            <a:off x="3071813" y="4365626"/>
            <a:ext cx="3384550" cy="11906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2006</a:t>
            </a:r>
            <a:r>
              <a:rPr lang="zh-CN" altLang="en-US">
                <a:solidFill>
                  <a:schemeClr val="tx2"/>
                </a:solidFill>
              </a:rPr>
              <a:t>月</a:t>
            </a:r>
            <a:r>
              <a:rPr lang="en-US" altLang="zh-CN">
                <a:solidFill>
                  <a:schemeClr val="tx2"/>
                </a:solidFill>
              </a:rPr>
              <a:t>7</a:t>
            </a:r>
            <a:r>
              <a:rPr lang="zh-CN" altLang="en-US">
                <a:solidFill>
                  <a:schemeClr val="tx2"/>
                </a:solidFill>
              </a:rPr>
              <a:t>月</a:t>
            </a:r>
            <a:r>
              <a:rPr lang="en-US" altLang="zh-CN">
                <a:solidFill>
                  <a:schemeClr val="tx2"/>
                </a:solidFill>
              </a:rPr>
              <a:t>12</a:t>
            </a:r>
            <a:r>
              <a:rPr lang="zh-CN" altLang="en-US">
                <a:solidFill>
                  <a:schemeClr val="tx2"/>
                </a:solidFill>
              </a:rPr>
              <a:t>日，</a:t>
            </a:r>
            <a:r>
              <a:rPr lang="zh-CN" altLang="en-US"/>
              <a:t>刘翔在洛桑田径黄金联赛中</a:t>
            </a:r>
            <a:r>
              <a:rPr lang="en-US" altLang="zh-CN"/>
              <a:t>12s88</a:t>
            </a:r>
            <a:r>
              <a:rPr lang="zh-CN" altLang="en-US"/>
              <a:t>打破了由科林杰克逊保持了</a:t>
            </a:r>
            <a:r>
              <a:rPr lang="en-US" altLang="zh-CN"/>
              <a:t>13</a:t>
            </a:r>
            <a:r>
              <a:rPr lang="zh-CN" altLang="en-US"/>
              <a:t>年之久的世界纪录。</a:t>
            </a:r>
          </a:p>
        </p:txBody>
      </p:sp>
      <p:sp>
        <p:nvSpPr>
          <p:cNvPr id="46087" name="椭圆 148488"/>
          <p:cNvSpPr/>
          <p:nvPr/>
        </p:nvSpPr>
        <p:spPr>
          <a:xfrm>
            <a:off x="7391400" y="1989139"/>
            <a:ext cx="1296988" cy="504825"/>
          </a:xfrm>
          <a:prstGeom prst="ellipse">
            <a:avLst/>
          </a:prstGeom>
          <a:noFill/>
          <a:ln>
            <a:solidFill>
              <a:schemeClr val="tx1"/>
            </a:solidFill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6088" name="椭圆 148490"/>
          <p:cNvSpPr/>
          <p:nvPr/>
        </p:nvSpPr>
        <p:spPr>
          <a:xfrm>
            <a:off x="7464426" y="3357564"/>
            <a:ext cx="1152525" cy="504825"/>
          </a:xfrm>
          <a:prstGeom prst="ellipse">
            <a:avLst/>
          </a:prstGeom>
          <a:noFill/>
          <a:ln>
            <a:solidFill>
              <a:schemeClr val="tx1"/>
            </a:solidFill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6089" name="椭圆 148491"/>
          <p:cNvSpPr/>
          <p:nvPr/>
        </p:nvSpPr>
        <p:spPr>
          <a:xfrm>
            <a:off x="7464426" y="4076701"/>
            <a:ext cx="1152525" cy="504825"/>
          </a:xfrm>
          <a:prstGeom prst="ellipse">
            <a:avLst/>
          </a:prstGeom>
          <a:noFill/>
          <a:ln>
            <a:solidFill>
              <a:schemeClr val="tx1"/>
            </a:solidFill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6090" name="椭圆 148493"/>
          <p:cNvSpPr/>
          <p:nvPr/>
        </p:nvSpPr>
        <p:spPr>
          <a:xfrm>
            <a:off x="7391400" y="2636839"/>
            <a:ext cx="1225550" cy="504825"/>
          </a:xfrm>
          <a:prstGeom prst="ellipse">
            <a:avLst/>
          </a:prstGeom>
          <a:noFill/>
          <a:ln>
            <a:solidFill>
              <a:schemeClr val="tx1"/>
            </a:solidFill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6091" name="椭圆 148494"/>
          <p:cNvSpPr/>
          <p:nvPr/>
        </p:nvSpPr>
        <p:spPr>
          <a:xfrm>
            <a:off x="7535864" y="4868863"/>
            <a:ext cx="1152525" cy="576262"/>
          </a:xfrm>
          <a:prstGeom prst="ellipse">
            <a:avLst/>
          </a:prstGeom>
          <a:noFill/>
          <a:ln>
            <a:solidFill>
              <a:schemeClr val="tx1"/>
            </a:solidFill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6092" name="文本框 148495"/>
          <p:cNvSpPr txBox="1"/>
          <p:nvPr/>
        </p:nvSpPr>
        <p:spPr>
          <a:xfrm>
            <a:off x="7608889" y="2060576"/>
            <a:ext cx="935037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000" b="1">
                <a:solidFill>
                  <a:srgbClr val="FF3300"/>
                </a:solidFill>
              </a:rPr>
              <a:t>编题</a:t>
            </a:r>
          </a:p>
        </p:txBody>
      </p:sp>
      <p:sp>
        <p:nvSpPr>
          <p:cNvPr id="46093" name="文本框 148496"/>
          <p:cNvSpPr txBox="1"/>
          <p:nvPr/>
        </p:nvSpPr>
        <p:spPr>
          <a:xfrm>
            <a:off x="7608889" y="2708276"/>
            <a:ext cx="935037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000" b="1">
                <a:solidFill>
                  <a:srgbClr val="FF3300"/>
                </a:solidFill>
              </a:rPr>
              <a:t>汇错</a:t>
            </a:r>
          </a:p>
        </p:txBody>
      </p:sp>
      <p:sp>
        <p:nvSpPr>
          <p:cNvPr id="46094" name="文本框 148497"/>
          <p:cNvSpPr txBox="1"/>
          <p:nvPr/>
        </p:nvSpPr>
        <p:spPr>
          <a:xfrm>
            <a:off x="7680325" y="4149726"/>
            <a:ext cx="935038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000" b="1">
                <a:solidFill>
                  <a:srgbClr val="FF3300"/>
                </a:solidFill>
              </a:rPr>
              <a:t>纠错</a:t>
            </a:r>
          </a:p>
        </p:txBody>
      </p:sp>
      <p:sp>
        <p:nvSpPr>
          <p:cNvPr id="46095" name="文本框 148498"/>
          <p:cNvSpPr txBox="1"/>
          <p:nvPr/>
        </p:nvSpPr>
        <p:spPr>
          <a:xfrm>
            <a:off x="7680325" y="3429001"/>
            <a:ext cx="935038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000" b="1">
                <a:solidFill>
                  <a:srgbClr val="FF3300"/>
                </a:solidFill>
              </a:rPr>
              <a:t>析错</a:t>
            </a:r>
          </a:p>
        </p:txBody>
      </p:sp>
      <p:sp>
        <p:nvSpPr>
          <p:cNvPr id="46096" name="文本框 148499"/>
          <p:cNvSpPr txBox="1"/>
          <p:nvPr/>
        </p:nvSpPr>
        <p:spPr>
          <a:xfrm>
            <a:off x="7680326" y="4941889"/>
            <a:ext cx="1006475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000" b="1">
                <a:solidFill>
                  <a:srgbClr val="FF3300"/>
                </a:solidFill>
              </a:rPr>
              <a:t>升华</a:t>
            </a:r>
          </a:p>
        </p:txBody>
      </p:sp>
      <p:sp>
        <p:nvSpPr>
          <p:cNvPr id="46097" name="下箭头 148507"/>
          <p:cNvSpPr/>
          <p:nvPr/>
        </p:nvSpPr>
        <p:spPr>
          <a:xfrm>
            <a:off x="8904289" y="2205039"/>
            <a:ext cx="287337" cy="2663825"/>
          </a:xfrm>
          <a:prstGeom prst="downArrow">
            <a:avLst>
              <a:gd name="adj1" fmla="val 50000"/>
              <a:gd name="adj2" fmla="val 231725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6098" name="动作按钮: 前进或下一项 148508">
            <a:hlinkClick r:id="rId3" action="ppaction://hlinksldjump"/>
          </p:cNvPr>
          <p:cNvSpPr/>
          <p:nvPr/>
        </p:nvSpPr>
        <p:spPr>
          <a:xfrm>
            <a:off x="6527800" y="5949951"/>
            <a:ext cx="431800" cy="358775"/>
          </a:xfrm>
          <a:prstGeom prst="actionButtonForwardNext">
            <a:avLst/>
          </a:prstGeom>
          <a:solidFill>
            <a:schemeClr val="accent1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6099" name="文本框 148509"/>
          <p:cNvSpPr txBox="1"/>
          <p:nvPr/>
        </p:nvSpPr>
        <p:spPr>
          <a:xfrm>
            <a:off x="9476186" y="2636839"/>
            <a:ext cx="615553" cy="1584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</a:rPr>
              <a:t>设计意图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2" grpId="0"/>
      <p:bldP spid="46093" grpId="0"/>
      <p:bldP spid="46094" grpId="0"/>
      <p:bldP spid="46095" grpId="0"/>
      <p:bldP spid="46096" grpId="0"/>
      <p:bldP spid="4609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标题 160769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anchor="ctr" anchorCtr="0"/>
          <a:lstStyle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endParaRPr lang="zh-CN"/>
          </a:p>
        </p:txBody>
      </p:sp>
      <p:sp>
        <p:nvSpPr>
          <p:cNvPr id="47106" name="文本占位符 160770"/>
          <p:cNvSpPr>
            <a:spLocks noGrp="1"/>
          </p:cNvSpPr>
          <p:nvPr>
            <p:ph idx="1"/>
          </p:nvPr>
        </p:nvSpPr>
        <p:spPr>
          <a:xfrm>
            <a:off x="1992313" y="2332038"/>
            <a:ext cx="8229600" cy="4525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800" b="1">
                <a:solidFill>
                  <a:srgbClr val="FF3300"/>
                </a:solidFill>
              </a:rPr>
              <a:t>设计意图：教师在此环节点出重点难点，最后随机设疑，不仅巧妙地对本节所学内容进行应用总结，也为下一节测量平均速度做好铺垫，到此为止，课堂氛围达到高潮。在学生热情高涨的氛围中进入达标测评。</a:t>
            </a:r>
          </a:p>
        </p:txBody>
      </p:sp>
      <p:sp>
        <p:nvSpPr>
          <p:cNvPr id="47107" name="矩形 160771"/>
          <p:cNvSpPr/>
          <p:nvPr/>
        </p:nvSpPr>
        <p:spPr>
          <a:xfrm rot="19860000">
            <a:off x="1524000" y="620713"/>
            <a:ext cx="1828800" cy="1028700"/>
          </a:xfrm>
        </p:spPr>
        <p:txBody>
          <a:bodyPr wrap="none" fromWordArt="1" anchor="t" anchorCtr="0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sz="3600" kern="10">
                <a:ln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340000" scaled="1"/>
                </a:gradFill>
                <a:effectLst>
                  <a:outerShdw dist="53882" dir="2700000" algn="ctr">
                    <a:srgbClr val="9999FF">
                      <a:alpha val="80000"/>
                    </a:srgbClr>
                  </a:outerShdw>
                </a:effectLst>
                <a:latin typeface="宋体"/>
              </a:rPr>
              <a:t>课堂小结</a:t>
            </a:r>
          </a:p>
        </p:txBody>
      </p:sp>
      <p:sp>
        <p:nvSpPr>
          <p:cNvPr id="47108" name="动作按钮: 前进或下一项 160772">
            <a:hlinkClick r:id="rId2" action="ppaction://hlinksldjump"/>
          </p:cNvPr>
          <p:cNvSpPr/>
          <p:nvPr/>
        </p:nvSpPr>
        <p:spPr>
          <a:xfrm>
            <a:off x="6600825" y="5084764"/>
            <a:ext cx="503238" cy="288925"/>
          </a:xfrm>
          <a:prstGeom prst="actionButtonForwardNext">
            <a:avLst/>
          </a:prstGeom>
          <a:solidFill>
            <a:schemeClr val="accent1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文本占位符 153602"/>
          <p:cNvSpPr>
            <a:spLocks noGrp="1"/>
          </p:cNvSpPr>
          <p:nvPr>
            <p:ph idx="1"/>
          </p:nvPr>
        </p:nvSpPr>
        <p:spPr>
          <a:xfrm>
            <a:off x="2495550" y="836614"/>
            <a:ext cx="7931150" cy="49291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buNone/>
            </a:pPr>
            <a:r>
              <a:rPr lang="zh-CN" altLang="en-US" sz="2400" b="1">
                <a:solidFill>
                  <a:schemeClr val="accent2"/>
                </a:solidFill>
              </a:rPr>
              <a:t>【达标测评】（每空</a:t>
            </a:r>
            <a:r>
              <a:rPr lang="en-US" altLang="zh-CN" sz="2400" b="1">
                <a:solidFill>
                  <a:schemeClr val="accent2"/>
                </a:solidFill>
              </a:rPr>
              <a:t>10</a:t>
            </a:r>
            <a:r>
              <a:rPr lang="zh-CN" altLang="en-US" sz="2400" b="1">
                <a:solidFill>
                  <a:schemeClr val="accent2"/>
                </a:solidFill>
              </a:rPr>
              <a:t>分，共</a:t>
            </a:r>
            <a:r>
              <a:rPr lang="en-US" altLang="zh-CN" sz="2400" b="1">
                <a:solidFill>
                  <a:schemeClr val="accent2"/>
                </a:solidFill>
              </a:rPr>
              <a:t>100</a:t>
            </a:r>
            <a:r>
              <a:rPr lang="zh-CN" altLang="en-US" sz="2400" b="1">
                <a:solidFill>
                  <a:schemeClr val="accent2"/>
                </a:solidFill>
              </a:rPr>
              <a:t>分）</a:t>
            </a:r>
          </a:p>
          <a:p>
            <a:pPr lvl="0">
              <a:lnSpc>
                <a:spcPct val="90000"/>
              </a:lnSpc>
            </a:pPr>
            <a:endParaRPr lang="zh-CN" altLang="en-US" sz="240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US" altLang="zh-CN" sz="2400">
                <a:solidFill>
                  <a:schemeClr val="accent2"/>
                </a:solidFill>
              </a:rPr>
              <a:t>1</a:t>
            </a:r>
            <a:r>
              <a:rPr lang="zh-CN" altLang="en-US" sz="2400">
                <a:solidFill>
                  <a:schemeClr val="accent2"/>
                </a:solidFill>
              </a:rPr>
              <a:t>、物体运动的</a:t>
            </a:r>
            <a:r>
              <a:rPr lang="zh-CN" altLang="en-US" sz="2400" u="sng">
                <a:solidFill>
                  <a:schemeClr val="accent2"/>
                </a:solidFill>
              </a:rPr>
              <a:t>       </a:t>
            </a:r>
            <a:r>
              <a:rPr lang="zh-CN" altLang="en-US" sz="2400">
                <a:solidFill>
                  <a:schemeClr val="accent2"/>
                </a:solidFill>
              </a:rPr>
              <a:t>用速度表示。</a:t>
            </a:r>
          </a:p>
          <a:p>
            <a:pPr lvl="0">
              <a:lnSpc>
                <a:spcPct val="90000"/>
              </a:lnSpc>
            </a:pPr>
            <a:r>
              <a:rPr lang="en-US" altLang="zh-CN" sz="2400">
                <a:solidFill>
                  <a:schemeClr val="accent2"/>
                </a:solidFill>
              </a:rPr>
              <a:t>2</a:t>
            </a:r>
            <a:r>
              <a:rPr lang="zh-CN" altLang="en-US" sz="2400">
                <a:solidFill>
                  <a:schemeClr val="accent2"/>
                </a:solidFill>
              </a:rPr>
              <a:t>、速度、路程、和时间的关系：</a:t>
            </a:r>
            <a:r>
              <a:rPr lang="zh-CN" altLang="en-US" sz="2400" u="sng">
                <a:solidFill>
                  <a:schemeClr val="accent2"/>
                </a:solidFill>
              </a:rPr>
              <a:t>        </a:t>
            </a:r>
            <a:r>
              <a:rPr lang="zh-CN" altLang="en-US" sz="2400">
                <a:solidFill>
                  <a:schemeClr val="accent2"/>
                </a:solidFill>
              </a:rPr>
              <a:t>等于</a:t>
            </a:r>
            <a:r>
              <a:rPr lang="zh-CN" altLang="en-US" sz="2400" u="sng">
                <a:solidFill>
                  <a:schemeClr val="accent2"/>
                </a:solidFill>
              </a:rPr>
              <a:t>       </a:t>
            </a:r>
            <a:r>
              <a:rPr lang="zh-CN" altLang="en-US" sz="2400">
                <a:solidFill>
                  <a:schemeClr val="accent2"/>
                </a:solidFill>
              </a:rPr>
              <a:t>除以；公     式是</a:t>
            </a:r>
            <a:r>
              <a:rPr lang="zh-CN" altLang="en-US" sz="2400" u="sng">
                <a:solidFill>
                  <a:schemeClr val="accent2"/>
                </a:solidFill>
              </a:rPr>
              <a:t>          </a:t>
            </a:r>
            <a:r>
              <a:rPr lang="zh-CN" altLang="en-US" sz="2400">
                <a:solidFill>
                  <a:schemeClr val="accent2"/>
                </a:solidFill>
              </a:rPr>
              <a:t>。</a:t>
            </a:r>
          </a:p>
          <a:p>
            <a:pPr lvl="0">
              <a:lnSpc>
                <a:spcPct val="90000"/>
              </a:lnSpc>
            </a:pPr>
            <a:r>
              <a:rPr lang="en-US" altLang="zh-CN" sz="2400">
                <a:solidFill>
                  <a:schemeClr val="accent2"/>
                </a:solidFill>
              </a:rPr>
              <a:t>3</a:t>
            </a:r>
            <a:r>
              <a:rPr lang="zh-CN" altLang="en-US" sz="2400">
                <a:solidFill>
                  <a:schemeClr val="accent2"/>
                </a:solidFill>
              </a:rPr>
              <a:t>、速度的基本单位是</a:t>
            </a:r>
            <a:r>
              <a:rPr lang="zh-CN" altLang="en-US" sz="2400" u="sng">
                <a:solidFill>
                  <a:schemeClr val="accent2"/>
                </a:solidFill>
              </a:rPr>
              <a:t>          </a:t>
            </a:r>
            <a:r>
              <a:rPr lang="zh-CN" altLang="en-US" sz="2400">
                <a:solidFill>
                  <a:schemeClr val="accent2"/>
                </a:solidFill>
              </a:rPr>
              <a:t>，交通中常用</a:t>
            </a:r>
            <a:r>
              <a:rPr lang="zh-CN" altLang="en-US" sz="2400" u="sng">
                <a:solidFill>
                  <a:schemeClr val="accent2"/>
                </a:solidFill>
              </a:rPr>
              <a:t>            </a:t>
            </a:r>
            <a:r>
              <a:rPr lang="zh-CN" altLang="en-US" sz="2400">
                <a:solidFill>
                  <a:schemeClr val="accent2"/>
                </a:solidFill>
              </a:rPr>
              <a:t>作为速度的单位。</a:t>
            </a:r>
          </a:p>
          <a:p>
            <a:pPr lvl="0">
              <a:lnSpc>
                <a:spcPct val="90000"/>
              </a:lnSpc>
            </a:pPr>
            <a:r>
              <a:rPr lang="en-US" altLang="zh-CN" sz="2400">
                <a:solidFill>
                  <a:schemeClr val="accent2"/>
                </a:solidFill>
              </a:rPr>
              <a:t>4</a:t>
            </a:r>
            <a:r>
              <a:rPr lang="zh-CN" altLang="en-US" sz="2400">
                <a:solidFill>
                  <a:schemeClr val="accent2"/>
                </a:solidFill>
              </a:rPr>
              <a:t>、光在真空中的传播速度为</a:t>
            </a:r>
            <a:r>
              <a:rPr lang="en-US" altLang="zh-CN" sz="2400">
                <a:solidFill>
                  <a:schemeClr val="accent2"/>
                </a:solidFill>
              </a:rPr>
              <a:t>3×10  m/s</a:t>
            </a:r>
            <a:r>
              <a:rPr lang="zh-CN" altLang="en-US" sz="2400">
                <a:solidFill>
                  <a:schemeClr val="accent2"/>
                </a:solidFill>
              </a:rPr>
              <a:t>，合</a:t>
            </a:r>
            <a:r>
              <a:rPr lang="zh-CN" altLang="en-US" sz="2400" u="sng">
                <a:solidFill>
                  <a:schemeClr val="accent2"/>
                </a:solidFill>
              </a:rPr>
              <a:t>        </a:t>
            </a:r>
            <a:r>
              <a:rPr lang="en-US" altLang="zh-CN" sz="2400">
                <a:solidFill>
                  <a:schemeClr val="accent2"/>
                </a:solidFill>
              </a:rPr>
              <a:t>km/h.</a:t>
            </a:r>
          </a:p>
          <a:p>
            <a:pPr lvl="0">
              <a:lnSpc>
                <a:spcPct val="90000"/>
              </a:lnSpc>
            </a:pPr>
            <a:r>
              <a:rPr lang="en-US" altLang="zh-CN" sz="2400">
                <a:solidFill>
                  <a:schemeClr val="accent2"/>
                </a:solidFill>
              </a:rPr>
              <a:t>5</a:t>
            </a:r>
            <a:r>
              <a:rPr lang="zh-CN" altLang="en-US" sz="2400">
                <a:solidFill>
                  <a:schemeClr val="accent2"/>
                </a:solidFill>
              </a:rPr>
              <a:t>、物体沿着直线快慢不变的运动叫做</a:t>
            </a:r>
            <a:r>
              <a:rPr lang="zh-CN" altLang="en-US" sz="2400" u="sng">
                <a:solidFill>
                  <a:schemeClr val="accent2"/>
                </a:solidFill>
              </a:rPr>
              <a:t>               </a:t>
            </a:r>
            <a:r>
              <a:rPr lang="zh-CN" altLang="en-US" sz="2400">
                <a:solidFill>
                  <a:schemeClr val="accent2"/>
                </a:solidFill>
              </a:rPr>
              <a:t>。</a:t>
            </a:r>
          </a:p>
          <a:p>
            <a:pPr lvl="0">
              <a:lnSpc>
                <a:spcPct val="90000"/>
              </a:lnSpc>
            </a:pPr>
            <a:r>
              <a:rPr lang="en-US" altLang="zh-CN" sz="2400">
                <a:solidFill>
                  <a:schemeClr val="accent2"/>
                </a:solidFill>
              </a:rPr>
              <a:t>6</a:t>
            </a:r>
            <a:r>
              <a:rPr lang="zh-CN" altLang="en-US" sz="2400">
                <a:solidFill>
                  <a:schemeClr val="accent2"/>
                </a:solidFill>
              </a:rPr>
              <a:t>、小明骑自行车上学，从家到学校的路程是</a:t>
            </a:r>
            <a:r>
              <a:rPr lang="en-US" altLang="zh-CN" sz="2400">
                <a:solidFill>
                  <a:schemeClr val="accent2"/>
                </a:solidFill>
              </a:rPr>
              <a:t>500m</a:t>
            </a:r>
            <a:r>
              <a:rPr lang="zh-CN" altLang="en-US" sz="2400">
                <a:solidFill>
                  <a:schemeClr val="accent2"/>
                </a:solidFill>
              </a:rPr>
              <a:t>，平均速度是</a:t>
            </a:r>
            <a:r>
              <a:rPr lang="en-US" altLang="zh-CN" sz="2400">
                <a:solidFill>
                  <a:schemeClr val="accent2"/>
                </a:solidFill>
              </a:rPr>
              <a:t>5m/s</a:t>
            </a:r>
            <a:r>
              <a:rPr lang="zh-CN" altLang="en-US" sz="2400">
                <a:solidFill>
                  <a:schemeClr val="accent2"/>
                </a:solidFill>
              </a:rPr>
              <a:t>，则他从家到学校需要</a:t>
            </a:r>
            <a:r>
              <a:rPr lang="zh-CN" altLang="en-US" sz="2400" u="sng">
                <a:solidFill>
                  <a:schemeClr val="accent2"/>
                </a:solidFill>
              </a:rPr>
              <a:t>      </a:t>
            </a:r>
            <a:r>
              <a:rPr lang="en-US" altLang="zh-CN" sz="2400">
                <a:solidFill>
                  <a:schemeClr val="accent2"/>
                </a:solidFill>
              </a:rPr>
              <a:t>s</a:t>
            </a:r>
            <a:r>
              <a:rPr lang="zh-CN" altLang="en-US" sz="2400">
                <a:solidFill>
                  <a:schemeClr val="accent2"/>
                </a:solidFill>
              </a:rPr>
              <a:t>，他从家到学校</a:t>
            </a:r>
            <a:r>
              <a:rPr lang="zh-CN" altLang="en-US" sz="2400" u="sng">
                <a:solidFill>
                  <a:schemeClr val="accent2"/>
                </a:solidFill>
              </a:rPr>
              <a:t>     </a:t>
            </a:r>
            <a:r>
              <a:rPr lang="zh-CN" altLang="en-US" sz="2400">
                <a:solidFill>
                  <a:schemeClr val="accent2"/>
                </a:solidFill>
              </a:rPr>
              <a:t>（填“是”或“不是”）匀速直线运动。</a:t>
            </a:r>
          </a:p>
        </p:txBody>
      </p:sp>
      <p:sp>
        <p:nvSpPr>
          <p:cNvPr id="48130" name="矩形 153604"/>
          <p:cNvSpPr>
            <a:spLocks noTextEdit="1"/>
          </p:cNvSpPr>
          <p:nvPr/>
        </p:nvSpPr>
        <p:spPr>
          <a:xfrm rot="19860000">
            <a:off x="1524001" y="620714"/>
            <a:ext cx="1584325" cy="790575"/>
          </a:xfrm>
        </p:spPr>
        <p:txBody>
          <a:bodyPr wrap="none" fromWordArt="1" anchor="t" anchorCtr="0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sz="3600" kern="10">
                <a:ln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>
                    <a:srgbClr val="9999FF">
                      <a:alpha val="80000"/>
                    </a:srgbClr>
                  </a:outerShdw>
                </a:effectLst>
                <a:latin typeface="宋体"/>
              </a:rPr>
              <a:t>达标测评</a:t>
            </a:r>
          </a:p>
        </p:txBody>
      </p:sp>
      <p:sp>
        <p:nvSpPr>
          <p:cNvPr id="48131" name="动作按钮: 前进或下一项 153605">
            <a:hlinkClick r:id="rId2" action="ppaction://hlinksldjump"/>
          </p:cNvPr>
          <p:cNvSpPr/>
          <p:nvPr/>
        </p:nvSpPr>
        <p:spPr>
          <a:xfrm>
            <a:off x="9840914" y="6308725"/>
            <a:ext cx="503237" cy="215900"/>
          </a:xfrm>
          <a:prstGeom prst="actionButtonForwardNext">
            <a:avLst/>
          </a:prstGeom>
          <a:solidFill>
            <a:schemeClr val="accent1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8132" name="矩形 153606"/>
          <p:cNvSpPr/>
          <p:nvPr/>
        </p:nvSpPr>
        <p:spPr>
          <a:xfrm>
            <a:off x="2208213" y="5516563"/>
            <a:ext cx="76327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FF3300"/>
                </a:solidFill>
              </a:rPr>
              <a:t>设计意图：用此环节实现教学的评价检测功能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标题 154625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anchor="ctr" anchorCtr="0"/>
          <a:lstStyle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endParaRPr lang="zh-CN"/>
          </a:p>
        </p:txBody>
      </p:sp>
      <p:sp>
        <p:nvSpPr>
          <p:cNvPr id="49159" name="文本占位符 154632"/>
          <p:cNvSpPr>
            <a:spLocks noGrp="1"/>
          </p:cNvSpPr>
          <p:nvPr>
            <p:ph idx="1"/>
          </p:nvPr>
        </p:nvSpPr>
        <p:spPr>
          <a:xfrm>
            <a:off x="1774825" y="404813"/>
            <a:ext cx="8229600" cy="4525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lang="en-US" altLang="zh-CN" b="1"/>
              <a:t>6</a:t>
            </a:r>
          </a:p>
        </p:txBody>
      </p:sp>
      <p:grpSp>
        <p:nvGrpSpPr>
          <p:cNvPr id="49154" name="组合 154627"/>
          <p:cNvGrpSpPr/>
          <p:nvPr/>
        </p:nvGrpSpPr>
        <p:grpSpPr>
          <a:xfrm>
            <a:off x="1703389" y="404814"/>
            <a:ext cx="4867275" cy="885825"/>
            <a:chOff x="1215" y="119"/>
            <a:chExt cx="3066" cy="558"/>
          </a:xfrm>
        </p:grpSpPr>
        <p:sp>
          <p:nvSpPr>
            <p:cNvPr id="49155" name="AutoShape 391"/>
            <p:cNvSpPr/>
            <p:nvPr/>
          </p:nvSpPr>
          <p:spPr>
            <a:xfrm>
              <a:off x="1247" y="300"/>
              <a:ext cx="2975" cy="3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50000">
                  <a:srgbClr val="D4D4D4"/>
                </a:gs>
                <a:gs pos="100000">
                  <a:schemeClr val="bg2"/>
                </a:gs>
              </a:gsLst>
              <a:lin ang="5400000" scaled="1"/>
            </a:gradFill>
            <a:ln w="19050"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sp>
          <p:nvSpPr>
            <p:cNvPr id="49156" name="Oval 395"/>
            <p:cNvSpPr/>
            <p:nvPr/>
          </p:nvSpPr>
          <p:spPr>
            <a:xfrm>
              <a:off x="1215" y="119"/>
              <a:ext cx="378" cy="388"/>
            </a:xfrm>
            <a:prstGeom prst="ellipse">
              <a:avLst/>
            </a:prstGeom>
            <a:solidFill>
              <a:schemeClr val="hlink">
                <a:alpha val="79999"/>
              </a:scheme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sp>
          <p:nvSpPr>
            <p:cNvPr id="49157" name="Oval 406"/>
            <p:cNvSpPr/>
            <p:nvPr/>
          </p:nvSpPr>
          <p:spPr>
            <a:xfrm>
              <a:off x="4061" y="339"/>
              <a:ext cx="220" cy="226"/>
            </a:xfrm>
            <a:prstGeom prst="ellipse">
              <a:avLst/>
            </a:prstGeom>
            <a:solidFill>
              <a:schemeClr val="hlink">
                <a:alpha val="79999"/>
              </a:scheme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sp>
          <p:nvSpPr>
            <p:cNvPr id="49158" name="Rectangle 224"/>
            <p:cNvSpPr/>
            <p:nvPr/>
          </p:nvSpPr>
          <p:spPr>
            <a:xfrm>
              <a:off x="1701" y="300"/>
              <a:ext cx="1031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0" hangingPunct="0">
                <a:buClr>
                  <a:srgbClr val="FF3300"/>
                </a:buClr>
                <a:buSzPct val="115000"/>
                <a:buFont typeface="Wingdings" pitchFamily="2" charset="2"/>
              </a:pPr>
              <a:r>
                <a:rPr lang="zh-CN" altLang="en-US" sz="2800" b="1"/>
                <a:t>板书设计</a:t>
              </a:r>
            </a:p>
          </p:txBody>
        </p:sp>
      </p:grpSp>
      <p:sp>
        <p:nvSpPr>
          <p:cNvPr id="49160" name="矩形 154633"/>
          <p:cNvSpPr/>
          <p:nvPr/>
        </p:nvSpPr>
        <p:spPr>
          <a:xfrm>
            <a:off x="4727576" y="1916113"/>
            <a:ext cx="24987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tabLst>
                <a:tab pos="2362200" algn="l"/>
              </a:tabLst>
            </a:pPr>
            <a:r>
              <a:rPr lang="zh-CN" altLang="en-US" sz="2400" b="1">
                <a:solidFill>
                  <a:schemeClr val="accent2"/>
                </a:solidFill>
              </a:rPr>
              <a:t>第</a:t>
            </a:r>
            <a:r>
              <a:rPr lang="en-US" altLang="zh-CN" sz="2400" b="1">
                <a:solidFill>
                  <a:schemeClr val="accent2"/>
                </a:solidFill>
              </a:rPr>
              <a:t>3</a:t>
            </a:r>
            <a:r>
              <a:rPr lang="zh-CN" altLang="en-US" sz="2400" b="1">
                <a:solidFill>
                  <a:schemeClr val="accent2"/>
                </a:solidFill>
              </a:rPr>
              <a:t>节运动的快慢</a:t>
            </a:r>
          </a:p>
        </p:txBody>
      </p:sp>
      <p:sp>
        <p:nvSpPr>
          <p:cNvPr id="49161" name="矩形 154634"/>
          <p:cNvSpPr/>
          <p:nvPr/>
        </p:nvSpPr>
        <p:spPr>
          <a:xfrm>
            <a:off x="2640014" y="3569128"/>
            <a:ext cx="1798637" cy="83099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chemeClr val="accent2"/>
                </a:solidFill>
              </a:rPr>
              <a:t>速度</a:t>
            </a:r>
          </a:p>
          <a:p>
            <a:pPr lvl="0" eaLnBrk="0" hangingPunct="0"/>
            <a:endParaRPr lang="zh-CN" altLang="en-US" sz="2400" b="1"/>
          </a:p>
        </p:txBody>
      </p:sp>
      <p:sp>
        <p:nvSpPr>
          <p:cNvPr id="49162" name="右大括号 154635"/>
          <p:cNvSpPr/>
          <p:nvPr/>
        </p:nvSpPr>
        <p:spPr>
          <a:xfrm flipH="1">
            <a:off x="3387725" y="3151188"/>
            <a:ext cx="228600" cy="1485900"/>
          </a:xfrm>
          <a:prstGeom prst="rightBrace">
            <a:avLst>
              <a:gd name="adj1" fmla="val 54137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9163" name="文本框 154636"/>
          <p:cNvSpPr txBox="1"/>
          <p:nvPr/>
        </p:nvSpPr>
        <p:spPr>
          <a:xfrm>
            <a:off x="3792539" y="2997201"/>
            <a:ext cx="5400675" cy="17827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just"/>
            <a:r>
              <a:rPr lang="zh-CN" altLang="en-US" sz="2400" b="1">
                <a:solidFill>
                  <a:schemeClr val="accent2"/>
                </a:solidFill>
                <a:latin typeface="Times New Roman" pitchFamily="18" charset="0"/>
              </a:rPr>
              <a:t>意义：用速度描述物体运动的快慢</a:t>
            </a:r>
          </a:p>
          <a:p>
            <a:pPr lvl="0" algn="just"/>
            <a:r>
              <a:rPr lang="zh-CN" altLang="en-US" sz="2400" b="1">
                <a:solidFill>
                  <a:schemeClr val="accent2"/>
                </a:solidFill>
                <a:latin typeface="Times New Roman" pitchFamily="18" charset="0"/>
              </a:rPr>
              <a:t>定义：路程与时间之比叫速度</a:t>
            </a:r>
          </a:p>
          <a:p>
            <a:pPr lvl="0" algn="just"/>
            <a:r>
              <a:rPr lang="zh-CN" altLang="en-US" sz="2400" b="1">
                <a:solidFill>
                  <a:schemeClr val="accent2"/>
                </a:solidFill>
                <a:latin typeface="Times New Roman" pitchFamily="18" charset="0"/>
              </a:rPr>
              <a:t>公式：</a:t>
            </a:r>
            <a:r>
              <a:rPr lang="en-US" altLang="zh-CN" sz="2400" b="1">
                <a:solidFill>
                  <a:schemeClr val="accent2"/>
                </a:solidFill>
                <a:latin typeface="Times New Roman" pitchFamily="18" charset="0"/>
              </a:rPr>
              <a:t>v=s/t  s=vt  t=s/v</a:t>
            </a:r>
          </a:p>
          <a:p>
            <a:pPr lvl="0" algn="just"/>
            <a:r>
              <a:rPr lang="zh-CN" altLang="en-US" sz="2400" b="1">
                <a:solidFill>
                  <a:schemeClr val="accent2"/>
                </a:solidFill>
                <a:latin typeface="Times New Roman" pitchFamily="18" charset="0"/>
              </a:rPr>
              <a:t>单位：</a:t>
            </a:r>
            <a:r>
              <a:rPr lang="en-US" altLang="zh-CN" sz="2400" b="1">
                <a:solidFill>
                  <a:schemeClr val="accent2"/>
                </a:solidFill>
                <a:latin typeface="Times New Roman" pitchFamily="18" charset="0"/>
              </a:rPr>
              <a:t>m/s   km/h    1 m/s =3.6 km/h</a:t>
            </a:r>
            <a:endParaRPr lang="en-US" altLang="zh-CN" sz="2400" b="1">
              <a:solidFill>
                <a:schemeClr val="accent2"/>
              </a:solidFill>
            </a:endParaRPr>
          </a:p>
        </p:txBody>
      </p:sp>
      <p:sp>
        <p:nvSpPr>
          <p:cNvPr id="49164" name="矩形 154637"/>
          <p:cNvSpPr/>
          <p:nvPr/>
        </p:nvSpPr>
        <p:spPr>
          <a:xfrm>
            <a:off x="511176" y="4864528"/>
            <a:ext cx="7889875" cy="83099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indent="533400" algn="ctr"/>
            <a:r>
              <a:rPr lang="en-US" altLang="zh-CN" sz="2400" b="1">
                <a:solidFill>
                  <a:schemeClr val="accent2"/>
                </a:solidFill>
              </a:rPr>
              <a:t>                    </a:t>
            </a:r>
            <a:r>
              <a:rPr lang="zh-CN" altLang="en-US" sz="2400" b="1">
                <a:solidFill>
                  <a:schemeClr val="accent2"/>
                </a:solidFill>
              </a:rPr>
              <a:t>匀速直线运动：速度不变  沿直线</a:t>
            </a:r>
          </a:p>
          <a:p>
            <a:pPr indent="533400" algn="ctr"/>
            <a:r>
              <a:rPr lang="zh-CN" altLang="en-US" sz="2400" b="1">
                <a:solidFill>
                  <a:schemeClr val="accent2"/>
                </a:solidFill>
              </a:rPr>
              <a:t>                     变速直线运动：速度改变   沿直线</a:t>
            </a:r>
          </a:p>
        </p:txBody>
      </p:sp>
      <p:sp>
        <p:nvSpPr>
          <p:cNvPr id="49165" name="矩形 154638"/>
          <p:cNvSpPr/>
          <p:nvPr/>
        </p:nvSpPr>
        <p:spPr>
          <a:xfrm>
            <a:off x="6456364" y="4149725"/>
            <a:ext cx="2232025" cy="431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9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9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9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/>
      <p:bldP spid="49161" grpId="0"/>
      <p:bldP spid="49163" grpId="0" uiExpand="1" build="allAtOnce"/>
      <p:bldP spid="491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396"/>
          <p:cNvSpPr txBox="1"/>
          <p:nvPr/>
        </p:nvSpPr>
        <p:spPr>
          <a:xfrm>
            <a:off x="3484563" y="296863"/>
            <a:ext cx="531812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b="1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grpSp>
        <p:nvGrpSpPr>
          <p:cNvPr id="50178" name="组合 161795"/>
          <p:cNvGrpSpPr/>
          <p:nvPr/>
        </p:nvGrpSpPr>
        <p:grpSpPr>
          <a:xfrm>
            <a:off x="1703389" y="188914"/>
            <a:ext cx="4867275" cy="885825"/>
            <a:chOff x="1215" y="119"/>
            <a:chExt cx="3066" cy="558"/>
          </a:xfrm>
        </p:grpSpPr>
        <p:sp>
          <p:nvSpPr>
            <p:cNvPr id="50179" name="AutoShape 391"/>
            <p:cNvSpPr/>
            <p:nvPr/>
          </p:nvSpPr>
          <p:spPr>
            <a:xfrm>
              <a:off x="1247" y="300"/>
              <a:ext cx="2975" cy="3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50000">
                  <a:srgbClr val="D4D4D4"/>
                </a:gs>
                <a:gs pos="100000">
                  <a:schemeClr val="bg2"/>
                </a:gs>
              </a:gsLst>
              <a:lin ang="5400000" scaled="1"/>
            </a:gradFill>
            <a:ln w="19050"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sp>
          <p:nvSpPr>
            <p:cNvPr id="50180" name="Oval 395"/>
            <p:cNvSpPr/>
            <p:nvPr/>
          </p:nvSpPr>
          <p:spPr>
            <a:xfrm>
              <a:off x="1215" y="119"/>
              <a:ext cx="378" cy="388"/>
            </a:xfrm>
            <a:prstGeom prst="ellipse">
              <a:avLst/>
            </a:prstGeom>
            <a:solidFill>
              <a:schemeClr val="hlink">
                <a:alpha val="79999"/>
              </a:scheme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sp>
          <p:nvSpPr>
            <p:cNvPr id="50181" name="Oval 406"/>
            <p:cNvSpPr/>
            <p:nvPr/>
          </p:nvSpPr>
          <p:spPr>
            <a:xfrm>
              <a:off x="4061" y="339"/>
              <a:ext cx="220" cy="226"/>
            </a:xfrm>
            <a:prstGeom prst="ellipse">
              <a:avLst/>
            </a:prstGeom>
            <a:solidFill>
              <a:schemeClr val="hlink">
                <a:alpha val="79999"/>
              </a:scheme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sp>
          <p:nvSpPr>
            <p:cNvPr id="50182" name="Rectangle 224"/>
            <p:cNvSpPr/>
            <p:nvPr/>
          </p:nvSpPr>
          <p:spPr>
            <a:xfrm>
              <a:off x="1701" y="300"/>
              <a:ext cx="1031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0" hangingPunct="0">
                <a:buClr>
                  <a:srgbClr val="FF3300"/>
                </a:buClr>
                <a:buSzPct val="115000"/>
                <a:buFont typeface="Wingdings" pitchFamily="2" charset="2"/>
              </a:pPr>
              <a:r>
                <a:rPr lang="zh-CN" altLang="en-US" sz="2800" b="1"/>
                <a:t>教学反思</a:t>
              </a:r>
            </a:p>
          </p:txBody>
        </p:sp>
      </p:grpSp>
      <p:sp>
        <p:nvSpPr>
          <p:cNvPr id="50183" name="文本框 161800"/>
          <p:cNvSpPr txBox="1"/>
          <p:nvPr/>
        </p:nvSpPr>
        <p:spPr>
          <a:xfrm>
            <a:off x="1800226" y="220663"/>
            <a:ext cx="36036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800" b="1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50184" name="矩形 161806"/>
          <p:cNvSpPr/>
          <p:nvPr/>
        </p:nvSpPr>
        <p:spPr>
          <a:xfrm>
            <a:off x="2063750" y="4066054"/>
            <a:ext cx="8096250" cy="193899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FF3300"/>
                </a:solidFill>
              </a:rPr>
              <a:t>不足：在学生情景编题的环节随机性太强，学生编的计算题数据计算过于繁琐，且计算结果严重脱离现实。例如：用学生给出的数据，计算出刘翔的百米跑速度过快或过慢，与实际不符。所以建议此环节修改为教师事先编好习题，由各小组随机抽取解答。</a:t>
            </a:r>
          </a:p>
        </p:txBody>
      </p:sp>
      <p:pic>
        <p:nvPicPr>
          <p:cNvPr id="50185" name="图片 161807" descr="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1268414"/>
            <a:ext cx="2808288" cy="216058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0186" name="矩形 161808"/>
          <p:cNvSpPr/>
          <p:nvPr/>
        </p:nvSpPr>
        <p:spPr>
          <a:xfrm>
            <a:off x="5508626" y="1693775"/>
            <a:ext cx="5159375" cy="120032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3333CC"/>
                </a:solidFill>
                <a:latin typeface="Times New Roman" pitchFamily="18" charset="0"/>
              </a:rPr>
              <a:t>请你利用图片中的情景编一道计算题，考考其他组，谁想接受挑战？（</a:t>
            </a:r>
            <a:r>
              <a:rPr lang="zh-CN" altLang="en-US" sz="2400" b="1">
                <a:solidFill>
                  <a:srgbClr val="0033CC"/>
                </a:solidFill>
                <a:latin typeface="Times New Roman" pitchFamily="18" charset="0"/>
              </a:rPr>
              <a:t>数据最好选整数</a:t>
            </a:r>
            <a:r>
              <a:rPr lang="zh-CN" altLang="en-US" sz="2400" b="1">
                <a:solidFill>
                  <a:srgbClr val="3333CC"/>
                </a:solidFill>
                <a:latin typeface="Times New Roman" pitchFamily="18" charset="0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/>
      <p:bldP spid="501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396"/>
          <p:cNvSpPr txBox="1"/>
          <p:nvPr/>
        </p:nvSpPr>
        <p:spPr>
          <a:xfrm>
            <a:off x="3484563" y="296863"/>
            <a:ext cx="531812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b="1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grpSp>
        <p:nvGrpSpPr>
          <p:cNvPr id="26626" name="组合 32799"/>
          <p:cNvGrpSpPr/>
          <p:nvPr/>
        </p:nvGrpSpPr>
        <p:grpSpPr>
          <a:xfrm>
            <a:off x="1703389" y="188914"/>
            <a:ext cx="4867275" cy="885825"/>
            <a:chOff x="1215" y="119"/>
            <a:chExt cx="3066" cy="558"/>
          </a:xfrm>
        </p:grpSpPr>
        <p:sp>
          <p:nvSpPr>
            <p:cNvPr id="26627" name="AutoShape 391"/>
            <p:cNvSpPr/>
            <p:nvPr/>
          </p:nvSpPr>
          <p:spPr>
            <a:xfrm>
              <a:off x="1247" y="300"/>
              <a:ext cx="2975" cy="3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50000">
                  <a:srgbClr val="D4D4D4"/>
                </a:gs>
                <a:gs pos="100000">
                  <a:schemeClr val="bg2"/>
                </a:gs>
              </a:gsLst>
              <a:lin ang="5400000" scaled="1"/>
            </a:gradFill>
            <a:ln w="19050"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sp>
          <p:nvSpPr>
            <p:cNvPr id="26628" name="Oval 395"/>
            <p:cNvSpPr/>
            <p:nvPr/>
          </p:nvSpPr>
          <p:spPr>
            <a:xfrm>
              <a:off x="1215" y="119"/>
              <a:ext cx="378" cy="388"/>
            </a:xfrm>
            <a:prstGeom prst="ellipse">
              <a:avLst/>
            </a:prstGeom>
            <a:solidFill>
              <a:schemeClr val="hlink">
                <a:alpha val="79999"/>
              </a:scheme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sp>
          <p:nvSpPr>
            <p:cNvPr id="26629" name="Oval 406"/>
            <p:cNvSpPr/>
            <p:nvPr/>
          </p:nvSpPr>
          <p:spPr>
            <a:xfrm>
              <a:off x="4061" y="339"/>
              <a:ext cx="220" cy="226"/>
            </a:xfrm>
            <a:prstGeom prst="ellipse">
              <a:avLst/>
            </a:prstGeom>
            <a:solidFill>
              <a:schemeClr val="hlink">
                <a:alpha val="79999"/>
              </a:scheme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sp>
          <p:nvSpPr>
            <p:cNvPr id="26630" name="Rectangle 224"/>
            <p:cNvSpPr/>
            <p:nvPr/>
          </p:nvSpPr>
          <p:spPr>
            <a:xfrm>
              <a:off x="1701" y="300"/>
              <a:ext cx="1031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0" hangingPunct="0">
                <a:buClr>
                  <a:srgbClr val="FF3300"/>
                </a:buClr>
                <a:buSzPct val="115000"/>
                <a:buFont typeface="Wingdings" pitchFamily="2" charset="2"/>
              </a:pPr>
              <a:r>
                <a:rPr lang="zh-CN" altLang="en-US" sz="2800" b="1"/>
                <a:t>教材分析</a:t>
              </a:r>
            </a:p>
          </p:txBody>
        </p:sp>
      </p:grpSp>
      <p:sp>
        <p:nvSpPr>
          <p:cNvPr id="26631" name="文本框 32800"/>
          <p:cNvSpPr txBox="1"/>
          <p:nvPr/>
        </p:nvSpPr>
        <p:spPr>
          <a:xfrm>
            <a:off x="1774826" y="260351"/>
            <a:ext cx="36036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8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6632" name="文本框 32801"/>
          <p:cNvSpPr txBox="1"/>
          <p:nvPr/>
        </p:nvSpPr>
        <p:spPr>
          <a:xfrm>
            <a:off x="4367213" y="3213101"/>
            <a:ext cx="4824412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endParaRPr lang="zh-CN" altLang="en-US" sz="4000" b="1">
              <a:solidFill>
                <a:srgbClr val="0033CC"/>
              </a:solidFill>
            </a:endParaRPr>
          </a:p>
        </p:txBody>
      </p:sp>
      <p:sp>
        <p:nvSpPr>
          <p:cNvPr id="26633" name="矩形 32811"/>
          <p:cNvSpPr/>
          <p:nvPr/>
        </p:nvSpPr>
        <p:spPr>
          <a:xfrm>
            <a:off x="1847851" y="4708525"/>
            <a:ext cx="8424863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3200" b="1"/>
              <a:t>       </a:t>
            </a:r>
          </a:p>
        </p:txBody>
      </p:sp>
      <p:sp>
        <p:nvSpPr>
          <p:cNvPr id="26634" name="流程图: 可选过程 32836"/>
          <p:cNvSpPr/>
          <p:nvPr/>
        </p:nvSpPr>
        <p:spPr>
          <a:xfrm>
            <a:off x="2063750" y="2133601"/>
            <a:ext cx="719138" cy="2735263"/>
          </a:xfrm>
          <a:prstGeom prst="flowChartAlternateProcess">
            <a:avLst/>
          </a:prstGeom>
          <a:solidFill>
            <a:srgbClr val="ADCCF1"/>
          </a:solidFill>
          <a:ln>
            <a:solidFill>
              <a:schemeClr val="tx1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6635" name="文本框 32839"/>
          <p:cNvSpPr txBox="1"/>
          <p:nvPr/>
        </p:nvSpPr>
        <p:spPr>
          <a:xfrm>
            <a:off x="1514654" y="2205039"/>
            <a:ext cx="1261884" cy="2232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800" b="1"/>
              <a:t>《</a:t>
            </a:r>
            <a:r>
              <a:rPr lang="zh-CN" altLang="en-US" sz="2800" b="1"/>
              <a:t>运动的描述</a:t>
            </a:r>
            <a:r>
              <a:rPr lang="en-US" altLang="zh-CN" sz="2800" b="1"/>
              <a:t>》</a:t>
            </a:r>
          </a:p>
          <a:p>
            <a:pPr lvl="0">
              <a:spcBef>
                <a:spcPct val="50000"/>
              </a:spcBef>
            </a:pPr>
            <a:endParaRPr lang="en-US" altLang="zh-CN" sz="2800"/>
          </a:p>
        </p:txBody>
      </p:sp>
      <p:sp>
        <p:nvSpPr>
          <p:cNvPr id="26636" name="十字星 32840"/>
          <p:cNvSpPr/>
          <p:nvPr/>
        </p:nvSpPr>
        <p:spPr>
          <a:xfrm>
            <a:off x="4224339" y="1989139"/>
            <a:ext cx="3743325" cy="3311525"/>
          </a:xfrm>
          <a:prstGeom prst="star4">
            <a:avLst>
              <a:gd name="adj" fmla="val 12500"/>
            </a:avLst>
          </a:prstGeom>
          <a:solidFill>
            <a:srgbClr val="ADCCF1"/>
          </a:solidFill>
          <a:ln>
            <a:solidFill>
              <a:schemeClr val="tx1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6637" name="文本框 32841"/>
          <p:cNvSpPr txBox="1"/>
          <p:nvPr/>
        </p:nvSpPr>
        <p:spPr>
          <a:xfrm>
            <a:off x="4800601" y="3357563"/>
            <a:ext cx="26638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</a:rPr>
              <a:t>《</a:t>
            </a:r>
            <a:r>
              <a:rPr lang="zh-CN" altLang="en-US" sz="2800" b="1">
                <a:solidFill>
                  <a:srgbClr val="FF3300"/>
                </a:solidFill>
              </a:rPr>
              <a:t>运动的快慢</a:t>
            </a:r>
            <a:r>
              <a:rPr lang="en-US" altLang="zh-CN" sz="2800" b="1">
                <a:solidFill>
                  <a:srgbClr val="FF3300"/>
                </a:solidFill>
              </a:rPr>
              <a:t>》</a:t>
            </a:r>
          </a:p>
        </p:txBody>
      </p:sp>
      <p:sp>
        <p:nvSpPr>
          <p:cNvPr id="26638" name="文本框 32842"/>
          <p:cNvSpPr txBox="1"/>
          <p:nvPr/>
        </p:nvSpPr>
        <p:spPr>
          <a:xfrm>
            <a:off x="7748886" y="4292601"/>
            <a:ext cx="461665" cy="20875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/>
              <a:t> </a:t>
            </a:r>
          </a:p>
        </p:txBody>
      </p:sp>
      <p:sp>
        <p:nvSpPr>
          <p:cNvPr id="26639" name="矩形 32845"/>
          <p:cNvSpPr/>
          <p:nvPr/>
        </p:nvSpPr>
        <p:spPr>
          <a:xfrm>
            <a:off x="3287713" y="3068638"/>
            <a:ext cx="914400" cy="914400"/>
          </a:xfrm>
        </p:spPr>
        <p:txBody>
          <a:bodyPr wrap="none" fromWordArt="1" anchor="t" anchorCtr="0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>
                    <a:srgbClr val="990000"/>
                  </a:outerShdw>
                </a:effectLst>
                <a:latin typeface="宋体"/>
              </a:rPr>
              <a:t>承前</a:t>
            </a:r>
          </a:p>
        </p:txBody>
      </p:sp>
      <p:sp>
        <p:nvSpPr>
          <p:cNvPr id="26640" name="矩形 32847"/>
          <p:cNvSpPr/>
          <p:nvPr/>
        </p:nvSpPr>
        <p:spPr>
          <a:xfrm>
            <a:off x="8040689" y="3141664"/>
            <a:ext cx="1368425" cy="790575"/>
          </a:xfrm>
        </p:spPr>
        <p:txBody>
          <a:bodyPr wrap="none" fromWordArt="1" anchor="t" anchorCtr="0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>
                    <a:srgbClr val="990000"/>
                  </a:outerShdw>
                </a:effectLst>
                <a:latin typeface="宋体"/>
              </a:rPr>
              <a:t>启后</a:t>
            </a:r>
          </a:p>
        </p:txBody>
      </p:sp>
      <p:sp>
        <p:nvSpPr>
          <p:cNvPr id="26641" name="流程图: 可选过程 32849"/>
          <p:cNvSpPr/>
          <p:nvPr/>
        </p:nvSpPr>
        <p:spPr>
          <a:xfrm>
            <a:off x="9551989" y="2205038"/>
            <a:ext cx="720725" cy="2735262"/>
          </a:xfrm>
          <a:prstGeom prst="flowChartAlternateProcess">
            <a:avLst/>
          </a:prstGeom>
          <a:solidFill>
            <a:srgbClr val="ADCCF1"/>
          </a:solidFill>
          <a:ln>
            <a:solidFill>
              <a:schemeClr val="tx1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6642" name="文本框 32850"/>
          <p:cNvSpPr txBox="1"/>
          <p:nvPr/>
        </p:nvSpPr>
        <p:spPr>
          <a:xfrm>
            <a:off x="8966379" y="2349500"/>
            <a:ext cx="1261884" cy="25923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800" b="1"/>
              <a:t>《</a:t>
            </a:r>
            <a:r>
              <a:rPr lang="zh-CN" altLang="en-US" sz="2800" b="1"/>
              <a:t>测平均速度</a:t>
            </a:r>
            <a:r>
              <a:rPr lang="en-US" altLang="zh-CN" sz="2800" b="1"/>
              <a:t>》</a:t>
            </a:r>
          </a:p>
          <a:p>
            <a:pPr lvl="0">
              <a:spcBef>
                <a:spcPct val="50000"/>
              </a:spcBef>
            </a:pPr>
            <a:endParaRPr lang="en-US" altLang="zh-CN" sz="2800"/>
          </a:p>
        </p:txBody>
      </p:sp>
      <p:sp>
        <p:nvSpPr>
          <p:cNvPr id="26643" name="圆角矩形 32851"/>
          <p:cNvSpPr/>
          <p:nvPr/>
        </p:nvSpPr>
        <p:spPr>
          <a:xfrm>
            <a:off x="4440239" y="1196976"/>
            <a:ext cx="3671887" cy="792163"/>
          </a:xfrm>
          <a:prstGeom prst="roundRect">
            <a:avLst>
              <a:gd name="adj" fmla="val 16667"/>
            </a:avLst>
          </a:prstGeom>
          <a:solidFill>
            <a:srgbClr val="ADCCF1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2400" b="1"/>
              <a:t>八年级上册第一章第３节 </a:t>
            </a:r>
          </a:p>
        </p:txBody>
      </p:sp>
      <p:sp>
        <p:nvSpPr>
          <p:cNvPr id="26644" name="圆角矩形 32853"/>
          <p:cNvSpPr/>
          <p:nvPr/>
        </p:nvSpPr>
        <p:spPr>
          <a:xfrm>
            <a:off x="4511676" y="5300664"/>
            <a:ext cx="3527425" cy="719137"/>
          </a:xfrm>
          <a:prstGeom prst="roundRect">
            <a:avLst>
              <a:gd name="adj" fmla="val 16667"/>
            </a:avLst>
          </a:prstGeom>
          <a:solidFill>
            <a:srgbClr val="ADCCF1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en-US" altLang="zh-CN" sz="2400" b="1"/>
          </a:p>
          <a:p>
            <a:pPr lvl="0" algn="ctr"/>
            <a:r>
              <a:rPr lang="zh-CN" altLang="en-US" sz="2400" b="1"/>
              <a:t>解决简单的实际问题</a:t>
            </a:r>
            <a:r>
              <a:rPr lang="zh-CN" altLang="en-US" sz="2400"/>
              <a:t> </a:t>
            </a:r>
          </a:p>
          <a:p>
            <a:pPr lvl="0" algn="ctr"/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/>
      <p:bldP spid="26637" grpId="0"/>
      <p:bldP spid="26642" grpId="0"/>
      <p:bldP spid="26643" grpId="0" animBg="1"/>
      <p:bldP spid="2664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组合 116740"/>
          <p:cNvGrpSpPr/>
          <p:nvPr/>
        </p:nvGrpSpPr>
        <p:grpSpPr>
          <a:xfrm>
            <a:off x="407368" y="56357"/>
            <a:ext cx="4867275" cy="885825"/>
            <a:chOff x="1215" y="119"/>
            <a:chExt cx="3066" cy="558"/>
          </a:xfrm>
        </p:grpSpPr>
        <p:sp>
          <p:nvSpPr>
            <p:cNvPr id="27652" name="AutoShape 391"/>
            <p:cNvSpPr/>
            <p:nvPr/>
          </p:nvSpPr>
          <p:spPr>
            <a:xfrm>
              <a:off x="1247" y="300"/>
              <a:ext cx="2975" cy="3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50000">
                  <a:srgbClr val="D4D4D4"/>
                </a:gs>
                <a:gs pos="100000">
                  <a:schemeClr val="bg2"/>
                </a:gs>
              </a:gsLst>
              <a:lin ang="5400000" scaled="1"/>
            </a:gradFill>
            <a:ln w="19050"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sp>
          <p:nvSpPr>
            <p:cNvPr id="27653" name="Oval 395"/>
            <p:cNvSpPr/>
            <p:nvPr/>
          </p:nvSpPr>
          <p:spPr>
            <a:xfrm>
              <a:off x="1215" y="119"/>
              <a:ext cx="378" cy="388"/>
            </a:xfrm>
            <a:prstGeom prst="ellipse">
              <a:avLst/>
            </a:prstGeom>
            <a:solidFill>
              <a:schemeClr val="hlink">
                <a:alpha val="79999"/>
              </a:scheme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sp>
          <p:nvSpPr>
            <p:cNvPr id="27654" name="Oval 406"/>
            <p:cNvSpPr/>
            <p:nvPr/>
          </p:nvSpPr>
          <p:spPr>
            <a:xfrm>
              <a:off x="4061" y="339"/>
              <a:ext cx="220" cy="226"/>
            </a:xfrm>
            <a:prstGeom prst="ellipse">
              <a:avLst/>
            </a:prstGeom>
            <a:solidFill>
              <a:schemeClr val="hlink">
                <a:alpha val="79999"/>
              </a:scheme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sp>
          <p:nvSpPr>
            <p:cNvPr id="27655" name="Rectangle 224"/>
            <p:cNvSpPr/>
            <p:nvPr/>
          </p:nvSpPr>
          <p:spPr>
            <a:xfrm>
              <a:off x="1701" y="300"/>
              <a:ext cx="1031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0" hangingPunct="0">
                <a:buClr>
                  <a:srgbClr val="FF3300"/>
                </a:buClr>
                <a:buSzPct val="115000"/>
                <a:buFont typeface="Wingdings" pitchFamily="2" charset="2"/>
              </a:pPr>
              <a:r>
                <a:rPr lang="zh-CN" altLang="en-US" sz="2800" b="1" dirty="0"/>
                <a:t>学情分析</a:t>
              </a:r>
            </a:p>
          </p:txBody>
        </p:sp>
      </p:grpSp>
      <p:sp>
        <p:nvSpPr>
          <p:cNvPr id="27656" name="文本框 116745"/>
          <p:cNvSpPr txBox="1"/>
          <p:nvPr/>
        </p:nvSpPr>
        <p:spPr>
          <a:xfrm>
            <a:off x="552624" y="165135"/>
            <a:ext cx="36036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8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7657" name="矩形 116746"/>
          <p:cNvSpPr/>
          <p:nvPr/>
        </p:nvSpPr>
        <p:spPr>
          <a:xfrm>
            <a:off x="707405" y="1772816"/>
            <a:ext cx="11087669" cy="36009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3200" b="1" dirty="0"/>
              <a:t>    </a:t>
            </a:r>
            <a:r>
              <a:rPr lang="zh-CN" altLang="en-US" sz="2800" b="1" dirty="0"/>
              <a:t>对于初二的学生来说，速度是一个比较抽象的物理概念，虽然数学教材中学生已经接触到速度的计算，正是因为学生已习惯了数学课上的速度运算格式，要求学生接受物理计算题的解题格式还是很有难度的。又因为学生在数学课堂刚刚开始函数的学习，限于学生的知识水平和理解能力，不可能很全面具体的探讨速度。因此，在教学中要注重基础教学，根据学生的实际情况适当的降低教学难度，同时，尽量从学生熟悉的生活现象出发，运用多媒体课件使教学形象直观，以更好的帮助学生理解和掌握。</a:t>
            </a:r>
            <a:r>
              <a:rPr lang="zh-CN" alt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7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396"/>
          <p:cNvSpPr txBox="1"/>
          <p:nvPr/>
        </p:nvSpPr>
        <p:spPr>
          <a:xfrm>
            <a:off x="3484563" y="296863"/>
            <a:ext cx="531812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b="1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grpSp>
        <p:nvGrpSpPr>
          <p:cNvPr id="28674" name="组合 34859"/>
          <p:cNvGrpSpPr/>
          <p:nvPr/>
        </p:nvGrpSpPr>
        <p:grpSpPr>
          <a:xfrm>
            <a:off x="1703389" y="188914"/>
            <a:ext cx="4867275" cy="885825"/>
            <a:chOff x="1215" y="119"/>
            <a:chExt cx="3066" cy="558"/>
          </a:xfrm>
        </p:grpSpPr>
        <p:sp>
          <p:nvSpPr>
            <p:cNvPr id="28675" name="AutoShape 391"/>
            <p:cNvSpPr/>
            <p:nvPr/>
          </p:nvSpPr>
          <p:spPr>
            <a:xfrm>
              <a:off x="1247" y="300"/>
              <a:ext cx="2975" cy="3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50000">
                  <a:srgbClr val="D4D4D4"/>
                </a:gs>
                <a:gs pos="100000">
                  <a:schemeClr val="bg2"/>
                </a:gs>
              </a:gsLst>
              <a:lin ang="5400000" scaled="1"/>
            </a:gradFill>
            <a:ln w="19050"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sp>
          <p:nvSpPr>
            <p:cNvPr id="28676" name="Oval 395"/>
            <p:cNvSpPr/>
            <p:nvPr/>
          </p:nvSpPr>
          <p:spPr>
            <a:xfrm>
              <a:off x="1215" y="119"/>
              <a:ext cx="378" cy="388"/>
            </a:xfrm>
            <a:prstGeom prst="ellipse">
              <a:avLst/>
            </a:prstGeom>
            <a:solidFill>
              <a:schemeClr val="hlink">
                <a:alpha val="79999"/>
              </a:scheme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sp>
          <p:nvSpPr>
            <p:cNvPr id="28677" name="Oval 406"/>
            <p:cNvSpPr/>
            <p:nvPr/>
          </p:nvSpPr>
          <p:spPr>
            <a:xfrm>
              <a:off x="4061" y="339"/>
              <a:ext cx="220" cy="226"/>
            </a:xfrm>
            <a:prstGeom prst="ellipse">
              <a:avLst/>
            </a:prstGeom>
            <a:solidFill>
              <a:schemeClr val="hlink">
                <a:alpha val="79999"/>
              </a:scheme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sp>
          <p:nvSpPr>
            <p:cNvPr id="28678" name="Rectangle 224"/>
            <p:cNvSpPr/>
            <p:nvPr/>
          </p:nvSpPr>
          <p:spPr>
            <a:xfrm>
              <a:off x="1701" y="300"/>
              <a:ext cx="1031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0" hangingPunct="0">
                <a:buClr>
                  <a:srgbClr val="FF3300"/>
                </a:buClr>
                <a:buSzPct val="115000"/>
                <a:buFont typeface="Wingdings" pitchFamily="2" charset="2"/>
              </a:pPr>
              <a:r>
                <a:rPr lang="zh-CN" altLang="en-US" sz="2800" b="1"/>
                <a:t>学情分析</a:t>
              </a:r>
            </a:p>
          </p:txBody>
        </p:sp>
      </p:grpSp>
      <p:sp>
        <p:nvSpPr>
          <p:cNvPr id="28679" name="文本框 34864"/>
          <p:cNvSpPr txBox="1"/>
          <p:nvPr/>
        </p:nvSpPr>
        <p:spPr>
          <a:xfrm>
            <a:off x="1800226" y="220663"/>
            <a:ext cx="36036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8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8680" name="矩形 34865"/>
          <p:cNvSpPr/>
          <p:nvPr/>
        </p:nvSpPr>
        <p:spPr>
          <a:xfrm>
            <a:off x="2351088" y="1916113"/>
            <a:ext cx="116681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FF3300"/>
                </a:solidFill>
              </a:rPr>
              <a:t>教法：</a:t>
            </a:r>
            <a:r>
              <a:rPr lang="zh-CN" altLang="en-US"/>
              <a:t> </a:t>
            </a:r>
          </a:p>
        </p:txBody>
      </p:sp>
      <p:sp>
        <p:nvSpPr>
          <p:cNvPr id="28681" name="矩形 34867"/>
          <p:cNvSpPr/>
          <p:nvPr/>
        </p:nvSpPr>
        <p:spPr>
          <a:xfrm>
            <a:off x="3432175" y="1913882"/>
            <a:ext cx="1197764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/>
              <a:t>启发式 </a:t>
            </a:r>
          </a:p>
        </p:txBody>
      </p:sp>
      <p:sp>
        <p:nvSpPr>
          <p:cNvPr id="28682" name="矩形 34868"/>
          <p:cNvSpPr/>
          <p:nvPr/>
        </p:nvSpPr>
        <p:spPr>
          <a:xfrm>
            <a:off x="4943475" y="1913882"/>
            <a:ext cx="1731564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/>
              <a:t>引导发现法</a:t>
            </a:r>
          </a:p>
        </p:txBody>
      </p:sp>
      <p:sp>
        <p:nvSpPr>
          <p:cNvPr id="28683" name="矩形 34869"/>
          <p:cNvSpPr/>
          <p:nvPr/>
        </p:nvSpPr>
        <p:spPr>
          <a:xfrm>
            <a:off x="2424114" y="2781300"/>
            <a:ext cx="6192837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FF3300"/>
                </a:solidFill>
              </a:rPr>
              <a:t>学法：</a:t>
            </a:r>
            <a:r>
              <a:rPr lang="zh-CN" altLang="en-US" sz="2400" b="1"/>
              <a:t>体验、感悟 </a:t>
            </a:r>
          </a:p>
        </p:txBody>
      </p:sp>
      <p:sp>
        <p:nvSpPr>
          <p:cNvPr id="28684" name="矩形 34870"/>
          <p:cNvSpPr/>
          <p:nvPr/>
        </p:nvSpPr>
        <p:spPr>
          <a:xfrm>
            <a:off x="2351088" y="3567025"/>
            <a:ext cx="7993062" cy="120032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FF3300"/>
                </a:solidFill>
              </a:rPr>
              <a:t>目的：</a:t>
            </a:r>
            <a:r>
              <a:rPr lang="zh-CN" altLang="en-US" sz="2400" b="1"/>
              <a:t>在教学双边活动中，更加突出学生的“主体”地位，                    尽量让学生去想、去说、去做、去练。来加深对速度的领会。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  <p:bldP spid="28682" grpId="0"/>
      <p:bldP spid="28683" grpId="0"/>
      <p:bldP spid="286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391"/>
          <p:cNvSpPr/>
          <p:nvPr/>
        </p:nvSpPr>
        <p:spPr>
          <a:xfrm>
            <a:off x="1970088" y="669925"/>
            <a:ext cx="4722812" cy="598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/>
              </a:gs>
              <a:gs pos="50000">
                <a:srgbClr val="D4D4D4"/>
              </a:gs>
              <a:gs pos="100000">
                <a:schemeClr val="bg2"/>
              </a:gs>
            </a:gsLst>
            <a:lin ang="5400000" scaled="1"/>
          </a:gradFill>
          <a:ln w="19050">
            <a:noFill/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b="1"/>
          </a:p>
        </p:txBody>
      </p:sp>
      <p:sp>
        <p:nvSpPr>
          <p:cNvPr id="29698" name="Oval 395"/>
          <p:cNvSpPr/>
          <p:nvPr/>
        </p:nvSpPr>
        <p:spPr>
          <a:xfrm>
            <a:off x="1919289" y="382588"/>
            <a:ext cx="600075" cy="615950"/>
          </a:xfrm>
          <a:prstGeom prst="ellipse">
            <a:avLst/>
          </a:prstGeom>
          <a:solidFill>
            <a:schemeClr val="hlink">
              <a:alpha val="79999"/>
            </a:schemeClr>
          </a:solidFill>
          <a:ln w="57150">
            <a:solidFill>
              <a:srgbClr val="FFFFFF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b="1"/>
          </a:p>
        </p:txBody>
      </p:sp>
      <p:sp>
        <p:nvSpPr>
          <p:cNvPr id="29699" name="Oval 406"/>
          <p:cNvSpPr/>
          <p:nvPr/>
        </p:nvSpPr>
        <p:spPr>
          <a:xfrm>
            <a:off x="6437313" y="731839"/>
            <a:ext cx="349250" cy="358775"/>
          </a:xfrm>
          <a:prstGeom prst="ellipse">
            <a:avLst/>
          </a:prstGeom>
          <a:solidFill>
            <a:schemeClr val="hlink">
              <a:alpha val="79999"/>
            </a:schemeClr>
          </a:solidFill>
          <a:ln w="57150">
            <a:solidFill>
              <a:srgbClr val="FFFFFF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b="1"/>
          </a:p>
        </p:txBody>
      </p:sp>
      <p:sp>
        <p:nvSpPr>
          <p:cNvPr id="29700" name="Rectangle 224"/>
          <p:cNvSpPr/>
          <p:nvPr/>
        </p:nvSpPr>
        <p:spPr>
          <a:xfrm>
            <a:off x="2690814" y="669926"/>
            <a:ext cx="28289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0" hangingPunct="0">
              <a:buClr>
                <a:srgbClr val="FF3300"/>
              </a:buClr>
              <a:buSzPct val="115000"/>
              <a:buFont typeface="Wingdings" pitchFamily="2" charset="2"/>
            </a:pPr>
            <a:r>
              <a:rPr lang="zh-CN" altLang="en-US" sz="2800" b="1"/>
              <a:t>教学重难点</a:t>
            </a:r>
          </a:p>
        </p:txBody>
      </p:sp>
      <p:sp>
        <p:nvSpPr>
          <p:cNvPr id="29701" name="文本框 38921"/>
          <p:cNvSpPr txBox="1"/>
          <p:nvPr/>
        </p:nvSpPr>
        <p:spPr>
          <a:xfrm>
            <a:off x="2016126" y="436563"/>
            <a:ext cx="36036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8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9702" name="文本框 38922"/>
          <p:cNvSpPr txBox="1"/>
          <p:nvPr/>
        </p:nvSpPr>
        <p:spPr>
          <a:xfrm>
            <a:off x="2208214" y="2565400"/>
            <a:ext cx="7559675" cy="946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 b="1"/>
              <a:t>重点：（</a:t>
            </a:r>
            <a:r>
              <a:rPr lang="en-US" altLang="zh-CN" sz="2800" b="1"/>
              <a:t>1</a:t>
            </a:r>
            <a:r>
              <a:rPr lang="zh-CN" altLang="en-US" sz="2800" b="1"/>
              <a:t>）会用速度描述物体运动的快慢；</a:t>
            </a:r>
          </a:p>
          <a:p>
            <a:pPr lvl="0"/>
            <a:r>
              <a:rPr lang="zh-CN" altLang="en-US" sz="2800" b="1"/>
              <a:t>           （</a:t>
            </a:r>
            <a:r>
              <a:rPr lang="en-US" altLang="zh-CN" sz="2800" b="1"/>
              <a:t>2</a:t>
            </a:r>
            <a:r>
              <a:rPr lang="zh-CN" altLang="en-US" sz="2800" b="1"/>
              <a:t>）利用速度公式进行简单的计算。</a:t>
            </a:r>
          </a:p>
        </p:txBody>
      </p:sp>
      <p:sp>
        <p:nvSpPr>
          <p:cNvPr id="29703" name="矩形 38925"/>
          <p:cNvSpPr/>
          <p:nvPr/>
        </p:nvSpPr>
        <p:spPr>
          <a:xfrm>
            <a:off x="1200151" y="3933825"/>
            <a:ext cx="7153275" cy="946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indent="609600" algn="ctr"/>
            <a:r>
              <a:rPr lang="zh-CN" altLang="en-US" sz="2800" b="1"/>
              <a:t>难点：（</a:t>
            </a:r>
            <a:r>
              <a:rPr lang="en-US" altLang="zh-CN" sz="2800" b="1"/>
              <a:t>1</a:t>
            </a:r>
            <a:r>
              <a:rPr lang="zh-CN" altLang="en-US" sz="2800" b="1"/>
              <a:t>）速度概念的建立过程；</a:t>
            </a:r>
          </a:p>
          <a:p>
            <a:pPr indent="609600" algn="ctr"/>
            <a:r>
              <a:rPr lang="zh-CN" altLang="en-US" sz="2800" b="1"/>
              <a:t>    （</a:t>
            </a:r>
            <a:r>
              <a:rPr lang="en-US" altLang="zh-CN" sz="2800" b="1"/>
              <a:t>2</a:t>
            </a:r>
            <a:r>
              <a:rPr lang="zh-CN" altLang="en-US" sz="2800" b="1"/>
              <a:t>）速度单位的换算。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组合 5124"/>
          <p:cNvGrpSpPr/>
          <p:nvPr/>
        </p:nvGrpSpPr>
        <p:grpSpPr>
          <a:xfrm>
            <a:off x="1703389" y="166689"/>
            <a:ext cx="4867275" cy="885825"/>
            <a:chOff x="1215" y="119"/>
            <a:chExt cx="3066" cy="558"/>
          </a:xfrm>
        </p:grpSpPr>
        <p:sp>
          <p:nvSpPr>
            <p:cNvPr id="30722" name="AutoShape 391"/>
            <p:cNvSpPr/>
            <p:nvPr/>
          </p:nvSpPr>
          <p:spPr>
            <a:xfrm>
              <a:off x="1247" y="300"/>
              <a:ext cx="2975" cy="3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50000">
                  <a:srgbClr val="D4D4D4"/>
                </a:gs>
                <a:gs pos="100000">
                  <a:schemeClr val="bg2"/>
                </a:gs>
              </a:gsLst>
              <a:lin ang="5400000" scaled="1"/>
            </a:gradFill>
            <a:ln w="19050"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sp>
          <p:nvSpPr>
            <p:cNvPr id="30723" name="Oval 395"/>
            <p:cNvSpPr/>
            <p:nvPr/>
          </p:nvSpPr>
          <p:spPr>
            <a:xfrm>
              <a:off x="1215" y="119"/>
              <a:ext cx="378" cy="388"/>
            </a:xfrm>
            <a:prstGeom prst="ellipse">
              <a:avLst/>
            </a:prstGeom>
            <a:solidFill>
              <a:schemeClr val="hlink">
                <a:alpha val="79999"/>
              </a:scheme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sp>
          <p:nvSpPr>
            <p:cNvPr id="30724" name="Oval 406"/>
            <p:cNvSpPr/>
            <p:nvPr/>
          </p:nvSpPr>
          <p:spPr>
            <a:xfrm>
              <a:off x="4061" y="339"/>
              <a:ext cx="220" cy="226"/>
            </a:xfrm>
            <a:prstGeom prst="ellipse">
              <a:avLst/>
            </a:prstGeom>
            <a:solidFill>
              <a:schemeClr val="hlink">
                <a:alpha val="79999"/>
              </a:scheme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sp>
          <p:nvSpPr>
            <p:cNvPr id="30725" name="Rectangle 224"/>
            <p:cNvSpPr/>
            <p:nvPr/>
          </p:nvSpPr>
          <p:spPr>
            <a:xfrm>
              <a:off x="1701" y="300"/>
              <a:ext cx="1031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0" hangingPunct="0">
                <a:buClr>
                  <a:srgbClr val="FF3300"/>
                </a:buClr>
                <a:buSzPct val="115000"/>
                <a:buFont typeface="Wingdings" pitchFamily="2" charset="2"/>
              </a:pPr>
              <a:r>
                <a:rPr lang="zh-CN" altLang="en-US" sz="2800" b="1"/>
                <a:t>教学目标</a:t>
              </a:r>
            </a:p>
          </p:txBody>
        </p:sp>
      </p:grpSp>
      <p:sp>
        <p:nvSpPr>
          <p:cNvPr id="30726" name="文本框 5129"/>
          <p:cNvSpPr txBox="1"/>
          <p:nvPr/>
        </p:nvSpPr>
        <p:spPr>
          <a:xfrm>
            <a:off x="1800226" y="220663"/>
            <a:ext cx="36036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8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0727" name="文本框 5131"/>
          <p:cNvSpPr txBox="1"/>
          <p:nvPr/>
        </p:nvSpPr>
        <p:spPr>
          <a:xfrm>
            <a:off x="1919288" y="1268413"/>
            <a:ext cx="8748712" cy="15696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FF3300"/>
                </a:solidFill>
              </a:rPr>
              <a:t>知识与技能：</a:t>
            </a:r>
          </a:p>
          <a:p>
            <a:pPr lvl="0"/>
            <a:r>
              <a:rPr lang="zh-CN" altLang="en-US" sz="2400" b="1"/>
              <a:t>（</a:t>
            </a:r>
            <a:r>
              <a:rPr lang="en-US" altLang="zh-CN" sz="2400" b="1"/>
              <a:t>1</a:t>
            </a:r>
            <a:r>
              <a:rPr lang="zh-CN" altLang="en-US" sz="2400" b="1"/>
              <a:t>）能用速度描述物体的运动情况</a:t>
            </a:r>
            <a:r>
              <a:rPr lang="en-US" altLang="zh-CN" sz="2400" b="1"/>
              <a:t>;</a:t>
            </a:r>
          </a:p>
          <a:p>
            <a:pPr lvl="0"/>
            <a:r>
              <a:rPr lang="zh-CN" altLang="en-US" sz="2400" b="1"/>
              <a:t>（</a:t>
            </a:r>
            <a:r>
              <a:rPr lang="en-US" altLang="zh-CN" sz="2400" b="1"/>
              <a:t>2</a:t>
            </a:r>
            <a:r>
              <a:rPr lang="zh-CN" altLang="en-US" sz="2400" b="1"/>
              <a:t>）能用速度公式进行简单的计算</a:t>
            </a:r>
            <a:r>
              <a:rPr lang="en-US" altLang="zh-CN" sz="2400" b="1"/>
              <a:t>;</a:t>
            </a:r>
          </a:p>
          <a:p>
            <a:pPr lvl="0"/>
            <a:r>
              <a:rPr lang="zh-CN" altLang="en-US" sz="2400" b="1"/>
              <a:t>（</a:t>
            </a:r>
            <a:r>
              <a:rPr lang="en-US" altLang="zh-CN" sz="2400" b="1"/>
              <a:t>3</a:t>
            </a:r>
            <a:r>
              <a:rPr lang="zh-CN" altLang="en-US" sz="2400" b="1"/>
              <a:t>）知道匀速直线运动和变速运动。</a:t>
            </a:r>
          </a:p>
        </p:txBody>
      </p:sp>
      <p:sp>
        <p:nvSpPr>
          <p:cNvPr id="30728" name="矩形 5132"/>
          <p:cNvSpPr/>
          <p:nvPr/>
        </p:nvSpPr>
        <p:spPr>
          <a:xfrm>
            <a:off x="1919289" y="3206662"/>
            <a:ext cx="8434387" cy="120032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indent="152400"/>
            <a:r>
              <a:rPr lang="zh-CN" altLang="en-US" sz="2400" b="1">
                <a:solidFill>
                  <a:srgbClr val="FF3300"/>
                </a:solidFill>
                <a:latin typeface="宋体" pitchFamily="2" charset="-122"/>
              </a:rPr>
              <a:t>过程与方法：</a:t>
            </a:r>
          </a:p>
          <a:p>
            <a:pPr indent="152400"/>
            <a:r>
              <a:rPr lang="zh-CN" altLang="en-US" sz="2400" b="1">
                <a:latin typeface="宋体" pitchFamily="2" charset="-122"/>
              </a:rPr>
              <a:t>（</a:t>
            </a:r>
            <a:r>
              <a:rPr lang="en-US" altLang="zh-CN" sz="2400" b="1">
                <a:latin typeface="宋体" pitchFamily="2" charset="-122"/>
              </a:rPr>
              <a:t>1</a:t>
            </a:r>
            <a:r>
              <a:rPr lang="zh-CN" altLang="en-US" sz="2400" b="1">
                <a:latin typeface="宋体" pitchFamily="2" charset="-122"/>
              </a:rPr>
              <a:t>）经历观察物理现象的过程具有初步的观察能力</a:t>
            </a:r>
            <a:r>
              <a:rPr lang="en-US" altLang="zh-CN" sz="2400" b="1">
                <a:latin typeface="宋体" pitchFamily="2" charset="-122"/>
              </a:rPr>
              <a:t>;</a:t>
            </a:r>
          </a:p>
          <a:p>
            <a:pPr indent="152400"/>
            <a:r>
              <a:rPr lang="zh-CN" altLang="en-US" sz="2400" b="1">
                <a:latin typeface="宋体" pitchFamily="2" charset="-122"/>
              </a:rPr>
              <a:t>（</a:t>
            </a:r>
            <a:r>
              <a:rPr lang="en-US" altLang="zh-CN" sz="2400" b="1">
                <a:latin typeface="宋体" pitchFamily="2" charset="-122"/>
              </a:rPr>
              <a:t>2</a:t>
            </a:r>
            <a:r>
              <a:rPr lang="zh-CN" altLang="en-US" sz="2400" b="1">
                <a:latin typeface="宋体" pitchFamily="2" charset="-122"/>
              </a:rPr>
              <a:t>）能应用所学知识解决简单的实际问题。</a:t>
            </a:r>
          </a:p>
        </p:txBody>
      </p:sp>
      <p:sp>
        <p:nvSpPr>
          <p:cNvPr id="30729" name="矩形 5133"/>
          <p:cNvSpPr/>
          <p:nvPr/>
        </p:nvSpPr>
        <p:spPr>
          <a:xfrm>
            <a:off x="1847850" y="4717962"/>
            <a:ext cx="8863324" cy="120032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indent="152400"/>
            <a:r>
              <a:rPr lang="zh-CN" altLang="en-US" sz="2400" b="1">
                <a:solidFill>
                  <a:srgbClr val="FF3300"/>
                </a:solidFill>
              </a:rPr>
              <a:t>情感态度与价值观：</a:t>
            </a:r>
          </a:p>
          <a:p>
            <a:pPr indent="152400"/>
            <a:r>
              <a:rPr lang="zh-CN" altLang="en-US" sz="2400" b="1"/>
              <a:t>（</a:t>
            </a:r>
            <a:r>
              <a:rPr lang="en-US" altLang="zh-CN" sz="2400" b="1"/>
              <a:t>1</a:t>
            </a:r>
            <a:r>
              <a:rPr lang="zh-CN" altLang="en-US" sz="2400" b="1"/>
              <a:t>）感受高科技所带来震撼，培养学生学科学爱科学的情操</a:t>
            </a:r>
            <a:r>
              <a:rPr lang="en-US" altLang="zh-CN" sz="2400" b="1"/>
              <a:t>;</a:t>
            </a:r>
          </a:p>
          <a:p>
            <a:pPr indent="152400"/>
            <a:r>
              <a:rPr lang="zh-CN" altLang="en-US" sz="2400" b="1"/>
              <a:t>（</a:t>
            </a:r>
            <a:r>
              <a:rPr lang="en-US" altLang="zh-CN" sz="2400" b="1"/>
              <a:t>2</a:t>
            </a:r>
            <a:r>
              <a:rPr lang="zh-CN" altLang="en-US" sz="2400" b="1"/>
              <a:t>）通过对课堂中问题不断解决的过程，享受到成功的快乐。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  <p:bldP spid="307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5872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anchor="ctr" anchorCtr="0"/>
          <a:lstStyle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endParaRPr lang="zh-CN"/>
          </a:p>
        </p:txBody>
      </p:sp>
      <p:sp>
        <p:nvSpPr>
          <p:cNvPr id="31751" name="文本占位符 158728"/>
          <p:cNvSpPr>
            <a:spLocks noGrp="1"/>
          </p:cNvSpPr>
          <p:nvPr>
            <p:ph idx="1"/>
          </p:nvPr>
        </p:nvSpPr>
        <p:spPr>
          <a:xfrm>
            <a:off x="1774825" y="260351"/>
            <a:ext cx="8229600" cy="4525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lang="en-US" altLang="zh-CN" b="1"/>
              <a:t>5</a:t>
            </a:r>
          </a:p>
        </p:txBody>
      </p:sp>
      <p:grpSp>
        <p:nvGrpSpPr>
          <p:cNvPr id="31746" name="组合 158723"/>
          <p:cNvGrpSpPr/>
          <p:nvPr/>
        </p:nvGrpSpPr>
        <p:grpSpPr>
          <a:xfrm>
            <a:off x="1703389" y="260351"/>
            <a:ext cx="4867275" cy="885825"/>
            <a:chOff x="1215" y="119"/>
            <a:chExt cx="3066" cy="558"/>
          </a:xfrm>
        </p:grpSpPr>
        <p:sp>
          <p:nvSpPr>
            <p:cNvPr id="31747" name="AutoShape 391"/>
            <p:cNvSpPr/>
            <p:nvPr/>
          </p:nvSpPr>
          <p:spPr>
            <a:xfrm>
              <a:off x="1247" y="300"/>
              <a:ext cx="2975" cy="3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50000">
                  <a:srgbClr val="D4D4D4"/>
                </a:gs>
                <a:gs pos="100000">
                  <a:schemeClr val="bg2"/>
                </a:gs>
              </a:gsLst>
              <a:lin ang="5400000" scaled="1"/>
            </a:gradFill>
            <a:ln w="19050"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sp>
          <p:nvSpPr>
            <p:cNvPr id="31748" name="Oval 395"/>
            <p:cNvSpPr/>
            <p:nvPr/>
          </p:nvSpPr>
          <p:spPr>
            <a:xfrm>
              <a:off x="1215" y="119"/>
              <a:ext cx="378" cy="388"/>
            </a:xfrm>
            <a:prstGeom prst="ellipse">
              <a:avLst/>
            </a:prstGeom>
            <a:solidFill>
              <a:schemeClr val="hlink">
                <a:alpha val="79999"/>
              </a:scheme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sp>
          <p:nvSpPr>
            <p:cNvPr id="31749" name="Oval 406"/>
            <p:cNvSpPr/>
            <p:nvPr/>
          </p:nvSpPr>
          <p:spPr>
            <a:xfrm>
              <a:off x="4061" y="339"/>
              <a:ext cx="220" cy="226"/>
            </a:xfrm>
            <a:prstGeom prst="ellipse">
              <a:avLst/>
            </a:prstGeom>
            <a:solidFill>
              <a:schemeClr val="hlink">
                <a:alpha val="79999"/>
              </a:scheme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sp>
          <p:nvSpPr>
            <p:cNvPr id="31750" name="Rectangle 224"/>
            <p:cNvSpPr/>
            <p:nvPr/>
          </p:nvSpPr>
          <p:spPr>
            <a:xfrm>
              <a:off x="1701" y="300"/>
              <a:ext cx="1031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0" hangingPunct="0">
                <a:buClr>
                  <a:srgbClr val="FF3300"/>
                </a:buClr>
                <a:buSzPct val="115000"/>
                <a:buFont typeface="Wingdings" pitchFamily="2" charset="2"/>
              </a:pPr>
              <a:r>
                <a:rPr lang="zh-CN" altLang="en-US" sz="2800" b="1"/>
                <a:t>教学流程</a:t>
              </a:r>
            </a:p>
          </p:txBody>
        </p:sp>
      </p:grpSp>
      <p:sp>
        <p:nvSpPr>
          <p:cNvPr id="31752" name="矩形 158729"/>
          <p:cNvSpPr/>
          <p:nvPr/>
        </p:nvSpPr>
        <p:spPr>
          <a:xfrm>
            <a:off x="2135189" y="2781301"/>
            <a:ext cx="74898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 b="1"/>
              <a:t>设计理念：体验感悟，提炼本质，应用实际</a:t>
            </a:r>
            <a:r>
              <a:rPr lang="zh-CN" altLang="en-US" sz="2400" b="1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266"/>
          <p:cNvGrpSpPr/>
          <p:nvPr/>
        </p:nvGrpSpPr>
        <p:grpSpPr>
          <a:xfrm>
            <a:off x="1919289" y="1844675"/>
            <a:ext cx="720725" cy="863600"/>
            <a:chOff x="3247" y="1673"/>
            <a:chExt cx="606" cy="636"/>
          </a:xfrm>
        </p:grpSpPr>
        <p:pic>
          <p:nvPicPr>
            <p:cNvPr id="32770" name="Picture 267" descr="light_shadow"/>
            <p:cNvPicPr>
              <a:picLocks noChangeAspect="1"/>
            </p:cNvPicPr>
            <p:nvPr/>
          </p:nvPicPr>
          <p:blipFill>
            <a:blip r:embed="rId2">
              <a:lum bright="-84000" contrast="-48000"/>
            </a:blip>
            <a:stretch>
              <a:fillRect/>
            </a:stretch>
          </p:blipFill>
          <p:spPr>
            <a:xfrm>
              <a:off x="3305" y="2171"/>
              <a:ext cx="498" cy="13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32771" name="Picture 268" descr="circuler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7" y="1673"/>
              <a:ext cx="606" cy="58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2772" name="Oval 269"/>
            <p:cNvSpPr/>
            <p:nvPr/>
          </p:nvSpPr>
          <p:spPr>
            <a:xfrm>
              <a:off x="3247" y="1673"/>
              <a:ext cx="602" cy="587"/>
            </a:xfrm>
            <a:prstGeom prst="ellipse">
              <a:avLst/>
            </a:prstGeom>
            <a:gradFill rotWithShape="1">
              <a:gsLst>
                <a:gs pos="0">
                  <a:srgbClr val="CCCC00">
                    <a:alpha val="89998"/>
                  </a:srgbClr>
                </a:gs>
                <a:gs pos="50000">
                  <a:srgbClr val="CCFF99">
                    <a:alpha val="54999"/>
                  </a:srgbClr>
                </a:gs>
                <a:gs pos="100000">
                  <a:srgbClr val="CCCC00">
                    <a:alpha val="89998"/>
                  </a:srgbClr>
                </a:gs>
              </a:gsLst>
              <a:lin ang="5400000" scaled="1"/>
            </a:gradFill>
            <a:ln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grpSp>
          <p:nvGrpSpPr>
            <p:cNvPr id="32773" name="Group 270"/>
            <p:cNvGrpSpPr/>
            <p:nvPr/>
          </p:nvGrpSpPr>
          <p:grpSpPr>
            <a:xfrm rot="20520000" flipH="1" flipV="1">
              <a:off x="3295" y="2159"/>
              <a:ext cx="470" cy="111"/>
              <a:chOff x="2532" y="1051"/>
              <a:chExt cx="893" cy="246"/>
            </a:xfrm>
          </p:grpSpPr>
          <p:grpSp>
            <p:nvGrpSpPr>
              <p:cNvPr id="32774" name="Group 271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2775" name="AutoShape 272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776" name="AutoShape 273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777" name="AutoShape 274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778" name="AutoShape 275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  <p:grpSp>
            <p:nvGrpSpPr>
              <p:cNvPr id="32779" name="Group 276"/>
              <p:cNvGrpSpPr/>
              <p:nvPr/>
            </p:nvGrpSpPr>
            <p:grpSpPr>
              <a:xfrm rot="132000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2780" name="AutoShape 277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9019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781" name="AutoShape 278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782" name="AutoShape 279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783" name="AutoShape 280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</p:grpSp>
        <p:sp>
          <p:nvSpPr>
            <p:cNvPr id="32784" name="Freeform 281"/>
            <p:cNvSpPr/>
            <p:nvPr/>
          </p:nvSpPr>
          <p:spPr>
            <a:xfrm>
              <a:off x="3309" y="1685"/>
              <a:ext cx="473" cy="20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l" t="t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AF6A2"/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grpSp>
        <p:nvGrpSpPr>
          <p:cNvPr id="32785" name="Group 266"/>
          <p:cNvGrpSpPr/>
          <p:nvPr/>
        </p:nvGrpSpPr>
        <p:grpSpPr>
          <a:xfrm>
            <a:off x="1919289" y="2924175"/>
            <a:ext cx="720725" cy="863600"/>
            <a:chOff x="3247" y="1673"/>
            <a:chExt cx="606" cy="636"/>
          </a:xfrm>
        </p:grpSpPr>
        <p:pic>
          <p:nvPicPr>
            <p:cNvPr id="32786" name="Picture 267" descr="light_shadow"/>
            <p:cNvPicPr>
              <a:picLocks noChangeAspect="1"/>
            </p:cNvPicPr>
            <p:nvPr/>
          </p:nvPicPr>
          <p:blipFill>
            <a:blip r:embed="rId2">
              <a:lum bright="-84000" contrast="-48000"/>
            </a:blip>
            <a:stretch>
              <a:fillRect/>
            </a:stretch>
          </p:blipFill>
          <p:spPr>
            <a:xfrm>
              <a:off x="3305" y="2171"/>
              <a:ext cx="498" cy="13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32787" name="Picture 268" descr="circuler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7" y="1673"/>
              <a:ext cx="606" cy="58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2788" name="Oval 269"/>
            <p:cNvSpPr/>
            <p:nvPr/>
          </p:nvSpPr>
          <p:spPr>
            <a:xfrm>
              <a:off x="3247" y="1673"/>
              <a:ext cx="602" cy="587"/>
            </a:xfrm>
            <a:prstGeom prst="ellipse">
              <a:avLst/>
            </a:prstGeom>
            <a:gradFill rotWithShape="1">
              <a:gsLst>
                <a:gs pos="0">
                  <a:srgbClr val="CCCC00">
                    <a:alpha val="89998"/>
                  </a:srgbClr>
                </a:gs>
                <a:gs pos="50000">
                  <a:srgbClr val="CCFF99">
                    <a:alpha val="54999"/>
                  </a:srgbClr>
                </a:gs>
                <a:gs pos="100000">
                  <a:srgbClr val="CCCC00">
                    <a:alpha val="89998"/>
                  </a:srgbClr>
                </a:gs>
              </a:gsLst>
              <a:lin ang="5400000" scaled="1"/>
            </a:gradFill>
            <a:ln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grpSp>
          <p:nvGrpSpPr>
            <p:cNvPr id="32789" name="Group 270"/>
            <p:cNvGrpSpPr/>
            <p:nvPr/>
          </p:nvGrpSpPr>
          <p:grpSpPr>
            <a:xfrm rot="20520000" flipH="1" flipV="1">
              <a:off x="3295" y="2159"/>
              <a:ext cx="470" cy="111"/>
              <a:chOff x="2532" y="1051"/>
              <a:chExt cx="893" cy="246"/>
            </a:xfrm>
          </p:grpSpPr>
          <p:grpSp>
            <p:nvGrpSpPr>
              <p:cNvPr id="32790" name="Group 271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2791" name="AutoShape 272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792" name="AutoShape 273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793" name="AutoShape 274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794" name="AutoShape 275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  <p:grpSp>
            <p:nvGrpSpPr>
              <p:cNvPr id="32795" name="Group 276"/>
              <p:cNvGrpSpPr/>
              <p:nvPr/>
            </p:nvGrpSpPr>
            <p:grpSpPr>
              <a:xfrm rot="132000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2796" name="AutoShape 277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9019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797" name="AutoShape 278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798" name="AutoShape 279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799" name="AutoShape 280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</p:grpSp>
        <p:sp>
          <p:nvSpPr>
            <p:cNvPr id="32800" name="Freeform 281"/>
            <p:cNvSpPr/>
            <p:nvPr/>
          </p:nvSpPr>
          <p:spPr>
            <a:xfrm>
              <a:off x="3309" y="1685"/>
              <a:ext cx="473" cy="20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l" t="t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AF6A2"/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32801" name="标题 15978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anchor="ctr" anchorCtr="0"/>
          <a:lstStyle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endParaRPr lang="zh-CN"/>
          </a:p>
        </p:txBody>
      </p:sp>
      <p:sp>
        <p:nvSpPr>
          <p:cNvPr id="32922" name="文本占位符 8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CN" altLang="en-US"/>
          </a:p>
        </p:txBody>
      </p:sp>
      <p:grpSp>
        <p:nvGrpSpPr>
          <p:cNvPr id="32802" name="Group 266"/>
          <p:cNvGrpSpPr/>
          <p:nvPr/>
        </p:nvGrpSpPr>
        <p:grpSpPr>
          <a:xfrm>
            <a:off x="2640014" y="2420938"/>
            <a:ext cx="720725" cy="863600"/>
            <a:chOff x="3247" y="1673"/>
            <a:chExt cx="606" cy="636"/>
          </a:xfrm>
        </p:grpSpPr>
        <p:pic>
          <p:nvPicPr>
            <p:cNvPr id="32803" name="Picture 267" descr="light_shadow"/>
            <p:cNvPicPr>
              <a:picLocks noChangeAspect="1"/>
            </p:cNvPicPr>
            <p:nvPr/>
          </p:nvPicPr>
          <p:blipFill>
            <a:blip r:embed="rId2">
              <a:lum bright="-84000" contrast="-48000"/>
            </a:blip>
            <a:stretch>
              <a:fillRect/>
            </a:stretch>
          </p:blipFill>
          <p:spPr>
            <a:xfrm>
              <a:off x="3305" y="2171"/>
              <a:ext cx="498" cy="13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32804" name="Picture 268" descr="circuler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7" y="1673"/>
              <a:ext cx="606" cy="58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2805" name="Oval 269"/>
            <p:cNvSpPr/>
            <p:nvPr/>
          </p:nvSpPr>
          <p:spPr>
            <a:xfrm>
              <a:off x="3247" y="1673"/>
              <a:ext cx="602" cy="587"/>
            </a:xfrm>
            <a:prstGeom prst="ellipse">
              <a:avLst/>
            </a:prstGeom>
            <a:gradFill rotWithShape="1">
              <a:gsLst>
                <a:gs pos="0">
                  <a:srgbClr val="CCCC00">
                    <a:alpha val="89998"/>
                  </a:srgbClr>
                </a:gs>
                <a:gs pos="50000">
                  <a:srgbClr val="CCFF99">
                    <a:alpha val="54999"/>
                  </a:srgbClr>
                </a:gs>
                <a:gs pos="100000">
                  <a:srgbClr val="CCCC00">
                    <a:alpha val="89998"/>
                  </a:srgbClr>
                </a:gs>
              </a:gsLst>
              <a:lin ang="5400000" scaled="1"/>
            </a:gradFill>
            <a:ln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grpSp>
          <p:nvGrpSpPr>
            <p:cNvPr id="32806" name="Group 270"/>
            <p:cNvGrpSpPr/>
            <p:nvPr/>
          </p:nvGrpSpPr>
          <p:grpSpPr>
            <a:xfrm rot="20520000" flipH="1" flipV="1">
              <a:off x="3295" y="2159"/>
              <a:ext cx="470" cy="111"/>
              <a:chOff x="2532" y="1051"/>
              <a:chExt cx="893" cy="246"/>
            </a:xfrm>
          </p:grpSpPr>
          <p:grpSp>
            <p:nvGrpSpPr>
              <p:cNvPr id="32807" name="Group 271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2808" name="AutoShape 272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809" name="AutoShape 273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810" name="AutoShape 274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811" name="AutoShape 275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  <p:grpSp>
            <p:nvGrpSpPr>
              <p:cNvPr id="32812" name="Group 276"/>
              <p:cNvGrpSpPr/>
              <p:nvPr/>
            </p:nvGrpSpPr>
            <p:grpSpPr>
              <a:xfrm rot="132000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2813" name="AutoShape 277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9019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814" name="AutoShape 278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815" name="AutoShape 279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816" name="AutoShape 280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</p:grpSp>
        <p:sp>
          <p:nvSpPr>
            <p:cNvPr id="32817" name="Freeform 281"/>
            <p:cNvSpPr/>
            <p:nvPr/>
          </p:nvSpPr>
          <p:spPr>
            <a:xfrm>
              <a:off x="3309" y="1685"/>
              <a:ext cx="473" cy="20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l" t="t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AF6A2"/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32818" name="Text Box 167"/>
          <p:cNvSpPr txBox="1"/>
          <p:nvPr/>
        </p:nvSpPr>
        <p:spPr>
          <a:xfrm>
            <a:off x="2566988" y="2565400"/>
            <a:ext cx="7556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2400" b="1">
                <a:solidFill>
                  <a:srgbClr val="003366"/>
                </a:solidFill>
              </a:rPr>
              <a:t>（</a:t>
            </a:r>
            <a:r>
              <a:rPr lang="en-US" altLang="zh-CN" sz="2400" b="1">
                <a:solidFill>
                  <a:srgbClr val="003366"/>
                </a:solidFill>
              </a:rPr>
              <a:t>2</a:t>
            </a:r>
            <a:r>
              <a:rPr lang="zh-CN" altLang="en-US" sz="2400" b="1">
                <a:solidFill>
                  <a:srgbClr val="003366"/>
                </a:solidFill>
              </a:rPr>
              <a:t>）</a:t>
            </a:r>
          </a:p>
        </p:txBody>
      </p:sp>
      <p:grpSp>
        <p:nvGrpSpPr>
          <p:cNvPr id="32819" name="组合 159802"/>
          <p:cNvGrpSpPr/>
          <p:nvPr/>
        </p:nvGrpSpPr>
        <p:grpSpPr>
          <a:xfrm>
            <a:off x="1703389" y="260351"/>
            <a:ext cx="4867275" cy="885825"/>
            <a:chOff x="1215" y="119"/>
            <a:chExt cx="3066" cy="558"/>
          </a:xfrm>
        </p:grpSpPr>
        <p:sp>
          <p:nvSpPr>
            <p:cNvPr id="32820" name="AutoShape 391"/>
            <p:cNvSpPr/>
            <p:nvPr/>
          </p:nvSpPr>
          <p:spPr>
            <a:xfrm>
              <a:off x="1247" y="300"/>
              <a:ext cx="2975" cy="3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50000">
                  <a:srgbClr val="D4D4D4"/>
                </a:gs>
                <a:gs pos="100000">
                  <a:schemeClr val="bg2"/>
                </a:gs>
              </a:gsLst>
              <a:lin ang="5400000" scaled="1"/>
            </a:gradFill>
            <a:ln w="19050"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sp>
          <p:nvSpPr>
            <p:cNvPr id="32821" name="Oval 395"/>
            <p:cNvSpPr/>
            <p:nvPr/>
          </p:nvSpPr>
          <p:spPr>
            <a:xfrm>
              <a:off x="1215" y="119"/>
              <a:ext cx="378" cy="388"/>
            </a:xfrm>
            <a:prstGeom prst="ellipse">
              <a:avLst/>
            </a:prstGeom>
            <a:solidFill>
              <a:schemeClr val="hlink">
                <a:alpha val="79999"/>
              </a:scheme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sp>
          <p:nvSpPr>
            <p:cNvPr id="32822" name="Oval 406"/>
            <p:cNvSpPr/>
            <p:nvPr/>
          </p:nvSpPr>
          <p:spPr>
            <a:xfrm>
              <a:off x="4061" y="339"/>
              <a:ext cx="220" cy="226"/>
            </a:xfrm>
            <a:prstGeom prst="ellipse">
              <a:avLst/>
            </a:prstGeom>
            <a:solidFill>
              <a:schemeClr val="hlink">
                <a:alpha val="79999"/>
              </a:scheme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sp>
          <p:nvSpPr>
            <p:cNvPr id="32823" name="Rectangle 224"/>
            <p:cNvSpPr/>
            <p:nvPr/>
          </p:nvSpPr>
          <p:spPr>
            <a:xfrm>
              <a:off x="1701" y="300"/>
              <a:ext cx="1031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0" hangingPunct="0">
                <a:buClr>
                  <a:srgbClr val="FF3300"/>
                </a:buClr>
                <a:buSzPct val="115000"/>
                <a:buFont typeface="Wingdings" pitchFamily="2" charset="2"/>
              </a:pPr>
              <a:r>
                <a:rPr lang="zh-CN" altLang="en-US" sz="2800" b="1"/>
                <a:t>教学流程</a:t>
              </a:r>
            </a:p>
          </p:txBody>
        </p:sp>
      </p:grpSp>
      <p:sp>
        <p:nvSpPr>
          <p:cNvPr id="32824" name="矩形 159807"/>
          <p:cNvSpPr/>
          <p:nvPr/>
        </p:nvSpPr>
        <p:spPr>
          <a:xfrm>
            <a:off x="3575051" y="2488040"/>
            <a:ext cx="3241675" cy="83099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chemeClr val="accent2"/>
                </a:solidFill>
              </a:rPr>
              <a:t>观察体验，感悟新知</a:t>
            </a:r>
          </a:p>
          <a:p>
            <a:pPr lvl="0"/>
            <a:endParaRPr lang="zh-CN" altLang="en-US" sz="2400">
              <a:solidFill>
                <a:schemeClr val="accent2"/>
              </a:solidFill>
            </a:endParaRPr>
          </a:p>
        </p:txBody>
      </p:sp>
      <p:sp>
        <p:nvSpPr>
          <p:cNvPr id="32825" name="文本框 159808"/>
          <p:cNvSpPr txBox="1"/>
          <p:nvPr/>
        </p:nvSpPr>
        <p:spPr>
          <a:xfrm>
            <a:off x="1847850" y="260351"/>
            <a:ext cx="585788" cy="1108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342900" indent="-342900">
              <a:spcBef>
                <a:spcPct val="50000"/>
              </a:spcBef>
            </a:pPr>
            <a:r>
              <a:rPr lang="en-US" altLang="zh-CN" sz="3200" b="1"/>
              <a:t>5</a:t>
            </a:r>
          </a:p>
        </p:txBody>
      </p:sp>
      <p:grpSp>
        <p:nvGrpSpPr>
          <p:cNvPr id="32826" name="Group 266"/>
          <p:cNvGrpSpPr/>
          <p:nvPr/>
        </p:nvGrpSpPr>
        <p:grpSpPr>
          <a:xfrm>
            <a:off x="1992314" y="1412875"/>
            <a:ext cx="720725" cy="863600"/>
            <a:chOff x="3247" y="1673"/>
            <a:chExt cx="606" cy="636"/>
          </a:xfrm>
        </p:grpSpPr>
        <p:pic>
          <p:nvPicPr>
            <p:cNvPr id="32827" name="Picture 267" descr="light_shadow"/>
            <p:cNvPicPr>
              <a:picLocks noChangeAspect="1"/>
            </p:cNvPicPr>
            <p:nvPr/>
          </p:nvPicPr>
          <p:blipFill>
            <a:blip r:embed="rId2">
              <a:lum bright="-84000" contrast="-48000"/>
            </a:blip>
            <a:stretch>
              <a:fillRect/>
            </a:stretch>
          </p:blipFill>
          <p:spPr>
            <a:xfrm>
              <a:off x="3305" y="2171"/>
              <a:ext cx="498" cy="13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32828" name="Picture 268" descr="circuler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7" y="1673"/>
              <a:ext cx="606" cy="58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2829" name="Oval 269"/>
            <p:cNvSpPr/>
            <p:nvPr/>
          </p:nvSpPr>
          <p:spPr>
            <a:xfrm>
              <a:off x="3247" y="1673"/>
              <a:ext cx="602" cy="587"/>
            </a:xfrm>
            <a:prstGeom prst="ellipse">
              <a:avLst/>
            </a:prstGeom>
            <a:gradFill rotWithShape="1">
              <a:gsLst>
                <a:gs pos="0">
                  <a:srgbClr val="CCCC00">
                    <a:alpha val="89998"/>
                  </a:srgbClr>
                </a:gs>
                <a:gs pos="50000">
                  <a:srgbClr val="CCFF99">
                    <a:alpha val="54999"/>
                  </a:srgbClr>
                </a:gs>
                <a:gs pos="100000">
                  <a:srgbClr val="CCCC00">
                    <a:alpha val="89998"/>
                  </a:srgbClr>
                </a:gs>
              </a:gsLst>
              <a:lin ang="5400000" scaled="1"/>
            </a:gradFill>
            <a:ln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grpSp>
          <p:nvGrpSpPr>
            <p:cNvPr id="32830" name="Group 270"/>
            <p:cNvGrpSpPr/>
            <p:nvPr/>
          </p:nvGrpSpPr>
          <p:grpSpPr>
            <a:xfrm rot="20520000" flipH="1" flipV="1">
              <a:off x="3295" y="2159"/>
              <a:ext cx="470" cy="111"/>
              <a:chOff x="2532" y="1051"/>
              <a:chExt cx="893" cy="246"/>
            </a:xfrm>
          </p:grpSpPr>
          <p:grpSp>
            <p:nvGrpSpPr>
              <p:cNvPr id="32831" name="Group 271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2832" name="AutoShape 272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833" name="AutoShape 273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834" name="AutoShape 274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835" name="AutoShape 275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  <p:grpSp>
            <p:nvGrpSpPr>
              <p:cNvPr id="32836" name="Group 276"/>
              <p:cNvGrpSpPr/>
              <p:nvPr/>
            </p:nvGrpSpPr>
            <p:grpSpPr>
              <a:xfrm rot="132000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2837" name="AutoShape 277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9019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838" name="AutoShape 278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839" name="AutoShape 279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840" name="AutoShape 280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</p:grpSp>
        <p:sp>
          <p:nvSpPr>
            <p:cNvPr id="32841" name="Freeform 281"/>
            <p:cNvSpPr/>
            <p:nvPr/>
          </p:nvSpPr>
          <p:spPr>
            <a:xfrm>
              <a:off x="3309" y="1685"/>
              <a:ext cx="473" cy="20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l" t="t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AF6A2"/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32842" name="Text Box 167"/>
          <p:cNvSpPr txBox="1"/>
          <p:nvPr/>
        </p:nvSpPr>
        <p:spPr>
          <a:xfrm>
            <a:off x="1919288" y="1557338"/>
            <a:ext cx="7556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2400" b="1">
                <a:solidFill>
                  <a:srgbClr val="003366"/>
                </a:solidFill>
              </a:rPr>
              <a:t>（</a:t>
            </a:r>
            <a:r>
              <a:rPr lang="en-US" altLang="zh-CN" sz="2400" b="1">
                <a:solidFill>
                  <a:srgbClr val="003366"/>
                </a:solidFill>
              </a:rPr>
              <a:t>1</a:t>
            </a:r>
            <a:r>
              <a:rPr lang="zh-CN" altLang="en-US" sz="2400" b="1">
                <a:solidFill>
                  <a:srgbClr val="003366"/>
                </a:solidFill>
              </a:rPr>
              <a:t>）</a:t>
            </a:r>
          </a:p>
        </p:txBody>
      </p:sp>
      <p:sp>
        <p:nvSpPr>
          <p:cNvPr id="32843" name="矩形 159828"/>
          <p:cNvSpPr/>
          <p:nvPr/>
        </p:nvSpPr>
        <p:spPr>
          <a:xfrm>
            <a:off x="3071814" y="1557338"/>
            <a:ext cx="3005137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chemeClr val="accent2"/>
                </a:solidFill>
              </a:rPr>
              <a:t>创设情境，导入新知</a:t>
            </a:r>
            <a:r>
              <a:rPr lang="zh-CN" altLang="en-US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2844" name="矩形 159829"/>
          <p:cNvSpPr/>
          <p:nvPr/>
        </p:nvSpPr>
        <p:spPr>
          <a:xfrm>
            <a:off x="4151314" y="3496103"/>
            <a:ext cx="3240087" cy="83099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chemeClr val="accent2"/>
                </a:solidFill>
              </a:rPr>
              <a:t>合作交流，构建新知</a:t>
            </a:r>
          </a:p>
          <a:p>
            <a:pPr lvl="0"/>
            <a:endParaRPr lang="zh-CN" altLang="en-US" sz="2400">
              <a:solidFill>
                <a:schemeClr val="accent2"/>
              </a:solidFill>
            </a:endParaRPr>
          </a:p>
        </p:txBody>
      </p:sp>
      <p:grpSp>
        <p:nvGrpSpPr>
          <p:cNvPr id="32845" name="Group 266"/>
          <p:cNvGrpSpPr/>
          <p:nvPr/>
        </p:nvGrpSpPr>
        <p:grpSpPr>
          <a:xfrm>
            <a:off x="3216276" y="3429000"/>
            <a:ext cx="720725" cy="863600"/>
            <a:chOff x="3247" y="1673"/>
            <a:chExt cx="606" cy="636"/>
          </a:xfrm>
        </p:grpSpPr>
        <p:pic>
          <p:nvPicPr>
            <p:cNvPr id="32846" name="Picture 267" descr="light_shadow"/>
            <p:cNvPicPr>
              <a:picLocks noChangeAspect="1"/>
            </p:cNvPicPr>
            <p:nvPr/>
          </p:nvPicPr>
          <p:blipFill>
            <a:blip r:embed="rId2">
              <a:lum bright="-84000" contrast="-48000"/>
            </a:blip>
            <a:stretch>
              <a:fillRect/>
            </a:stretch>
          </p:blipFill>
          <p:spPr>
            <a:xfrm>
              <a:off x="3305" y="2171"/>
              <a:ext cx="498" cy="13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32847" name="Picture 268" descr="circuler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7" y="1673"/>
              <a:ext cx="606" cy="58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2848" name="Oval 269"/>
            <p:cNvSpPr/>
            <p:nvPr/>
          </p:nvSpPr>
          <p:spPr>
            <a:xfrm>
              <a:off x="3247" y="1673"/>
              <a:ext cx="602" cy="587"/>
            </a:xfrm>
            <a:prstGeom prst="ellipse">
              <a:avLst/>
            </a:prstGeom>
            <a:gradFill rotWithShape="1">
              <a:gsLst>
                <a:gs pos="0">
                  <a:srgbClr val="CCCC00">
                    <a:alpha val="89998"/>
                  </a:srgbClr>
                </a:gs>
                <a:gs pos="50000">
                  <a:srgbClr val="CCFF99">
                    <a:alpha val="54999"/>
                  </a:srgbClr>
                </a:gs>
                <a:gs pos="100000">
                  <a:srgbClr val="CCCC00">
                    <a:alpha val="89998"/>
                  </a:srgbClr>
                </a:gs>
              </a:gsLst>
              <a:lin ang="5400000" scaled="1"/>
            </a:gradFill>
            <a:ln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grpSp>
          <p:nvGrpSpPr>
            <p:cNvPr id="32849" name="Group 270"/>
            <p:cNvGrpSpPr/>
            <p:nvPr/>
          </p:nvGrpSpPr>
          <p:grpSpPr>
            <a:xfrm rot="20520000" flipH="1" flipV="1">
              <a:off x="3295" y="2159"/>
              <a:ext cx="470" cy="111"/>
              <a:chOff x="2532" y="1051"/>
              <a:chExt cx="893" cy="246"/>
            </a:xfrm>
          </p:grpSpPr>
          <p:grpSp>
            <p:nvGrpSpPr>
              <p:cNvPr id="32850" name="Group 271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2851" name="AutoShape 272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852" name="AutoShape 273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853" name="AutoShape 274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854" name="AutoShape 275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  <p:grpSp>
            <p:nvGrpSpPr>
              <p:cNvPr id="32855" name="Group 276"/>
              <p:cNvGrpSpPr/>
              <p:nvPr/>
            </p:nvGrpSpPr>
            <p:grpSpPr>
              <a:xfrm rot="132000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2856" name="AutoShape 277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9019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857" name="AutoShape 278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858" name="AutoShape 279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859" name="AutoShape 280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</p:grpSp>
        <p:sp>
          <p:nvSpPr>
            <p:cNvPr id="32860" name="Freeform 281"/>
            <p:cNvSpPr/>
            <p:nvPr/>
          </p:nvSpPr>
          <p:spPr>
            <a:xfrm>
              <a:off x="3309" y="1685"/>
              <a:ext cx="473" cy="20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l" t="t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AF6A2"/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32861" name="矩形 159848"/>
          <p:cNvSpPr/>
          <p:nvPr/>
        </p:nvSpPr>
        <p:spPr>
          <a:xfrm>
            <a:off x="3143250" y="3573463"/>
            <a:ext cx="966788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chemeClr val="accent2"/>
                </a:solidFill>
              </a:rPr>
              <a:t>（</a:t>
            </a:r>
            <a:r>
              <a:rPr lang="en-US" altLang="zh-CN" sz="2400" b="1">
                <a:solidFill>
                  <a:schemeClr val="accent2"/>
                </a:solidFill>
              </a:rPr>
              <a:t>3</a:t>
            </a:r>
            <a:r>
              <a:rPr lang="zh-CN" altLang="en-US" sz="2400" b="1">
                <a:solidFill>
                  <a:schemeClr val="accent2"/>
                </a:solidFill>
              </a:rPr>
              <a:t>）</a:t>
            </a:r>
          </a:p>
        </p:txBody>
      </p:sp>
      <p:grpSp>
        <p:nvGrpSpPr>
          <p:cNvPr id="32862" name="Group 266"/>
          <p:cNvGrpSpPr/>
          <p:nvPr/>
        </p:nvGrpSpPr>
        <p:grpSpPr>
          <a:xfrm>
            <a:off x="3792539" y="4365625"/>
            <a:ext cx="720725" cy="863600"/>
            <a:chOff x="3247" y="1673"/>
            <a:chExt cx="606" cy="636"/>
          </a:xfrm>
        </p:grpSpPr>
        <p:pic>
          <p:nvPicPr>
            <p:cNvPr id="32863" name="Picture 267" descr="light_shadow"/>
            <p:cNvPicPr>
              <a:picLocks noChangeAspect="1"/>
            </p:cNvPicPr>
            <p:nvPr/>
          </p:nvPicPr>
          <p:blipFill>
            <a:blip r:embed="rId2">
              <a:lum bright="-84000" contrast="-48000"/>
            </a:blip>
            <a:stretch>
              <a:fillRect/>
            </a:stretch>
          </p:blipFill>
          <p:spPr>
            <a:xfrm>
              <a:off x="3305" y="2171"/>
              <a:ext cx="498" cy="13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32864" name="Picture 268" descr="circuler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7" y="1673"/>
              <a:ext cx="606" cy="58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2865" name="Oval 269"/>
            <p:cNvSpPr/>
            <p:nvPr/>
          </p:nvSpPr>
          <p:spPr>
            <a:xfrm>
              <a:off x="3247" y="1673"/>
              <a:ext cx="602" cy="587"/>
            </a:xfrm>
            <a:prstGeom prst="ellipse">
              <a:avLst/>
            </a:prstGeom>
            <a:gradFill rotWithShape="1">
              <a:gsLst>
                <a:gs pos="0">
                  <a:srgbClr val="CCCC00">
                    <a:alpha val="89998"/>
                  </a:srgbClr>
                </a:gs>
                <a:gs pos="50000">
                  <a:srgbClr val="CCFF99">
                    <a:alpha val="54999"/>
                  </a:srgbClr>
                </a:gs>
                <a:gs pos="100000">
                  <a:srgbClr val="CCCC00">
                    <a:alpha val="89998"/>
                  </a:srgbClr>
                </a:gs>
              </a:gsLst>
              <a:lin ang="5400000" scaled="1"/>
            </a:gradFill>
            <a:ln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grpSp>
          <p:nvGrpSpPr>
            <p:cNvPr id="32866" name="Group 270"/>
            <p:cNvGrpSpPr/>
            <p:nvPr/>
          </p:nvGrpSpPr>
          <p:grpSpPr>
            <a:xfrm rot="20520000" flipH="1" flipV="1">
              <a:off x="3295" y="2159"/>
              <a:ext cx="470" cy="111"/>
              <a:chOff x="2532" y="1051"/>
              <a:chExt cx="893" cy="246"/>
            </a:xfrm>
          </p:grpSpPr>
          <p:grpSp>
            <p:nvGrpSpPr>
              <p:cNvPr id="32867" name="Group 271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2868" name="AutoShape 272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869" name="AutoShape 273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870" name="AutoShape 274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871" name="AutoShape 275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  <p:grpSp>
            <p:nvGrpSpPr>
              <p:cNvPr id="32872" name="Group 276"/>
              <p:cNvGrpSpPr/>
              <p:nvPr/>
            </p:nvGrpSpPr>
            <p:grpSpPr>
              <a:xfrm rot="132000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2873" name="AutoShape 277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9019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874" name="AutoShape 278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875" name="AutoShape 279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876" name="AutoShape 280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</p:grpSp>
        <p:sp>
          <p:nvSpPr>
            <p:cNvPr id="32877" name="Freeform 281"/>
            <p:cNvSpPr/>
            <p:nvPr/>
          </p:nvSpPr>
          <p:spPr>
            <a:xfrm>
              <a:off x="3309" y="1685"/>
              <a:ext cx="473" cy="20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l" t="t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AF6A2"/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32878" name="文本框 159867"/>
          <p:cNvSpPr txBox="1"/>
          <p:nvPr/>
        </p:nvSpPr>
        <p:spPr>
          <a:xfrm>
            <a:off x="3648076" y="4508500"/>
            <a:ext cx="9366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chemeClr val="accent2"/>
                </a:solidFill>
              </a:rPr>
              <a:t>（</a:t>
            </a:r>
            <a:r>
              <a:rPr lang="en-US" altLang="zh-CN" sz="2400" b="1">
                <a:solidFill>
                  <a:schemeClr val="accent2"/>
                </a:solidFill>
              </a:rPr>
              <a:t>4</a:t>
            </a:r>
            <a:r>
              <a:rPr lang="zh-CN" altLang="en-US" sz="2400" b="1">
                <a:solidFill>
                  <a:schemeClr val="accent2"/>
                </a:solidFill>
              </a:rPr>
              <a:t>）</a:t>
            </a:r>
          </a:p>
        </p:txBody>
      </p:sp>
      <p:sp>
        <p:nvSpPr>
          <p:cNvPr id="32879" name="矩形 159868"/>
          <p:cNvSpPr/>
          <p:nvPr/>
        </p:nvSpPr>
        <p:spPr>
          <a:xfrm>
            <a:off x="4800601" y="4437063"/>
            <a:ext cx="30956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chemeClr val="accent2"/>
                </a:solidFill>
              </a:rPr>
              <a:t>发展应用，升华新知</a:t>
            </a:r>
          </a:p>
        </p:txBody>
      </p:sp>
      <p:grpSp>
        <p:nvGrpSpPr>
          <p:cNvPr id="32880" name="Group 266"/>
          <p:cNvGrpSpPr/>
          <p:nvPr/>
        </p:nvGrpSpPr>
        <p:grpSpPr>
          <a:xfrm>
            <a:off x="4367214" y="5300663"/>
            <a:ext cx="720725" cy="863600"/>
            <a:chOff x="3247" y="1673"/>
            <a:chExt cx="606" cy="636"/>
          </a:xfrm>
        </p:grpSpPr>
        <p:pic>
          <p:nvPicPr>
            <p:cNvPr id="32881" name="Picture 267" descr="light_shadow"/>
            <p:cNvPicPr>
              <a:picLocks noChangeAspect="1"/>
            </p:cNvPicPr>
            <p:nvPr/>
          </p:nvPicPr>
          <p:blipFill>
            <a:blip r:embed="rId2">
              <a:lum bright="-84000" contrast="-48000"/>
            </a:blip>
            <a:stretch>
              <a:fillRect/>
            </a:stretch>
          </p:blipFill>
          <p:spPr>
            <a:xfrm>
              <a:off x="3305" y="2171"/>
              <a:ext cx="498" cy="13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32882" name="Picture 268" descr="circuler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7" y="1673"/>
              <a:ext cx="606" cy="58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2883" name="Oval 269"/>
            <p:cNvSpPr/>
            <p:nvPr/>
          </p:nvSpPr>
          <p:spPr>
            <a:xfrm>
              <a:off x="3247" y="1673"/>
              <a:ext cx="602" cy="587"/>
            </a:xfrm>
            <a:prstGeom prst="ellipse">
              <a:avLst/>
            </a:prstGeom>
            <a:gradFill rotWithShape="1">
              <a:gsLst>
                <a:gs pos="0">
                  <a:srgbClr val="CCCC00">
                    <a:alpha val="89998"/>
                  </a:srgbClr>
                </a:gs>
                <a:gs pos="50000">
                  <a:srgbClr val="CCFF99">
                    <a:alpha val="54999"/>
                  </a:srgbClr>
                </a:gs>
                <a:gs pos="100000">
                  <a:srgbClr val="CCCC00">
                    <a:alpha val="89998"/>
                  </a:srgbClr>
                </a:gs>
              </a:gsLst>
              <a:lin ang="5400000" scaled="1"/>
            </a:gradFill>
            <a:ln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grpSp>
          <p:nvGrpSpPr>
            <p:cNvPr id="32884" name="Group 270"/>
            <p:cNvGrpSpPr/>
            <p:nvPr/>
          </p:nvGrpSpPr>
          <p:grpSpPr>
            <a:xfrm rot="20520000" flipH="1" flipV="1">
              <a:off x="3295" y="2159"/>
              <a:ext cx="470" cy="111"/>
              <a:chOff x="2532" y="1051"/>
              <a:chExt cx="893" cy="246"/>
            </a:xfrm>
          </p:grpSpPr>
          <p:grpSp>
            <p:nvGrpSpPr>
              <p:cNvPr id="32885" name="Group 271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2886" name="AutoShape 272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887" name="AutoShape 273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888" name="AutoShape 274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889" name="AutoShape 275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  <p:grpSp>
            <p:nvGrpSpPr>
              <p:cNvPr id="32890" name="Group 276"/>
              <p:cNvGrpSpPr/>
              <p:nvPr/>
            </p:nvGrpSpPr>
            <p:grpSpPr>
              <a:xfrm rot="132000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2891" name="AutoShape 277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9019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892" name="AutoShape 278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893" name="AutoShape 279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894" name="AutoShape 280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</p:grpSp>
        <p:sp>
          <p:nvSpPr>
            <p:cNvPr id="32895" name="Freeform 281"/>
            <p:cNvSpPr/>
            <p:nvPr/>
          </p:nvSpPr>
          <p:spPr>
            <a:xfrm>
              <a:off x="3309" y="1685"/>
              <a:ext cx="473" cy="20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l" t="t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AF6A2"/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32896" name="文本框 159887"/>
          <p:cNvSpPr txBox="1"/>
          <p:nvPr/>
        </p:nvSpPr>
        <p:spPr>
          <a:xfrm>
            <a:off x="4224339" y="5445125"/>
            <a:ext cx="1150937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chemeClr val="accent2"/>
                </a:solidFill>
              </a:rPr>
              <a:t>（</a:t>
            </a:r>
            <a:r>
              <a:rPr lang="en-US" altLang="zh-CN" sz="2400" b="1">
                <a:solidFill>
                  <a:schemeClr val="accent2"/>
                </a:solidFill>
              </a:rPr>
              <a:t>5</a:t>
            </a:r>
            <a:r>
              <a:rPr lang="zh-CN" altLang="en-US" sz="2400" b="1">
                <a:solidFill>
                  <a:schemeClr val="accent2"/>
                </a:solidFill>
              </a:rPr>
              <a:t>）</a:t>
            </a:r>
          </a:p>
        </p:txBody>
      </p:sp>
      <p:sp>
        <p:nvSpPr>
          <p:cNvPr id="32897" name="矩形 159888"/>
          <p:cNvSpPr/>
          <p:nvPr/>
        </p:nvSpPr>
        <p:spPr>
          <a:xfrm>
            <a:off x="6024564" y="6235057"/>
            <a:ext cx="3033203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chemeClr val="accent2"/>
                </a:solidFill>
              </a:rPr>
              <a:t>达标测评，巩固新知</a:t>
            </a:r>
            <a:r>
              <a:rPr lang="zh-CN" altLang="en-US"/>
              <a:t> </a:t>
            </a:r>
          </a:p>
        </p:txBody>
      </p:sp>
      <p:sp>
        <p:nvSpPr>
          <p:cNvPr id="32898" name="动作按钮: 前进或下一项 159889">
            <a:hlinkClick r:id="" action="ppaction://noaction"/>
          </p:cNvPr>
          <p:cNvSpPr/>
          <p:nvPr/>
        </p:nvSpPr>
        <p:spPr>
          <a:xfrm>
            <a:off x="6672263" y="1700213"/>
            <a:ext cx="360362" cy="215900"/>
          </a:xfrm>
          <a:prstGeom prst="actionButtonForwardNext">
            <a:avLst/>
          </a:prstGeom>
          <a:solidFill>
            <a:schemeClr val="accent1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pSp>
        <p:nvGrpSpPr>
          <p:cNvPr id="32899" name="Group 266"/>
          <p:cNvGrpSpPr/>
          <p:nvPr/>
        </p:nvGrpSpPr>
        <p:grpSpPr>
          <a:xfrm>
            <a:off x="5087939" y="6165850"/>
            <a:ext cx="720725" cy="863600"/>
            <a:chOff x="3247" y="1673"/>
            <a:chExt cx="606" cy="636"/>
          </a:xfrm>
        </p:grpSpPr>
        <p:pic>
          <p:nvPicPr>
            <p:cNvPr id="32900" name="Picture 267" descr="light_shadow"/>
            <p:cNvPicPr>
              <a:picLocks noChangeAspect="1"/>
            </p:cNvPicPr>
            <p:nvPr/>
          </p:nvPicPr>
          <p:blipFill>
            <a:blip r:embed="rId2">
              <a:lum bright="-84000" contrast="-48000"/>
            </a:blip>
            <a:stretch>
              <a:fillRect/>
            </a:stretch>
          </p:blipFill>
          <p:spPr>
            <a:xfrm>
              <a:off x="3305" y="2171"/>
              <a:ext cx="498" cy="13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32901" name="Picture 268" descr="circuler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7" y="1673"/>
              <a:ext cx="606" cy="58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2902" name="Oval 269"/>
            <p:cNvSpPr/>
            <p:nvPr/>
          </p:nvSpPr>
          <p:spPr>
            <a:xfrm>
              <a:off x="3247" y="1673"/>
              <a:ext cx="602" cy="587"/>
            </a:xfrm>
            <a:prstGeom prst="ellipse">
              <a:avLst/>
            </a:prstGeom>
            <a:gradFill rotWithShape="1">
              <a:gsLst>
                <a:gs pos="0">
                  <a:srgbClr val="CCCC00">
                    <a:alpha val="89998"/>
                  </a:srgbClr>
                </a:gs>
                <a:gs pos="50000">
                  <a:srgbClr val="CCFF99">
                    <a:alpha val="54999"/>
                  </a:srgbClr>
                </a:gs>
                <a:gs pos="100000">
                  <a:srgbClr val="CCCC00">
                    <a:alpha val="89998"/>
                  </a:srgbClr>
                </a:gs>
              </a:gsLst>
              <a:lin ang="5400000" scaled="1"/>
            </a:gradFill>
            <a:ln>
              <a:noFill/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b="1"/>
            </a:p>
          </p:txBody>
        </p:sp>
        <p:grpSp>
          <p:nvGrpSpPr>
            <p:cNvPr id="32903" name="Group 270"/>
            <p:cNvGrpSpPr/>
            <p:nvPr/>
          </p:nvGrpSpPr>
          <p:grpSpPr>
            <a:xfrm rot="20520000" flipH="1" flipV="1">
              <a:off x="3295" y="2159"/>
              <a:ext cx="470" cy="111"/>
              <a:chOff x="2532" y="1051"/>
              <a:chExt cx="893" cy="246"/>
            </a:xfrm>
          </p:grpSpPr>
          <p:grpSp>
            <p:nvGrpSpPr>
              <p:cNvPr id="32904" name="Group 271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2905" name="AutoShape 272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906" name="AutoShape 273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907" name="AutoShape 274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908" name="AutoShape 275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  <p:grpSp>
            <p:nvGrpSpPr>
              <p:cNvPr id="32909" name="Group 276"/>
              <p:cNvGrpSpPr/>
              <p:nvPr/>
            </p:nvGrpSpPr>
            <p:grpSpPr>
              <a:xfrm rot="132000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2910" name="AutoShape 277"/>
                <p:cNvSpPr/>
                <p:nvPr/>
              </p:nvSpPr>
              <p:spPr>
                <a:xfrm rot="5220000">
                  <a:off x="1858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9019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911" name="AutoShape 278"/>
                <p:cNvSpPr/>
                <p:nvPr/>
              </p:nvSpPr>
              <p:spPr>
                <a:xfrm rot="6060000">
                  <a:off x="1994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912" name="AutoShape 279"/>
                <p:cNvSpPr/>
                <p:nvPr/>
              </p:nvSpPr>
              <p:spPr>
                <a:xfrm rot="6360000">
                  <a:off x="2070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  <p:sp>
              <p:nvSpPr>
                <p:cNvPr id="32913" name="AutoShape 280"/>
                <p:cNvSpPr/>
                <p:nvPr/>
              </p:nvSpPr>
              <p:spPr>
                <a:xfrm rot="6900000">
                  <a:off x="2160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22"/>
                  </a:srgbClr>
                </a:solidFill>
                <a:ln>
                  <a:noFill/>
                  <a:miter lim="800000"/>
                </a:ln>
              </p:spPr>
              <p:txBody>
                <a:bodyPr rot="0" vert="eaVert" wrap="none"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 b="1"/>
                </a:p>
              </p:txBody>
            </p:sp>
          </p:grpSp>
        </p:grpSp>
        <p:sp>
          <p:nvSpPr>
            <p:cNvPr id="32914" name="Freeform 281"/>
            <p:cNvSpPr/>
            <p:nvPr/>
          </p:nvSpPr>
          <p:spPr>
            <a:xfrm>
              <a:off x="3309" y="1685"/>
              <a:ext cx="473" cy="20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l" t="t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AF6A2"/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32915" name="文本框 159908"/>
          <p:cNvSpPr txBox="1"/>
          <p:nvPr/>
        </p:nvSpPr>
        <p:spPr>
          <a:xfrm>
            <a:off x="4943475" y="6400800"/>
            <a:ext cx="1150938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chemeClr val="accent2"/>
                </a:solidFill>
              </a:rPr>
              <a:t>（</a:t>
            </a:r>
            <a:r>
              <a:rPr lang="en-US" altLang="zh-CN" sz="2400" b="1">
                <a:solidFill>
                  <a:schemeClr val="accent2"/>
                </a:solidFill>
              </a:rPr>
              <a:t>6</a:t>
            </a:r>
            <a:r>
              <a:rPr lang="zh-CN" altLang="en-US" sz="2400" b="1">
                <a:solidFill>
                  <a:schemeClr val="accent2"/>
                </a:solidFill>
              </a:rPr>
              <a:t>）</a:t>
            </a:r>
          </a:p>
        </p:txBody>
      </p:sp>
      <p:sp>
        <p:nvSpPr>
          <p:cNvPr id="32916" name="矩形 159909"/>
          <p:cNvSpPr/>
          <p:nvPr/>
        </p:nvSpPr>
        <p:spPr>
          <a:xfrm>
            <a:off x="5375275" y="5373688"/>
            <a:ext cx="31686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chemeClr val="accent2"/>
                </a:solidFill>
              </a:rPr>
              <a:t>课堂小结，沉淀新知</a:t>
            </a:r>
          </a:p>
        </p:txBody>
      </p:sp>
      <p:sp>
        <p:nvSpPr>
          <p:cNvPr id="32917" name="动作按钮: 前进或下一项 159910">
            <a:hlinkClick r:id="rId4" action="ppaction://hlinksldjump"/>
          </p:cNvPr>
          <p:cNvSpPr/>
          <p:nvPr/>
        </p:nvSpPr>
        <p:spPr>
          <a:xfrm>
            <a:off x="7104064" y="2708275"/>
            <a:ext cx="287337" cy="215900"/>
          </a:xfrm>
          <a:prstGeom prst="actionButtonForwardNext">
            <a:avLst/>
          </a:prstGeom>
          <a:solidFill>
            <a:schemeClr val="accent1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2918" name="动作按钮: 前进或下一项 159911">
            <a:hlinkClick r:id="rId5" action="ppaction://hlinksldjump"/>
          </p:cNvPr>
          <p:cNvSpPr/>
          <p:nvPr/>
        </p:nvSpPr>
        <p:spPr>
          <a:xfrm>
            <a:off x="7680326" y="3644900"/>
            <a:ext cx="360363" cy="215900"/>
          </a:xfrm>
          <a:prstGeom prst="actionButtonForwardNext">
            <a:avLst/>
          </a:prstGeom>
          <a:solidFill>
            <a:schemeClr val="accent1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2919" name="动作按钮: 前进或下一项 159915">
            <a:hlinkClick r:id="rId6" action="ppaction://hlinksldjump"/>
          </p:cNvPr>
          <p:cNvSpPr/>
          <p:nvPr/>
        </p:nvSpPr>
        <p:spPr>
          <a:xfrm>
            <a:off x="8112126" y="4652963"/>
            <a:ext cx="360363" cy="215900"/>
          </a:xfrm>
          <a:prstGeom prst="actionButtonForwardNext">
            <a:avLst/>
          </a:prstGeom>
          <a:solidFill>
            <a:schemeClr val="accent1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2920" name="动作按钮: 前进或下一项 159916">
            <a:hlinkClick r:id="rId7" action="ppaction://hlinksldjump"/>
          </p:cNvPr>
          <p:cNvSpPr/>
          <p:nvPr/>
        </p:nvSpPr>
        <p:spPr>
          <a:xfrm>
            <a:off x="8688388" y="5516564"/>
            <a:ext cx="360362" cy="217487"/>
          </a:xfrm>
          <a:prstGeom prst="actionButtonForwardNext">
            <a:avLst/>
          </a:prstGeom>
          <a:solidFill>
            <a:schemeClr val="accent1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2921" name="动作按钮: 前进或下一项 159917">
            <a:hlinkClick r:id="rId8" action="ppaction://hlinksldjump"/>
          </p:cNvPr>
          <p:cNvSpPr/>
          <p:nvPr/>
        </p:nvSpPr>
        <p:spPr>
          <a:xfrm>
            <a:off x="9264650" y="6381750"/>
            <a:ext cx="287338" cy="215900"/>
          </a:xfrm>
          <a:prstGeom prst="actionButtonForwardNext">
            <a:avLst/>
          </a:prstGeom>
          <a:solidFill>
            <a:schemeClr val="accent1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Dk5MTY4YzliOGU2NjQ4Y2FjZmRhZmE3MWJkOWFmNzUifQ=="/>
  <p:tag name="KSO_WPP_MARK_KEY" val="a0e8c56e-a977-4cf8-b567-c57465960e6b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Cambria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1918</Words>
  <PresentationFormat>宽屏</PresentationFormat>
  <Paragraphs>249</Paragraphs>
  <Slides>26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黑体</vt:lpstr>
      <vt:lpstr>楷体_GB2312</vt:lpstr>
      <vt:lpstr>宋体</vt:lpstr>
      <vt:lpstr>Arial</vt:lpstr>
      <vt:lpstr>Calibri</vt:lpstr>
      <vt:lpstr>Calibri Light</vt:lpstr>
      <vt:lpstr>Times New Roman</vt:lpstr>
      <vt:lpstr>Verdana</vt:lpstr>
      <vt:lpstr>Wingdings</vt:lpstr>
      <vt:lpstr>Office 主题​​</vt:lpstr>
      <vt:lpstr>1_Office 主题​​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2023-07-07T22:45:29Z</cp:lastPrinted>
  <dcterms:created xsi:type="dcterms:W3CDTF">2023-07-07T22:45:29Z</dcterms:created>
  <dcterms:modified xsi:type="dcterms:W3CDTF">2023-08-07T02:50:52Z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