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emf" ContentType="image/x-e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5" r:id="rId5"/>
    <p:sldId id="457" r:id="rId6"/>
    <p:sldId id="594" r:id="rId7"/>
    <p:sldId id="595" r:id="rId8"/>
    <p:sldId id="596" r:id="rId9"/>
    <p:sldId id="416" r:id="rId10"/>
    <p:sldId id="617" r:id="rId11"/>
    <p:sldId id="513" r:id="rId12"/>
    <p:sldId id="263" r:id="rId13"/>
    <p:sldId id="484" r:id="rId14"/>
    <p:sldId id="618" r:id="rId15"/>
    <p:sldId id="485" r:id="rId16"/>
    <p:sldId id="597" r:id="rId17"/>
    <p:sldId id="598" r:id="rId18"/>
    <p:sldId id="600" r:id="rId19"/>
    <p:sldId id="619" r:id="rId20"/>
    <p:sldId id="601" r:id="rId21"/>
    <p:sldId id="602" r:id="rId22"/>
    <p:sldId id="620" r:id="rId23"/>
    <p:sldId id="605" r:id="rId24"/>
    <p:sldId id="606" r:id="rId25"/>
    <p:sldId id="372" r:id="rId26"/>
    <p:sldId id="455" r:id="rId27"/>
    <p:sldId id="575" r:id="rId28"/>
    <p:sldId id="469" r:id="rId29"/>
    <p:sldId id="611" r:id="rId30"/>
    <p:sldId id="612" r:id="rId31"/>
    <p:sldId id="613" r:id="rId32"/>
  </p:sldIdLst>
  <p:sldSz cx="12190095" cy="6859270"/>
  <p:notesSz cx="6858000" cy="9144000"/>
  <p:custDataLst>
    <p:tags r:id="rId33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480" autoAdjust="0"/>
    <p:restoredTop sz="94712" autoAdjust="0"/>
  </p:normalViewPr>
  <p:slideViewPr>
    <p:cSldViewPr>
      <p:cViewPr varScale="1">
        <p:scale>
          <a:sx n="108" d="100"/>
          <a:sy n="108" d="100"/>
        </p:scale>
        <p:origin x="-762" y="-78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4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handoutMaster" Target="handoutMasters/handout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tags" Target="tags/tag63.xml" /><Relationship Id="rId34" Type="http://schemas.openxmlformats.org/officeDocument/2006/relationships/presProps" Target="presProps.xml" /><Relationship Id="rId35" Type="http://schemas.openxmlformats.org/officeDocument/2006/relationships/viewProps" Target="viewProps.xml" /><Relationship Id="rId36" Type="http://schemas.openxmlformats.org/officeDocument/2006/relationships/theme" Target="theme/theme1.xml" /><Relationship Id="rId37" Type="http://schemas.openxmlformats.org/officeDocument/2006/relationships/tableStyles" Target="tableStyles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.emf" /><Relationship Id="rId2" Type="http://schemas.openxmlformats.org/officeDocument/2006/relationships/image" Target="../media/image6.e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7.e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6.emf" /></Relationships>
</file>

<file path=ppt/drawings/_rels/vmlDrawing4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9.emf" /></Relationships>
</file>

<file path=ppt/drawings/_rels/vmlDrawing5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1.emf" /></Relationships>
</file>

<file path=ppt/drawings/_rels/vmlDrawing6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3.e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4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slideLayout" Target="../slideLayouts/slideLayout39.xml" /><Relationship Id="rId4" Type="http://schemas.openxmlformats.org/officeDocument/2006/relationships/slideLayout" Target="../slideLayouts/slideLayout4.xml" /><Relationship Id="rId40" Type="http://schemas.openxmlformats.org/officeDocument/2006/relationships/slideLayout" Target="../slideLayouts/slideLayout40.xml" /><Relationship Id="rId41" Type="http://schemas.openxmlformats.org/officeDocument/2006/relationships/tags" Target="../tags/tag57.xml" /><Relationship Id="rId42" Type="http://schemas.openxmlformats.org/officeDocument/2006/relationships/tags" Target="../tags/tag58.xml" /><Relationship Id="rId43" Type="http://schemas.openxmlformats.org/officeDocument/2006/relationships/tags" Target="../tags/tag59.xml" /><Relationship Id="rId44" Type="http://schemas.openxmlformats.org/officeDocument/2006/relationships/tags" Target="../tags/tag60.xml" /><Relationship Id="rId45" Type="http://schemas.openxmlformats.org/officeDocument/2006/relationships/tags" Target="../tags/tag61.xml" /><Relationship Id="rId46" Type="http://schemas.openxmlformats.org/officeDocument/2006/relationships/tags" Target="../tags/tag62.xml" /><Relationship Id="rId47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41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2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3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4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45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46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Relationship Id="rId2" Type="http://schemas.openxmlformats.org/officeDocument/2006/relationships/image" Target="../media/image8.jpeg" /><Relationship Id="rId3" Type="http://schemas.openxmlformats.org/officeDocument/2006/relationships/image" Target="../media/image9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Relationship Id="rId2" Type="http://schemas.openxmlformats.org/officeDocument/2006/relationships/image" Target="../media/image10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Relationship Id="rId2" Type="http://schemas.openxmlformats.org/officeDocument/2006/relationships/image" Target="../media/image11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Relationship Id="rId2" Type="http://schemas.openxmlformats.org/officeDocument/2006/relationships/image" Target="../media/image12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image" Target="../media/image13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image" Target="../media/image14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Relationship Id="rId2" Type="http://schemas.openxmlformats.org/officeDocument/2006/relationships/image" Target="../media/image15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Relationship Id="rId2" Type="http://schemas.openxmlformats.org/officeDocument/2006/relationships/package" Target="../embeddings/Document4.docx" TargetMode="Internal" /><Relationship Id="rId3" Type="http://schemas.openxmlformats.org/officeDocument/2006/relationships/image" Target="../media/image16.emf" /><Relationship Id="rId4" Type="http://schemas.openxmlformats.org/officeDocument/2006/relationships/vmlDrawing" Target="../drawings/vmlDrawing3.v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Relationship Id="rId2" Type="http://schemas.openxmlformats.org/officeDocument/2006/relationships/image" Target="../media/image17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0.xml" /><Relationship Id="rId2" Type="http://schemas.openxmlformats.org/officeDocument/2006/relationships/image" Target="../media/image18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notesSlide" Target="../notesSlides/notesSlide1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1.xml" /><Relationship Id="rId2" Type="http://schemas.openxmlformats.org/officeDocument/2006/relationships/package" Target="../embeddings/Document5.docx" TargetMode="Internal" /><Relationship Id="rId3" Type="http://schemas.openxmlformats.org/officeDocument/2006/relationships/image" Target="../media/image19.emf" /><Relationship Id="rId4" Type="http://schemas.openxmlformats.org/officeDocument/2006/relationships/vmlDrawing" Target="../drawings/vmlDrawing4.v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2.xml" /><Relationship Id="rId2" Type="http://schemas.openxmlformats.org/officeDocument/2006/relationships/image" Target="../media/image20.jpeg" /><Relationship Id="rId3" Type="http://schemas.openxmlformats.org/officeDocument/2006/relationships/package" Target="../embeddings/Document6.docx" TargetMode="Internal" /><Relationship Id="rId4" Type="http://schemas.openxmlformats.org/officeDocument/2006/relationships/image" Target="../media/image21.emf" /><Relationship Id="rId5" Type="http://schemas.openxmlformats.org/officeDocument/2006/relationships/vmlDrawing" Target="../drawings/vmlDrawing5.v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3.xml" /><Relationship Id="rId2" Type="http://schemas.openxmlformats.org/officeDocument/2006/relationships/image" Target="../media/image22.jpeg" /><Relationship Id="rId3" Type="http://schemas.openxmlformats.org/officeDocument/2006/relationships/package" Target="../embeddings/Document7.docx" TargetMode="Internal" /><Relationship Id="rId4" Type="http://schemas.openxmlformats.org/officeDocument/2006/relationships/image" Target="../media/image23.emf" /><Relationship Id="rId5" Type="http://schemas.openxmlformats.org/officeDocument/2006/relationships/vmlDrawing" Target="../drawings/vmlDrawing6.v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4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5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6.xm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7.xml" /><Relationship Id="rId2" Type="http://schemas.openxmlformats.org/officeDocument/2006/relationships/image" Target="../media/image24.jpeg" /><Relationship Id="rId3" Type="http://schemas.openxmlformats.org/officeDocument/2006/relationships/image" Target="../media/image25.jpe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8.xml" /><Relationship Id="rId2" Type="http://schemas.openxmlformats.org/officeDocument/2006/relationships/image" Target="../media/image24.jpeg" /><Relationship Id="rId3" Type="http://schemas.openxmlformats.org/officeDocument/2006/relationships/image" Target="../media/image25.jpe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2" Type="http://schemas.openxmlformats.org/officeDocument/2006/relationships/image" Target="../media/image26.jpe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Relationship Id="rId2" Type="http://schemas.openxmlformats.org/officeDocument/2006/relationships/image" Target="../media/image27.jpeg" /><Relationship Id="rId3" Type="http://schemas.openxmlformats.org/officeDocument/2006/relationships/image" Target="../media/image28.jpeg" /><Relationship Id="rId4" Type="http://schemas.openxmlformats.org/officeDocument/2006/relationships/image" Target="../media/image29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Relationship Id="rId2" Type="http://schemas.openxmlformats.org/officeDocument/2006/relationships/image" Target="../media/image1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2.jpeg" /><Relationship Id="rId4" Type="http://schemas.openxmlformats.org/officeDocument/2006/relationships/image" Target="../media/image3.jpeg" /><Relationship Id="rId5" Type="http://schemas.openxmlformats.org/officeDocument/2006/relationships/image" Target="../media/image4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package" Target="../embeddings/Document1.docx" TargetMode="Internal" /><Relationship Id="rId3" Type="http://schemas.openxmlformats.org/officeDocument/2006/relationships/image" Target="../media/image5.emf" /><Relationship Id="rId4" Type="http://schemas.openxmlformats.org/officeDocument/2006/relationships/package" Target="../embeddings/Document2.docx" TargetMode="Internal" /><Relationship Id="rId5" Type="http://schemas.openxmlformats.org/officeDocument/2006/relationships/image" Target="../media/image6.emf" /><Relationship Id="rId6" Type="http://schemas.openxmlformats.org/officeDocument/2006/relationships/vmlDrawing" Target="../drawings/vmlDrawing1.v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Relationship Id="rId2" Type="http://schemas.openxmlformats.org/officeDocument/2006/relationships/package" Target="../embeddings/Document3.docx" TargetMode="Internal" /><Relationship Id="rId3" Type="http://schemas.openxmlformats.org/officeDocument/2006/relationships/image" Target="../media/image7.emf" /><Relationship Id="rId4" Type="http://schemas.openxmlformats.org/officeDocument/2006/relationships/vmlDrawing" Target="../drawings/vmlDrawing2.v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9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简单机械</a:t>
              </a:r>
              <a:endParaRPr lang="zh-CN" altLang="en-US" sz="2500" spc="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杠杆五要素及杠杆的识别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1670" y="1286654"/>
            <a:ext cx="10644262" cy="11350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smtClean="0"/>
              <a:t>如图</a:t>
            </a:r>
            <a:r>
              <a:rPr lang="en-US" sz="2400" smtClean="0"/>
              <a:t>9-2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杠杆在动力</a:t>
            </a:r>
            <a:r>
              <a:rPr lang="en-US" sz="2400" i="1" smtClean="0"/>
              <a:t>F</a:t>
            </a:r>
            <a:r>
              <a:rPr lang="en-US" sz="2400" baseline="-25000" smtClean="0"/>
              <a:t>1</a:t>
            </a:r>
            <a:r>
              <a:rPr lang="zh-CN" altLang="en-US" sz="2400" smtClean="0"/>
              <a:t>和阻力</a:t>
            </a:r>
            <a:r>
              <a:rPr lang="en-US" sz="2400" i="1" smtClean="0"/>
              <a:t>F</a:t>
            </a:r>
            <a:r>
              <a:rPr lang="en-US" sz="2400" baseline="-25000" smtClean="0"/>
              <a:t>2</a:t>
            </a:r>
            <a:r>
              <a:rPr lang="zh-CN" altLang="en-US" sz="2400" smtClean="0"/>
              <a:t>的作用下保持平衡</a:t>
            </a:r>
            <a:r>
              <a:rPr lang="en-US" sz="2400" smtClean="0"/>
              <a:t>,</a:t>
            </a:r>
            <a:r>
              <a:rPr lang="zh-CN" altLang="en-US" sz="2400" smtClean="0"/>
              <a:t>请在图中画出动力臂</a:t>
            </a:r>
            <a:r>
              <a:rPr lang="en-US" sz="2400" i="1" smtClean="0"/>
              <a:t>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和阻力臂</a:t>
            </a:r>
            <a:r>
              <a:rPr lang="en-US" sz="2400" i="1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。</a:t>
            </a:r>
            <a:endParaRPr lang="zh-CN" altLang="en-US" sz="2400" smtClean="0"/>
          </a:p>
        </p:txBody>
      </p:sp>
      <p:sp>
        <p:nvSpPr>
          <p:cNvPr id="5" name="矩形 4"/>
          <p:cNvSpPr/>
          <p:nvPr/>
        </p:nvSpPr>
        <p:spPr>
          <a:xfrm>
            <a:off x="2666182" y="4287050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9-2</a:t>
            </a:r>
            <a:endParaRPr lang="zh-CN" altLang="en-US"/>
          </a:p>
        </p:txBody>
      </p:sp>
      <p:pic>
        <p:nvPicPr>
          <p:cNvPr id="7" name="20JX58.EPS" descr="id:214750074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1237422" y="2806046"/>
            <a:ext cx="4216995" cy="1409566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7465516" y="2429662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如图所示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10" name="20JX59.EPS" descr="id:2147489271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7381090" y="3144042"/>
            <a:ext cx="4199679" cy="1824536"/>
          </a:xfrm>
          <a:prstGeom prst="rect">
            <a:avLst/>
          </a:prstGeom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572824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2.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益阳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9-3</a:t>
            </a:r>
            <a:r>
              <a:rPr lang="zh-CN" altLang="en-US" sz="2400" smtClean="0"/>
              <a:t>所示是指甲剪的示意图</a:t>
            </a:r>
            <a:r>
              <a:rPr lang="en-US" sz="2400" smtClean="0"/>
              <a:t>,</a:t>
            </a:r>
            <a:r>
              <a:rPr lang="en-US" sz="2400" i="1" smtClean="0"/>
              <a:t>F</a:t>
            </a:r>
            <a:r>
              <a:rPr lang="zh-CN" altLang="en-US" sz="2400" smtClean="0"/>
              <a:t>是剪指甲时施加的一个力</a:t>
            </a:r>
            <a:r>
              <a:rPr lang="en-US" sz="2400" smtClean="0"/>
              <a:t>,</a:t>
            </a:r>
            <a:r>
              <a:rPr lang="zh-CN" altLang="en-US" sz="2400" smtClean="0"/>
              <a:t>则下列关于指甲剪的说法正确的是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指甲剪只由一个杠杆组成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指甲剪由两个杠杆组成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对杠杆</a:t>
            </a:r>
            <a:r>
              <a:rPr lang="en-US" sz="2400" i="1" smtClean="0"/>
              <a:t>ABC</a:t>
            </a:r>
            <a:r>
              <a:rPr lang="en-US" sz="2400" smtClean="0"/>
              <a:t>,</a:t>
            </a:r>
            <a:r>
              <a:rPr lang="zh-CN" altLang="en-US" sz="2400" smtClean="0"/>
              <a:t>若以</a:t>
            </a:r>
            <a:r>
              <a:rPr lang="en-US" sz="2400" i="1" smtClean="0"/>
              <a:t>B</a:t>
            </a:r>
            <a:r>
              <a:rPr lang="zh-CN" altLang="en-US" sz="2400" smtClean="0"/>
              <a:t>为支点</a:t>
            </a:r>
            <a:r>
              <a:rPr lang="en-US" sz="2400" smtClean="0"/>
              <a:t>,</a:t>
            </a:r>
            <a:r>
              <a:rPr lang="zh-CN" altLang="en-US" sz="2400" smtClean="0"/>
              <a:t>则动力臂是</a:t>
            </a:r>
            <a:r>
              <a:rPr lang="en-US" sz="2400" i="1" smtClean="0"/>
              <a:t>l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对杠杆</a:t>
            </a:r>
            <a:r>
              <a:rPr lang="en-US" sz="2400" i="1" smtClean="0"/>
              <a:t>ABC</a:t>
            </a:r>
            <a:r>
              <a:rPr lang="en-US" sz="2400" smtClean="0"/>
              <a:t>,</a:t>
            </a:r>
            <a:r>
              <a:rPr lang="zh-CN" altLang="en-US" sz="2400" smtClean="0"/>
              <a:t>若以</a:t>
            </a:r>
            <a:r>
              <a:rPr lang="en-US" sz="2400" i="1" smtClean="0"/>
              <a:t>B</a:t>
            </a:r>
            <a:r>
              <a:rPr lang="zh-CN" altLang="en-US" sz="2400" smtClean="0"/>
              <a:t>为支点</a:t>
            </a:r>
            <a:r>
              <a:rPr lang="en-US" sz="2400" smtClean="0"/>
              <a:t>,</a:t>
            </a:r>
            <a:r>
              <a:rPr lang="zh-CN" altLang="en-US" sz="2400" smtClean="0"/>
              <a:t>则动力臂是</a:t>
            </a:r>
            <a:r>
              <a:rPr lang="en-US" sz="2400" i="1" smtClean="0"/>
              <a:t>BC</a:t>
            </a:r>
            <a:endParaRPr lang="zh-CN" altLang="en-US" sz="2400"/>
          </a:p>
        </p:txBody>
      </p:sp>
      <p:sp>
        <p:nvSpPr>
          <p:cNvPr id="9" name="矩形 8"/>
          <p:cNvSpPr/>
          <p:nvPr/>
        </p:nvSpPr>
        <p:spPr>
          <a:xfrm>
            <a:off x="8666974" y="4001298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9-3</a:t>
            </a:r>
            <a:endParaRPr lang="zh-CN" altLang="en-US" smtClean="0"/>
          </a:p>
        </p:txBody>
      </p:sp>
      <p:pic>
        <p:nvPicPr>
          <p:cNvPr id="10" name="21RJWLX-140.EPS" descr="id:214750074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881156" y="2501100"/>
            <a:ext cx="2924454" cy="145387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929464"/>
            <a:ext cx="10644262" cy="39506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altLang="zh-CN" smtClean="0">
                <a:solidFill>
                  <a:srgbClr val="A50021"/>
                </a:solidFill>
              </a:rPr>
              <a:t>C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由下图可知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指甲剪由三个杠杆组成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分别是杠杆</a:t>
            </a:r>
            <a:r>
              <a:rPr lang="en-US" i="1" smtClean="0">
                <a:solidFill>
                  <a:srgbClr val="A50021"/>
                </a:solidFill>
              </a:rPr>
              <a:t>ABC</a:t>
            </a:r>
            <a:r>
              <a:rPr lang="zh-CN" altLang="en-US" smtClean="0">
                <a:solidFill>
                  <a:srgbClr val="A50021"/>
                </a:solidFill>
              </a:rPr>
              <a:t>、杠杆</a:t>
            </a:r>
            <a:r>
              <a:rPr lang="en-US" i="1" smtClean="0">
                <a:solidFill>
                  <a:srgbClr val="A50021"/>
                </a:solidFill>
              </a:rPr>
              <a:t>OBD</a:t>
            </a:r>
            <a:r>
              <a:rPr lang="zh-CN" altLang="en-US" smtClean="0">
                <a:solidFill>
                  <a:srgbClr val="A50021"/>
                </a:solidFill>
              </a:rPr>
              <a:t>和杠杆</a:t>
            </a:r>
            <a:r>
              <a:rPr lang="en-US" i="1" smtClean="0">
                <a:solidFill>
                  <a:srgbClr val="A50021"/>
                </a:solidFill>
              </a:rPr>
              <a:t>EFO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错误。力臂是支点到力的作用线的距离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而不是支点到力的作用点的距离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则对杠杆</a:t>
            </a:r>
            <a:r>
              <a:rPr lang="en-US" i="1" smtClean="0">
                <a:solidFill>
                  <a:srgbClr val="A50021"/>
                </a:solidFill>
              </a:rPr>
              <a:t>ABC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若以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为支点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则动力臂是</a:t>
            </a:r>
            <a:r>
              <a:rPr lang="en-US" i="1" smtClean="0">
                <a:solidFill>
                  <a:srgbClr val="A50021"/>
                </a:solidFill>
              </a:rPr>
              <a:t>l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正确</a:t>
            </a:r>
            <a:r>
              <a:rPr lang="en-US" smtClean="0">
                <a:solidFill>
                  <a:srgbClr val="A50021"/>
                </a:solidFill>
              </a:rPr>
              <a:t>,D</a:t>
            </a:r>
            <a:r>
              <a:rPr lang="zh-CN" altLang="en-US" smtClean="0">
                <a:solidFill>
                  <a:srgbClr val="A50021"/>
                </a:solidFill>
              </a:rPr>
              <a:t>错误。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zh-CN" altLang="en-US" smtClean="0">
              <a:solidFill>
                <a:srgbClr val="A50021"/>
              </a:solidFill>
            </a:endParaRPr>
          </a:p>
        </p:txBody>
      </p:sp>
      <p:pic>
        <p:nvPicPr>
          <p:cNvPr id="3" name="21RJWLX-140a.EPS" descr="id:2147489278;FounderCES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95008" y="3215480"/>
            <a:ext cx="2818794" cy="147978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11350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3.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凉山州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9-4</a:t>
            </a:r>
            <a:r>
              <a:rPr lang="zh-CN" altLang="en-US" sz="2400" smtClean="0"/>
              <a:t>所示的四种工具中</a:t>
            </a:r>
            <a:r>
              <a:rPr lang="en-US" sz="2400" smtClean="0"/>
              <a:t>,</a:t>
            </a:r>
            <a:r>
              <a:rPr lang="zh-CN" altLang="en-US" sz="2400" smtClean="0"/>
              <a:t>其正常使用时属于费力杠杆的是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</p:txBody>
      </p:sp>
      <p:sp>
        <p:nvSpPr>
          <p:cNvPr id="10" name="矩形 9"/>
          <p:cNvSpPr/>
          <p:nvPr/>
        </p:nvSpPr>
        <p:spPr>
          <a:xfrm>
            <a:off x="4880760" y="3429794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9-4</a:t>
            </a:r>
            <a:endParaRPr lang="zh-CN" altLang="en-US"/>
          </a:p>
        </p:txBody>
      </p:sp>
      <p:pic>
        <p:nvPicPr>
          <p:cNvPr id="11" name="21JFA33.EPS" descr="id:214750075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209256" y="2007966"/>
            <a:ext cx="7457850" cy="1564704"/>
          </a:xfrm>
          <a:prstGeom prst="rect">
            <a:avLst/>
          </a:prstGeom>
        </p:spPr>
      </p:pic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703224" y="1396493"/>
            <a:ext cx="39145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C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286412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4.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宁夏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9-5</a:t>
            </a:r>
            <a:r>
              <a:rPr lang="zh-CN" altLang="en-US" sz="2400" smtClean="0"/>
              <a:t>所示是同学们常用的燕尾夹</a:t>
            </a:r>
            <a:r>
              <a:rPr lang="en-US" sz="2400" smtClean="0"/>
              <a:t>,</a:t>
            </a:r>
            <a:r>
              <a:rPr lang="en-US" sz="2400" i="1" smtClean="0"/>
              <a:t>AB</a:t>
            </a:r>
            <a:r>
              <a:rPr lang="en-US" sz="2400" smtClean="0"/>
              <a:t>=</a:t>
            </a:r>
            <a:r>
              <a:rPr lang="en-US" sz="2400" i="1" smtClean="0"/>
              <a:t>BC</a:t>
            </a:r>
            <a:r>
              <a:rPr lang="en-US" sz="2400" smtClean="0"/>
              <a:t>,</a:t>
            </a:r>
            <a:r>
              <a:rPr lang="zh-CN" altLang="en-US" sz="2400" smtClean="0"/>
              <a:t>当用力摁住</a:t>
            </a:r>
            <a:r>
              <a:rPr lang="en-US" sz="2400" i="1" smtClean="0"/>
              <a:t>C</a:t>
            </a:r>
            <a:r>
              <a:rPr lang="zh-CN" altLang="en-US" sz="2400" smtClean="0"/>
              <a:t>点打开该夹子时</a:t>
            </a:r>
            <a:r>
              <a:rPr lang="en-US" sz="2400" smtClean="0"/>
              <a:t>,</a:t>
            </a:r>
            <a:r>
              <a:rPr lang="zh-CN" altLang="en-US" sz="2400" smtClean="0"/>
              <a:t>可把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点看作支点</a:t>
            </a:r>
            <a:r>
              <a:rPr lang="en-US" sz="2400" smtClean="0"/>
              <a:t>,</a:t>
            </a:r>
            <a:r>
              <a:rPr lang="zh-CN" altLang="en-US" sz="2400" smtClean="0"/>
              <a:t>此时夹子可近似看作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(</a:t>
            </a:r>
            <a:r>
              <a:rPr lang="zh-CN" altLang="en-US" sz="2400" smtClean="0"/>
              <a:t>选填“省力”“费力”或“等臂”</a:t>
            </a:r>
            <a:r>
              <a:rPr lang="en-US" sz="2400" smtClean="0"/>
              <a:t>)</a:t>
            </a:r>
            <a:r>
              <a:rPr lang="zh-CN" altLang="en-US" sz="2400" smtClean="0"/>
              <a:t>杠杆。</a:t>
            </a:r>
            <a:r>
              <a:rPr lang="en-US" sz="2400" smtClean="0"/>
              <a:t> </a:t>
            </a:r>
            <a:endParaRPr lang="zh-CN" altLang="en-US" sz="2400" smtClean="0"/>
          </a:p>
        </p:txBody>
      </p:sp>
      <p:sp>
        <p:nvSpPr>
          <p:cNvPr id="10" name="矩形 9"/>
          <p:cNvSpPr/>
          <p:nvPr/>
        </p:nvSpPr>
        <p:spPr>
          <a:xfrm>
            <a:off x="2951934" y="5277629"/>
            <a:ext cx="987771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9-5</a:t>
            </a:r>
            <a:endParaRPr lang="zh-CN" altLang="en-US"/>
          </a:p>
        </p:txBody>
      </p:sp>
      <p:pic>
        <p:nvPicPr>
          <p:cNvPr id="5" name="2021nx13.jpg" descr="id:214750076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135060" y="3572670"/>
            <a:ext cx="2817138" cy="1724500"/>
          </a:xfrm>
          <a:prstGeom prst="rect">
            <a:avLst/>
          </a:prstGeom>
        </p:spPr>
      </p:pic>
      <p:sp>
        <p:nvSpPr>
          <p:cNvPr id="6" name="TextBox 26"/>
          <p:cNvSpPr txBox="1">
            <a:spLocks noChangeArrowheads="1"/>
          </p:cNvSpPr>
          <p:nvPr/>
        </p:nvSpPr>
        <p:spPr bwMode="auto">
          <a:xfrm>
            <a:off x="6738148" y="715150"/>
            <a:ext cx="4643470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smtClean="0">
                <a:solidFill>
                  <a:srgbClr val="A50021"/>
                </a:solidFill>
              </a:rPr>
              <a:t> 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zh-CN" altLang="en-US" smtClean="0">
                <a:solidFill>
                  <a:srgbClr val="A50021"/>
                </a:solidFill>
              </a:rPr>
              <a:t>等臂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当用力摁住</a:t>
            </a:r>
            <a:r>
              <a:rPr lang="en-US" i="1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点打开该夹子时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AC</a:t>
            </a:r>
            <a:r>
              <a:rPr lang="zh-CN" altLang="en-US" smtClean="0">
                <a:solidFill>
                  <a:srgbClr val="A50021"/>
                </a:solidFill>
              </a:rPr>
              <a:t>是围绕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点转动的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为支点</a:t>
            </a:r>
            <a:r>
              <a:rPr lang="en-US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由于</a:t>
            </a:r>
            <a:r>
              <a:rPr lang="en-US" i="1" smtClean="0">
                <a:solidFill>
                  <a:srgbClr val="A50021"/>
                </a:solidFill>
              </a:rPr>
              <a:t>AB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BC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故动力臂等于阻力臂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此时夹子可近似看作等臂杠杆。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杠杆的平衡条件及应用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5000660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zh-CN" altLang="en-US" sz="2400" smtClean="0"/>
              <a:t>林红同学要将一圆柱体油桶推上台阶</a:t>
            </a:r>
            <a:r>
              <a:rPr lang="en-US" sz="2400" smtClean="0"/>
              <a:t>,</a:t>
            </a:r>
            <a:r>
              <a:rPr lang="zh-CN" altLang="en-US" sz="2400" smtClean="0"/>
              <a:t>若分别在</a:t>
            </a:r>
            <a:r>
              <a:rPr lang="en-US" sz="2400" i="1" smtClean="0"/>
              <a:t>A</a:t>
            </a:r>
            <a:r>
              <a:rPr lang="zh-CN" altLang="en-US" sz="2400" smtClean="0"/>
              <a:t>点、</a:t>
            </a:r>
            <a:r>
              <a:rPr lang="en-US" sz="2400" i="1" smtClean="0"/>
              <a:t>B</a:t>
            </a:r>
            <a:r>
              <a:rPr lang="zh-CN" altLang="en-US" sz="2400" smtClean="0"/>
              <a:t>点和</a:t>
            </a:r>
            <a:r>
              <a:rPr lang="en-US" sz="2400" i="1" smtClean="0"/>
              <a:t>C</a:t>
            </a:r>
            <a:r>
              <a:rPr lang="zh-CN" altLang="en-US" sz="2400" smtClean="0"/>
              <a:t>点用力</a:t>
            </a:r>
            <a:r>
              <a:rPr lang="en-US" sz="2400" smtClean="0"/>
              <a:t>,</a:t>
            </a:r>
            <a:r>
              <a:rPr lang="zh-CN" altLang="en-US" sz="2400" smtClean="0"/>
              <a:t>力的方向如图</a:t>
            </a:r>
            <a:r>
              <a:rPr lang="en-US" sz="2400" smtClean="0"/>
              <a:t>9-6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则最小的推力是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en-US" sz="2400" i="1" smtClean="0"/>
              <a:t>F</a:t>
            </a:r>
            <a:r>
              <a:rPr lang="en-US" sz="2400" i="1" baseline="-25000" smtClean="0"/>
              <a:t>A</a:t>
            </a:r>
            <a:r>
              <a:rPr lang="en-US" sz="2400" smtClean="0"/>
              <a:t>	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en-US" sz="2400" i="1" smtClean="0"/>
              <a:t>F</a:t>
            </a:r>
            <a:r>
              <a:rPr lang="en-US" sz="2400" i="1" baseline="-25000" smtClean="0"/>
              <a:t>B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en-US" sz="2400" i="1" smtClean="0"/>
              <a:t>F</a:t>
            </a:r>
            <a:r>
              <a:rPr lang="en-US" sz="2400" i="1" baseline="-25000" smtClean="0"/>
              <a:t>C</a:t>
            </a:r>
            <a:r>
              <a:rPr lang="en-US" sz="2400" smtClean="0"/>
              <a:t>	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一样大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3523438" y="5008560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9-6</a:t>
            </a:r>
            <a:endParaRPr lang="zh-CN" altLang="en-US" smtClean="0"/>
          </a:p>
        </p:txBody>
      </p:sp>
      <p:pic>
        <p:nvPicPr>
          <p:cNvPr id="5" name="20JX60.EPS" descr="id:214750077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094810" y="3501232"/>
            <a:ext cx="2404030" cy="1578766"/>
          </a:xfrm>
          <a:prstGeom prst="rect">
            <a:avLst/>
          </a:prstGeom>
        </p:spPr>
      </p:pic>
      <p:sp>
        <p:nvSpPr>
          <p:cNvPr id="6" name="TextBox 26"/>
          <p:cNvSpPr txBox="1">
            <a:spLocks noChangeArrowheads="1"/>
          </p:cNvSpPr>
          <p:nvPr/>
        </p:nvSpPr>
        <p:spPr bwMode="auto">
          <a:xfrm>
            <a:off x="6666710" y="1286654"/>
            <a:ext cx="4643470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smtClean="0">
                <a:solidFill>
                  <a:srgbClr val="A50021"/>
                </a:solidFill>
              </a:rPr>
              <a:t> B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根据杠杆的平衡条件可知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动力臂最长时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动力最小。如题图所示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en-US" i="1" baseline="-25000" smtClean="0">
                <a:solidFill>
                  <a:srgbClr val="A50021"/>
                </a:solidFill>
              </a:rPr>
              <a:t>B </a:t>
            </a:r>
            <a:r>
              <a:rPr lang="zh-CN" altLang="en-US" smtClean="0">
                <a:solidFill>
                  <a:srgbClr val="A50021"/>
                </a:solidFill>
              </a:rPr>
              <a:t>的力臂</a:t>
            </a:r>
            <a:r>
              <a:rPr lang="en-US" i="1" smtClean="0">
                <a:solidFill>
                  <a:srgbClr val="A50021"/>
                </a:solidFill>
              </a:rPr>
              <a:t>O'B </a:t>
            </a:r>
            <a:r>
              <a:rPr lang="zh-CN" altLang="en-US" smtClean="0">
                <a:solidFill>
                  <a:srgbClr val="A50021"/>
                </a:solidFill>
              </a:rPr>
              <a:t>最长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因为阻力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zh-CN" altLang="en-US" smtClean="0">
                <a:solidFill>
                  <a:srgbClr val="A50021"/>
                </a:solidFill>
              </a:rPr>
              <a:t>和阻力臂一定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en-US" i="1" baseline="-25000" smtClean="0">
                <a:solidFill>
                  <a:srgbClr val="A50021"/>
                </a:solidFill>
              </a:rPr>
              <a:t>B </a:t>
            </a:r>
            <a:r>
              <a:rPr lang="zh-CN" altLang="en-US" smtClean="0">
                <a:solidFill>
                  <a:srgbClr val="A50021"/>
                </a:solidFill>
              </a:rPr>
              <a:t>最小。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6. </a:t>
            </a:r>
            <a:r>
              <a:rPr lang="zh-CN" altLang="en-US" sz="2400" smtClean="0"/>
              <a:t>图</a:t>
            </a:r>
            <a:r>
              <a:rPr lang="en-US" sz="2400" smtClean="0"/>
              <a:t>9-7</a:t>
            </a:r>
            <a:r>
              <a:rPr lang="zh-CN" altLang="en-US" sz="2400" smtClean="0"/>
              <a:t>所示是某高压蒸气压力控制装置的示意图</a:t>
            </a:r>
            <a:r>
              <a:rPr lang="en-US" sz="2400" smtClean="0"/>
              <a:t>,</a:t>
            </a:r>
            <a:r>
              <a:rPr lang="zh-CN" altLang="en-US" sz="2400" smtClean="0"/>
              <a:t>阀门</a:t>
            </a:r>
            <a:r>
              <a:rPr lang="en-US" sz="2400" i="1" smtClean="0"/>
              <a:t>S</a:t>
            </a:r>
            <a:r>
              <a:rPr lang="zh-CN" altLang="en-US" sz="2400" smtClean="0"/>
              <a:t>的底面积为</a:t>
            </a:r>
            <a:r>
              <a:rPr lang="en-US" sz="2400" smtClean="0"/>
              <a:t>2 cm</a:t>
            </a:r>
            <a:r>
              <a:rPr lang="en-US" sz="2400" baseline="30000" smtClean="0"/>
              <a:t>2</a:t>
            </a:r>
            <a:r>
              <a:rPr lang="zh-CN" altLang="en-US" sz="2400" smtClean="0"/>
              <a:t>。当阀门</a:t>
            </a:r>
            <a:r>
              <a:rPr lang="en-US" sz="2400" i="1" smtClean="0"/>
              <a:t>S</a:t>
            </a:r>
            <a:r>
              <a:rPr lang="zh-CN" altLang="en-US" sz="2400" smtClean="0"/>
              <a:t>受到的蒸气压力超过其安全值时</a:t>
            </a:r>
            <a:r>
              <a:rPr lang="en-US" sz="2400" smtClean="0"/>
              <a:t>,</a:t>
            </a:r>
            <a:r>
              <a:rPr lang="zh-CN" altLang="en-US" sz="2400" smtClean="0"/>
              <a:t>阀门就会被顶起释放一些蒸气来降低压力</a:t>
            </a:r>
            <a:r>
              <a:rPr lang="en-US" sz="2400" smtClean="0"/>
              <a:t>,</a:t>
            </a:r>
            <a:r>
              <a:rPr lang="zh-CN" altLang="en-US" sz="2400" smtClean="0"/>
              <a:t>该装置相当于一个杠杆。忽略杆重</a:t>
            </a:r>
            <a:r>
              <a:rPr lang="en-US" sz="2400" smtClean="0"/>
              <a:t>,</a:t>
            </a:r>
            <a:r>
              <a:rPr lang="zh-CN" altLang="en-US" sz="2400" smtClean="0"/>
              <a:t>若</a:t>
            </a:r>
            <a:r>
              <a:rPr lang="en-US" sz="2400" i="1" smtClean="0"/>
              <a:t>OA</a:t>
            </a:r>
            <a:r>
              <a:rPr lang="en-US" sz="2400" smtClean="0"/>
              <a:t>=0.2 m,</a:t>
            </a:r>
            <a:r>
              <a:rPr lang="en-US" sz="2400" i="1" err="1" smtClean="0"/>
              <a:t>AB</a:t>
            </a:r>
            <a:r>
              <a:rPr lang="en-US" sz="2400" smtClean="0"/>
              <a:t>=0.6 m,</a:t>
            </a:r>
            <a:r>
              <a:rPr lang="zh-CN" altLang="en-US" sz="2400" smtClean="0"/>
              <a:t>物体</a:t>
            </a:r>
            <a:r>
              <a:rPr lang="en-US" sz="2400" i="1" smtClean="0"/>
              <a:t>G</a:t>
            </a:r>
            <a:r>
              <a:rPr lang="zh-CN" altLang="en-US" sz="2400" smtClean="0"/>
              <a:t>重</a:t>
            </a:r>
            <a:r>
              <a:rPr lang="en-US" sz="2400" smtClean="0"/>
              <a:t>25 N,</a:t>
            </a:r>
            <a:r>
              <a:rPr lang="zh-CN" altLang="en-US" sz="2400" smtClean="0"/>
              <a:t>那么杠杆平衡时杆上的</a:t>
            </a:r>
            <a:r>
              <a:rPr lang="en-US" sz="2400" i="1" smtClean="0"/>
              <a:t>A</a:t>
            </a:r>
            <a:r>
              <a:rPr lang="zh-CN" altLang="en-US" sz="2400" smtClean="0"/>
              <a:t>点所受的支持力为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N;</a:t>
            </a:r>
            <a:r>
              <a:rPr lang="zh-CN" altLang="en-US" sz="2400" smtClean="0"/>
              <a:t>当锅炉内气压达到</a:t>
            </a:r>
            <a:r>
              <a:rPr lang="en-US" sz="2400" smtClean="0"/>
              <a:t>4×10</a:t>
            </a:r>
            <a:r>
              <a:rPr lang="en-US" sz="2400" baseline="30000" smtClean="0"/>
              <a:t>5</a:t>
            </a:r>
            <a:r>
              <a:rPr lang="en-US" sz="2400" smtClean="0"/>
              <a:t> Pa</a:t>
            </a:r>
            <a:r>
              <a:rPr lang="zh-CN" altLang="en-US" sz="2400" smtClean="0"/>
              <a:t>时</a:t>
            </a:r>
            <a:r>
              <a:rPr lang="en-US" sz="2400" smtClean="0"/>
              <a:t>,</a:t>
            </a:r>
            <a:r>
              <a:rPr lang="zh-CN" altLang="en-US" sz="2400" smtClean="0"/>
              <a:t>蒸气对阀门下表面的压力是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N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10" name="矩形 9"/>
          <p:cNvSpPr/>
          <p:nvPr/>
        </p:nvSpPr>
        <p:spPr>
          <a:xfrm>
            <a:off x="5594127" y="5634819"/>
            <a:ext cx="987771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9-7</a:t>
            </a:r>
            <a:endParaRPr lang="zh-CN" altLang="en-US"/>
          </a:p>
        </p:txBody>
      </p:sp>
      <p:pic>
        <p:nvPicPr>
          <p:cNvPr id="6" name="20JX61.EPS" descr="id:214750078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451119" y="3572670"/>
            <a:ext cx="3215723" cy="217497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929464"/>
            <a:ext cx="10644262" cy="22886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altLang="zh-CN" smtClean="0">
                <a:solidFill>
                  <a:srgbClr val="A50021"/>
                </a:solidFill>
              </a:rPr>
              <a:t>100    80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zh-CN" altLang="en-US" smtClean="0">
              <a:solidFill>
                <a:srgbClr val="A50021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006475" y="1431925"/>
          <a:ext cx="10444163" cy="451802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name="文档" r:id="rId2" imgW="10881360" imgH="4710430" progId="Word.Document.12">
                  <p:embed/>
                </p:oleObj>
              </mc:Choice>
              <mc:Fallback>
                <p:oleObj name="文档" r:id="rId2" imgW="10881360" imgH="471043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06475" y="1431925"/>
                        <a:ext cx="10444163" cy="4518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滑轮、滑轮组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644262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7. </a:t>
            </a:r>
            <a:r>
              <a:rPr lang="en-US" sz="2400" smtClean="0">
                <a:solidFill>
                  <a:srgbClr val="18B48F"/>
                </a:solidFill>
              </a:rPr>
              <a:t>[2019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9-8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物重为</a:t>
            </a:r>
            <a:r>
              <a:rPr lang="en-US" sz="2400" i="1" smtClean="0"/>
              <a:t>G</a:t>
            </a:r>
            <a:r>
              <a:rPr lang="zh-CN" altLang="en-US" sz="2400" smtClean="0"/>
              <a:t>的物体在不同简单机械中均处于平衡状态</a:t>
            </a:r>
            <a:r>
              <a:rPr lang="en-US" sz="2400" smtClean="0"/>
              <a:t>(</a:t>
            </a:r>
            <a:r>
              <a:rPr lang="zh-CN" altLang="en-US" sz="2400" smtClean="0"/>
              <a:t>不计机械自重和摩擦</a:t>
            </a:r>
            <a:r>
              <a:rPr lang="en-US" sz="2400" smtClean="0"/>
              <a:t>),</a:t>
            </a:r>
            <a:r>
              <a:rPr lang="zh-CN" altLang="en-US" sz="2400" smtClean="0"/>
              <a:t>则拉力</a:t>
            </a:r>
            <a:r>
              <a:rPr lang="en-US" sz="2400" i="1" smtClean="0"/>
              <a:t>F</a:t>
            </a:r>
            <a:r>
              <a:rPr lang="en-US" sz="2400" baseline="-25000" smtClean="0"/>
              <a:t>1</a:t>
            </a:r>
            <a:r>
              <a:rPr lang="zh-CN" altLang="en-US" sz="2400" smtClean="0"/>
              <a:t>、</a:t>
            </a:r>
            <a:r>
              <a:rPr lang="en-US" sz="2400" i="1" smtClean="0"/>
              <a:t>F</a:t>
            </a:r>
            <a:r>
              <a:rPr lang="en-US" sz="2400" baseline="-25000" smtClean="0"/>
              <a:t>2</a:t>
            </a:r>
            <a:r>
              <a:rPr lang="zh-CN" altLang="en-US" sz="2400" smtClean="0"/>
              <a:t>、</a:t>
            </a:r>
            <a:r>
              <a:rPr lang="en-US" sz="2400" i="1" smtClean="0"/>
              <a:t>F</a:t>
            </a:r>
            <a:r>
              <a:rPr lang="en-US" sz="2400" baseline="-25000" smtClean="0"/>
              <a:t>3</a:t>
            </a:r>
            <a:r>
              <a:rPr lang="zh-CN" altLang="en-US" sz="2400" smtClean="0"/>
              <a:t>、</a:t>
            </a:r>
            <a:r>
              <a:rPr lang="en-US" sz="2400" i="1" smtClean="0"/>
              <a:t>F</a:t>
            </a:r>
            <a:r>
              <a:rPr lang="en-US" sz="2400" baseline="-25000" smtClean="0"/>
              <a:t>4</a:t>
            </a:r>
            <a:r>
              <a:rPr lang="zh-CN" altLang="en-US" sz="2400" smtClean="0"/>
              <a:t>的大小关系是</a:t>
            </a:r>
            <a:r>
              <a:rPr lang="en-US" sz="2400" smtClean="0"/>
              <a:t>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en-US" sz="2400" i="1" smtClean="0"/>
              <a:t>F</a:t>
            </a:r>
            <a:r>
              <a:rPr lang="en-US" sz="2400" baseline="-25000" smtClean="0"/>
              <a:t>2</a:t>
            </a:r>
            <a:r>
              <a:rPr lang="en-US" sz="2400" smtClean="0"/>
              <a:t>&lt;</a:t>
            </a:r>
            <a:r>
              <a:rPr lang="en-US" sz="2400" i="1" smtClean="0"/>
              <a:t>F</a:t>
            </a:r>
            <a:r>
              <a:rPr lang="en-US" sz="2400" baseline="-25000" smtClean="0"/>
              <a:t>3</a:t>
            </a:r>
            <a:r>
              <a:rPr lang="en-US" sz="2400" smtClean="0"/>
              <a:t>=</a:t>
            </a:r>
            <a:r>
              <a:rPr lang="en-US" sz="2400" i="1" smtClean="0"/>
              <a:t>F</a:t>
            </a:r>
            <a:r>
              <a:rPr lang="en-US" sz="2400" baseline="-25000" smtClean="0"/>
              <a:t>4</a:t>
            </a:r>
            <a:r>
              <a:rPr lang="en-US" sz="2400" smtClean="0"/>
              <a:t>&lt;</a:t>
            </a:r>
            <a:r>
              <a:rPr lang="en-US" sz="2400" i="1" smtClean="0"/>
              <a:t>F</a:t>
            </a:r>
            <a:r>
              <a:rPr lang="en-US" sz="2400" baseline="-25000" smtClean="0"/>
              <a:t>1</a:t>
            </a:r>
            <a:r>
              <a:rPr lang="en-US" sz="2400" smtClean="0"/>
              <a:t>	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en-US" sz="2400" i="1" smtClean="0"/>
              <a:t>F</a:t>
            </a:r>
            <a:r>
              <a:rPr lang="en-US" sz="2400" baseline="-25000" smtClean="0"/>
              <a:t>2</a:t>
            </a:r>
            <a:r>
              <a:rPr lang="en-US" sz="2400" smtClean="0"/>
              <a:t>&lt;</a:t>
            </a:r>
            <a:r>
              <a:rPr lang="en-US" sz="2400" i="1" smtClean="0"/>
              <a:t>F</a:t>
            </a:r>
            <a:r>
              <a:rPr lang="en-US" sz="2400" baseline="-25000" smtClean="0"/>
              <a:t>4</a:t>
            </a:r>
            <a:r>
              <a:rPr lang="en-US" sz="2400" smtClean="0"/>
              <a:t>&lt;</a:t>
            </a:r>
            <a:r>
              <a:rPr lang="en-US" sz="2400" i="1" smtClean="0"/>
              <a:t>F</a:t>
            </a:r>
            <a:r>
              <a:rPr lang="en-US" sz="2400" baseline="-25000" smtClean="0"/>
              <a:t>1</a:t>
            </a:r>
            <a:r>
              <a:rPr lang="en-US" sz="2400" smtClean="0"/>
              <a:t>&lt;</a:t>
            </a:r>
            <a:r>
              <a:rPr lang="en-US" sz="2400" i="1" smtClean="0"/>
              <a:t>F</a:t>
            </a:r>
            <a:r>
              <a:rPr lang="en-US" sz="2400" baseline="-25000" smtClean="0"/>
              <a:t>3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en-US" sz="2400" i="1" smtClean="0"/>
              <a:t>F</a:t>
            </a:r>
            <a:r>
              <a:rPr lang="en-US" sz="2400" baseline="-25000" smtClean="0"/>
              <a:t>4</a:t>
            </a:r>
            <a:r>
              <a:rPr lang="en-US" sz="2400" smtClean="0"/>
              <a:t>=</a:t>
            </a:r>
            <a:r>
              <a:rPr lang="en-US" sz="2400" i="1" smtClean="0"/>
              <a:t>F</a:t>
            </a:r>
            <a:r>
              <a:rPr lang="en-US" sz="2400" baseline="-25000" smtClean="0"/>
              <a:t>2</a:t>
            </a:r>
            <a:r>
              <a:rPr lang="en-US" sz="2400" smtClean="0"/>
              <a:t>&lt;</a:t>
            </a:r>
            <a:r>
              <a:rPr lang="en-US" sz="2400" i="1" smtClean="0"/>
              <a:t>F</a:t>
            </a:r>
            <a:r>
              <a:rPr lang="en-US" sz="2400" baseline="-25000" smtClean="0"/>
              <a:t>1</a:t>
            </a:r>
            <a:r>
              <a:rPr lang="en-US" sz="2400" smtClean="0"/>
              <a:t>&lt;</a:t>
            </a:r>
            <a:r>
              <a:rPr lang="en-US" sz="2400" i="1" smtClean="0"/>
              <a:t>F</a:t>
            </a:r>
            <a:r>
              <a:rPr lang="en-US" sz="2400" baseline="-25000" smtClean="0"/>
              <a:t>3</a:t>
            </a:r>
            <a:r>
              <a:rPr lang="en-US" sz="2400" smtClean="0"/>
              <a:t>	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en-US" sz="2400" i="1" smtClean="0"/>
              <a:t>F</a:t>
            </a:r>
            <a:r>
              <a:rPr lang="en-US" sz="2400" baseline="-25000" smtClean="0"/>
              <a:t>4</a:t>
            </a:r>
            <a:r>
              <a:rPr lang="en-US" sz="2400" smtClean="0"/>
              <a:t>&lt;</a:t>
            </a:r>
            <a:r>
              <a:rPr lang="en-US" sz="2400" i="1" smtClean="0"/>
              <a:t>F</a:t>
            </a:r>
            <a:r>
              <a:rPr lang="en-US" sz="2400" baseline="-25000" smtClean="0"/>
              <a:t>2</a:t>
            </a:r>
            <a:r>
              <a:rPr lang="en-US" sz="2400" smtClean="0"/>
              <a:t>&lt;</a:t>
            </a:r>
            <a:r>
              <a:rPr lang="en-US" sz="2400" i="1" smtClean="0"/>
              <a:t>F</a:t>
            </a:r>
            <a:r>
              <a:rPr lang="en-US" sz="2400" baseline="-25000" smtClean="0"/>
              <a:t>3</a:t>
            </a:r>
            <a:r>
              <a:rPr lang="en-US" sz="2400" smtClean="0"/>
              <a:t>&lt;</a:t>
            </a:r>
            <a:r>
              <a:rPr lang="en-US" sz="2400" i="1" smtClean="0"/>
              <a:t>F</a:t>
            </a:r>
            <a:r>
              <a:rPr lang="en-US" sz="2400" baseline="-25000" smtClean="0"/>
              <a:t>1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6964823" y="5063315"/>
            <a:ext cx="987771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9-8</a:t>
            </a:r>
            <a:endParaRPr lang="zh-CN" altLang="en-US" smtClean="0"/>
          </a:p>
        </p:txBody>
      </p:sp>
      <p:pic>
        <p:nvPicPr>
          <p:cNvPr id="7" name="20WLZT1038.EPS" descr="id:214750079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737883" y="2601376"/>
            <a:ext cx="5548381" cy="2471491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9095602" y="1929596"/>
            <a:ext cx="39145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B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8.</a:t>
            </a:r>
            <a:r>
              <a:rPr lang="en-US" altLang="zh-CN" sz="2400" b="1" smtClean="0"/>
              <a:t>【</a:t>
            </a:r>
            <a:r>
              <a:rPr lang="zh-CN" altLang="en-US" sz="2400" b="1" smtClean="0"/>
              <a:t>不定项</a:t>
            </a:r>
            <a:r>
              <a:rPr lang="en-US" altLang="zh-CN" sz="2400" b="1" smtClean="0"/>
              <a:t>】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9-9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将重</a:t>
            </a:r>
            <a:r>
              <a:rPr lang="en-US" sz="2400" smtClean="0"/>
              <a:t>6 N</a:t>
            </a:r>
            <a:r>
              <a:rPr lang="zh-CN" altLang="en-US" sz="2400" smtClean="0"/>
              <a:t>的物体匀速拉高</a:t>
            </a:r>
            <a:r>
              <a:rPr lang="en-US" sz="2400" smtClean="0"/>
              <a:t>20 cm,</a:t>
            </a:r>
            <a:r>
              <a:rPr lang="zh-CN" altLang="en-US" sz="2400" smtClean="0"/>
              <a:t>在此过程中</a:t>
            </a:r>
            <a:r>
              <a:rPr lang="en-US" sz="2400" smtClean="0"/>
              <a:t>,</a:t>
            </a:r>
            <a:r>
              <a:rPr lang="zh-CN" altLang="en-US" sz="2400" smtClean="0"/>
              <a:t>不计滑轮装置自重、绳重和摩擦</a:t>
            </a:r>
            <a:r>
              <a:rPr lang="en-US" sz="2400" smtClean="0"/>
              <a:t>,</a:t>
            </a:r>
            <a:r>
              <a:rPr lang="zh-CN" altLang="en-US" sz="2400" smtClean="0"/>
              <a:t>以下说法正确的是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绳子自由端被拉下</a:t>
            </a:r>
            <a:r>
              <a:rPr lang="en-US" sz="2400" smtClean="0"/>
              <a:t>1.2 m	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绳子对地面的拉力为</a:t>
            </a:r>
            <a:r>
              <a:rPr lang="en-US" sz="2400" smtClean="0"/>
              <a:t>1 N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对物体所做的功为</a:t>
            </a:r>
            <a:r>
              <a:rPr lang="en-US" sz="2400" smtClean="0"/>
              <a:t>1.2 J	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横梁受到的拉力为</a:t>
            </a:r>
            <a:r>
              <a:rPr lang="en-US" sz="2400" smtClean="0"/>
              <a:t>9 N</a:t>
            </a:r>
            <a:endParaRPr lang="zh-CN" altLang="en-US" sz="2400"/>
          </a:p>
        </p:txBody>
      </p:sp>
      <p:sp>
        <p:nvSpPr>
          <p:cNvPr id="10" name="矩形 9"/>
          <p:cNvSpPr/>
          <p:nvPr/>
        </p:nvSpPr>
        <p:spPr>
          <a:xfrm>
            <a:off x="7565810" y="4420373"/>
            <a:ext cx="987771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9-9</a:t>
            </a:r>
            <a:endParaRPr lang="zh-CN" altLang="en-US"/>
          </a:p>
        </p:txBody>
      </p:sp>
      <p:pic>
        <p:nvPicPr>
          <p:cNvPr id="5" name="21BJZTWLS245.EPS" descr="id:214750081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238214" y="2072472"/>
            <a:ext cx="1685931" cy="243950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56416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杠杆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1670" y="1299358"/>
            <a:ext cx="107871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杠杆的定义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zh-CN" altLang="en-US" smtClean="0"/>
              <a:t>在力的作用下绕</a:t>
            </a:r>
            <a:r>
              <a:rPr lang="zh-CN" altLang="en-US" i="1" u="sng" smtClean="0"/>
              <a:t>　      　　　</a:t>
            </a:r>
            <a:r>
              <a:rPr lang="zh-CN" altLang="en-US" smtClean="0"/>
              <a:t>转动的硬棒叫杠杆。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523438" y="1858158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固定点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929464"/>
            <a:ext cx="10644262" cy="339669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altLang="zh-CN" smtClean="0">
                <a:solidFill>
                  <a:srgbClr val="A50021"/>
                </a:solidFill>
              </a:rPr>
              <a:t>CD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zh-CN" altLang="en-US" smtClean="0">
              <a:solidFill>
                <a:srgbClr val="A50021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006475" y="1429530"/>
          <a:ext cx="10444163" cy="451802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name="文档" r:id="rId2" imgW="10899775" imgH="4714875" progId="Word.Document.12">
                  <p:embed/>
                </p:oleObj>
              </mc:Choice>
              <mc:Fallback>
                <p:oleObj name="文档" r:id="rId2" imgW="10899775" imgH="471487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06475" y="1429530"/>
                        <a:ext cx="10444163" cy="4518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786478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9. </a:t>
            </a:r>
            <a:r>
              <a:rPr lang="zh-CN" altLang="en-US" sz="2400" smtClean="0"/>
              <a:t>图</a:t>
            </a:r>
            <a:r>
              <a:rPr lang="en-US" sz="2400" smtClean="0"/>
              <a:t>9-10</a:t>
            </a:r>
            <a:r>
              <a:rPr lang="zh-CN" altLang="en-US" sz="2400" smtClean="0"/>
              <a:t>是林红同学在探究使用滑轮组时拉力与物重的关系时的情形。每个滑轮的重力为</a:t>
            </a:r>
            <a:r>
              <a:rPr lang="en-US" sz="2400" smtClean="0"/>
              <a:t>1 N,</a:t>
            </a:r>
            <a:r>
              <a:rPr lang="zh-CN" altLang="en-US" sz="2400" smtClean="0"/>
              <a:t>钩码总重为</a:t>
            </a:r>
            <a:r>
              <a:rPr lang="en-US" sz="2400" smtClean="0"/>
              <a:t>1 N,</a:t>
            </a:r>
            <a:r>
              <a:rPr lang="zh-CN" altLang="en-US" sz="2400" smtClean="0"/>
              <a:t>若不计绳重和摩擦</a:t>
            </a:r>
            <a:r>
              <a:rPr lang="en-US" sz="2400" smtClean="0"/>
              <a:t>,</a:t>
            </a:r>
            <a:r>
              <a:rPr lang="zh-CN" altLang="en-US" sz="2400" smtClean="0"/>
              <a:t>弹簧测力计的示数是</a:t>
            </a:r>
            <a:r>
              <a:rPr lang="zh-CN" altLang="en-US" sz="2400" i="1" u="sng" smtClean="0"/>
              <a:t>　　</a:t>
            </a:r>
            <a:r>
              <a:rPr lang="en-US" sz="2400" smtClean="0"/>
              <a:t>N;</a:t>
            </a:r>
            <a:r>
              <a:rPr lang="zh-CN" altLang="en-US" sz="2400" smtClean="0"/>
              <a:t>实验时匀速提升钩码</a:t>
            </a:r>
            <a:r>
              <a:rPr lang="en-US" sz="2400" smtClean="0"/>
              <a:t>,</a:t>
            </a:r>
            <a:r>
              <a:rPr lang="zh-CN" altLang="en-US" sz="2400" smtClean="0"/>
              <a:t>经过</a:t>
            </a:r>
            <a:r>
              <a:rPr lang="en-US" sz="2400" smtClean="0"/>
              <a:t>10 s,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钩码被提升了</a:t>
            </a:r>
            <a:r>
              <a:rPr lang="en-US" sz="2400" smtClean="0"/>
              <a:t>3 m,</a:t>
            </a:r>
            <a:r>
              <a:rPr lang="zh-CN" altLang="en-US" sz="2400" smtClean="0"/>
              <a:t>则绳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子自由端移动的速度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m/s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10" name="矩形 9"/>
          <p:cNvSpPr/>
          <p:nvPr/>
        </p:nvSpPr>
        <p:spPr>
          <a:xfrm>
            <a:off x="4523570" y="5920571"/>
            <a:ext cx="1168910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9-10</a:t>
            </a:r>
            <a:endParaRPr lang="zh-CN" altLang="en-US"/>
          </a:p>
        </p:txBody>
      </p:sp>
      <p:pic>
        <p:nvPicPr>
          <p:cNvPr id="6" name="18ZX88.EPS" descr="id:214750081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624602" y="3001166"/>
            <a:ext cx="1169534" cy="2975406"/>
          </a:xfrm>
          <a:prstGeom prst="rect">
            <a:avLst/>
          </a:prstGeom>
        </p:spPr>
      </p:pic>
      <p:sp>
        <p:nvSpPr>
          <p:cNvPr id="7" name="TextBox 26"/>
          <p:cNvSpPr txBox="1">
            <a:spLocks noChangeArrowheads="1"/>
          </p:cNvSpPr>
          <p:nvPr/>
        </p:nvSpPr>
        <p:spPr bwMode="auto">
          <a:xfrm>
            <a:off x="6738148" y="711191"/>
            <a:ext cx="5000660" cy="39506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]1   0.6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zh-CN" altLang="en-US">
              <a:solidFill>
                <a:srgbClr val="A50021"/>
              </a:solidFill>
            </a:endParaRPr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/>
        </p:nvGraphicFramePr>
        <p:xfrm>
          <a:off x="6811963" y="1215216"/>
          <a:ext cx="4743450" cy="4678362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3" name="文档" r:id="rId3" imgW="4887595" imgH="4827905" progId="Word.Document.12">
                  <p:embed/>
                </p:oleObj>
              </mc:Choice>
              <mc:Fallback>
                <p:oleObj name="文档" r:id="rId3" imgW="4887595" imgH="482790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11963" y="1215216"/>
                        <a:ext cx="4743450" cy="46783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357850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10.</a:t>
            </a:r>
            <a:r>
              <a:rPr lang="zh-CN" altLang="en-US" sz="2400" smtClean="0"/>
              <a:t>如图</a:t>
            </a:r>
            <a:r>
              <a:rPr lang="en-US" sz="2400" smtClean="0"/>
              <a:t>9-11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重</a:t>
            </a:r>
            <a:r>
              <a:rPr lang="en-US" sz="2400" smtClean="0"/>
              <a:t>30 N</a:t>
            </a:r>
            <a:r>
              <a:rPr lang="zh-CN" altLang="en-US" sz="2400" smtClean="0"/>
              <a:t>的物体</a:t>
            </a:r>
            <a:r>
              <a:rPr lang="en-US" sz="2400" i="1" smtClean="0"/>
              <a:t>A </a:t>
            </a:r>
            <a:r>
              <a:rPr lang="zh-CN" altLang="en-US" sz="2400" smtClean="0"/>
              <a:t>在水平拉力</a:t>
            </a:r>
            <a:r>
              <a:rPr lang="en-US" sz="2400" i="1" smtClean="0"/>
              <a:t>F </a:t>
            </a:r>
            <a:r>
              <a:rPr lang="zh-CN" altLang="en-US" sz="2400" smtClean="0"/>
              <a:t>的作用下</a:t>
            </a:r>
            <a:r>
              <a:rPr lang="en-US" sz="2400" smtClean="0"/>
              <a:t>,</a:t>
            </a:r>
            <a:r>
              <a:rPr lang="zh-CN" altLang="en-US" sz="2400" smtClean="0"/>
              <a:t>在水平桌面上做匀速直线运动</a:t>
            </a:r>
            <a:r>
              <a:rPr lang="en-US" sz="2400" smtClean="0"/>
              <a:t>,</a:t>
            </a:r>
            <a:r>
              <a:rPr lang="zh-CN" altLang="en-US" sz="2400" smtClean="0"/>
              <a:t>物体</a:t>
            </a:r>
            <a:r>
              <a:rPr lang="en-US" sz="2400" i="1" smtClean="0"/>
              <a:t>A </a:t>
            </a:r>
            <a:r>
              <a:rPr lang="zh-CN" altLang="en-US" sz="2400" smtClean="0"/>
              <a:t>所受的滑动摩擦力是物重的</a:t>
            </a:r>
            <a:r>
              <a:rPr lang="en-US" sz="2400" smtClean="0"/>
              <a:t>0.2</a:t>
            </a:r>
            <a:r>
              <a:rPr lang="zh-CN" altLang="en-US" sz="2400" smtClean="0"/>
              <a:t>倍</a:t>
            </a:r>
            <a:r>
              <a:rPr lang="en-US" sz="2400" smtClean="0"/>
              <a:t>,</a:t>
            </a:r>
            <a:r>
              <a:rPr lang="zh-CN" altLang="en-US" sz="2400" smtClean="0"/>
              <a:t>物体</a:t>
            </a:r>
            <a:r>
              <a:rPr lang="en-US" sz="2400" i="1" smtClean="0"/>
              <a:t>A </a:t>
            </a:r>
            <a:r>
              <a:rPr lang="zh-CN" altLang="en-US" sz="2400" smtClean="0"/>
              <a:t>在</a:t>
            </a:r>
            <a:r>
              <a:rPr lang="en-US" sz="2400" smtClean="0"/>
              <a:t>2 s</a:t>
            </a:r>
            <a:r>
              <a:rPr lang="zh-CN" altLang="en-US" sz="2400" smtClean="0"/>
              <a:t>内前进了</a:t>
            </a:r>
            <a:r>
              <a:rPr lang="en-US" sz="2400" smtClean="0"/>
              <a:t>0.2 m</a:t>
            </a:r>
            <a:r>
              <a:rPr lang="zh-CN" altLang="en-US" sz="2400" smtClean="0"/>
              <a:t>。若不计滑轮重、绳重及绳与轮之间的摩擦</a:t>
            </a:r>
            <a:r>
              <a:rPr lang="en-US" sz="2400" smtClean="0"/>
              <a:t>,</a:t>
            </a:r>
            <a:r>
              <a:rPr lang="zh-CN" altLang="en-US" sz="2400" smtClean="0"/>
              <a:t>拉力</a:t>
            </a:r>
            <a:r>
              <a:rPr lang="en-US" sz="2400" i="1" smtClean="0"/>
              <a:t>F </a:t>
            </a:r>
            <a:r>
              <a:rPr lang="zh-CN" altLang="en-US" sz="2400" smtClean="0"/>
              <a:t>为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N</a:t>
            </a:r>
            <a:r>
              <a:rPr lang="zh-CN" altLang="en-US" sz="2400" smtClean="0"/>
              <a:t>。绳子自由端的速度为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m/s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10" name="矩形 9"/>
          <p:cNvSpPr/>
          <p:nvPr/>
        </p:nvSpPr>
        <p:spPr>
          <a:xfrm>
            <a:off x="2880496" y="5992009"/>
            <a:ext cx="1168910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9-11</a:t>
            </a:r>
            <a:endParaRPr lang="zh-CN" altLang="en-US"/>
          </a:p>
        </p:txBody>
      </p:sp>
      <p:pic>
        <p:nvPicPr>
          <p:cNvPr id="5" name="20JX63.EPS" descr="id:214750082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1594612" y="4706125"/>
            <a:ext cx="3723021" cy="1193632"/>
          </a:xfrm>
          <a:prstGeom prst="rect">
            <a:avLst/>
          </a:prstGeom>
        </p:spPr>
      </p:pic>
      <p:sp>
        <p:nvSpPr>
          <p:cNvPr id="7" name="TextBox 26"/>
          <p:cNvSpPr txBox="1">
            <a:spLocks noChangeArrowheads="1"/>
          </p:cNvSpPr>
          <p:nvPr/>
        </p:nvSpPr>
        <p:spPr bwMode="auto">
          <a:xfrm>
            <a:off x="6595272" y="711191"/>
            <a:ext cx="5000660" cy="39506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]3   0.2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zh-CN" altLang="en-US">
              <a:solidFill>
                <a:srgbClr val="A50021"/>
              </a:solidFill>
            </a:endParaRPr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/>
        </p:nvGraphicFramePr>
        <p:xfrm>
          <a:off x="6664325" y="1216025"/>
          <a:ext cx="4638675" cy="45910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4" name="文档" r:id="rId3" imgW="4887595" imgH="4837430" progId="Word.Document.12">
                  <p:embed/>
                </p:oleObj>
              </mc:Choice>
              <mc:Fallback>
                <p:oleObj name="文档" r:id="rId3" imgW="4887595" imgH="483743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64325" y="1216025"/>
                        <a:ext cx="4638675" cy="4591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　探究杠杆的平衡条件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1670" y="1286654"/>
            <a:ext cx="107157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smtClean="0"/>
              <a:t>【</a:t>
            </a:r>
            <a:r>
              <a:rPr lang="zh-CN" altLang="en-US" b="1" smtClean="0"/>
              <a:t>设计和进行实验</a:t>
            </a:r>
            <a:r>
              <a:rPr lang="en-US" altLang="zh-CN" b="1" smtClean="0"/>
              <a:t>】</a:t>
            </a:r>
            <a:endParaRPr lang="en-US" altLang="zh-CN" b="1" smtClean="0"/>
          </a:p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smtClean="0"/>
              <a:t>让支点处于杠杆的中心</a:t>
            </a:r>
            <a:r>
              <a:rPr lang="en-US" smtClean="0"/>
              <a:t>:</a:t>
            </a:r>
            <a:r>
              <a:rPr lang="zh-CN" altLang="en-US" smtClean="0"/>
              <a:t>消除</a:t>
            </a:r>
            <a:r>
              <a:rPr lang="zh-CN" altLang="en-US" u="sng" smtClean="0"/>
              <a:t>杠杆自重</a:t>
            </a:r>
            <a:r>
              <a:rPr lang="zh-CN" altLang="en-US" smtClean="0"/>
              <a:t>对实验结论的影响。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smtClean="0"/>
              <a:t>让杠杆在水平位置平衡</a:t>
            </a:r>
            <a:r>
              <a:rPr lang="en-US" smtClean="0"/>
              <a:t>:</a:t>
            </a:r>
            <a:r>
              <a:rPr lang="zh-CN" altLang="en-US" smtClean="0"/>
              <a:t>便于</a:t>
            </a:r>
            <a:r>
              <a:rPr lang="zh-CN" altLang="en-US" u="sng" smtClean="0"/>
              <a:t>从杠杆上直接读出力臂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smtClean="0"/>
              <a:t>平衡螺母的调节</a:t>
            </a:r>
            <a:r>
              <a:rPr lang="en-US" smtClean="0"/>
              <a:t>:</a:t>
            </a:r>
            <a:r>
              <a:rPr lang="zh-CN" altLang="en-US" u="sng" smtClean="0"/>
              <a:t>左高左调</a:t>
            </a:r>
            <a:r>
              <a:rPr lang="en-US" u="sng" smtClean="0"/>
              <a:t>,</a:t>
            </a:r>
            <a:r>
              <a:rPr lang="zh-CN" altLang="en-US" u="sng" smtClean="0"/>
              <a:t>右高右调</a:t>
            </a:r>
            <a:r>
              <a:rPr lang="en-US" u="sng" smtClean="0"/>
              <a:t>,</a:t>
            </a:r>
            <a:r>
              <a:rPr lang="zh-CN" altLang="en-US" smtClean="0"/>
              <a:t>实验开始后</a:t>
            </a:r>
            <a:r>
              <a:rPr lang="en-US" smtClean="0"/>
              <a:t>,</a:t>
            </a:r>
            <a:r>
              <a:rPr lang="zh-CN" altLang="en-US" u="sng" smtClean="0"/>
              <a:t>不能</a:t>
            </a:r>
            <a:r>
              <a:rPr lang="zh-CN" altLang="en-US" smtClean="0"/>
              <a:t>再调节平衡螺母。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4.</a:t>
            </a:r>
            <a:r>
              <a:rPr lang="zh-CN" altLang="en-US" smtClean="0"/>
              <a:t>钩码换成弹簧测力计的好处</a:t>
            </a:r>
            <a:r>
              <a:rPr lang="en-US" smtClean="0"/>
              <a:t>:</a:t>
            </a:r>
            <a:r>
              <a:rPr lang="zh-CN" altLang="en-US" u="sng" smtClean="0"/>
              <a:t>能直接测出拉力的大小</a:t>
            </a:r>
            <a:r>
              <a:rPr lang="en-US" u="sng" smtClean="0"/>
              <a:t>,</a:t>
            </a:r>
            <a:r>
              <a:rPr lang="zh-CN" altLang="en-US" u="sng" smtClean="0"/>
              <a:t>可以改变用力的方向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5.</a:t>
            </a:r>
            <a:r>
              <a:rPr lang="zh-CN" altLang="en-US" smtClean="0"/>
              <a:t>弹簧测力计由竖直变为倾斜拉杠杆</a:t>
            </a:r>
            <a:r>
              <a:rPr lang="en-US" smtClean="0"/>
              <a:t>,</a:t>
            </a:r>
            <a:r>
              <a:rPr lang="zh-CN" altLang="en-US" smtClean="0"/>
              <a:t>拉力会</a:t>
            </a:r>
            <a:r>
              <a:rPr lang="zh-CN" altLang="en-US" u="sng" smtClean="0"/>
              <a:t>变大</a:t>
            </a:r>
            <a:r>
              <a:rPr lang="en-US" smtClean="0"/>
              <a:t>,</a:t>
            </a:r>
            <a:r>
              <a:rPr lang="zh-CN" altLang="en-US" smtClean="0"/>
              <a:t>因为</a:t>
            </a:r>
            <a:r>
              <a:rPr lang="zh-CN" altLang="en-US" u="sng" smtClean="0"/>
              <a:t>拉力力臂变小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6.</a:t>
            </a:r>
            <a:r>
              <a:rPr lang="zh-CN" altLang="en-US" smtClean="0"/>
              <a:t>多次实验的目的</a:t>
            </a:r>
            <a:r>
              <a:rPr lang="en-US" smtClean="0"/>
              <a:t>:</a:t>
            </a:r>
            <a:r>
              <a:rPr lang="zh-CN" altLang="en-US" smtClean="0"/>
              <a:t>消除实验的偶然性</a:t>
            </a:r>
            <a:r>
              <a:rPr lang="en-US" smtClean="0"/>
              <a:t>,</a:t>
            </a:r>
            <a:r>
              <a:rPr lang="zh-CN" altLang="en-US" smtClean="0"/>
              <a:t>使实验结论更具有普遍性。</a:t>
            </a:r>
            <a:endParaRPr lang="zh-CN" altLang="en-US"/>
          </a:p>
        </p:txBody>
      </p:sp>
    </p:spTree>
  </p:cSld>
  <p:clrMapOvr>
    <a:masterClrMapping/>
  </p:clrMapOvr>
  <p:transition>
    <p:pull dir="u"/>
  </p:transition>
  <p:timing/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15150"/>
            <a:ext cx="10572824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数据处理和分析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7.</a:t>
            </a:r>
            <a:r>
              <a:rPr lang="zh-CN" altLang="en-US" sz="2400" smtClean="0"/>
              <a:t>设计实验记录表格</a:t>
            </a:r>
            <a:r>
              <a:rPr lang="en-US" sz="2400" smtClean="0"/>
              <a:t>(</a:t>
            </a:r>
            <a:r>
              <a:rPr lang="zh-CN" altLang="en-US" sz="2400" smtClean="0"/>
              <a:t>如下表所示</a:t>
            </a:r>
            <a:r>
              <a:rPr lang="en-US" sz="2400" smtClean="0"/>
              <a:t>),</a:t>
            </a:r>
            <a:r>
              <a:rPr lang="zh-CN" altLang="en-US" sz="2400" smtClean="0"/>
              <a:t>分析可得出杠杆的平衡条件为</a:t>
            </a:r>
            <a:r>
              <a:rPr lang="en-US" sz="2400" smtClean="0"/>
              <a:t>:</a:t>
            </a:r>
            <a:r>
              <a:rPr lang="zh-CN" altLang="en-US" sz="2400" smtClean="0"/>
              <a:t>动力</a:t>
            </a:r>
            <a:r>
              <a:rPr lang="en-US" sz="2400" smtClean="0"/>
              <a:t>×</a:t>
            </a:r>
            <a:r>
              <a:rPr lang="zh-CN" altLang="en-US" sz="2400" smtClean="0"/>
              <a:t>动力臂</a:t>
            </a:r>
            <a:r>
              <a:rPr lang="en-US" sz="2400" smtClean="0"/>
              <a:t>=</a:t>
            </a:r>
            <a:r>
              <a:rPr lang="zh-CN" altLang="en-US" sz="2400" smtClean="0"/>
              <a:t>阻力</a:t>
            </a:r>
            <a:r>
              <a:rPr lang="en-US" sz="2400" smtClean="0"/>
              <a:t>×</a:t>
            </a:r>
            <a:r>
              <a:rPr lang="zh-CN" altLang="en-US" sz="2400" smtClean="0"/>
              <a:t>阻力臂</a:t>
            </a:r>
            <a:r>
              <a:rPr lang="en-US" sz="2400" smtClean="0"/>
              <a:t>,</a:t>
            </a:r>
            <a:r>
              <a:rPr lang="zh-CN" altLang="en-US" sz="2400" smtClean="0"/>
              <a:t>表达式为</a:t>
            </a:r>
            <a:r>
              <a:rPr lang="en-US" sz="2400" i="1" smtClean="0"/>
              <a:t>F</a:t>
            </a:r>
            <a:r>
              <a:rPr lang="en-US" sz="2400" baseline="-25000" smtClean="0"/>
              <a:t>1</a:t>
            </a:r>
            <a:r>
              <a:rPr lang="en-US" sz="2400" i="1" smtClean="0"/>
              <a:t>l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F</a:t>
            </a:r>
            <a:r>
              <a:rPr lang="en-US" sz="2400" baseline="-25000" smtClean="0"/>
              <a:t>2</a:t>
            </a:r>
            <a:r>
              <a:rPr lang="en-US" sz="2400" i="1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23108" y="2501100"/>
          <a:ext cx="10787138" cy="2194560"/>
        </p:xfrm>
        <a:graphic>
          <a:graphicData uri="http://schemas.openxmlformats.org/drawingml/2006/table">
            <a:tbl>
              <a:tblPr/>
              <a:tblGrid>
                <a:gridCol w="1660317"/>
                <a:gridCol w="2282524"/>
                <a:gridCol w="2279249"/>
                <a:gridCol w="2282524"/>
                <a:gridCol w="2282524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次数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动力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baseline="-250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动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力臂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l</a:t>
                      </a:r>
                      <a:r>
                        <a:rPr lang="en-US" sz="2400" kern="100" baseline="-250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cm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阻力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baseline="-250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阻力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臂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l</a:t>
                      </a:r>
                      <a:r>
                        <a:rPr lang="en-US" sz="2400" kern="100" baseline="-250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cm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572824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交流、反思与评估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8.</a:t>
            </a:r>
            <a:r>
              <a:rPr lang="zh-CN" altLang="en-US" sz="2400" smtClean="0"/>
              <a:t>实验时注意不同的物理量之间不能相加减</a:t>
            </a:r>
            <a:r>
              <a:rPr lang="en-US" sz="2400" smtClean="0"/>
              <a:t>,</a:t>
            </a:r>
            <a:r>
              <a:rPr lang="zh-CN" altLang="en-US" sz="2400" smtClean="0"/>
              <a:t>不能说“动力</a:t>
            </a:r>
            <a:r>
              <a:rPr lang="en-US" sz="2400" smtClean="0"/>
              <a:t>+</a:t>
            </a:r>
            <a:r>
              <a:rPr lang="zh-CN" altLang="en-US" sz="2400" smtClean="0"/>
              <a:t>动力臂</a:t>
            </a:r>
            <a:r>
              <a:rPr lang="en-US" sz="2400" smtClean="0"/>
              <a:t>=</a:t>
            </a:r>
            <a:r>
              <a:rPr lang="zh-CN" altLang="en-US" sz="2400" smtClean="0"/>
              <a:t>阻力</a:t>
            </a:r>
            <a:r>
              <a:rPr lang="en-US" sz="2400" smtClean="0"/>
              <a:t>+</a:t>
            </a:r>
            <a:r>
              <a:rPr lang="zh-CN" altLang="en-US" sz="2400" smtClean="0"/>
              <a:t>阻力臂”。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643712"/>
            <a:ext cx="10572824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 </a:t>
            </a:r>
            <a:r>
              <a:rPr lang="en-US" sz="2400" b="1" smtClean="0">
                <a:solidFill>
                  <a:srgbClr val="18B48F"/>
                </a:solidFill>
              </a:rPr>
              <a:t>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郴州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小明利用如图</a:t>
            </a:r>
            <a:r>
              <a:rPr lang="en-US" sz="2400" smtClean="0"/>
              <a:t>9</a:t>
            </a:r>
            <a:r>
              <a:rPr lang="en-US" sz="2400" i="1" smtClean="0"/>
              <a:t>-</a:t>
            </a:r>
            <a:r>
              <a:rPr lang="en-US" sz="2400" smtClean="0"/>
              <a:t>12</a:t>
            </a:r>
            <a:r>
              <a:rPr lang="zh-CN" altLang="en-US" sz="2400" smtClean="0"/>
              <a:t>所示的装置探究杠杆的平衡条件。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为排除杠杆自重对实验的影响</a:t>
            </a:r>
            <a:r>
              <a:rPr lang="en-US" sz="2400" smtClean="0"/>
              <a:t>,</a:t>
            </a:r>
            <a:r>
              <a:rPr lang="zh-CN" altLang="en-US" sz="2400" smtClean="0"/>
              <a:t>实验前把杠杆的中心支在支架上</a:t>
            </a:r>
            <a:r>
              <a:rPr lang="en-US" sz="2400" smtClean="0"/>
              <a:t>,</a:t>
            </a:r>
            <a:r>
              <a:rPr lang="zh-CN" altLang="en-US" sz="2400" smtClean="0"/>
              <a:t>杠杆静止在如图</a:t>
            </a:r>
            <a:r>
              <a:rPr lang="en-US" sz="2400" smtClean="0"/>
              <a:t>9</a:t>
            </a:r>
            <a:r>
              <a:rPr lang="en-US" sz="2400" i="1" smtClean="0"/>
              <a:t>-</a:t>
            </a:r>
            <a:r>
              <a:rPr lang="en-US" sz="2400" smtClean="0"/>
              <a:t>12</a:t>
            </a:r>
            <a:r>
              <a:rPr lang="zh-CN" altLang="en-US" sz="2400" smtClean="0"/>
              <a:t>甲所示位置</a:t>
            </a:r>
            <a:r>
              <a:rPr lang="en-US" sz="2400" smtClean="0"/>
              <a:t>,</a:t>
            </a:r>
            <a:r>
              <a:rPr lang="zh-CN" altLang="en-US" sz="2400" smtClean="0"/>
              <a:t>此时应将杠杆右端的螺母向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选填“左”或“右”</a:t>
            </a:r>
            <a:r>
              <a:rPr lang="en-US" sz="2400" smtClean="0"/>
              <a:t>)</a:t>
            </a:r>
            <a:r>
              <a:rPr lang="zh-CN" altLang="en-US" sz="2400" smtClean="0"/>
              <a:t>调节</a:t>
            </a:r>
            <a:r>
              <a:rPr lang="en-US" sz="2400" smtClean="0"/>
              <a:t>,</a:t>
            </a:r>
            <a:r>
              <a:rPr lang="zh-CN" altLang="en-US" sz="2400" smtClean="0"/>
              <a:t>使杠杆在水平位置达到平衡。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在杠杆两侧挂上不同数量相同规格的钩码</a:t>
            </a:r>
            <a:r>
              <a:rPr lang="en-US" sz="2400" smtClean="0"/>
              <a:t>,</a:t>
            </a:r>
            <a:r>
              <a:rPr lang="zh-CN" altLang="en-US" sz="2400" smtClean="0"/>
              <a:t>调节钩码位置</a:t>
            </a:r>
            <a:r>
              <a:rPr lang="en-US" sz="2400" smtClean="0"/>
              <a:t>,</a:t>
            </a:r>
            <a:r>
              <a:rPr lang="zh-CN" altLang="en-US" sz="2400" smtClean="0"/>
              <a:t>使杠杆重新在水平位置平衡</a:t>
            </a:r>
            <a:r>
              <a:rPr lang="en-US" sz="2400" smtClean="0"/>
              <a:t>,</a:t>
            </a:r>
            <a:r>
              <a:rPr lang="zh-CN" altLang="en-US" sz="2400" smtClean="0"/>
              <a:t>这样做的目的是</a:t>
            </a:r>
            <a:r>
              <a:rPr lang="zh-CN" altLang="en-US" sz="2400" i="1" u="sng" smtClean="0"/>
              <a:t>　　　           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5712114" y="5932307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</a:t>
            </a:r>
            <a:r>
              <a:rPr lang="en-US" i="1" smtClean="0"/>
              <a:t>-</a:t>
            </a:r>
            <a:r>
              <a:rPr lang="en-US" smtClean="0"/>
              <a:t>12</a:t>
            </a:r>
            <a:endParaRPr lang="zh-CN" altLang="en-US" smtClean="0"/>
          </a:p>
        </p:txBody>
      </p:sp>
      <p:pic>
        <p:nvPicPr>
          <p:cNvPr id="5" name="21JFA35.EPS" descr="id:214750086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738280" y="4077538"/>
            <a:ext cx="2676138" cy="1921060"/>
          </a:xfrm>
          <a:prstGeom prst="rect">
            <a:avLst/>
          </a:prstGeom>
        </p:spPr>
      </p:pic>
      <p:pic>
        <p:nvPicPr>
          <p:cNvPr id="6" name="21JFA34.EPS" descr="id:2147500862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2380430" y="4085304"/>
            <a:ext cx="5102223" cy="1921060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7952594" y="1753683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右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4737884" y="3396757"/>
            <a:ext cx="264687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便于直接测量力臂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429398"/>
            <a:ext cx="10572824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实验时</a:t>
            </a:r>
            <a:r>
              <a:rPr lang="en-US" sz="2400" smtClean="0"/>
              <a:t>,</a:t>
            </a:r>
            <a:r>
              <a:rPr lang="zh-CN" altLang="en-US" sz="2400" smtClean="0"/>
              <a:t>小明在杠杆左侧</a:t>
            </a:r>
            <a:r>
              <a:rPr lang="en-US" sz="2400" i="1" smtClean="0"/>
              <a:t>A</a:t>
            </a:r>
            <a:r>
              <a:rPr lang="zh-CN" altLang="en-US" sz="2400" smtClean="0"/>
              <a:t>位置</a:t>
            </a:r>
            <a:r>
              <a:rPr lang="en-US" sz="2400" smtClean="0"/>
              <a:t>(</a:t>
            </a:r>
            <a:r>
              <a:rPr lang="zh-CN" altLang="en-US" sz="2400" smtClean="0"/>
              <a:t>左边位置第四格</a:t>
            </a:r>
            <a:r>
              <a:rPr lang="en-US" sz="2400" smtClean="0"/>
              <a:t>)</a:t>
            </a:r>
            <a:r>
              <a:rPr lang="zh-CN" altLang="en-US" sz="2400" smtClean="0"/>
              <a:t>先挂了</a:t>
            </a:r>
            <a:r>
              <a:rPr lang="en-US" sz="2400" smtClean="0"/>
              <a:t>3</a:t>
            </a:r>
            <a:r>
              <a:rPr lang="zh-CN" altLang="en-US" sz="2400" smtClean="0"/>
              <a:t>个钩码</a:t>
            </a:r>
            <a:r>
              <a:rPr lang="en-US" sz="2400" smtClean="0"/>
              <a:t>,</a:t>
            </a:r>
            <a:r>
              <a:rPr lang="zh-CN" altLang="en-US" sz="2400" smtClean="0"/>
              <a:t>如图乙所示</a:t>
            </a:r>
            <a:r>
              <a:rPr lang="en-US" sz="2400" smtClean="0"/>
              <a:t>,</a:t>
            </a:r>
            <a:r>
              <a:rPr lang="zh-CN" altLang="en-US" sz="2400" smtClean="0"/>
              <a:t>则在右侧</a:t>
            </a:r>
            <a:r>
              <a:rPr lang="en-US" sz="2400" i="1" smtClean="0"/>
              <a:t>B</a:t>
            </a:r>
            <a:r>
              <a:rPr lang="zh-CN" altLang="en-US" sz="2400" smtClean="0"/>
              <a:t>位置</a:t>
            </a:r>
            <a:r>
              <a:rPr lang="en-US" sz="2400" smtClean="0"/>
              <a:t>(</a:t>
            </a:r>
            <a:r>
              <a:rPr lang="zh-CN" altLang="en-US" sz="2400" smtClean="0"/>
              <a:t>右边位置第三格</a:t>
            </a:r>
            <a:r>
              <a:rPr lang="en-US" sz="2400" smtClean="0"/>
              <a:t>)</a:t>
            </a:r>
            <a:r>
              <a:rPr lang="zh-CN" altLang="en-US" sz="2400" smtClean="0"/>
              <a:t>应挂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个相同规格的钩码</a:t>
            </a:r>
            <a:r>
              <a:rPr lang="en-US" sz="2400" smtClean="0"/>
              <a:t>,</a:t>
            </a:r>
            <a:r>
              <a:rPr lang="zh-CN" altLang="en-US" sz="2400" smtClean="0"/>
              <a:t>杠杆可以重新在水平位置平衡。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如图丙所示</a:t>
            </a:r>
            <a:r>
              <a:rPr lang="en-US" sz="2400" smtClean="0"/>
              <a:t>,</a:t>
            </a:r>
            <a:r>
              <a:rPr lang="zh-CN" altLang="en-US" sz="2400" smtClean="0"/>
              <a:t>小明在</a:t>
            </a:r>
            <a:r>
              <a:rPr lang="en-US" sz="2400" i="1" smtClean="0"/>
              <a:t>A</a:t>
            </a:r>
            <a:r>
              <a:rPr lang="zh-CN" altLang="en-US" sz="2400" smtClean="0"/>
              <a:t>位置挂一个弹簧测力计</a:t>
            </a:r>
            <a:r>
              <a:rPr lang="en-US" sz="2400" smtClean="0"/>
              <a:t>,</a:t>
            </a:r>
            <a:r>
              <a:rPr lang="zh-CN" altLang="en-US" sz="2400" smtClean="0"/>
              <a:t>在</a:t>
            </a:r>
            <a:r>
              <a:rPr lang="en-US" sz="2400" i="1" smtClean="0"/>
              <a:t>B</a:t>
            </a:r>
            <a:r>
              <a:rPr lang="zh-CN" altLang="en-US" sz="2400" smtClean="0"/>
              <a:t>位置挂了</a:t>
            </a:r>
            <a:r>
              <a:rPr lang="en-US" sz="2400" smtClean="0"/>
              <a:t>2</a:t>
            </a:r>
            <a:r>
              <a:rPr lang="zh-CN" altLang="en-US" sz="2400" smtClean="0"/>
              <a:t>个钩码。现将弹簧测力计从</a:t>
            </a:r>
            <a:r>
              <a:rPr lang="en-US" sz="2400" i="1" smtClean="0"/>
              <a:t>C</a:t>
            </a:r>
            <a:r>
              <a:rPr lang="zh-CN" altLang="en-US" sz="2400" smtClean="0"/>
              <a:t>位置移到</a:t>
            </a:r>
            <a:r>
              <a:rPr lang="en-US" sz="2400" i="1" smtClean="0"/>
              <a:t>D</a:t>
            </a:r>
            <a:r>
              <a:rPr lang="zh-CN" altLang="en-US" sz="2400" smtClean="0"/>
              <a:t>位置</a:t>
            </a:r>
            <a:r>
              <a:rPr lang="en-US" sz="2400" smtClean="0"/>
              <a:t>,</a:t>
            </a:r>
            <a:r>
              <a:rPr lang="zh-CN" altLang="en-US" sz="2400" smtClean="0"/>
              <a:t>在此过程中杠杆始终在水平位置保持平衡</a:t>
            </a:r>
            <a:r>
              <a:rPr lang="en-US" sz="2400" smtClean="0"/>
              <a:t>,</a:t>
            </a:r>
            <a:r>
              <a:rPr lang="zh-CN" altLang="en-US" sz="2400" smtClean="0"/>
              <a:t>则弹簧测力计示数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选填“变大”“变小”或“不变”</a:t>
            </a:r>
            <a:r>
              <a:rPr lang="en-US" sz="2400" smtClean="0"/>
              <a:t>),</a:t>
            </a:r>
            <a:r>
              <a:rPr lang="zh-CN" altLang="en-US" sz="2400" smtClean="0"/>
              <a:t>原因是</a:t>
            </a:r>
            <a:r>
              <a:rPr lang="zh-CN" altLang="en-US" sz="2400" i="1" u="sng" smtClean="0"/>
              <a:t>　                </a:t>
            </a:r>
            <a:r>
              <a:rPr lang="en-US" sz="2400" i="1" u="sng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                                                                                        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6452396" y="1000902"/>
            <a:ext cx="37382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4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2809058" y="3182443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变小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9707483" y="3182443"/>
            <a:ext cx="172354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阻力和阻力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165984" y="3753947"/>
            <a:ext cx="752802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臂一定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动力臂变大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则动力变小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即弹簧测力计示数变小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5712114" y="6212487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</a:t>
            </a:r>
            <a:r>
              <a:rPr lang="en-US" i="1" smtClean="0"/>
              <a:t>-</a:t>
            </a:r>
            <a:r>
              <a:rPr lang="en-US" smtClean="0"/>
              <a:t>12</a:t>
            </a:r>
            <a:endParaRPr lang="zh-CN" altLang="en-US" smtClean="0"/>
          </a:p>
        </p:txBody>
      </p:sp>
      <p:pic>
        <p:nvPicPr>
          <p:cNvPr id="8" name="21JFA35.EPS" descr="id:214750086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738280" y="4357718"/>
            <a:ext cx="2676138" cy="1921060"/>
          </a:xfrm>
          <a:prstGeom prst="rect">
            <a:avLst/>
          </a:prstGeom>
        </p:spPr>
      </p:pic>
      <p:pic>
        <p:nvPicPr>
          <p:cNvPr id="9" name="21JFA34.EPS" descr="id:2147500862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2380430" y="4365484"/>
            <a:ext cx="5102223" cy="192106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572274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5216"/>
            <a:ext cx="10787138" cy="118069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实验中调节杠杆平衡时</a:t>
            </a:r>
            <a:r>
              <a:rPr lang="en-US" sz="2400" smtClean="0"/>
              <a:t>,</a:t>
            </a:r>
            <a:r>
              <a:rPr lang="zh-CN" altLang="en-US" sz="2400" smtClean="0"/>
              <a:t>杠杆静止在如图</a:t>
            </a:r>
            <a:r>
              <a:rPr lang="en-US" sz="2400" smtClean="0"/>
              <a:t>9-13</a:t>
            </a:r>
            <a:r>
              <a:rPr lang="zh-CN" altLang="en-US" sz="2400" smtClean="0"/>
              <a:t>所示的位置</a:t>
            </a:r>
            <a:r>
              <a:rPr lang="en-US" sz="2400" smtClean="0"/>
              <a:t>,</a:t>
            </a:r>
            <a:r>
              <a:rPr lang="zh-CN" altLang="en-US" sz="2400" smtClean="0"/>
              <a:t>此时杠杆</a:t>
            </a:r>
            <a:r>
              <a:rPr lang="zh-CN" altLang="en-US" sz="2400" i="1" u="sng" smtClean="0"/>
              <a:t>　 　　</a:t>
            </a:r>
            <a:r>
              <a:rPr lang="en-US" sz="2400" smtClean="0"/>
              <a:t>(</a:t>
            </a:r>
            <a:r>
              <a:rPr lang="zh-CN" altLang="en-US" sz="2400" smtClean="0"/>
              <a:t>选填“处于”或“不处于”</a:t>
            </a:r>
            <a:r>
              <a:rPr lang="en-US" sz="2400" smtClean="0"/>
              <a:t>)</a:t>
            </a:r>
            <a:r>
              <a:rPr lang="zh-CN" altLang="en-US" sz="2400" smtClean="0"/>
              <a:t>平衡状态。</a:t>
            </a:r>
            <a:r>
              <a:rPr lang="en-US" sz="2400" smtClean="0"/>
              <a:t> </a:t>
            </a:r>
            <a:endParaRPr lang="zh-CN" altLang="en-US" sz="2400" smtClean="0"/>
          </a:p>
        </p:txBody>
      </p:sp>
      <p:sp>
        <p:nvSpPr>
          <p:cNvPr id="5" name="矩形 4"/>
          <p:cNvSpPr/>
          <p:nvPr/>
        </p:nvSpPr>
        <p:spPr>
          <a:xfrm>
            <a:off x="5309388" y="4287050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9-13</a:t>
            </a:r>
            <a:endParaRPr lang="zh-CN" altLang="en-US"/>
          </a:p>
        </p:txBody>
      </p:sp>
      <p:pic>
        <p:nvPicPr>
          <p:cNvPr id="6" name="20JX65.EPS" descr="id:214750088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023636" y="2572538"/>
            <a:ext cx="2063252" cy="1610604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0238610" y="121521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处于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4357718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(6)</a:t>
            </a:r>
            <a:r>
              <a:rPr lang="zh-CN" altLang="en-US" sz="2400" smtClean="0"/>
              <a:t>用绳子拴住一根粗细不同的木棒某处</a:t>
            </a:r>
            <a:r>
              <a:rPr lang="en-US" sz="2400" smtClean="0"/>
              <a:t>,</a:t>
            </a:r>
            <a:r>
              <a:rPr lang="zh-CN" altLang="en-US" sz="2400" smtClean="0"/>
              <a:t>静止后木棒水平平衡</a:t>
            </a:r>
            <a:r>
              <a:rPr lang="en-US" sz="2400" smtClean="0"/>
              <a:t>,</a:t>
            </a:r>
            <a:r>
              <a:rPr lang="zh-CN" altLang="en-US" sz="2400" smtClean="0"/>
              <a:t>如图</a:t>
            </a:r>
            <a:r>
              <a:rPr lang="en-US" sz="2400" smtClean="0"/>
              <a:t>9-14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现将木棒从拴绳处沿竖直方向切成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两段</a:t>
            </a:r>
            <a:r>
              <a:rPr lang="en-US" sz="2400" smtClean="0"/>
              <a:t>,</a:t>
            </a:r>
            <a:r>
              <a:rPr lang="zh-CN" altLang="en-US" sz="2400" smtClean="0"/>
              <a:t>可判断</a:t>
            </a:r>
            <a:r>
              <a:rPr lang="en-US" sz="2400" i="1" smtClean="0"/>
              <a:t>G</a:t>
            </a:r>
            <a:r>
              <a:rPr lang="en-US" sz="2400" i="1" baseline="-25000" smtClean="0"/>
              <a:t>A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(</a:t>
            </a:r>
            <a:r>
              <a:rPr lang="zh-CN" altLang="en-US" sz="2400" smtClean="0"/>
              <a:t>选填“</a:t>
            </a:r>
            <a:r>
              <a:rPr lang="en-US" sz="2400" smtClean="0"/>
              <a:t>&gt;</a:t>
            </a:r>
            <a:r>
              <a:rPr lang="zh-CN" altLang="en-US" sz="2400" smtClean="0"/>
              <a:t>”“</a:t>
            </a:r>
            <a:r>
              <a:rPr lang="en-US" sz="2400" smtClean="0"/>
              <a:t>=</a:t>
            </a:r>
            <a:r>
              <a:rPr lang="zh-CN" altLang="en-US" sz="2400" smtClean="0"/>
              <a:t>”或“</a:t>
            </a:r>
            <a:r>
              <a:rPr lang="en-US" sz="2400" smtClean="0"/>
              <a:t>&lt;</a:t>
            </a:r>
            <a:r>
              <a:rPr lang="zh-CN" altLang="en-US" sz="2400" smtClean="0"/>
              <a:t>”</a:t>
            </a:r>
            <a:r>
              <a:rPr lang="en-US" sz="2400" smtClean="0"/>
              <a:t>)</a:t>
            </a:r>
            <a:r>
              <a:rPr lang="en-US" sz="2400" i="1" smtClean="0"/>
              <a:t>G</a:t>
            </a:r>
            <a:r>
              <a:rPr lang="en-US" sz="2400" i="1" baseline="-25000" smtClean="0"/>
              <a:t>B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pic>
        <p:nvPicPr>
          <p:cNvPr id="3" name="20JX65A.EPS" descr="id:214750089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023240" y="4144174"/>
            <a:ext cx="2276011" cy="1598364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2441863" y="5742538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9-14</a:t>
            </a:r>
            <a:endParaRPr lang="zh-CN" altLang="en-US"/>
          </a:p>
        </p:txBody>
      </p:sp>
      <p:sp>
        <p:nvSpPr>
          <p:cNvPr id="5" name="TextBox 26"/>
          <p:cNvSpPr txBox="1">
            <a:spLocks noChangeArrowheads="1"/>
          </p:cNvSpPr>
          <p:nvPr/>
        </p:nvSpPr>
        <p:spPr bwMode="auto">
          <a:xfrm>
            <a:off x="5380826" y="712472"/>
            <a:ext cx="6286544" cy="505868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&gt;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用绳子拴住一根粗细不同的木棒某处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静止后木棒水平平衡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支点</a:t>
            </a:r>
            <a:r>
              <a:rPr lang="en-US" i="1" smtClean="0">
                <a:solidFill>
                  <a:srgbClr val="A50021"/>
                </a:solidFill>
              </a:rPr>
              <a:t>O</a:t>
            </a:r>
            <a:r>
              <a:rPr lang="zh-CN" altLang="en-US" smtClean="0">
                <a:solidFill>
                  <a:srgbClr val="A50021"/>
                </a:solidFill>
              </a:rPr>
              <a:t>左端部分重为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en-US" i="1" baseline="-25000" smtClean="0">
                <a:solidFill>
                  <a:srgbClr val="A50021"/>
                </a:solidFill>
              </a:rPr>
              <a:t>A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重心为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en-US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右端部分重为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en-US" i="1" baseline="-25000" smtClean="0">
                <a:solidFill>
                  <a:srgbClr val="A50021"/>
                </a:solidFill>
              </a:rPr>
              <a:t>B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重心为</a:t>
            </a:r>
            <a:r>
              <a:rPr lang="en-US" i="1" smtClean="0">
                <a:solidFill>
                  <a:srgbClr val="A50021"/>
                </a:solidFill>
              </a:rPr>
              <a:t>N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杠杆的示意图如图所示</a:t>
            </a:r>
            <a:r>
              <a:rPr lang="en-US" smtClean="0">
                <a:solidFill>
                  <a:srgbClr val="A50021"/>
                </a:solidFill>
              </a:rPr>
              <a:t>: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根据力臂的定义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左端部分重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力力臂大小就等于</a:t>
            </a:r>
            <a:r>
              <a:rPr lang="en-US" i="1" smtClean="0">
                <a:solidFill>
                  <a:srgbClr val="A50021"/>
                </a:solidFill>
              </a:rPr>
              <a:t>OE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右端部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分重力力臂大小等于</a:t>
            </a:r>
            <a:r>
              <a:rPr lang="en-US" i="1" smtClean="0">
                <a:solidFill>
                  <a:srgbClr val="A50021"/>
                </a:solidFill>
              </a:rPr>
              <a:t>OF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且</a:t>
            </a:r>
            <a:r>
              <a:rPr lang="en-US" i="1" smtClean="0">
                <a:solidFill>
                  <a:srgbClr val="A50021"/>
                </a:solidFill>
              </a:rPr>
              <a:t>OE</a:t>
            </a:r>
            <a:r>
              <a:rPr lang="en-US" smtClean="0">
                <a:solidFill>
                  <a:srgbClr val="A50021"/>
                </a:solidFill>
              </a:rPr>
              <a:t>&lt;</a:t>
            </a:r>
            <a:r>
              <a:rPr lang="en-US" i="1" smtClean="0">
                <a:solidFill>
                  <a:srgbClr val="A50021"/>
                </a:solidFill>
              </a:rPr>
              <a:t>OF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根据杠杆的平衡条件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en-US" i="1" baseline="-25000" smtClean="0">
                <a:solidFill>
                  <a:srgbClr val="A50021"/>
                </a:solidFill>
              </a:rPr>
              <a:t>A</a:t>
            </a:r>
            <a:r>
              <a:rPr lang="en-US" smtClean="0">
                <a:solidFill>
                  <a:srgbClr val="A50021"/>
                </a:solidFill>
              </a:rPr>
              <a:t>×</a:t>
            </a:r>
            <a:r>
              <a:rPr lang="en-US" i="1" smtClean="0">
                <a:solidFill>
                  <a:srgbClr val="A50021"/>
                </a:solidFill>
              </a:rPr>
              <a:t>OE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en-US" i="1" baseline="-25000" smtClean="0">
                <a:solidFill>
                  <a:srgbClr val="A50021"/>
                </a:solidFill>
              </a:rPr>
              <a:t>B</a:t>
            </a:r>
            <a:r>
              <a:rPr lang="en-US" smtClean="0">
                <a:solidFill>
                  <a:srgbClr val="A50021"/>
                </a:solidFill>
              </a:rPr>
              <a:t>×</a:t>
            </a:r>
            <a:r>
              <a:rPr lang="en-US" i="1" smtClean="0">
                <a:solidFill>
                  <a:srgbClr val="A50021"/>
                </a:solidFill>
              </a:rPr>
              <a:t>OF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得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en-US" i="1" baseline="-25000" smtClean="0">
                <a:solidFill>
                  <a:srgbClr val="A50021"/>
                </a:solidFill>
              </a:rPr>
              <a:t>A</a:t>
            </a:r>
            <a:r>
              <a:rPr lang="en-US" smtClean="0">
                <a:solidFill>
                  <a:srgbClr val="A50021"/>
                </a:solidFill>
              </a:rPr>
              <a:t>&gt;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en-US" i="1" baseline="-25000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6" name="20JX66.EPS" descr="id:2147489292;FounderCES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52792" y="2975943"/>
            <a:ext cx="2033134" cy="1596859"/>
          </a:xfrm>
          <a:prstGeom prst="rect">
            <a:avLst/>
          </a:prstGeom>
        </p:spPr>
      </p:pic>
      <p:pic>
        <p:nvPicPr>
          <p:cNvPr id="7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0439400" y="12052300"/>
            <a:ext cx="342900" cy="241300"/>
          </a:xfrm>
          <a:prstGeom prst="cube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7157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杠杆五要素</a:t>
            </a:r>
            <a:r>
              <a:rPr lang="en-US" b="1" smtClean="0"/>
              <a:t>(</a:t>
            </a:r>
            <a:r>
              <a:rPr lang="zh-CN" altLang="en-US" b="1" smtClean="0"/>
              <a:t>如图</a:t>
            </a:r>
            <a:r>
              <a:rPr lang="en-US" b="1" smtClean="0"/>
              <a:t>9</a:t>
            </a:r>
            <a:r>
              <a:rPr lang="en-US" b="1" i="1" smtClean="0"/>
              <a:t>-</a:t>
            </a:r>
            <a:r>
              <a:rPr lang="en-US" b="1" smtClean="0"/>
              <a:t>1</a:t>
            </a:r>
            <a:r>
              <a:rPr lang="zh-CN" altLang="en-US" b="1" smtClean="0"/>
              <a:t>所示</a:t>
            </a:r>
            <a:r>
              <a:rPr lang="en-US" b="1" smtClean="0"/>
              <a:t>)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en-US" smtClean="0"/>
              <a:t>①</a:t>
            </a:r>
            <a:r>
              <a:rPr lang="zh-CN" altLang="en-US" smtClean="0"/>
              <a:t>支点</a:t>
            </a:r>
            <a:r>
              <a:rPr lang="en-US" smtClean="0"/>
              <a:t>:</a:t>
            </a:r>
            <a:r>
              <a:rPr lang="zh-CN" altLang="en-US" smtClean="0"/>
              <a:t>杠杆绕着转动的点</a:t>
            </a:r>
            <a:r>
              <a:rPr lang="en-US" smtClean="0"/>
              <a:t>(</a:t>
            </a:r>
            <a:r>
              <a:rPr lang="en-US" i="1" smtClean="0"/>
              <a:t>O</a:t>
            </a:r>
            <a:r>
              <a:rPr lang="en-US" smtClean="0"/>
              <a:t>);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②</a:t>
            </a:r>
            <a:r>
              <a:rPr lang="zh-CN" altLang="en-US" smtClean="0"/>
              <a:t>动力</a:t>
            </a:r>
            <a:r>
              <a:rPr lang="en-US" smtClean="0"/>
              <a:t>:</a:t>
            </a:r>
            <a:r>
              <a:rPr lang="zh-CN" altLang="en-US" smtClean="0"/>
              <a:t>驱使杠杆转动的力</a:t>
            </a:r>
            <a:r>
              <a:rPr lang="en-US" smtClean="0"/>
              <a:t>(</a:t>
            </a:r>
            <a:r>
              <a:rPr lang="en-US" i="1" smtClean="0"/>
              <a:t>F</a:t>
            </a:r>
            <a:r>
              <a:rPr lang="en-US" baseline="-25000" smtClean="0"/>
              <a:t>1</a:t>
            </a:r>
            <a:r>
              <a:rPr lang="en-US" smtClean="0"/>
              <a:t>);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③</a:t>
            </a:r>
            <a:r>
              <a:rPr lang="zh-CN" altLang="en-US" smtClean="0"/>
              <a:t>阻力</a:t>
            </a:r>
            <a:r>
              <a:rPr lang="en-US" smtClean="0"/>
              <a:t>:</a:t>
            </a:r>
            <a:r>
              <a:rPr lang="zh-CN" altLang="en-US" smtClean="0"/>
              <a:t>阻碍杠杆转动的力</a:t>
            </a:r>
            <a:r>
              <a:rPr lang="en-US" smtClean="0"/>
              <a:t>(</a:t>
            </a:r>
            <a:r>
              <a:rPr lang="en-US" i="1" smtClean="0"/>
              <a:t>F</a:t>
            </a:r>
            <a:r>
              <a:rPr lang="en-US" baseline="-25000" smtClean="0"/>
              <a:t>2</a:t>
            </a:r>
            <a:r>
              <a:rPr lang="en-US" smtClean="0"/>
              <a:t>);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④</a:t>
            </a:r>
            <a:r>
              <a:rPr lang="zh-CN" altLang="en-US" smtClean="0"/>
              <a:t>动力臂</a:t>
            </a:r>
            <a:r>
              <a:rPr lang="en-US" smtClean="0"/>
              <a:t>:</a:t>
            </a:r>
            <a:r>
              <a:rPr lang="zh-CN" altLang="en-US" smtClean="0"/>
              <a:t>从支点到动力作用线的距离</a:t>
            </a:r>
            <a:r>
              <a:rPr lang="en-US" smtClean="0"/>
              <a:t>(</a:t>
            </a:r>
            <a:r>
              <a:rPr lang="en-US" i="1" smtClean="0"/>
              <a:t>l</a:t>
            </a:r>
            <a:r>
              <a:rPr lang="en-US" baseline="-25000" smtClean="0"/>
              <a:t>1</a:t>
            </a:r>
            <a:r>
              <a:rPr lang="en-US" smtClean="0"/>
              <a:t>);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⑤</a:t>
            </a:r>
            <a:r>
              <a:rPr lang="zh-CN" altLang="en-US" smtClean="0"/>
              <a:t>阻力臂</a:t>
            </a:r>
            <a:r>
              <a:rPr lang="en-US" smtClean="0"/>
              <a:t>:</a:t>
            </a:r>
            <a:r>
              <a:rPr lang="zh-CN" altLang="en-US" smtClean="0"/>
              <a:t>从支点到阻力作用线的距离</a:t>
            </a:r>
            <a:r>
              <a:rPr lang="en-US" smtClean="0"/>
              <a:t>(</a:t>
            </a:r>
            <a:r>
              <a:rPr lang="en-US" i="1" smtClean="0"/>
              <a:t>l</a:t>
            </a:r>
            <a:r>
              <a:rPr lang="en-US" baseline="-25000" smtClean="0"/>
              <a:t>2</a:t>
            </a:r>
            <a:r>
              <a:rPr lang="en-US" smtClean="0"/>
              <a:t>)</a:t>
            </a:r>
            <a:r>
              <a:rPr lang="zh-CN" altLang="en-US" smtClean="0"/>
              <a:t>。</a:t>
            </a: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8524098" y="3929860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9-1</a:t>
            </a:r>
            <a:endParaRPr lang="zh-CN" altLang="en-US" smtClean="0"/>
          </a:p>
        </p:txBody>
      </p:sp>
      <p:pic>
        <p:nvPicPr>
          <p:cNvPr id="7" name="7jk80.EPS" descr="id:214750069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166776" y="1143778"/>
            <a:ext cx="3416982" cy="2855447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715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力臂画法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en-US" smtClean="0"/>
              <a:t>①</a:t>
            </a:r>
            <a:r>
              <a:rPr lang="zh-CN" altLang="en-US" smtClean="0"/>
              <a:t>找支点</a:t>
            </a:r>
            <a:r>
              <a:rPr lang="en-US" i="1" smtClean="0"/>
              <a:t>O</a:t>
            </a:r>
            <a:r>
              <a:rPr lang="en-US" smtClean="0"/>
              <a:t>;②</a:t>
            </a:r>
            <a:r>
              <a:rPr lang="zh-CN" altLang="en-US" smtClean="0"/>
              <a:t>画力的作用线</a:t>
            </a:r>
            <a:r>
              <a:rPr lang="en-US" smtClean="0"/>
              <a:t>(</a:t>
            </a:r>
            <a:r>
              <a:rPr lang="zh-CN" altLang="en-US" smtClean="0"/>
              <a:t>会画延长线或反向延长线</a:t>
            </a:r>
            <a:r>
              <a:rPr lang="en-US" smtClean="0"/>
              <a:t>);③</a:t>
            </a:r>
            <a:r>
              <a:rPr lang="zh-CN" altLang="en-US" smtClean="0"/>
              <a:t>画力臂</a:t>
            </a:r>
            <a:r>
              <a:rPr lang="en-US" smtClean="0"/>
              <a:t>(</a:t>
            </a:r>
            <a:r>
              <a:rPr lang="zh-CN" altLang="en-US" smtClean="0"/>
              <a:t>过支点垂直于力的作用线作垂线</a:t>
            </a:r>
            <a:r>
              <a:rPr lang="en-US" smtClean="0"/>
              <a:t>);④</a:t>
            </a:r>
            <a:r>
              <a:rPr lang="zh-CN" altLang="en-US" smtClean="0"/>
              <a:t>标力臂</a:t>
            </a:r>
            <a:r>
              <a:rPr lang="en-US" smtClean="0"/>
              <a:t>(</a:t>
            </a:r>
            <a:r>
              <a:rPr lang="zh-CN" altLang="en-US" smtClean="0"/>
              <a:t>大括号或背向箭头</a:t>
            </a:r>
            <a:r>
              <a:rPr lang="en-US" smtClean="0"/>
              <a:t>)</a:t>
            </a:r>
            <a:r>
              <a:rPr lang="zh-CN" altLang="en-US" smtClean="0"/>
              <a:t>。</a:t>
            </a: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951670" y="2572538"/>
            <a:ext cx="10787138" cy="16890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/>
              <a:t> </a:t>
            </a:r>
            <a:r>
              <a:rPr lang="en-US" smtClean="0">
                <a:solidFill>
                  <a:srgbClr val="18B48F"/>
                </a:solidFill>
              </a:rPr>
              <a:t>[</a:t>
            </a:r>
            <a:r>
              <a:rPr lang="zh-CN" altLang="en-US" smtClean="0">
                <a:solidFill>
                  <a:srgbClr val="18B48F"/>
                </a:solidFill>
              </a:rPr>
              <a:t>点拨</a:t>
            </a:r>
            <a:r>
              <a:rPr lang="en-US" smtClean="0">
                <a:solidFill>
                  <a:srgbClr val="18B48F"/>
                </a:solidFill>
              </a:rPr>
              <a:t>]</a:t>
            </a:r>
            <a:r>
              <a:rPr lang="en-US" smtClean="0"/>
              <a:t>(1)</a:t>
            </a:r>
            <a:r>
              <a:rPr lang="zh-CN" altLang="en-US" smtClean="0"/>
              <a:t>动力、阻力都是杠杆受到的力</a:t>
            </a:r>
            <a:r>
              <a:rPr lang="en-US" smtClean="0"/>
              <a:t>,</a:t>
            </a:r>
            <a:r>
              <a:rPr lang="zh-CN" altLang="en-US" smtClean="0"/>
              <a:t>作用点在杠杆上。当支点在杠杆中间时</a:t>
            </a:r>
            <a:r>
              <a:rPr lang="en-US" smtClean="0"/>
              <a:t>,</a:t>
            </a:r>
            <a:r>
              <a:rPr lang="zh-CN" altLang="en-US" smtClean="0"/>
              <a:t>二力同向</a:t>
            </a:r>
            <a:r>
              <a:rPr lang="en-US" smtClean="0"/>
              <a:t>;</a:t>
            </a:r>
            <a:r>
              <a:rPr lang="zh-CN" altLang="en-US" smtClean="0"/>
              <a:t>当支点在杠杆一端时</a:t>
            </a:r>
            <a:r>
              <a:rPr lang="en-US" smtClean="0"/>
              <a:t>,</a:t>
            </a:r>
            <a:r>
              <a:rPr lang="zh-CN" altLang="en-US" smtClean="0"/>
              <a:t>二力反向。</a:t>
            </a:r>
            <a:r>
              <a:rPr lang="en-US" smtClean="0"/>
              <a:t>(2)</a:t>
            </a:r>
            <a:r>
              <a:rPr lang="zh-CN" altLang="en-US" smtClean="0"/>
              <a:t>切不可把从动力作用点到支点的距离作为动力臂</a:t>
            </a:r>
            <a:r>
              <a:rPr lang="en-US" smtClean="0"/>
              <a:t>,</a:t>
            </a:r>
            <a:r>
              <a:rPr lang="zh-CN" altLang="en-US" smtClean="0"/>
              <a:t>或者把从阻力作用点到支点的距离作为阻力臂。</a:t>
            </a:r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7069925" y="3358356"/>
            <a:ext cx="95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mtClean="0"/>
              <a:t>.   .   .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715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4.</a:t>
            </a:r>
            <a:r>
              <a:rPr lang="zh-CN" altLang="en-US" b="1" smtClean="0"/>
              <a:t>杠杆的平衡条件</a:t>
            </a:r>
            <a:r>
              <a:rPr lang="en-US" b="1" smtClean="0"/>
              <a:t>:</a:t>
            </a:r>
            <a:r>
              <a:rPr lang="zh-CN" altLang="en-US" smtClean="0"/>
              <a:t>阿基米德首先发现了杠杆的平衡条件</a:t>
            </a:r>
            <a:r>
              <a:rPr lang="en-US" smtClean="0"/>
              <a:t>,</a:t>
            </a:r>
            <a:r>
              <a:rPr lang="zh-CN" altLang="en-US" smtClean="0"/>
              <a:t>即动力</a:t>
            </a:r>
            <a:r>
              <a:rPr lang="en-US" smtClean="0"/>
              <a:t>×</a:t>
            </a:r>
            <a:r>
              <a:rPr lang="zh-CN" altLang="en-US" smtClean="0"/>
              <a:t>动力臂</a:t>
            </a:r>
            <a:r>
              <a:rPr lang="en-US" smtClean="0"/>
              <a:t>=</a:t>
            </a:r>
            <a:r>
              <a:rPr lang="zh-CN" altLang="en-US" smtClean="0"/>
              <a:t>阻力</a:t>
            </a:r>
            <a:r>
              <a:rPr lang="en-US" smtClean="0"/>
              <a:t>×</a:t>
            </a:r>
            <a:r>
              <a:rPr lang="zh-CN" altLang="en-US" smtClean="0"/>
              <a:t>阻力臂</a:t>
            </a:r>
            <a:r>
              <a:rPr lang="en-US" smtClean="0"/>
              <a:t>,</a:t>
            </a:r>
            <a:r>
              <a:rPr lang="zh-CN" altLang="en-US" smtClean="0"/>
              <a:t>或写成</a:t>
            </a:r>
            <a:r>
              <a:rPr lang="zh-CN" altLang="en-US" i="1" u="sng" smtClean="0"/>
              <a:t>　　  　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3452000" y="1358092"/>
            <a:ext cx="145103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F</a:t>
            </a:r>
            <a:r>
              <a:rPr lang="en-US" b="1" baseline="-25000" smtClean="0">
                <a:solidFill>
                  <a:srgbClr val="A50021"/>
                </a:solidFill>
              </a:rPr>
              <a:t>1</a:t>
            </a:r>
            <a:r>
              <a:rPr lang="en-US" b="1" i="1" smtClean="0">
                <a:solidFill>
                  <a:srgbClr val="A50021"/>
                </a:solidFill>
              </a:rPr>
              <a:t>l</a:t>
            </a:r>
            <a:r>
              <a:rPr lang="en-US" b="1" baseline="-25000" smtClean="0">
                <a:solidFill>
                  <a:srgbClr val="A50021"/>
                </a:solidFill>
              </a:rPr>
              <a:t>1</a:t>
            </a:r>
            <a:r>
              <a:rPr lang="en-US" b="1" smtClean="0">
                <a:solidFill>
                  <a:srgbClr val="A50021"/>
                </a:solidFill>
              </a:rPr>
              <a:t>=</a:t>
            </a:r>
            <a:r>
              <a:rPr lang="en-US" b="1" i="1" smtClean="0">
                <a:solidFill>
                  <a:srgbClr val="A50021"/>
                </a:solidFill>
              </a:rPr>
              <a:t>F</a:t>
            </a:r>
            <a:r>
              <a:rPr lang="en-US" b="1" baseline="-25000" smtClean="0">
                <a:solidFill>
                  <a:srgbClr val="A50021"/>
                </a:solidFill>
              </a:rPr>
              <a:t>2</a:t>
            </a:r>
            <a:r>
              <a:rPr lang="en-US" b="1" i="1" smtClean="0">
                <a:solidFill>
                  <a:srgbClr val="A50021"/>
                </a:solidFill>
              </a:rPr>
              <a:t>l</a:t>
            </a:r>
            <a:r>
              <a:rPr lang="en-US" b="1" baseline="-25000" smtClean="0">
                <a:solidFill>
                  <a:srgbClr val="A50021"/>
                </a:solidFill>
              </a:rPr>
              <a:t>2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715700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5.</a:t>
            </a:r>
            <a:r>
              <a:rPr lang="zh-CN" altLang="en-US" b="1" smtClean="0"/>
              <a:t>杠杆的分类</a:t>
            </a:r>
            <a:endParaRPr lang="zh-CN" altLang="en-US" b="1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951670" y="1429530"/>
          <a:ext cx="10644264" cy="3840480"/>
        </p:xfrm>
        <a:graphic>
          <a:graphicData uri="http://schemas.openxmlformats.org/drawingml/2006/table">
            <a:tbl>
              <a:tblPr/>
              <a:tblGrid>
                <a:gridCol w="713264"/>
                <a:gridCol w="2482750"/>
                <a:gridCol w="2482750"/>
                <a:gridCol w="2482750"/>
                <a:gridCol w="2482750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名称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力臂关系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力的关系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应用举例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省力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杠杆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l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l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省力、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撬棒、铡刀、羊角锤、钢丝钳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费力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杠杆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l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l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省距离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理发剪刀、钓鱼竿、镊子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等臂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杠杆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l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l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不省力、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不费力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天平、定滑轮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2666182" y="2253749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&gt;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5154411" y="2253749"/>
            <a:ext cx="72648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&lt;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7381090" y="2501100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费距离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2666182" y="3358356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&lt;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166512" y="3325319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&gt;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7309652" y="307260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费力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2676106" y="4501364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=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5176436" y="4468327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=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53284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滑轮　滑轮组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023108" y="1367664"/>
          <a:ext cx="10715701" cy="4389120"/>
        </p:xfrm>
        <a:graphic>
          <a:graphicData uri="http://schemas.openxmlformats.org/drawingml/2006/table">
            <a:tbl>
              <a:tblPr/>
              <a:tblGrid>
                <a:gridCol w="1571636"/>
                <a:gridCol w="3786214"/>
                <a:gridCol w="3000396"/>
                <a:gridCol w="2357455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项目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定滑轮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动滑轮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滑轮组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326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示意图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实质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特点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          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en-US" sz="2400" i="1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NEU-BZ-S9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i="1" u="none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____________________</a:t>
                      </a:r>
                      <a:endParaRPr lang="zh-CN" sz="2400" u="none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实质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特点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: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en-US" sz="2400" i="1" u="sng" kern="100" smtClean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NEU-BZ-S9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i="1" u="none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_____________________</a:t>
                      </a:r>
                      <a:endParaRPr lang="zh-CN" sz="2400" u="none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4691" name="20JX54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914242" y="2013452"/>
            <a:ext cx="1109394" cy="1368252"/>
          </a:xfrm>
          <a:prstGeom prst="rect">
            <a:avLst/>
          </a:prstGeom>
          <a:noFill/>
        </p:spPr>
      </p:pic>
      <p:pic>
        <p:nvPicPr>
          <p:cNvPr id="114690" name="20JX55.EPS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7523966" y="2084890"/>
            <a:ext cx="1046426" cy="1316471"/>
          </a:xfrm>
          <a:prstGeom prst="rect">
            <a:avLst/>
          </a:prstGeom>
          <a:noFill/>
        </p:spPr>
      </p:pic>
      <p:pic>
        <p:nvPicPr>
          <p:cNvPr id="114689" name="20JX56.EPS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10072758" y="2153482"/>
            <a:ext cx="1023108" cy="2255488"/>
          </a:xfrm>
          <a:prstGeom prst="rect">
            <a:avLst/>
          </a:prstGeom>
          <a:noFill/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4107930" y="3513650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等臂杠杆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3596500" y="4013716"/>
            <a:ext cx="2427268" cy="113505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可改变力的方向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endParaRPr lang="en-US" b="1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不能省力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7465516" y="3585088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省力杠杆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6523834" y="4018824"/>
            <a:ext cx="2735044" cy="12003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       不可改变力的</a:t>
            </a:r>
            <a:endParaRPr lang="en-US" altLang="zh-CN" b="1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方向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但可省一半力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023108" y="1086666"/>
          <a:ext cx="10715701" cy="3128946"/>
        </p:xfrm>
        <a:graphic>
          <a:graphicData uri="http://schemas.openxmlformats.org/drawingml/2006/table">
            <a:tbl>
              <a:tblPr/>
              <a:tblGrid>
                <a:gridCol w="1571636"/>
                <a:gridCol w="2500330"/>
                <a:gridCol w="3643338"/>
                <a:gridCol w="3000397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项目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定滑轮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动滑轮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滑轮组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30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力、速度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、距离的关系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baseline="-250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        </a:t>
                      </a:r>
                      <a:endParaRPr lang="en-US" sz="2400" i="1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 v</a:t>
                      </a:r>
                      <a:r>
                        <a:rPr lang="en-US" sz="2400" kern="100" baseline="-250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v</a:t>
                      </a:r>
                      <a:r>
                        <a:rPr lang="en-US" sz="2400" kern="100" baseline="-250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s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h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v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s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v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s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6610" name="Object 2"/>
          <p:cNvGraphicFramePr>
            <a:graphicFrameLocks noChangeAspect="1"/>
          </p:cNvGraphicFramePr>
          <p:nvPr/>
        </p:nvGraphicFramePr>
        <p:xfrm>
          <a:off x="6309520" y="1643844"/>
          <a:ext cx="1325562" cy="12192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文档" r:id="rId2" imgW="1351915" imgH="1238885" progId="Word.Document.12">
                  <p:embed/>
                </p:oleObj>
              </mc:Choice>
              <mc:Fallback>
                <p:oleObj name="文档" r:id="rId2" imgW="1351915" imgH="123888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309520" y="1643844"/>
                        <a:ext cx="1325562" cy="1219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6809586" y="2643976"/>
            <a:ext cx="67839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2</a:t>
            </a:r>
            <a:r>
              <a:rPr lang="en-US" b="1" i="1" smtClean="0">
                <a:solidFill>
                  <a:srgbClr val="A50021"/>
                </a:solidFill>
              </a:rPr>
              <a:t>v</a:t>
            </a:r>
            <a:r>
              <a:rPr lang="en-US" b="1" baseline="-25000" smtClean="0">
                <a:solidFill>
                  <a:srgbClr val="A50021"/>
                </a:solidFill>
              </a:rPr>
              <a:t>2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738148" y="3215480"/>
            <a:ext cx="57259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2</a:t>
            </a:r>
            <a:r>
              <a:rPr lang="en-US" b="1" i="1" smtClean="0">
                <a:solidFill>
                  <a:srgbClr val="A50021"/>
                </a:solidFill>
              </a:rPr>
              <a:t>h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0060285" y="2643976"/>
            <a:ext cx="67839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3</a:t>
            </a:r>
            <a:r>
              <a:rPr lang="en-US" b="1" i="1" smtClean="0">
                <a:solidFill>
                  <a:srgbClr val="A50021"/>
                </a:solidFill>
              </a:rPr>
              <a:t>v</a:t>
            </a:r>
            <a:r>
              <a:rPr lang="en-US" b="1" baseline="-25000" smtClean="0">
                <a:solidFill>
                  <a:srgbClr val="A50021"/>
                </a:solidFill>
              </a:rPr>
              <a:t>2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0060285" y="3215480"/>
            <a:ext cx="57259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3</a:t>
            </a:r>
            <a:r>
              <a:rPr lang="en-US" b="1" i="1" smtClean="0">
                <a:solidFill>
                  <a:srgbClr val="A50021"/>
                </a:solidFill>
              </a:rPr>
              <a:t>h</a:t>
            </a:r>
            <a:endParaRPr lang="zh-CN" altLang="en-US">
              <a:solidFill>
                <a:srgbClr val="A50021"/>
              </a:solidFill>
            </a:endParaRPr>
          </a:p>
        </p:txBody>
      </p:sp>
      <p:graphicFrame>
        <p:nvGraphicFramePr>
          <p:cNvPr id="196611" name="Object 3"/>
          <p:cNvGraphicFramePr>
            <a:graphicFrameLocks noChangeAspect="1"/>
          </p:cNvGraphicFramePr>
          <p:nvPr/>
        </p:nvGraphicFramePr>
        <p:xfrm>
          <a:off x="9667106" y="1643844"/>
          <a:ext cx="1311275" cy="11938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name="文档" r:id="rId4" imgW="1351915" imgH="1240790" progId="Word.Document.12">
                  <p:embed/>
                </p:oleObj>
              </mc:Choice>
              <mc:Fallback>
                <p:oleObj name="文档" r:id="rId4" imgW="1351915" imgH="124079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67106" y="1643844"/>
                        <a:ext cx="1311275" cy="1193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881552" y="64371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mtClean="0"/>
              <a:t>(</a:t>
            </a:r>
            <a:r>
              <a:rPr lang="zh-CN" altLang="en-US" smtClean="0"/>
              <a:t>续表</a:t>
            </a:r>
            <a:r>
              <a:rPr lang="en-US" altLang="zh-CN" smtClean="0"/>
              <a:t>)</a:t>
            </a:r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023108" y="4287050"/>
            <a:ext cx="10715700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/>
              <a:t>(</a:t>
            </a:r>
            <a:r>
              <a:rPr lang="zh-CN" altLang="en-US" smtClean="0"/>
              <a:t>注</a:t>
            </a:r>
            <a:r>
              <a:rPr lang="en-US" smtClean="0"/>
              <a:t>:</a:t>
            </a:r>
            <a:r>
              <a:rPr lang="zh-CN" altLang="en-US" smtClean="0"/>
              <a:t>不计摩擦</a:t>
            </a:r>
            <a:r>
              <a:rPr lang="en-US" smtClean="0"/>
              <a:t>,</a:t>
            </a:r>
            <a:r>
              <a:rPr lang="zh-CN" altLang="en-US" smtClean="0"/>
              <a:t>动滑轮重为</a:t>
            </a:r>
            <a:r>
              <a:rPr lang="en-US" i="1" smtClean="0"/>
              <a:t>G</a:t>
            </a:r>
            <a:r>
              <a:rPr lang="zh-CN" altLang="en-US" baseline="-25000" smtClean="0"/>
              <a:t>动</a:t>
            </a:r>
            <a:r>
              <a:rPr lang="en-US" smtClean="0"/>
              <a:t>)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TextBox 7"/>
          <p:cNvSpPr txBox="1"/>
          <p:nvPr/>
        </p:nvSpPr>
        <p:spPr>
          <a:xfrm>
            <a:off x="951670" y="1358092"/>
            <a:ext cx="10930014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>
                <a:solidFill>
                  <a:srgbClr val="18B48F"/>
                </a:solidFill>
              </a:rPr>
              <a:t>[</a:t>
            </a:r>
            <a:r>
              <a:rPr lang="zh-CN" altLang="en-US" smtClean="0">
                <a:solidFill>
                  <a:srgbClr val="18B48F"/>
                </a:solidFill>
              </a:rPr>
              <a:t>点拨</a:t>
            </a:r>
            <a:r>
              <a:rPr lang="en-US" smtClean="0">
                <a:solidFill>
                  <a:srgbClr val="18B48F"/>
                </a:solidFill>
              </a:rPr>
              <a:t>]</a:t>
            </a:r>
            <a:r>
              <a:rPr lang="zh-CN" altLang="en-US" smtClean="0"/>
              <a:t>组装滑轮组的方法</a:t>
            </a:r>
            <a:r>
              <a:rPr lang="en-US" smtClean="0"/>
              <a:t>:</a:t>
            </a:r>
            <a:r>
              <a:rPr lang="zh-CN" altLang="en-US" smtClean="0"/>
              <a:t>如果定滑轮和动滑轮的个数相等</a:t>
            </a:r>
            <a:r>
              <a:rPr lang="en-US" smtClean="0"/>
              <a:t>,</a:t>
            </a:r>
            <a:r>
              <a:rPr lang="zh-CN" altLang="en-US" smtClean="0"/>
              <a:t>首先根据公式</a:t>
            </a:r>
            <a:endParaRPr lang="en-US" altLang="zh-CN" smtClean="0"/>
          </a:p>
          <a:p>
            <a:pPr>
              <a:lnSpc>
                <a:spcPct val="150000"/>
              </a:lnSpc>
            </a:pPr>
            <a:r>
              <a:rPr lang="zh-CN" altLang="en-US" smtClean="0"/>
              <a:t>求出绳子的股数</a:t>
            </a:r>
            <a:r>
              <a:rPr lang="en-US" smtClean="0"/>
              <a:t>,</a:t>
            </a:r>
            <a:r>
              <a:rPr lang="zh-CN" altLang="en-US" smtClean="0"/>
              <a:t>然后根据“奇动偶定”的原则</a:t>
            </a:r>
            <a:r>
              <a:rPr lang="en-US" smtClean="0"/>
              <a:t>,</a:t>
            </a:r>
            <a:r>
              <a:rPr lang="zh-CN" altLang="en-US" smtClean="0"/>
              <a:t>结合题目的具体要求组装滑轮。如果定滑轮和动滑轮的个数不相等</a:t>
            </a:r>
            <a:r>
              <a:rPr lang="en-US" smtClean="0"/>
              <a:t>,</a:t>
            </a:r>
            <a:r>
              <a:rPr lang="zh-CN" altLang="en-US" smtClean="0"/>
              <a:t>从滑轮个数少的一边的挂钩上固定绳子</a:t>
            </a:r>
            <a:r>
              <a:rPr lang="en-US" smtClean="0"/>
              <a:t>,</a:t>
            </a:r>
            <a:r>
              <a:rPr lang="zh-CN" altLang="en-US" smtClean="0"/>
              <a:t>再绕好绳子</a:t>
            </a:r>
            <a:r>
              <a:rPr lang="en-US" smtClean="0"/>
              <a:t>,</a:t>
            </a:r>
            <a:r>
              <a:rPr lang="zh-CN" altLang="en-US" smtClean="0"/>
              <a:t>此时是最省力的绕绳方法。</a:t>
            </a:r>
            <a:endParaRPr lang="zh-CN" altLang="en-US"/>
          </a:p>
        </p:txBody>
      </p:sp>
      <p:graphicFrame>
        <p:nvGraphicFramePr>
          <p:cNvPr id="113665" name="Object 1"/>
          <p:cNvGraphicFramePr>
            <a:graphicFrameLocks noChangeAspect="1"/>
          </p:cNvGraphicFramePr>
          <p:nvPr/>
        </p:nvGraphicFramePr>
        <p:xfrm>
          <a:off x="10646610" y="1286654"/>
          <a:ext cx="1377950" cy="874712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name="文档" r:id="rId2" imgW="1405890" imgH="883920" progId="Word.Document.12">
                  <p:embed/>
                </p:oleObj>
              </mc:Choice>
              <mc:Fallback>
                <p:oleObj name="文档" r:id="rId2" imgW="1405890" imgH="88392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46610" y="1286654"/>
                        <a:ext cx="1377950" cy="874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135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微软雅黑</vt:lpstr>
      <vt:lpstr>Wingdings</vt:lpstr>
      <vt:lpstr>Calibri</vt:lpstr>
      <vt:lpstr>NEU-BZ-S92</vt:lpstr>
      <vt:lpstr>Times New Roman</vt:lpstr>
      <vt:lpstr>方正书宋_GBK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2021-02-04T17:44:10Z</cp:lastPrinted>
  <dcterms:created xsi:type="dcterms:W3CDTF">2021-02-04T17:44:10Z</dcterms:created>
  <dcterms:modified xsi:type="dcterms:W3CDTF">2021-02-04T09:44:11Z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