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90" r:id="rId10"/>
    <p:sldId id="289" r:id="rId11"/>
    <p:sldId id="294" r:id="rId12"/>
    <p:sldId id="302" r:id="rId13"/>
    <p:sldId id="263" r:id="rId14"/>
    <p:sldId id="291" r:id="rId15"/>
    <p:sldId id="292" r:id="rId16"/>
    <p:sldId id="293" r:id="rId17"/>
    <p:sldId id="264" r:id="rId18"/>
    <p:sldId id="265" r:id="rId19"/>
    <p:sldId id="296" r:id="rId20"/>
    <p:sldId id="295" r:id="rId21"/>
    <p:sldId id="297" r:id="rId22"/>
    <p:sldId id="298" r:id="rId23"/>
    <p:sldId id="299" r:id="rId24"/>
    <p:sldId id="300" r:id="rId25"/>
    <p:sldId id="301" r:id="rId26"/>
  </p:sldIdLst>
  <p:sldSz cx="9144000" cy="5143500" type="screen16x9"/>
  <p:notesSz cx="6858000" cy="9144000"/>
  <p:embeddedFontLst>
    <p:embeddedFont>
      <p:font typeface="Franklin Gothic Medium" pitchFamily="34" charset="0"/>
      <p:regular r:id="rId29"/>
      <p:italic r:id="rId30"/>
    </p:embeddedFont>
    <p:embeddedFont>
      <p:font typeface="微软雅黑" pitchFamily="34" charset="-122"/>
      <p:regular r:id="rId31"/>
      <p:bold r:id="rId32"/>
    </p:embeddedFont>
    <p:embeddedFont>
      <p:font typeface="Franklin Gothic Book" pitchFamily="34" charset="0"/>
      <p:regular r:id="rId33"/>
      <p:italic r:id="rId34"/>
    </p:embeddedFont>
    <p:embeddedFont>
      <p:font typeface="黑体" pitchFamily="49" charset="-122"/>
      <p:regular r:id="rId35"/>
    </p:embeddedFont>
    <p:embeddedFont>
      <p:font typeface="Wingdings 2" pitchFamily="18" charset="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2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2D6E-46DC-4AA0-895D-732D9BF6D82F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D075-48C1-431B-AF70-2839675EB5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624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E627-4BDE-4148-8A54-23D34D49135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DF7E-B5F1-4FB8-AC3C-100B27206B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597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2397125"/>
            <a:ext cx="77724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F5D0-458D-4F42-B225-33A2784ADE78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D620-E16C-40E7-95E9-C215C2DAB0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506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057275"/>
            <a:ext cx="82296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E6F9-DCAC-465E-A5A2-8BCDA5DEE8F3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B27B-F9CE-42E2-9E2D-1525F54B0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967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DD06-7BE6-4088-AFBD-0B81D37E8AF4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9C97-157D-415D-A823-88C801F936B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172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82C0-EA3B-4FDA-B0F9-1DDE41FF35C4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B017-B6F2-4D49-8943-0362ED799C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67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D8FF-E64A-4C89-8FD1-53770869244D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E9FE-9D2A-4DC9-9D52-991DFAB6622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7638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215F-31F5-44B2-8565-FF5E686C85C4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A76F-305E-4CFD-B221-8E4634E9B1F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845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9A7-DF07-443F-8E70-0C01B4BE3CBD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1C8D-EB77-439D-A3DF-963D066FBF2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708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0214-C3E3-4732-938B-C1C33257C3BA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92FB-3814-47BA-B2BB-5D484D92F33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167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4ECA-2378-4C0B-A510-5DBED7CFA5AD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075A-D596-42F2-9BEE-60B4B5FF7A8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770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9CE6-9A77-4B09-90FA-73C1766B560A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67E-590C-43E0-93BD-4E94F5496F0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82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E335-0287-41FB-ACB5-6250308E44D1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8488-5551-4F52-8FE1-3EA7EE10AC7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02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057275"/>
            <a:ext cx="82296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4800600"/>
            <a:ext cx="32004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656F7-67DA-4EAA-9FFD-370BEFAB1483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4800600"/>
            <a:ext cx="37338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81A4-BB6E-44E8-A53F-3F4B1A955E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255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2357438"/>
            <a:ext cx="7772400" cy="14287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4FF3-EF18-4888-9D1A-4EFCEB5A0725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FC71-B596-4191-9802-404C28D14A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343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1057275"/>
            <a:ext cx="82296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EA26-0015-4927-94FA-43FA46CF3E10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8B7B-0F76-4EE9-9F5B-0DEDE5633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7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7275"/>
            <a:ext cx="82296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12B3-24F9-4B79-A326-74381B2DFB36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7C55-1648-416F-AE34-91DB520156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831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057275"/>
            <a:ext cx="8229600" cy="14288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8FBD-C3E3-4AD8-B6DA-B7663EA0020A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A897-1556-4657-8583-D0CDD58CF0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474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EAF0-6CA6-4DBE-B0B6-820EF136D05D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8630-39AF-48F1-86C9-84BC54AA0C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088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6063" y="790575"/>
            <a:ext cx="5903912" cy="127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F8CC-B409-4484-9665-BD706DC36F24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5220-0E99-4793-BD9C-674F5F93C1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52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B34E-2D23-4CE9-99D1-45985A9AD7D2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51CC-CD4F-4414-A542-8DD43E221B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81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物理噪声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725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140A24-36AD-4E05-952A-F1719D221F68}" type="datetime1">
              <a:rPr lang="zh-CN" altLang="en-US" smtClean="0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7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725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8BA0B6-3BC6-4291-8BD5-4E23CAEA25F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096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讲：电压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简洁不简单    通俗不复杂</a:t>
            </a:r>
          </a:p>
        </p:txBody>
      </p:sp>
    </p:spTree>
    <p:extLst>
      <p:ext uri="{BB962C8B-B14F-4D97-AF65-F5344CB8AC3E}">
        <p14:creationId xmlns:p14="http://schemas.microsoft.com/office/powerpoint/2010/main" xmlns="" val="4418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/>
              <a:t>当接“</a:t>
            </a:r>
            <a:r>
              <a:rPr lang="en-US" altLang="zh-CN" dirty="0"/>
              <a:t>-</a:t>
            </a:r>
            <a:r>
              <a:rPr lang="zh-CN" altLang="en-US" dirty="0"/>
              <a:t>”“</a:t>
            </a:r>
            <a:r>
              <a:rPr lang="en-US" altLang="zh-CN" dirty="0"/>
              <a:t>15</a:t>
            </a:r>
            <a:r>
              <a:rPr lang="zh-CN" altLang="en-US" dirty="0"/>
              <a:t>”接线柱时</a:t>
            </a:r>
            <a:r>
              <a:rPr lang="zh-CN" altLang="en-US" dirty="0" smtClean="0"/>
              <a:t>，读上面的刻度，量程</a:t>
            </a:r>
            <a:r>
              <a:rPr lang="zh-CN" altLang="en-US" dirty="0"/>
              <a:t>是</a:t>
            </a:r>
            <a:r>
              <a:rPr lang="en-US" altLang="zh-CN" dirty="0"/>
              <a:t>0~15v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311" y="1617662"/>
            <a:ext cx="2304256" cy="21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085191" y="3147898"/>
            <a:ext cx="1502229" cy="838200"/>
          </a:xfrm>
          <a:custGeom>
            <a:avLst/>
            <a:gdLst>
              <a:gd name="connsiteX0" fmla="*/ 1502229 w 1502229"/>
              <a:gd name="connsiteY0" fmla="*/ 0 h 838200"/>
              <a:gd name="connsiteX1" fmla="*/ 685800 w 1502229"/>
              <a:gd name="connsiteY1" fmla="*/ 293915 h 838200"/>
              <a:gd name="connsiteX2" fmla="*/ 0 w 1502229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229" h="838200">
                <a:moveTo>
                  <a:pt x="1502229" y="0"/>
                </a:moveTo>
                <a:cubicBezTo>
                  <a:pt x="1219200" y="77107"/>
                  <a:pt x="936171" y="154215"/>
                  <a:pt x="685800" y="293915"/>
                </a:cubicBezTo>
                <a:cubicBezTo>
                  <a:pt x="435429" y="433615"/>
                  <a:pt x="217714" y="635907"/>
                  <a:pt x="0" y="838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861048" y="3219755"/>
            <a:ext cx="1143000" cy="936171"/>
          </a:xfrm>
          <a:custGeom>
            <a:avLst/>
            <a:gdLst>
              <a:gd name="connsiteX0" fmla="*/ 0 w 1143000"/>
              <a:gd name="connsiteY0" fmla="*/ 0 h 936171"/>
              <a:gd name="connsiteX1" fmla="*/ 555172 w 1143000"/>
              <a:gd name="connsiteY1" fmla="*/ 337457 h 936171"/>
              <a:gd name="connsiteX2" fmla="*/ 1143000 w 1143000"/>
              <a:gd name="connsiteY2" fmla="*/ 936171 h 93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936171">
                <a:moveTo>
                  <a:pt x="0" y="0"/>
                </a:moveTo>
                <a:cubicBezTo>
                  <a:pt x="182336" y="90714"/>
                  <a:pt x="364672" y="181429"/>
                  <a:pt x="555172" y="337457"/>
                </a:cubicBezTo>
                <a:cubicBezTo>
                  <a:pt x="745672" y="493485"/>
                  <a:pt x="944336" y="714828"/>
                  <a:pt x="1143000" y="936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4932040" y="1851670"/>
            <a:ext cx="3456384" cy="563649"/>
          </a:xfrm>
          <a:prstGeom prst="wedgeRoundRectCallout">
            <a:avLst>
              <a:gd name="adj1" fmla="val -70594"/>
              <a:gd name="adj2" fmla="val 11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上面的量程每一小格表示</a:t>
            </a:r>
            <a:r>
              <a:rPr lang="en-US" altLang="zh-CN" dirty="0" smtClean="0"/>
              <a:t>0.5v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11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4087341"/>
          </a:xfrm>
        </p:spPr>
        <p:txBody>
          <a:bodyPr/>
          <a:lstStyle/>
          <a:p>
            <a:r>
              <a:rPr lang="zh-CN" altLang="en-US" dirty="0" smtClean="0"/>
              <a:t>小结：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规律：</a:t>
            </a:r>
            <a:r>
              <a:rPr lang="zh-CN" altLang="en-US" dirty="0">
                <a:solidFill>
                  <a:srgbClr val="FF0000"/>
                </a:solidFill>
              </a:rPr>
              <a:t>大量程是小量程的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倍。</a:t>
            </a: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618532"/>
              </p:ext>
            </p:extLst>
          </p:nvPr>
        </p:nvGraphicFramePr>
        <p:xfrm>
          <a:off x="539552" y="2427734"/>
          <a:ext cx="7704855" cy="130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接线柱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量程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分度值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”“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”</a:t>
                      </a:r>
                      <a:r>
                        <a:rPr lang="en-US" altLang="zh-CN" baseline="0" dirty="0" smtClean="0"/>
                        <a:t>    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0~3v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”“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”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0~15v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09"/>
          <a:stretch/>
        </p:blipFill>
        <p:spPr bwMode="auto">
          <a:xfrm>
            <a:off x="1763688" y="771550"/>
            <a:ext cx="4171950" cy="140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14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31357"/>
          </a:xfrm>
        </p:spPr>
        <p:txBody>
          <a:bodyPr/>
          <a:lstStyle/>
          <a:p>
            <a:r>
              <a:rPr lang="zh-CN" altLang="en-US" dirty="0" smtClean="0"/>
              <a:t>一同学用电压表去测小灯泡两端的电压，用小量程测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量时读数是</a:t>
            </a:r>
            <a:r>
              <a:rPr lang="en-US" altLang="zh-CN" dirty="0" smtClean="0"/>
              <a:t>2.2v</a:t>
            </a:r>
            <a:r>
              <a:rPr lang="zh-CN" altLang="en-US" dirty="0" smtClean="0"/>
              <a:t>；用大量程测量时读数是</a:t>
            </a:r>
            <a:r>
              <a:rPr lang="en-US" altLang="zh-CN" dirty="0" smtClean="0"/>
              <a:t>2.3v</a:t>
            </a:r>
            <a:r>
              <a:rPr lang="zh-CN" altLang="en-US" dirty="0" smtClean="0"/>
              <a:t>，则：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小灯泡两端的电压是多少？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答：</a:t>
            </a:r>
            <a:r>
              <a:rPr lang="en-US" altLang="zh-CN" dirty="0" smtClean="0">
                <a:solidFill>
                  <a:srgbClr val="FF0000"/>
                </a:solidFill>
              </a:rPr>
              <a:t>2.2v</a:t>
            </a:r>
            <a:r>
              <a:rPr lang="zh-CN" altLang="en-US" dirty="0" smtClean="0">
                <a:solidFill>
                  <a:srgbClr val="FF0000"/>
                </a:solidFill>
              </a:rPr>
              <a:t>，因为小量程更加精确。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问：小灯泡真实的电压只有一个，为什么有两个读数？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量程不一样，精确度就不一样。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6083"/>
            <a:ext cx="1440160" cy="13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499992" y="1843930"/>
            <a:ext cx="3627107" cy="648072"/>
          </a:xfrm>
          <a:prstGeom prst="wedgeRoundRectCallout">
            <a:avLst>
              <a:gd name="adj1" fmla="val -73035"/>
              <a:gd name="adj2" fmla="val 70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能用小量程，就尽量使用小量程。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73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015333"/>
          </a:xfrm>
        </p:spPr>
        <p:txBody>
          <a:bodyPr/>
          <a:lstStyle/>
          <a:p>
            <a:r>
              <a:rPr lang="zh-CN" altLang="en-US" dirty="0" smtClean="0"/>
              <a:t>问：电压表怎样测量小灯泡的电压？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与小灯泡并联。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94032" y="3119087"/>
            <a:ext cx="792088" cy="693600"/>
            <a:chOff x="971600" y="3106232"/>
            <a:chExt cx="792088" cy="6936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4958129" y="4404345"/>
            <a:ext cx="828000" cy="298918"/>
            <a:chOff x="2891497" y="4011910"/>
            <a:chExt cx="828000" cy="29891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91497" y="4014255"/>
              <a:ext cx="82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904930" y="402279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11961" y="401191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952531" y="4058380"/>
              <a:ext cx="692355" cy="212078"/>
              <a:chOff x="5204253" y="3799832"/>
              <a:chExt cx="692355" cy="21207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292080" y="3799832"/>
                <a:ext cx="604528" cy="212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04253" y="3845830"/>
                <a:ext cx="72008" cy="1200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013912" y="4271215"/>
            <a:ext cx="612000" cy="395638"/>
            <a:chOff x="2847214" y="2951969"/>
            <a:chExt cx="612000" cy="39563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847214" y="3347607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68368" y="3135529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04886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33138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39092" y="2951969"/>
              <a:ext cx="364457" cy="11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454169" y="3146415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022024" y="2004978"/>
            <a:ext cx="1047547" cy="1048532"/>
            <a:chOff x="554939" y="3418268"/>
            <a:chExt cx="1047547" cy="1048532"/>
          </a:xfrm>
        </p:grpSpPr>
        <p:grpSp>
          <p:nvGrpSpPr>
            <p:cNvPr id="31" name="组合 30"/>
            <p:cNvGrpSpPr/>
            <p:nvPr/>
          </p:nvGrpSpPr>
          <p:grpSpPr>
            <a:xfrm>
              <a:off x="554939" y="3418268"/>
              <a:ext cx="1008112" cy="1048532"/>
              <a:chOff x="1176738" y="3086240"/>
              <a:chExt cx="1008112" cy="10485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76738" y="3086240"/>
                <a:ext cx="1008112" cy="936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309868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614229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18590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64298" y="328253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V</a:t>
                </a:r>
                <a:endParaRPr lang="zh-CN" altLang="en-US" dirty="0"/>
              </a:p>
            </p:txBody>
          </p:sp>
          <p:sp>
            <p:nvSpPr>
              <p:cNvPr id="39" name="弧形 38"/>
              <p:cNvSpPr/>
              <p:nvPr/>
            </p:nvSpPr>
            <p:spPr>
              <a:xfrm>
                <a:off x="1187624" y="3171070"/>
                <a:ext cx="963702" cy="963702"/>
              </a:xfrm>
              <a:prstGeom prst="arc">
                <a:avLst>
                  <a:gd name="adj1" fmla="val 12523319"/>
                  <a:gd name="adj2" fmla="val 198428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04120" y="3763228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3</a:t>
                </a:r>
                <a:endParaRPr lang="zh-CN" altLang="en-US" sz="1400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76738" y="3642379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026422" y="410023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15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369" y="402350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-</a:t>
              </a:r>
              <a:endParaRPr lang="zh-CN" altLang="en-US" sz="2000" dirty="0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4889366" y="3601219"/>
            <a:ext cx="870857" cy="936172"/>
          </a:xfrm>
          <a:custGeom>
            <a:avLst/>
            <a:gdLst>
              <a:gd name="connsiteX0" fmla="*/ 870857 w 870857"/>
              <a:gd name="connsiteY0" fmla="*/ 936172 h 936172"/>
              <a:gd name="connsiteX1" fmla="*/ 653143 w 870857"/>
              <a:gd name="connsiteY1" fmla="*/ 217715 h 936172"/>
              <a:gd name="connsiteX2" fmla="*/ 0 w 870857"/>
              <a:gd name="connsiteY2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936172">
                <a:moveTo>
                  <a:pt x="870857" y="936172"/>
                </a:moveTo>
                <a:cubicBezTo>
                  <a:pt x="834571" y="654958"/>
                  <a:pt x="798286" y="373744"/>
                  <a:pt x="653143" y="217715"/>
                </a:cubicBezTo>
                <a:cubicBezTo>
                  <a:pt x="508000" y="61686"/>
                  <a:pt x="254000" y="30843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2609746" y="3622991"/>
            <a:ext cx="1484963" cy="838200"/>
          </a:xfrm>
          <a:custGeom>
            <a:avLst/>
            <a:gdLst>
              <a:gd name="connsiteX0" fmla="*/ 1484963 w 1484963"/>
              <a:gd name="connsiteY0" fmla="*/ 0 h 838200"/>
              <a:gd name="connsiteX1" fmla="*/ 58934 w 1484963"/>
              <a:gd name="connsiteY1" fmla="*/ 337457 h 838200"/>
              <a:gd name="connsiteX2" fmla="*/ 407277 w 1484963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963" h="838200">
                <a:moveTo>
                  <a:pt x="1484963" y="0"/>
                </a:moveTo>
                <a:cubicBezTo>
                  <a:pt x="861755" y="98878"/>
                  <a:pt x="238548" y="197757"/>
                  <a:pt x="58934" y="337457"/>
                </a:cubicBezTo>
                <a:cubicBezTo>
                  <a:pt x="-120680" y="477157"/>
                  <a:pt x="143298" y="657678"/>
                  <a:pt x="407277" y="838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626623" y="4340832"/>
            <a:ext cx="1338943" cy="153016"/>
          </a:xfrm>
          <a:custGeom>
            <a:avLst/>
            <a:gdLst>
              <a:gd name="connsiteX0" fmla="*/ 0 w 1338943"/>
              <a:gd name="connsiteY0" fmla="*/ 153016 h 153016"/>
              <a:gd name="connsiteX1" fmla="*/ 762000 w 1338943"/>
              <a:gd name="connsiteY1" fmla="*/ 616 h 153016"/>
              <a:gd name="connsiteX2" fmla="*/ 1338943 w 1338943"/>
              <a:gd name="connsiteY2" fmla="*/ 109473 h 1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53016">
                <a:moveTo>
                  <a:pt x="0" y="153016"/>
                </a:moveTo>
                <a:cubicBezTo>
                  <a:pt x="269421" y="80444"/>
                  <a:pt x="538843" y="7873"/>
                  <a:pt x="762000" y="616"/>
                </a:cubicBezTo>
                <a:cubicBezTo>
                  <a:pt x="985157" y="-6641"/>
                  <a:pt x="1162050" y="51416"/>
                  <a:pt x="1338943" y="109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4486594" y="2697705"/>
            <a:ext cx="467928" cy="925286"/>
          </a:xfrm>
          <a:custGeom>
            <a:avLst/>
            <a:gdLst>
              <a:gd name="connsiteX0" fmla="*/ 0 w 467928"/>
              <a:gd name="connsiteY0" fmla="*/ 0 h 925286"/>
              <a:gd name="connsiteX1" fmla="*/ 435429 w 467928"/>
              <a:gd name="connsiteY1" fmla="*/ 446314 h 925286"/>
              <a:gd name="connsiteX2" fmla="*/ 402772 w 467928"/>
              <a:gd name="connsiteY2" fmla="*/ 925286 h 9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928" h="925286">
                <a:moveTo>
                  <a:pt x="0" y="0"/>
                </a:moveTo>
                <a:cubicBezTo>
                  <a:pt x="184150" y="146050"/>
                  <a:pt x="368300" y="292100"/>
                  <a:pt x="435429" y="446314"/>
                </a:cubicBezTo>
                <a:cubicBezTo>
                  <a:pt x="502558" y="600528"/>
                  <a:pt x="452665" y="762907"/>
                  <a:pt x="402772" y="925286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3865915" y="2686819"/>
            <a:ext cx="272336" cy="947057"/>
          </a:xfrm>
          <a:custGeom>
            <a:avLst/>
            <a:gdLst>
              <a:gd name="connsiteX0" fmla="*/ 272336 w 272336"/>
              <a:gd name="connsiteY0" fmla="*/ 0 h 947057"/>
              <a:gd name="connsiteX1" fmla="*/ 194 w 272336"/>
              <a:gd name="connsiteY1" fmla="*/ 326572 h 947057"/>
              <a:gd name="connsiteX2" fmla="*/ 228794 w 272336"/>
              <a:gd name="connsiteY2" fmla="*/ 947057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36" h="947057">
                <a:moveTo>
                  <a:pt x="272336" y="0"/>
                </a:moveTo>
                <a:cubicBezTo>
                  <a:pt x="139893" y="84364"/>
                  <a:pt x="7451" y="168729"/>
                  <a:pt x="194" y="326572"/>
                </a:cubicBezTo>
                <a:cubicBezTo>
                  <a:pt x="-7063" y="484415"/>
                  <a:pt x="190694" y="847271"/>
                  <a:pt x="228794" y="947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标注 58"/>
          <p:cNvSpPr/>
          <p:nvPr/>
        </p:nvSpPr>
        <p:spPr>
          <a:xfrm>
            <a:off x="5436096" y="1563638"/>
            <a:ext cx="3024336" cy="637638"/>
          </a:xfrm>
          <a:prstGeom prst="wedgeRoundRectCallout">
            <a:avLst>
              <a:gd name="adj1" fmla="val -75544"/>
              <a:gd name="adj2" fmla="val 103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</a:t>
            </a:r>
            <a:r>
              <a:rPr lang="en-US" altLang="zh-CN" dirty="0" smtClean="0"/>
              <a:t>+</a:t>
            </a:r>
            <a:r>
              <a:rPr lang="zh-CN" altLang="en-US" dirty="0" smtClean="0"/>
              <a:t>”接线柱靠近电源正极</a:t>
            </a:r>
            <a:endParaRPr lang="zh-CN" altLang="en-US" dirty="0"/>
          </a:p>
        </p:txBody>
      </p:sp>
      <p:sp>
        <p:nvSpPr>
          <p:cNvPr id="60" name="圆角矩形标注 59"/>
          <p:cNvSpPr/>
          <p:nvPr/>
        </p:nvSpPr>
        <p:spPr>
          <a:xfrm>
            <a:off x="493091" y="1770989"/>
            <a:ext cx="3024336" cy="637638"/>
          </a:xfrm>
          <a:prstGeom prst="wedgeRoundRectCallout">
            <a:avLst>
              <a:gd name="adj1" fmla="val 68431"/>
              <a:gd name="adj2" fmla="val 898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</a:t>
            </a:r>
            <a:r>
              <a:rPr lang="en-US" altLang="zh-CN" dirty="0" smtClean="0"/>
              <a:t>-</a:t>
            </a:r>
            <a:r>
              <a:rPr lang="zh-CN" altLang="en-US" dirty="0" smtClean="0"/>
              <a:t>”接线柱靠近电源负极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27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015333"/>
          </a:xfrm>
        </p:spPr>
        <p:txBody>
          <a:bodyPr/>
          <a:lstStyle/>
          <a:p>
            <a:r>
              <a:rPr lang="zh-CN" altLang="en-US" dirty="0" smtClean="0"/>
              <a:t>实物图如图，请画出电路图。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152569" y="2907011"/>
            <a:ext cx="792088" cy="693600"/>
            <a:chOff x="971600" y="3106232"/>
            <a:chExt cx="792088" cy="6936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3016666" y="4192269"/>
            <a:ext cx="828000" cy="298918"/>
            <a:chOff x="2891497" y="4011910"/>
            <a:chExt cx="828000" cy="29891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91497" y="4014255"/>
              <a:ext cx="82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904930" y="402279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11961" y="401191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952531" y="4058380"/>
              <a:ext cx="692355" cy="212078"/>
              <a:chOff x="5204253" y="3799832"/>
              <a:chExt cx="692355" cy="21207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292080" y="3799832"/>
                <a:ext cx="604528" cy="212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04253" y="3845830"/>
                <a:ext cx="72008" cy="1200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072449" y="4059139"/>
            <a:ext cx="612000" cy="395638"/>
            <a:chOff x="2847214" y="2951969"/>
            <a:chExt cx="612000" cy="39563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847214" y="3347607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68368" y="3135529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04886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33138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39092" y="2951969"/>
              <a:ext cx="364457" cy="11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454169" y="3146415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080561" y="1792902"/>
            <a:ext cx="1047547" cy="1048532"/>
            <a:chOff x="554939" y="3418268"/>
            <a:chExt cx="1047547" cy="1048532"/>
          </a:xfrm>
        </p:grpSpPr>
        <p:grpSp>
          <p:nvGrpSpPr>
            <p:cNvPr id="31" name="组合 30"/>
            <p:cNvGrpSpPr/>
            <p:nvPr/>
          </p:nvGrpSpPr>
          <p:grpSpPr>
            <a:xfrm>
              <a:off x="554939" y="3418268"/>
              <a:ext cx="1008112" cy="1048532"/>
              <a:chOff x="1176738" y="3086240"/>
              <a:chExt cx="1008112" cy="10485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76738" y="3086240"/>
                <a:ext cx="1008112" cy="936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309868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614229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18590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64298" y="328253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V</a:t>
                </a:r>
                <a:endParaRPr lang="zh-CN" altLang="en-US" dirty="0"/>
              </a:p>
            </p:txBody>
          </p:sp>
          <p:sp>
            <p:nvSpPr>
              <p:cNvPr id="39" name="弧形 38"/>
              <p:cNvSpPr/>
              <p:nvPr/>
            </p:nvSpPr>
            <p:spPr>
              <a:xfrm>
                <a:off x="1187624" y="3171070"/>
                <a:ext cx="963702" cy="963702"/>
              </a:xfrm>
              <a:prstGeom prst="arc">
                <a:avLst>
                  <a:gd name="adj1" fmla="val 12523319"/>
                  <a:gd name="adj2" fmla="val 198428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04120" y="3763228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3</a:t>
                </a:r>
                <a:endParaRPr lang="zh-CN" altLang="en-US" sz="1400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76738" y="3642379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026422" y="410023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15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369" y="402350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-</a:t>
              </a:r>
              <a:endParaRPr lang="zh-CN" altLang="en-US" sz="2000" dirty="0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2947903" y="3389143"/>
            <a:ext cx="870857" cy="936172"/>
          </a:xfrm>
          <a:custGeom>
            <a:avLst/>
            <a:gdLst>
              <a:gd name="connsiteX0" fmla="*/ 870857 w 870857"/>
              <a:gd name="connsiteY0" fmla="*/ 936172 h 936172"/>
              <a:gd name="connsiteX1" fmla="*/ 653143 w 870857"/>
              <a:gd name="connsiteY1" fmla="*/ 217715 h 936172"/>
              <a:gd name="connsiteX2" fmla="*/ 0 w 870857"/>
              <a:gd name="connsiteY2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936172">
                <a:moveTo>
                  <a:pt x="870857" y="936172"/>
                </a:moveTo>
                <a:cubicBezTo>
                  <a:pt x="834571" y="654958"/>
                  <a:pt x="798286" y="373744"/>
                  <a:pt x="653143" y="217715"/>
                </a:cubicBezTo>
                <a:cubicBezTo>
                  <a:pt x="508000" y="61686"/>
                  <a:pt x="254000" y="30843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668283" y="3410915"/>
            <a:ext cx="1484963" cy="838200"/>
          </a:xfrm>
          <a:custGeom>
            <a:avLst/>
            <a:gdLst>
              <a:gd name="connsiteX0" fmla="*/ 1484963 w 1484963"/>
              <a:gd name="connsiteY0" fmla="*/ 0 h 838200"/>
              <a:gd name="connsiteX1" fmla="*/ 58934 w 1484963"/>
              <a:gd name="connsiteY1" fmla="*/ 337457 h 838200"/>
              <a:gd name="connsiteX2" fmla="*/ 407277 w 1484963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963" h="838200">
                <a:moveTo>
                  <a:pt x="1484963" y="0"/>
                </a:moveTo>
                <a:cubicBezTo>
                  <a:pt x="861755" y="98878"/>
                  <a:pt x="238548" y="197757"/>
                  <a:pt x="58934" y="337457"/>
                </a:cubicBezTo>
                <a:cubicBezTo>
                  <a:pt x="-120680" y="477157"/>
                  <a:pt x="143298" y="657678"/>
                  <a:pt x="407277" y="838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1685160" y="4128756"/>
            <a:ext cx="1338943" cy="153016"/>
          </a:xfrm>
          <a:custGeom>
            <a:avLst/>
            <a:gdLst>
              <a:gd name="connsiteX0" fmla="*/ 0 w 1338943"/>
              <a:gd name="connsiteY0" fmla="*/ 153016 h 153016"/>
              <a:gd name="connsiteX1" fmla="*/ 762000 w 1338943"/>
              <a:gd name="connsiteY1" fmla="*/ 616 h 153016"/>
              <a:gd name="connsiteX2" fmla="*/ 1338943 w 1338943"/>
              <a:gd name="connsiteY2" fmla="*/ 109473 h 1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53016">
                <a:moveTo>
                  <a:pt x="0" y="153016"/>
                </a:moveTo>
                <a:cubicBezTo>
                  <a:pt x="269421" y="80444"/>
                  <a:pt x="538843" y="7873"/>
                  <a:pt x="762000" y="616"/>
                </a:cubicBezTo>
                <a:cubicBezTo>
                  <a:pt x="985157" y="-6641"/>
                  <a:pt x="1162050" y="51416"/>
                  <a:pt x="1338943" y="109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2545131" y="2485629"/>
            <a:ext cx="467928" cy="925286"/>
          </a:xfrm>
          <a:custGeom>
            <a:avLst/>
            <a:gdLst>
              <a:gd name="connsiteX0" fmla="*/ 0 w 467928"/>
              <a:gd name="connsiteY0" fmla="*/ 0 h 925286"/>
              <a:gd name="connsiteX1" fmla="*/ 435429 w 467928"/>
              <a:gd name="connsiteY1" fmla="*/ 446314 h 925286"/>
              <a:gd name="connsiteX2" fmla="*/ 402772 w 467928"/>
              <a:gd name="connsiteY2" fmla="*/ 925286 h 9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928" h="925286">
                <a:moveTo>
                  <a:pt x="0" y="0"/>
                </a:moveTo>
                <a:cubicBezTo>
                  <a:pt x="184150" y="146050"/>
                  <a:pt x="368300" y="292100"/>
                  <a:pt x="435429" y="446314"/>
                </a:cubicBezTo>
                <a:cubicBezTo>
                  <a:pt x="502558" y="600528"/>
                  <a:pt x="452665" y="762907"/>
                  <a:pt x="402772" y="925286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924452" y="2474743"/>
            <a:ext cx="272336" cy="947057"/>
          </a:xfrm>
          <a:custGeom>
            <a:avLst/>
            <a:gdLst>
              <a:gd name="connsiteX0" fmla="*/ 272336 w 272336"/>
              <a:gd name="connsiteY0" fmla="*/ 0 h 947057"/>
              <a:gd name="connsiteX1" fmla="*/ 194 w 272336"/>
              <a:gd name="connsiteY1" fmla="*/ 326572 h 947057"/>
              <a:gd name="connsiteX2" fmla="*/ 228794 w 272336"/>
              <a:gd name="connsiteY2" fmla="*/ 947057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36" h="947057">
                <a:moveTo>
                  <a:pt x="272336" y="0"/>
                </a:moveTo>
                <a:cubicBezTo>
                  <a:pt x="139893" y="84364"/>
                  <a:pt x="7451" y="168729"/>
                  <a:pt x="194" y="326572"/>
                </a:cubicBezTo>
                <a:cubicBezTo>
                  <a:pt x="-7063" y="484415"/>
                  <a:pt x="190694" y="847271"/>
                  <a:pt x="228794" y="947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4499992" y="1792902"/>
            <a:ext cx="0" cy="70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7336768" y="1797755"/>
            <a:ext cx="0" cy="70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右箭头 71"/>
          <p:cNvSpPr/>
          <p:nvPr/>
        </p:nvSpPr>
        <p:spPr>
          <a:xfrm>
            <a:off x="3695805" y="2628753"/>
            <a:ext cx="372139" cy="2126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4499992" y="1606277"/>
            <a:ext cx="2840970" cy="2452862"/>
            <a:chOff x="4499992" y="1606277"/>
            <a:chExt cx="2840970" cy="2452862"/>
          </a:xfrm>
        </p:grpSpPr>
        <p:grpSp>
          <p:nvGrpSpPr>
            <p:cNvPr id="43" name="组合 42"/>
            <p:cNvGrpSpPr/>
            <p:nvPr/>
          </p:nvGrpSpPr>
          <p:grpSpPr>
            <a:xfrm>
              <a:off x="5872338" y="3348611"/>
              <a:ext cx="89586" cy="710528"/>
              <a:chOff x="5872338" y="3348611"/>
              <a:chExt cx="89586" cy="710528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961924" y="3348611"/>
                <a:ext cx="0" cy="71052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5872338" y="3523516"/>
                <a:ext cx="0" cy="3552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接连接符 44"/>
            <p:cNvCxnSpPr/>
            <p:nvPr/>
          </p:nvCxnSpPr>
          <p:spPr>
            <a:xfrm flipH="1">
              <a:off x="4499992" y="3703875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499992" y="2502548"/>
              <a:ext cx="0" cy="119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66" idx="2"/>
            </p:cNvCxnSpPr>
            <p:nvPr/>
          </p:nvCxnSpPr>
          <p:spPr>
            <a:xfrm flipH="1" flipV="1">
              <a:off x="4499992" y="2502548"/>
              <a:ext cx="1213250" cy="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5968616" y="3703875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7340962" y="2507401"/>
              <a:ext cx="0" cy="119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499992" y="1797755"/>
              <a:ext cx="1187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5687552" y="1606277"/>
              <a:ext cx="361184" cy="361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流程图: 汇总连接 65"/>
            <p:cNvSpPr/>
            <p:nvPr/>
          </p:nvSpPr>
          <p:spPr>
            <a:xfrm>
              <a:off x="5713242" y="2323068"/>
              <a:ext cx="360040" cy="360040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072543" y="3488652"/>
              <a:ext cx="269773" cy="242467"/>
              <a:chOff x="5072543" y="3488652"/>
              <a:chExt cx="269773" cy="242467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5126292" y="3488652"/>
                <a:ext cx="216024" cy="17830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椭圆 69"/>
              <p:cNvSpPr/>
              <p:nvPr/>
            </p:nvSpPr>
            <p:spPr>
              <a:xfrm>
                <a:off x="5072543" y="3659111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1" name="直接连接符 70"/>
            <p:cNvCxnSpPr/>
            <p:nvPr/>
          </p:nvCxnSpPr>
          <p:spPr>
            <a:xfrm flipH="1">
              <a:off x="5234304" y="3701194"/>
              <a:ext cx="6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037850" y="1797755"/>
              <a:ext cx="12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 flipV="1">
              <a:off x="6093328" y="2502548"/>
              <a:ext cx="1224000" cy="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294854" y="23119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宋体"/>
                <a:ea typeface="宋体"/>
              </a:rPr>
              <a:t>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35824" y="23119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宋体"/>
                <a:ea typeface="宋体"/>
              </a:rPr>
              <a:t>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0739" y="3211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宋体"/>
                <a:ea typeface="宋体"/>
              </a:rPr>
              <a:t>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6211" y="32010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宋体"/>
                <a:ea typeface="宋体"/>
              </a:rPr>
              <a:t>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9" name="灯片编号占位符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73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6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4059205"/>
          </a:xfrm>
        </p:spPr>
        <p:txBody>
          <a:bodyPr/>
          <a:lstStyle/>
          <a:p>
            <a:r>
              <a:rPr lang="zh-CN" altLang="en-US" dirty="0" smtClean="0"/>
              <a:t>如图：电压表测量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两端的电压，请连接实物图。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198255" y="2778795"/>
            <a:ext cx="792088" cy="693600"/>
            <a:chOff x="971600" y="3106232"/>
            <a:chExt cx="792088" cy="6936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6622482" y="4289055"/>
            <a:ext cx="828000" cy="298918"/>
            <a:chOff x="2891497" y="4011910"/>
            <a:chExt cx="828000" cy="29891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91497" y="4014255"/>
              <a:ext cx="82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904930" y="402279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11961" y="401191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952531" y="4058380"/>
              <a:ext cx="692355" cy="212078"/>
              <a:chOff x="5204253" y="3799832"/>
              <a:chExt cx="692355" cy="21207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292080" y="3799832"/>
                <a:ext cx="604528" cy="212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04253" y="3845830"/>
                <a:ext cx="72008" cy="1200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678265" y="4155925"/>
            <a:ext cx="612000" cy="395638"/>
            <a:chOff x="2847214" y="2951969"/>
            <a:chExt cx="612000" cy="39563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847214" y="3347607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68368" y="3135529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04886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33138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39092" y="2951969"/>
              <a:ext cx="364457" cy="11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454169" y="3146415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087885" y="1709441"/>
            <a:ext cx="1047547" cy="1048532"/>
            <a:chOff x="554939" y="3418268"/>
            <a:chExt cx="1047547" cy="1048532"/>
          </a:xfrm>
        </p:grpSpPr>
        <p:grpSp>
          <p:nvGrpSpPr>
            <p:cNvPr id="31" name="组合 30"/>
            <p:cNvGrpSpPr/>
            <p:nvPr/>
          </p:nvGrpSpPr>
          <p:grpSpPr>
            <a:xfrm>
              <a:off x="554939" y="3418268"/>
              <a:ext cx="1008112" cy="1048532"/>
              <a:chOff x="1176738" y="3086240"/>
              <a:chExt cx="1008112" cy="10485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76738" y="3086240"/>
                <a:ext cx="1008112" cy="936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309868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614229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18590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64298" y="328253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V</a:t>
                </a:r>
                <a:endParaRPr lang="zh-CN" altLang="en-US" dirty="0"/>
              </a:p>
            </p:txBody>
          </p:sp>
          <p:sp>
            <p:nvSpPr>
              <p:cNvPr id="39" name="弧形 38"/>
              <p:cNvSpPr/>
              <p:nvPr/>
            </p:nvSpPr>
            <p:spPr>
              <a:xfrm>
                <a:off x="1187624" y="3171070"/>
                <a:ext cx="963702" cy="963702"/>
              </a:xfrm>
              <a:prstGeom prst="arc">
                <a:avLst>
                  <a:gd name="adj1" fmla="val 12523319"/>
                  <a:gd name="adj2" fmla="val 198428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04120" y="3763228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3</a:t>
                </a:r>
                <a:endParaRPr lang="zh-CN" altLang="en-US" sz="1400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76738" y="3642379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026422" y="410023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15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369" y="402350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-</a:t>
              </a:r>
              <a:endParaRPr lang="zh-CN" altLang="en-US" sz="2000" dirty="0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5290976" y="4225542"/>
            <a:ext cx="1338943" cy="153016"/>
          </a:xfrm>
          <a:custGeom>
            <a:avLst/>
            <a:gdLst>
              <a:gd name="connsiteX0" fmla="*/ 0 w 1338943"/>
              <a:gd name="connsiteY0" fmla="*/ 153016 h 153016"/>
              <a:gd name="connsiteX1" fmla="*/ 762000 w 1338943"/>
              <a:gd name="connsiteY1" fmla="*/ 616 h 153016"/>
              <a:gd name="connsiteX2" fmla="*/ 1338943 w 1338943"/>
              <a:gd name="connsiteY2" fmla="*/ 109473 h 1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53016">
                <a:moveTo>
                  <a:pt x="0" y="153016"/>
                </a:moveTo>
                <a:cubicBezTo>
                  <a:pt x="269421" y="80444"/>
                  <a:pt x="538843" y="7873"/>
                  <a:pt x="762000" y="616"/>
                </a:cubicBezTo>
                <a:cubicBezTo>
                  <a:pt x="985157" y="-6641"/>
                  <a:pt x="1162050" y="51416"/>
                  <a:pt x="1338943" y="109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71"/>
          <p:cNvSpPr/>
          <p:nvPr/>
        </p:nvSpPr>
        <p:spPr>
          <a:xfrm>
            <a:off x="4017369" y="2493467"/>
            <a:ext cx="372139" cy="2126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043608" y="1936427"/>
            <a:ext cx="2840970" cy="2435523"/>
            <a:chOff x="1043608" y="1936427"/>
            <a:chExt cx="2840970" cy="2435523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1043608" y="2099900"/>
              <a:ext cx="0" cy="709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043608" y="1936427"/>
              <a:ext cx="2840970" cy="2435523"/>
              <a:chOff x="1043608" y="1936427"/>
              <a:chExt cx="2840970" cy="2435523"/>
            </a:xfrm>
          </p:grpSpPr>
          <p:sp>
            <p:nvSpPr>
              <p:cNvPr id="67" name="流程图: 汇总连接 66"/>
              <p:cNvSpPr/>
              <p:nvPr/>
            </p:nvSpPr>
            <p:spPr>
              <a:xfrm>
                <a:off x="1628784" y="2615294"/>
                <a:ext cx="360040" cy="360040"/>
              </a:xfrm>
              <a:prstGeom prst="flowChartSummingJunc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043608" y="1936427"/>
                <a:ext cx="2840970" cy="2435523"/>
                <a:chOff x="4499992" y="1623616"/>
                <a:chExt cx="2840970" cy="2435523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872338" y="3348611"/>
                  <a:ext cx="89586" cy="710528"/>
                  <a:chOff x="5872338" y="3348611"/>
                  <a:chExt cx="89586" cy="710528"/>
                </a:xfrm>
              </p:grpSpPr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5961924" y="3348611"/>
                    <a:ext cx="0" cy="71052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5872338" y="3523516"/>
                    <a:ext cx="0" cy="35526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4499992" y="3703875"/>
                  <a:ext cx="57606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V="1">
                  <a:off x="4499992" y="2502548"/>
                  <a:ext cx="0" cy="119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H="1" flipV="1">
                  <a:off x="4509462" y="2478429"/>
                  <a:ext cx="5931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flipH="1">
                  <a:off x="5968616" y="3703875"/>
                  <a:ext cx="13681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V="1">
                  <a:off x="7340962" y="2507401"/>
                  <a:ext cx="0" cy="119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V="1">
                  <a:off x="5759152" y="1775983"/>
                  <a:ext cx="0" cy="7096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 flipV="1">
                  <a:off x="4499992" y="1781341"/>
                  <a:ext cx="4320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椭圆 51"/>
                <p:cNvSpPr/>
                <p:nvPr/>
              </p:nvSpPr>
              <p:spPr>
                <a:xfrm>
                  <a:off x="4932040" y="1623616"/>
                  <a:ext cx="361184" cy="36118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V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流程图: 汇总连接 65"/>
                <p:cNvSpPr/>
                <p:nvPr/>
              </p:nvSpPr>
              <p:spPr>
                <a:xfrm>
                  <a:off x="6101746" y="2323068"/>
                  <a:ext cx="360040" cy="360040"/>
                </a:xfrm>
                <a:prstGeom prst="flowChartSummingJuncti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8" name="组合 47"/>
                <p:cNvGrpSpPr/>
                <p:nvPr/>
              </p:nvGrpSpPr>
              <p:grpSpPr>
                <a:xfrm>
                  <a:off x="5072543" y="3374979"/>
                  <a:ext cx="269773" cy="356140"/>
                  <a:chOff x="5072543" y="3374979"/>
                  <a:chExt cx="269773" cy="356140"/>
                </a:xfrm>
              </p:grpSpPr>
              <p:cxnSp>
                <p:nvCxnSpPr>
                  <p:cNvPr id="68" name="直接连接符 67"/>
                  <p:cNvCxnSpPr/>
                  <p:nvPr/>
                </p:nvCxnSpPr>
                <p:spPr>
                  <a:xfrm flipV="1">
                    <a:off x="5126292" y="3374979"/>
                    <a:ext cx="216024" cy="29198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椭圆 69"/>
                  <p:cNvSpPr/>
                  <p:nvPr/>
                </p:nvSpPr>
                <p:spPr>
                  <a:xfrm>
                    <a:off x="5072543" y="3659111"/>
                    <a:ext cx="72008" cy="72008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5234304" y="3701194"/>
                  <a:ext cx="61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 flipV="1">
                  <a:off x="5462602" y="2478429"/>
                  <a:ext cx="61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6461786" y="2478429"/>
                  <a:ext cx="87498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 flipV="1">
                  <a:off x="5293224" y="1781341"/>
                  <a:ext cx="46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691680" y="30037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</a:t>
                </a:r>
                <a:r>
                  <a:rPr lang="en-US" altLang="zh-CN" baseline="-25000" dirty="0" smtClean="0"/>
                  <a:t>1</a:t>
                </a:r>
                <a:endParaRPr lang="zh-CN" altLang="en-US" baseline="-250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662706" y="30037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</a:t>
                </a:r>
                <a:r>
                  <a:rPr lang="en-US" altLang="zh-CN" baseline="-25000" dirty="0" smtClean="0"/>
                  <a:t>2</a:t>
                </a:r>
                <a:endParaRPr lang="zh-CN" altLang="en-US" baseline="-25000" dirty="0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542773" y="2824323"/>
            <a:ext cx="792088" cy="693600"/>
            <a:chOff x="971600" y="3106232"/>
            <a:chExt cx="792088" cy="693600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弧形 81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86" name="直接连接符 85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任意多边形 58"/>
          <p:cNvSpPr/>
          <p:nvPr/>
        </p:nvSpPr>
        <p:spPr>
          <a:xfrm>
            <a:off x="7358743" y="3316462"/>
            <a:ext cx="403662" cy="1077686"/>
          </a:xfrm>
          <a:custGeom>
            <a:avLst/>
            <a:gdLst>
              <a:gd name="connsiteX0" fmla="*/ 87086 w 403662"/>
              <a:gd name="connsiteY0" fmla="*/ 1077686 h 1077686"/>
              <a:gd name="connsiteX1" fmla="*/ 402771 w 403662"/>
              <a:gd name="connsiteY1" fmla="*/ 511629 h 1077686"/>
              <a:gd name="connsiteX2" fmla="*/ 0 w 403662"/>
              <a:gd name="connsiteY2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662" h="1077686">
                <a:moveTo>
                  <a:pt x="87086" y="1077686"/>
                </a:moveTo>
                <a:cubicBezTo>
                  <a:pt x="252185" y="884464"/>
                  <a:pt x="417285" y="691243"/>
                  <a:pt x="402771" y="511629"/>
                </a:cubicBezTo>
                <a:cubicBezTo>
                  <a:pt x="388257" y="332015"/>
                  <a:pt x="194128" y="16600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5998029" y="3162832"/>
            <a:ext cx="555171" cy="131859"/>
          </a:xfrm>
          <a:custGeom>
            <a:avLst/>
            <a:gdLst>
              <a:gd name="connsiteX0" fmla="*/ 555171 w 555171"/>
              <a:gd name="connsiteY0" fmla="*/ 131859 h 131859"/>
              <a:gd name="connsiteX1" fmla="*/ 326571 w 555171"/>
              <a:gd name="connsiteY1" fmla="*/ 1230 h 131859"/>
              <a:gd name="connsiteX2" fmla="*/ 0 w 555171"/>
              <a:gd name="connsiteY2" fmla="*/ 77430 h 1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71" h="131859">
                <a:moveTo>
                  <a:pt x="555171" y="131859"/>
                </a:moveTo>
                <a:cubicBezTo>
                  <a:pt x="487135" y="71080"/>
                  <a:pt x="419099" y="10301"/>
                  <a:pt x="326571" y="1230"/>
                </a:cubicBezTo>
                <a:cubicBezTo>
                  <a:pt x="234043" y="-7841"/>
                  <a:pt x="117021" y="34794"/>
                  <a:pt x="0" y="774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4389508" y="3262034"/>
            <a:ext cx="813863" cy="1110342"/>
          </a:xfrm>
          <a:custGeom>
            <a:avLst/>
            <a:gdLst>
              <a:gd name="connsiteX0" fmla="*/ 813863 w 813863"/>
              <a:gd name="connsiteY0" fmla="*/ 0 h 1110342"/>
              <a:gd name="connsiteX1" fmla="*/ 19206 w 813863"/>
              <a:gd name="connsiteY1" fmla="*/ 348342 h 1110342"/>
              <a:gd name="connsiteX2" fmla="*/ 324006 w 813863"/>
              <a:gd name="connsiteY2" fmla="*/ 1110342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863" h="1110342">
                <a:moveTo>
                  <a:pt x="813863" y="0"/>
                </a:moveTo>
                <a:cubicBezTo>
                  <a:pt x="457356" y="81642"/>
                  <a:pt x="100849" y="163285"/>
                  <a:pt x="19206" y="348342"/>
                </a:cubicBezTo>
                <a:cubicBezTo>
                  <a:pt x="-62437" y="533399"/>
                  <a:pt x="130784" y="821870"/>
                  <a:pt x="324006" y="11103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5573486" y="2402062"/>
            <a:ext cx="429687" cy="838200"/>
          </a:xfrm>
          <a:custGeom>
            <a:avLst/>
            <a:gdLst>
              <a:gd name="connsiteX0" fmla="*/ 0 w 429687"/>
              <a:gd name="connsiteY0" fmla="*/ 0 h 838200"/>
              <a:gd name="connsiteX1" fmla="*/ 381000 w 429687"/>
              <a:gd name="connsiteY1" fmla="*/ 424543 h 838200"/>
              <a:gd name="connsiteX2" fmla="*/ 424543 w 429687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87" h="838200">
                <a:moveTo>
                  <a:pt x="0" y="0"/>
                </a:moveTo>
                <a:cubicBezTo>
                  <a:pt x="155121" y="142421"/>
                  <a:pt x="310243" y="284843"/>
                  <a:pt x="381000" y="424543"/>
                </a:cubicBezTo>
                <a:cubicBezTo>
                  <a:pt x="451757" y="564243"/>
                  <a:pt x="424543" y="838200"/>
                  <a:pt x="424543" y="8382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4887626" y="2380291"/>
            <a:ext cx="337517" cy="881743"/>
          </a:xfrm>
          <a:custGeom>
            <a:avLst/>
            <a:gdLst>
              <a:gd name="connsiteX0" fmla="*/ 337517 w 337517"/>
              <a:gd name="connsiteY0" fmla="*/ 0 h 881743"/>
              <a:gd name="connsiteX1" fmla="*/ 60 w 337517"/>
              <a:gd name="connsiteY1" fmla="*/ 261257 h 881743"/>
              <a:gd name="connsiteX2" fmla="*/ 315745 w 337517"/>
              <a:gd name="connsiteY2" fmla="*/ 881743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517" h="881743">
                <a:moveTo>
                  <a:pt x="337517" y="0"/>
                </a:moveTo>
                <a:cubicBezTo>
                  <a:pt x="170603" y="57150"/>
                  <a:pt x="3689" y="114300"/>
                  <a:pt x="60" y="261257"/>
                </a:cubicBezTo>
                <a:cubicBezTo>
                  <a:pt x="-3569" y="408214"/>
                  <a:pt x="156088" y="644978"/>
                  <a:pt x="315745" y="881743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5436096" y="34859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6804248" y="350831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20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2" grpId="0" animBg="1"/>
      <p:bldP spid="59" grpId="0" animBg="1"/>
      <p:bldP spid="60" grpId="0" animBg="1"/>
      <p:bldP spid="90" grpId="0" animBg="1"/>
      <p:bldP spid="92" grpId="0" animBg="1"/>
      <p:bldP spid="93" grpId="0" animBg="1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83518"/>
            <a:ext cx="8229600" cy="4203221"/>
          </a:xfrm>
        </p:spPr>
        <p:txBody>
          <a:bodyPr/>
          <a:lstStyle/>
          <a:p>
            <a:r>
              <a:rPr lang="zh-CN" altLang="en-US" dirty="0" smtClean="0"/>
              <a:t>如图：电压表测量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两端的电压，请连接实物图。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198255" y="2778795"/>
            <a:ext cx="792088" cy="693600"/>
            <a:chOff x="971600" y="3106232"/>
            <a:chExt cx="792088" cy="6936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6622482" y="4289055"/>
            <a:ext cx="828000" cy="298918"/>
            <a:chOff x="2891497" y="4011910"/>
            <a:chExt cx="828000" cy="29891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91497" y="4014255"/>
              <a:ext cx="82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904930" y="402279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11961" y="401191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952531" y="4058380"/>
              <a:ext cx="692355" cy="212078"/>
              <a:chOff x="5204253" y="3799832"/>
              <a:chExt cx="692355" cy="21207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292080" y="3799832"/>
                <a:ext cx="604528" cy="212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04253" y="3845830"/>
                <a:ext cx="72008" cy="1200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678265" y="4155925"/>
            <a:ext cx="612000" cy="395638"/>
            <a:chOff x="2847214" y="2951969"/>
            <a:chExt cx="612000" cy="39563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847214" y="3347607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68368" y="3135529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04886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33138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39092" y="2951969"/>
              <a:ext cx="364457" cy="11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454169" y="3146415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444208" y="1559767"/>
            <a:ext cx="1047547" cy="1048532"/>
            <a:chOff x="554939" y="3418268"/>
            <a:chExt cx="1047547" cy="1048532"/>
          </a:xfrm>
        </p:grpSpPr>
        <p:grpSp>
          <p:nvGrpSpPr>
            <p:cNvPr id="31" name="组合 30"/>
            <p:cNvGrpSpPr/>
            <p:nvPr/>
          </p:nvGrpSpPr>
          <p:grpSpPr>
            <a:xfrm>
              <a:off x="554939" y="3418268"/>
              <a:ext cx="1008112" cy="1048532"/>
              <a:chOff x="1176738" y="3086240"/>
              <a:chExt cx="1008112" cy="10485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76738" y="3086240"/>
                <a:ext cx="1008112" cy="936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309868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614229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18590" y="372387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64298" y="328253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V</a:t>
                </a:r>
                <a:endParaRPr lang="zh-CN" altLang="en-US" dirty="0"/>
              </a:p>
            </p:txBody>
          </p:sp>
          <p:sp>
            <p:nvSpPr>
              <p:cNvPr id="39" name="弧形 38"/>
              <p:cNvSpPr/>
              <p:nvPr/>
            </p:nvSpPr>
            <p:spPr>
              <a:xfrm>
                <a:off x="1187624" y="3171070"/>
                <a:ext cx="963702" cy="963702"/>
              </a:xfrm>
              <a:prstGeom prst="arc">
                <a:avLst>
                  <a:gd name="adj1" fmla="val 12523319"/>
                  <a:gd name="adj2" fmla="val 198428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04120" y="3763228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3</a:t>
                </a:r>
                <a:endParaRPr lang="zh-CN" altLang="en-US" sz="1400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76738" y="3642379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026422" y="410023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15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369" y="402350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-</a:t>
              </a:r>
              <a:endParaRPr lang="zh-CN" altLang="en-US" sz="2000" dirty="0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5290976" y="4225542"/>
            <a:ext cx="1338943" cy="153016"/>
          </a:xfrm>
          <a:custGeom>
            <a:avLst/>
            <a:gdLst>
              <a:gd name="connsiteX0" fmla="*/ 0 w 1338943"/>
              <a:gd name="connsiteY0" fmla="*/ 153016 h 153016"/>
              <a:gd name="connsiteX1" fmla="*/ 762000 w 1338943"/>
              <a:gd name="connsiteY1" fmla="*/ 616 h 153016"/>
              <a:gd name="connsiteX2" fmla="*/ 1338943 w 1338943"/>
              <a:gd name="connsiteY2" fmla="*/ 109473 h 1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53016">
                <a:moveTo>
                  <a:pt x="0" y="153016"/>
                </a:moveTo>
                <a:cubicBezTo>
                  <a:pt x="269421" y="80444"/>
                  <a:pt x="538843" y="7873"/>
                  <a:pt x="762000" y="616"/>
                </a:cubicBezTo>
                <a:cubicBezTo>
                  <a:pt x="985157" y="-6641"/>
                  <a:pt x="1162050" y="51416"/>
                  <a:pt x="1338943" y="1094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71"/>
          <p:cNvSpPr/>
          <p:nvPr/>
        </p:nvSpPr>
        <p:spPr>
          <a:xfrm>
            <a:off x="3843737" y="2995919"/>
            <a:ext cx="372139" cy="2126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>
            <a:stCxn id="66" idx="2"/>
          </p:cNvCxnSpPr>
          <p:nvPr/>
        </p:nvCxnSpPr>
        <p:spPr>
          <a:xfrm flipH="1" flipV="1">
            <a:off x="1750844" y="2791240"/>
            <a:ext cx="981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8234" y="1936427"/>
            <a:ext cx="2840970" cy="2435523"/>
            <a:chOff x="1043608" y="1362555"/>
            <a:chExt cx="2840970" cy="2435523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2339752" y="1507722"/>
              <a:ext cx="0" cy="709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流程图: 汇总连接 66"/>
            <p:cNvSpPr/>
            <p:nvPr/>
          </p:nvSpPr>
          <p:spPr>
            <a:xfrm>
              <a:off x="1628784" y="2037348"/>
              <a:ext cx="360040" cy="360040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415954" y="3087550"/>
              <a:ext cx="89586" cy="710528"/>
              <a:chOff x="5872338" y="3348611"/>
              <a:chExt cx="89586" cy="710528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961924" y="3348611"/>
                <a:ext cx="0" cy="71052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5872338" y="3523516"/>
                <a:ext cx="0" cy="3552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接连接符 44"/>
            <p:cNvCxnSpPr/>
            <p:nvPr/>
          </p:nvCxnSpPr>
          <p:spPr>
            <a:xfrm flipH="1">
              <a:off x="1043608" y="344281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043608" y="2208829"/>
              <a:ext cx="0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1053078" y="2217368"/>
              <a:ext cx="593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2512232" y="3442814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3884578" y="2224568"/>
              <a:ext cx="0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3880384" y="1501887"/>
              <a:ext cx="0" cy="709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2339752" y="150939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771800" y="1362555"/>
              <a:ext cx="361184" cy="361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流程图: 汇总连接 65"/>
            <p:cNvSpPr/>
            <p:nvPr/>
          </p:nvSpPr>
          <p:spPr>
            <a:xfrm>
              <a:off x="2987824" y="2062007"/>
              <a:ext cx="360040" cy="360040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616159" y="3113918"/>
              <a:ext cx="269773" cy="356140"/>
              <a:chOff x="5072543" y="3374979"/>
              <a:chExt cx="269773" cy="356140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5126292" y="3374979"/>
                <a:ext cx="216024" cy="29198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椭圆 69"/>
              <p:cNvSpPr/>
              <p:nvPr/>
            </p:nvSpPr>
            <p:spPr>
              <a:xfrm>
                <a:off x="5072543" y="3659111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1" name="直接连接符 70"/>
            <p:cNvCxnSpPr/>
            <p:nvPr/>
          </p:nvCxnSpPr>
          <p:spPr>
            <a:xfrm flipH="1">
              <a:off x="1777920" y="3440133"/>
              <a:ext cx="6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endCxn id="66" idx="6"/>
            </p:cNvCxnSpPr>
            <p:nvPr/>
          </p:nvCxnSpPr>
          <p:spPr>
            <a:xfrm flipH="1">
              <a:off x="3347864" y="2217368"/>
              <a:ext cx="532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3132984" y="1509394"/>
              <a:ext cx="74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92780" y="24220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954890" y="244330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542773" y="2824323"/>
            <a:ext cx="792088" cy="693600"/>
            <a:chOff x="971600" y="3106232"/>
            <a:chExt cx="792088" cy="693600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971600" y="3795886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971600" y="3579862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1204864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弧形 81"/>
            <p:cNvSpPr/>
            <p:nvPr/>
          </p:nvSpPr>
          <p:spPr>
            <a:xfrm>
              <a:off x="1113384" y="3106232"/>
              <a:ext cx="473630" cy="473630"/>
            </a:xfrm>
            <a:prstGeom prst="arc">
              <a:avLst>
                <a:gd name="adj1" fmla="val 7502235"/>
                <a:gd name="adj2" fmla="val 34705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197323" y="3225337"/>
              <a:ext cx="296985" cy="278567"/>
              <a:chOff x="2915816" y="4009494"/>
              <a:chExt cx="586950" cy="290448"/>
            </a:xfrm>
          </p:grpSpPr>
          <p:cxnSp>
            <p:nvCxnSpPr>
              <p:cNvPr id="86" name="直接连接符 85"/>
              <p:cNvCxnSpPr/>
              <p:nvPr/>
            </p:nvCxnSpPr>
            <p:spPr>
              <a:xfrm flipV="1">
                <a:off x="2915816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3059832" y="4011910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3214734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358750" y="4009494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/>
            <p:cNvCxnSpPr/>
            <p:nvPr/>
          </p:nvCxnSpPr>
          <p:spPr>
            <a:xfrm flipV="1">
              <a:off x="1763688" y="3579861"/>
              <a:ext cx="0" cy="216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1465309" y="3547832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任意多边形 58"/>
          <p:cNvSpPr/>
          <p:nvPr/>
        </p:nvSpPr>
        <p:spPr>
          <a:xfrm>
            <a:off x="7358743" y="3316462"/>
            <a:ext cx="403662" cy="1077686"/>
          </a:xfrm>
          <a:custGeom>
            <a:avLst/>
            <a:gdLst>
              <a:gd name="connsiteX0" fmla="*/ 87086 w 403662"/>
              <a:gd name="connsiteY0" fmla="*/ 1077686 h 1077686"/>
              <a:gd name="connsiteX1" fmla="*/ 402771 w 403662"/>
              <a:gd name="connsiteY1" fmla="*/ 511629 h 1077686"/>
              <a:gd name="connsiteX2" fmla="*/ 0 w 403662"/>
              <a:gd name="connsiteY2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662" h="1077686">
                <a:moveTo>
                  <a:pt x="87086" y="1077686"/>
                </a:moveTo>
                <a:cubicBezTo>
                  <a:pt x="252185" y="884464"/>
                  <a:pt x="417285" y="691243"/>
                  <a:pt x="402771" y="511629"/>
                </a:cubicBezTo>
                <a:cubicBezTo>
                  <a:pt x="388257" y="332015"/>
                  <a:pt x="194128" y="16600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5998029" y="3162832"/>
            <a:ext cx="555171" cy="131859"/>
          </a:xfrm>
          <a:custGeom>
            <a:avLst/>
            <a:gdLst>
              <a:gd name="connsiteX0" fmla="*/ 555171 w 555171"/>
              <a:gd name="connsiteY0" fmla="*/ 131859 h 131859"/>
              <a:gd name="connsiteX1" fmla="*/ 326571 w 555171"/>
              <a:gd name="connsiteY1" fmla="*/ 1230 h 131859"/>
              <a:gd name="connsiteX2" fmla="*/ 0 w 555171"/>
              <a:gd name="connsiteY2" fmla="*/ 77430 h 1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71" h="131859">
                <a:moveTo>
                  <a:pt x="555171" y="131859"/>
                </a:moveTo>
                <a:cubicBezTo>
                  <a:pt x="487135" y="71080"/>
                  <a:pt x="419099" y="10301"/>
                  <a:pt x="326571" y="1230"/>
                </a:cubicBezTo>
                <a:cubicBezTo>
                  <a:pt x="234043" y="-7841"/>
                  <a:pt x="117021" y="34794"/>
                  <a:pt x="0" y="774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4389508" y="3262034"/>
            <a:ext cx="813863" cy="1110342"/>
          </a:xfrm>
          <a:custGeom>
            <a:avLst/>
            <a:gdLst>
              <a:gd name="connsiteX0" fmla="*/ 813863 w 813863"/>
              <a:gd name="connsiteY0" fmla="*/ 0 h 1110342"/>
              <a:gd name="connsiteX1" fmla="*/ 19206 w 813863"/>
              <a:gd name="connsiteY1" fmla="*/ 348342 h 1110342"/>
              <a:gd name="connsiteX2" fmla="*/ 324006 w 813863"/>
              <a:gd name="connsiteY2" fmla="*/ 1110342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863" h="1110342">
                <a:moveTo>
                  <a:pt x="813863" y="0"/>
                </a:moveTo>
                <a:cubicBezTo>
                  <a:pt x="457356" y="81642"/>
                  <a:pt x="100849" y="163285"/>
                  <a:pt x="19206" y="348342"/>
                </a:cubicBezTo>
                <a:cubicBezTo>
                  <a:pt x="-62437" y="533399"/>
                  <a:pt x="130784" y="821870"/>
                  <a:pt x="324006" y="11103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5364598" y="34859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6722793" y="35191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54" name="任意多边形 53"/>
          <p:cNvSpPr/>
          <p:nvPr/>
        </p:nvSpPr>
        <p:spPr>
          <a:xfrm>
            <a:off x="6259142" y="2217005"/>
            <a:ext cx="326715" cy="1088571"/>
          </a:xfrm>
          <a:custGeom>
            <a:avLst/>
            <a:gdLst>
              <a:gd name="connsiteX0" fmla="*/ 326715 w 326715"/>
              <a:gd name="connsiteY0" fmla="*/ 0 h 1088571"/>
              <a:gd name="connsiteX1" fmla="*/ 144 w 326715"/>
              <a:gd name="connsiteY1" fmla="*/ 304800 h 1088571"/>
              <a:gd name="connsiteX2" fmla="*/ 294058 w 326715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715" h="1088571">
                <a:moveTo>
                  <a:pt x="326715" y="0"/>
                </a:moveTo>
                <a:cubicBezTo>
                  <a:pt x="166151" y="61686"/>
                  <a:pt x="5587" y="123372"/>
                  <a:pt x="144" y="304800"/>
                </a:cubicBezTo>
                <a:cubicBezTo>
                  <a:pt x="-5299" y="486229"/>
                  <a:pt x="144379" y="787400"/>
                  <a:pt x="294058" y="1088571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6934200" y="2238776"/>
            <a:ext cx="432605" cy="1066800"/>
          </a:xfrm>
          <a:custGeom>
            <a:avLst/>
            <a:gdLst>
              <a:gd name="connsiteX0" fmla="*/ 0 w 432605"/>
              <a:gd name="connsiteY0" fmla="*/ 0 h 1066800"/>
              <a:gd name="connsiteX1" fmla="*/ 402771 w 432605"/>
              <a:gd name="connsiteY1" fmla="*/ 489858 h 1066800"/>
              <a:gd name="connsiteX2" fmla="*/ 402771 w 432605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605" h="1066800">
                <a:moveTo>
                  <a:pt x="0" y="0"/>
                </a:moveTo>
                <a:cubicBezTo>
                  <a:pt x="167821" y="156029"/>
                  <a:pt x="335643" y="312058"/>
                  <a:pt x="402771" y="489858"/>
                </a:cubicBezTo>
                <a:cubicBezTo>
                  <a:pt x="469899" y="667658"/>
                  <a:pt x="402771" y="1066800"/>
                  <a:pt x="402771" y="1066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7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2" grpId="0" animBg="1"/>
      <p:bldP spid="59" grpId="0" animBg="1"/>
      <p:bldP spid="60" grpId="0" animBg="1"/>
      <p:bldP spid="90" grpId="0" animBg="1"/>
      <p:bldP spid="94" grpId="0"/>
      <p:bldP spid="95" grpId="0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699542"/>
            <a:ext cx="8229600" cy="4018781"/>
          </a:xfrm>
        </p:spPr>
        <p:txBody>
          <a:bodyPr/>
          <a:lstStyle/>
          <a:p>
            <a:r>
              <a:rPr lang="zh-CN" altLang="en-US" dirty="0" smtClean="0"/>
              <a:t>问：电压表能不能</a:t>
            </a:r>
            <a:r>
              <a:rPr lang="zh-CN" altLang="en-US" dirty="0" smtClean="0">
                <a:solidFill>
                  <a:srgbClr val="FF0000"/>
                </a:solidFill>
              </a:rPr>
              <a:t>直接</a:t>
            </a:r>
            <a:r>
              <a:rPr lang="zh-CN" altLang="en-US" dirty="0" smtClean="0"/>
              <a:t>测量电源电压？</a:t>
            </a:r>
            <a:endParaRPr lang="en-US" altLang="zh-CN" dirty="0" smtClean="0"/>
          </a:p>
          <a:p>
            <a:r>
              <a:rPr lang="zh-CN" altLang="en-US" dirty="0" smtClean="0"/>
              <a:t>答：能，</a:t>
            </a:r>
            <a:r>
              <a:rPr lang="zh-CN" altLang="en-US" dirty="0" smtClean="0">
                <a:solidFill>
                  <a:srgbClr val="FF0000"/>
                </a:solidFill>
              </a:rPr>
              <a:t>直接</a:t>
            </a:r>
            <a:r>
              <a:rPr lang="zh-CN" altLang="en-US" dirty="0" smtClean="0"/>
              <a:t>把电压表接在电源两端。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758" y="1779662"/>
            <a:ext cx="10604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 rot="10800000">
            <a:off x="2032642" y="3531769"/>
            <a:ext cx="828000" cy="298918"/>
            <a:chOff x="2891497" y="4011910"/>
            <a:chExt cx="828000" cy="29891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91497" y="4014255"/>
              <a:ext cx="828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904930" y="402279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711961" y="401191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2952531" y="4058380"/>
              <a:ext cx="692355" cy="212078"/>
              <a:chOff x="5204253" y="3799832"/>
              <a:chExt cx="692355" cy="21207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92080" y="3799832"/>
                <a:ext cx="604528" cy="212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204253" y="3845830"/>
                <a:ext cx="72008" cy="1200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899592" y="3452117"/>
            <a:ext cx="612000" cy="395638"/>
            <a:chOff x="2847214" y="2951969"/>
            <a:chExt cx="612000" cy="39563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847214" y="3347607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868368" y="3135529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04886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331382" y="3071900"/>
              <a:ext cx="0" cy="258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039092" y="2951969"/>
              <a:ext cx="364457" cy="11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454169" y="3146415"/>
              <a:ext cx="0" cy="2011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任意多边形 3"/>
          <p:cNvSpPr/>
          <p:nvPr/>
        </p:nvSpPr>
        <p:spPr>
          <a:xfrm>
            <a:off x="1502228" y="3507854"/>
            <a:ext cx="511629" cy="110431"/>
          </a:xfrm>
          <a:custGeom>
            <a:avLst/>
            <a:gdLst>
              <a:gd name="connsiteX0" fmla="*/ 511629 w 511629"/>
              <a:gd name="connsiteY0" fmla="*/ 56002 h 110431"/>
              <a:gd name="connsiteX1" fmla="*/ 261257 w 511629"/>
              <a:gd name="connsiteY1" fmla="*/ 1573 h 110431"/>
              <a:gd name="connsiteX2" fmla="*/ 0 w 511629"/>
              <a:gd name="connsiteY2" fmla="*/ 110431 h 11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629" h="110431">
                <a:moveTo>
                  <a:pt x="511629" y="56002"/>
                </a:moveTo>
                <a:cubicBezTo>
                  <a:pt x="429078" y="24252"/>
                  <a:pt x="346528" y="-7498"/>
                  <a:pt x="261257" y="1573"/>
                </a:cubicBezTo>
                <a:cubicBezTo>
                  <a:pt x="175986" y="10644"/>
                  <a:pt x="87993" y="60537"/>
                  <a:pt x="0" y="110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903150" y="2481131"/>
            <a:ext cx="1067164" cy="1186543"/>
          </a:xfrm>
          <a:custGeom>
            <a:avLst/>
            <a:gdLst>
              <a:gd name="connsiteX0" fmla="*/ 364 w 1067164"/>
              <a:gd name="connsiteY0" fmla="*/ 1186543 h 1186543"/>
              <a:gd name="connsiteX1" fmla="*/ 174536 w 1067164"/>
              <a:gd name="connsiteY1" fmla="*/ 402772 h 1186543"/>
              <a:gd name="connsiteX2" fmla="*/ 1067164 w 1067164"/>
              <a:gd name="connsiteY2" fmla="*/ 0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7164" h="1186543">
                <a:moveTo>
                  <a:pt x="364" y="1186543"/>
                </a:moveTo>
                <a:cubicBezTo>
                  <a:pt x="-1450" y="893536"/>
                  <a:pt x="-3264" y="600529"/>
                  <a:pt x="174536" y="402772"/>
                </a:cubicBezTo>
                <a:cubicBezTo>
                  <a:pt x="352336" y="205015"/>
                  <a:pt x="709750" y="102507"/>
                  <a:pt x="10671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296886" y="2492017"/>
            <a:ext cx="570913" cy="1143000"/>
          </a:xfrm>
          <a:custGeom>
            <a:avLst/>
            <a:gdLst>
              <a:gd name="connsiteX0" fmla="*/ 555171 w 570913"/>
              <a:gd name="connsiteY0" fmla="*/ 1143000 h 1143000"/>
              <a:gd name="connsiteX1" fmla="*/ 500743 w 570913"/>
              <a:gd name="connsiteY1" fmla="*/ 576943 h 1143000"/>
              <a:gd name="connsiteX2" fmla="*/ 0 w 570913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913" h="1143000">
                <a:moveTo>
                  <a:pt x="555171" y="1143000"/>
                </a:moveTo>
                <a:cubicBezTo>
                  <a:pt x="574221" y="955221"/>
                  <a:pt x="593271" y="767443"/>
                  <a:pt x="500743" y="576943"/>
                </a:cubicBezTo>
                <a:cubicBezTo>
                  <a:pt x="408215" y="386443"/>
                  <a:pt x="204107" y="193221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46172" y="2498598"/>
            <a:ext cx="2778492" cy="1729336"/>
            <a:chOff x="4046172" y="2498598"/>
            <a:chExt cx="2778492" cy="1729336"/>
          </a:xfrm>
        </p:grpSpPr>
        <p:grpSp>
          <p:nvGrpSpPr>
            <p:cNvPr id="24" name="组合 23"/>
            <p:cNvGrpSpPr/>
            <p:nvPr/>
          </p:nvGrpSpPr>
          <p:grpSpPr>
            <a:xfrm>
              <a:off x="5796136" y="3517406"/>
              <a:ext cx="89586" cy="710528"/>
              <a:chOff x="5872338" y="3348611"/>
              <a:chExt cx="89586" cy="710528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5961924" y="3348611"/>
                <a:ext cx="0" cy="71052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872338" y="3523516"/>
                <a:ext cx="0" cy="3552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4996341" y="3736273"/>
              <a:ext cx="260307" cy="163641"/>
              <a:chOff x="5072543" y="3567478"/>
              <a:chExt cx="260307" cy="163641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5126292" y="3567478"/>
                <a:ext cx="206558" cy="9948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5072543" y="3659111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5076056" y="2498598"/>
              <a:ext cx="361184" cy="361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4046172" y="3867079"/>
              <a:ext cx="9389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885722" y="3867079"/>
              <a:ext cx="9389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5158102" y="3867079"/>
              <a:ext cx="638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4046172" y="2679190"/>
              <a:ext cx="0" cy="1184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6824664" y="2687950"/>
              <a:ext cx="0" cy="1184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endCxn id="30" idx="2"/>
            </p:cNvCxnSpPr>
            <p:nvPr/>
          </p:nvCxnSpPr>
          <p:spPr>
            <a:xfrm>
              <a:off x="4046172" y="2679190"/>
              <a:ext cx="10298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437240" y="2679190"/>
              <a:ext cx="13874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圆角矩形标注 40"/>
          <p:cNvSpPr/>
          <p:nvPr/>
        </p:nvSpPr>
        <p:spPr>
          <a:xfrm>
            <a:off x="2987824" y="4278285"/>
            <a:ext cx="2264887" cy="597721"/>
          </a:xfrm>
          <a:prstGeom prst="wedgeRoundRectCallout">
            <a:avLst>
              <a:gd name="adj1" fmla="val -51279"/>
              <a:gd name="adj2" fmla="val -13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正极、“</a:t>
            </a:r>
            <a:r>
              <a:rPr lang="en-US" altLang="zh-CN" dirty="0" smtClean="0"/>
              <a:t>+</a:t>
            </a:r>
            <a:r>
              <a:rPr lang="zh-CN" altLang="en-US" dirty="0" smtClean="0"/>
              <a:t>”接线柱</a:t>
            </a:r>
            <a:endParaRPr lang="zh-CN" altLang="en-US" dirty="0"/>
          </a:p>
        </p:txBody>
      </p:sp>
      <p:sp>
        <p:nvSpPr>
          <p:cNvPr id="45" name="圆角矩形标注 44"/>
          <p:cNvSpPr/>
          <p:nvPr/>
        </p:nvSpPr>
        <p:spPr>
          <a:xfrm>
            <a:off x="35496" y="4321714"/>
            <a:ext cx="2377608" cy="529570"/>
          </a:xfrm>
          <a:prstGeom prst="wedgeRoundRectCallout">
            <a:avLst>
              <a:gd name="adj1" fmla="val 35508"/>
              <a:gd name="adj2" fmla="val -134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负极、“</a:t>
            </a:r>
            <a:r>
              <a:rPr lang="en-US" altLang="zh-CN" dirty="0" smtClean="0"/>
              <a:t>-</a:t>
            </a:r>
            <a:r>
              <a:rPr lang="zh-CN" altLang="en-US" dirty="0" smtClean="0"/>
              <a:t>”接线柱</a:t>
            </a:r>
            <a:endParaRPr lang="zh-CN" altLang="en-US" dirty="0"/>
          </a:p>
        </p:txBody>
      </p:sp>
      <p:sp>
        <p:nvSpPr>
          <p:cNvPr id="43" name="圆角矩形标注 42"/>
          <p:cNvSpPr/>
          <p:nvPr/>
        </p:nvSpPr>
        <p:spPr>
          <a:xfrm>
            <a:off x="5796136" y="1707654"/>
            <a:ext cx="3329950" cy="576064"/>
          </a:xfrm>
          <a:prstGeom prst="wedgeRoundRectCallout">
            <a:avLst>
              <a:gd name="adj1" fmla="val -57453"/>
              <a:gd name="adj2" fmla="val 91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电压表可以直接接在电源两端</a:t>
            </a:r>
          </a:p>
        </p:txBody>
      </p:sp>
      <p:sp>
        <p:nvSpPr>
          <p:cNvPr id="2" name="右箭头 1"/>
          <p:cNvSpPr/>
          <p:nvPr/>
        </p:nvSpPr>
        <p:spPr>
          <a:xfrm>
            <a:off x="3347864" y="3075806"/>
            <a:ext cx="360040" cy="204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26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41" grpId="0" animBg="1"/>
      <p:bldP spid="45" grpId="0" animBg="1"/>
      <p:bldP spid="4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小结：</a:t>
            </a:r>
            <a:endParaRPr lang="en-US" altLang="zh-CN" dirty="0" smtClean="0"/>
          </a:p>
          <a:p>
            <a:r>
              <a:rPr lang="zh-CN" altLang="en-US" dirty="0" smtClean="0"/>
              <a:t>电流表</a:t>
            </a:r>
            <a:r>
              <a:rPr lang="zh-CN" altLang="en-US" dirty="0" smtClean="0">
                <a:solidFill>
                  <a:srgbClr val="FF0000"/>
                </a:solidFill>
              </a:rPr>
              <a:t>不能</a:t>
            </a:r>
            <a:r>
              <a:rPr lang="zh-CN" altLang="en-US" dirty="0" smtClean="0"/>
              <a:t>直接接在电源两端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电压表</a:t>
            </a:r>
            <a:r>
              <a:rPr lang="zh-CN" altLang="en-US" dirty="0" smtClean="0">
                <a:solidFill>
                  <a:srgbClr val="FF0000"/>
                </a:solidFill>
              </a:rPr>
              <a:t>可以</a:t>
            </a:r>
            <a:r>
              <a:rPr lang="zh-CN" altLang="en-US" dirty="0" smtClean="0"/>
              <a:t>直接接在电源两端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617125" y="1599070"/>
            <a:ext cx="2515432" cy="1468060"/>
            <a:chOff x="1617125" y="1599070"/>
            <a:chExt cx="2515432" cy="1468060"/>
          </a:xfrm>
        </p:grpSpPr>
        <p:grpSp>
          <p:nvGrpSpPr>
            <p:cNvPr id="4" name="组合 3"/>
            <p:cNvGrpSpPr/>
            <p:nvPr/>
          </p:nvGrpSpPr>
          <p:grpSpPr>
            <a:xfrm>
              <a:off x="3160199" y="2356602"/>
              <a:ext cx="89586" cy="710528"/>
              <a:chOff x="5872338" y="3348611"/>
              <a:chExt cx="89586" cy="710528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5961924" y="3348611"/>
                <a:ext cx="0" cy="71052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5872338" y="3523516"/>
                <a:ext cx="0" cy="3552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2090222" y="2526164"/>
              <a:ext cx="249530" cy="210149"/>
              <a:chOff x="5072543" y="3520970"/>
              <a:chExt cx="249530" cy="210149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5126292" y="3520970"/>
                <a:ext cx="195781" cy="1459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椭圆 8"/>
              <p:cNvSpPr/>
              <p:nvPr/>
            </p:nvSpPr>
            <p:spPr>
              <a:xfrm>
                <a:off x="5072543" y="3659111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2439373" y="1599070"/>
              <a:ext cx="361184" cy="361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A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2285489" y="2709139"/>
              <a:ext cx="8747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249785" y="2709139"/>
              <a:ext cx="8747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623070" y="2698253"/>
              <a:ext cx="4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619672" y="1779662"/>
              <a:ext cx="0" cy="918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124495" y="1779662"/>
              <a:ext cx="0" cy="918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617125" y="1779662"/>
              <a:ext cx="7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800557" y="1779662"/>
              <a:ext cx="133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516793" y="3560799"/>
            <a:ext cx="2504823" cy="1457174"/>
            <a:chOff x="1516793" y="3560799"/>
            <a:chExt cx="2504823" cy="14571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057320" y="4307445"/>
              <a:ext cx="89586" cy="710528"/>
              <a:chOff x="5872338" y="3348611"/>
              <a:chExt cx="89586" cy="710528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5961924" y="3348611"/>
                <a:ext cx="0" cy="71052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872338" y="3523516"/>
                <a:ext cx="0" cy="3552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987343" y="4477007"/>
              <a:ext cx="249530" cy="210149"/>
              <a:chOff x="5072543" y="3520970"/>
              <a:chExt cx="249530" cy="21014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5126292" y="3520970"/>
                <a:ext cx="195781" cy="1459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5072543" y="3659111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2303836" y="3560799"/>
              <a:ext cx="361184" cy="361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2182610" y="4659982"/>
              <a:ext cx="8747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146906" y="4659982"/>
              <a:ext cx="8747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520191" y="4649096"/>
              <a:ext cx="4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516793" y="3730505"/>
              <a:ext cx="0" cy="918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4021616" y="3730505"/>
              <a:ext cx="0" cy="918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519200" y="3730505"/>
              <a:ext cx="764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665020" y="3730505"/>
              <a:ext cx="13406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圆角矩形标注 41"/>
          <p:cNvSpPr/>
          <p:nvPr/>
        </p:nvSpPr>
        <p:spPr>
          <a:xfrm>
            <a:off x="5275245" y="1599069"/>
            <a:ext cx="1384987" cy="639887"/>
          </a:xfrm>
          <a:prstGeom prst="wedgeRoundRectCallout">
            <a:avLst>
              <a:gd name="adj1" fmla="val -127545"/>
              <a:gd name="adj2" fmla="val 48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这样不行</a:t>
            </a:r>
            <a:endParaRPr lang="zh-CN" altLang="en-US" dirty="0"/>
          </a:p>
        </p:txBody>
      </p:sp>
      <p:sp>
        <p:nvSpPr>
          <p:cNvPr id="43" name="圆角矩形标注 42"/>
          <p:cNvSpPr/>
          <p:nvPr/>
        </p:nvSpPr>
        <p:spPr>
          <a:xfrm>
            <a:off x="5291878" y="3602039"/>
            <a:ext cx="1384987" cy="639887"/>
          </a:xfrm>
          <a:prstGeom prst="wedgeRoundRectCallout">
            <a:avLst>
              <a:gd name="adj1" fmla="val -128331"/>
              <a:gd name="adj2" fmla="val 33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这样可以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42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如图：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是串联还是并联？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分析：</a:t>
            </a:r>
            <a:r>
              <a:rPr lang="zh-CN" altLang="en-US" dirty="0" smtClean="0">
                <a:solidFill>
                  <a:srgbClr val="FF0000"/>
                </a:solidFill>
              </a:rPr>
              <a:t>电压表相当于开路，所以把电压表去掉。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23728" y="10502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71800" y="20584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611560" y="1472419"/>
            <a:ext cx="3672408" cy="2179451"/>
            <a:chOff x="1818118" y="1275606"/>
            <a:chExt cx="3672408" cy="2179451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21997" y="2460392"/>
              <a:ext cx="0" cy="79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979712" y="1275606"/>
              <a:ext cx="3245565" cy="2179451"/>
              <a:chOff x="1331640" y="2172360"/>
              <a:chExt cx="3245565" cy="217945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331640" y="239173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331640" y="2391730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572000" y="2395685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331640" y="336383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915816" y="3367793"/>
                <a:ext cx="16561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流程图: 汇总连接 14"/>
              <p:cNvSpPr/>
              <p:nvPr/>
            </p:nvSpPr>
            <p:spPr>
              <a:xfrm>
                <a:off x="2652054" y="2172360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流程图: 汇总连接 15"/>
              <p:cNvSpPr/>
              <p:nvPr/>
            </p:nvSpPr>
            <p:spPr>
              <a:xfrm>
                <a:off x="3311860" y="3147814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771800" y="3075806"/>
                <a:ext cx="139959" cy="576064"/>
                <a:chOff x="2771800" y="3075806"/>
                <a:chExt cx="139959" cy="576064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2771800" y="3075806"/>
                  <a:ext cx="0" cy="5760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911759" y="3180472"/>
                  <a:ext cx="0" cy="360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接连接符 23"/>
              <p:cNvCxnSpPr/>
              <p:nvPr/>
            </p:nvCxnSpPr>
            <p:spPr>
              <a:xfrm>
                <a:off x="1331640" y="3360492"/>
                <a:ext cx="0" cy="795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336845" y="4163685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669219" y="3954094"/>
                <a:ext cx="397717" cy="39771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v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18118" y="2279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58478" y="228032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88024" y="1491630"/>
            <a:ext cx="3240360" cy="1479510"/>
            <a:chOff x="1331640" y="2172360"/>
            <a:chExt cx="3240360" cy="147951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331640" y="2391730"/>
              <a:ext cx="3240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331640" y="2391730"/>
              <a:ext cx="0" cy="972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572000" y="2395685"/>
              <a:ext cx="0" cy="972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331640" y="3363838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915816" y="336779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流程图: 汇总连接 44"/>
            <p:cNvSpPr/>
            <p:nvPr/>
          </p:nvSpPr>
          <p:spPr>
            <a:xfrm>
              <a:off x="2652054" y="2172360"/>
              <a:ext cx="432048" cy="432048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汇总连接 45"/>
            <p:cNvSpPr/>
            <p:nvPr/>
          </p:nvSpPr>
          <p:spPr>
            <a:xfrm>
              <a:off x="3311860" y="3147814"/>
              <a:ext cx="432048" cy="432048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771800" y="3075806"/>
              <a:ext cx="139959" cy="576064"/>
              <a:chOff x="2771800" y="3075806"/>
              <a:chExt cx="139959" cy="576064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2771800" y="3075806"/>
                <a:ext cx="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2911759" y="3180472"/>
                <a:ext cx="0" cy="3600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右箭头 1"/>
          <p:cNvSpPr/>
          <p:nvPr/>
        </p:nvSpPr>
        <p:spPr>
          <a:xfrm>
            <a:off x="4130621" y="2388385"/>
            <a:ext cx="576064" cy="1766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6540486" y="668184"/>
            <a:ext cx="2496010" cy="566772"/>
          </a:xfrm>
          <a:prstGeom prst="wedgeRoundRectCallout">
            <a:avLst>
              <a:gd name="adj1" fmla="val -49617"/>
              <a:gd name="adj2" fmla="val 83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很明显，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串联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95054" y="10656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789168" y="20676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31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31357"/>
          </a:xfrm>
        </p:spPr>
        <p:txBody>
          <a:bodyPr/>
          <a:lstStyle/>
          <a:p>
            <a:r>
              <a:rPr lang="zh-CN" altLang="en-US" dirty="0" smtClean="0"/>
              <a:t>问：什么是</a:t>
            </a:r>
            <a:r>
              <a:rPr lang="en-US" altLang="zh-CN" dirty="0" smtClean="0">
                <a:latin typeface="宋体"/>
                <a:ea typeface="宋体"/>
              </a:rPr>
              <a:t>【</a:t>
            </a:r>
            <a:r>
              <a:rPr lang="zh-CN" altLang="en-US" dirty="0" smtClean="0"/>
              <a:t>电压</a:t>
            </a:r>
            <a:r>
              <a:rPr lang="en-US" altLang="zh-CN" dirty="0" smtClean="0">
                <a:latin typeface="宋体"/>
                <a:ea typeface="宋体"/>
              </a:rPr>
              <a:t>】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电压是形成电流的原因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问：电压用什么符号表示？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字母</a:t>
            </a:r>
            <a:r>
              <a:rPr lang="en-US" altLang="zh-CN" dirty="0" smtClean="0">
                <a:solidFill>
                  <a:srgbClr val="FF0000"/>
                </a:solidFill>
              </a:rPr>
              <a:t>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75656" y="177966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电压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355976" y="177966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电流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475656" y="286907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水压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4283968" y="286907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水流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3059832" y="1995686"/>
            <a:ext cx="1152128" cy="1800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03848" y="16356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形成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987824" y="3085098"/>
            <a:ext cx="1152128" cy="1800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03848" y="27877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形成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4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如图：电压表是测量什么电压？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分析：表面上测量的是电源与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串联的总电压，实际上是</a:t>
            </a:r>
            <a:r>
              <a:rPr lang="zh-CN" altLang="en-US" dirty="0" smtClean="0">
                <a:solidFill>
                  <a:srgbClr val="FF0000"/>
                </a:solidFill>
              </a:rPr>
              <a:t>测量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两端的电压。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71800" y="10502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52530" y="19307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259632" y="1472419"/>
            <a:ext cx="3672408" cy="2179451"/>
            <a:chOff x="1818118" y="1275606"/>
            <a:chExt cx="3672408" cy="2179451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21997" y="2460392"/>
              <a:ext cx="0" cy="79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979712" y="1275606"/>
              <a:ext cx="3245565" cy="2179451"/>
              <a:chOff x="1331640" y="2172360"/>
              <a:chExt cx="3245565" cy="217945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331640" y="239173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331640" y="2391730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572000" y="2395685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331640" y="336383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915816" y="3367793"/>
                <a:ext cx="16561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流程图: 汇总连接 14"/>
              <p:cNvSpPr/>
              <p:nvPr/>
            </p:nvSpPr>
            <p:spPr>
              <a:xfrm>
                <a:off x="2652054" y="2172360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流程图: 汇总连接 15"/>
              <p:cNvSpPr/>
              <p:nvPr/>
            </p:nvSpPr>
            <p:spPr>
              <a:xfrm>
                <a:off x="3311860" y="3147814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771800" y="3075806"/>
                <a:ext cx="139959" cy="576064"/>
                <a:chOff x="2771800" y="3075806"/>
                <a:chExt cx="139959" cy="576064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2771800" y="3075806"/>
                  <a:ext cx="0" cy="5760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911759" y="3180472"/>
                  <a:ext cx="0" cy="360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接连接符 23"/>
              <p:cNvCxnSpPr/>
              <p:nvPr/>
            </p:nvCxnSpPr>
            <p:spPr>
              <a:xfrm>
                <a:off x="1331640" y="3360492"/>
                <a:ext cx="0" cy="795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336845" y="4163685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669219" y="3954094"/>
                <a:ext cx="397717" cy="39771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v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18118" y="2279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58478" y="229725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</p:grpSp>
      <p:sp>
        <p:nvSpPr>
          <p:cNvPr id="35" name="圆角矩形标注 34"/>
          <p:cNvSpPr/>
          <p:nvPr/>
        </p:nvSpPr>
        <p:spPr>
          <a:xfrm>
            <a:off x="5292080" y="1475198"/>
            <a:ext cx="2664296" cy="1028251"/>
          </a:xfrm>
          <a:prstGeom prst="wedgeRoundRectCallout">
            <a:avLst>
              <a:gd name="adj1" fmla="val -66185"/>
              <a:gd name="adj2" fmla="val 60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中学阶段，不研究电源与用电器串联的总电压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86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如图：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是串联还是并联？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分析：</a:t>
            </a:r>
            <a:r>
              <a:rPr lang="zh-CN" altLang="en-US" dirty="0">
                <a:solidFill>
                  <a:srgbClr val="FF0000"/>
                </a:solidFill>
              </a:rPr>
              <a:t>电压表相当于开路，所以把电压表去掉。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899592" y="1275347"/>
            <a:ext cx="3251246" cy="2265165"/>
            <a:chOff x="4877610" y="1386705"/>
            <a:chExt cx="3251246" cy="2265165"/>
          </a:xfrm>
        </p:grpSpPr>
        <p:grpSp>
          <p:nvGrpSpPr>
            <p:cNvPr id="26" name="组合 25"/>
            <p:cNvGrpSpPr/>
            <p:nvPr/>
          </p:nvGrpSpPr>
          <p:grpSpPr>
            <a:xfrm>
              <a:off x="4877610" y="1386705"/>
              <a:ext cx="3251246" cy="2265165"/>
              <a:chOff x="1979712" y="489951"/>
              <a:chExt cx="3251246" cy="226516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5225175" y="692002"/>
                <a:ext cx="0" cy="795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1979712" y="489951"/>
                <a:ext cx="3251246" cy="2265165"/>
                <a:chOff x="1331640" y="1386705"/>
                <a:chExt cx="3251246" cy="2265165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>
                  <a:off x="1331640" y="2391730"/>
                  <a:ext cx="3240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31640" y="2391730"/>
                  <a:ext cx="0" cy="9721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4582886" y="2395685"/>
                  <a:ext cx="0" cy="9721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331640" y="3363838"/>
                  <a:ext cx="14401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2915816" y="3367793"/>
                  <a:ext cx="165618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流程图: 汇总连接 44"/>
                <p:cNvSpPr/>
                <p:nvPr/>
              </p:nvSpPr>
              <p:spPr>
                <a:xfrm>
                  <a:off x="2652054" y="2172360"/>
                  <a:ext cx="432048" cy="432048"/>
                </a:xfrm>
                <a:prstGeom prst="flowChartSummingJunction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流程图: 汇总连接 45"/>
                <p:cNvSpPr/>
                <p:nvPr/>
              </p:nvSpPr>
              <p:spPr>
                <a:xfrm>
                  <a:off x="3311860" y="3147814"/>
                  <a:ext cx="432048" cy="432048"/>
                </a:xfrm>
                <a:prstGeom prst="flowChartSummingJunction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2771800" y="3075806"/>
                  <a:ext cx="139959" cy="576064"/>
                  <a:chOff x="2771800" y="3075806"/>
                  <a:chExt cx="139959" cy="576064"/>
                </a:xfrm>
              </p:grpSpPr>
              <p:cxnSp>
                <p:nvCxnSpPr>
                  <p:cNvPr id="51" name="直接连接符 50"/>
                  <p:cNvCxnSpPr/>
                  <p:nvPr/>
                </p:nvCxnSpPr>
                <p:spPr>
                  <a:xfrm>
                    <a:off x="2771800" y="3075806"/>
                    <a:ext cx="0" cy="57606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/>
                  <p:cNvCxnSpPr/>
                  <p:nvPr/>
                </p:nvCxnSpPr>
                <p:spPr>
                  <a:xfrm>
                    <a:off x="2911759" y="3180472"/>
                    <a:ext cx="0" cy="36004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直接连接符 47"/>
                <p:cNvCxnSpPr/>
                <p:nvPr/>
              </p:nvCxnSpPr>
              <p:spPr>
                <a:xfrm>
                  <a:off x="1334818" y="1588756"/>
                  <a:ext cx="0" cy="7954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1340023" y="1596296"/>
                  <a:ext cx="3240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椭圆 49"/>
                <p:cNvSpPr/>
                <p:nvPr/>
              </p:nvSpPr>
              <p:spPr>
                <a:xfrm>
                  <a:off x="2672397" y="1386705"/>
                  <a:ext cx="397717" cy="39771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v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173754" y="18030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76256" y="272730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788024" y="1651113"/>
            <a:ext cx="3251246" cy="1848842"/>
            <a:chOff x="4877610" y="1803028"/>
            <a:chExt cx="3251246" cy="1848842"/>
          </a:xfrm>
        </p:grpSpPr>
        <p:grpSp>
          <p:nvGrpSpPr>
            <p:cNvPr id="62" name="组合 61"/>
            <p:cNvGrpSpPr/>
            <p:nvPr/>
          </p:nvGrpSpPr>
          <p:grpSpPr>
            <a:xfrm>
              <a:off x="4877610" y="2172360"/>
              <a:ext cx="3251246" cy="1479510"/>
              <a:chOff x="1331640" y="2172360"/>
              <a:chExt cx="3251246" cy="1479510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1331640" y="239173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331640" y="2391730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4582886" y="2395685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331640" y="336383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915816" y="3367793"/>
                <a:ext cx="16561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流程图: 汇总连接 67"/>
              <p:cNvSpPr/>
              <p:nvPr/>
            </p:nvSpPr>
            <p:spPr>
              <a:xfrm>
                <a:off x="2652054" y="2172360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汇总连接 68"/>
              <p:cNvSpPr/>
              <p:nvPr/>
            </p:nvSpPr>
            <p:spPr>
              <a:xfrm>
                <a:off x="3311860" y="3147814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2771800" y="3075806"/>
                <a:ext cx="139959" cy="576064"/>
                <a:chOff x="2771800" y="3075806"/>
                <a:chExt cx="139959" cy="576064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>
                  <a:off x="2771800" y="3075806"/>
                  <a:ext cx="0" cy="5760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2911759" y="3180472"/>
                  <a:ext cx="0" cy="360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TextBox 58"/>
            <p:cNvSpPr txBox="1"/>
            <p:nvPr/>
          </p:nvSpPr>
          <p:spPr>
            <a:xfrm>
              <a:off x="6173754" y="18030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76256" y="272730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</p:grpSp>
      <p:sp>
        <p:nvSpPr>
          <p:cNvPr id="5" name="右箭头 4"/>
          <p:cNvSpPr/>
          <p:nvPr/>
        </p:nvSpPr>
        <p:spPr>
          <a:xfrm>
            <a:off x="4211960" y="2482164"/>
            <a:ext cx="471398" cy="2328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标注 75"/>
          <p:cNvSpPr/>
          <p:nvPr/>
        </p:nvSpPr>
        <p:spPr>
          <a:xfrm>
            <a:off x="6408204" y="1076381"/>
            <a:ext cx="2496010" cy="566772"/>
          </a:xfrm>
          <a:prstGeom prst="wedgeRoundRectCallout">
            <a:avLst>
              <a:gd name="adj1" fmla="val -49617"/>
              <a:gd name="adj2" fmla="val 83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很明显，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串联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0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问：下面这两个电路图是等效的吗？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是等效的</a:t>
            </a:r>
            <a:r>
              <a:rPr lang="zh-CN" altLang="en-US" dirty="0" smtClean="0"/>
              <a:t>，因为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都是串联的，且电压表都是测量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两端的电压。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5264" y="9373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71800" y="19089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611560" y="1347614"/>
            <a:ext cx="3663077" cy="2179451"/>
            <a:chOff x="1818118" y="1275606"/>
            <a:chExt cx="3663077" cy="2179451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21997" y="2460392"/>
              <a:ext cx="0" cy="79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979712" y="1275606"/>
              <a:ext cx="3245565" cy="2179451"/>
              <a:chOff x="1331640" y="2172360"/>
              <a:chExt cx="3245565" cy="217945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331640" y="239173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331640" y="2391730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572000" y="2395685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331640" y="336383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915816" y="3367793"/>
                <a:ext cx="16561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流程图: 汇总连接 14"/>
              <p:cNvSpPr/>
              <p:nvPr/>
            </p:nvSpPr>
            <p:spPr>
              <a:xfrm>
                <a:off x="2652054" y="2172360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流程图: 汇总连接 15"/>
              <p:cNvSpPr/>
              <p:nvPr/>
            </p:nvSpPr>
            <p:spPr>
              <a:xfrm>
                <a:off x="3311860" y="3147814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771800" y="3075806"/>
                <a:ext cx="139959" cy="576064"/>
                <a:chOff x="2771800" y="3075806"/>
                <a:chExt cx="139959" cy="576064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2771800" y="3075806"/>
                  <a:ext cx="0" cy="5760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911759" y="3180472"/>
                  <a:ext cx="0" cy="360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接连接符 23"/>
              <p:cNvCxnSpPr/>
              <p:nvPr/>
            </p:nvCxnSpPr>
            <p:spPr>
              <a:xfrm>
                <a:off x="1331640" y="3360492"/>
                <a:ext cx="0" cy="795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336845" y="4163685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669219" y="3954094"/>
                <a:ext cx="397717" cy="39771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v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18118" y="2279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49147" y="229725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•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77610" y="1386705"/>
            <a:ext cx="3248743" cy="2265165"/>
            <a:chOff x="1979712" y="489951"/>
            <a:chExt cx="3248743" cy="226516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225175" y="692002"/>
              <a:ext cx="0" cy="79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1979712" y="489951"/>
              <a:ext cx="3248743" cy="2265165"/>
              <a:chOff x="1331640" y="1386705"/>
              <a:chExt cx="3248743" cy="2265165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331640" y="239173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331640" y="2391730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572000" y="2395685"/>
                <a:ext cx="0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331640" y="3363838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2915816" y="3367793"/>
                <a:ext cx="16561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流程图: 汇总连接 44"/>
              <p:cNvSpPr/>
              <p:nvPr/>
            </p:nvSpPr>
            <p:spPr>
              <a:xfrm>
                <a:off x="2652054" y="2172360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流程图: 汇总连接 45"/>
              <p:cNvSpPr/>
              <p:nvPr/>
            </p:nvSpPr>
            <p:spPr>
              <a:xfrm>
                <a:off x="3311860" y="3147814"/>
                <a:ext cx="432048" cy="432048"/>
              </a:xfrm>
              <a:prstGeom prst="flowChartSummingJuncti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771800" y="3075806"/>
                <a:ext cx="139959" cy="576064"/>
                <a:chOff x="2771800" y="3075806"/>
                <a:chExt cx="139959" cy="576064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>
                  <a:off x="2771800" y="3075806"/>
                  <a:ext cx="0" cy="57606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2911759" y="3180472"/>
                  <a:ext cx="0" cy="360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1334818" y="1588756"/>
                <a:ext cx="0" cy="795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340023" y="1596296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672397" y="1386705"/>
                <a:ext cx="397717" cy="39771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v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右箭头 1"/>
          <p:cNvSpPr/>
          <p:nvPr/>
        </p:nvSpPr>
        <p:spPr>
          <a:xfrm>
            <a:off x="4283968" y="2351080"/>
            <a:ext cx="432048" cy="2028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173754" y="18030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6876256" y="27273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85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如图：电压表是测量什么电压？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既是测量电源电压，又是测量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与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的总电压。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30017" y="987574"/>
            <a:ext cx="2808312" cy="2371324"/>
            <a:chOff x="1509327" y="1878382"/>
            <a:chExt cx="2808312" cy="23713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509327" y="2427734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流程图: 汇总连接 5"/>
            <p:cNvSpPr/>
            <p:nvPr/>
          </p:nvSpPr>
          <p:spPr>
            <a:xfrm>
              <a:off x="2157399" y="2247714"/>
              <a:ext cx="360040" cy="36004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汇总连接 6"/>
            <p:cNvSpPr/>
            <p:nvPr/>
          </p:nvSpPr>
          <p:spPr>
            <a:xfrm>
              <a:off x="3381535" y="2247714"/>
              <a:ext cx="360040" cy="36004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9327" y="2427734"/>
              <a:ext cx="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317639" y="2427734"/>
              <a:ext cx="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509327" y="3435846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2524131" y="3147814"/>
              <a:ext cx="104666" cy="576064"/>
              <a:chOff x="2490460" y="3147814"/>
              <a:chExt cx="104666" cy="57606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2490460" y="3147814"/>
                <a:ext cx="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595126" y="3245788"/>
                <a:ext cx="0" cy="3600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2628797" y="3442692"/>
              <a:ext cx="168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509327" y="3442692"/>
              <a:ext cx="0" cy="64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313987" y="3425808"/>
              <a:ext cx="0" cy="658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509327" y="4083918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2457802" y="3894685"/>
              <a:ext cx="355021" cy="35502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3537" y="187838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5531" y="187838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</p:grpSp>
      <p:sp>
        <p:nvSpPr>
          <p:cNvPr id="32" name="圆角矩形标注 31"/>
          <p:cNvSpPr/>
          <p:nvPr/>
        </p:nvSpPr>
        <p:spPr>
          <a:xfrm>
            <a:off x="4932040" y="1094340"/>
            <a:ext cx="3960440" cy="541306"/>
          </a:xfrm>
          <a:prstGeom prst="wedgeRoundRectCallout">
            <a:avLst>
              <a:gd name="adj1" fmla="val -55277"/>
              <a:gd name="adj2" fmla="val 200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注意：电源电压就是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的总电压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06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71317"/>
          </a:xfrm>
        </p:spPr>
        <p:txBody>
          <a:bodyPr/>
          <a:lstStyle/>
          <a:p>
            <a:r>
              <a:rPr lang="zh-CN" altLang="en-US" dirty="0" smtClean="0"/>
              <a:t>如图：灯泡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是串联还是并联？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分析：</a:t>
            </a:r>
            <a:r>
              <a:rPr lang="zh-CN" altLang="en-US" dirty="0" smtClean="0">
                <a:solidFill>
                  <a:srgbClr val="FF0000"/>
                </a:solidFill>
              </a:rPr>
              <a:t>因为电压表相当于开路，所以把电压表去掉。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91680" y="2067694"/>
            <a:ext cx="1811086" cy="1695534"/>
            <a:chOff x="1691680" y="2067694"/>
            <a:chExt cx="1811086" cy="169553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691680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691680" y="2211710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691680" y="3435846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691680" y="2211710"/>
              <a:ext cx="1656184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2375756" y="2679762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75756" y="3187164"/>
              <a:ext cx="111358" cy="576064"/>
              <a:chOff x="2375756" y="3187164"/>
              <a:chExt cx="111358" cy="576064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375756" y="3187164"/>
                <a:ext cx="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487114" y="330691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流程图: 汇总连接 18"/>
            <p:cNvSpPr/>
            <p:nvPr/>
          </p:nvSpPr>
          <p:spPr>
            <a:xfrm>
              <a:off x="3214734" y="279218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汇总连接 19"/>
            <p:cNvSpPr/>
            <p:nvPr/>
          </p:nvSpPr>
          <p:spPr>
            <a:xfrm>
              <a:off x="2199082" y="206769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9106" y="2067694"/>
            <a:ext cx="1811086" cy="1695534"/>
            <a:chOff x="1691680" y="2067694"/>
            <a:chExt cx="1811086" cy="16955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691680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347864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691680" y="2211710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691680" y="3435846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2375756" y="3187164"/>
              <a:ext cx="111358" cy="576064"/>
              <a:chOff x="2375756" y="3187164"/>
              <a:chExt cx="111358" cy="576064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2375756" y="3187164"/>
                <a:ext cx="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487114" y="330691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流程图: 汇总连接 30"/>
            <p:cNvSpPr/>
            <p:nvPr/>
          </p:nvSpPr>
          <p:spPr>
            <a:xfrm>
              <a:off x="3214734" y="279218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汇总连接 31"/>
            <p:cNvSpPr/>
            <p:nvPr/>
          </p:nvSpPr>
          <p:spPr>
            <a:xfrm>
              <a:off x="2199082" y="206769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右箭头 34"/>
          <p:cNvSpPr/>
          <p:nvPr/>
        </p:nvSpPr>
        <p:spPr>
          <a:xfrm>
            <a:off x="3851920" y="2679762"/>
            <a:ext cx="504056" cy="2206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标注 35"/>
          <p:cNvSpPr/>
          <p:nvPr/>
        </p:nvSpPr>
        <p:spPr>
          <a:xfrm>
            <a:off x="6300192" y="1275606"/>
            <a:ext cx="2592288" cy="648072"/>
          </a:xfrm>
          <a:prstGeom prst="wedgeRoundRectCallout">
            <a:avLst>
              <a:gd name="adj1" fmla="val -65345"/>
              <a:gd name="adj2" fmla="val 79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很明显：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是串联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45500" y="16574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4947251" y="16594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452530" y="27157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272605" y="2726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69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71317"/>
          </a:xfrm>
        </p:spPr>
        <p:txBody>
          <a:bodyPr/>
          <a:lstStyle/>
          <a:p>
            <a:r>
              <a:rPr lang="zh-CN" altLang="en-US" dirty="0" smtClean="0"/>
              <a:t>如图：电压表是测量什么电压？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测量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两端的电压，因为电压表接在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两端。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grpSp>
        <p:nvGrpSpPr>
          <p:cNvPr id="22" name="组合 21"/>
          <p:cNvGrpSpPr/>
          <p:nvPr/>
        </p:nvGrpSpPr>
        <p:grpSpPr>
          <a:xfrm>
            <a:off x="1691680" y="2067694"/>
            <a:ext cx="1811086" cy="1695534"/>
            <a:chOff x="1691680" y="2067694"/>
            <a:chExt cx="1811086" cy="169553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691680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211710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691680" y="2211710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691680" y="3435846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691680" y="2211710"/>
              <a:ext cx="1656184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2375756" y="2679762"/>
              <a:ext cx="288032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v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75756" y="3187164"/>
              <a:ext cx="111358" cy="576064"/>
              <a:chOff x="2375756" y="3187164"/>
              <a:chExt cx="111358" cy="576064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375756" y="3187164"/>
                <a:ext cx="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487114" y="330691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流程图: 汇总连接 18"/>
            <p:cNvSpPr/>
            <p:nvPr/>
          </p:nvSpPr>
          <p:spPr>
            <a:xfrm>
              <a:off x="3214734" y="279218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汇总连接 19"/>
            <p:cNvSpPr/>
            <p:nvPr/>
          </p:nvSpPr>
          <p:spPr>
            <a:xfrm>
              <a:off x="2199082" y="2067694"/>
              <a:ext cx="288032" cy="288032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45500" y="16574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452530" y="27157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2" name="圆角矩形标注 1"/>
          <p:cNvSpPr/>
          <p:nvPr/>
        </p:nvSpPr>
        <p:spPr>
          <a:xfrm>
            <a:off x="4499992" y="1630853"/>
            <a:ext cx="3240360" cy="580857"/>
          </a:xfrm>
          <a:prstGeom prst="wedgeRoundRectCallout">
            <a:avLst>
              <a:gd name="adj1" fmla="val -70888"/>
              <a:gd name="adj2" fmla="val 146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注意：不是测量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两端的电压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18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159349"/>
          </a:xfrm>
        </p:spPr>
        <p:txBody>
          <a:bodyPr/>
          <a:lstStyle/>
          <a:p>
            <a:r>
              <a:rPr lang="zh-CN" altLang="en-US" dirty="0" smtClean="0"/>
              <a:t>问：电压的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基本单位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伏特，简称伏，符号</a:t>
            </a:r>
            <a:r>
              <a:rPr lang="en-US" altLang="zh-CN" dirty="0" smtClean="0">
                <a:solidFill>
                  <a:srgbClr val="FF0000"/>
                </a:solidFill>
              </a:rPr>
              <a:t>V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问：电压的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常用单位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千伏</a:t>
            </a:r>
            <a:r>
              <a:rPr lang="en-US" altLang="zh-CN" dirty="0" err="1" smtClean="0">
                <a:solidFill>
                  <a:srgbClr val="FF0000"/>
                </a:solidFill>
              </a:rPr>
              <a:t>kv</a:t>
            </a:r>
            <a:r>
              <a:rPr lang="zh-CN" altLang="en-US" dirty="0" smtClean="0">
                <a:solidFill>
                  <a:srgbClr val="FF0000"/>
                </a:solidFill>
              </a:rPr>
              <a:t>；毫伏</a:t>
            </a:r>
            <a:r>
              <a:rPr lang="en-US" altLang="zh-CN" dirty="0" smtClean="0">
                <a:solidFill>
                  <a:srgbClr val="FF0000"/>
                </a:solidFill>
              </a:rPr>
              <a:t>mv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3067372"/>
              </p:ext>
            </p:extLst>
          </p:nvPr>
        </p:nvGraphicFramePr>
        <p:xfrm>
          <a:off x="1475656" y="3219822"/>
          <a:ext cx="1440160" cy="360040"/>
        </p:xfrm>
        <a:graphic>
          <a:graphicData uri="http://schemas.openxmlformats.org/presentationml/2006/ole">
            <p:oleObj spid="_x0000_s12512" name="Equation" r:id="rId3" imgW="710891" imgH="177723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5591953"/>
              </p:ext>
            </p:extLst>
          </p:nvPr>
        </p:nvGraphicFramePr>
        <p:xfrm>
          <a:off x="1475656" y="3939902"/>
          <a:ext cx="1387475" cy="409575"/>
        </p:xfrm>
        <a:graphic>
          <a:graphicData uri="http://schemas.openxmlformats.org/presentationml/2006/ole">
            <p:oleObj spid="_x0000_s12513" name="Equation" r:id="rId4" imgW="685800" imgH="203200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057551"/>
              </p:ext>
            </p:extLst>
          </p:nvPr>
        </p:nvGraphicFramePr>
        <p:xfrm>
          <a:off x="3610778" y="3620428"/>
          <a:ext cx="514350" cy="360363"/>
        </p:xfrm>
        <a:graphic>
          <a:graphicData uri="http://schemas.openxmlformats.org/presentationml/2006/ole">
            <p:oleObj spid="_x0000_s12514" name="Equation" r:id="rId5" imgW="253670" imgH="177569" progId="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5653068"/>
              </p:ext>
            </p:extLst>
          </p:nvPr>
        </p:nvGraphicFramePr>
        <p:xfrm>
          <a:off x="4978608" y="3620428"/>
          <a:ext cx="360362" cy="360363"/>
        </p:xfrm>
        <a:graphic>
          <a:graphicData uri="http://schemas.openxmlformats.org/presentationml/2006/ole">
            <p:oleObj spid="_x0000_s12515" name="Equation" r:id="rId6" imgW="177492" imgH="177492" progId="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006761"/>
              </p:ext>
            </p:extLst>
          </p:nvPr>
        </p:nvGraphicFramePr>
        <p:xfrm>
          <a:off x="6114985" y="3620428"/>
          <a:ext cx="592137" cy="360363"/>
        </p:xfrm>
        <a:graphic>
          <a:graphicData uri="http://schemas.openxmlformats.org/presentationml/2006/ole">
            <p:oleObj spid="_x0000_s12516" name="Equation" r:id="rId7" imgW="291847" imgH="177646" progId="">
              <p:embed/>
            </p:oleObj>
          </a:graphicData>
        </a:graphic>
      </p:graphicFrame>
      <p:sp>
        <p:nvSpPr>
          <p:cNvPr id="13" name="右箭头 12"/>
          <p:cNvSpPr/>
          <p:nvPr/>
        </p:nvSpPr>
        <p:spPr>
          <a:xfrm>
            <a:off x="4208614" y="3753558"/>
            <a:ext cx="64807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410978" y="3764528"/>
            <a:ext cx="64807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11488" y="3426554"/>
            <a:ext cx="98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1000</a:t>
            </a:r>
            <a:r>
              <a:rPr lang="zh-CN" altLang="en-US" sz="1600" dirty="0" smtClean="0">
                <a:solidFill>
                  <a:srgbClr val="FF0000"/>
                </a:solidFill>
              </a:rPr>
              <a:t>倍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3852" y="3426554"/>
            <a:ext cx="98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1000</a:t>
            </a:r>
            <a:r>
              <a:rPr lang="zh-CN" altLang="en-US" sz="1600" dirty="0" smtClean="0">
                <a:solidFill>
                  <a:srgbClr val="FF0000"/>
                </a:solidFill>
              </a:rPr>
              <a:t>倍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309868" y="3429154"/>
            <a:ext cx="144016" cy="7921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06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4087341"/>
          </a:xfrm>
        </p:spPr>
        <p:txBody>
          <a:bodyPr/>
          <a:lstStyle/>
          <a:p>
            <a:r>
              <a:rPr lang="zh-CN" altLang="en-US" dirty="0" smtClean="0"/>
              <a:t>常见的电压</a:t>
            </a:r>
            <a:endParaRPr lang="zh-CN" altLang="en-US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6327157"/>
              </p:ext>
            </p:extLst>
          </p:nvPr>
        </p:nvGraphicFramePr>
        <p:xfrm>
          <a:off x="827584" y="1347613"/>
          <a:ext cx="4968552" cy="288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983"/>
                <a:gridCol w="1808569"/>
              </a:tblGrid>
              <a:tr h="47456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电源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干电池的电压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 1.5v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蓄电池的电压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手机电池的电压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3.7v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我国家庭电路电压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220v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工厂电压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380v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圆角矩形标注 2"/>
          <p:cNvSpPr/>
          <p:nvPr/>
        </p:nvSpPr>
        <p:spPr>
          <a:xfrm>
            <a:off x="6301680" y="1466765"/>
            <a:ext cx="2088232" cy="576064"/>
          </a:xfrm>
          <a:prstGeom prst="wedgeRoundRectCallout">
            <a:avLst>
              <a:gd name="adj1" fmla="val -62015"/>
              <a:gd name="adj2" fmla="val 417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记一记，背一背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8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71317"/>
          </a:xfrm>
        </p:spPr>
        <p:txBody>
          <a:bodyPr/>
          <a:lstStyle/>
          <a:p>
            <a:r>
              <a:rPr lang="zh-CN" altLang="en-US" dirty="0" smtClean="0"/>
              <a:t>规律：干电池的电压都是</a:t>
            </a:r>
            <a:r>
              <a:rPr lang="en-US" altLang="zh-CN" dirty="0" smtClean="0"/>
              <a:t>1.5v</a:t>
            </a:r>
            <a:r>
              <a:rPr lang="zh-CN" altLang="en-US" dirty="0" smtClean="0"/>
              <a:t>，不论大小。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95686"/>
            <a:ext cx="35657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148064" y="1707654"/>
            <a:ext cx="3816424" cy="576064"/>
          </a:xfrm>
          <a:prstGeom prst="wedgeRoundRectCallout">
            <a:avLst>
              <a:gd name="adj1" fmla="val -60042"/>
              <a:gd name="adj2" fmla="val 124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干电池的电压都是</a:t>
            </a:r>
            <a:r>
              <a:rPr lang="en-US" altLang="zh-CN" dirty="0" smtClean="0"/>
              <a:t>1.5v</a:t>
            </a:r>
            <a:r>
              <a:rPr lang="zh-CN" altLang="en-US" dirty="0" smtClean="0"/>
              <a:t>，很奇怪吧！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41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31357"/>
          </a:xfrm>
        </p:spPr>
        <p:txBody>
          <a:bodyPr/>
          <a:lstStyle/>
          <a:p>
            <a:r>
              <a:rPr lang="zh-CN" altLang="en-US" dirty="0" smtClean="0"/>
              <a:t>问：对人体安全的电压是多少？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不高于</a:t>
            </a:r>
            <a:r>
              <a:rPr lang="en-US" altLang="zh-CN" dirty="0" smtClean="0">
                <a:solidFill>
                  <a:srgbClr val="FF0000"/>
                </a:solidFill>
              </a:rPr>
              <a:t>36v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5703854"/>
              </p:ext>
            </p:extLst>
          </p:nvPr>
        </p:nvGraphicFramePr>
        <p:xfrm>
          <a:off x="971600" y="1611082"/>
          <a:ext cx="3960440" cy="287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27"/>
                <a:gridCol w="1441613"/>
              </a:tblGrid>
              <a:tr h="379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电源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干电池的电压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2060"/>
                          </a:solidFill>
                        </a:rPr>
                        <a:t> 1.5v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蓄电池的电压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2060"/>
                          </a:solidFill>
                        </a:rPr>
                        <a:t>2v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手机电池的电压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2060"/>
                          </a:solidFill>
                        </a:rPr>
                        <a:t>3.7v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我国家庭电路电压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220v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工厂电压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380v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5508104" y="1851670"/>
            <a:ext cx="1224136" cy="432048"/>
          </a:xfrm>
          <a:prstGeom prst="wedgeRoundRectCallout">
            <a:avLst>
              <a:gd name="adj1" fmla="val -93752"/>
              <a:gd name="adj2" fmla="val 32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</a:rPr>
              <a:t>安全电压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540009" y="2427734"/>
            <a:ext cx="1224136" cy="432048"/>
          </a:xfrm>
          <a:prstGeom prst="wedgeRoundRectCallout">
            <a:avLst>
              <a:gd name="adj1" fmla="val -93752"/>
              <a:gd name="adj2" fmla="val 32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</a:rPr>
              <a:t>安全电压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508104" y="2931790"/>
            <a:ext cx="1224136" cy="432048"/>
          </a:xfrm>
          <a:prstGeom prst="wedgeRoundRectCallout">
            <a:avLst>
              <a:gd name="adj1" fmla="val -93752"/>
              <a:gd name="adj2" fmla="val 32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</a:rPr>
              <a:t>安全电压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556261" y="3435846"/>
            <a:ext cx="1224136" cy="432048"/>
          </a:xfrm>
          <a:prstGeom prst="wedgeRoundRectCallout">
            <a:avLst>
              <a:gd name="adj1" fmla="val -98198"/>
              <a:gd name="adj2" fmla="val 297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危险电压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540009" y="3939902"/>
            <a:ext cx="1224136" cy="432048"/>
          </a:xfrm>
          <a:prstGeom prst="wedgeRoundRectCallout">
            <a:avLst>
              <a:gd name="adj1" fmla="val -99066"/>
              <a:gd name="adj2" fmla="val 326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危险电压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37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31357"/>
          </a:xfrm>
        </p:spPr>
        <p:txBody>
          <a:bodyPr/>
          <a:lstStyle/>
          <a:p>
            <a:r>
              <a:rPr lang="zh-CN" altLang="en-US" dirty="0" smtClean="0"/>
              <a:t>问：怎样测量电压的大小？</a:t>
            </a:r>
            <a:endParaRPr lang="en-US" altLang="zh-CN" dirty="0" smtClean="0"/>
          </a:p>
          <a:p>
            <a:r>
              <a:rPr lang="zh-CN" altLang="en-US" dirty="0" smtClean="0"/>
              <a:t>答：</a:t>
            </a:r>
            <a:r>
              <a:rPr lang="zh-CN" altLang="en-US" dirty="0" smtClean="0">
                <a:solidFill>
                  <a:srgbClr val="FF0000"/>
                </a:solidFill>
              </a:rPr>
              <a:t>用电压表，电压表又叫伏特表。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1710"/>
            <a:ext cx="2304256" cy="21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995936" y="1779662"/>
            <a:ext cx="1728192" cy="576064"/>
          </a:xfrm>
          <a:prstGeom prst="wedgeRoundRectCallout">
            <a:avLst>
              <a:gd name="adj1" fmla="val -85473"/>
              <a:gd name="adj2" fmla="val 51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这就是电压表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4283968" y="3244145"/>
            <a:ext cx="2592288" cy="869108"/>
          </a:xfrm>
          <a:prstGeom prst="wedgeRoundRectCallout">
            <a:avLst>
              <a:gd name="adj1" fmla="val -124592"/>
              <a:gd name="adj2" fmla="val -84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字母</a:t>
            </a:r>
            <a:r>
              <a:rPr lang="en-US" altLang="zh-CN" dirty="0" smtClean="0"/>
              <a:t>V</a:t>
            </a:r>
            <a:r>
              <a:rPr lang="zh-CN" altLang="en-US" dirty="0" smtClean="0"/>
              <a:t>是电压表的标志，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因为电压的单位是</a:t>
            </a:r>
            <a:r>
              <a:rPr lang="en-US" altLang="zh-CN" dirty="0" smtClean="0"/>
              <a:t>v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64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31357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电压表的接线柱与量程。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结论</a:t>
            </a:r>
            <a:r>
              <a:rPr lang="zh-CN" altLang="en-US" dirty="0" smtClean="0"/>
              <a:t>：电压表有一个负接线柱，两个正接线柱。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1590"/>
            <a:ext cx="2304256" cy="21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539552" y="2283718"/>
            <a:ext cx="1464635" cy="504056"/>
          </a:xfrm>
          <a:prstGeom prst="wedgeRoundRectCallout">
            <a:avLst>
              <a:gd name="adj1" fmla="val 75540"/>
              <a:gd name="adj2" fmla="val -181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</a:t>
            </a:r>
            <a:r>
              <a:rPr lang="en-US" altLang="zh-CN" dirty="0" smtClean="0"/>
              <a:t>-</a:t>
            </a:r>
            <a:r>
              <a:rPr lang="zh-CN" altLang="en-US" dirty="0" smtClean="0"/>
              <a:t>”接线柱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3069163" y="3435846"/>
            <a:ext cx="1646853" cy="511545"/>
          </a:xfrm>
          <a:prstGeom prst="wedgeRoundRectCallout">
            <a:avLst>
              <a:gd name="adj1" fmla="val -38555"/>
              <a:gd name="adj2" fmla="val -1042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</a:t>
            </a:r>
            <a:r>
              <a:rPr lang="en-US" altLang="zh-CN" dirty="0" smtClean="0"/>
              <a:t>+3</a:t>
            </a:r>
            <a:r>
              <a:rPr lang="zh-CN" altLang="en-US" dirty="0" smtClean="0"/>
              <a:t>”接线柱</a:t>
            </a:r>
            <a:endParaRPr lang="zh-CN" altLang="en-US" dirty="0"/>
          </a:p>
        </p:txBody>
      </p:sp>
      <p:sp>
        <p:nvSpPr>
          <p:cNvPr id="8" name="圆角矩形标注 7"/>
          <p:cNvSpPr/>
          <p:nvPr/>
        </p:nvSpPr>
        <p:spPr>
          <a:xfrm>
            <a:off x="4756178" y="2479035"/>
            <a:ext cx="1832046" cy="452755"/>
          </a:xfrm>
          <a:prstGeom prst="wedgeRoundRectCallout">
            <a:avLst>
              <a:gd name="adj1" fmla="val -92815"/>
              <a:gd name="adj2" fmla="val -12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</a:t>
            </a:r>
            <a:r>
              <a:rPr lang="en-US" altLang="zh-CN" dirty="0" smtClean="0"/>
              <a:t>+15</a:t>
            </a:r>
            <a:r>
              <a:rPr lang="zh-CN" altLang="en-US" dirty="0" smtClean="0"/>
              <a:t>”接线柱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4572000" y="915566"/>
            <a:ext cx="3744416" cy="648072"/>
          </a:xfrm>
          <a:prstGeom prst="wedgeRoundRectCallout">
            <a:avLst>
              <a:gd name="adj1" fmla="val -62721"/>
              <a:gd name="adj2" fmla="val 725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瞧！上面的量程是下面量程的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40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4087341"/>
          </a:xfrm>
        </p:spPr>
        <p:txBody>
          <a:bodyPr/>
          <a:lstStyle/>
          <a:p>
            <a:r>
              <a:rPr lang="zh-CN" altLang="en-US" dirty="0"/>
              <a:t>当接“</a:t>
            </a:r>
            <a:r>
              <a:rPr lang="en-US" altLang="zh-CN" dirty="0"/>
              <a:t>-</a:t>
            </a:r>
            <a:r>
              <a:rPr lang="zh-CN" altLang="en-US" dirty="0"/>
              <a:t>”“</a:t>
            </a:r>
            <a:r>
              <a:rPr lang="en-US" altLang="zh-CN" dirty="0"/>
              <a:t>3</a:t>
            </a:r>
            <a:r>
              <a:rPr lang="zh-CN" altLang="en-US" dirty="0"/>
              <a:t>”接线柱时</a:t>
            </a:r>
            <a:r>
              <a:rPr lang="zh-CN" altLang="en-US" dirty="0" smtClean="0"/>
              <a:t>，读下面的刻度，量程</a:t>
            </a:r>
            <a:r>
              <a:rPr lang="zh-CN" altLang="en-US" dirty="0"/>
              <a:t>是</a:t>
            </a:r>
            <a:r>
              <a:rPr lang="en-US" altLang="zh-CN" dirty="0"/>
              <a:t>0~3v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377" y="1699525"/>
            <a:ext cx="2304256" cy="21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043608" y="3158135"/>
            <a:ext cx="1502229" cy="838200"/>
          </a:xfrm>
          <a:custGeom>
            <a:avLst/>
            <a:gdLst>
              <a:gd name="connsiteX0" fmla="*/ 1502229 w 1502229"/>
              <a:gd name="connsiteY0" fmla="*/ 0 h 838200"/>
              <a:gd name="connsiteX1" fmla="*/ 685800 w 1502229"/>
              <a:gd name="connsiteY1" fmla="*/ 293915 h 838200"/>
              <a:gd name="connsiteX2" fmla="*/ 0 w 1502229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229" h="838200">
                <a:moveTo>
                  <a:pt x="1502229" y="0"/>
                </a:moveTo>
                <a:cubicBezTo>
                  <a:pt x="1219200" y="77107"/>
                  <a:pt x="936171" y="154215"/>
                  <a:pt x="685800" y="293915"/>
                </a:cubicBezTo>
                <a:cubicBezTo>
                  <a:pt x="435429" y="433615"/>
                  <a:pt x="217714" y="635907"/>
                  <a:pt x="0" y="838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294382" y="3253223"/>
            <a:ext cx="566058" cy="1262743"/>
          </a:xfrm>
          <a:custGeom>
            <a:avLst/>
            <a:gdLst>
              <a:gd name="connsiteX0" fmla="*/ 0 w 566058"/>
              <a:gd name="connsiteY0" fmla="*/ 0 h 1262743"/>
              <a:gd name="connsiteX1" fmla="*/ 468086 w 566058"/>
              <a:gd name="connsiteY1" fmla="*/ 751115 h 1262743"/>
              <a:gd name="connsiteX2" fmla="*/ 566058 w 566058"/>
              <a:gd name="connsiteY2" fmla="*/ 1262743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058" h="1262743">
                <a:moveTo>
                  <a:pt x="0" y="0"/>
                </a:moveTo>
                <a:cubicBezTo>
                  <a:pt x="186871" y="270329"/>
                  <a:pt x="373743" y="540658"/>
                  <a:pt x="468086" y="751115"/>
                </a:cubicBezTo>
                <a:cubicBezTo>
                  <a:pt x="562429" y="961572"/>
                  <a:pt x="564243" y="1112157"/>
                  <a:pt x="566058" y="12627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标注 1"/>
          <p:cNvSpPr/>
          <p:nvPr/>
        </p:nvSpPr>
        <p:spPr>
          <a:xfrm>
            <a:off x="4932040" y="1927658"/>
            <a:ext cx="3312368" cy="563649"/>
          </a:xfrm>
          <a:prstGeom prst="wedgeRoundRectCallout">
            <a:avLst>
              <a:gd name="adj1" fmla="val -75496"/>
              <a:gd name="adj2" fmla="val 42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下面的量程每一小格表示</a:t>
            </a:r>
            <a:r>
              <a:rPr lang="en-US" altLang="zh-CN" dirty="0" smtClean="0"/>
              <a:t>0.1v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481A4-BB6E-44E8-A53F-3F4B1A955EB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23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新建 Microsoft PowerPoint 演示文稿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PowerPoint 演示文稿</Template>
  <TotalTime>686</TotalTime>
  <Words>908</Words>
  <Application>Microsoft Office PowerPoint</Application>
  <PresentationFormat>全屏显示(16:9)</PresentationFormat>
  <Paragraphs>320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Franklin Gothic Medium</vt:lpstr>
      <vt:lpstr>微软雅黑</vt:lpstr>
      <vt:lpstr>Franklin Gothic Book</vt:lpstr>
      <vt:lpstr>黑体</vt:lpstr>
      <vt:lpstr>Wingdings 2</vt:lpstr>
      <vt:lpstr>Calibri</vt:lpstr>
      <vt:lpstr>新建 Microsoft PowerPoint 演示文稿</vt:lpstr>
      <vt:lpstr>Equation</vt:lpstr>
      <vt:lpstr>第1讲：电压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第1节：电压</dc:title>
  <dc:creator>张光明</dc:creator>
  <cp:lastModifiedBy>China</cp:lastModifiedBy>
  <cp:revision>47</cp:revision>
  <cp:lastPrinted>2016-04-18T00:25:16Z</cp:lastPrinted>
  <dcterms:created xsi:type="dcterms:W3CDTF">2015-12-19T09:14:17Z</dcterms:created>
  <dcterms:modified xsi:type="dcterms:W3CDTF">2018-11-15T06:26:44Z</dcterms:modified>
</cp:coreProperties>
</file>