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256" r:id="rId2"/>
    <p:sldId id="258" r:id="rId3"/>
    <p:sldId id="331" r:id="rId4"/>
    <p:sldId id="332" r:id="rId5"/>
    <p:sldId id="333" r:id="rId6"/>
    <p:sldId id="327" r:id="rId7"/>
    <p:sldId id="334" r:id="rId8"/>
    <p:sldId id="433" r:id="rId9"/>
    <p:sldId id="337" r:id="rId10"/>
    <p:sldId id="339" r:id="rId11"/>
    <p:sldId id="340" r:id="rId12"/>
    <p:sldId id="338" r:id="rId13"/>
    <p:sldId id="1076" r:id="rId14"/>
    <p:sldId id="1187" r:id="rId15"/>
    <p:sldId id="341" r:id="rId16"/>
    <p:sldId id="1189" r:id="rId17"/>
    <p:sldId id="1188" r:id="rId18"/>
    <p:sldId id="1140" r:id="rId19"/>
    <p:sldId id="1134" r:id="rId20"/>
    <p:sldId id="1136" r:id="rId21"/>
    <p:sldId id="1137" r:id="rId22"/>
    <p:sldId id="1138" r:id="rId23"/>
    <p:sldId id="1141" r:id="rId24"/>
    <p:sldId id="1142" r:id="rId25"/>
    <p:sldId id="1167" r:id="rId26"/>
    <p:sldId id="1168" r:id="rId27"/>
    <p:sldId id="1190" r:id="rId28"/>
    <p:sldId id="1191" r:id="rId29"/>
    <p:sldId id="1041" r:id="rId30"/>
    <p:sldId id="369" r:id="rId31"/>
    <p:sldId id="370" r:id="rId32"/>
    <p:sldId id="371" r:id="rId33"/>
    <p:sldId id="1007" r:id="rId34"/>
    <p:sldId id="1192" r:id="rId35"/>
    <p:sldId id="1180" r:id="rId36"/>
    <p:sldId id="1164" r:id="rId37"/>
    <p:sldId id="300" r:id="rId38"/>
  </p:sldIdLst>
  <p:sldSz cx="9144000" cy="5143500" type="screen16x9"/>
  <p:notesSz cx="6858000" cy="9144000"/>
  <p:custDataLst>
    <p:tags r:id="rId4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68">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898" y="58"/>
      </p:cViewPr>
      <p:guideLst>
        <p:guide orient="horz" pos="1668"/>
        <p:guide pos="2880"/>
      </p:guideLst>
    </p:cSldViewPr>
  </p:slideViewPr>
  <p:notesTextViewPr>
    <p:cViewPr>
      <p:scale>
        <a:sx n="1" d="1"/>
        <a:sy n="1" d="1"/>
      </p:scale>
      <p:origin x="0" y="0"/>
    </p:cViewPr>
  </p:notesTextViewPr>
  <p:sorterViewPr>
    <p:cViewPr>
      <p:scale>
        <a:sx n="125" d="100"/>
        <a:sy n="125"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2023/8/7</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2023/8/7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cxnSp>
        <p:nvCxnSpPr>
          <p:cNvPr id="15" name="直接连接符 14"/>
          <p:cNvCxnSpPr/>
          <p:nvPr userDrawn="1"/>
        </p:nvCxnSpPr>
        <p:spPr>
          <a:xfrm>
            <a:off x="1012225" y="923823"/>
            <a:ext cx="7016159" cy="81002"/>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pic>
        <p:nvPicPr>
          <p:cNvPr id="16" name="图片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99592" y="483518"/>
            <a:ext cx="390471" cy="51471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3" presetClass="path" presetSubtype="0" accel="50000" decel="50000" fill="hold" nodeType="withEffect">
                                  <p:stCondLst>
                                    <p:cond delay="0"/>
                                  </p:stCondLst>
                                  <p:childTnLst>
                                    <p:animMotion origin="layout" path="M -1.66667E-06 3.11536E-06 L 0.75816 0.00586" pathEditMode="relative" rAng="0" ptsTypes="AA">
                                      <p:cBhvr>
                                        <p:cTn id="6" dur="1000" spd="-100000" fill="hold"/>
                                        <p:tgtEl>
                                          <p:spTgt spid="16"/>
                                        </p:tgtEl>
                                        <p:attrNameLst>
                                          <p:attrName>ppt_x</p:attrName>
                                          <p:attrName>ppt_y</p:attrName>
                                        </p:attrNameLst>
                                      </p:cBhvr>
                                      <p:rCtr x="37899" y="278"/>
                                    </p:animMotion>
                                  </p:childTnLst>
                                </p:cTn>
                              </p:par>
                              <p:par>
                                <p:cTn id="7" presetID="22" presetClass="entr" presetSubtype="2" fill="hold" nodeType="withEffect">
                                  <p:stCondLst>
                                    <p:cond delay="100"/>
                                  </p:stCondLst>
                                  <p:childTnLst>
                                    <p:set>
                                      <p:cBhvr>
                                        <p:cTn id="8" dur="1" fill="hold">
                                          <p:stCondLst>
                                            <p:cond delay="0"/>
                                          </p:stCondLst>
                                        </p:cTn>
                                        <p:tgtEl>
                                          <p:spTgt spid="15"/>
                                        </p:tgtEl>
                                        <p:attrNameLst>
                                          <p:attrName>style.visibility</p:attrName>
                                        </p:attrNameLst>
                                      </p:cBhvr>
                                      <p:to>
                                        <p:strVal val="visible"/>
                                      </p:to>
                                    </p:set>
                                    <p:animEffect transition="in" filter="wipe(right)">
                                      <p:cBhvr>
                                        <p:cTn id="9" dur="9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5">
            <a:lum/>
          </a:blip>
          <a:srcRect/>
          <a:stretch>
            <a:fillRect l="-3000" r="-3000"/>
          </a:stretch>
        </a:blipFill>
        <a:effectLst/>
      </p:bgPr>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embed="rId6" r:link="rId7"/>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1012190"/>
            <a:ext cx="7166610" cy="5078313"/>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endParaRPr sz="4000" b="1" dirty="0">
              <a:solidFill>
                <a:srgbClr val="FF0000"/>
              </a:solidFill>
              <a:latin typeface="微软雅黑" panose="020B0503020204020204" pitchFamily="34" charset="-122"/>
              <a:ea typeface="微软雅黑" panose="020B0503020204020204" pitchFamily="34" charset="-122"/>
            </a:endParaRPr>
          </a:p>
          <a:p>
            <a:pPr algn="ctr"/>
            <a:endParaRPr sz="4000" b="1" dirty="0">
              <a:solidFill>
                <a:srgbClr val="FF0000"/>
              </a:solidFill>
              <a:latin typeface="微软雅黑" panose="020B0503020204020204" pitchFamily="34" charset="-122"/>
              <a:ea typeface="微软雅黑" panose="020B0503020204020204" pitchFamily="34" charset="-122"/>
            </a:endParaRPr>
          </a:p>
          <a:p>
            <a:pPr algn="ctr"/>
            <a:r>
              <a:rPr lang="en-US" sz="4800" b="1" dirty="0">
                <a:solidFill>
                  <a:srgbClr val="FF0000"/>
                </a:solidFill>
                <a:latin typeface="迷你简粗倩" panose="03000509000000000000" pitchFamily="65" charset="-122"/>
                <a:ea typeface="迷你简粗倩" panose="03000509000000000000" pitchFamily="65" charset="-122"/>
              </a:rPr>
              <a:t>1</a:t>
            </a:r>
            <a:r>
              <a:rPr lang="en-US" altLang="zh-CN" sz="4800" b="1" dirty="0">
                <a:solidFill>
                  <a:srgbClr val="FF0000"/>
                </a:solidFill>
                <a:latin typeface="迷你简粗倩" panose="03000509000000000000" pitchFamily="65" charset="-122"/>
                <a:ea typeface="迷你简粗倩" panose="03000509000000000000" pitchFamily="65" charset="-122"/>
              </a:rPr>
              <a:t>.3</a:t>
            </a:r>
            <a:r>
              <a:rPr sz="4800" b="1" dirty="0">
                <a:solidFill>
                  <a:srgbClr val="FF0000"/>
                </a:solidFill>
                <a:latin typeface="迷你简粗倩" panose="03000509000000000000" pitchFamily="65" charset="-122"/>
                <a:ea typeface="迷你简粗倩" panose="03000509000000000000" pitchFamily="65" charset="-122"/>
              </a:rPr>
              <a:t>《</a:t>
            </a:r>
            <a:r>
              <a:rPr sz="4800" b="1" dirty="0">
                <a:solidFill>
                  <a:srgbClr val="FF0000"/>
                </a:solidFill>
                <a:latin typeface="迷你简粗倩" panose="03000509000000000000" pitchFamily="65" charset="-122"/>
                <a:ea typeface="迷你简粗倩" panose="03000509000000000000" pitchFamily="65" charset="-122"/>
                <a:sym typeface="+mn-ea"/>
              </a:rPr>
              <a:t>运动的快慢</a:t>
            </a:r>
            <a:r>
              <a:rPr sz="4800" b="1" dirty="0">
                <a:solidFill>
                  <a:srgbClr val="FF0000"/>
                </a:solidFill>
                <a:latin typeface="迷你简粗倩" panose="03000509000000000000" pitchFamily="65" charset="-122"/>
                <a:ea typeface="迷你简粗倩" panose="03000509000000000000" pitchFamily="65" charset="-122"/>
              </a:rPr>
              <a:t>》说课</a:t>
            </a:r>
          </a:p>
          <a:p>
            <a:pPr algn="ctr"/>
            <a:endParaRPr sz="4000" b="1" dirty="0">
              <a:solidFill>
                <a:srgbClr val="FF0000"/>
              </a:solidFill>
              <a:latin typeface="微软雅黑" panose="020B0503020204020204" pitchFamily="34" charset="-122"/>
              <a:ea typeface="微软雅黑" panose="020B0503020204020204" pitchFamily="34" charset="-122"/>
            </a:endParaRPr>
          </a:p>
          <a:p>
            <a:pPr algn="ctr"/>
            <a:endParaRPr sz="4000" b="1" dirty="0">
              <a:solidFill>
                <a:srgbClr val="FF0000"/>
              </a:solidFill>
              <a:latin typeface="微软雅黑" panose="020B0503020204020204" pitchFamily="34" charset="-122"/>
              <a:ea typeface="微软雅黑" panose="020B0503020204020204" pitchFamily="34" charset="-122"/>
            </a:endParaRPr>
          </a:p>
          <a:p>
            <a:pPr algn="ctr"/>
            <a:endParaRPr lang="zh-CN" sz="4000" b="1" dirty="0">
              <a:solidFill>
                <a:srgbClr val="FF0000"/>
              </a:solidFill>
              <a:latin typeface="微软雅黑" panose="020B0503020204020204" pitchFamily="34" charset="-122"/>
              <a:ea typeface="微软雅黑" panose="020B0503020204020204" pitchFamily="34" charset="-122"/>
            </a:endParaRPr>
          </a:p>
          <a:p>
            <a:pPr algn="ctr"/>
            <a:endParaRPr lang="zh-CN" sz="4000" b="1" dirty="0">
              <a:solidFill>
                <a:srgbClr val="FF0000"/>
              </a:solidFill>
              <a:latin typeface="微软雅黑" panose="020B0503020204020204" pitchFamily="34" charset="-122"/>
              <a:ea typeface="微软雅黑" panose="020B0503020204020204" pitchFamily="34" charset="-122"/>
            </a:endParaRPr>
          </a:p>
          <a:p>
            <a:pPr algn="ctr"/>
            <a:endParaRPr lang="zh-CN" altLang="en-US" sz="3600" b="1" dirty="0">
              <a:solidFill>
                <a:srgbClr val="FF0000"/>
              </a:solidFill>
              <a:latin typeface="微软雅黑" panose="020B0503020204020204" pitchFamily="34" charset="-122"/>
              <a:ea typeface="微软雅黑" panose="020B0503020204020204" pitchFamily="34" charset="-122"/>
            </a:endParaRPr>
          </a:p>
        </p:txBody>
      </p:sp>
      <p:sp>
        <p:nvSpPr>
          <p:cNvPr id="5" name="TextBox 4"/>
          <p:cNvSpPr txBox="1"/>
          <p:nvPr/>
        </p:nvSpPr>
        <p:spPr>
          <a:xfrm>
            <a:off x="1763688" y="483518"/>
            <a:ext cx="5433695" cy="83099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endParaRPr sz="2400" b="1" dirty="0">
              <a:solidFill>
                <a:srgbClr val="FF0000"/>
              </a:solidFill>
              <a:latin typeface="微软雅黑" panose="020B0503020204020204" pitchFamily="34" charset="-122"/>
              <a:ea typeface="微软雅黑" panose="020B0503020204020204" pitchFamily="34" charset="-122"/>
            </a:endParaRPr>
          </a:p>
          <a:p>
            <a:pPr algn="ctr"/>
            <a:r>
              <a:rPr lang="zh-CN" sz="2400" b="1" dirty="0">
                <a:solidFill>
                  <a:srgbClr val="FF0000"/>
                </a:solidFill>
                <a:latin typeface="微软雅黑" panose="020B0503020204020204" pitchFamily="34" charset="-122"/>
                <a:ea typeface="微软雅黑" panose="020B0503020204020204" pitchFamily="34" charset="-122"/>
              </a:rPr>
              <a:t>人教</a:t>
            </a:r>
            <a:r>
              <a:rPr sz="2400" b="1" dirty="0">
                <a:solidFill>
                  <a:srgbClr val="FF0000"/>
                </a:solidFill>
                <a:latin typeface="微软雅黑" panose="020B0503020204020204" pitchFamily="34" charset="-122"/>
                <a:ea typeface="微软雅黑" panose="020B0503020204020204" pitchFamily="34" charset="-122"/>
              </a:rPr>
              <a:t>版</a:t>
            </a:r>
            <a:r>
              <a:rPr lang="zh-CN" sz="2400" b="1" dirty="0">
                <a:solidFill>
                  <a:srgbClr val="FF0000"/>
                </a:solidFill>
                <a:latin typeface="微软雅黑" panose="020B0503020204020204" pitchFamily="34" charset="-122"/>
                <a:ea typeface="微软雅黑" panose="020B0503020204020204" pitchFamily="34" charset="-122"/>
              </a:rPr>
              <a:t>初中物理（八</a:t>
            </a:r>
            <a:r>
              <a:rPr sz="2400" b="1" dirty="0" err="1">
                <a:solidFill>
                  <a:srgbClr val="FF0000"/>
                </a:solidFill>
                <a:latin typeface="微软雅黑" panose="020B0503020204020204" pitchFamily="34" charset="-122"/>
                <a:ea typeface="微软雅黑" panose="020B0503020204020204" pitchFamily="34" charset="-122"/>
              </a:rPr>
              <a:t>年级</a:t>
            </a:r>
            <a:r>
              <a:rPr lang="zh-CN" sz="2400" b="1" dirty="0">
                <a:solidFill>
                  <a:srgbClr val="FF0000"/>
                </a:solidFill>
                <a:latin typeface="微软雅黑" panose="020B0503020204020204" pitchFamily="34" charset="-122"/>
                <a:ea typeface="微软雅黑" panose="020B0503020204020204" pitchFamily="34" charset="-122"/>
              </a:rPr>
              <a:t>上</a:t>
            </a:r>
            <a:r>
              <a:rPr sz="2400" b="1" dirty="0">
                <a:solidFill>
                  <a:srgbClr val="FF0000"/>
                </a:solidFill>
                <a:latin typeface="微软雅黑" panose="020B0503020204020204" pitchFamily="34" charset="-122"/>
                <a:ea typeface="微软雅黑" panose="020B0503020204020204" pitchFamily="34" charset="-122"/>
              </a:rPr>
              <a:t>册</a:t>
            </a:r>
            <a:r>
              <a:rPr lang="zh-CN" sz="2400" b="1" dirty="0">
                <a:solidFill>
                  <a:srgbClr val="FF0000"/>
                </a:solidFill>
                <a:latin typeface="微软雅黑" panose="020B0503020204020204" pitchFamily="34" charset="-122"/>
                <a:ea typeface="微软雅黑" panose="020B0503020204020204" pitchFamily="34" charset="-122"/>
              </a:rPr>
              <a:t>）</a:t>
            </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39340" y="2427605"/>
            <a:ext cx="6122035" cy="506730"/>
          </a:xfrm>
          <a:prstGeom prst="rect">
            <a:avLst/>
          </a:prstGeom>
          <a:noFill/>
        </p:spPr>
        <p:txBody>
          <a:bodyPr wrap="square" rtlCol="0">
            <a:spAutoFit/>
          </a:bodyPr>
          <a:lstStyle/>
          <a:p>
            <a:pPr algn="l" fontAlgn="auto">
              <a:lnSpc>
                <a:spcPct val="150000"/>
              </a:lnSpc>
            </a:pPr>
            <a:r>
              <a:rPr b="1">
                <a:latin typeface="微软雅黑" panose="020B0503020204020204" pitchFamily="34" charset="-122"/>
                <a:ea typeface="微软雅黑" panose="020B0503020204020204" pitchFamily="34" charset="-122"/>
                <a:sym typeface="+mn-ea"/>
              </a:rPr>
              <a:t>建立速度的概念和物体运动快慢的比较方法。</a:t>
            </a:r>
          </a:p>
        </p:txBody>
      </p:sp>
      <p:sp>
        <p:nvSpPr>
          <p:cNvPr id="5" name="TextBox 4"/>
          <p:cNvSpPr txBox="1"/>
          <p:nvPr/>
        </p:nvSpPr>
        <p:spPr>
          <a:xfrm>
            <a:off x="1367790" y="880745"/>
            <a:ext cx="4072890" cy="1383665"/>
          </a:xfrm>
          <a:prstGeom prst="rect">
            <a:avLst/>
          </a:prstGeom>
          <a:noFill/>
        </p:spPr>
        <p:txBody>
          <a:bodyPr wrap="square" rtlCol="0">
            <a:spAutoFit/>
          </a:bodyPr>
          <a:lstStyle/>
          <a:p>
            <a:endParaRPr lang="zh-CN" altLang="en-US" sz="2800" b="1">
              <a:solidFill>
                <a:schemeClr val="tx1"/>
              </a:solidFill>
              <a:latin typeface="微软雅黑" panose="020B0503020204020204" pitchFamily="34" charset="-122"/>
              <a:ea typeface="微软雅黑" panose="020B0503020204020204" pitchFamily="34" charset="-122"/>
            </a:endParaRPr>
          </a:p>
          <a:p>
            <a:endParaRPr lang="zh-CN" altLang="en-US" sz="2800" b="1">
              <a:solidFill>
                <a:schemeClr val="tx1"/>
              </a:solidFill>
              <a:latin typeface="微软雅黑" panose="020B0503020204020204" pitchFamily="34" charset="-122"/>
              <a:ea typeface="微软雅黑" panose="020B0503020204020204" pitchFamily="34" charset="-122"/>
            </a:endParaRPr>
          </a:p>
          <a:p>
            <a:r>
              <a:rPr lang="zh-CN" altLang="en-US" sz="2800" b="1">
                <a:solidFill>
                  <a:schemeClr val="tx1"/>
                </a:solidFill>
                <a:latin typeface="微软雅黑" panose="020B0503020204020204" pitchFamily="34" charset="-122"/>
                <a:ea typeface="微软雅黑" panose="020B0503020204020204" pitchFamily="34" charset="-122"/>
              </a:rPr>
              <a:t> 教学重点</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123440" y="2211705"/>
            <a:ext cx="6481445" cy="506730"/>
          </a:xfrm>
          <a:prstGeom prst="rect">
            <a:avLst/>
          </a:prstGeom>
          <a:noFill/>
        </p:spPr>
        <p:txBody>
          <a:bodyPr wrap="square" rtlCol="0">
            <a:spAutoFit/>
          </a:bodyPr>
          <a:lstStyle/>
          <a:p>
            <a:pPr algn="l" fontAlgn="auto">
              <a:lnSpc>
                <a:spcPct val="150000"/>
              </a:lnSpc>
            </a:pPr>
            <a:r>
              <a:rPr b="1">
                <a:latin typeface="微软雅黑" panose="020B0503020204020204" pitchFamily="34" charset="-122"/>
                <a:ea typeface="微软雅黑" panose="020B0503020204020204" pitchFamily="34" charset="-122"/>
                <a:cs typeface="微软雅黑" panose="020B0503020204020204" pitchFamily="34" charset="-122"/>
                <a:sym typeface="+mn-ea"/>
              </a:rPr>
              <a:t>应用速度公式进行简单的计算。</a:t>
            </a:r>
          </a:p>
        </p:txBody>
      </p:sp>
      <p:sp>
        <p:nvSpPr>
          <p:cNvPr id="5" name="TextBox 4"/>
          <p:cNvSpPr txBox="1"/>
          <p:nvPr/>
        </p:nvSpPr>
        <p:spPr>
          <a:xfrm>
            <a:off x="1403350" y="699770"/>
            <a:ext cx="4072890" cy="1383665"/>
          </a:xfrm>
          <a:prstGeom prst="rect">
            <a:avLst/>
          </a:prstGeom>
          <a:noFill/>
        </p:spPr>
        <p:txBody>
          <a:bodyPr wrap="square" rtlCol="0">
            <a:spAutoFit/>
          </a:bodyPr>
          <a:lstStyle/>
          <a:p>
            <a:endParaRPr lang="zh-CN" altLang="en-US" sz="2800" b="1">
              <a:solidFill>
                <a:schemeClr val="tx1"/>
              </a:solidFill>
              <a:latin typeface="微软雅黑" panose="020B0503020204020204" pitchFamily="34" charset="-122"/>
              <a:ea typeface="微软雅黑" panose="020B0503020204020204" pitchFamily="34" charset="-122"/>
            </a:endParaRPr>
          </a:p>
          <a:p>
            <a:endParaRPr lang="zh-CN" altLang="en-US" sz="2800" b="1">
              <a:solidFill>
                <a:schemeClr val="tx1"/>
              </a:solidFill>
              <a:latin typeface="微软雅黑" panose="020B0503020204020204" pitchFamily="34" charset="-122"/>
              <a:ea typeface="微软雅黑" panose="020B0503020204020204" pitchFamily="34" charset="-122"/>
            </a:endParaRPr>
          </a:p>
          <a:p>
            <a:r>
              <a:rPr lang="zh-CN" altLang="en-US" sz="2800" b="1">
                <a:solidFill>
                  <a:schemeClr val="tx1"/>
                </a:solidFill>
                <a:latin typeface="微软雅黑" panose="020B0503020204020204" pitchFamily="34" charset="-122"/>
                <a:ea typeface="微软雅黑" panose="020B0503020204020204" pitchFamily="34" charset="-122"/>
              </a:rPr>
              <a:t> 教学难点</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4435" y="1650365"/>
            <a:ext cx="3768725"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五、说教学策略</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11200" y="1160780"/>
            <a:ext cx="7494905" cy="2999740"/>
          </a:xfrm>
          <a:prstGeom prst="rect">
            <a:avLst/>
          </a:prstGeom>
          <a:noFill/>
        </p:spPr>
        <p:txBody>
          <a:bodyPr wrap="square" rtlCol="0">
            <a:spAutoFit/>
          </a:bodyPr>
          <a:lstStyle/>
          <a:p>
            <a:pPr fontAlgn="auto">
              <a:lnSpc>
                <a:spcPct val="150000"/>
              </a:lnSpc>
            </a:pPr>
            <a:r>
              <a:rPr lang="en-US" altLang="zh-CN" b="1">
                <a:latin typeface="微软雅黑" panose="020B0503020204020204" pitchFamily="34" charset="-122"/>
                <a:ea typeface="微软雅黑" panose="020B0503020204020204" pitchFamily="34" charset="-122"/>
                <a:sym typeface="+mn-ea"/>
              </a:rPr>
              <a:t>   </a:t>
            </a:r>
            <a:r>
              <a:rPr b="1">
                <a:latin typeface="微软雅黑" panose="020B0503020204020204" pitchFamily="34" charset="-122"/>
                <a:ea typeface="微软雅黑" panose="020B0503020204020204" pitchFamily="34" charset="-122"/>
                <a:sym typeface="+mn-ea"/>
              </a:rPr>
              <a:t>这一节的知识点与生活联系紧密，通过教师引导学生独立思考，自主探究，培养学生分析问题，解决问题的能力。尽量让学生多观察，多思考，多表述，多动手，多总结。这节课可综合应用创设情景、分组实验、讲授和讨论等多种形式的教学方法，提高课堂效率，培养学生对物理的兴趣，激发学生的求知欲望。充分体现以教师为主导，以学生为主体的原则。并通过解决学生身边的事例来调动学生的积极性，培养学生“从生活走向物理，从物理走向社会”的能力。</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11200" y="1160780"/>
            <a:ext cx="7494905" cy="1753235"/>
          </a:xfrm>
          <a:prstGeom prst="rect">
            <a:avLst/>
          </a:prstGeom>
          <a:noFill/>
        </p:spPr>
        <p:txBody>
          <a:bodyPr wrap="square" rtlCol="0">
            <a:spAutoFit/>
          </a:bodyPr>
          <a:lstStyle/>
          <a:p>
            <a:pPr fontAlgn="auto">
              <a:lnSpc>
                <a:spcPct val="150000"/>
              </a:lnSpc>
            </a:pPr>
            <a:r>
              <a:rPr b="1">
                <a:latin typeface="微软雅黑" panose="020B0503020204020204" pitchFamily="34" charset="-122"/>
                <a:ea typeface="微软雅黑" panose="020B0503020204020204" pitchFamily="34" charset="-122"/>
                <a:sym typeface="+mn-ea"/>
              </a:rPr>
              <a:t>1、观察比较法：通过对生活当中实际事例的比较，理解速度的'概念和匀速直线运动和变速直线运动的区别：</a:t>
            </a:r>
          </a:p>
          <a:p>
            <a:pPr fontAlgn="auto">
              <a:lnSpc>
                <a:spcPct val="150000"/>
              </a:lnSpc>
            </a:pPr>
            <a:r>
              <a:rPr b="1">
                <a:latin typeface="微软雅黑" panose="020B0503020204020204" pitchFamily="34" charset="-122"/>
                <a:ea typeface="微软雅黑" panose="020B0503020204020204" pitchFamily="34" charset="-122"/>
                <a:sym typeface="+mn-ea"/>
              </a:rPr>
              <a:t>2、练习法：通过学生练习，学会应用速度公式进行简单的计算和速度单位的换算。</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4435" y="1650365"/>
            <a:ext cx="3768725" cy="255333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六、说教学过程</a:t>
            </a:r>
          </a:p>
          <a:p>
            <a:r>
              <a:rPr lang="en-US" altLang="zh-CN" sz="4000" b="1">
                <a:solidFill>
                  <a:schemeClr val="tx1"/>
                </a:solidFill>
                <a:latin typeface="微软雅黑" panose="020B0503020204020204" pitchFamily="34" charset="-122"/>
                <a:ea typeface="微软雅黑" panose="020B0503020204020204" pitchFamily="34" charset="-122"/>
              </a:rPr>
              <a:t>         </a:t>
            </a:r>
            <a:endParaRPr lang="zh-CN" altLang="en-US" sz="4000" b="1">
              <a:solidFill>
                <a:schemeClr val="tx1"/>
              </a:solidFill>
              <a:latin typeface="微软雅黑" panose="020B0503020204020204" pitchFamily="34" charset="-122"/>
              <a:ea typeface="微软雅黑" panose="020B0503020204020204" pitchFamily="34" charset="-122"/>
            </a:endParaRPr>
          </a:p>
          <a:p>
            <a:r>
              <a:rPr lang="en-US" altLang="zh-CN" sz="4000" b="1">
                <a:solidFill>
                  <a:schemeClr val="tx1"/>
                </a:solidFill>
                <a:latin typeface="微软雅黑" panose="020B0503020204020204" pitchFamily="34" charset="-122"/>
                <a:ea typeface="微软雅黑" panose="020B0503020204020204" pitchFamily="34" charset="-122"/>
              </a:rPr>
              <a:t>     </a:t>
            </a:r>
            <a:r>
              <a:rPr lang="zh-CN" altLang="en-US" sz="4000" b="1">
                <a:solidFill>
                  <a:schemeClr val="tx1"/>
                </a:solidFill>
                <a:latin typeface="微软雅黑" panose="020B0503020204020204" pitchFamily="34" charset="-122"/>
                <a:ea typeface="微软雅黑" panose="020B0503020204020204" pitchFamily="34" charset="-122"/>
              </a:rPr>
              <a:t>    </a:t>
            </a:r>
          </a:p>
          <a:p>
            <a:r>
              <a:rPr lang="en-US" altLang="zh-CN" sz="4000" b="1">
                <a:solidFill>
                  <a:schemeClr val="tx1"/>
                </a:solidFill>
                <a:latin typeface="微软雅黑" panose="020B0503020204020204" pitchFamily="34" charset="-122"/>
                <a:ea typeface="微软雅黑" panose="020B0503020204020204" pitchFamily="34" charset="-122"/>
              </a:rPr>
              <a:t>      </a:t>
            </a:r>
            <a:endParaRPr lang="zh-CN" altLang="en-US" sz="2800" b="1">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131570"/>
            <a:ext cx="6907530" cy="2584450"/>
          </a:xfrm>
          <a:prstGeom prst="rect">
            <a:avLst/>
          </a:prstGeom>
          <a:noFill/>
        </p:spPr>
        <p:txBody>
          <a:bodyPr wrap="square" rtlCol="0">
            <a:spAutoFit/>
          </a:bodyPr>
          <a:lstStyle/>
          <a:p>
            <a:pPr algn="ctr" fontAlgn="auto">
              <a:lnSpc>
                <a:spcPct val="150000"/>
              </a:lnSpc>
            </a:pPr>
            <a:r>
              <a:rPr lang="zh-CN" b="1">
                <a:latin typeface="微软雅黑" panose="020B0503020204020204" pitchFamily="34" charset="-122"/>
                <a:ea typeface="微软雅黑" panose="020B0503020204020204" pitchFamily="34" charset="-122"/>
                <a:sym typeface="+mn-ea"/>
              </a:rPr>
              <a:t>板块一、导入新课</a:t>
            </a:r>
          </a:p>
          <a:p>
            <a:pPr algn="l" fontAlgn="auto">
              <a:lnSpc>
                <a:spcPct val="150000"/>
              </a:lnSpc>
            </a:pPr>
            <a:r>
              <a:rPr lang="en-US" altLang="zh-CN" b="1">
                <a:latin typeface="微软雅黑" panose="020B0503020204020204" pitchFamily="34" charset="-122"/>
                <a:ea typeface="微软雅黑" panose="020B0503020204020204" pitchFamily="34" charset="-122"/>
                <a:sym typeface="+mn-ea"/>
              </a:rPr>
              <a:t>1</a:t>
            </a:r>
            <a:r>
              <a:rPr lang="zh-CN" altLang="en-US" b="1">
                <a:latin typeface="微软雅黑" panose="020B0503020204020204" pitchFamily="34" charset="-122"/>
                <a:ea typeface="微软雅黑" panose="020B0503020204020204" pitchFamily="34" charset="-122"/>
                <a:sym typeface="+mn-ea"/>
              </a:rPr>
              <a:t>、</a:t>
            </a:r>
            <a:r>
              <a:rPr b="1">
                <a:latin typeface="微软雅黑" panose="020B0503020204020204" pitchFamily="34" charset="-122"/>
                <a:ea typeface="微软雅黑" panose="020B0503020204020204" pitchFamily="34" charset="-122"/>
                <a:sym typeface="+mn-ea"/>
              </a:rPr>
              <a:t>上节课我们学习了机械运动，知道了运动是绝对的，静止是相对的，但我们平时所说的物体运动和静止却都是相对于某一物体而言的（即相对于参照物而言）</a:t>
            </a:r>
            <a:r>
              <a:rPr lang="zh-CN" b="1">
                <a:latin typeface="微软雅黑" panose="020B0503020204020204" pitchFamily="34" charset="-122"/>
                <a:ea typeface="微软雅黑" panose="020B0503020204020204" pitchFamily="34" charset="-122"/>
                <a:sym typeface="+mn-ea"/>
              </a:rPr>
              <a:t>。</a:t>
            </a:r>
            <a:r>
              <a:rPr b="1">
                <a:latin typeface="微软雅黑" panose="020B0503020204020204" pitchFamily="34" charset="-122"/>
                <a:ea typeface="微软雅黑" panose="020B0503020204020204" pitchFamily="34" charset="-122"/>
                <a:sym typeface="+mn-ea"/>
              </a:rPr>
              <a:t>那么同是物体的运动，它们的快慢一样吗？你们认为哪些物体运动快，哪些物体运动快，哪些物体运动慢呢？</a:t>
            </a:r>
            <a:r>
              <a:rPr lang="zh-CN" b="1">
                <a:latin typeface="微软雅黑" panose="020B0503020204020204" pitchFamily="34" charset="-122"/>
                <a:ea typeface="微软雅黑" panose="020B0503020204020204" pitchFamily="34" charset="-122"/>
                <a:sym typeface="+mn-ea"/>
              </a:rPr>
              <a:t>（</a:t>
            </a:r>
            <a:r>
              <a:rPr b="1">
                <a:latin typeface="微软雅黑" panose="020B0503020204020204" pitchFamily="34" charset="-122"/>
                <a:ea typeface="微软雅黑" panose="020B0503020204020204" pitchFamily="34" charset="-122"/>
                <a:sym typeface="+mn-ea"/>
              </a:rPr>
              <a:t>学生讨论、交流</a:t>
            </a:r>
            <a:r>
              <a:rPr lang="zh-CN" b="1">
                <a:latin typeface="微软雅黑" panose="020B0503020204020204" pitchFamily="34" charset="-122"/>
                <a:ea typeface="微软雅黑" panose="020B0503020204020204" pitchFamily="34" charset="-122"/>
                <a:sym typeface="+mn-ea"/>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131570"/>
            <a:ext cx="6907530" cy="2168525"/>
          </a:xfrm>
          <a:prstGeom prst="rect">
            <a:avLst/>
          </a:prstGeom>
          <a:noFill/>
        </p:spPr>
        <p:txBody>
          <a:bodyPr wrap="square" rtlCol="0">
            <a:spAutoFit/>
          </a:bodyPr>
          <a:lstStyle/>
          <a:p>
            <a:pPr algn="l" fontAlgn="auto">
              <a:lnSpc>
                <a:spcPct val="150000"/>
              </a:lnSpc>
            </a:pPr>
            <a:r>
              <a:rPr lang="en-US" altLang="zh-CN" b="1">
                <a:latin typeface="微软雅黑" panose="020B0503020204020204" pitchFamily="34" charset="-122"/>
                <a:ea typeface="微软雅黑" panose="020B0503020204020204" pitchFamily="34" charset="-122"/>
                <a:sym typeface="+mn-ea"/>
              </a:rPr>
              <a:t>2</a:t>
            </a:r>
            <a:r>
              <a:rPr lang="zh-CN" altLang="en-US" b="1">
                <a:latin typeface="微软雅黑" panose="020B0503020204020204" pitchFamily="34" charset="-122"/>
                <a:ea typeface="微软雅黑" panose="020B0503020204020204" pitchFamily="34" charset="-122"/>
                <a:sym typeface="+mn-ea"/>
              </a:rPr>
              <a:t>、</a:t>
            </a:r>
            <a:r>
              <a:rPr lang="zh-CN" b="1">
                <a:latin typeface="微软雅黑" panose="020B0503020204020204" pitchFamily="34" charset="-122"/>
                <a:ea typeface="微软雅黑" panose="020B0503020204020204" pitchFamily="34" charset="-122"/>
                <a:sym typeface="+mn-ea"/>
              </a:rPr>
              <a:t>大家一起来聊聊体育健将刘翔和苏炳添的赛事，出示奥运会上</a:t>
            </a:r>
            <a:r>
              <a:rPr lang="en-US" altLang="zh-CN" b="1">
                <a:latin typeface="微软雅黑" panose="020B0503020204020204" pitchFamily="34" charset="-122"/>
                <a:ea typeface="微软雅黑" panose="020B0503020204020204" pitchFamily="34" charset="-122"/>
                <a:sym typeface="+mn-ea"/>
              </a:rPr>
              <a:t>“</a:t>
            </a:r>
            <a:r>
              <a:rPr lang="zh-CN" b="1">
                <a:latin typeface="微软雅黑" panose="020B0503020204020204" pitchFamily="34" charset="-122"/>
                <a:ea typeface="微软雅黑" panose="020B0503020204020204" pitchFamily="34" charset="-122"/>
                <a:sym typeface="+mn-ea"/>
              </a:rPr>
              <a:t>刘翔夺冠”的实录引入课题。利用学生感兴趣的具体事例导入课题，更具有吸引力。</a:t>
            </a:r>
          </a:p>
          <a:p>
            <a:pPr algn="l" fontAlgn="auto">
              <a:lnSpc>
                <a:spcPct val="150000"/>
              </a:lnSpc>
            </a:pPr>
            <a:r>
              <a:rPr lang="zh-CN" b="1">
                <a:latin typeface="微软雅黑" panose="020B0503020204020204" pitchFamily="34" charset="-122"/>
                <a:ea typeface="微软雅黑" panose="020B0503020204020204" pitchFamily="34" charset="-122"/>
                <a:sym typeface="+mn-ea"/>
              </a:rPr>
              <a:t>教师提问：刘翔用了12秒88跑完了110米，他到底有多快呢？今天我们就来一起学习《运动的快慢》。（揭示课题）</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2584450"/>
          </a:xfrm>
          <a:prstGeom prst="rect">
            <a:avLst/>
          </a:prstGeom>
          <a:noFill/>
        </p:spPr>
        <p:txBody>
          <a:bodyPr wrap="square" rtlCol="0">
            <a:spAutoFit/>
          </a:bodyPr>
          <a:lstStyle/>
          <a:p>
            <a:pPr algn="ctr" fontAlgn="auto">
              <a:lnSpc>
                <a:spcPct val="150000"/>
              </a:lnSpc>
            </a:pPr>
            <a:r>
              <a:rPr lang="zh-CN" b="1">
                <a:latin typeface="微软雅黑" panose="020B0503020204020204" pitchFamily="34" charset="-122"/>
                <a:ea typeface="微软雅黑" panose="020B0503020204020204" pitchFamily="34" charset="-122"/>
                <a:sym typeface="+mn-ea"/>
              </a:rPr>
              <a:t>板块二、教授新课</a:t>
            </a:r>
          </a:p>
          <a:p>
            <a:pPr algn="l" fontAlgn="auto">
              <a:lnSpc>
                <a:spcPct val="150000"/>
              </a:lnSpc>
            </a:pPr>
            <a:r>
              <a:rPr b="1">
                <a:latin typeface="微软雅黑" panose="020B0503020204020204" pitchFamily="34" charset="-122"/>
                <a:ea typeface="微软雅黑" panose="020B0503020204020204" pitchFamily="34" charset="-122"/>
                <a:sym typeface="+mn-ea"/>
              </a:rPr>
              <a:t>1、首先学生看教材“想想议议”栏目中提出的问题，让学生充分讨论。</a:t>
            </a:r>
          </a:p>
          <a:p>
            <a:pPr algn="l" fontAlgn="auto">
              <a:lnSpc>
                <a:spcPct val="150000"/>
              </a:lnSpc>
            </a:pPr>
            <a:r>
              <a:rPr lang="en-US" b="1">
                <a:latin typeface="微软雅黑" panose="020B0503020204020204" pitchFamily="34" charset="-122"/>
                <a:ea typeface="微软雅黑" panose="020B0503020204020204" pitchFamily="34" charset="-122"/>
                <a:sym typeface="+mn-ea"/>
              </a:rPr>
              <a:t>     </a:t>
            </a:r>
            <a:r>
              <a:rPr b="1">
                <a:latin typeface="微软雅黑" panose="020B0503020204020204" pitchFamily="34" charset="-122"/>
                <a:ea typeface="微软雅黑" panose="020B0503020204020204" pitchFamily="34" charset="-122"/>
                <a:sym typeface="+mn-ea"/>
              </a:rPr>
              <a:t>教师也可以提出以下问题，以启发学生的思路。</a:t>
            </a:r>
          </a:p>
          <a:p>
            <a:pPr algn="l" fontAlgn="auto">
              <a:lnSpc>
                <a:spcPct val="150000"/>
              </a:lnSpc>
            </a:pPr>
            <a:r>
              <a:rPr lang="en-US" b="1">
                <a:latin typeface="微软雅黑" panose="020B0503020204020204" pitchFamily="34" charset="-122"/>
                <a:ea typeface="微软雅黑" panose="020B0503020204020204" pitchFamily="34" charset="-122"/>
                <a:sym typeface="+mn-ea"/>
              </a:rPr>
              <a:t>     </a:t>
            </a:r>
            <a:r>
              <a:rPr b="1">
                <a:latin typeface="微软雅黑" panose="020B0503020204020204" pitchFamily="34" charset="-122"/>
                <a:ea typeface="微软雅黑" panose="020B0503020204020204" pitchFamily="34" charset="-122"/>
                <a:sym typeface="+mn-ea"/>
              </a:rPr>
              <a:t>蜗牛在地面沿直线爬行、自行车在平直的公路上行驶、飞机在空中沿直线飞行，他们的运动情况有何区别？</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1753235"/>
          </a:xfrm>
          <a:prstGeom prst="rect">
            <a:avLst/>
          </a:prstGeom>
          <a:noFill/>
        </p:spPr>
        <p:txBody>
          <a:bodyPr wrap="square" rtlCol="0">
            <a:spAutoFit/>
          </a:bodyPr>
          <a:lstStyle/>
          <a:p>
            <a:pPr algn="l" fontAlgn="auto">
              <a:lnSpc>
                <a:spcPct val="150000"/>
              </a:lnSpc>
            </a:pPr>
            <a:r>
              <a:rPr lang="zh-CN" b="1">
                <a:latin typeface="微软雅黑" panose="020B0503020204020204" pitchFamily="34" charset="-122"/>
                <a:ea typeface="微软雅黑" panose="020B0503020204020204" pitchFamily="34" charset="-122"/>
                <a:sym typeface="+mn-ea"/>
              </a:rPr>
              <a:t>学生很容易得出结论“他们运动的快慢不一样”。</a:t>
            </a:r>
          </a:p>
          <a:p>
            <a:pPr algn="l" fontAlgn="auto">
              <a:lnSpc>
                <a:spcPct val="150000"/>
              </a:lnSpc>
            </a:pPr>
            <a:r>
              <a:rPr lang="zh-CN" b="1">
                <a:latin typeface="微软雅黑" panose="020B0503020204020204" pitchFamily="34" charset="-122"/>
                <a:ea typeface="微软雅黑" panose="020B0503020204020204" pitchFamily="34" charset="-122"/>
                <a:sym typeface="+mn-ea"/>
              </a:rPr>
              <a:t>然后让学生继续讨论：</a:t>
            </a:r>
          </a:p>
          <a:p>
            <a:pPr algn="l" fontAlgn="auto">
              <a:lnSpc>
                <a:spcPct val="150000"/>
              </a:lnSpc>
            </a:pPr>
            <a:r>
              <a:rPr lang="zh-CN" b="1">
                <a:latin typeface="微软雅黑" panose="020B0503020204020204" pitchFamily="34" charset="-122"/>
                <a:ea typeface="微软雅黑" panose="020B0503020204020204" pitchFamily="34" charset="-122"/>
                <a:sym typeface="+mn-ea"/>
              </a:rPr>
              <a:t>生活中怎样比较物体运动的快慢呢？</a:t>
            </a:r>
          </a:p>
          <a:p>
            <a:pPr algn="l" fontAlgn="auto">
              <a:lnSpc>
                <a:spcPct val="150000"/>
              </a:lnSpc>
            </a:pPr>
            <a:r>
              <a:rPr lang="zh-CN" b="1">
                <a:latin typeface="微软雅黑" panose="020B0503020204020204" pitchFamily="34" charset="-122"/>
                <a:ea typeface="微软雅黑" panose="020B0503020204020204" pitchFamily="34" charset="-122"/>
                <a:sym typeface="+mn-ea"/>
              </a:rPr>
              <a:t>待充分讨论后，师生共同归纳出几个办法。</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1511300" y="1071880"/>
            <a:ext cx="5787390" cy="2584450"/>
          </a:xfrm>
          <a:prstGeom prst="rect">
            <a:avLst/>
          </a:prstGeom>
        </p:spPr>
        <p:txBody>
          <a:bodyPr wrap="square">
            <a:spAutoFit/>
          </a:bodyPr>
          <a:lstStyle/>
          <a:p>
            <a:pPr fontAlgn="auto">
              <a:lnSpc>
                <a:spcPct val="150000"/>
              </a:lnSpc>
            </a:pPr>
            <a:r>
              <a:rPr lang="zh-CN" altLang="en-US">
                <a:solidFill>
                  <a:schemeClr val="bg1"/>
                </a:solidFill>
                <a:latin typeface="微软雅黑" panose="020B0503020204020204" pitchFamily="34" charset="-122"/>
                <a:ea typeface="微软雅黑" panose="020B0503020204020204" pitchFamily="34" charset="-122"/>
              </a:rPr>
              <a:t>      </a:t>
            </a:r>
            <a:r>
              <a:rPr b="1">
                <a:latin typeface="微软雅黑" panose="020B0503020204020204" pitchFamily="34" charset="-122"/>
                <a:ea typeface="微软雅黑" panose="020B0503020204020204" pitchFamily="34" charset="-122"/>
                <a:sym typeface="+mn-ea"/>
              </a:rPr>
              <a:t>大家好，今天我说课的内容是</a:t>
            </a:r>
            <a:r>
              <a:rPr lang="zh-CN" b="1">
                <a:latin typeface="微软雅黑" panose="020B0503020204020204" pitchFamily="34" charset="-122"/>
                <a:ea typeface="微软雅黑" panose="020B0503020204020204" pitchFamily="34" charset="-122"/>
                <a:sym typeface="+mn-ea"/>
              </a:rPr>
              <a:t>人教版初中物理八级上册《机械运动》单元中的课文《运动的快慢》，</a:t>
            </a:r>
            <a:r>
              <a:rPr lang="zh-CN" altLang="en-US" b="1">
                <a:latin typeface="微软雅黑" panose="020B0503020204020204" pitchFamily="34" charset="-122"/>
                <a:ea typeface="微软雅黑" panose="020B0503020204020204" pitchFamily="34" charset="-122"/>
                <a:sym typeface="+mn-ea"/>
              </a:rPr>
              <a:t>下面我将从说教材、说学情、说教学目标、说教学重难点、说教法、说教学过程和板书设计及教学反思这八个方面展开。接下来开始我的说课。</a:t>
            </a:r>
            <a:r>
              <a:rPr b="1">
                <a:latin typeface="微软雅黑" panose="020B0503020204020204" pitchFamily="34" charset="-122"/>
                <a:ea typeface="微软雅黑" panose="020B0503020204020204" pitchFamily="34" charset="-122"/>
                <a:sym typeface="+mn-ea"/>
              </a:rPr>
              <a:t>恳请大家批评指正。</a:t>
            </a:r>
            <a:endParaRPr lang="zh-CN" altLang="en-US" b="1">
              <a:solidFill>
                <a:schemeClr val="tx1"/>
              </a:solidFill>
              <a:latin typeface="微软雅黑" panose="020B0503020204020204" pitchFamily="34" charset="-122"/>
              <a:ea typeface="微软雅黑" panose="020B0503020204020204" pitchFamily="34" charset="-122"/>
              <a:sym typeface="+mn-ea"/>
            </a:endParaRPr>
          </a:p>
          <a:p>
            <a:pPr fontAlgn="auto">
              <a:lnSpc>
                <a:spcPct val="150000"/>
              </a:lnSpc>
            </a:pPr>
            <a:endParaRPr lang="zh-CN" altLang="en-US" b="1">
              <a:solidFill>
                <a:schemeClr val="tx1"/>
              </a:solidFill>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2168525"/>
          </a:xfrm>
          <a:prstGeom prst="rect">
            <a:avLst/>
          </a:prstGeom>
          <a:noFill/>
        </p:spPr>
        <p:txBody>
          <a:bodyPr wrap="square" rtlCol="0">
            <a:spAutoFit/>
          </a:bodyPr>
          <a:lstStyle/>
          <a:p>
            <a:pPr algn="l" fontAlgn="auto">
              <a:lnSpc>
                <a:spcPct val="150000"/>
              </a:lnSpc>
            </a:pPr>
            <a:r>
              <a:rPr b="1">
                <a:latin typeface="微软雅黑" panose="020B0503020204020204" pitchFamily="34" charset="-122"/>
                <a:ea typeface="微软雅黑" panose="020B0503020204020204" pitchFamily="34" charset="-122"/>
                <a:sym typeface="+mn-ea"/>
              </a:rPr>
              <a:t>（1）相同时间内，通过路程远的运动的快。如，二人同时同地出发，走在前面的运动的快。</a:t>
            </a:r>
          </a:p>
          <a:p>
            <a:pPr algn="l" fontAlgn="auto">
              <a:lnSpc>
                <a:spcPct val="150000"/>
              </a:lnSpc>
            </a:pPr>
            <a:r>
              <a:rPr b="1">
                <a:latin typeface="微软雅黑" panose="020B0503020204020204" pitchFamily="34" charset="-122"/>
                <a:ea typeface="微软雅黑" panose="020B0503020204020204" pitchFamily="34" charset="-122"/>
                <a:sym typeface="+mn-ea"/>
              </a:rPr>
              <a:t>（2）相同的路程，所用时间短的运动得快。如，百米赛跑，先到终点的运动的快。</a:t>
            </a:r>
          </a:p>
          <a:p>
            <a:pPr algn="l" fontAlgn="auto">
              <a:lnSpc>
                <a:spcPct val="150000"/>
              </a:lnSpc>
            </a:pPr>
            <a:r>
              <a:rPr b="1">
                <a:latin typeface="微软雅黑" panose="020B0503020204020204" pitchFamily="34" charset="-122"/>
                <a:ea typeface="微软雅黑" panose="020B0503020204020204" pitchFamily="34" charset="-122"/>
                <a:sym typeface="+mn-ea"/>
              </a:rPr>
              <a:t>（3）时间、路程都不相同时，1s内通过路程远的运动的快。</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2584450"/>
          </a:xfrm>
          <a:prstGeom prst="rect">
            <a:avLst/>
          </a:prstGeom>
          <a:noFill/>
        </p:spPr>
        <p:txBody>
          <a:bodyPr wrap="square" rtlCol="0">
            <a:spAutoFit/>
          </a:bodyPr>
          <a:lstStyle/>
          <a:p>
            <a:pPr algn="l" fontAlgn="auto">
              <a:lnSpc>
                <a:spcPct val="150000"/>
              </a:lnSpc>
            </a:pPr>
            <a:r>
              <a:rPr b="1">
                <a:latin typeface="微软雅黑" panose="020B0503020204020204" pitchFamily="34" charset="-122"/>
                <a:ea typeface="微软雅黑" panose="020B0503020204020204" pitchFamily="34" charset="-122"/>
                <a:sym typeface="+mn-ea"/>
              </a:rPr>
              <a:t>从而引入速度的概念，引入时应注意从以下几个方面完善学生对速度的认识：</a:t>
            </a:r>
          </a:p>
          <a:p>
            <a:pPr algn="l" fontAlgn="auto">
              <a:lnSpc>
                <a:spcPct val="150000"/>
              </a:lnSpc>
            </a:pPr>
            <a:r>
              <a:rPr b="1">
                <a:latin typeface="微软雅黑" panose="020B0503020204020204" pitchFamily="34" charset="-122"/>
                <a:ea typeface="微软雅黑" panose="020B0503020204020204" pitchFamily="34" charset="-122"/>
                <a:sym typeface="+mn-ea"/>
              </a:rPr>
              <a:t>（1）物理意义</a:t>
            </a:r>
          </a:p>
          <a:p>
            <a:pPr algn="l" fontAlgn="auto">
              <a:lnSpc>
                <a:spcPct val="150000"/>
              </a:lnSpc>
            </a:pPr>
            <a:r>
              <a:rPr b="1">
                <a:latin typeface="微软雅黑" panose="020B0503020204020204" pitchFamily="34" charset="-122"/>
                <a:ea typeface="微软雅黑" panose="020B0503020204020204" pitchFamily="34" charset="-122"/>
                <a:sym typeface="+mn-ea"/>
              </a:rPr>
              <a:t>（2）定义</a:t>
            </a:r>
          </a:p>
          <a:p>
            <a:pPr algn="l" fontAlgn="auto">
              <a:lnSpc>
                <a:spcPct val="150000"/>
              </a:lnSpc>
            </a:pPr>
            <a:r>
              <a:rPr b="1">
                <a:latin typeface="微软雅黑" panose="020B0503020204020204" pitchFamily="34" charset="-122"/>
                <a:ea typeface="微软雅黑" panose="020B0503020204020204" pitchFamily="34" charset="-122"/>
                <a:sym typeface="+mn-ea"/>
              </a:rPr>
              <a:t>（3）公式</a:t>
            </a:r>
          </a:p>
          <a:p>
            <a:pPr algn="l" fontAlgn="auto">
              <a:lnSpc>
                <a:spcPct val="150000"/>
              </a:lnSpc>
            </a:pPr>
            <a:r>
              <a:rPr b="1">
                <a:latin typeface="微软雅黑" panose="020B0503020204020204" pitchFamily="34" charset="-122"/>
                <a:ea typeface="微软雅黑" panose="020B0503020204020204" pitchFamily="34" charset="-122"/>
                <a:sym typeface="+mn-ea"/>
              </a:rPr>
              <a:t>（4）国际单位、常用单位</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1753235"/>
          </a:xfrm>
          <a:prstGeom prst="rect">
            <a:avLst/>
          </a:prstGeom>
          <a:noFill/>
        </p:spPr>
        <p:txBody>
          <a:bodyPr wrap="square" rtlCol="0">
            <a:spAutoFit/>
          </a:bodyPr>
          <a:lstStyle/>
          <a:p>
            <a:pPr algn="l" fontAlgn="auto">
              <a:lnSpc>
                <a:spcPct val="150000"/>
              </a:lnSpc>
            </a:pPr>
            <a:r>
              <a:rPr lang="zh-CN" altLang="en-US" b="1">
                <a:latin typeface="微软雅黑" panose="020B0503020204020204" pitchFamily="34" charset="-122"/>
                <a:ea typeface="微软雅黑" panose="020B0503020204020204" pitchFamily="34" charset="-122"/>
                <a:sym typeface="+mn-ea"/>
              </a:rPr>
              <a:t>然后指导学生观察教材中的图1.3-2，认识汽车的速度表。让学生阅读小资料，了解一些物体运动的速度。并让学生进行单位换算练习，如：</a:t>
            </a:r>
          </a:p>
          <a:p>
            <a:pPr algn="l" fontAlgn="auto">
              <a:lnSpc>
                <a:spcPct val="150000"/>
              </a:lnSpc>
            </a:pPr>
            <a:r>
              <a:rPr lang="zh-CN" altLang="en-US" b="1">
                <a:latin typeface="微软雅黑" panose="020B0503020204020204" pitchFamily="34" charset="-122"/>
                <a:ea typeface="微软雅黑" panose="020B0503020204020204" pitchFamily="34" charset="-122"/>
                <a:sym typeface="+mn-ea"/>
              </a:rPr>
              <a:t>1m/s=_____km/h；5m/s=_____km/h；72km/h=_____m/s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915670"/>
            <a:ext cx="6907530" cy="2584450"/>
          </a:xfrm>
          <a:prstGeom prst="rect">
            <a:avLst/>
          </a:prstGeom>
          <a:noFill/>
        </p:spPr>
        <p:txBody>
          <a:bodyPr wrap="square" rtlCol="0">
            <a:spAutoFit/>
          </a:bodyPr>
          <a:lstStyle/>
          <a:p>
            <a:pPr algn="l" fontAlgn="auto">
              <a:lnSpc>
                <a:spcPct val="150000"/>
              </a:lnSpc>
            </a:pPr>
            <a:r>
              <a:rPr lang="zh-CN" altLang="en-US" b="1">
                <a:latin typeface="微软雅黑" panose="020B0503020204020204" pitchFamily="34" charset="-122"/>
                <a:ea typeface="微软雅黑" panose="020B0503020204020204" pitchFamily="34" charset="-122"/>
                <a:sym typeface="+mn-ea"/>
              </a:rPr>
              <a:t>2、在生活中，做机械运动的物体的运动情况相同吗？机械运动时怎样分类的？哪类运动是最简单的机械运动？引导学生观察教材中“想想议议”,学生会发现，甲图中的汽车在相同的时间内通过的路程都相等，运动的路线是直线，乙图中在相同的时间内通过的路程不相等，运动的路线也是直线。运动，可以用公式v=s/t计算出做变速直线运动的物体的平均速度。</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1337945"/>
          </a:xfrm>
          <a:prstGeom prst="rect">
            <a:avLst/>
          </a:prstGeom>
          <a:noFill/>
        </p:spPr>
        <p:txBody>
          <a:bodyPr wrap="square" rtlCol="0">
            <a:spAutoFit/>
          </a:bodyPr>
          <a:lstStyle/>
          <a:p>
            <a:pPr algn="l" fontAlgn="auto">
              <a:lnSpc>
                <a:spcPct val="150000"/>
              </a:lnSpc>
            </a:pPr>
            <a:r>
              <a:rPr lang="zh-CN" altLang="en-US" b="1">
                <a:latin typeface="微软雅黑" panose="020B0503020204020204" pitchFamily="34" charset="-122"/>
                <a:ea typeface="微软雅黑" panose="020B0503020204020204" pitchFamily="34" charset="-122"/>
                <a:sym typeface="+mn-ea"/>
              </a:rPr>
              <a:t>在此基础上，引出匀速直线运动的概念。还应让学生了解，物体做直线运动时，若在相同的时间内通过的路程不相等，这样的运动叫变速直线</a:t>
            </a:r>
            <a:endParaRPr lang="zh-CN" b="1">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1753235"/>
          </a:xfrm>
          <a:prstGeom prst="rect">
            <a:avLst/>
          </a:prstGeom>
          <a:noFill/>
        </p:spPr>
        <p:txBody>
          <a:bodyPr wrap="square" rtlCol="0">
            <a:spAutoFit/>
          </a:bodyPr>
          <a:lstStyle/>
          <a:p>
            <a:pPr algn="l" fontAlgn="auto">
              <a:lnSpc>
                <a:spcPct val="150000"/>
              </a:lnSpc>
            </a:pPr>
            <a:r>
              <a:rPr b="1">
                <a:latin typeface="微软雅黑" panose="020B0503020204020204" pitchFamily="34" charset="-122"/>
                <a:ea typeface="微软雅黑" panose="020B0503020204020204" pitchFamily="34" charset="-122"/>
                <a:sym typeface="+mn-ea"/>
              </a:rPr>
              <a:t>3、讲解教材中的例题，学会使用公式v=s/t及变形公式s=vt、t=s/v解决简单的问题。</a:t>
            </a:r>
          </a:p>
          <a:p>
            <a:pPr algn="l" fontAlgn="auto">
              <a:lnSpc>
                <a:spcPct val="150000"/>
              </a:lnSpc>
            </a:pPr>
            <a:r>
              <a:rPr b="1">
                <a:latin typeface="微软雅黑" panose="020B0503020204020204" pitchFamily="34" charset="-122"/>
                <a:ea typeface="微软雅黑" panose="020B0503020204020204" pitchFamily="34" charset="-122"/>
                <a:sym typeface="+mn-ea"/>
              </a:rPr>
              <a:t>在练习过程中，应规范学生的解题过程。养成先分析，在解题的良好习惯。</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2168525"/>
          </a:xfrm>
          <a:prstGeom prst="rect">
            <a:avLst/>
          </a:prstGeom>
          <a:noFill/>
        </p:spPr>
        <p:txBody>
          <a:bodyPr wrap="square" rtlCol="0">
            <a:spAutoFit/>
          </a:bodyPr>
          <a:lstStyle/>
          <a:p>
            <a:pPr algn="ctr" fontAlgn="auto">
              <a:lnSpc>
                <a:spcPct val="150000"/>
              </a:lnSpc>
            </a:pPr>
            <a:r>
              <a:rPr lang="zh-CN" b="1">
                <a:latin typeface="微软雅黑" panose="020B0503020204020204" pitchFamily="34" charset="-122"/>
                <a:ea typeface="微软雅黑" panose="020B0503020204020204" pitchFamily="34" charset="-122"/>
                <a:sym typeface="+mn-ea"/>
              </a:rPr>
              <a:t>板块三、课堂总结</a:t>
            </a:r>
            <a:endParaRPr b="1">
              <a:latin typeface="微软雅黑" panose="020B0503020204020204" pitchFamily="34" charset="-122"/>
              <a:ea typeface="微软雅黑" panose="020B0503020204020204" pitchFamily="34" charset="-122"/>
              <a:sym typeface="+mn-ea"/>
            </a:endParaRPr>
          </a:p>
          <a:p>
            <a:pPr algn="l" fontAlgn="auto">
              <a:lnSpc>
                <a:spcPct val="150000"/>
              </a:lnSpc>
            </a:pPr>
            <a:r>
              <a:rPr lang="zh-CN" b="1">
                <a:latin typeface="微软雅黑" panose="020B0503020204020204" pitchFamily="34" charset="-122"/>
                <a:ea typeface="微软雅黑" panose="020B0503020204020204" pitchFamily="34" charset="-122"/>
                <a:sym typeface="+mn-ea"/>
              </a:rPr>
              <a:t>上完</a:t>
            </a:r>
            <a:r>
              <a:rPr b="1">
                <a:latin typeface="微软雅黑" panose="020B0503020204020204" pitchFamily="34" charset="-122"/>
                <a:ea typeface="微软雅黑" panose="020B0503020204020204" pitchFamily="34" charset="-122"/>
                <a:sym typeface="+mn-ea"/>
              </a:rPr>
              <a:t>这节课</a:t>
            </a:r>
            <a:r>
              <a:rPr lang="zh-CN" b="1">
                <a:latin typeface="微软雅黑" panose="020B0503020204020204" pitchFamily="34" charset="-122"/>
                <a:ea typeface="微软雅黑" panose="020B0503020204020204" pitchFamily="34" charset="-122"/>
                <a:sym typeface="+mn-ea"/>
              </a:rPr>
              <a:t>，大家</a:t>
            </a:r>
            <a:r>
              <a:rPr b="1">
                <a:latin typeface="微软雅黑" panose="020B0503020204020204" pitchFamily="34" charset="-122"/>
                <a:ea typeface="微软雅黑" panose="020B0503020204020204" pitchFamily="34" charset="-122"/>
                <a:sym typeface="+mn-ea"/>
              </a:rPr>
              <a:t>收获不少，我们共同学习了速度这个物理量，知道了速度是用来描述物体运动快慢的.明白了速度的概念是路程与时间之比.物体运动速度可以由v=st公式计算，如果计算出的值大，表明它的速度大，即运动快</a:t>
            </a:r>
            <a:r>
              <a:rPr lang="zh-CN" b="1">
                <a:latin typeface="微软雅黑" panose="020B0503020204020204" pitchFamily="34" charset="-122"/>
                <a:ea typeface="微软雅黑" panose="020B0503020204020204" pitchFamily="34" charset="-122"/>
                <a:sym typeface="+mn-ea"/>
              </a:rPr>
              <a:t>。</a:t>
            </a:r>
            <a:endParaRPr b="1">
              <a:latin typeface="微软雅黑" panose="020B0503020204020204" pitchFamily="34" charset="-122"/>
              <a:ea typeface="微软雅黑" panose="020B0503020204020204" pitchFamily="34" charset="-122"/>
              <a:sym typeface="+mn-e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1337945"/>
          </a:xfrm>
          <a:prstGeom prst="rect">
            <a:avLst/>
          </a:prstGeom>
          <a:noFill/>
        </p:spPr>
        <p:txBody>
          <a:bodyPr wrap="square" rtlCol="0">
            <a:spAutoFit/>
          </a:bodyPr>
          <a:lstStyle/>
          <a:p>
            <a:pPr algn="l" fontAlgn="auto">
              <a:lnSpc>
                <a:spcPct val="150000"/>
              </a:lnSpc>
            </a:pPr>
            <a:r>
              <a:rPr b="1">
                <a:latin typeface="微软雅黑" panose="020B0503020204020204" pitchFamily="34" charset="-122"/>
                <a:ea typeface="微软雅黑" panose="020B0503020204020204" pitchFamily="34" charset="-122"/>
                <a:sym typeface="+mn-ea"/>
              </a:rPr>
              <a:t>我们还知道了一种最简单的机械运动——匀速直线运动，就是速度的大小不变，经历的路径是直线的一种运动</a:t>
            </a:r>
            <a:r>
              <a:rPr lang="zh-CN" b="1">
                <a:latin typeface="微软雅黑" panose="020B0503020204020204" pitchFamily="34" charset="-122"/>
                <a:ea typeface="微软雅黑" panose="020B0503020204020204" pitchFamily="34" charset="-122"/>
                <a:sym typeface="+mn-ea"/>
              </a:rPr>
              <a:t>。</a:t>
            </a:r>
            <a:r>
              <a:rPr b="1">
                <a:latin typeface="微软雅黑" panose="020B0503020204020204" pitchFamily="34" charset="-122"/>
                <a:ea typeface="微软雅黑" panose="020B0503020204020204" pitchFamily="34" charset="-122"/>
                <a:sym typeface="+mn-ea"/>
              </a:rPr>
              <a:t>实际中的运动是变速的，在粗略的研究中，可以用平均速度来描述物体的运动快慢.</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419860"/>
            <a:ext cx="6907530" cy="922020"/>
          </a:xfrm>
          <a:prstGeom prst="rect">
            <a:avLst/>
          </a:prstGeom>
          <a:noFill/>
        </p:spPr>
        <p:txBody>
          <a:bodyPr wrap="square" rtlCol="0">
            <a:spAutoFit/>
          </a:bodyPr>
          <a:lstStyle/>
          <a:p>
            <a:pPr algn="ctr" fontAlgn="auto">
              <a:lnSpc>
                <a:spcPct val="150000"/>
              </a:lnSpc>
            </a:pPr>
            <a:r>
              <a:rPr lang="zh-CN" b="1">
                <a:latin typeface="微软雅黑" panose="020B0503020204020204" pitchFamily="34" charset="-122"/>
                <a:ea typeface="微软雅黑" panose="020B0503020204020204" pitchFamily="34" charset="-122"/>
                <a:sym typeface="+mn-ea"/>
              </a:rPr>
              <a:t>板块四、作业布置</a:t>
            </a:r>
          </a:p>
          <a:p>
            <a:pPr algn="l" fontAlgn="auto">
              <a:lnSpc>
                <a:spcPct val="150000"/>
              </a:lnSpc>
            </a:pPr>
            <a:r>
              <a:rPr lang="zh-CN" b="1">
                <a:latin typeface="微软雅黑" panose="020B0503020204020204" pitchFamily="34" charset="-122"/>
                <a:ea typeface="微软雅黑" panose="020B0503020204020204" pitchFamily="34" charset="-122"/>
                <a:sym typeface="+mn-ea"/>
              </a:rPr>
              <a:t>教师引导学生课后完成本课时对应练习，并预习下一课时内容.</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4435" y="1650365"/>
            <a:ext cx="3768725"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七、板块设计</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30500" y="1650365"/>
            <a:ext cx="2783840"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一、说教材</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3"/>
          <p:cNvSpPr txBox="1"/>
          <p:nvPr/>
        </p:nvSpPr>
        <p:spPr>
          <a:xfrm>
            <a:off x="1497330" y="1009015"/>
            <a:ext cx="6149340" cy="622300"/>
          </a:xfrm>
          <a:prstGeom prst="rect">
            <a:avLst/>
          </a:prstGeom>
          <a:noFill/>
        </p:spPr>
        <p:txBody>
          <a:bodyPr wrap="square" lIns="68580" tIns="34290" rIns="68580" bIns="34290" rtlCol="0">
            <a:spAutoFit/>
          </a:bodyPr>
          <a:lstStyle/>
          <a:p>
            <a:r>
              <a:rPr b="1">
                <a:latin typeface="微软雅黑" panose="020B0503020204020204" pitchFamily="34" charset="-122"/>
                <a:ea typeface="微软雅黑" panose="020B0503020204020204" pitchFamily="34" charset="-122"/>
              </a:rPr>
              <a:t>根据</a:t>
            </a:r>
            <a:r>
              <a:rPr lang="zh-CN" b="1">
                <a:latin typeface="微软雅黑" panose="020B0503020204020204" pitchFamily="34" charset="-122"/>
                <a:ea typeface="微软雅黑" panose="020B0503020204020204" pitchFamily="34" charset="-122"/>
              </a:rPr>
              <a:t>学生本阶段的特点</a:t>
            </a:r>
            <a:r>
              <a:rPr b="1">
                <a:latin typeface="微软雅黑" panose="020B0503020204020204" pitchFamily="34" charset="-122"/>
                <a:ea typeface="微软雅黑" panose="020B0503020204020204" pitchFamily="34" charset="-122"/>
              </a:rPr>
              <a:t>，本课板书内容简单明了，重难点突出。</a:t>
            </a:r>
          </a:p>
        </p:txBody>
      </p:sp>
      <p:pic>
        <p:nvPicPr>
          <p:cNvPr id="4" name="图片 3"/>
          <p:cNvPicPr>
            <a:picLocks noChangeAspect="1"/>
          </p:cNvPicPr>
          <p:nvPr>
            <p:custDataLst>
              <p:tags r:id="rId1"/>
            </p:custDataLst>
          </p:nvPr>
        </p:nvPicPr>
        <p:blipFill>
          <a:blip r:embed="rId3"/>
          <a:stretch>
            <a:fillRect/>
          </a:stretch>
        </p:blipFill>
        <p:spPr>
          <a:xfrm>
            <a:off x="1933575" y="1381125"/>
            <a:ext cx="5276850" cy="238125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3"/>
          <p:cNvSpPr txBox="1"/>
          <p:nvPr/>
        </p:nvSpPr>
        <p:spPr>
          <a:xfrm>
            <a:off x="1708785" y="1954530"/>
            <a:ext cx="6149340" cy="1453515"/>
          </a:xfrm>
          <a:prstGeom prst="rect">
            <a:avLst/>
          </a:prstGeom>
          <a:noFill/>
        </p:spPr>
        <p:txBody>
          <a:bodyPr wrap="square" lIns="68580" tIns="34290" rIns="68580" bIns="34290" rtlCol="0">
            <a:spAutoFit/>
          </a:bodyPr>
          <a:lstStyle/>
          <a:p>
            <a:pPr algn="l"/>
            <a:r>
              <a:rPr b="1">
                <a:solidFill>
                  <a:schemeClr val="tx1"/>
                </a:solidFill>
                <a:latin typeface="微软雅黑" panose="020B0503020204020204" pitchFamily="34" charset="-122"/>
                <a:ea typeface="微软雅黑" panose="020B0503020204020204" pitchFamily="34" charset="-122"/>
              </a:rPr>
              <a:t>总之，在整个教学过程中，我始终立足让学生在玩中学会，</a:t>
            </a:r>
          </a:p>
          <a:p>
            <a:pPr algn="l"/>
            <a:endParaRPr b="1">
              <a:solidFill>
                <a:schemeClr val="tx1"/>
              </a:solidFill>
              <a:latin typeface="微软雅黑" panose="020B0503020204020204" pitchFamily="34" charset="-122"/>
              <a:ea typeface="微软雅黑" panose="020B0503020204020204" pitchFamily="34" charset="-122"/>
            </a:endParaRPr>
          </a:p>
          <a:p>
            <a:pPr algn="l"/>
            <a:r>
              <a:rPr b="1">
                <a:solidFill>
                  <a:schemeClr val="tx1"/>
                </a:solidFill>
                <a:latin typeface="微软雅黑" panose="020B0503020204020204" pitchFamily="34" charset="-122"/>
                <a:ea typeface="微软雅黑" panose="020B0503020204020204" pitchFamily="34" charset="-122"/>
              </a:rPr>
              <a:t>在动手中提高技能，学生学得轻松愉快。我将继续努力，让</a:t>
            </a:r>
          </a:p>
          <a:p>
            <a:pPr algn="l"/>
            <a:endParaRPr b="1">
              <a:solidFill>
                <a:schemeClr val="tx1"/>
              </a:solidFill>
              <a:latin typeface="微软雅黑" panose="020B0503020204020204" pitchFamily="34" charset="-122"/>
              <a:ea typeface="微软雅黑" panose="020B0503020204020204" pitchFamily="34" charset="-122"/>
            </a:endParaRPr>
          </a:p>
          <a:p>
            <a:pPr algn="l"/>
            <a:r>
              <a:rPr b="1">
                <a:solidFill>
                  <a:schemeClr val="tx1"/>
                </a:solidFill>
                <a:latin typeface="微软雅黑" panose="020B0503020204020204" pitchFamily="34" charset="-122"/>
                <a:ea typeface="微软雅黑" panose="020B0503020204020204" pitchFamily="34" charset="-122"/>
              </a:rPr>
              <a:t>我的</a:t>
            </a:r>
            <a:r>
              <a:rPr lang="zh-CN" b="1">
                <a:solidFill>
                  <a:schemeClr val="tx1"/>
                </a:solidFill>
                <a:latin typeface="微软雅黑" panose="020B0503020204020204" pitchFamily="34" charset="-122"/>
                <a:ea typeface="微软雅黑" panose="020B0503020204020204" pitchFamily="34" charset="-122"/>
              </a:rPr>
              <a:t>语文</a:t>
            </a:r>
            <a:r>
              <a:rPr b="1">
                <a:solidFill>
                  <a:schemeClr val="tx1"/>
                </a:solidFill>
                <a:latin typeface="微软雅黑" panose="020B0503020204020204" pitchFamily="34" charset="-122"/>
                <a:ea typeface="微软雅黑" panose="020B0503020204020204" pitchFamily="34" charset="-122"/>
              </a:rPr>
              <a:t>课堂教学更高效，更精彩。</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4435" y="1650365"/>
            <a:ext cx="3768725"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八、教学反思</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3305" y="1564005"/>
            <a:ext cx="6672580" cy="2168525"/>
          </a:xfrm>
          <a:prstGeom prst="rect">
            <a:avLst/>
          </a:prstGeom>
          <a:noFill/>
        </p:spPr>
        <p:txBody>
          <a:bodyPr wrap="square" rtlCol="0">
            <a:spAutoFit/>
          </a:bodyPr>
          <a:lstStyle/>
          <a:p>
            <a:pPr fontAlgn="auto">
              <a:lnSpc>
                <a:spcPct val="150000"/>
              </a:lnSpc>
            </a:pPr>
            <a:r>
              <a:rPr lang="en-US" b="1">
                <a:latin typeface="微软雅黑" panose="020B0503020204020204" pitchFamily="34" charset="-122"/>
                <a:ea typeface="微软雅黑" panose="020B0503020204020204" pitchFamily="34" charset="-122"/>
                <a:sym typeface="+mn-ea"/>
              </a:rPr>
              <a:t>  </a:t>
            </a:r>
            <a:r>
              <a:rPr b="1">
                <a:latin typeface="微软雅黑" panose="020B0503020204020204" pitchFamily="34" charset="-122"/>
                <a:ea typeface="微软雅黑" panose="020B0503020204020204" pitchFamily="34" charset="-122"/>
                <a:sym typeface="+mn-ea"/>
              </a:rPr>
              <a:t>　本节通过教材及身边的实例，科学、规范的引入速度的概念。通过这样的学习过程，不仅可以让学生了解素的概念，同时也提高了运用数学工具处理问题的能力，更重要的是让学生领悟了建立速度概念的思想方法。对于速度的公式进行计算大部分学生能完成并掌握，但解题时过程不规范还应课下加强训练。</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3305" y="1564005"/>
            <a:ext cx="6672580" cy="2584450"/>
          </a:xfrm>
          <a:prstGeom prst="rect">
            <a:avLst/>
          </a:prstGeom>
          <a:noFill/>
        </p:spPr>
        <p:txBody>
          <a:bodyPr wrap="square" rtlCol="0">
            <a:spAutoFit/>
          </a:bodyPr>
          <a:lstStyle/>
          <a:p>
            <a:pPr fontAlgn="auto">
              <a:lnSpc>
                <a:spcPct val="150000"/>
              </a:lnSpc>
            </a:pPr>
            <a:r>
              <a:rPr lang="en-US" b="1">
                <a:latin typeface="微软雅黑" panose="020B0503020204020204" pitchFamily="34" charset="-122"/>
                <a:ea typeface="微软雅黑" panose="020B0503020204020204" pitchFamily="34" charset="-122"/>
                <a:sym typeface="+mn-ea"/>
              </a:rPr>
              <a:t>  </a:t>
            </a:r>
            <a:r>
              <a:rPr b="1">
                <a:latin typeface="微软雅黑" panose="020B0503020204020204" pitchFamily="34" charset="-122"/>
                <a:ea typeface="微软雅黑" panose="020B0503020204020204" pitchFamily="34" charset="-122"/>
                <a:sym typeface="+mn-ea"/>
              </a:rPr>
              <a:t>　为了充分发挥学生的主体作用，调动学生的积极性，引导学生在已有的生活经验和知识基础的层面上进行自主探究性学习，充分体现交流与合作的教学氛围.可以结合学生平时乘车时，看到的速度表上面的指针和里程计数器的变化，理解速度的概念，同时还结合公路上的限速标识牌等，进行安全教育，养成良好的文明交通习惯.</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3305" y="1564005"/>
            <a:ext cx="6672580" cy="1753235"/>
          </a:xfrm>
          <a:prstGeom prst="rect">
            <a:avLst/>
          </a:prstGeom>
          <a:noFill/>
        </p:spPr>
        <p:txBody>
          <a:bodyPr wrap="square" rtlCol="0">
            <a:spAutoFit/>
          </a:bodyPr>
          <a:lstStyle/>
          <a:p>
            <a:pPr fontAlgn="auto">
              <a:lnSpc>
                <a:spcPct val="150000"/>
              </a:lnSpc>
            </a:pPr>
            <a:r>
              <a:rPr lang="en-US" b="1">
                <a:latin typeface="微软雅黑" panose="020B0503020204020204" pitchFamily="34" charset="-122"/>
                <a:ea typeface="微软雅黑" panose="020B0503020204020204" pitchFamily="34" charset="-122"/>
                <a:sym typeface="+mn-ea"/>
              </a:rPr>
              <a:t>  </a:t>
            </a:r>
            <a:r>
              <a:rPr b="1">
                <a:latin typeface="微软雅黑" panose="020B0503020204020204" pitchFamily="34" charset="-122"/>
                <a:ea typeface="微软雅黑" panose="020B0503020204020204" pitchFamily="34" charset="-122"/>
                <a:sym typeface="+mn-ea"/>
              </a:rPr>
              <a:t>　在课堂中教师不再是一个主讲者，而是课堂教学的参与者和组织者，教师和学生一起去感觉、认识、探索、分析、概括，和学生建立起了良好的、平等民主的师生关系。重视了学生间的`交流合作，加强了学生间友好相处的心态。</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43305" y="1564005"/>
            <a:ext cx="6672580" cy="1753235"/>
          </a:xfrm>
          <a:prstGeom prst="rect">
            <a:avLst/>
          </a:prstGeom>
          <a:noFill/>
        </p:spPr>
        <p:txBody>
          <a:bodyPr wrap="square" rtlCol="0">
            <a:spAutoFit/>
          </a:bodyPr>
          <a:lstStyle/>
          <a:p>
            <a:pPr fontAlgn="auto">
              <a:lnSpc>
                <a:spcPct val="150000"/>
              </a:lnSpc>
            </a:pPr>
            <a:r>
              <a:rPr lang="en-US" b="1">
                <a:latin typeface="微软雅黑" panose="020B0503020204020204" pitchFamily="34" charset="-122"/>
                <a:ea typeface="微软雅黑" panose="020B0503020204020204" pitchFamily="34" charset="-122"/>
                <a:sym typeface="+mn-ea"/>
              </a:rPr>
              <a:t>    </a:t>
            </a:r>
            <a:r>
              <a:rPr b="1">
                <a:latin typeface="微软雅黑" panose="020B0503020204020204" pitchFamily="34" charset="-122"/>
                <a:ea typeface="微软雅黑" panose="020B0503020204020204" pitchFamily="34" charset="-122"/>
                <a:sym typeface="+mn-ea"/>
              </a:rPr>
              <a:t>本次教学</a:t>
            </a:r>
            <a:r>
              <a:rPr lang="zh-CN" b="1">
                <a:latin typeface="微软雅黑" panose="020B0503020204020204" pitchFamily="34" charset="-122"/>
                <a:ea typeface="微软雅黑" panose="020B0503020204020204" pitchFamily="34" charset="-122"/>
                <a:sym typeface="+mn-ea"/>
              </a:rPr>
              <a:t>亦有其他不足之处：</a:t>
            </a:r>
            <a:r>
              <a:rPr b="1">
                <a:latin typeface="微软雅黑" panose="020B0503020204020204" pitchFamily="34" charset="-122"/>
                <a:ea typeface="微软雅黑" panose="020B0503020204020204" pitchFamily="34" charset="-122"/>
                <a:sym typeface="+mn-ea"/>
              </a:rPr>
              <a:t>设计的内容过多，时间把握不到位</a:t>
            </a:r>
            <a:r>
              <a:rPr lang="zh-CN" b="1">
                <a:latin typeface="微软雅黑" panose="020B0503020204020204" pitchFamily="34" charset="-122"/>
                <a:ea typeface="微软雅黑" panose="020B0503020204020204" pitchFamily="34" charset="-122"/>
                <a:sym typeface="+mn-ea"/>
              </a:rPr>
              <a:t> 。</a:t>
            </a:r>
          </a:p>
          <a:p>
            <a:pPr fontAlgn="auto">
              <a:lnSpc>
                <a:spcPct val="150000"/>
              </a:lnSpc>
            </a:pPr>
            <a:r>
              <a:rPr lang="zh-CN" b="1">
                <a:latin typeface="微软雅黑" panose="020B0503020204020204" pitchFamily="34" charset="-122"/>
                <a:ea typeface="微软雅黑" panose="020B0503020204020204" pitchFamily="34" charset="-122"/>
                <a:sym typeface="+mn-ea"/>
              </a:rPr>
              <a:t> </a:t>
            </a:r>
            <a:r>
              <a:rPr lang="en-US" altLang="zh-CN" b="1">
                <a:latin typeface="微软雅黑" panose="020B0503020204020204" pitchFamily="34" charset="-122"/>
                <a:ea typeface="微软雅黑" panose="020B0503020204020204" pitchFamily="34" charset="-122"/>
                <a:sym typeface="+mn-ea"/>
              </a:rPr>
              <a:t>   </a:t>
            </a:r>
            <a:r>
              <a:rPr lang="zh-CN" b="1">
                <a:latin typeface="微软雅黑" panose="020B0503020204020204" pitchFamily="34" charset="-122"/>
                <a:ea typeface="微软雅黑" panose="020B0503020204020204" pitchFamily="34" charset="-122"/>
                <a:sym typeface="+mn-ea"/>
              </a:rPr>
              <a:t>总之，在今后的教学中要不断提高自身的综合教学能力，弥补不足之处，呈现给学生更优质的课堂。</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1911985" y="2310765"/>
            <a:ext cx="5181600" cy="521970"/>
          </a:xfrm>
          <a:prstGeom prst="rect">
            <a:avLst/>
          </a:prstGeom>
        </p:spPr>
        <p:txBody>
          <a:bodyPr wrap="square">
            <a:spAutoFit/>
          </a:bodyPr>
          <a:lstStyle/>
          <a:p>
            <a:pPr algn="ctr"/>
            <a:r>
              <a:rPr lang="zh-CN" altLang="en-US" sz="2800" b="1">
                <a:solidFill>
                  <a:schemeClr val="tx1"/>
                </a:solidFill>
                <a:latin typeface="微软雅黑" panose="020B0503020204020204" pitchFamily="34" charset="-122"/>
                <a:ea typeface="微软雅黑" panose="020B0503020204020204" pitchFamily="34" charset="-122"/>
              </a:rPr>
              <a:t>我的说课完毕，谢谢各位老师！</a:t>
            </a:r>
          </a:p>
        </p:txBody>
      </p:sp>
      <p:pic>
        <p:nvPicPr>
          <p:cNvPr id="9" name="New picture"/>
          <p:cNvPicPr/>
          <p:nvPr/>
        </p:nvPicPr>
        <p:blipFill>
          <a:blip r:embed="rId2"/>
          <a:stretch>
            <a:fillRect/>
          </a:stretch>
        </p:blipFill>
        <p:spPr>
          <a:xfrm>
            <a:off x="10185400" y="12446000"/>
            <a:ext cx="355600" cy="254000"/>
          </a:xfrm>
          <a:prstGeom prst="cube">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43305" y="1203960"/>
            <a:ext cx="7494905" cy="1337945"/>
          </a:xfrm>
          <a:prstGeom prst="rect">
            <a:avLst/>
          </a:prstGeom>
          <a:noFill/>
        </p:spPr>
        <p:txBody>
          <a:bodyPr wrap="square" rtlCol="0">
            <a:spAutoFit/>
          </a:bodyPr>
          <a:lstStyle/>
          <a:p>
            <a:pPr fontAlgn="auto">
              <a:lnSpc>
                <a:spcPct val="150000"/>
              </a:lnSpc>
            </a:pPr>
            <a:r>
              <a:rPr lang="en-US" b="1">
                <a:latin typeface="微软雅黑" panose="020B0503020204020204" pitchFamily="34" charset="-122"/>
                <a:ea typeface="微软雅黑" panose="020B0503020204020204" pitchFamily="34" charset="-122"/>
              </a:rPr>
              <a:t>    </a:t>
            </a:r>
            <a:r>
              <a:rPr b="1">
                <a:latin typeface="微软雅黑" panose="020B0503020204020204" pitchFamily="34" charset="-122"/>
                <a:ea typeface="微软雅黑" panose="020B0503020204020204" pitchFamily="34" charset="-122"/>
              </a:rPr>
              <a:t>《</a:t>
            </a:r>
            <a:r>
              <a:rPr lang="zh-CN" b="1">
                <a:latin typeface="微软雅黑" panose="020B0503020204020204" pitchFamily="34" charset="-122"/>
                <a:ea typeface="微软雅黑" panose="020B0503020204020204" pitchFamily="34" charset="-122"/>
                <a:sym typeface="+mn-ea"/>
              </a:rPr>
              <a:t>运动的快慢</a:t>
            </a:r>
            <a:r>
              <a:rPr b="1">
                <a:latin typeface="微软雅黑" panose="020B0503020204020204" pitchFamily="34" charset="-122"/>
                <a:ea typeface="微软雅黑" panose="020B0503020204020204" pitchFamily="34" charset="-122"/>
              </a:rPr>
              <a:t>》是人教版八年级《物理》第一章</a:t>
            </a:r>
            <a:r>
              <a:rPr lang="zh-CN" b="1">
                <a:latin typeface="微软雅黑" panose="020B0503020204020204" pitchFamily="34" charset="-122"/>
                <a:ea typeface="微软雅黑" panose="020B0503020204020204" pitchFamily="34" charset="-122"/>
              </a:rPr>
              <a:t>《机械运动》中的第</a:t>
            </a:r>
            <a:r>
              <a:rPr lang="en-US" altLang="zh-CN" b="1">
                <a:latin typeface="微软雅黑" panose="020B0503020204020204" pitchFamily="34" charset="-122"/>
                <a:ea typeface="微软雅黑" panose="020B0503020204020204" pitchFamily="34" charset="-122"/>
              </a:rPr>
              <a:t>3</a:t>
            </a:r>
            <a:r>
              <a:rPr lang="zh-CN" altLang="en-US" b="1">
                <a:latin typeface="微软雅黑" panose="020B0503020204020204" pitchFamily="34" charset="-122"/>
                <a:ea typeface="微软雅黑" panose="020B0503020204020204" pitchFamily="34" charset="-122"/>
              </a:rPr>
              <a:t>节内容。教材通过提出问题哪些方法可以描述物体运动的快慢？”引入课题，并且学生讨论总结后直接得出速度的定义及计算公式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730500" y="1650365"/>
            <a:ext cx="2783840"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二、说学情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71550" y="1275715"/>
            <a:ext cx="7348855" cy="2168525"/>
          </a:xfrm>
          <a:prstGeom prst="rect">
            <a:avLst/>
          </a:prstGeom>
          <a:noFill/>
        </p:spPr>
        <p:txBody>
          <a:bodyPr wrap="square" rtlCol="0">
            <a:spAutoFit/>
          </a:bodyPr>
          <a:lstStyle/>
          <a:p>
            <a:pPr fontAlgn="auto">
              <a:lnSpc>
                <a:spcPct val="150000"/>
              </a:lnSpc>
            </a:pPr>
            <a:r>
              <a:rPr lang="en-US" b="1">
                <a:latin typeface="微软雅黑" panose="020B0503020204020204" pitchFamily="34" charset="-122"/>
                <a:ea typeface="微软雅黑" panose="020B0503020204020204" pitchFamily="34" charset="-122"/>
                <a:sym typeface="+mn-ea"/>
              </a:rPr>
              <a:t>     </a:t>
            </a:r>
            <a:r>
              <a:rPr b="1">
                <a:latin typeface="微软雅黑" panose="020B0503020204020204" pitchFamily="34" charset="-122"/>
                <a:ea typeface="微软雅黑" panose="020B0503020204020204" pitchFamily="34" charset="-122"/>
                <a:sym typeface="+mn-ea"/>
              </a:rPr>
              <a:t>初中生的思维出于形象思维到抽象思维的过渡期</a:t>
            </a:r>
            <a:r>
              <a:rPr lang="zh-CN" b="1">
                <a:latin typeface="微软雅黑" panose="020B0503020204020204" pitchFamily="34" charset="-122"/>
                <a:ea typeface="微软雅黑" panose="020B0503020204020204" pitchFamily="34" charset="-122"/>
                <a:sym typeface="+mn-ea"/>
              </a:rPr>
              <a:t>，</a:t>
            </a:r>
            <a:r>
              <a:rPr lang="zh-CN" altLang="en-US" b="1">
                <a:latin typeface="微软雅黑" panose="020B0503020204020204" pitchFamily="34" charset="-122"/>
                <a:ea typeface="微软雅黑" panose="020B0503020204020204" pitchFamily="34" charset="-122"/>
                <a:sym typeface="+mn-ea"/>
              </a:rPr>
              <a:t>在小学数学课中</a:t>
            </a:r>
            <a:r>
              <a:rPr lang="en-US" altLang="zh-CN" b="1">
                <a:latin typeface="微软雅黑" panose="020B0503020204020204" pitchFamily="34" charset="-122"/>
                <a:ea typeface="微软雅黑" panose="020B0503020204020204" pitchFamily="34" charset="-122"/>
                <a:sym typeface="+mn-ea"/>
              </a:rPr>
              <a:t>,</a:t>
            </a:r>
            <a:r>
              <a:rPr lang="zh-CN" altLang="en-US" b="1">
                <a:latin typeface="微软雅黑" panose="020B0503020204020204" pitchFamily="34" charset="-122"/>
                <a:ea typeface="微软雅黑" panose="020B0503020204020204" pitchFamily="34" charset="-122"/>
                <a:sym typeface="+mn-ea"/>
              </a:rPr>
              <a:t>学生学习过计算速度和路程的问题，对这些知识并不陌生，尽管如此，利用物理公式解决速度问题还是第一次，特别是数学底子薄的学生。初中物理从简单的运动开始，可以充分利用学生已有的知识来逐步展开对物理的学习。</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64435" y="1650365"/>
            <a:ext cx="3768725"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三、说教学目标</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27405" y="1203960"/>
            <a:ext cx="7195820" cy="1753235"/>
          </a:xfrm>
          <a:prstGeom prst="rect">
            <a:avLst/>
          </a:prstGeom>
          <a:noFill/>
        </p:spPr>
        <p:txBody>
          <a:bodyPr wrap="square" rtlCol="0">
            <a:spAutoFit/>
          </a:bodyPr>
          <a:lstStyle/>
          <a:p>
            <a:pPr fontAlgn="auto">
              <a:lnSpc>
                <a:spcPct val="150000"/>
              </a:lnSpc>
            </a:pPr>
            <a:r>
              <a:rPr b="1">
                <a:latin typeface="微软雅黑" panose="020B0503020204020204" pitchFamily="34" charset="-122"/>
                <a:ea typeface="微软雅黑" panose="020B0503020204020204" pitchFamily="34" charset="-122"/>
                <a:cs typeface="微软雅黑" panose="020B0503020204020204" pitchFamily="34" charset="-122"/>
                <a:sym typeface="+mn-ea"/>
              </a:rPr>
              <a:t>1、能用速度描述物体的运动</a:t>
            </a:r>
          </a:p>
          <a:p>
            <a:pPr fontAlgn="auto">
              <a:lnSpc>
                <a:spcPct val="150000"/>
              </a:lnSpc>
            </a:pPr>
            <a:r>
              <a:rPr b="1">
                <a:latin typeface="微软雅黑" panose="020B0503020204020204" pitchFamily="34" charset="-122"/>
                <a:ea typeface="微软雅黑" panose="020B0503020204020204" pitchFamily="34" charset="-122"/>
                <a:cs typeface="微软雅黑" panose="020B0503020204020204" pitchFamily="34" charset="-122"/>
                <a:sym typeface="+mn-ea"/>
              </a:rPr>
              <a:t>2、能用速度公式进行简单的计算</a:t>
            </a:r>
          </a:p>
          <a:p>
            <a:pPr fontAlgn="auto">
              <a:lnSpc>
                <a:spcPct val="150000"/>
              </a:lnSpc>
            </a:pPr>
            <a:r>
              <a:rPr b="1">
                <a:latin typeface="微软雅黑" panose="020B0503020204020204" pitchFamily="34" charset="-122"/>
                <a:ea typeface="微软雅黑" panose="020B0503020204020204" pitchFamily="34" charset="-122"/>
                <a:cs typeface="微软雅黑" panose="020B0503020204020204" pitchFamily="34" charset="-122"/>
                <a:sym typeface="+mn-ea"/>
              </a:rPr>
              <a:t>3、知道匀速直线运动的概念</a:t>
            </a:r>
          </a:p>
          <a:p>
            <a:pPr fontAlgn="auto">
              <a:lnSpc>
                <a:spcPct val="150000"/>
              </a:lnSpc>
            </a:pPr>
            <a:r>
              <a:rPr b="1">
                <a:latin typeface="微软雅黑" panose="020B0503020204020204" pitchFamily="34" charset="-122"/>
                <a:ea typeface="微软雅黑" panose="020B0503020204020204" pitchFamily="34" charset="-122"/>
                <a:cs typeface="微软雅黑" panose="020B0503020204020204" pitchFamily="34" charset="-122"/>
                <a:sym typeface="+mn-ea"/>
              </a:rPr>
              <a:t>4、粗略研究变速直线运动，能用平均速度描述直线运动的快慢</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51355" y="1650365"/>
            <a:ext cx="4281805" cy="706755"/>
          </a:xfrm>
          <a:prstGeom prst="rect">
            <a:avLst/>
          </a:prstGeom>
          <a:noFill/>
        </p:spPr>
        <p:txBody>
          <a:bodyPr wrap="square" rtlCol="0">
            <a:spAutoFit/>
          </a:bodyPr>
          <a:lstStyle/>
          <a:p>
            <a:r>
              <a:rPr lang="zh-CN" altLang="en-US" sz="4000" b="1">
                <a:solidFill>
                  <a:schemeClr val="tx1"/>
                </a:solidFill>
                <a:latin typeface="微软雅黑" panose="020B0503020204020204" pitchFamily="34" charset="-122"/>
                <a:ea typeface="微软雅黑" panose="020B0503020204020204" pitchFamily="34" charset="-122"/>
              </a:rPr>
              <a:t>四、说教学重难点</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ZmIzNzE0Yzc0OTY0MzY3MmYwNTk1Yzk2YTU4MDQwM2UifQ=="/>
  <p:tag name="ISPRING_RESOURCE_PATHS_HASH_2" val="89d28b1b61d528704b022c788ebf0316741bf7"/>
  <p:tag name="KSO_WPP_MARK_KEY" val="24167d77-6496-45b9-bbef-ec0ca85f3347"/>
</p:tagLst>
</file>

<file path=ppt/tags/tag2.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3750,&quot;width&quot;:831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1015</Words>
  <PresentationFormat>全屏显示(16:9)</PresentationFormat>
  <Paragraphs>80</Paragraphs>
  <Slides>37</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37</vt:i4>
      </vt:variant>
    </vt:vector>
  </HeadingPairs>
  <TitlesOfParts>
    <vt:vector size="42" baseType="lpstr">
      <vt:lpstr>迷你简粗倩</vt:lpstr>
      <vt:lpstr>微软雅黑</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2022-09-08T22:56:40Z</cp:lastPrinted>
  <dcterms:created xsi:type="dcterms:W3CDTF">2022-09-08T22:56:40Z</dcterms:created>
  <dcterms:modified xsi:type="dcterms:W3CDTF">2023-08-07T02:43:32Z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