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288054-51CC-40EC-B3E7-6095A42702A4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61EA1-C864-455C-A732-72EC7555460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643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8194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8195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A7DB9735-F39E-4C16-BC82-595703692207}" type="slidenum">
              <a:rPr sz="1200">
                <a:solidFill>
                  <a:prstClr val="black"/>
                </a:solidFill>
              </a:rPr>
              <a:pPr algn="r"/>
              <a:t>4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001B8AAE-8CDB-42A7-84CA-A0CEB43559B8}" type="slidenum">
              <a:rPr sz="1200">
                <a:solidFill>
                  <a:prstClr val="black"/>
                </a:solidFill>
              </a:rPr>
              <a:pPr algn="r"/>
              <a:t>5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72A755C9-B536-4817-AB72-2B5D59991364}" type="slidenum">
              <a:rPr sz="1200">
                <a:solidFill>
                  <a:prstClr val="black"/>
                </a:solidFill>
              </a:rPr>
              <a:pPr algn="r"/>
              <a:t>6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4338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9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68C03461-7464-4A96-93D1-37CF89E13B85}" type="slidenum">
              <a:rPr sz="1200">
                <a:solidFill>
                  <a:prstClr val="black"/>
                </a:solidFill>
              </a:rPr>
              <a:pPr algn="r"/>
              <a:t>7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16386" name="备注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t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wrap="square" lIns="91440" tIns="45720" rIns="91440" bIns="4572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r"/>
            <a:fld id="{D7B8A5CB-34F4-4B70-861A-856BEABB56FE}" type="slidenum">
              <a:rPr sz="1200">
                <a:solidFill>
                  <a:prstClr val="black"/>
                </a:solidFill>
              </a:rPr>
              <a:pPr algn="r"/>
              <a:t>8</a:t>
            </a:fld>
            <a:endParaRPr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0961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2021/3/14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40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4400" kern="1200">
          <a:solidFill>
            <a:schemeClr val="tx1"/>
          </a:solidFill>
          <a:latin typeface="Calibri" pitchFamily="34" charset="0"/>
          <a:ea typeface="宋体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F:\&#37045;\21&#26149;\&#29289;&#29702;\&#28857;&#25320;&#20013;&#32771;\word\&#35762;&#26412;\&#22270;+212.tif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7.png"/><Relationship Id="rId2" Type="http://schemas.openxmlformats.org/officeDocument/2006/relationships/slide" Target="slide19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21.xml"/><Relationship Id="rId4" Type="http://schemas.openxmlformats.org/officeDocument/2006/relationships/slide" Target="slide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slide" Target="slide3.xml"/><Relationship Id="rId4" Type="http://schemas.openxmlformats.org/officeDocument/2006/relationships/image" Target="../media/image3.png"/><Relationship Id="rId9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文本框 6"/>
          <p:cNvSpPr/>
          <p:nvPr/>
        </p:nvSpPr>
        <p:spPr>
          <a:xfrm>
            <a:off x="1474788" y="1690688"/>
            <a:ext cx="6157912" cy="175432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ctr">
              <a:lnSpc>
                <a:spcPct val="150000"/>
              </a:lnSpc>
            </a:pPr>
            <a:r>
              <a:rPr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第</a:t>
            </a:r>
            <a:r>
              <a:rPr lang="en-US" altLang="zh-CN"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12</a:t>
            </a:r>
            <a:r>
              <a:rPr sz="3600" b="1" kern="0" dirty="0" smtClean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课时 大气压强</a:t>
            </a:r>
            <a:r>
              <a:rPr sz="3600" b="1" kern="0" dirty="0">
                <a:solidFill>
                  <a:srgbClr val="0070C0"/>
                </a:solidFill>
                <a:latin typeface="Times New Roman" pitchFamily="18" charset="0"/>
                <a:ea typeface="黑体" pitchFamily="49" charset="-122"/>
                <a:sym typeface="Times New Roman" pitchFamily="18" charset="0"/>
              </a:rPr>
              <a:t>　流体压强与流速的关系</a:t>
            </a:r>
          </a:p>
        </p:txBody>
      </p:sp>
      <p:sp>
        <p:nvSpPr>
          <p:cNvPr id="4098" name="Text Box 22"/>
          <p:cNvSpPr txBox="1">
            <a:spLocks noChangeArrowheads="1"/>
          </p:cNvSpPr>
          <p:nvPr/>
        </p:nvSpPr>
        <p:spPr bwMode="auto">
          <a:xfrm>
            <a:off x="6227763" y="411163"/>
            <a:ext cx="2449513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40385" indent="-540385" algn="ctr">
              <a:lnSpc>
                <a:spcPct val="150000"/>
              </a:lnSpc>
            </a:pPr>
            <a:r>
              <a:rPr sz="3000" b="1" kern="0">
                <a:solidFill>
                  <a:srgbClr val="7030A0"/>
                </a:solidFill>
                <a:latin typeface="宋体" pitchFamily="2" charset="-122"/>
              </a:rPr>
              <a:t>基础梳理篇</a:t>
            </a:r>
            <a:endParaRPr altLang="zh-CN" sz="3000" b="1" kern="0">
              <a:solidFill>
                <a:srgbClr val="7030A0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1762304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3"/>
          <p:cNvSpPr>
            <a:spLocks noChangeArrowheads="1"/>
          </p:cNvSpPr>
          <p:nvPr/>
        </p:nvSpPr>
        <p:spPr bwMode="auto">
          <a:xfrm>
            <a:off x="360363" y="717550"/>
            <a:ext cx="8459788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福州质检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分】传染病负压隔离病房的室内气压低于室外大气压。关于负压病房，下列说法正确的是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．病房内处于真空状态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．病房内的气压一定是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个标准大气压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．病房内的空气可以通过门窗流向病房外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．可以通过从病房内抽气实现负压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8434" name="矩形 2"/>
          <p:cNvSpPr/>
          <p:nvPr/>
        </p:nvSpPr>
        <p:spPr>
          <a:xfrm>
            <a:off x="1082675" y="1944688"/>
            <a:ext cx="4064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D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8435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42939703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22"/>
          <p:cNvSpPr txBox="1">
            <a:spLocks noChangeArrowheads="1"/>
          </p:cNvSpPr>
          <p:nvPr/>
        </p:nvSpPr>
        <p:spPr bwMode="auto">
          <a:xfrm>
            <a:off x="488950" y="1058863"/>
            <a:ext cx="8115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】近期交警部门加大对电动车安装遮阳伞的检査拆除力度。遮阳伞虽能遮挡阳光，如图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所示，但存在安全隐患，当电动车快速行驶时，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下列说法正确的是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9458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流体压强与流速的关系</a:t>
            </a:r>
          </a:p>
        </p:txBody>
      </p:sp>
      <p:pic>
        <p:nvPicPr>
          <p:cNvPr id="19459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63" y="2360613"/>
            <a:ext cx="1703387" cy="2011362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2042075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"/>
          <p:cNvSpPr>
            <a:spLocks noChangeArrowheads="1"/>
          </p:cNvSpPr>
          <p:nvPr/>
        </p:nvSpPr>
        <p:spPr bwMode="auto">
          <a:xfrm>
            <a:off x="828675" y="842963"/>
            <a:ext cx="748823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．遮阳伞上边空气流速小，压强小，伞面被向下压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．遮阳伞下边空气流速大，压强小，伞面被向上吸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．遮阳伞上边空气流速大，压强大，伞面被向下压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．遮阳伞下边空气流速小，压强大，伞面被向上吸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0482" name="矩形 4"/>
          <p:cNvSpPr/>
          <p:nvPr/>
        </p:nvSpPr>
        <p:spPr>
          <a:xfrm>
            <a:off x="830263" y="2508250"/>
            <a:ext cx="501650" cy="784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500" kern="0">
                <a:solidFill>
                  <a:srgbClr val="C00000"/>
                </a:solidFill>
                <a:latin typeface="Times New Roman" pitchFamily="18" charset="0"/>
              </a:rPr>
              <a:t>√</a:t>
            </a:r>
            <a:endParaRPr sz="4500" kern="0">
              <a:solidFill>
                <a:srgbClr val="C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069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3"/>
          <p:cNvSpPr>
            <a:spLocks noChangeArrowheads="1"/>
          </p:cNvSpPr>
          <p:nvPr/>
        </p:nvSpPr>
        <p:spPr bwMode="auto">
          <a:xfrm>
            <a:off x="828675" y="842963"/>
            <a:ext cx="7488238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泉州质检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分】火车站台上都有一条安全线，乘客必须在安全线外等候火车进站，这是因为火车进站时，火车与站台上的乘客间空气流动速度变大，压强会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；</a:t>
            </a:r>
            <a:r>
              <a:rPr altLang="zh-CN" sz="2400" b="1" kern="0">
                <a:solidFill>
                  <a:prstClr val="black"/>
                </a:solidFill>
                <a:latin typeface="宋体" pitchFamily="2" charset="-122"/>
                <a:ea typeface="Times New Roman" panose="02020603050405020304"/>
              </a:rPr>
              <a:t>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随着我国火车的提速，安全线的距离应该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均填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增大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减小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1506" name="矩形 2"/>
          <p:cNvSpPr>
            <a:spLocks noChangeArrowheads="1"/>
          </p:cNvSpPr>
          <p:nvPr/>
        </p:nvSpPr>
        <p:spPr bwMode="auto">
          <a:xfrm>
            <a:off x="3949700" y="2474913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减小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1507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1508" name="矩形 4"/>
          <p:cNvSpPr>
            <a:spLocks noChangeArrowheads="1"/>
          </p:cNvSpPr>
          <p:nvPr/>
        </p:nvSpPr>
        <p:spPr bwMode="auto">
          <a:xfrm>
            <a:off x="3984625" y="3003550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增大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82922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矩形 5"/>
          <p:cNvSpPr>
            <a:spLocks noChangeArrowheads="1"/>
          </p:cNvSpPr>
          <p:nvPr/>
        </p:nvSpPr>
        <p:spPr bwMode="auto">
          <a:xfrm>
            <a:off x="565150" y="1144588"/>
            <a:ext cx="80232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【实验剖析】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2530" name="矩形 15"/>
          <p:cNvSpPr>
            <a:spLocks noChangeArrowheads="1"/>
          </p:cNvSpPr>
          <p:nvPr/>
        </p:nvSpPr>
        <p:spPr bwMode="auto">
          <a:xfrm>
            <a:off x="539750" y="741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3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托里拆利实验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graphicFrame>
        <p:nvGraphicFramePr>
          <p:cNvPr id="22531" name="表格 2"/>
          <p:cNvGraphicFramePr>
            <a:graphicFrameLocks noGrp="1"/>
          </p:cNvGraphicFramePr>
          <p:nvPr/>
        </p:nvGraphicFramePr>
        <p:xfrm>
          <a:off x="1042988" y="1876425"/>
          <a:ext cx="7345362" cy="2663825"/>
        </p:xfrm>
        <a:graphic>
          <a:graphicData uri="http://schemas.openxmlformats.org/drawingml/2006/table">
            <a:tbl>
              <a:tblPr/>
              <a:tblGrid>
                <a:gridCol w="1590675"/>
                <a:gridCol w="5754688"/>
              </a:tblGrid>
              <a:tr h="11620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实验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过程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35355" marR="3535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35355" marR="3535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150177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实验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原理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35355" marR="3535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/>
                          <a:ea typeface="宋体" pitchFamily="2" charset="-122"/>
                        </a:rPr>
                        <a:t>玻璃管内汞柱的上方是真空，管外汞面的上方是空气，是大气压支持管内汞柱不下落，大气压的数值等于这段汞柱产生的压强</a:t>
                      </a:r>
                      <a:endParaRPr lang="zh-CN" altLang="zh-CN" sz="2400"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marL="35355" marR="35355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2542" name="Picture 6" descr="F:\邵\21春\物理\点拨中考\word\讲本\图+212.tif"/>
          <p:cNvPicPr>
            <a:picLocks noChangeAspect="1"/>
          </p:cNvPicPr>
          <p:nvPr/>
        </p:nvPicPr>
        <p:blipFill>
          <a:blip r:embed="rId2" r:link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29000" y="1900238"/>
            <a:ext cx="3208338" cy="11430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218308471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表格 2"/>
          <p:cNvGraphicFramePr>
            <a:graphicFrameLocks noGrp="1"/>
          </p:cNvGraphicFramePr>
          <p:nvPr/>
        </p:nvGraphicFramePr>
        <p:xfrm>
          <a:off x="1187450" y="639762"/>
          <a:ext cx="7345362" cy="3889375"/>
        </p:xfrm>
        <a:graphic>
          <a:graphicData uri="http://schemas.openxmlformats.org/drawingml/2006/table">
            <a:tbl>
              <a:tblPr/>
              <a:tblGrid>
                <a:gridCol w="1038225"/>
                <a:gridCol w="6307138"/>
              </a:tblGrid>
              <a:tr h="12255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测量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结果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标准大气压的数值：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p</a:t>
                      </a:r>
                      <a:r>
                        <a:rPr lang="en-US" altLang="zh-CN" sz="2400" b="1" baseline="-25000">
                          <a:latin typeface="Times New Roman" pitchFamily="18" charset="0"/>
                        </a:rPr>
                        <a:t>0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ρ</a:t>
                      </a:r>
                      <a:r>
                        <a:rPr lang="zh-CN" altLang="zh-CN" sz="2400" b="1" baseline="-25000">
                          <a:latin typeface="Times New Roman" pitchFamily="18" charset="0"/>
                          <a:ea typeface="宋体" pitchFamily="2" charset="-122"/>
                        </a:rPr>
                        <a:t>汞</a:t>
                      </a:r>
                      <a:r>
                        <a:rPr lang="en-US" altLang="zh-CN" sz="2400" b="1" i="1">
                          <a:latin typeface="Times New Roman" pitchFamily="18" charset="0"/>
                        </a:rPr>
                        <a:t>gh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＝</a:t>
                      </a:r>
                      <a:r>
                        <a:rPr lang="en-US" altLang="zh-CN" sz="2400" b="1">
                          <a:latin typeface="Times New Roman" pitchFamily="18" charset="0"/>
                        </a:rPr>
                        <a:t>13.6× 10</a:t>
                      </a:r>
                      <a:r>
                        <a:rPr lang="en-US" altLang="zh-CN" sz="2400" b="1" baseline="30000">
                          <a:latin typeface="Times New Roman" pitchFamily="18" charset="0"/>
                        </a:rPr>
                        <a:t>3</a:t>
                      </a:r>
                      <a:r>
                        <a:rPr lang="en-US" altLang="zh-CN" sz="2400" b="1">
                          <a:latin typeface="Times New Roman" pitchFamily="18" charset="0"/>
                        </a:rPr>
                        <a:t> kg/m</a:t>
                      </a:r>
                      <a:r>
                        <a:rPr lang="en-US" altLang="zh-CN" sz="2400" b="1" baseline="30000">
                          <a:latin typeface="Times New Roman" pitchFamily="18" charset="0"/>
                        </a:rPr>
                        <a:t>3</a:t>
                      </a:r>
                      <a:r>
                        <a:rPr lang="en-US" altLang="zh-CN" sz="2400" b="1">
                          <a:latin typeface="Times New Roman" pitchFamily="18" charset="0"/>
                        </a:rPr>
                        <a:t>× 9.8 N/kg× 0.76 m≈1.013× 10</a:t>
                      </a:r>
                      <a:r>
                        <a:rPr lang="en-US" altLang="zh-CN" sz="2400" b="1" baseline="30000">
                          <a:latin typeface="Times New Roman" pitchFamily="18" charset="0"/>
                        </a:rPr>
                        <a:t>5</a:t>
                      </a:r>
                      <a:r>
                        <a:rPr lang="en-US" altLang="zh-CN" sz="2400" b="1">
                          <a:latin typeface="Times New Roman" pitchFamily="18" charset="0"/>
                        </a:rPr>
                        <a:t> Pa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68580" marR="6858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  <a:tr h="266382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实验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 algn="ctr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拓展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47140" marR="4714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1pPr>
                      <a:lvl2pPr marL="4572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2pPr>
                      <a:lvl3pPr marL="9144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3pPr>
                      <a:lvl4pPr marL="13716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4pPr>
                      <a:lvl5pPr marL="1828800" indent="0" algn="l" defTabSz="914400" rtl="0" eaLnBrk="1" fontAlgn="base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 lang="zh-CN" altLang="en-US" sz="1800" b="0" i="0" u="none" baseline="0">
                          <a:solidFill>
                            <a:schemeClr val="tx1"/>
                          </a:solidFill>
                          <a:latin typeface="Calibri" pitchFamily="34" charset="0"/>
                          <a:ea typeface="宋体" pitchFamily="2" charset="-122"/>
                        </a:defRPr>
                      </a:lvl5pPr>
                    </a:lstStyle>
                    <a:p>
                      <a:pPr marL="357188" lvl="0" indent="-354012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 pitchFamily="18" charset="0"/>
                        </a:rPr>
                        <a:t>(1)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实验中，玻璃管内外液面高度差的大小与玻璃管的长短、粗细、是否倾斜等因素无关，它的大小只取决于大气压；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357188" lvl="0" indent="-354012">
                        <a:lnSpc>
                          <a:spcPct val="120000"/>
                        </a:lnSpc>
                        <a:spcAft>
                          <a:spcPct val="0"/>
                        </a:spcAft>
                      </a:pPr>
                      <a:r>
                        <a:rPr lang="en-US" altLang="zh-CN" sz="2400" b="1">
                          <a:latin typeface="Times New Roman" pitchFamily="18" charset="0"/>
                        </a:rPr>
                        <a:t>(2)</a:t>
                      </a:r>
                      <a:r>
                        <a:rPr lang="zh-CN" altLang="zh-CN" sz="2400" b="1">
                          <a:latin typeface="Times New Roman" pitchFamily="18" charset="0"/>
                          <a:ea typeface="宋体" pitchFamily="2" charset="-122"/>
                        </a:rPr>
                        <a:t>实验时，玻璃管内若混有少量空气，玻璃管内汞柱高度会变小，测量结果会偏小</a:t>
                      </a:r>
                      <a:endParaRPr lang="zh-CN" altLang="zh-CN" sz="2400"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marL="47140" marR="47140" marT="0" marB="0" anchor="ctr">
                    <a:lnL w="12700">
                      <a:solidFill>
                        <a:prstClr val="black"/>
                      </a:solidFill>
                      <a:round/>
                    </a:lnL>
                    <a:lnR w="12700">
                      <a:solidFill>
                        <a:prstClr val="black"/>
                      </a:solidFill>
                      <a:round/>
                    </a:lnR>
                    <a:lnT w="12700">
                      <a:solidFill>
                        <a:prstClr val="black"/>
                      </a:solidFill>
                      <a:round/>
                    </a:lnT>
                    <a:lnB w="12700">
                      <a:solidFill>
                        <a:prstClr val="black"/>
                      </a:solidFill>
                      <a:round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6560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5"/>
          <p:cNvSpPr>
            <a:spLocks noChangeArrowheads="1"/>
          </p:cNvSpPr>
          <p:nvPr/>
        </p:nvSpPr>
        <p:spPr bwMode="auto">
          <a:xfrm>
            <a:off x="565150" y="700088"/>
            <a:ext cx="80232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5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】如图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所示，在一个标准大气压下，用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 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长的玻璃管做托里拆利实验，管中水银柱高度为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______mm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假定移动玻璃管的过程均不漏气，将玻璃管倾斜放置，水银柱的高度将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，将玻璃管向上提升一点，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水银柱高度将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均填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升高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不变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	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降低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4578" name="矩形 3"/>
          <p:cNvSpPr>
            <a:spLocks noChangeArrowheads="1"/>
          </p:cNvSpPr>
          <p:nvPr/>
        </p:nvSpPr>
        <p:spPr bwMode="auto">
          <a:xfrm>
            <a:off x="6734175" y="1203325"/>
            <a:ext cx="6461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760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4579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18413" y="2368550"/>
            <a:ext cx="1130300" cy="21478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24580" name="矩形 4"/>
          <p:cNvSpPr>
            <a:spLocks noChangeArrowheads="1"/>
          </p:cNvSpPr>
          <p:nvPr/>
        </p:nvSpPr>
        <p:spPr bwMode="auto">
          <a:xfrm>
            <a:off x="3341688" y="2309813"/>
            <a:ext cx="80327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不变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4581" name="矩形 6"/>
          <p:cNvSpPr>
            <a:spLocks noChangeArrowheads="1"/>
          </p:cNvSpPr>
          <p:nvPr/>
        </p:nvSpPr>
        <p:spPr bwMode="auto">
          <a:xfrm>
            <a:off x="3203575" y="2868613"/>
            <a:ext cx="803275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不变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66571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  <p:bldP spid="245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矩形 5"/>
          <p:cNvSpPr>
            <a:spLocks noChangeArrowheads="1"/>
          </p:cNvSpPr>
          <p:nvPr/>
        </p:nvSpPr>
        <p:spPr bwMode="auto">
          <a:xfrm>
            <a:off x="565150" y="938213"/>
            <a:ext cx="8023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如果用水来代替水银做实验，水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不会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”)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充满玻璃管，若管口刚好在水面上且保证不漏气，此时玻璃管内底部的压强为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__________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。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lang="en-US" altLang="zh-CN" sz="2400" b="1" i="1" kern="0">
                <a:solidFill>
                  <a:prstClr val="black"/>
                </a:solidFill>
                <a:latin typeface="Times New Roman"/>
              </a:rPr>
              <a:t>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取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10 N/kg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，结果用科学记数法表示，保留一位有效数字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5602" name="矩形 4"/>
          <p:cNvSpPr>
            <a:spLocks noChangeArrowheads="1"/>
          </p:cNvSpPr>
          <p:nvPr/>
        </p:nvSpPr>
        <p:spPr bwMode="auto">
          <a:xfrm>
            <a:off x="5580063" y="877888"/>
            <a:ext cx="493713" cy="56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会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5603" name="矩形 3"/>
          <p:cNvSpPr>
            <a:spLocks noChangeArrowheads="1"/>
          </p:cNvSpPr>
          <p:nvPr/>
        </p:nvSpPr>
        <p:spPr bwMode="auto">
          <a:xfrm>
            <a:off x="4175125" y="2036763"/>
            <a:ext cx="14763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9×10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/>
              </a:rPr>
              <a:t>4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 Pa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5604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8315414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组合 27"/>
          <p:cNvGrpSpPr/>
          <p:nvPr/>
        </p:nvGrpSpPr>
        <p:grpSpPr>
          <a:xfrm>
            <a:off x="2425700" y="269875"/>
            <a:ext cx="4449763" cy="2085975"/>
            <a:chOff x="2000534" y="2474331"/>
            <a:chExt cx="5723839" cy="2584754"/>
          </a:xfrm>
        </p:grpSpPr>
        <p:grpSp>
          <p:nvGrpSpPr>
            <p:cNvPr id="26626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26627" name="圆角矩形 29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26628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26629" name="椭圆 46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30" name="椭圆 4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631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26632" name="椭圆 44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33" name="椭圆 45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6634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26635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26636" name="椭圆 40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637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26638" name="组合 34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26639" name="文本框 47"/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26640" name="组合 1"/>
          <p:cNvGrpSpPr/>
          <p:nvPr/>
        </p:nvGrpSpPr>
        <p:grpSpPr>
          <a:xfrm>
            <a:off x="1592263" y="1924050"/>
            <a:ext cx="542925" cy="547688"/>
            <a:chOff x="1153731" y="1592014"/>
            <a:chExt cx="543166" cy="547688"/>
          </a:xfrm>
        </p:grpSpPr>
        <p:pic>
          <p:nvPicPr>
            <p:cNvPr id="26641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26642" name="矩形 53">
              <a:hlinkClick r:id="rId2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1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26643" name="组合 1"/>
          <p:cNvGrpSpPr/>
          <p:nvPr/>
        </p:nvGrpSpPr>
        <p:grpSpPr>
          <a:xfrm>
            <a:off x="2843213" y="1924050"/>
            <a:ext cx="542925" cy="547688"/>
            <a:chOff x="1153731" y="1592014"/>
            <a:chExt cx="543166" cy="547688"/>
          </a:xfrm>
        </p:grpSpPr>
        <p:pic>
          <p:nvPicPr>
            <p:cNvPr id="26644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26645" name="矩形 32">
              <a:hlinkClick r:id="rId4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2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grpSp>
        <p:nvGrpSpPr>
          <p:cNvPr id="26646" name="组合 1"/>
          <p:cNvGrpSpPr/>
          <p:nvPr/>
        </p:nvGrpSpPr>
        <p:grpSpPr>
          <a:xfrm>
            <a:off x="4275138" y="1924050"/>
            <a:ext cx="542925" cy="547688"/>
            <a:chOff x="1153731" y="1592014"/>
            <a:chExt cx="543166" cy="547688"/>
          </a:xfrm>
        </p:grpSpPr>
        <p:pic>
          <p:nvPicPr>
            <p:cNvPr id="26647" name="Picture 2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53731" y="1592014"/>
              <a:ext cx="543166" cy="547688"/>
            </a:xfrm>
            <a:prstGeom prst="rect">
              <a:avLst/>
            </a:prstGeom>
            <a:noFill/>
            <a:ln>
              <a:noFill/>
              <a:miter lim="800000"/>
            </a:ln>
          </p:spPr>
        </p:pic>
        <p:sp>
          <p:nvSpPr>
            <p:cNvPr id="26648" name="矩形 41">
              <a:hlinkClick r:id="rId5" action="ppaction://hlinksldjump"/>
            </p:cNvPr>
            <p:cNvSpPr/>
            <p:nvPr/>
          </p:nvSpPr>
          <p:spPr>
            <a:xfrm>
              <a:off x="1258553" y="1642814"/>
              <a:ext cx="387522" cy="461963"/>
            </a:xfrm>
            <a:prstGeom prst="rect">
              <a:avLst/>
            </a:prstGeom>
            <a:noFill/>
            <a:ln>
              <a:noFill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just"/>
              <a:r>
                <a:rPr lang="en-US" altLang="zh-CN" sz="2400" b="1" kern="0">
                  <a:solidFill>
                    <a:prstClr val="black"/>
                  </a:solidFill>
                  <a:latin typeface="Times New Roman"/>
                </a:rPr>
                <a:t>3</a:t>
              </a:r>
              <a:endParaRPr altLang="zh-CN" sz="1000" kern="0">
                <a:solidFill>
                  <a:prstClr val="black"/>
                </a:solidFill>
                <a:latin typeface="宋体" pitchFamily="2" charset="-122"/>
              </a:endParaRPr>
            </a:p>
          </p:txBody>
        </p:sp>
      </p:grpSp>
      <p:pic>
        <p:nvPicPr>
          <p:cNvPr id="26649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99450" y="41338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717521257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矩形 4"/>
          <p:cNvSpPr>
            <a:spLocks noChangeArrowheads="1"/>
          </p:cNvSpPr>
          <p:nvPr/>
        </p:nvSpPr>
        <p:spPr bwMode="auto">
          <a:xfrm>
            <a:off x="577850" y="555625"/>
            <a:ext cx="8023225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2017·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分】我国完成了速度超过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400 km/h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的高铁交会试验，两列高速运行的列车交会过程中，产生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强吸力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的原因是两车之间的空气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．流速大，压强大　　　　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．流速小，压强小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．流速大，压强小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  </a:t>
            </a:r>
          </a:p>
          <a:p>
            <a:pPr marL="357505" indent="-190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．流速小，压强大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7650" name="矩形 3"/>
          <p:cNvSpPr>
            <a:spLocks noChangeArrowheads="1"/>
          </p:cNvSpPr>
          <p:nvPr/>
        </p:nvSpPr>
        <p:spPr bwMode="auto">
          <a:xfrm>
            <a:off x="5940425" y="1635125"/>
            <a:ext cx="407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C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7651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34325529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1" name="组合 56"/>
          <p:cNvGrpSpPr/>
          <p:nvPr/>
        </p:nvGrpSpPr>
        <p:grpSpPr>
          <a:xfrm>
            <a:off x="3568700" y="-561975"/>
            <a:ext cx="1755775" cy="1755775"/>
            <a:chOff x="2894659" y="1465288"/>
            <a:chExt cx="1727827" cy="1727827"/>
          </a:xfrm>
        </p:grpSpPr>
        <p:grpSp>
          <p:nvGrpSpPr>
            <p:cNvPr id="5122" name="组合 57"/>
            <p:cNvGrpSpPr>
              <a:grpSpLocks noGrp="1" noChangeAspect="1"/>
            </p:cNvGrpSpPr>
            <p:nvPr/>
          </p:nvGrpSpPr>
          <p:grpSpPr>
            <a:xfrm>
              <a:off x="2804310" y="1456286"/>
              <a:ext cx="1856504" cy="1856409"/>
              <a:chOff x="1827622" y="1343919"/>
              <a:chExt cx="2304000" cy="2304000"/>
            </a:xfrm>
          </p:grpSpPr>
        </p:grpSp>
        <p:sp>
          <p:nvSpPr>
            <p:cNvPr id="5123" name="流程图: 联系 32"/>
            <p:cNvSpPr/>
            <p:nvPr/>
          </p:nvSpPr>
          <p:spPr>
            <a:xfrm>
              <a:off x="2894659" y="1465288"/>
              <a:ext cx="1727827" cy="1727827"/>
            </a:xfrm>
            <a:prstGeom prst="flowChartConnector">
              <a:avLst/>
            </a:prstGeom>
            <a:noFill/>
            <a:ln w="3175">
              <a:solidFill>
                <a:srgbClr val="00B7CA"/>
              </a:solidFill>
              <a:round/>
            </a:ln>
          </p:spPr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endParaRPr b="1" kern="0">
                <a:solidFill>
                  <a:srgbClr val="FFFFFF"/>
                </a:solidFill>
              </a:endParaRPr>
            </a:p>
          </p:txBody>
        </p:sp>
      </p:grpSp>
      <p:pic>
        <p:nvPicPr>
          <p:cNvPr id="5124" name="组合 6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8025" y="666750"/>
            <a:ext cx="658813" cy="6604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5" name="组合 64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9813" y="325438"/>
            <a:ext cx="658812" cy="6588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6" name="组合 67"/>
          <p:cNvPicPr>
            <a:picLocks noGrp="1"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3025" y="736600"/>
            <a:ext cx="612775" cy="612775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7" name="组合 70"/>
          <p:cNvPicPr>
            <a:picLocks noGrp="1"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263" y="762000"/>
            <a:ext cx="769937" cy="7699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8" name="组合 73"/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62300" y="185738"/>
            <a:ext cx="585788" cy="569912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5129" name="组合 76"/>
          <p:cNvPicPr>
            <a:picLocks noGrp="1"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9175" y="1103313"/>
            <a:ext cx="601663" cy="601662"/>
          </a:xfrm>
          <a:prstGeom prst="rect">
            <a:avLst/>
          </a:prstGeom>
          <a:noFill/>
          <a:ln>
            <a:miter lim="800000"/>
          </a:ln>
        </p:spPr>
      </p:pic>
      <p:sp>
        <p:nvSpPr>
          <p:cNvPr id="5130" name="文本框 131"/>
          <p:cNvSpPr/>
          <p:nvPr/>
        </p:nvSpPr>
        <p:spPr>
          <a:xfrm>
            <a:off x="3757613" y="101600"/>
            <a:ext cx="1414462" cy="7699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4400" b="1" kern="0">
                <a:solidFill>
                  <a:srgbClr val="C00000"/>
                </a:solidFill>
                <a:latin typeface="华文隶书" pitchFamily="2" charset="-122"/>
                <a:ea typeface="华文隶书" pitchFamily="2" charset="-122"/>
              </a:rPr>
              <a:t>目录</a:t>
            </a:r>
          </a:p>
        </p:txBody>
      </p:sp>
      <p:grpSp>
        <p:nvGrpSpPr>
          <p:cNvPr id="5131" name="组合 130"/>
          <p:cNvGrpSpPr/>
          <p:nvPr/>
        </p:nvGrpSpPr>
        <p:grpSpPr>
          <a:xfrm>
            <a:off x="2425700" y="2097088"/>
            <a:ext cx="4235450" cy="2008187"/>
            <a:chOff x="1847662" y="1504750"/>
            <a:chExt cx="5448676" cy="2584754"/>
          </a:xfrm>
        </p:grpSpPr>
        <p:grpSp>
          <p:nvGrpSpPr>
            <p:cNvPr id="513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5133" name="圆角矩形 132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3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5135" name="椭圆 153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6" name="椭圆 15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3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5138" name="椭圆 151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39" name="椭圆 152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4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5141" name="文本框 16">
              <a:hlinkClick r:id="rId8" action="ppaction://hlinksldjump"/>
            </p:cNvPr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5142" name="组合 137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514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5144" name="椭圆 139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4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grpSp>
        <p:nvGrpSpPr>
          <p:cNvPr id="5146" name="组合 159"/>
          <p:cNvGrpSpPr/>
          <p:nvPr/>
        </p:nvGrpSpPr>
        <p:grpSpPr>
          <a:xfrm>
            <a:off x="2425700" y="3222625"/>
            <a:ext cx="4449763" cy="2085975"/>
            <a:chOff x="2000534" y="2474331"/>
            <a:chExt cx="5723839" cy="2584754"/>
          </a:xfrm>
        </p:grpSpPr>
        <p:grpSp>
          <p:nvGrpSpPr>
            <p:cNvPr id="5147" name="组合 31"/>
            <p:cNvGrpSpPr>
              <a:grpSpLocks noGrp="1" noChangeAspect="1"/>
            </p:cNvGrpSpPr>
            <p:nvPr/>
          </p:nvGrpSpPr>
          <p:grpSpPr>
            <a:xfrm>
              <a:off x="1684793" y="2368687"/>
              <a:ext cx="2695413" cy="2568248"/>
              <a:chOff x="3295850" y="1895995"/>
              <a:chExt cx="3725149" cy="4660916"/>
            </a:xfrm>
          </p:grpSpPr>
        </p:grpSp>
        <p:sp>
          <p:nvSpPr>
            <p:cNvPr id="5148" name="圆角矩形 161"/>
            <p:cNvSpPr/>
            <p:nvPr/>
          </p:nvSpPr>
          <p:spPr>
            <a:xfrm>
              <a:off x="3465772" y="2871970"/>
              <a:ext cx="4147968" cy="994810"/>
            </a:xfrm>
            <a:prstGeom prst="roundRect">
              <a:avLst>
                <a:gd name="adj" fmla="val 9976"/>
              </a:avLst>
            </a:prstGeom>
            <a:solidFill>
              <a:srgbClr val="01ACBE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5149" name="组合 33"/>
            <p:cNvGrpSpPr/>
            <p:nvPr/>
          </p:nvGrpSpPr>
          <p:grpSpPr>
            <a:xfrm>
              <a:off x="3616363" y="3263182"/>
              <a:ext cx="118508" cy="118509"/>
              <a:chOff x="4486616" y="3001075"/>
              <a:chExt cx="274695" cy="274699"/>
            </a:xfrm>
          </p:grpSpPr>
          <p:sp>
            <p:nvSpPr>
              <p:cNvPr id="5150" name="椭圆 178"/>
              <p:cNvSpPr/>
              <p:nvPr/>
            </p:nvSpPr>
            <p:spPr>
              <a:xfrm rot="16200000">
                <a:off x="448576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1" name="椭圆 179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2" name="组合 34"/>
            <p:cNvGrpSpPr/>
            <p:nvPr/>
          </p:nvGrpSpPr>
          <p:grpSpPr>
            <a:xfrm>
              <a:off x="3316858" y="3263182"/>
              <a:ext cx="118508" cy="118509"/>
              <a:chOff x="4486616" y="3001075"/>
              <a:chExt cx="274695" cy="274699"/>
            </a:xfrm>
          </p:grpSpPr>
          <p:sp>
            <p:nvSpPr>
              <p:cNvPr id="5153" name="椭圆 176"/>
              <p:cNvSpPr/>
              <p:nvPr/>
            </p:nvSpPr>
            <p:spPr>
              <a:xfrm rot="16200000">
                <a:off x="4488931" y="3000483"/>
                <a:ext cx="273579" cy="27453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4" name="椭圆 177"/>
              <p:cNvSpPr/>
              <p:nvPr/>
            </p:nvSpPr>
            <p:spPr>
              <a:xfrm>
                <a:off x="4390939" y="2764996"/>
                <a:ext cx="448668" cy="495325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155" name="组合 35"/>
            <p:cNvGrpSpPr>
              <a:grpSpLocks noGrp="1" noChangeAspect="1"/>
            </p:cNvGrpSpPr>
            <p:nvPr/>
          </p:nvGrpSpPr>
          <p:grpSpPr>
            <a:xfrm>
              <a:off x="3346774" y="3147881"/>
              <a:ext cx="361523" cy="227756"/>
              <a:chOff x="4312849" y="3104300"/>
              <a:chExt cx="384317" cy="61430"/>
            </a:xfrm>
          </p:grpSpPr>
        </p:grpSp>
        <p:grpSp>
          <p:nvGrpSpPr>
            <p:cNvPr id="5156" name="组合 36"/>
            <p:cNvGrpSpPr/>
            <p:nvPr/>
          </p:nvGrpSpPr>
          <p:grpSpPr>
            <a:xfrm>
              <a:off x="3731804" y="3056740"/>
              <a:ext cx="674163" cy="552077"/>
              <a:chOff x="4777361" y="2784157"/>
              <a:chExt cx="898883" cy="736101"/>
            </a:xfrm>
          </p:grpSpPr>
          <p:sp>
            <p:nvSpPr>
              <p:cNvPr id="5157" name="椭圆 172"/>
              <p:cNvSpPr/>
              <p:nvPr/>
            </p:nvSpPr>
            <p:spPr>
              <a:xfrm>
                <a:off x="4881330" y="2783955"/>
                <a:ext cx="735134" cy="73700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58" name="文本框 41"/>
              <p:cNvSpPr/>
              <p:nvPr/>
            </p:nvSpPr>
            <p:spPr>
              <a:xfrm>
                <a:off x="4777361" y="2821067"/>
                <a:ext cx="898883" cy="690947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01ACBE"/>
                    </a:solidFill>
                    <a:latin typeface="Impact" pitchFamily="34" charset="0"/>
                  </a:rPr>
                  <a:t>03</a:t>
                </a:r>
                <a:endParaRPr sz="2100" b="1" kern="0">
                  <a:solidFill>
                    <a:srgbClr val="01ACBE"/>
                  </a:solidFill>
                  <a:latin typeface="Impact" pitchFamily="34" charset="0"/>
                </a:endParaRPr>
              </a:p>
            </p:txBody>
          </p:sp>
        </p:grpSp>
        <p:grpSp>
          <p:nvGrpSpPr>
            <p:cNvPr id="5159" name="组合 166"/>
            <p:cNvGrpSpPr>
              <a:grpSpLocks noGrp="1" noChangeAspect="1"/>
            </p:cNvGrpSpPr>
            <p:nvPr/>
          </p:nvGrpSpPr>
          <p:grpSpPr>
            <a:xfrm>
              <a:off x="2434145" y="3056739"/>
              <a:ext cx="623455" cy="497016"/>
              <a:chOff x="9404083" y="1238855"/>
              <a:chExt cx="801342" cy="665020"/>
            </a:xfrm>
          </p:grpSpPr>
        </p:grpSp>
        <p:sp>
          <p:nvSpPr>
            <p:cNvPr id="5160" name="文本框 47">
              <a:hlinkClick r:id="rId9" action="ppaction://hlinksldjump"/>
            </p:cNvPr>
            <p:cNvSpPr/>
            <p:nvPr/>
          </p:nvSpPr>
          <p:spPr>
            <a:xfrm>
              <a:off x="4051919" y="3037104"/>
              <a:ext cx="3672454" cy="572054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福建</a:t>
              </a:r>
              <a:r>
                <a:rPr lang="en-US" altLang="zh-CN"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4</a:t>
              </a:r>
              <a:r>
                <a:rPr sz="2400" b="1" kern="0">
                  <a:solidFill>
                    <a:prstClr val="white"/>
                  </a:solidFill>
                  <a:latin typeface="Times New Roman" pitchFamily="18" charset="0"/>
                  <a:ea typeface="黑体" pitchFamily="49" charset="-122"/>
                </a:rPr>
                <a:t>年中考聚焦</a:t>
              </a:r>
            </a:p>
          </p:txBody>
        </p:sp>
      </p:grpSp>
      <p:grpSp>
        <p:nvGrpSpPr>
          <p:cNvPr id="5161" name="组合 184"/>
          <p:cNvGrpSpPr/>
          <p:nvPr/>
        </p:nvGrpSpPr>
        <p:grpSpPr>
          <a:xfrm>
            <a:off x="2425700" y="987425"/>
            <a:ext cx="4192588" cy="1992313"/>
            <a:chOff x="1851755" y="1505713"/>
            <a:chExt cx="5440491" cy="2584754"/>
          </a:xfrm>
        </p:grpSpPr>
        <p:grpSp>
          <p:nvGrpSpPr>
            <p:cNvPr id="5162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5163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5164" name="圆角矩形 187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165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6" name="椭圆 200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67" name="椭圆 201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68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5169" name="椭圆 198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0" name="椭圆 199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5171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5172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5173" name="椭圆 194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5174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5175" name="文本框 24">
                <a:hlinkClick r:id="rId10" action="ppaction://hlinksldjump"/>
              </p:cNvPr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5176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63258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 fill="hold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 fill="hold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矩形 4"/>
          <p:cNvSpPr>
            <a:spLocks noChangeArrowheads="1"/>
          </p:cNvSpPr>
          <p:nvPr/>
        </p:nvSpPr>
        <p:spPr bwMode="auto">
          <a:xfrm>
            <a:off x="565150" y="627063"/>
            <a:ext cx="8023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2020·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莆田质检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·2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分】如图所示，赛车尾部装有气流偏导器，是为了让汽车在高速行驶时，对地面的压力更大，提高车轮的抓地性能。下图中能表示偏导器横截面形状的是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28674" name="矩形 3"/>
          <p:cNvSpPr>
            <a:spLocks noChangeArrowheads="1"/>
          </p:cNvSpPr>
          <p:nvPr/>
        </p:nvSpPr>
        <p:spPr bwMode="auto">
          <a:xfrm>
            <a:off x="2551113" y="2297113"/>
            <a:ext cx="3905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B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8675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288" y="2927350"/>
            <a:ext cx="2524125" cy="14446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6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4438" y="3360738"/>
            <a:ext cx="6578600" cy="9842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28677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6192089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3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2019·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福建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·4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分】蒸粽子时将碗倒扣在盛有适量水的锅中当支架，把装有粽子的盘子放在上方，如图甲。蒸好后打开锅盖，看到锅盖内表面有许多小水珠。熄火一会儿，发现锅中的水被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碗内，如图乙。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29698" name="Picture 5" descr="图+21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313" y="2962275"/>
            <a:ext cx="3848100" cy="1625600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47609389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矩形 4"/>
          <p:cNvSpPr>
            <a:spLocks noChangeArrowheads="1"/>
          </p:cNvSpPr>
          <p:nvPr/>
        </p:nvSpPr>
        <p:spPr bwMode="auto">
          <a:xfrm>
            <a:off x="565150" y="668338"/>
            <a:ext cx="80232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marL="459740" indent="-457200" algn="just">
              <a:lnSpc>
                <a:spcPct val="150000"/>
              </a:lnSpc>
              <a:buFontTx/>
              <a:buAutoNum type="arabicParenBoth"/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锅盖内表面为什么有许多小水珠？</a:t>
            </a: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  <a:buFontTx/>
              <a:buAutoNum type="arabicParenBoth"/>
            </a:pP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  <a:buFontTx/>
              <a:buAutoNum type="arabicParenBoth"/>
            </a:pPr>
            <a:endParaRPr lang="en-US" altLang="zh-CN" sz="2400" b="1" kern="0">
              <a:solidFill>
                <a:prstClr val="black"/>
              </a:solidFill>
              <a:latin typeface="Times New Roman"/>
            </a:endParaRPr>
          </a:p>
          <a:p>
            <a:pPr marL="357505" indent="-354965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(2) 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锅中的水为什么会被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吸入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碗内？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30722" name="矩形 3"/>
          <p:cNvSpPr>
            <a:spLocks noChangeArrowheads="1"/>
          </p:cNvSpPr>
          <p:nvPr/>
        </p:nvSpPr>
        <p:spPr bwMode="auto">
          <a:xfrm>
            <a:off x="971550" y="1203325"/>
            <a:ext cx="691356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解：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(1)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锅中的水蒸气遇到温度相对较低的锅盖，放出热量，液化成小水珠。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0723" name="Picture 7" descr="C:\Users\Administrator\Desktop\习题课件\返回框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0225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0724" name="矩形 5"/>
          <p:cNvSpPr>
            <a:spLocks noChangeArrowheads="1"/>
          </p:cNvSpPr>
          <p:nvPr/>
        </p:nvSpPr>
        <p:spPr bwMode="auto">
          <a:xfrm>
            <a:off x="1042988" y="2859088"/>
            <a:ext cx="6913563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pPr algn="just">
              <a:lnSpc>
                <a:spcPct val="150000"/>
              </a:lnSpc>
            </a:pP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熄火后，碗中的气体压强减小，在外界大气压的作用下，锅中的水被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吸入</a:t>
            </a:r>
            <a:r>
              <a:rPr lang="en-US" altLang="zh-CN" sz="2400" b="1" kern="0">
                <a:solidFill>
                  <a:srgbClr val="C00000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srgbClr val="C00000"/>
                </a:solidFill>
                <a:latin typeface="Times New Roman"/>
              </a:rPr>
              <a:t>碗内。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pic>
        <p:nvPicPr>
          <p:cNvPr id="3072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477500" y="10680700"/>
            <a:ext cx="317500" cy="2413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575379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5" name="组合 5"/>
          <p:cNvGrpSpPr/>
          <p:nvPr/>
        </p:nvGrpSpPr>
        <p:grpSpPr>
          <a:xfrm>
            <a:off x="2425700" y="279400"/>
            <a:ext cx="4192588" cy="1992313"/>
            <a:chOff x="1851755" y="1505713"/>
            <a:chExt cx="5440491" cy="2584754"/>
          </a:xfrm>
        </p:grpSpPr>
        <p:grpSp>
          <p:nvGrpSpPr>
            <p:cNvPr id="6146" name="组合 81"/>
            <p:cNvGrpSpPr>
              <a:grpSpLocks noGrp="1" noChangeAspect="1"/>
            </p:cNvGrpSpPr>
            <p:nvPr/>
          </p:nvGrpSpPr>
          <p:grpSpPr>
            <a:xfrm>
              <a:off x="1533189" y="1385529"/>
              <a:ext cx="2664226" cy="2591900"/>
              <a:chOff x="3295850" y="1895995"/>
              <a:chExt cx="3725149" cy="4660916"/>
            </a:xfrm>
          </p:grpSpPr>
        </p:grpSp>
        <p:grpSp>
          <p:nvGrpSpPr>
            <p:cNvPr id="6147" name="组合 82"/>
            <p:cNvGrpSpPr/>
            <p:nvPr/>
          </p:nvGrpSpPr>
          <p:grpSpPr>
            <a:xfrm>
              <a:off x="2302897" y="1980707"/>
              <a:ext cx="4989349" cy="751080"/>
              <a:chOff x="2302897" y="1980707"/>
              <a:chExt cx="4989349" cy="751080"/>
            </a:xfrm>
          </p:grpSpPr>
          <p:sp>
            <p:nvSpPr>
              <p:cNvPr id="6148" name="圆角矩形 8"/>
              <p:cNvSpPr/>
              <p:nvPr/>
            </p:nvSpPr>
            <p:spPr>
              <a:xfrm>
                <a:off x="3316286" y="1899715"/>
                <a:ext cx="4150195" cy="1006268"/>
              </a:xfrm>
              <a:prstGeom prst="roundRect">
                <a:avLst>
                  <a:gd name="adj" fmla="val 9976"/>
                </a:avLst>
              </a:prstGeom>
              <a:solidFill>
                <a:srgbClr val="00B0F0"/>
              </a:solidFill>
              <a:ln w="25400">
                <a:gradFill flip="none" rotWithShape="1">
                  <a:gsLst>
                    <a:gs pos="88000">
                      <a:schemeClr val="bg1"/>
                    </a:gs>
                    <a:gs pos="0">
                      <a:schemeClr val="bg1">
                        <a:lumMod val="75000"/>
                      </a:schemeClr>
                    </a:gs>
                    <a:gs pos="71000">
                      <a:schemeClr val="bg1">
                        <a:lumMod val="85000"/>
                      </a:schemeClr>
                    </a:gs>
                    <a:gs pos="55000">
                      <a:schemeClr val="bg1"/>
                    </a:gs>
                    <a:gs pos="37000">
                      <a:schemeClr val="bg1">
                        <a:lumMod val="85000"/>
                      </a:schemeClr>
                    </a:gs>
                    <a:gs pos="2200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1200000" scaled="0"/>
                </a:gradFill>
              </a:ln>
              <a:effectLst>
                <a:outerShdw blurRad="101600" dist="508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6149" name="组合 84"/>
              <p:cNvGrpSpPr/>
              <p:nvPr/>
            </p:nvGrpSpPr>
            <p:grpSpPr>
              <a:xfrm>
                <a:off x="3467584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0" name="椭圆 21"/>
                <p:cNvSpPr/>
                <p:nvPr/>
              </p:nvSpPr>
              <p:spPr>
                <a:xfrm rot="16200000">
                  <a:off x="4484837" y="3000957"/>
                  <a:ext cx="276891" cy="27695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1" name="椭圆 22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2" name="组合 85"/>
              <p:cNvGrpSpPr/>
              <p:nvPr/>
            </p:nvGrpSpPr>
            <p:grpSpPr>
              <a:xfrm>
                <a:off x="3168079" y="2294564"/>
                <a:ext cx="118508" cy="118509"/>
                <a:chOff x="4486616" y="3001075"/>
                <a:chExt cx="274695" cy="274699"/>
              </a:xfrm>
            </p:grpSpPr>
            <p:sp>
              <p:nvSpPr>
                <p:cNvPr id="6153" name="椭圆 19"/>
                <p:cNvSpPr/>
                <p:nvPr/>
              </p:nvSpPr>
              <p:spPr>
                <a:xfrm rot="16200000">
                  <a:off x="4479537" y="3008122"/>
                  <a:ext cx="276891" cy="262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7000">
                      <a:srgbClr val="A6A6A6"/>
                    </a:gs>
                    <a:gs pos="35001">
                      <a:srgbClr val="F2F2F2"/>
                    </a:gs>
                    <a:gs pos="55000">
                      <a:srgbClr val="A6A6A6"/>
                    </a:gs>
                    <a:gs pos="75000">
                      <a:srgbClr val="F2F2F2"/>
                    </a:gs>
                    <a:gs pos="100000">
                      <a:srgbClr val="A6A6A6"/>
                    </a:gs>
                  </a:gsLst>
                  <a:lin ang="2700000" scaled="1"/>
                </a:gradFill>
                <a:ln w="25400">
                  <a:noFill/>
                  <a:miter lim="800000"/>
                </a:ln>
                <a:effectLst>
                  <a:outerShdw blurRad="12700" dist="12700" dir="2700000" algn="tl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4" name="椭圆 20"/>
                <p:cNvSpPr/>
                <p:nvPr/>
              </p:nvSpPr>
              <p:spPr>
                <a:xfrm>
                  <a:off x="4385233" y="2756459"/>
                  <a:ext cx="469760" cy="494401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ffectLst>
                  <a:innerShdw blurRad="12700" dist="12700" dir="135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1015" b="1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6155" name="组合 86"/>
              <p:cNvGrpSpPr>
                <a:grpSpLocks noGrp="1" noChangeAspect="1"/>
              </p:cNvGrpSpPr>
              <p:nvPr/>
            </p:nvGrpSpPr>
            <p:grpSpPr>
              <a:xfrm>
                <a:off x="3197698" y="2171864"/>
                <a:ext cx="362117" cy="236685"/>
                <a:chOff x="4312849" y="3104300"/>
                <a:chExt cx="384317" cy="61430"/>
              </a:xfrm>
            </p:grpSpPr>
          </p:grpSp>
          <p:grpSp>
            <p:nvGrpSpPr>
              <p:cNvPr id="6156" name="组合 87"/>
              <p:cNvGrpSpPr/>
              <p:nvPr/>
            </p:nvGrpSpPr>
            <p:grpSpPr>
              <a:xfrm>
                <a:off x="3635164" y="2097014"/>
                <a:ext cx="630643" cy="550614"/>
                <a:chOff x="4846885" y="2796017"/>
                <a:chExt cx="840857" cy="734151"/>
              </a:xfrm>
            </p:grpSpPr>
            <p:sp>
              <p:nvSpPr>
                <p:cNvPr id="6157" name="椭圆 15"/>
                <p:cNvSpPr/>
                <p:nvPr/>
              </p:nvSpPr>
              <p:spPr>
                <a:xfrm>
                  <a:off x="4902566" y="2795742"/>
                  <a:ext cx="722379" cy="755172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anchorCtr="0"/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endParaRPr sz="1000" b="1" kern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158" name="文本框 18"/>
                <p:cNvSpPr/>
                <p:nvPr/>
              </p:nvSpPr>
              <p:spPr>
                <a:xfrm>
                  <a:off x="4846885" y="2811166"/>
                  <a:ext cx="840857" cy="719002"/>
                </a:xfrm>
                <a:prstGeom prst="rect">
                  <a:avLst/>
                </a:prstGeom>
                <a:noFill/>
                <a:ln>
                  <a:noFill/>
                  <a:miter lim="800000"/>
                </a:ln>
              </p:spPr>
              <p:txBody>
                <a:bodyPr anchor="t" anchorCtr="0">
                  <a:spAutoFit/>
                </a:bodyPr>
                <a:lstStyle>
                  <a:defPPr>
                    <a:defRPr lang="zh-CN"/>
                  </a:defPPr>
                  <a:lvl1pPr marL="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1pPr>
                  <a:lvl2pPr marL="4572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2pPr>
                  <a:lvl3pPr marL="9144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3pPr>
                  <a:lvl4pPr marL="13716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4pPr>
                  <a:lvl5pPr marL="1828800" indent="0" algn="l" defTabSz="914400" rtl="0" eaLnBrk="1" fontAlgn="base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 lang="zh-CN" altLang="en-US" sz="1800" b="0" i="0" u="none" baseline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defRPr>
                  </a:lvl5pPr>
                </a:lstStyle>
                <a:p>
                  <a:pPr algn="ctr"/>
                  <a:r>
                    <a:rPr lang="en-US" altLang="zh-CN" sz="2100" b="1" kern="0">
                      <a:solidFill>
                        <a:srgbClr val="00B0F0"/>
                      </a:solidFill>
                      <a:latin typeface="Impact" pitchFamily="34" charset="0"/>
                    </a:rPr>
                    <a:t>01</a:t>
                  </a:r>
                  <a:endParaRPr sz="2100" b="1" kern="0">
                    <a:solidFill>
                      <a:srgbClr val="00B0F0"/>
                    </a:solidFill>
                    <a:latin typeface="Impact" pitchFamily="34" charset="0"/>
                  </a:endParaRPr>
                </a:p>
              </p:txBody>
            </p:sp>
          </p:grpSp>
          <p:sp>
            <p:nvSpPr>
              <p:cNvPr id="6159" name="文本框 24"/>
              <p:cNvSpPr/>
              <p:nvPr/>
            </p:nvSpPr>
            <p:spPr>
              <a:xfrm>
                <a:off x="4035549" y="2014039"/>
                <a:ext cx="2629911" cy="659085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sz="2700" b="1" kern="0">
                    <a:solidFill>
                      <a:prstClr val="white"/>
                    </a:solidFill>
                    <a:latin typeface="黑体" pitchFamily="49" charset="-122"/>
                    <a:ea typeface="黑体" pitchFamily="49" charset="-122"/>
                  </a:rPr>
                  <a:t>知识梳理</a:t>
                </a:r>
              </a:p>
            </p:txBody>
          </p:sp>
          <p:sp>
            <p:nvSpPr>
              <p:cNvPr id="6160" name="KSO_Shape"/>
              <p:cNvSpPr/>
              <p:nvPr/>
            </p:nvSpPr>
            <p:spPr>
              <a:xfrm>
                <a:off x="2302898" y="2098867"/>
                <a:ext cx="558262" cy="533428"/>
              </a:xfrm>
              <a:custGeom>
                <a:avLst/>
                <a:gdLst/>
                <a:ahLst/>
                <a:cxnLst/>
                <a:rect l="l" t="t" r="r" b="b"/>
                <a:pathLst>
                  <a:path w="1889279" h="1810503">
                    <a:moveTo>
                      <a:pt x="1408636" y="1462945"/>
                    </a:moveTo>
                    <a:cubicBezTo>
                      <a:pt x="1471912" y="1494489"/>
                      <a:pt x="1528819" y="1532588"/>
                      <a:pt x="1575786" y="1578162"/>
                    </a:cubicBezTo>
                    <a:cubicBezTo>
                      <a:pt x="1467281" y="1672800"/>
                      <a:pt x="1335058" y="1742507"/>
                      <a:pt x="1188886" y="1779443"/>
                    </a:cubicBezTo>
                    <a:cubicBezTo>
                      <a:pt x="1278166" y="1700386"/>
                      <a:pt x="1353810" y="1592053"/>
                      <a:pt x="1408636" y="1462945"/>
                    </a:cubicBezTo>
                    <a:close/>
                    <a:moveTo>
                      <a:pt x="494888" y="1445849"/>
                    </a:moveTo>
                    <a:cubicBezTo>
                      <a:pt x="556747" y="1590569"/>
                      <a:pt x="643865" y="1709702"/>
                      <a:pt x="747068" y="1790925"/>
                    </a:cubicBezTo>
                    <a:cubicBezTo>
                      <a:pt x="576321" y="1756303"/>
                      <a:pt x="422614" y="1677538"/>
                      <a:pt x="300900" y="1566189"/>
                    </a:cubicBezTo>
                    <a:cubicBezTo>
                      <a:pt x="355309" y="1517036"/>
                      <a:pt x="421005" y="1476420"/>
                      <a:pt x="494888" y="1445849"/>
                    </a:cubicBezTo>
                    <a:close/>
                    <a:moveTo>
                      <a:pt x="900586" y="1355871"/>
                    </a:moveTo>
                    <a:lnTo>
                      <a:pt x="900586" y="1808904"/>
                    </a:lnTo>
                    <a:lnTo>
                      <a:pt x="884222" y="1808113"/>
                    </a:lnTo>
                    <a:cubicBezTo>
                      <a:pt x="745280" y="1742581"/>
                      <a:pt x="627378" y="1604992"/>
                      <a:pt x="551037" y="1423344"/>
                    </a:cubicBezTo>
                    <a:cubicBezTo>
                      <a:pt x="655969" y="1381011"/>
                      <a:pt x="774745" y="1357337"/>
                      <a:pt x="900586" y="1355871"/>
                    </a:cubicBezTo>
                    <a:close/>
                    <a:moveTo>
                      <a:pt x="953521" y="1355186"/>
                    </a:moveTo>
                    <a:cubicBezTo>
                      <a:pt x="1099660" y="1356509"/>
                      <a:pt x="1236550" y="1386650"/>
                      <a:pt x="1354036" y="1440083"/>
                    </a:cubicBezTo>
                    <a:cubicBezTo>
                      <a:pt x="1283551" y="1605630"/>
                      <a:pt x="1178611" y="1734316"/>
                      <a:pt x="1054486" y="1804443"/>
                    </a:cubicBezTo>
                    <a:lnTo>
                      <a:pt x="953521" y="1810503"/>
                    </a:lnTo>
                    <a:close/>
                    <a:moveTo>
                      <a:pt x="1517159" y="931303"/>
                    </a:moveTo>
                    <a:lnTo>
                      <a:pt x="1889279" y="931303"/>
                    </a:lnTo>
                    <a:cubicBezTo>
                      <a:pt x="1883282" y="1167646"/>
                      <a:pt x="1781715" y="1381244"/>
                      <a:pt x="1618873" y="1536894"/>
                    </a:cubicBezTo>
                    <a:cubicBezTo>
                      <a:pt x="1566437" y="1485571"/>
                      <a:pt x="1502786" y="1442774"/>
                      <a:pt x="1431939" y="1407715"/>
                    </a:cubicBezTo>
                    <a:cubicBezTo>
                      <a:pt x="1485774" y="1266553"/>
                      <a:pt x="1516428" y="1104135"/>
                      <a:pt x="1517159" y="931303"/>
                    </a:cubicBezTo>
                    <a:close/>
                    <a:moveTo>
                      <a:pt x="953521" y="931303"/>
                    </a:moveTo>
                    <a:lnTo>
                      <a:pt x="1456842" y="931303"/>
                    </a:lnTo>
                    <a:cubicBezTo>
                      <a:pt x="1456123" y="1096196"/>
                      <a:pt x="1427268" y="1250986"/>
                      <a:pt x="1375819" y="1384691"/>
                    </a:cubicBezTo>
                    <a:cubicBezTo>
                      <a:pt x="1251537" y="1327928"/>
                      <a:pt x="1107288" y="1296191"/>
                      <a:pt x="953521" y="1294902"/>
                    </a:cubicBezTo>
                    <a:close/>
                    <a:moveTo>
                      <a:pt x="448568" y="931303"/>
                    </a:moveTo>
                    <a:lnTo>
                      <a:pt x="900586" y="931303"/>
                    </a:lnTo>
                    <a:lnTo>
                      <a:pt x="900586" y="1295603"/>
                    </a:lnTo>
                    <a:cubicBezTo>
                      <a:pt x="766605" y="1297053"/>
                      <a:pt x="640053" y="1322469"/>
                      <a:pt x="528061" y="1368046"/>
                    </a:cubicBezTo>
                    <a:cubicBezTo>
                      <a:pt x="478984" y="1238632"/>
                      <a:pt x="450499" y="1089843"/>
                      <a:pt x="448568" y="931303"/>
                    </a:cubicBezTo>
                    <a:close/>
                    <a:moveTo>
                      <a:pt x="0" y="931303"/>
                    </a:moveTo>
                    <a:lnTo>
                      <a:pt x="388264" y="931303"/>
                    </a:lnTo>
                    <a:cubicBezTo>
                      <a:pt x="390220" y="1097785"/>
                      <a:pt x="420532" y="1254193"/>
                      <a:pt x="473139" y="1390578"/>
                    </a:cubicBezTo>
                    <a:cubicBezTo>
                      <a:pt x="391203" y="1423988"/>
                      <a:pt x="318506" y="1469260"/>
                      <a:pt x="258353" y="1524144"/>
                    </a:cubicBezTo>
                    <a:cubicBezTo>
                      <a:pt x="102364" y="1370026"/>
                      <a:pt x="5849" y="1161456"/>
                      <a:pt x="0" y="931303"/>
                    </a:cubicBezTo>
                    <a:close/>
                    <a:moveTo>
                      <a:pt x="536834" y="421694"/>
                    </a:moveTo>
                    <a:cubicBezTo>
                      <a:pt x="646682" y="464986"/>
                      <a:pt x="770110" y="489176"/>
                      <a:pt x="900586" y="490537"/>
                    </a:cubicBezTo>
                    <a:lnTo>
                      <a:pt x="900586" y="875390"/>
                    </a:lnTo>
                    <a:lnTo>
                      <a:pt x="448805" y="875390"/>
                    </a:lnTo>
                    <a:cubicBezTo>
                      <a:pt x="451150" y="709592"/>
                      <a:pt x="482649" y="554587"/>
                      <a:pt x="536834" y="421694"/>
                    </a:cubicBezTo>
                    <a:close/>
                    <a:moveTo>
                      <a:pt x="1356131" y="409527"/>
                    </a:moveTo>
                    <a:cubicBezTo>
                      <a:pt x="1415590" y="544412"/>
                      <a:pt x="1451132" y="703874"/>
                      <a:pt x="1455052" y="875390"/>
                    </a:cubicBezTo>
                    <a:lnTo>
                      <a:pt x="953521" y="875390"/>
                    </a:lnTo>
                    <a:lnTo>
                      <a:pt x="953521" y="491238"/>
                    </a:lnTo>
                    <a:cubicBezTo>
                      <a:pt x="1099303" y="490092"/>
                      <a:pt x="1236528" y="461431"/>
                      <a:pt x="1356131" y="409527"/>
                    </a:cubicBezTo>
                    <a:close/>
                    <a:moveTo>
                      <a:pt x="271202" y="273767"/>
                    </a:moveTo>
                    <a:cubicBezTo>
                      <a:pt x="330895" y="324894"/>
                      <a:pt x="401533" y="367494"/>
                      <a:pt x="480768" y="398692"/>
                    </a:cubicBezTo>
                    <a:cubicBezTo>
                      <a:pt x="424147" y="539118"/>
                      <a:pt x="390867" y="701724"/>
                      <a:pt x="388496" y="875390"/>
                    </a:cubicBezTo>
                    <a:lnTo>
                      <a:pt x="238" y="875390"/>
                    </a:lnTo>
                    <a:cubicBezTo>
                      <a:pt x="7162" y="640451"/>
                      <a:pt x="108645" y="428248"/>
                      <a:pt x="271202" y="273767"/>
                    </a:cubicBezTo>
                    <a:close/>
                    <a:moveTo>
                      <a:pt x="1605567" y="261436"/>
                    </a:moveTo>
                    <a:cubicBezTo>
                      <a:pt x="1775300" y="417133"/>
                      <a:pt x="1881942" y="634296"/>
                      <a:pt x="1889035" y="875390"/>
                    </a:cubicBezTo>
                    <a:lnTo>
                      <a:pt x="1515364" y="875390"/>
                    </a:lnTo>
                    <a:cubicBezTo>
                      <a:pt x="1511419" y="696081"/>
                      <a:pt x="1474168" y="529014"/>
                      <a:pt x="1413107" y="386152"/>
                    </a:cubicBezTo>
                    <a:cubicBezTo>
                      <a:pt x="1485941" y="353453"/>
                      <a:pt x="1551126" y="311628"/>
                      <a:pt x="1605567" y="261436"/>
                    </a:cubicBezTo>
                    <a:close/>
                    <a:moveTo>
                      <a:pt x="748157" y="19413"/>
                    </a:moveTo>
                    <a:cubicBezTo>
                      <a:pt x="649482" y="96557"/>
                      <a:pt x="565491" y="208310"/>
                      <a:pt x="504779" y="344256"/>
                    </a:cubicBezTo>
                    <a:cubicBezTo>
                      <a:pt x="432706" y="315858"/>
                      <a:pt x="368354" y="277545"/>
                      <a:pt x="313920" y="231604"/>
                    </a:cubicBezTo>
                    <a:cubicBezTo>
                      <a:pt x="434240" y="127070"/>
                      <a:pt x="583275" y="52667"/>
                      <a:pt x="748157" y="19413"/>
                    </a:cubicBezTo>
                    <a:close/>
                    <a:moveTo>
                      <a:pt x="1137621" y="18543"/>
                    </a:moveTo>
                    <a:cubicBezTo>
                      <a:pt x="1297904" y="50310"/>
                      <a:pt x="1443338" y="120918"/>
                      <a:pt x="1562575" y="219802"/>
                    </a:cubicBezTo>
                    <a:cubicBezTo>
                      <a:pt x="1512842" y="265093"/>
                      <a:pt x="1453308" y="302843"/>
                      <a:pt x="1386970" y="332857"/>
                    </a:cubicBezTo>
                    <a:cubicBezTo>
                      <a:pt x="1323718" y="199817"/>
                      <a:pt x="1237626" y="91674"/>
                      <a:pt x="1137621" y="18543"/>
                    </a:cubicBezTo>
                    <a:close/>
                    <a:moveTo>
                      <a:pt x="900586" y="1702"/>
                    </a:moveTo>
                    <a:lnTo>
                      <a:pt x="900586" y="430269"/>
                    </a:lnTo>
                    <a:cubicBezTo>
                      <a:pt x="778345" y="428899"/>
                      <a:pt x="662774" y="406468"/>
                      <a:pt x="560047" y="366408"/>
                    </a:cubicBezTo>
                    <a:cubicBezTo>
                      <a:pt x="637783" y="193348"/>
                      <a:pt x="753999" y="63227"/>
                      <a:pt x="890213" y="2203"/>
                    </a:cubicBezTo>
                    <a:close/>
                    <a:moveTo>
                      <a:pt x="953521" y="0"/>
                    </a:moveTo>
                    <a:lnTo>
                      <a:pt x="981035" y="1330"/>
                    </a:lnTo>
                    <a:cubicBezTo>
                      <a:pt x="1124068" y="53565"/>
                      <a:pt x="1247786" y="180867"/>
                      <a:pt x="1332000" y="354889"/>
                    </a:cubicBezTo>
                    <a:cubicBezTo>
                      <a:pt x="1219743" y="403080"/>
                      <a:pt x="1090709" y="429800"/>
                      <a:pt x="953521" y="430954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0" fontAlgn="base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lang="zh-CN" altLang="en-US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>
                  <a:solidFill>
                    <a:srgbClr val="FFFFFF"/>
                  </a:solidFill>
                  <a:ea typeface="宋体"/>
                </a:endParaRPr>
              </a:p>
            </p:txBody>
          </p:sp>
        </p:grpSp>
      </p:grpSp>
      <p:sp>
        <p:nvSpPr>
          <p:cNvPr id="6161" name="矩形 1">
            <a:hlinkClick r:id="rId2" action="ppaction://hlinksldjump"/>
          </p:cNvPr>
          <p:cNvSpPr/>
          <p:nvPr/>
        </p:nvSpPr>
        <p:spPr>
          <a:xfrm>
            <a:off x="1835150" y="1685925"/>
            <a:ext cx="5788025" cy="460375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大气压强</a:t>
            </a:r>
          </a:p>
        </p:txBody>
      </p:sp>
      <p:sp>
        <p:nvSpPr>
          <p:cNvPr id="6162" name="矩形 2">
            <a:hlinkClick r:id="rId3" action="ppaction://hlinksldjump"/>
          </p:cNvPr>
          <p:cNvSpPr/>
          <p:nvPr/>
        </p:nvSpPr>
        <p:spPr>
          <a:xfrm>
            <a:off x="1835150" y="2284413"/>
            <a:ext cx="5788025" cy="461962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流体压强与流速的关系</a:t>
            </a:r>
          </a:p>
        </p:txBody>
      </p:sp>
      <p:pic>
        <p:nvPicPr>
          <p:cNvPr id="6163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30675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8218193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1" grpId="0" animBg="1"/>
      <p:bldP spid="61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62100" y="895350"/>
            <a:ext cx="6010275" cy="4179888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0" name="矩形 15"/>
          <p:cNvSpPr>
            <a:spLocks noChangeArrowheads="1"/>
          </p:cNvSpPr>
          <p:nvPr/>
        </p:nvSpPr>
        <p:spPr bwMode="auto">
          <a:xfrm>
            <a:off x="539750" y="555625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大气压强</a:t>
            </a:r>
          </a:p>
        </p:txBody>
      </p:sp>
      <p:sp>
        <p:nvSpPr>
          <p:cNvPr id="7171" name="矩形 1"/>
          <p:cNvSpPr/>
          <p:nvPr/>
        </p:nvSpPr>
        <p:spPr>
          <a:xfrm>
            <a:off x="3695700" y="86836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重力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2" name="矩形 11"/>
          <p:cNvSpPr/>
          <p:nvPr/>
        </p:nvSpPr>
        <p:spPr>
          <a:xfrm>
            <a:off x="4211638" y="1558925"/>
            <a:ext cx="173196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马德堡半球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3" name="矩形 12"/>
          <p:cNvSpPr/>
          <p:nvPr/>
        </p:nvSpPr>
        <p:spPr>
          <a:xfrm>
            <a:off x="3814763" y="2020888"/>
            <a:ext cx="803275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托里</a:t>
            </a:r>
            <a:endParaRPr lang="en-US" altLang="zh-CN" sz="2400" b="1" ker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拆利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7174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524000" y="1308100"/>
            <a:ext cx="193675" cy="291941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7175" name="Picture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00113" y="2071688"/>
            <a:ext cx="565150" cy="1603375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176" name="矩形 8"/>
          <p:cNvSpPr/>
          <p:nvPr/>
        </p:nvSpPr>
        <p:spPr>
          <a:xfrm>
            <a:off x="4500563" y="852488"/>
            <a:ext cx="1112837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流动性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7" name="矩形 9"/>
          <p:cNvSpPr/>
          <p:nvPr/>
        </p:nvSpPr>
        <p:spPr>
          <a:xfrm>
            <a:off x="5700713" y="4092575"/>
            <a:ext cx="646112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760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7178" name="矩形 10"/>
          <p:cNvSpPr/>
          <p:nvPr/>
        </p:nvSpPr>
        <p:spPr>
          <a:xfrm>
            <a:off x="1966913" y="4486275"/>
            <a:ext cx="15970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1.013×10</a:t>
            </a:r>
            <a:r>
              <a:rPr lang="en-US" altLang="zh-CN" sz="2400" b="1" kern="0" baseline="30000">
                <a:solidFill>
                  <a:srgbClr val="C00000"/>
                </a:solidFill>
                <a:latin typeface="Times New Roman" pitchFamily="18" charset="0"/>
              </a:rPr>
              <a:t>5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66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6" grpId="0"/>
      <p:bldP spid="7177" grpId="0"/>
      <p:bldP spid="7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2588" y="1400175"/>
            <a:ext cx="6880225" cy="201136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9218" name="矩形 13"/>
          <p:cNvSpPr/>
          <p:nvPr/>
        </p:nvSpPr>
        <p:spPr>
          <a:xfrm>
            <a:off x="6875463" y="1360488"/>
            <a:ext cx="4953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低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9219" name="矩形 14"/>
          <p:cNvSpPr/>
          <p:nvPr/>
        </p:nvSpPr>
        <p:spPr>
          <a:xfrm>
            <a:off x="7513638" y="215423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升高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9220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21" name="Picture 6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541463" y="1241425"/>
            <a:ext cx="158750" cy="24130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9222" name="Picture 7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89013" y="2005013"/>
            <a:ext cx="385762" cy="109537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302296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11350" y="1131888"/>
            <a:ext cx="6692900" cy="342265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1266" name="Picture 1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25550" y="1454150"/>
            <a:ext cx="322263" cy="28813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1267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知识点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2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流体压强与流速的关系</a:t>
            </a:r>
          </a:p>
        </p:txBody>
      </p:sp>
      <p:sp>
        <p:nvSpPr>
          <p:cNvPr id="11268" name="矩形 4"/>
          <p:cNvSpPr/>
          <p:nvPr/>
        </p:nvSpPr>
        <p:spPr>
          <a:xfrm>
            <a:off x="5473700" y="1042988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液体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69" name="矩形 5"/>
          <p:cNvSpPr/>
          <p:nvPr/>
        </p:nvSpPr>
        <p:spPr>
          <a:xfrm>
            <a:off x="6397625" y="1058863"/>
            <a:ext cx="80327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气体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0" name="矩形 6"/>
          <p:cNvSpPr/>
          <p:nvPr/>
        </p:nvSpPr>
        <p:spPr>
          <a:xfrm>
            <a:off x="7405688" y="1779588"/>
            <a:ext cx="4921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小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1" name="矩形 7"/>
          <p:cNvSpPr/>
          <p:nvPr/>
        </p:nvSpPr>
        <p:spPr>
          <a:xfrm>
            <a:off x="4829175" y="2300288"/>
            <a:ext cx="4953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2" name="矩形 8"/>
          <p:cNvSpPr/>
          <p:nvPr/>
        </p:nvSpPr>
        <p:spPr>
          <a:xfrm>
            <a:off x="2900363" y="3554413"/>
            <a:ext cx="493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3" name="矩形 10"/>
          <p:cNvSpPr/>
          <p:nvPr/>
        </p:nvSpPr>
        <p:spPr>
          <a:xfrm>
            <a:off x="4140200" y="3554413"/>
            <a:ext cx="493713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小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4" name="矩形 11"/>
          <p:cNvSpPr/>
          <p:nvPr/>
        </p:nvSpPr>
        <p:spPr>
          <a:xfrm>
            <a:off x="6742113" y="3571875"/>
            <a:ext cx="4937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小</a:t>
            </a:r>
            <a:endParaRPr kern="0">
              <a:solidFill>
                <a:prstClr val="black"/>
              </a:solidFill>
            </a:endParaRPr>
          </a:p>
        </p:txBody>
      </p:sp>
      <p:pic>
        <p:nvPicPr>
          <p:cNvPr id="11275" name="Picture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622425" y="1231900"/>
            <a:ext cx="212725" cy="3211513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1276" name="矩形 14"/>
          <p:cNvSpPr/>
          <p:nvPr/>
        </p:nvSpPr>
        <p:spPr>
          <a:xfrm>
            <a:off x="7897813" y="3554413"/>
            <a:ext cx="493712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大</a:t>
            </a:r>
            <a:endParaRPr kern="0">
              <a:solidFill>
                <a:prstClr val="black"/>
              </a:solidFill>
            </a:endParaRPr>
          </a:p>
        </p:txBody>
      </p:sp>
      <p:sp>
        <p:nvSpPr>
          <p:cNvPr id="11277" name="矩形 15"/>
          <p:cNvSpPr/>
          <p:nvPr/>
        </p:nvSpPr>
        <p:spPr>
          <a:xfrm>
            <a:off x="4271963" y="4060825"/>
            <a:ext cx="804862" cy="8318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压力</a:t>
            </a:r>
            <a:endParaRPr lang="en-US" altLang="zh-CN" sz="2400" b="1" ker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altLang="zh-CN" sz="2400" b="1" kern="0">
                <a:solidFill>
                  <a:srgbClr val="C00000"/>
                </a:solidFill>
                <a:latin typeface="Times New Roman" pitchFamily="18" charset="0"/>
              </a:rPr>
              <a:t>差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6177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 fill="hold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 fill="hold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 fill="hold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 fill="hold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 fill="hold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 fill="hold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 fill="hold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6" grpId="0"/>
      <p:bldP spid="11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00" y="1028700"/>
            <a:ext cx="6670675" cy="2747963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3314" name="Picture 7" descr="C:\Users\Administrator\Desktop\习题课件\返回框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1013" y="4122738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3315" name="Picture 1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87450" y="992188"/>
            <a:ext cx="322263" cy="28829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13316" name="Picture 6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1540"/>
          <a:stretch>
            <a:fillRect/>
          </a:stretch>
        </p:blipFill>
        <p:spPr>
          <a:xfrm>
            <a:off x="1595438" y="877888"/>
            <a:ext cx="193675" cy="2919412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80868620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组合 2"/>
          <p:cNvGrpSpPr/>
          <p:nvPr/>
        </p:nvGrpSpPr>
        <p:grpSpPr>
          <a:xfrm>
            <a:off x="2517775" y="195263"/>
            <a:ext cx="4235450" cy="2008187"/>
            <a:chOff x="1847662" y="1504750"/>
            <a:chExt cx="5448676" cy="2584754"/>
          </a:xfrm>
        </p:grpSpPr>
        <p:grpSp>
          <p:nvGrpSpPr>
            <p:cNvPr id="15362" name="组合 2"/>
            <p:cNvGrpSpPr>
              <a:grpSpLocks noGrp="1" noChangeAspect="1"/>
            </p:cNvGrpSpPr>
            <p:nvPr/>
          </p:nvGrpSpPr>
          <p:grpSpPr>
            <a:xfrm>
              <a:off x="1531891" y="1379981"/>
              <a:ext cx="2667917" cy="2596667"/>
              <a:chOff x="3295850" y="1908877"/>
              <a:chExt cx="3738030" cy="4660916"/>
            </a:xfrm>
          </p:grpSpPr>
        </p:grpSp>
        <p:sp>
          <p:nvSpPr>
            <p:cNvPr id="15363" name="圆角矩形 4"/>
            <p:cNvSpPr/>
            <p:nvPr/>
          </p:nvSpPr>
          <p:spPr>
            <a:xfrm>
              <a:off x="3321077" y="1888926"/>
              <a:ext cx="4147992" cy="1004251"/>
            </a:xfrm>
            <a:prstGeom prst="roundRect">
              <a:avLst>
                <a:gd name="adj" fmla="val 9976"/>
              </a:avLst>
            </a:prstGeom>
            <a:solidFill>
              <a:srgbClr val="FFB850"/>
            </a:solidFill>
            <a:ln w="25400">
              <a:gradFill flip="none" rotWithShape="1">
                <a:gsLst>
                  <a:gs pos="88000">
                    <a:schemeClr val="bg1"/>
                  </a:gs>
                  <a:gs pos="0">
                    <a:schemeClr val="bg1">
                      <a:lumMod val="75000"/>
                    </a:schemeClr>
                  </a:gs>
                  <a:gs pos="71000">
                    <a:schemeClr val="bg1">
                      <a:lumMod val="85000"/>
                    </a:schemeClr>
                  </a:gs>
                  <a:gs pos="55000">
                    <a:schemeClr val="bg1"/>
                  </a:gs>
                  <a:gs pos="37000">
                    <a:schemeClr val="bg1">
                      <a:lumMod val="85000"/>
                    </a:schemeClr>
                  </a:gs>
                  <a:gs pos="2200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1200000" scaled="0"/>
              </a:gradFill>
            </a:ln>
            <a:effectLst>
              <a:outerShdw blurRad="101600" dist="508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015" b="1">
                <a:solidFill>
                  <a:prstClr val="white"/>
                </a:solidFill>
              </a:endParaRPr>
            </a:p>
          </p:txBody>
        </p:sp>
        <p:grpSp>
          <p:nvGrpSpPr>
            <p:cNvPr id="15364" name="组合 4"/>
            <p:cNvGrpSpPr/>
            <p:nvPr/>
          </p:nvGrpSpPr>
          <p:grpSpPr>
            <a:xfrm>
              <a:off x="3471676" y="2283134"/>
              <a:ext cx="118508" cy="118509"/>
              <a:chOff x="4486616" y="3001075"/>
              <a:chExt cx="274695" cy="274699"/>
            </a:xfrm>
          </p:grpSpPr>
          <p:sp>
            <p:nvSpPr>
              <p:cNvPr id="15365" name="椭圆 25"/>
              <p:cNvSpPr/>
              <p:nvPr/>
            </p:nvSpPr>
            <p:spPr>
              <a:xfrm rot="16200000">
                <a:off x="4485528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66" name="椭圆 26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367" name="组合 5"/>
            <p:cNvGrpSpPr/>
            <p:nvPr/>
          </p:nvGrpSpPr>
          <p:grpSpPr>
            <a:xfrm>
              <a:off x="3172171" y="2283134"/>
              <a:ext cx="118508" cy="118509"/>
              <a:chOff x="4486616" y="3001075"/>
              <a:chExt cx="274695" cy="274699"/>
            </a:xfrm>
          </p:grpSpPr>
          <p:sp>
            <p:nvSpPr>
              <p:cNvPr id="15368" name="椭圆 23"/>
              <p:cNvSpPr/>
              <p:nvPr/>
            </p:nvSpPr>
            <p:spPr>
              <a:xfrm rot="16200000">
                <a:off x="4488632" y="3001392"/>
                <a:ext cx="274702" cy="27456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7000">
                    <a:srgbClr val="A6A6A6"/>
                  </a:gs>
                  <a:gs pos="35001">
                    <a:srgbClr val="F2F2F2"/>
                  </a:gs>
                  <a:gs pos="55000">
                    <a:srgbClr val="A6A6A6"/>
                  </a:gs>
                  <a:gs pos="75000">
                    <a:srgbClr val="F2F2F2"/>
                  </a:gs>
                  <a:gs pos="100000">
                    <a:srgbClr val="A6A6A6"/>
                  </a:gs>
                </a:gsLst>
                <a:lin ang="2700000" scaled="1"/>
              </a:gradFill>
              <a:ln w="25400">
                <a:noFill/>
                <a:miter lim="800000"/>
              </a:ln>
              <a:effectLst>
                <a:outerShdw blurRad="12700" dist="12700" dir="2700000" algn="tl">
                  <a:srgbClr val="000000">
                    <a:alpha val="39999"/>
                  </a:srgbClr>
                </a:outerShdw>
              </a:effectLst>
            </p:spPr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69" name="椭圆 24"/>
              <p:cNvSpPr/>
              <p:nvPr/>
            </p:nvSpPr>
            <p:spPr>
              <a:xfrm>
                <a:off x="4387220" y="2759656"/>
                <a:ext cx="466047" cy="491021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innerShdw blurRad="12700" dist="12700" dir="135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zh-CN" altLang="en-US" sz="1015" b="1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5370" name="组合 6"/>
            <p:cNvGrpSpPr>
              <a:grpSpLocks noGrp="1" noChangeAspect="1"/>
            </p:cNvGrpSpPr>
            <p:nvPr/>
          </p:nvGrpSpPr>
          <p:grpSpPr>
            <a:xfrm>
              <a:off x="3202082" y="2161737"/>
              <a:ext cx="361529" cy="235113"/>
              <a:chOff x="4318304" y="3089060"/>
              <a:chExt cx="384317" cy="61430"/>
            </a:xfrm>
          </p:grpSpPr>
        </p:grpSp>
        <p:sp>
          <p:nvSpPr>
            <p:cNvPr id="15371" name="文本框 16"/>
            <p:cNvSpPr/>
            <p:nvPr/>
          </p:nvSpPr>
          <p:spPr>
            <a:xfrm>
              <a:off x="3960320" y="2044671"/>
              <a:ext cx="2919972" cy="653268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anchor="t" anchorCtr="0">
              <a:spAutoFit/>
            </a:bodyPr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lang="zh-CN" altLang="en-US" sz="1800" b="0" i="0" u="none" baseline="0"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</a:lstStyle>
            <a:p>
              <a:pPr algn="ctr"/>
              <a:r>
                <a:rPr sz="2700" b="1" kern="0">
                  <a:solidFill>
                    <a:prstClr val="white"/>
                  </a:solidFill>
                  <a:latin typeface="黑体" pitchFamily="49" charset="-122"/>
                  <a:ea typeface="黑体" pitchFamily="49" charset="-122"/>
                </a:rPr>
                <a:t>重点突破</a:t>
              </a:r>
            </a:p>
          </p:txBody>
        </p:sp>
        <p:grpSp>
          <p:nvGrpSpPr>
            <p:cNvPr id="15372" name="组合 9"/>
            <p:cNvGrpSpPr>
              <a:grpSpLocks noGrp="1" noChangeAspect="1"/>
            </p:cNvGrpSpPr>
            <p:nvPr/>
          </p:nvGrpSpPr>
          <p:grpSpPr>
            <a:xfrm>
              <a:off x="2292908" y="2072845"/>
              <a:ext cx="647360" cy="550720"/>
              <a:chOff x="3108756" y="2110160"/>
              <a:chExt cx="745081" cy="698920"/>
            </a:xfrm>
          </p:grpSpPr>
        </p:grpSp>
        <p:grpSp>
          <p:nvGrpSpPr>
            <p:cNvPr id="15373" name="组合 9"/>
            <p:cNvGrpSpPr/>
            <p:nvPr/>
          </p:nvGrpSpPr>
          <p:grpSpPr>
            <a:xfrm>
              <a:off x="3709827" y="2081394"/>
              <a:ext cx="663073" cy="571160"/>
              <a:chOff x="4946438" y="2775191"/>
              <a:chExt cx="884098" cy="761546"/>
            </a:xfrm>
          </p:grpSpPr>
          <p:sp>
            <p:nvSpPr>
              <p:cNvPr id="15374" name="椭圆 11"/>
              <p:cNvSpPr/>
              <p:nvPr/>
            </p:nvSpPr>
            <p:spPr>
              <a:xfrm>
                <a:off x="4990474" y="2774608"/>
                <a:ext cx="743374" cy="743755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endParaRPr sz="1000" b="1" ker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75" name="文本框 28"/>
              <p:cNvSpPr/>
              <p:nvPr/>
            </p:nvSpPr>
            <p:spPr>
              <a:xfrm>
                <a:off x="4946438" y="2824081"/>
                <a:ext cx="884098" cy="712656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txBody>
              <a:bodyPr anchor="t" anchorCtr="0">
                <a:spAutoFit/>
              </a:bodyPr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</a:lstStyle>
              <a:p>
                <a:pPr algn="ctr"/>
                <a:r>
                  <a:rPr lang="en-US" altLang="zh-CN" sz="2100" b="1" kern="0">
                    <a:solidFill>
                      <a:srgbClr val="FFB850"/>
                    </a:solidFill>
                    <a:latin typeface="Impact" pitchFamily="34" charset="0"/>
                  </a:rPr>
                  <a:t>02</a:t>
                </a:r>
                <a:endParaRPr sz="2100" b="1" kern="0">
                  <a:solidFill>
                    <a:srgbClr val="FFB850"/>
                  </a:solidFill>
                  <a:latin typeface="Impact" pitchFamily="34" charset="0"/>
                </a:endParaRPr>
              </a:p>
            </p:txBody>
          </p:sp>
        </p:grpSp>
      </p:grpSp>
      <p:sp>
        <p:nvSpPr>
          <p:cNvPr id="15376" name="矩形 1">
            <a:hlinkClick r:id="rId3" action="ppaction://hlinksldjump"/>
          </p:cNvPr>
          <p:cNvSpPr/>
          <p:nvPr/>
        </p:nvSpPr>
        <p:spPr>
          <a:xfrm>
            <a:off x="1471613" y="1563688"/>
            <a:ext cx="6326187" cy="461962"/>
          </a:xfrm>
          <a:prstGeom prst="rect">
            <a:avLst/>
          </a:prstGeom>
          <a:solidFill>
            <a:srgbClr val="E56666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·1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大气压强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[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高频考点</a:t>
            </a:r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]</a:t>
            </a:r>
            <a:endParaRPr sz="2400" b="1" kern="0">
              <a:solidFill>
                <a:prstClr val="white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5377" name="矩形 2">
            <a:hlinkClick r:id="rId4" action="ppaction://hlinksldjump"/>
          </p:cNvPr>
          <p:cNvSpPr/>
          <p:nvPr/>
        </p:nvSpPr>
        <p:spPr>
          <a:xfrm>
            <a:off x="1485900" y="2305050"/>
            <a:ext cx="6326188" cy="461963"/>
          </a:xfrm>
          <a:prstGeom prst="rect">
            <a:avLst/>
          </a:prstGeom>
          <a:solidFill>
            <a:srgbClr val="00B7CA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·2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流体压强与流速的关系</a:t>
            </a:r>
          </a:p>
        </p:txBody>
      </p:sp>
      <p:sp>
        <p:nvSpPr>
          <p:cNvPr id="15378" name="矩形 3">
            <a:hlinkClick r:id="rId5" action="ppaction://hlinksldjump"/>
          </p:cNvPr>
          <p:cNvSpPr/>
          <p:nvPr/>
        </p:nvSpPr>
        <p:spPr>
          <a:xfrm>
            <a:off x="1458913" y="3067050"/>
            <a:ext cx="6326187" cy="461963"/>
          </a:xfrm>
          <a:prstGeom prst="rect">
            <a:avLst/>
          </a:prstGeom>
          <a:solidFill>
            <a:srgbClr val="EF9F9F"/>
          </a:solidFill>
          <a:ln>
            <a:noFill/>
            <a:miter lim="800000"/>
          </a:ln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·3 </a:t>
            </a:r>
            <a:r>
              <a:rPr sz="2400" b="1" kern="0">
                <a:solidFill>
                  <a:prstClr val="white"/>
                </a:solidFill>
                <a:latin typeface="隶书" pitchFamily="49" charset="-122"/>
                <a:ea typeface="隶书" pitchFamily="49" charset="-122"/>
              </a:rPr>
              <a:t>托里拆利实验</a:t>
            </a:r>
          </a:p>
        </p:txBody>
      </p:sp>
      <p:pic>
        <p:nvPicPr>
          <p:cNvPr id="15379" name="Picture 7" descr="C:\Users\Administrator\Desktop\习题课件\返回框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72450" y="4146550"/>
            <a:ext cx="669925" cy="6699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val="17998821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 animBg="1"/>
      <p:bldP spid="15377" grpId="0" animBg="1"/>
      <p:bldP spid="153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2"/>
          <p:cNvSpPr txBox="1">
            <a:spLocks noChangeArrowheads="1"/>
          </p:cNvSpPr>
          <p:nvPr/>
        </p:nvSpPr>
        <p:spPr bwMode="auto">
          <a:xfrm>
            <a:off x="323850" y="1058863"/>
            <a:ext cx="85693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 anchorCtr="0">
            <a:spAutoFit/>
          </a:bodyPr>
          <a:lstStyle>
            <a:defPPr>
              <a:defRPr lang="zh-CN"/>
            </a:defPPr>
            <a:lvl1pPr marL="539750" indent="-539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 lang="zh-CN" altLang="en-US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357505" indent="-354965" algn="just">
              <a:lnSpc>
                <a:spcPct val="150000"/>
              </a:lnSpc>
            </a:pP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【典例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1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】下列关于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的物理现象中，由大气压引起的是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(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　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)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A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．拔火罐时玻璃罐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在皮肤上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B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．两个表面平滑的铅块紧压后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在一起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C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．穿在身上的化纤衣服容易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灰尘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  <a:p>
            <a:pPr marL="725805" indent="-354330" algn="just">
              <a:lnSpc>
                <a:spcPct val="150000"/>
              </a:lnSpc>
            </a:pP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D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．若人站在安全线以内的区域候车，会被驶过的列车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“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吸</a:t>
            </a:r>
            <a:r>
              <a:rPr lang="en-US" altLang="zh-CN" sz="2400" b="1" kern="0">
                <a:solidFill>
                  <a:prstClr val="black"/>
                </a:solidFill>
                <a:latin typeface="Times New Roman"/>
              </a:rPr>
              <a:t>”</a:t>
            </a:r>
            <a:r>
              <a:rPr altLang="zh-CN" sz="2400" b="1" kern="0">
                <a:solidFill>
                  <a:prstClr val="black"/>
                </a:solidFill>
                <a:latin typeface="Times New Roman"/>
              </a:rPr>
              <a:t>进铁轨</a:t>
            </a:r>
            <a:endParaRPr altLang="zh-CN" sz="1000" kern="0">
              <a:solidFill>
                <a:prstClr val="black"/>
              </a:solidFill>
              <a:latin typeface="宋体" pitchFamily="2" charset="-122"/>
            </a:endParaRPr>
          </a:p>
        </p:txBody>
      </p:sp>
      <p:sp>
        <p:nvSpPr>
          <p:cNvPr id="17410" name="矩形 15"/>
          <p:cNvSpPr>
            <a:spLocks noChangeArrowheads="1"/>
          </p:cNvSpPr>
          <p:nvPr/>
        </p:nvSpPr>
        <p:spPr bwMode="auto">
          <a:xfrm>
            <a:off x="539750" y="614363"/>
            <a:ext cx="698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重点</a:t>
            </a:r>
            <a:r>
              <a:rPr lang="en-US" altLang="zh-CN" sz="2400" b="1" kern="0">
                <a:solidFill>
                  <a:srgbClr val="E46C0A"/>
                </a:solidFill>
                <a:latin typeface="Times New Roman" pitchFamily="18" charset="0"/>
              </a:rPr>
              <a:t>1   </a:t>
            </a:r>
            <a:r>
              <a:rPr sz="2400" b="1" kern="0">
                <a:solidFill>
                  <a:srgbClr val="E46C0A"/>
                </a:solidFill>
                <a:latin typeface="Times New Roman" pitchFamily="18" charset="0"/>
              </a:rPr>
              <a:t>大气压强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【</a:t>
            </a:r>
            <a:r>
              <a:rPr sz="2400" b="1" kern="0">
                <a:solidFill>
                  <a:srgbClr val="953735"/>
                </a:solidFill>
                <a:latin typeface="Times New Roman" pitchFamily="18" charset="0"/>
              </a:rPr>
              <a:t>高频考点</a:t>
            </a:r>
            <a:r>
              <a:rPr lang="en-US" altLang="zh-CN" sz="2400" b="1" kern="0">
                <a:solidFill>
                  <a:srgbClr val="953735"/>
                </a:solidFill>
                <a:latin typeface="Times New Roman" pitchFamily="18" charset="0"/>
              </a:rPr>
              <a:t>】</a:t>
            </a:r>
            <a:endParaRPr sz="2400" b="1" kern="0">
              <a:solidFill>
                <a:srgbClr val="953735"/>
              </a:solidFill>
              <a:latin typeface="Times New Roman" pitchFamily="18" charset="0"/>
            </a:endParaRPr>
          </a:p>
        </p:txBody>
      </p:sp>
      <p:sp>
        <p:nvSpPr>
          <p:cNvPr id="17411" name="矩形 5"/>
          <p:cNvSpPr/>
          <p:nvPr/>
        </p:nvSpPr>
        <p:spPr>
          <a:xfrm>
            <a:off x="8316913" y="1157288"/>
            <a:ext cx="406400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b="0" i="0" u="none" baseline="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</a:lstStyle>
          <a:p>
            <a:r>
              <a:rPr lang="en-US" altLang="zh-CN" sz="2400" b="1" kern="0">
                <a:solidFill>
                  <a:srgbClr val="C00000"/>
                </a:solidFill>
                <a:latin typeface="Times New Roman" pitchFamily="18" charset="0"/>
              </a:rPr>
              <a:t>A</a:t>
            </a:r>
            <a:endParaRPr ker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9961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 fill="hold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573</Words>
  <Application>Microsoft Office PowerPoint</Application>
  <PresentationFormat>全屏显示(16:9)</PresentationFormat>
  <Paragraphs>112</Paragraphs>
  <Slides>22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4" baseType="lpstr">
      <vt:lpstr>Office 主题</vt:lpstr>
      <vt:lpstr>2_自定义设计方案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6</cp:revision>
  <dcterms:created xsi:type="dcterms:W3CDTF">2021-03-14T01:54:00Z</dcterms:created>
  <dcterms:modified xsi:type="dcterms:W3CDTF">2021-03-14T02:01:29Z</dcterms:modified>
</cp:coreProperties>
</file>