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93" r:id="rId2"/>
    <p:sldId id="294" r:id="rId3"/>
    <p:sldId id="278" r:id="rId4"/>
    <p:sldId id="275" r:id="rId5"/>
    <p:sldId id="276" r:id="rId6"/>
    <p:sldId id="280" r:id="rId7"/>
    <p:sldId id="295" r:id="rId8"/>
    <p:sldId id="296" r:id="rId9"/>
    <p:sldId id="281" r:id="rId10"/>
    <p:sldId id="302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7" r:id="rId19"/>
    <p:sldId id="290" r:id="rId20"/>
    <p:sldId id="291" r:id="rId21"/>
    <p:sldId id="292" r:id="rId22"/>
    <p:sldId id="298" r:id="rId23"/>
    <p:sldId id="299" r:id="rId24"/>
    <p:sldId id="300" r:id="rId25"/>
    <p:sldId id="274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0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79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5BD2C-CBE8-4B78-A7B5-8949CE81C8B0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E4AAE-D166-4C63-8836-DFF592D83A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B9DAE-B035-4967-A8A9-69AAD0E60E71}" type="datetimeFigureOut">
              <a:rPr lang="zh-CN" altLang="en-US" smtClean="0"/>
              <a:pPr/>
              <a:t>2018/11/1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45500-A002-440D-B8EE-CAB2EFBB8DE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4473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D6E1-A3B4-417E-AD3E-1C348DDB86AD}" type="datetimeFigureOut">
              <a:rPr lang="zh-CN" altLang="en-US" smtClean="0">
                <a:solidFill>
                  <a:srgbClr val="000000"/>
                </a:solidFill>
              </a:rPr>
              <a:pPr/>
              <a:t>2018/11/1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8DD26C96-C222-4E92-B4AF-774DEAD3C090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80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15A1D7-BCA0-4263-B33D-9CF12A26EB0B}" type="datetimeFigureOut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2018/11/1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&#35748;&#35782;&#30005;&#33021;&#34920;.swf" TargetMode="External"/><Relationship Id="rId5" Type="http://schemas.openxmlformats.org/officeDocument/2006/relationships/image" Target="../media/image13.jpeg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43608" y="2636912"/>
            <a:ext cx="691276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15.1 </a:t>
            </a:r>
            <a:r>
              <a:rPr lang="zh-CN" alt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电能</a:t>
            </a:r>
            <a:r>
              <a:rPr lang="zh-CN" alt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与电功</a:t>
            </a:r>
          </a:p>
        </p:txBody>
      </p:sp>
      <p:sp>
        <p:nvSpPr>
          <p:cNvPr id="4" name="矩形 3"/>
          <p:cNvSpPr/>
          <p:nvPr/>
        </p:nvSpPr>
        <p:spPr>
          <a:xfrm>
            <a:off x="2286000" y="149755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第十五章 电能与电功率</a:t>
            </a:r>
          </a:p>
        </p:txBody>
      </p:sp>
    </p:spTree>
    <p:extLst>
      <p:ext uri="{BB962C8B-B14F-4D97-AF65-F5344CB8AC3E}">
        <p14:creationId xmlns:p14="http://schemas.microsoft.com/office/powerpoint/2010/main" xmlns="" val="7778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电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77372" y="981075"/>
            <a:ext cx="1943100" cy="2376488"/>
          </a:xfrm>
          <a:prstGeom prst="rect">
            <a:avLst/>
          </a:prstGeom>
          <a:noFill/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628900" y="3644900"/>
            <a:ext cx="3816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电流通过白炽灯</a:t>
            </a:r>
            <a:r>
              <a:rPr lang="zh-CN" altLang="en-US">
                <a:solidFill>
                  <a:srgbClr val="FF0000"/>
                </a:solidFill>
              </a:rPr>
              <a:t>做功</a:t>
            </a:r>
            <a:r>
              <a:rPr lang="en-US" altLang="zh-CN">
                <a:solidFill>
                  <a:srgbClr val="FF0000"/>
                </a:solidFill>
              </a:rPr>
              <a:t>100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J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12775" y="1270000"/>
            <a:ext cx="22320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FF0000"/>
                </a:solidFill>
                <a:latin typeface="Verdana" panose="020B0604030504040204" pitchFamily="34" charset="0"/>
              </a:rPr>
              <a:t>100J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628900" y="1989138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3800" b="1">
              <a:solidFill>
                <a:srgbClr val="FF33CC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716016" y="1196975"/>
            <a:ext cx="2159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  <a:latin typeface="Verdana" panose="020B0604030504040204" pitchFamily="34" charset="0"/>
              </a:rPr>
              <a:t>100J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219254" y="1701800"/>
            <a:ext cx="17287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FF"/>
                </a:solidFill>
              </a:rPr>
              <a:t>内能、</a:t>
            </a: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4355976" y="1989138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3800" b="1">
              <a:solidFill>
                <a:srgbClr val="000000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003354" y="2278063"/>
            <a:ext cx="17287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光能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84213" y="5172075"/>
            <a:ext cx="7704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0000"/>
                </a:solidFill>
              </a:rPr>
              <a:t>电</a:t>
            </a:r>
            <a:r>
              <a:rPr lang="zh-CN" altLang="en-US" sz="4000">
                <a:solidFill>
                  <a:srgbClr val="0000FF"/>
                </a:solidFill>
              </a:rPr>
              <a:t>流做</a:t>
            </a:r>
            <a:r>
              <a:rPr lang="zh-CN" altLang="en-US" sz="4000">
                <a:solidFill>
                  <a:srgbClr val="FF0000"/>
                </a:solidFill>
              </a:rPr>
              <a:t>功</a:t>
            </a:r>
            <a:r>
              <a:rPr lang="en-US" altLang="zh-CN" sz="4000">
                <a:solidFill>
                  <a:srgbClr val="FF0000"/>
                </a:solidFill>
              </a:rPr>
              <a:t>100</a:t>
            </a:r>
            <a:r>
              <a:rPr lang="en-US" altLang="zh-CN" sz="4000">
                <a:solidFill>
                  <a:srgbClr val="FF0000"/>
                </a:solidFill>
                <a:latin typeface="宋体" panose="02010600030101010101" pitchFamily="2" charset="-122"/>
              </a:rPr>
              <a:t>J</a:t>
            </a:r>
            <a:r>
              <a:rPr lang="en-US" altLang="zh-CN" sz="4000">
                <a:solidFill>
                  <a:srgbClr val="0000FF"/>
                </a:solidFill>
              </a:rPr>
              <a:t>=</a:t>
            </a:r>
            <a:r>
              <a:rPr lang="zh-CN" altLang="en-US" sz="4000">
                <a:solidFill>
                  <a:srgbClr val="0000FF"/>
                </a:solidFill>
              </a:rPr>
              <a:t>消耗</a:t>
            </a:r>
            <a:r>
              <a:rPr lang="zh-CN" altLang="en-US" sz="4000">
                <a:solidFill>
                  <a:srgbClr val="FF0000"/>
                </a:solidFill>
              </a:rPr>
              <a:t>电能</a:t>
            </a:r>
            <a:r>
              <a:rPr lang="en-US" altLang="zh-CN" sz="4000">
                <a:solidFill>
                  <a:srgbClr val="FF0000"/>
                </a:solidFill>
              </a:rPr>
              <a:t>100</a:t>
            </a:r>
            <a:r>
              <a:rPr lang="en-US" altLang="zh-CN" sz="4000">
                <a:solidFill>
                  <a:srgbClr val="FF0000"/>
                </a:solidFill>
                <a:latin typeface="宋体" panose="02010600030101010101" pitchFamily="2" charset="-122"/>
              </a:rPr>
              <a:t>J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539750" y="1989138"/>
            <a:ext cx="22320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  <a:latin typeface="Verdana" panose="020B0604030504040204" pitchFamily="34" charset="0"/>
              </a:rPr>
              <a:t>电能</a:t>
            </a:r>
          </a:p>
        </p:txBody>
      </p:sp>
    </p:spTree>
    <p:extLst>
      <p:ext uri="{BB962C8B-B14F-4D97-AF65-F5344CB8AC3E}">
        <p14:creationId xmlns:p14="http://schemas.microsoft.com/office/powerpoint/2010/main" xmlns="" val="333294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95  E" pathEditMode="relative" ptsTypes="">
                                      <p:cBhvr>
                                        <p:cTn id="8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 animBg="1"/>
      <p:bldP spid="5" grpId="1" animBg="1"/>
      <p:bldP spid="6" grpId="0"/>
      <p:bldP spid="6" grpId="1"/>
      <p:bldP spid="7" grpId="0"/>
      <p:bldP spid="7" grpId="1"/>
      <p:bldP spid="8" grpId="0" animBg="1"/>
      <p:bldP spid="8" grpId="1" animBg="1"/>
      <p:bldP spid="9" grpId="0"/>
      <p:bldP spid="9" grpId="1"/>
      <p:bldP spid="10" grpId="0" build="p"/>
      <p:bldP spid="10" grpId="1" build="allAtOnce"/>
      <p:bldP spid="11" grpId="0"/>
      <p:bldP spid="11" grpId="1"/>
      <p:bldP spid="11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4819" name="ShockwaveFlash1" r:id="rId2" imgW="1828571" imgH="1828571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6551613" cy="11398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zh-CN" altLang="en-US" sz="2800" b="1" dirty="0">
                <a:latin typeface="宋体" panose="02010600030101010101" pitchFamily="2" charset="-122"/>
              </a:rPr>
              <a:t>二、电功与哪些因素有关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63563" y="1722438"/>
            <a:ext cx="8064500" cy="647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altLang="zh-CN" sz="2800" b="1" dirty="0">
                <a:latin typeface="+mn-ea"/>
                <a:ea typeface="+mn-ea"/>
              </a:rPr>
              <a:t>①</a:t>
            </a:r>
            <a:r>
              <a:rPr lang="zh-CN" altLang="en-US" sz="2800" b="1" dirty="0">
                <a:latin typeface="+mn-ea"/>
                <a:ea typeface="+mn-ea"/>
              </a:rPr>
              <a:t>电功与电压的关系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35001" y="2552701"/>
            <a:ext cx="7609408" cy="1164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2800" dirty="0">
                <a:latin typeface="宋体" panose="02010600030101010101" pitchFamily="2" charset="-122"/>
              </a:rPr>
              <a:t>结论：在</a:t>
            </a:r>
            <a:r>
              <a:rPr lang="en-US" altLang="zh-CN" sz="2800" dirty="0">
                <a:latin typeface="宋体" panose="02010600030101010101" pitchFamily="2" charset="-122"/>
              </a:rPr>
              <a:t>__</a:t>
            </a:r>
            <a:r>
              <a:rPr lang="en-US" altLang="zh-CN" sz="2800" u="sng" dirty="0">
                <a:latin typeface="宋体" panose="02010600030101010101" pitchFamily="2" charset="-122"/>
              </a:rPr>
              <a:t>   </a:t>
            </a:r>
            <a:r>
              <a:rPr lang="en-US" altLang="zh-CN" sz="2800" dirty="0">
                <a:latin typeface="宋体" panose="02010600030101010101" pitchFamily="2" charset="-122"/>
              </a:rPr>
              <a:t>_</a:t>
            </a:r>
            <a:r>
              <a:rPr lang="zh-CN" altLang="en-US" sz="2800" dirty="0">
                <a:latin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</a:rPr>
              <a:t>_____</a:t>
            </a:r>
            <a:r>
              <a:rPr lang="en-US" altLang="zh-CN" sz="2800" u="sng" dirty="0">
                <a:latin typeface="宋体" panose="02010600030101010101" pitchFamily="2" charset="-122"/>
              </a:rPr>
              <a:t>    </a:t>
            </a:r>
            <a:r>
              <a:rPr lang="en-US" altLang="zh-CN" sz="2800" dirty="0">
                <a:latin typeface="宋体" panose="02010600030101010101" pitchFamily="2" charset="-122"/>
              </a:rPr>
              <a:t>_</a:t>
            </a:r>
            <a:r>
              <a:rPr lang="zh-CN" altLang="en-US" sz="2800" dirty="0">
                <a:latin typeface="宋体" panose="02010600030101010101" pitchFamily="2" charset="-122"/>
              </a:rPr>
              <a:t>相同的情况下，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zh-CN" altLang="en-US" sz="2800" dirty="0">
                <a:latin typeface="宋体" panose="02010600030101010101" pitchFamily="2" charset="-122"/>
              </a:rPr>
              <a:t>  </a:t>
            </a:r>
            <a:r>
              <a:rPr lang="en-US" altLang="zh-CN" sz="2800" dirty="0">
                <a:latin typeface="宋体" panose="02010600030101010101" pitchFamily="2" charset="-122"/>
              </a:rPr>
              <a:t>_____</a:t>
            </a:r>
            <a:r>
              <a:rPr lang="zh-CN" altLang="en-US" sz="2800" dirty="0">
                <a:latin typeface="宋体" panose="02010600030101010101" pitchFamily="2" charset="-122"/>
              </a:rPr>
              <a:t>越大，电流做的功越多</a:t>
            </a:r>
            <a:r>
              <a:rPr lang="zh-CN" altLang="en-US" sz="2800" dirty="0" smtClean="0">
                <a:latin typeface="宋体" panose="02010600030101010101" pitchFamily="2" charset="-122"/>
              </a:rPr>
              <a:t>。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074863" y="2497138"/>
            <a:ext cx="1871662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电流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733800" y="2493963"/>
            <a:ext cx="2157413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通电时间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25525" y="3025775"/>
            <a:ext cx="908050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  <p:bldP spid="32781" grpId="0"/>
      <p:bldP spid="327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5843" name="ShockwaveFlash1" r:id="rId2" imgW="1828571" imgH="1828571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2438400"/>
            <a:ext cx="8929687" cy="2714625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latin typeface="宋体" panose="02010600030101010101" pitchFamily="2" charset="-122"/>
              </a:rPr>
              <a:t>结论：在</a:t>
            </a:r>
            <a:r>
              <a:rPr lang="en-US" altLang="zh-CN" sz="2800" b="1" dirty="0">
                <a:latin typeface="宋体" panose="02010600030101010101" pitchFamily="2" charset="-122"/>
              </a:rPr>
              <a:t>_</a:t>
            </a:r>
            <a:r>
              <a:rPr lang="en-US" altLang="zh-CN" sz="2800" b="1" u="sng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__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u="sng" dirty="0">
                <a:latin typeface="宋体" panose="02010600030101010101" pitchFamily="2" charset="-122"/>
              </a:rPr>
              <a:t>___    ___</a:t>
            </a:r>
            <a:r>
              <a:rPr lang="zh-CN" altLang="en-US" sz="2800" b="1" dirty="0">
                <a:latin typeface="宋体" panose="02010600030101010101" pitchFamily="2" charset="-122"/>
              </a:rPr>
              <a:t>相同的情况下，</a:t>
            </a:r>
            <a:r>
              <a:rPr lang="en-US" altLang="zh-CN" sz="2800" b="1" dirty="0">
                <a:latin typeface="宋体" panose="02010600030101010101" pitchFamily="2" charset="-122"/>
              </a:rPr>
              <a:t>____</a:t>
            </a:r>
            <a:r>
              <a:rPr lang="zh-CN" altLang="en-US" sz="2800" b="1" dirty="0">
                <a:latin typeface="宋体" panose="02010600030101010101" pitchFamily="2" charset="-122"/>
              </a:rPr>
              <a:t>越大，电流做的功越多。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768654" y="2339975"/>
            <a:ext cx="1030287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电流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729804" y="2393950"/>
            <a:ext cx="1511300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电压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552254" y="2397125"/>
            <a:ext cx="1843087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通电时间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651891" y="1185863"/>
            <a:ext cx="8064500" cy="647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0000"/>
              <a:defRPr/>
            </a:pPr>
            <a:r>
              <a:rPr lang="en-US" altLang="zh-CN" sz="2800" b="1" dirty="0">
                <a:latin typeface="+mn-ea"/>
                <a:ea typeface="+mn-ea"/>
              </a:rPr>
              <a:t>②</a:t>
            </a:r>
            <a:r>
              <a:rPr lang="zh-CN" altLang="en-US" sz="2800" b="1" dirty="0">
                <a:latin typeface="+mn-ea"/>
                <a:ea typeface="+mn-ea"/>
              </a:rPr>
              <a:t>电功与电流的关系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  <p:bldP spid="983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565400"/>
            <a:ext cx="8686800" cy="3163888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结论：在</a:t>
            </a:r>
            <a:r>
              <a:rPr lang="en-US" altLang="zh-CN" sz="2800" b="1" dirty="0">
                <a:latin typeface="宋体" panose="02010600030101010101" pitchFamily="2" charset="-122"/>
              </a:rPr>
              <a:t>_</a:t>
            </a:r>
            <a:r>
              <a:rPr lang="en-US" altLang="zh-CN" sz="2800" b="1" u="sng" dirty="0">
                <a:latin typeface="宋体" panose="02010600030101010101" pitchFamily="2" charset="-122"/>
              </a:rPr>
              <a:t>_    </a:t>
            </a:r>
            <a:r>
              <a:rPr lang="en-US" altLang="zh-CN" sz="2800" b="1" dirty="0">
                <a:latin typeface="宋体" panose="02010600030101010101" pitchFamily="2" charset="-122"/>
              </a:rPr>
              <a:t>_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宋体" panose="02010600030101010101" pitchFamily="2" charset="-122"/>
              </a:rPr>
              <a:t>___</a:t>
            </a:r>
            <a:r>
              <a:rPr lang="en-US" altLang="zh-CN" sz="2800" b="1" u="sng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</a:rPr>
              <a:t>相同的情况下，</a:t>
            </a:r>
          </a:p>
          <a:p>
            <a:pPr>
              <a:buFontTx/>
              <a:buNone/>
            </a:pPr>
            <a:r>
              <a:rPr lang="en-US" altLang="zh-CN" sz="2800" b="1" u="sng" dirty="0">
                <a:latin typeface="宋体" panose="02010600030101010101" pitchFamily="2" charset="-122"/>
              </a:rPr>
              <a:t>___   _</a:t>
            </a:r>
            <a:r>
              <a:rPr lang="en-US" altLang="zh-CN" sz="2800" b="1" dirty="0">
                <a:latin typeface="宋体" panose="02010600030101010101" pitchFamily="2" charset="-122"/>
              </a:rPr>
              <a:t>___</a:t>
            </a:r>
            <a:r>
              <a:rPr lang="zh-CN" altLang="en-US" sz="2800" b="1" dirty="0">
                <a:latin typeface="宋体" panose="02010600030101010101" pitchFamily="2" charset="-122"/>
              </a:rPr>
              <a:t>越长，电流做的功越多。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268412" y="2557463"/>
            <a:ext cx="1800225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电压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806700" y="2541588"/>
            <a:ext cx="1655762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电流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995237" y="3043238"/>
            <a:ext cx="2139950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通电时间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936500" y="1484313"/>
            <a:ext cx="8064500" cy="647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0000"/>
              <a:defRPr/>
            </a:pPr>
            <a:r>
              <a:rPr lang="en-US" altLang="zh-CN" sz="2800" b="1" dirty="0">
                <a:latin typeface="+mn-ea"/>
                <a:ea typeface="+mn-ea"/>
              </a:rPr>
              <a:t>③</a:t>
            </a:r>
            <a:r>
              <a:rPr lang="zh-CN" altLang="en-US" sz="2800" b="1" dirty="0">
                <a:latin typeface="+mn-ea"/>
                <a:ea typeface="+mn-ea"/>
              </a:rPr>
              <a:t>电功与通电时间的关系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785813"/>
            <a:ext cx="8229600" cy="1108075"/>
          </a:xfrm>
          <a:prstGeom prst="rect">
            <a:avLst/>
          </a:prstGeom>
        </p:spPr>
        <p:txBody>
          <a:bodyPr/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小结：电功与哪些因素有关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040953" y="1845196"/>
            <a:ext cx="8316913" cy="647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电功与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电压</a:t>
            </a:r>
            <a:r>
              <a:rPr lang="zh-CN" altLang="en-US" sz="2800" b="1" dirty="0">
                <a:latin typeface="+mn-ea"/>
                <a:ea typeface="+mn-ea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电流</a:t>
            </a:r>
            <a:r>
              <a:rPr lang="zh-CN" altLang="en-US" sz="2800" b="1" dirty="0">
                <a:latin typeface="+mn-ea"/>
                <a:ea typeface="+mn-ea"/>
              </a:rPr>
              <a:t>以及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通电时间</a:t>
            </a:r>
            <a:r>
              <a:rPr lang="zh-CN" altLang="en-US" sz="2800" b="1" dirty="0">
                <a:latin typeface="+mn-ea"/>
                <a:ea typeface="+mn-ea"/>
              </a:rPr>
              <a:t>有关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3672160" y="4293096"/>
            <a:ext cx="2263775" cy="869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W=</a:t>
            </a:r>
            <a:r>
              <a:rPr lang="en-US" altLang="zh-CN" sz="2800" b="1" dirty="0" err="1">
                <a:solidFill>
                  <a:srgbClr val="FF0000"/>
                </a:solidFill>
                <a:latin typeface="+mn-ea"/>
                <a:ea typeface="+mn-ea"/>
              </a:rPr>
              <a:t>UIt</a:t>
            </a:r>
            <a:endParaRPr lang="en-US" altLang="zh-CN" sz="2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318766" y="3141663"/>
            <a:ext cx="7705725" cy="1223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zh-CN" altLang="zh-CN" sz="2800" b="1">
              <a:latin typeface="+mn-ea"/>
              <a:ea typeface="+mn-ea"/>
            </a:endParaRP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863848" y="4338638"/>
            <a:ext cx="8748712" cy="25193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en-US" altLang="zh-CN" sz="2800" b="1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zh-CN" sz="2800" b="1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791840" y="3143250"/>
            <a:ext cx="7213748" cy="95410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Ctr="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sz="2800" b="1" dirty="0">
                <a:latin typeface="+mn-ea"/>
                <a:ea typeface="+mn-ea"/>
              </a:rPr>
              <a:t>____</a:t>
            </a:r>
            <a:r>
              <a:rPr lang="zh-CN" altLang="en-US" sz="2800" b="1" dirty="0">
                <a:latin typeface="+mn-ea"/>
                <a:ea typeface="+mn-ea"/>
              </a:rPr>
              <a:t>越大，</a:t>
            </a:r>
            <a:r>
              <a:rPr lang="en-US" altLang="zh-CN" sz="2800" b="1" dirty="0">
                <a:latin typeface="+mn-ea"/>
                <a:ea typeface="+mn-ea"/>
              </a:rPr>
              <a:t>____</a:t>
            </a:r>
            <a:r>
              <a:rPr lang="zh-CN" altLang="en-US" sz="2800" b="1" dirty="0">
                <a:latin typeface="+mn-ea"/>
                <a:ea typeface="+mn-ea"/>
              </a:rPr>
              <a:t>越大，</a:t>
            </a:r>
            <a:r>
              <a:rPr lang="en-US" altLang="zh-CN" sz="2800" b="1" dirty="0">
                <a:latin typeface="+mn-ea"/>
                <a:ea typeface="+mn-ea"/>
              </a:rPr>
              <a:t>_______</a:t>
            </a:r>
            <a:r>
              <a:rPr lang="zh-CN" altLang="en-US" sz="2800" b="1" dirty="0">
                <a:latin typeface="+mn-ea"/>
                <a:ea typeface="+mn-ea"/>
              </a:rPr>
              <a:t>越长，电流做的功越多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491678" y="3122613"/>
            <a:ext cx="1439863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电压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2379216" y="3108325"/>
            <a:ext cx="1439862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电流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3987353" y="3111500"/>
            <a:ext cx="2233613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通电时间</a:t>
            </a: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1151880" y="4509120"/>
            <a:ext cx="3995737" cy="79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altLang="zh-CN" sz="2800" b="1" dirty="0">
                <a:latin typeface="+mn-ea"/>
                <a:ea typeface="+mn-ea"/>
              </a:rPr>
              <a:t>4</a:t>
            </a:r>
            <a:r>
              <a:rPr lang="zh-CN" altLang="en-US" sz="2800" b="1" dirty="0">
                <a:latin typeface="+mn-ea"/>
                <a:ea typeface="+mn-ea"/>
              </a:rPr>
              <a:t>、计算公式：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  <p:bldP spid="100359" grpId="0"/>
      <p:bldP spid="100362" grpId="0"/>
      <p:bldP spid="100363" grpId="0"/>
      <p:bldP spid="100364" grpId="0"/>
      <p:bldP spid="100365" grpId="0"/>
      <p:bldP spid="1003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96975"/>
            <a:ext cx="777557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95536" y="744885"/>
            <a:ext cx="7920038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latin typeface="+mn-ea"/>
                <a:ea typeface="+mn-ea"/>
              </a:rPr>
              <a:t>有谁知道你家里一个月要交多少电费吗</a:t>
            </a:r>
            <a:r>
              <a:rPr lang="en-US" altLang="zh-CN" sz="2800" b="1" dirty="0">
                <a:latin typeface="+mn-ea"/>
                <a:ea typeface="+mn-ea"/>
              </a:rPr>
              <a:t>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57250" y="5143500"/>
            <a:ext cx="7200900" cy="9540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latin typeface="+mn-ea"/>
                <a:ea typeface="+mn-ea"/>
              </a:rPr>
              <a:t>供电部门在收电费之前根据什么来确定用户所用的电量的</a:t>
            </a:r>
            <a:r>
              <a:rPr lang="en-US" altLang="zh-CN" sz="2800" b="1" dirty="0">
                <a:latin typeface="+mn-ea"/>
                <a:ea typeface="+mn-ea"/>
              </a:rPr>
              <a:t>?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7308850" y="4221163"/>
            <a:ext cx="936625" cy="360362"/>
            <a:chOff x="4377" y="3067"/>
            <a:chExt cx="590" cy="227"/>
          </a:xfrm>
        </p:grpSpPr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377" y="3067"/>
              <a:ext cx="0" cy="22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4377" y="3067"/>
              <a:ext cx="59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4377" y="3294"/>
              <a:ext cx="59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4967" y="3067"/>
              <a:ext cx="0" cy="22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</p:grpSp>
      <p:grpSp>
        <p:nvGrpSpPr>
          <p:cNvPr id="3" name="Group 17"/>
          <p:cNvGrpSpPr/>
          <p:nvPr/>
        </p:nvGrpSpPr>
        <p:grpSpPr bwMode="auto">
          <a:xfrm>
            <a:off x="4787900" y="4221163"/>
            <a:ext cx="936625" cy="360362"/>
            <a:chOff x="4377" y="3067"/>
            <a:chExt cx="590" cy="227"/>
          </a:xfrm>
        </p:grpSpPr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4377" y="3067"/>
              <a:ext cx="0" cy="22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4377" y="3067"/>
              <a:ext cx="59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377" y="3294"/>
              <a:ext cx="59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4967" y="3067"/>
              <a:ext cx="0" cy="22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827088" y="803176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latin typeface="宋体" panose="02010600030101010101" pitchFamily="2" charset="-122"/>
              </a:rPr>
              <a:t>三、电能表</a:t>
            </a:r>
          </a:p>
        </p:txBody>
      </p:sp>
      <p:pic>
        <p:nvPicPr>
          <p:cNvPr id="3" name="Picture 3" descr="u=2026447273,2007581542&amp;gp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250" y="2852738"/>
            <a:ext cx="28336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558800" y="5589588"/>
            <a:ext cx="35814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电能表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14913" y="5622925"/>
            <a:ext cx="3733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IC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卡电能表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2775" y="1661899"/>
            <a:ext cx="82076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CC3300"/>
                </a:solidFill>
              </a:rPr>
              <a:t>作用：</a:t>
            </a:r>
            <a:r>
              <a:rPr kumimoji="1" lang="zh-CN" altLang="en-US" sz="3200" b="1" dirty="0">
                <a:solidFill>
                  <a:srgbClr val="333399"/>
                </a:solidFill>
              </a:rPr>
              <a:t>计量用电器在一段时间内</a:t>
            </a:r>
            <a:r>
              <a:rPr kumimoji="1" lang="zh-CN" altLang="en-US" sz="3200" b="1" dirty="0">
                <a:solidFill>
                  <a:srgbClr val="CC3300"/>
                </a:solidFill>
              </a:rPr>
              <a:t>消耗的电能</a:t>
            </a:r>
          </a:p>
        </p:txBody>
      </p:sp>
      <p:pic>
        <p:nvPicPr>
          <p:cNvPr id="7" name="Picture 7" descr="Yufufei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625" y="2692400"/>
            <a:ext cx="2519363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32138" y="786855"/>
            <a:ext cx="5111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99"/>
                </a:solidFill>
              </a:rPr>
              <a:t>（</a:t>
            </a:r>
            <a:r>
              <a:rPr kumimoji="1" lang="zh-CN" altLang="en-US" sz="4400" b="1" dirty="0">
                <a:solidFill>
                  <a:srgbClr val="CC3300"/>
                </a:solidFill>
              </a:rPr>
              <a:t>又名</a:t>
            </a:r>
            <a:r>
              <a:rPr kumimoji="1" lang="zh-CN" altLang="en-US" sz="4400" b="1" dirty="0">
                <a:solidFill>
                  <a:srgbClr val="333399"/>
                </a:solidFill>
              </a:rPr>
              <a:t>电度表）</a:t>
            </a:r>
          </a:p>
        </p:txBody>
      </p:sp>
    </p:spTree>
    <p:extLst>
      <p:ext uri="{BB962C8B-B14F-4D97-AF65-F5344CB8AC3E}">
        <p14:creationId xmlns:p14="http://schemas.microsoft.com/office/powerpoint/2010/main" xmlns="" val="5740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 autoUpdateAnimBg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467544" y="704751"/>
            <a:ext cx="4176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Comic Sans MS" panose="030F0702030302020204" pitchFamily="66" charset="0"/>
              </a:rPr>
              <a:t>1</a:t>
            </a:r>
            <a:r>
              <a:rPr lang="zh-CN" altLang="en-US" sz="4000" b="1" dirty="0">
                <a:latin typeface="Comic Sans MS" panose="030F0702030302020204" pitchFamily="66" charset="0"/>
              </a:rPr>
              <a:t>、认识电能表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800725" y="904875"/>
            <a:ext cx="29987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anose="030F0702030302020204" pitchFamily="66" charset="0"/>
              </a:rPr>
              <a:t>用来测量电路消耗电能的仪表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006898" y="1772816"/>
            <a:ext cx="4141166" cy="4464496"/>
            <a:chOff x="1006898" y="1772816"/>
            <a:chExt cx="4141166" cy="4464496"/>
          </a:xfrm>
        </p:grpSpPr>
        <p:pic>
          <p:nvPicPr>
            <p:cNvPr id="3086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6898" y="1772816"/>
              <a:ext cx="4141166" cy="4464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Group 19"/>
            <p:cNvGrpSpPr/>
            <p:nvPr/>
          </p:nvGrpSpPr>
          <p:grpSpPr bwMode="auto">
            <a:xfrm>
              <a:off x="2915171" y="2347987"/>
              <a:ext cx="720725" cy="288925"/>
              <a:chOff x="1746" y="1298"/>
              <a:chExt cx="454" cy="182"/>
            </a:xfrm>
          </p:grpSpPr>
          <p:sp>
            <p:nvSpPr>
              <p:cNvPr id="25606" name="Line 15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" name="Line 16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" name="Line 17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9" name="Line 18"/>
              <p:cNvSpPr>
                <a:spLocks noChangeShapeType="1"/>
              </p:cNvSpPr>
              <p:nvPr/>
            </p:nvSpPr>
            <p:spPr bwMode="auto">
              <a:xfrm>
                <a:off x="2200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" name="Group 20"/>
            <p:cNvGrpSpPr/>
            <p:nvPr/>
          </p:nvGrpSpPr>
          <p:grpSpPr bwMode="auto">
            <a:xfrm>
              <a:off x="2411115" y="3645024"/>
              <a:ext cx="720725" cy="288925"/>
              <a:chOff x="1746" y="1298"/>
              <a:chExt cx="454" cy="182"/>
            </a:xfrm>
          </p:grpSpPr>
          <p:sp>
            <p:nvSpPr>
              <p:cNvPr id="25611" name="Line 21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2" name="Line 22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3" name="Line 23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4" name="Line 24"/>
              <p:cNvSpPr>
                <a:spLocks noChangeShapeType="1"/>
              </p:cNvSpPr>
              <p:nvPr/>
            </p:nvSpPr>
            <p:spPr bwMode="auto">
              <a:xfrm>
                <a:off x="2200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25"/>
            <p:cNvGrpSpPr/>
            <p:nvPr/>
          </p:nvGrpSpPr>
          <p:grpSpPr bwMode="auto">
            <a:xfrm>
              <a:off x="3131195" y="3716139"/>
              <a:ext cx="720725" cy="288925"/>
              <a:chOff x="1746" y="1298"/>
              <a:chExt cx="454" cy="182"/>
            </a:xfrm>
          </p:grpSpPr>
          <p:sp>
            <p:nvSpPr>
              <p:cNvPr id="25616" name="Line 26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7" name="Line 27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8" name="Line 28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9" name="Line 29"/>
              <p:cNvSpPr>
                <a:spLocks noChangeShapeType="1"/>
              </p:cNvSpPr>
              <p:nvPr/>
            </p:nvSpPr>
            <p:spPr bwMode="auto">
              <a:xfrm>
                <a:off x="2200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30"/>
            <p:cNvGrpSpPr/>
            <p:nvPr/>
          </p:nvGrpSpPr>
          <p:grpSpPr bwMode="auto">
            <a:xfrm>
              <a:off x="1692994" y="3932163"/>
              <a:ext cx="1366838" cy="288925"/>
              <a:chOff x="1746" y="1298"/>
              <a:chExt cx="454" cy="182"/>
            </a:xfrm>
          </p:grpSpPr>
          <p:sp>
            <p:nvSpPr>
              <p:cNvPr id="25621" name="Line 31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2" name="Line 32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3" name="Line 33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4" name="Line 34"/>
              <p:cNvSpPr>
                <a:spLocks noChangeShapeType="1"/>
              </p:cNvSpPr>
              <p:nvPr/>
            </p:nvSpPr>
            <p:spPr bwMode="auto">
              <a:xfrm>
                <a:off x="2200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40"/>
            <p:cNvGrpSpPr/>
            <p:nvPr/>
          </p:nvGrpSpPr>
          <p:grpSpPr bwMode="auto">
            <a:xfrm>
              <a:off x="1979364" y="2275781"/>
              <a:ext cx="2160588" cy="865187"/>
              <a:chOff x="1746" y="1298"/>
              <a:chExt cx="454" cy="182"/>
            </a:xfrm>
          </p:grpSpPr>
          <p:sp>
            <p:nvSpPr>
              <p:cNvPr id="25626" name="Line 41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7" name="Line 42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2200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Group 50"/>
          <p:cNvGrpSpPr/>
          <p:nvPr/>
        </p:nvGrpSpPr>
        <p:grpSpPr bwMode="auto">
          <a:xfrm>
            <a:off x="5762625" y="2300288"/>
            <a:ext cx="3052763" cy="3214687"/>
            <a:chOff x="3678" y="908"/>
            <a:chExt cx="1923" cy="2025"/>
          </a:xfrm>
        </p:grpSpPr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3687" y="1316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200" dirty="0">
                  <a:latin typeface="+mn-ea"/>
                </a:rPr>
                <a:t>(2) 220V</a:t>
              </a:r>
            </a:p>
          </p:txBody>
        </p:sp>
        <p:sp>
          <p:nvSpPr>
            <p:cNvPr id="3118" name="Text Box 46"/>
            <p:cNvSpPr txBox="1">
              <a:spLocks noChangeArrowheads="1"/>
            </p:cNvSpPr>
            <p:nvPr/>
          </p:nvSpPr>
          <p:spPr bwMode="auto">
            <a:xfrm>
              <a:off x="3696" y="2160"/>
              <a:ext cx="1905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200">
                  <a:latin typeface="+mn-ea"/>
                </a:rPr>
                <a:t>(4) 1200r/KWh</a:t>
              </a:r>
            </a:p>
          </p:txBody>
        </p:sp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3696" y="1752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200">
                  <a:latin typeface="+mn-ea"/>
                </a:rPr>
                <a:t>(3) 5(10A)</a:t>
              </a:r>
            </a:p>
          </p:txBody>
        </p:sp>
        <p:sp>
          <p:nvSpPr>
            <p:cNvPr id="3120" name="Text Box 48"/>
            <p:cNvSpPr txBox="1">
              <a:spLocks noChangeArrowheads="1"/>
            </p:cNvSpPr>
            <p:nvPr/>
          </p:nvSpPr>
          <p:spPr bwMode="auto">
            <a:xfrm>
              <a:off x="3678" y="908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200" dirty="0">
                  <a:latin typeface="+mn-ea"/>
                </a:rPr>
                <a:t>(1) KWh</a:t>
              </a:r>
            </a:p>
          </p:txBody>
        </p:sp>
        <p:sp>
          <p:nvSpPr>
            <p:cNvPr id="3121" name="Text Box 49"/>
            <p:cNvSpPr txBox="1">
              <a:spLocks noChangeArrowheads="1"/>
            </p:cNvSpPr>
            <p:nvPr/>
          </p:nvSpPr>
          <p:spPr bwMode="auto">
            <a:xfrm>
              <a:off x="3742" y="2568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200">
                  <a:latin typeface="+mn-ea"/>
                </a:rPr>
                <a:t>(5) 31357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64483" y="836712"/>
            <a:ext cx="2879725" cy="863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学习目标</a:t>
            </a:r>
            <a:endParaRPr lang="zh-CN" altLang="en-US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80108" y="1988468"/>
            <a:ext cx="6120284" cy="396081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/>
              <a:buNone/>
            </a:pPr>
            <a:r>
              <a:rPr lang="en-US" altLang="zh-CN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知道电功的概念、单位。</a:t>
            </a:r>
          </a:p>
          <a:p>
            <a:pPr marL="0" indent="0">
              <a:lnSpc>
                <a:spcPct val="150000"/>
              </a:lnSpc>
              <a:buFont typeface="Wingdings 2"/>
              <a:buNone/>
            </a:pPr>
            <a:r>
              <a:rPr lang="en-US" altLang="zh-CN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探究电功的大小与哪些因素有关</a:t>
            </a:r>
          </a:p>
          <a:p>
            <a:pPr marL="0" indent="0">
              <a:lnSpc>
                <a:spcPct val="150000"/>
              </a:lnSpc>
              <a:buFont typeface="Wingdings 2"/>
              <a:buNone/>
            </a:pPr>
            <a:r>
              <a:rPr lang="en-US" altLang="zh-CN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理解功的计算公式，会应用功的公式进行简单的计算。</a:t>
            </a:r>
          </a:p>
          <a:p>
            <a:pPr marL="0" indent="0">
              <a:lnSpc>
                <a:spcPct val="150000"/>
              </a:lnSpc>
              <a:buFont typeface="Wingdings 2"/>
              <a:buNone/>
            </a:pPr>
            <a:r>
              <a:rPr lang="en-US" altLang="zh-CN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en-US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了解电能表的读数和使用</a:t>
            </a:r>
            <a:endParaRPr lang="zh-CN" altLang="en-US" sz="24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33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读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813" y="1576388"/>
            <a:ext cx="5037137" cy="3441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30213" y="5580063"/>
            <a:ext cx="8713787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月末的数字减去月初的数字：</a:t>
            </a:r>
            <a:r>
              <a:rPr lang="en-US" altLang="zh-CN" sz="2400" b="1" dirty="0">
                <a:latin typeface="+mn-ea"/>
                <a:ea typeface="+mn-ea"/>
              </a:rPr>
              <a:t>561.6kWh-78.2kWh=83.4kWh         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365625" y="3246438"/>
            <a:ext cx="544513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latin typeface="+mn-ea"/>
                <a:ea typeface="+mn-ea"/>
              </a:rPr>
              <a:t>‰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540375" y="2138363"/>
            <a:ext cx="3348038" cy="181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n-ea"/>
                <a:ea typeface="+mn-ea"/>
              </a:rPr>
              <a:t>1</a:t>
            </a:r>
            <a:r>
              <a:rPr lang="zh-CN" altLang="en-US" sz="2800" b="1" dirty="0">
                <a:latin typeface="+mn-ea"/>
                <a:ea typeface="+mn-ea"/>
              </a:rPr>
              <a:t>、表盘上的读数以</a:t>
            </a:r>
            <a:r>
              <a:rPr lang="en-US" altLang="zh-CN" sz="2800" b="1" dirty="0" err="1">
                <a:latin typeface="+mn-ea"/>
                <a:ea typeface="+mn-ea"/>
              </a:rPr>
              <a:t>KW·h</a:t>
            </a:r>
            <a:r>
              <a:rPr lang="en-US" altLang="zh-CN" sz="2800" b="1" dirty="0">
                <a:latin typeface="+mn-ea"/>
                <a:ea typeface="+mn-ea"/>
              </a:rPr>
              <a:t> </a:t>
            </a:r>
            <a:r>
              <a:rPr lang="zh-CN" altLang="en-US" sz="2800" b="1" dirty="0">
                <a:latin typeface="+mn-ea"/>
                <a:ea typeface="+mn-ea"/>
              </a:rPr>
              <a:t>为单位</a:t>
            </a:r>
          </a:p>
          <a:p>
            <a:pPr>
              <a:defRPr/>
            </a:pPr>
            <a:r>
              <a:rPr lang="en-US" altLang="zh-CN" sz="2800" b="1" dirty="0">
                <a:latin typeface="+mn-ea"/>
                <a:ea typeface="+mn-ea"/>
              </a:rPr>
              <a:t>2</a:t>
            </a:r>
            <a:r>
              <a:rPr lang="zh-CN" altLang="en-US" sz="2800" b="1" dirty="0">
                <a:latin typeface="+mn-ea"/>
                <a:ea typeface="+mn-ea"/>
              </a:rPr>
              <a:t>、最后一位是小数位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95536" y="764704"/>
            <a:ext cx="3212604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+mn-ea"/>
                <a:ea typeface="+mn-ea"/>
              </a:rPr>
              <a:t>2</a:t>
            </a:r>
            <a:r>
              <a:rPr lang="zh-CN" altLang="en-US" sz="3600" b="1" dirty="0">
                <a:latin typeface="+mn-ea"/>
                <a:ea typeface="+mn-ea"/>
              </a:rPr>
              <a:t>、电能表读数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6962775" cy="9731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zh-CN" altLang="en-US" sz="2400" b="1" dirty="0">
              <a:latin typeface="+mn-ea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  <a:cs typeface="+mn-cs"/>
              </a:rPr>
              <a:t>1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、电能表的作用： </a:t>
            </a:r>
            <a:r>
              <a:rPr lang="zh-CN" altLang="en-US" sz="2400" b="1" u="sng" dirty="0">
                <a:latin typeface="+mn-ea"/>
                <a:ea typeface="+mn-ea"/>
                <a:cs typeface="+mn-cs"/>
              </a:rPr>
              <a:t>         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zh-CN" sz="2400" b="1" dirty="0">
              <a:latin typeface="+mn-ea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  <a:cs typeface="+mn-cs"/>
              </a:rPr>
              <a:t>2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、</a:t>
            </a:r>
            <a:r>
              <a:rPr lang="en-US" altLang="zh-CN" sz="2400" b="1" dirty="0">
                <a:latin typeface="+mn-ea"/>
                <a:ea typeface="+mn-ea"/>
                <a:cs typeface="+mn-cs"/>
              </a:rPr>
              <a:t>220V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表示</a:t>
            </a:r>
            <a:r>
              <a:rPr lang="zh-CN" altLang="en-US" sz="2400" b="1" dirty="0" smtClean="0">
                <a:latin typeface="+mn-ea"/>
                <a:ea typeface="+mn-ea"/>
                <a:cs typeface="+mn-cs"/>
              </a:rPr>
              <a:t>： </a:t>
            </a:r>
            <a:endParaRPr lang="en-US" altLang="zh-CN" sz="2400" b="1" dirty="0">
              <a:latin typeface="+mn-ea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  <a:cs typeface="+mn-cs"/>
              </a:rPr>
              <a:t>3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、</a:t>
            </a:r>
            <a:r>
              <a:rPr lang="en-US" altLang="zh-CN" sz="2400" b="1" dirty="0">
                <a:latin typeface="+mn-ea"/>
                <a:ea typeface="+mn-ea"/>
                <a:cs typeface="+mn-cs"/>
              </a:rPr>
              <a:t>10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（</a:t>
            </a:r>
            <a:r>
              <a:rPr lang="en-US" altLang="zh-CN" sz="2400" b="1" dirty="0">
                <a:latin typeface="+mn-ea"/>
                <a:ea typeface="+mn-ea"/>
                <a:cs typeface="+mn-cs"/>
              </a:rPr>
              <a:t>20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）</a:t>
            </a:r>
            <a:r>
              <a:rPr lang="en-US" altLang="zh-CN" sz="2400" b="1" dirty="0">
                <a:latin typeface="+mn-ea"/>
                <a:ea typeface="+mn-ea"/>
                <a:cs typeface="+mn-cs"/>
              </a:rPr>
              <a:t>A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表示：</a:t>
            </a:r>
            <a:endParaRPr lang="en-US" altLang="zh-CN" sz="2400" b="1" dirty="0">
              <a:latin typeface="+mn-ea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zh-CN" sz="2400" b="1" dirty="0">
              <a:latin typeface="+mn-ea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zh-CN" sz="2400" b="1" dirty="0">
              <a:latin typeface="+mn-ea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  <a:cs typeface="+mn-cs"/>
              </a:rPr>
              <a:t>4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、</a:t>
            </a:r>
            <a:r>
              <a:rPr lang="en-US" altLang="zh-CN" sz="2400" b="1" dirty="0">
                <a:latin typeface="+mn-ea"/>
                <a:ea typeface="+mn-ea"/>
                <a:cs typeface="+mn-cs"/>
              </a:rPr>
              <a:t>1250r/</a:t>
            </a:r>
            <a:r>
              <a:rPr lang="en-US" altLang="zh-CN" sz="2400" b="1" dirty="0" err="1">
                <a:latin typeface="+mn-ea"/>
                <a:ea typeface="+mn-ea"/>
                <a:cs typeface="+mn-cs"/>
              </a:rPr>
              <a:t>kwh</a:t>
            </a:r>
            <a:r>
              <a:rPr lang="zh-CN" altLang="en-US" sz="2400" b="1" dirty="0">
                <a:latin typeface="+mn-ea"/>
                <a:ea typeface="+mn-ea"/>
                <a:cs typeface="+mn-cs"/>
              </a:rPr>
              <a:t>表示 ：</a:t>
            </a:r>
            <a:endParaRPr lang="en-US" altLang="zh-CN" sz="2400" b="1" dirty="0">
              <a:latin typeface="+mn-ea"/>
              <a:ea typeface="+mn-ea"/>
              <a:cs typeface="+mn-cs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411760" y="4913313"/>
            <a:ext cx="48244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latin typeface="+mn-ea"/>
                <a:ea typeface="+mn-ea"/>
              </a:rPr>
              <a:t>二月初电能表的示数</a:t>
            </a:r>
            <a:r>
              <a:rPr lang="en-US" altLang="zh-CN" sz="2400" dirty="0">
                <a:latin typeface="+mn-ea"/>
                <a:ea typeface="+mn-ea"/>
              </a:rPr>
              <a:t>__________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781050" y="4846638"/>
            <a:ext cx="2873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1068388" y="4846638"/>
            <a:ext cx="2873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1357313" y="4846638"/>
            <a:ext cx="2873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1644650" y="4846638"/>
            <a:ext cx="2873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0" name="Rectangle 9"/>
          <p:cNvSpPr>
            <a:spLocks noChangeArrowheads="1"/>
          </p:cNvSpPr>
          <p:nvPr/>
        </p:nvSpPr>
        <p:spPr bwMode="auto">
          <a:xfrm>
            <a:off x="1933575" y="4846638"/>
            <a:ext cx="2873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2" name="Group 39"/>
          <p:cNvGrpSpPr/>
          <p:nvPr/>
        </p:nvGrpSpPr>
        <p:grpSpPr bwMode="auto">
          <a:xfrm>
            <a:off x="971451" y="4918075"/>
            <a:ext cx="1584325" cy="466725"/>
            <a:chOff x="793" y="2065"/>
            <a:chExt cx="998" cy="294"/>
          </a:xfrm>
        </p:grpSpPr>
        <p:sp>
          <p:nvSpPr>
            <p:cNvPr id="44068" name="Text Box 10"/>
            <p:cNvSpPr txBox="1">
              <a:spLocks noChangeArrowheads="1"/>
            </p:cNvSpPr>
            <p:nvPr/>
          </p:nvSpPr>
          <p:spPr bwMode="auto">
            <a:xfrm>
              <a:off x="793" y="2068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44069" name="Text Box 11"/>
            <p:cNvSpPr txBox="1">
              <a:spLocks noChangeArrowheads="1"/>
            </p:cNvSpPr>
            <p:nvPr/>
          </p:nvSpPr>
          <p:spPr bwMode="auto">
            <a:xfrm>
              <a:off x="975" y="2068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44070" name="Text Box 12"/>
            <p:cNvSpPr txBox="1">
              <a:spLocks noChangeArrowheads="1"/>
            </p:cNvSpPr>
            <p:nvPr/>
          </p:nvSpPr>
          <p:spPr bwMode="auto">
            <a:xfrm>
              <a:off x="1156" y="2068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44071" name="Text Box 13"/>
            <p:cNvSpPr txBox="1">
              <a:spLocks noChangeArrowheads="1"/>
            </p:cNvSpPr>
            <p:nvPr/>
          </p:nvSpPr>
          <p:spPr bwMode="auto">
            <a:xfrm>
              <a:off x="1337" y="2068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</a:rPr>
                <a:t>7</a:t>
              </a:r>
            </a:p>
          </p:txBody>
        </p:sp>
        <p:sp>
          <p:nvSpPr>
            <p:cNvPr id="44072" name="Text Box 14"/>
            <p:cNvSpPr txBox="1">
              <a:spLocks noChangeArrowheads="1"/>
            </p:cNvSpPr>
            <p:nvPr/>
          </p:nvSpPr>
          <p:spPr bwMode="auto">
            <a:xfrm>
              <a:off x="1519" y="2065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CC"/>
                  </a:solidFill>
                  <a:latin typeface="宋体" panose="02010600030101010101" pitchFamily="2" charset="-122"/>
                </a:rPr>
                <a:t>8</a:t>
              </a:r>
            </a:p>
          </p:txBody>
        </p:sp>
      </p:grpSp>
      <p:sp>
        <p:nvSpPr>
          <p:cNvPr id="44042" name="Rectangle 17"/>
          <p:cNvSpPr>
            <a:spLocks noChangeArrowheads="1"/>
          </p:cNvSpPr>
          <p:nvPr/>
        </p:nvSpPr>
        <p:spPr bwMode="auto">
          <a:xfrm>
            <a:off x="973039" y="5565775"/>
            <a:ext cx="2873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3" name="Rectangle 18"/>
          <p:cNvSpPr>
            <a:spLocks noChangeArrowheads="1"/>
          </p:cNvSpPr>
          <p:nvPr/>
        </p:nvSpPr>
        <p:spPr bwMode="auto">
          <a:xfrm>
            <a:off x="1260376" y="5565775"/>
            <a:ext cx="2873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4" name="Rectangle 19"/>
          <p:cNvSpPr>
            <a:spLocks noChangeArrowheads="1"/>
          </p:cNvSpPr>
          <p:nvPr/>
        </p:nvSpPr>
        <p:spPr bwMode="auto">
          <a:xfrm>
            <a:off x="1549301" y="5565775"/>
            <a:ext cx="2873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5" name="Rectangle 20"/>
          <p:cNvSpPr>
            <a:spLocks noChangeArrowheads="1"/>
          </p:cNvSpPr>
          <p:nvPr/>
        </p:nvSpPr>
        <p:spPr bwMode="auto">
          <a:xfrm>
            <a:off x="1836639" y="5565775"/>
            <a:ext cx="2873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6" name="Rectangle 21"/>
          <p:cNvSpPr>
            <a:spLocks noChangeArrowheads="1"/>
          </p:cNvSpPr>
          <p:nvPr/>
        </p:nvSpPr>
        <p:spPr bwMode="auto">
          <a:xfrm>
            <a:off x="2125564" y="5565775"/>
            <a:ext cx="2873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7" name="Text Box 22"/>
          <p:cNvSpPr txBox="1">
            <a:spLocks noChangeArrowheads="1"/>
          </p:cNvSpPr>
          <p:nvPr/>
        </p:nvSpPr>
        <p:spPr bwMode="auto">
          <a:xfrm>
            <a:off x="971451" y="5637213"/>
            <a:ext cx="431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44048" name="Text Box 23"/>
          <p:cNvSpPr txBox="1">
            <a:spLocks noChangeArrowheads="1"/>
          </p:cNvSpPr>
          <p:nvPr/>
        </p:nvSpPr>
        <p:spPr bwMode="auto">
          <a:xfrm>
            <a:off x="1260376" y="5637213"/>
            <a:ext cx="431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44049" name="Text Box 24"/>
          <p:cNvSpPr txBox="1">
            <a:spLocks noChangeArrowheads="1"/>
          </p:cNvSpPr>
          <p:nvPr/>
        </p:nvSpPr>
        <p:spPr bwMode="auto">
          <a:xfrm>
            <a:off x="1547714" y="5637213"/>
            <a:ext cx="431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7</a:t>
            </a:r>
          </a:p>
        </p:txBody>
      </p:sp>
      <p:sp>
        <p:nvSpPr>
          <p:cNvPr id="44050" name="Text Box 25"/>
          <p:cNvSpPr txBox="1">
            <a:spLocks noChangeArrowheads="1"/>
          </p:cNvSpPr>
          <p:nvPr/>
        </p:nvSpPr>
        <p:spPr bwMode="auto">
          <a:xfrm>
            <a:off x="1835051" y="5637213"/>
            <a:ext cx="431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44051" name="Text Box 26"/>
          <p:cNvSpPr txBox="1">
            <a:spLocks noChangeArrowheads="1"/>
          </p:cNvSpPr>
          <p:nvPr/>
        </p:nvSpPr>
        <p:spPr bwMode="auto">
          <a:xfrm>
            <a:off x="2123976" y="5637213"/>
            <a:ext cx="431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CC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44052" name="Text Box 27"/>
          <p:cNvSpPr txBox="1">
            <a:spLocks noChangeArrowheads="1"/>
          </p:cNvSpPr>
          <p:nvPr/>
        </p:nvSpPr>
        <p:spPr bwMode="auto">
          <a:xfrm>
            <a:off x="540172" y="4335189"/>
            <a:ext cx="10795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5</a:t>
            </a:r>
            <a:r>
              <a:rPr lang="zh-CN" altLang="en-US" sz="2400" dirty="0">
                <a:latin typeface="+mn-ea"/>
                <a:ea typeface="+mn-ea"/>
              </a:rPr>
              <a:t>、</a:t>
            </a:r>
          </a:p>
        </p:txBody>
      </p:sp>
      <p:sp>
        <p:nvSpPr>
          <p:cNvPr id="44053" name="Text Box 28"/>
          <p:cNvSpPr txBox="1">
            <a:spLocks noChangeArrowheads="1"/>
          </p:cNvSpPr>
          <p:nvPr/>
        </p:nvSpPr>
        <p:spPr bwMode="auto">
          <a:xfrm>
            <a:off x="2411760" y="5556250"/>
            <a:ext cx="4751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latin typeface="+mn-ea"/>
                <a:ea typeface="+mn-ea"/>
              </a:rPr>
              <a:t>二月底电能表的示数</a:t>
            </a:r>
            <a:r>
              <a:rPr lang="en-US" altLang="zh-CN" sz="2400" dirty="0">
                <a:latin typeface="+mn-ea"/>
                <a:ea typeface="+mn-ea"/>
              </a:rPr>
              <a:t>__________</a:t>
            </a:r>
          </a:p>
        </p:txBody>
      </p:sp>
      <p:sp>
        <p:nvSpPr>
          <p:cNvPr id="9238" name="Text Box 29"/>
          <p:cNvSpPr txBox="1">
            <a:spLocks noChangeArrowheads="1"/>
          </p:cNvSpPr>
          <p:nvPr/>
        </p:nvSpPr>
        <p:spPr bwMode="auto">
          <a:xfrm>
            <a:off x="2411760" y="6056313"/>
            <a:ext cx="5857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latin typeface="+mn-ea"/>
                <a:ea typeface="+mn-ea"/>
              </a:rPr>
              <a:t>二月份共用电</a:t>
            </a:r>
            <a:r>
              <a:rPr lang="en-US" altLang="zh-CN" sz="2400" dirty="0">
                <a:latin typeface="+mn-ea"/>
                <a:ea typeface="+mn-ea"/>
              </a:rPr>
              <a:t>________</a:t>
            </a:r>
            <a:r>
              <a:rPr lang="en-US" altLang="zh-CN" sz="2400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 </a:t>
            </a:r>
            <a:r>
              <a:rPr lang="en-US" altLang="zh-CN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kW·h</a:t>
            </a:r>
            <a:endParaRPr lang="en-US" altLang="zh-CN" sz="2400" dirty="0">
              <a:latin typeface="+mn-ea"/>
              <a:ea typeface="+mn-ea"/>
            </a:endParaRP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5381625" y="4841875"/>
            <a:ext cx="32051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ea"/>
                <a:ea typeface="+mn-ea"/>
              </a:rPr>
              <a:t>4267.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+mn-ea"/>
                <a:ea typeface="+mn-ea"/>
              </a:rPr>
              <a:t>8 </a:t>
            </a:r>
            <a:r>
              <a:rPr lang="en-US" altLang="zh-CN" sz="2400" dirty="0" err="1">
                <a:solidFill>
                  <a:srgbClr val="0000FF"/>
                </a:solidFill>
                <a:latin typeface="+mn-ea"/>
                <a:ea typeface="+mn-ea"/>
              </a:rPr>
              <a:t>kW·h</a:t>
            </a:r>
            <a:r>
              <a:rPr lang="en-US" altLang="zh-CN" sz="2400" dirty="0">
                <a:solidFill>
                  <a:srgbClr val="00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5238750" y="5413375"/>
            <a:ext cx="30543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ea"/>
                <a:ea typeface="+mn-ea"/>
              </a:rPr>
              <a:t>4374.4 </a:t>
            </a:r>
            <a:r>
              <a:rPr lang="en-US" altLang="zh-CN" sz="2400" dirty="0" err="1">
                <a:solidFill>
                  <a:srgbClr val="0000FF"/>
                </a:solidFill>
                <a:latin typeface="+mn-ea"/>
                <a:ea typeface="+mn-ea"/>
              </a:rPr>
              <a:t>kW·h</a:t>
            </a:r>
            <a:r>
              <a:rPr lang="en-US" altLang="zh-CN" sz="2400" dirty="0">
                <a:solidFill>
                  <a:srgbClr val="00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595813" y="6063381"/>
            <a:ext cx="18002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0000CC"/>
                </a:solidFill>
                <a:latin typeface="+mn-ea"/>
                <a:ea typeface="+mn-ea"/>
              </a:rPr>
              <a:t>106.6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2642394" y="1886917"/>
            <a:ext cx="423386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该电能表额定电压为</a:t>
            </a:r>
            <a:r>
              <a:rPr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220V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979487" y="2636912"/>
            <a:ext cx="8201025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该电能表额定电流为</a:t>
            </a:r>
            <a:r>
              <a:rPr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10A</a:t>
            </a:r>
            <a:r>
              <a:rPr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，短时间内通过的电流允许大些，但不能超过</a:t>
            </a:r>
            <a:r>
              <a:rPr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20A</a:t>
            </a:r>
            <a:r>
              <a:rPr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984001" y="3829050"/>
            <a:ext cx="77644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用电器每消耗</a:t>
            </a:r>
            <a:r>
              <a:rPr lang="en-US" altLang="zh-CN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1kw</a:t>
            </a:r>
            <a:r>
              <a:rPr lang="en-US" altLang="en-US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·</a:t>
            </a:r>
            <a:r>
              <a:rPr lang="en-US" altLang="zh-CN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h</a:t>
            </a:r>
            <a:r>
              <a:rPr lang="zh-CN" altLang="en-US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的电能，电能表的转盘转动</a:t>
            </a:r>
            <a:r>
              <a:rPr lang="en-US" altLang="zh-CN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1250</a:t>
            </a:r>
            <a:r>
              <a:rPr lang="zh-CN" altLang="en-US" sz="2400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圈。</a:t>
            </a:r>
          </a:p>
        </p:txBody>
      </p:sp>
      <p:sp>
        <p:nvSpPr>
          <p:cNvPr id="44063" name="Text Box 38"/>
          <p:cNvSpPr txBox="1">
            <a:spLocks noChangeArrowheads="1"/>
          </p:cNvSpPr>
          <p:nvPr/>
        </p:nvSpPr>
        <p:spPr bwMode="auto">
          <a:xfrm>
            <a:off x="251520" y="528861"/>
            <a:ext cx="3222625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+mn-ea"/>
                <a:ea typeface="+mn-ea"/>
              </a:rPr>
              <a:t>小结：认识电能表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2941638" y="1119188"/>
            <a:ext cx="47513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  测</a:t>
            </a:r>
            <a:r>
              <a:rPr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量用电器消耗电能的多少</a:t>
            </a:r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>
            <a:off x="1952624" y="4270375"/>
            <a:ext cx="1395239" cy="609600"/>
          </a:xfrm>
          <a:prstGeom prst="cloudCallout">
            <a:avLst>
              <a:gd name="adj1" fmla="val -33088"/>
              <a:gd name="adj2" fmla="val 72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zh-CN" altLang="en-US" sz="2400" dirty="0">
                <a:solidFill>
                  <a:srgbClr val="0000CC"/>
                </a:solidFill>
                <a:latin typeface="+mn-ea"/>
                <a:ea typeface="+mn-ea"/>
              </a:rPr>
              <a:t>小数</a:t>
            </a:r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1014189" y="4341813"/>
            <a:ext cx="13255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 err="1">
                <a:solidFill>
                  <a:srgbClr val="0000CC"/>
                </a:solidFill>
                <a:latin typeface="+mn-ea"/>
                <a:ea typeface="+mn-ea"/>
              </a:rPr>
              <a:t>kw</a:t>
            </a:r>
            <a:r>
              <a:rPr lang="en-US" altLang="en-US" sz="2400" dirty="0" err="1">
                <a:solidFill>
                  <a:srgbClr val="0000CC"/>
                </a:solidFill>
                <a:latin typeface="+mn-ea"/>
                <a:ea typeface="+mn-ea"/>
              </a:rPr>
              <a:t>·</a:t>
            </a:r>
            <a:r>
              <a:rPr lang="en-US" altLang="zh-CN" sz="2400" dirty="0" err="1">
                <a:solidFill>
                  <a:srgbClr val="0000CC"/>
                </a:solidFill>
                <a:latin typeface="+mn-ea"/>
                <a:ea typeface="+mn-ea"/>
              </a:rPr>
              <a:t>h</a:t>
            </a:r>
            <a:endParaRPr lang="en-US" altLang="zh-CN" sz="2400" dirty="0">
              <a:solidFill>
                <a:srgbClr val="0000CC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5" grpId="0"/>
      <p:bldP spid="52256" grpId="0"/>
      <p:bldP spid="52257" grpId="0"/>
      <p:bldP spid="52259" grpId="0"/>
      <p:bldP spid="52260" grpId="0"/>
      <p:bldP spid="52261" grpId="0"/>
      <p:bldP spid="52265" grpId="0"/>
      <p:bldP spid="522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1188" y="663625"/>
            <a:ext cx="78120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0" dirty="0">
                <a:latin typeface="Verdana" panose="020B0604030504040204" pitchFamily="34" charset="0"/>
              </a:rPr>
              <a:t>小华家的电能表某月初的示数如下图甲所示，当月底的示数乙图所示。那么小华家该月消耗多少度电？约等于多少焦？若当地的电费为</a:t>
            </a:r>
            <a:r>
              <a:rPr kumimoji="1" lang="en-US" altLang="zh-CN" sz="2400" b="0" dirty="0">
                <a:latin typeface="Verdana" panose="020B0604030504040204" pitchFamily="34" charset="0"/>
              </a:rPr>
              <a:t>0.5</a:t>
            </a:r>
            <a:r>
              <a:rPr kumimoji="1" lang="zh-CN" altLang="en-US" sz="2400" b="0" dirty="0">
                <a:latin typeface="Verdana" panose="020B0604030504040204" pitchFamily="34" charset="0"/>
              </a:rPr>
              <a:t>元</a:t>
            </a:r>
            <a:r>
              <a:rPr kumimoji="1" lang="en-US" altLang="zh-CN" sz="2400" b="0" dirty="0">
                <a:latin typeface="Verdana" panose="020B0604030504040204" pitchFamily="34" charset="0"/>
              </a:rPr>
              <a:t>/</a:t>
            </a:r>
            <a:r>
              <a:rPr kumimoji="1" lang="en-US" altLang="zh-CN" sz="2400" b="0" dirty="0" err="1">
                <a:latin typeface="Times New Roman" panose="02020603050405020304" pitchFamily="18" charset="0"/>
              </a:rPr>
              <a:t>KW·h</a:t>
            </a:r>
            <a:r>
              <a:rPr kumimoji="1" lang="zh-CN" altLang="en-US" sz="2400" b="0" dirty="0">
                <a:latin typeface="Times New Roman" panose="02020603050405020304" pitchFamily="18" charset="0"/>
              </a:rPr>
              <a:t>，该月小华家应支多少电费 ？</a:t>
            </a:r>
            <a:endParaRPr kumimoji="1" lang="zh-CN" altLang="en-US" sz="2000" b="0" dirty="0">
              <a:latin typeface="Times New Roman" panose="02020603050405020304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938213" y="3068638"/>
            <a:ext cx="7162800" cy="1238250"/>
            <a:chOff x="528" y="1200"/>
            <a:chExt cx="4512" cy="780"/>
          </a:xfrm>
        </p:grpSpPr>
        <p:grpSp>
          <p:nvGrpSpPr>
            <p:cNvPr id="4" name="Group 4"/>
            <p:cNvGrpSpPr/>
            <p:nvPr/>
          </p:nvGrpSpPr>
          <p:grpSpPr bwMode="auto">
            <a:xfrm>
              <a:off x="528" y="1200"/>
              <a:ext cx="2064" cy="336"/>
              <a:chOff x="480" y="1200"/>
              <a:chExt cx="2064" cy="336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206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zh-CN" sz="2000" b="1">
                  <a:solidFill>
                    <a:srgbClr val="0000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3" name="Line 6"/>
              <p:cNvSpPr>
                <a:spLocks noChangeShapeType="1"/>
              </p:cNvSpPr>
              <p:nvPr/>
            </p:nvSpPr>
            <p:spPr bwMode="auto">
              <a:xfrm>
                <a:off x="816" y="12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Line 7"/>
              <p:cNvSpPr>
                <a:spLocks noChangeShapeType="1"/>
              </p:cNvSpPr>
              <p:nvPr/>
            </p:nvSpPr>
            <p:spPr bwMode="auto">
              <a:xfrm>
                <a:off x="1152" y="12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Line 8"/>
              <p:cNvSpPr>
                <a:spLocks noChangeShapeType="1"/>
              </p:cNvSpPr>
              <p:nvPr/>
            </p:nvSpPr>
            <p:spPr bwMode="auto">
              <a:xfrm>
                <a:off x="1488" y="12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Line 9"/>
              <p:cNvSpPr>
                <a:spLocks noChangeShapeType="1"/>
              </p:cNvSpPr>
              <p:nvPr/>
            </p:nvSpPr>
            <p:spPr bwMode="auto">
              <a:xfrm>
                <a:off x="1824" y="12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Line 10"/>
              <p:cNvSpPr>
                <a:spLocks noChangeShapeType="1"/>
              </p:cNvSpPr>
              <p:nvPr/>
            </p:nvSpPr>
            <p:spPr bwMode="auto">
              <a:xfrm>
                <a:off x="2160" y="12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528" y="124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0</a:t>
                </a:r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864" y="1248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1</a:t>
                </a:r>
              </a:p>
            </p:txBody>
          </p:sp>
          <p:sp>
            <p:nvSpPr>
              <p:cNvPr id="30" name="Text Box 13"/>
              <p:cNvSpPr txBox="1">
                <a:spLocks noChangeArrowheads="1"/>
              </p:cNvSpPr>
              <p:nvPr/>
            </p:nvSpPr>
            <p:spPr bwMode="auto">
              <a:xfrm>
                <a:off x="1200" y="1248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2</a:t>
                </a:r>
              </a:p>
            </p:txBody>
          </p:sp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1536" y="124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6</a:t>
                </a:r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>
                <a:off x="1872" y="1248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8</a:t>
                </a:r>
              </a:p>
            </p:txBody>
          </p:sp>
          <p:sp>
            <p:nvSpPr>
              <p:cNvPr id="33" name="Text Box 16"/>
              <p:cNvSpPr txBox="1">
                <a:spLocks noChangeArrowheads="1"/>
              </p:cNvSpPr>
              <p:nvPr/>
            </p:nvSpPr>
            <p:spPr bwMode="auto">
              <a:xfrm>
                <a:off x="2208" y="124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4</a:t>
                </a:r>
              </a:p>
            </p:txBody>
          </p:sp>
        </p:grpSp>
        <p:grpSp>
          <p:nvGrpSpPr>
            <p:cNvPr id="5" name="Group 17"/>
            <p:cNvGrpSpPr/>
            <p:nvPr/>
          </p:nvGrpSpPr>
          <p:grpSpPr bwMode="auto">
            <a:xfrm>
              <a:off x="2976" y="1200"/>
              <a:ext cx="2064" cy="336"/>
              <a:chOff x="1248" y="2880"/>
              <a:chExt cx="2064" cy="336"/>
            </a:xfrm>
          </p:grpSpPr>
          <p:sp>
            <p:nvSpPr>
              <p:cNvPr id="10" name="Rectangle 18"/>
              <p:cNvSpPr>
                <a:spLocks noChangeArrowheads="1"/>
              </p:cNvSpPr>
              <p:nvPr/>
            </p:nvSpPr>
            <p:spPr bwMode="auto">
              <a:xfrm>
                <a:off x="1248" y="2880"/>
                <a:ext cx="206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zh-CN" sz="2000" b="1">
                  <a:solidFill>
                    <a:srgbClr val="0000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1" name="Line 19"/>
              <p:cNvSpPr>
                <a:spLocks noChangeShapeType="1"/>
              </p:cNvSpPr>
              <p:nvPr/>
            </p:nvSpPr>
            <p:spPr bwMode="auto">
              <a:xfrm>
                <a:off x="1584" y="2880"/>
                <a:ext cx="1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1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256" y="2880"/>
                <a:ext cx="1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1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>
                <a:off x="2928" y="2880"/>
                <a:ext cx="1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Text Box 24"/>
              <p:cNvSpPr txBox="1">
                <a:spLocks noChangeArrowheads="1"/>
              </p:cNvSpPr>
              <p:nvPr/>
            </p:nvSpPr>
            <p:spPr bwMode="auto">
              <a:xfrm>
                <a:off x="1296" y="292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0</a:t>
                </a:r>
              </a:p>
            </p:txBody>
          </p:sp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1632" y="2928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1</a:t>
                </a:r>
              </a:p>
            </p:txBody>
          </p:sp>
          <p:sp>
            <p:nvSpPr>
              <p:cNvPr id="18" name="Text Box 26"/>
              <p:cNvSpPr txBox="1">
                <a:spLocks noChangeArrowheads="1"/>
              </p:cNvSpPr>
              <p:nvPr/>
            </p:nvSpPr>
            <p:spPr bwMode="auto">
              <a:xfrm>
                <a:off x="1968" y="2928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3</a:t>
                </a:r>
              </a:p>
            </p:txBody>
          </p: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5</a:t>
                </a:r>
              </a:p>
            </p:txBody>
          </p: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2640" y="2928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2</a:t>
                </a:r>
              </a:p>
            </p:txBody>
          </p:sp>
          <p:sp>
            <p:nvSpPr>
              <p:cNvPr id="21" name="Text Box 29"/>
              <p:cNvSpPr txBox="1">
                <a:spLocks noChangeArrowheads="1"/>
              </p:cNvSpPr>
              <p:nvPr/>
            </p:nvSpPr>
            <p:spPr bwMode="auto">
              <a:xfrm>
                <a:off x="2976" y="292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9</a:t>
                </a:r>
              </a:p>
            </p:txBody>
          </p:sp>
        </p:grpSp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1296" y="172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000">
                  <a:solidFill>
                    <a:srgbClr val="0000FF"/>
                  </a:solidFill>
                  <a:latin typeface="Verdana" panose="020B0604030504040204" pitchFamily="34" charset="0"/>
                </a:rPr>
                <a:t>甲</a:t>
              </a:r>
            </a:p>
          </p:txBody>
        </p:sp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2256" y="1248"/>
              <a:ext cx="288" cy="21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16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4704" y="1248"/>
              <a:ext cx="288" cy="21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16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888" y="172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000">
                  <a:solidFill>
                    <a:srgbClr val="0000FF"/>
                  </a:solidFill>
                  <a:latin typeface="Verdana" panose="020B0604030504040204" pitchFamily="34" charset="0"/>
                </a:rPr>
                <a:t>乙</a:t>
              </a:r>
            </a:p>
          </p:txBody>
        </p:sp>
      </p:grp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1042988" y="4397375"/>
            <a:ext cx="554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dirty="0">
                <a:solidFill>
                  <a:srgbClr val="333399"/>
                </a:solidFill>
              </a:rPr>
              <a:t>解：①</a:t>
            </a:r>
            <a:r>
              <a:rPr kumimoji="1" lang="en-US" altLang="zh-CN" sz="2000" b="1" dirty="0">
                <a:solidFill>
                  <a:srgbClr val="333399"/>
                </a:solidFill>
              </a:rPr>
              <a:t>W=W</a:t>
            </a:r>
            <a:r>
              <a:rPr kumimoji="1" lang="zh-CN" altLang="en-US" sz="2000" b="1" baseline="-25000" dirty="0">
                <a:solidFill>
                  <a:srgbClr val="333399"/>
                </a:solidFill>
              </a:rPr>
              <a:t>底</a:t>
            </a:r>
            <a:r>
              <a:rPr kumimoji="1" lang="zh-CN" altLang="en-US" sz="2000" b="1" dirty="0">
                <a:solidFill>
                  <a:srgbClr val="333399"/>
                </a:solidFill>
              </a:rPr>
              <a:t>－</a:t>
            </a:r>
            <a:r>
              <a:rPr kumimoji="1" lang="en-US" altLang="zh-CN" sz="2000" b="1" dirty="0">
                <a:solidFill>
                  <a:srgbClr val="333399"/>
                </a:solidFill>
              </a:rPr>
              <a:t>W</a:t>
            </a:r>
            <a:r>
              <a:rPr kumimoji="1" lang="zh-CN" altLang="en-US" sz="2000" b="1" baseline="-25000" dirty="0">
                <a:solidFill>
                  <a:srgbClr val="333399"/>
                </a:solidFill>
              </a:rPr>
              <a:t>初</a:t>
            </a:r>
            <a:r>
              <a:rPr kumimoji="1" lang="en-US" altLang="zh-CN" sz="2000" b="1" dirty="0">
                <a:solidFill>
                  <a:srgbClr val="333399"/>
                </a:solidFill>
              </a:rPr>
              <a:t>=1352.9</a:t>
            </a:r>
            <a:r>
              <a:rPr kumimoji="1" lang="zh-CN" altLang="en-US" sz="2000" b="1" dirty="0">
                <a:solidFill>
                  <a:srgbClr val="333399"/>
                </a:solidFill>
              </a:rPr>
              <a:t>－</a:t>
            </a:r>
            <a:r>
              <a:rPr kumimoji="1" lang="en-US" altLang="zh-CN" sz="2000" b="1" dirty="0">
                <a:solidFill>
                  <a:srgbClr val="333399"/>
                </a:solidFill>
              </a:rPr>
              <a:t>1268.4 =84.5(</a:t>
            </a:r>
            <a:r>
              <a:rPr kumimoji="1" lang="zh-CN" altLang="en-US" sz="2000" b="1" dirty="0">
                <a:solidFill>
                  <a:srgbClr val="333399"/>
                </a:solidFill>
              </a:rPr>
              <a:t>度</a:t>
            </a:r>
            <a:r>
              <a:rPr kumimoji="1" lang="en-US" altLang="zh-CN" sz="1400" b="1" dirty="0">
                <a:solidFill>
                  <a:srgbClr val="333399"/>
                </a:solidFill>
              </a:rPr>
              <a:t>)</a:t>
            </a:r>
          </a:p>
        </p:txBody>
      </p:sp>
      <p:grpSp>
        <p:nvGrpSpPr>
          <p:cNvPr id="35" name="Group 35"/>
          <p:cNvGrpSpPr/>
          <p:nvPr/>
        </p:nvGrpSpPr>
        <p:grpSpPr bwMode="auto">
          <a:xfrm>
            <a:off x="1196267" y="4797162"/>
            <a:ext cx="7120210" cy="1223322"/>
            <a:chOff x="185" y="2659"/>
            <a:chExt cx="4440" cy="685"/>
          </a:xfrm>
        </p:grpSpPr>
        <p:graphicFrame>
          <p:nvGraphicFramePr>
            <p:cNvPr id="36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38415077"/>
                </p:ext>
              </p:extLst>
            </p:nvPr>
          </p:nvGraphicFramePr>
          <p:xfrm>
            <a:off x="2067" y="2751"/>
            <a:ext cx="499" cy="300"/>
          </p:xfrm>
          <a:graphic>
            <a:graphicData uri="http://schemas.openxmlformats.org/presentationml/2006/ole">
              <p:oleObj spid="_x0000_s36870" name="Equation" r:id="rId4" imgW="5486400" imgH="5791200" progId="">
                <p:embed/>
              </p:oleObj>
            </a:graphicData>
          </a:graphic>
        </p:graphicFrame>
        <p:graphicFrame>
          <p:nvGraphicFramePr>
            <p:cNvPr id="37" name="Object 37"/>
            <p:cNvGraphicFramePr>
              <a:graphicFrameLocks noChangeAspect="1"/>
            </p:cNvGraphicFramePr>
            <p:nvPr/>
          </p:nvGraphicFramePr>
          <p:xfrm>
            <a:off x="3351" y="2659"/>
            <a:ext cx="501" cy="363"/>
          </p:xfrm>
          <a:graphic>
            <a:graphicData uri="http://schemas.openxmlformats.org/presentationml/2006/ole">
              <p:oleObj spid="_x0000_s36871" name="Equation" r:id="rId5" imgW="5486400" imgH="4876800" progId="">
                <p:embed/>
              </p:oleObj>
            </a:graphicData>
          </a:graphic>
        </p:graphicFrame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85" y="3051"/>
              <a:ext cx="444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99CC"/>
                  </a:solidFill>
                </a:rPr>
                <a:t>②W = 84.5×3.6×       </a:t>
              </a:r>
              <a:r>
                <a:rPr kumimoji="1" lang="en-US" altLang="zh-CN" sz="2800" b="1" dirty="0" smtClean="0">
                  <a:solidFill>
                    <a:srgbClr val="0099CC"/>
                  </a:solidFill>
                </a:rPr>
                <a:t> </a:t>
              </a:r>
              <a:r>
                <a:rPr kumimoji="1" lang="en-US" altLang="zh-CN" sz="2800" b="1" dirty="0">
                  <a:solidFill>
                    <a:srgbClr val="0099CC"/>
                  </a:solidFill>
                </a:rPr>
                <a:t>J =3.042</a:t>
              </a:r>
              <a:r>
                <a:rPr kumimoji="1" lang="en-US" altLang="zh-CN" b="1" dirty="0" smtClean="0">
                  <a:solidFill>
                    <a:srgbClr val="0099CC"/>
                  </a:solidFill>
                </a:rPr>
                <a:t>×</a:t>
              </a:r>
              <a:r>
                <a:rPr kumimoji="1" lang="zh-CN" altLang="en-US" b="1" dirty="0" smtClean="0">
                  <a:solidFill>
                    <a:srgbClr val="0099CC"/>
                  </a:solidFill>
                </a:rPr>
                <a:t>          </a:t>
              </a:r>
              <a:r>
                <a:rPr kumimoji="1" lang="en-US" altLang="zh-CN" sz="2800" b="1" dirty="0" smtClean="0">
                  <a:solidFill>
                    <a:srgbClr val="0099CC"/>
                  </a:solidFill>
                </a:rPr>
                <a:t>J</a:t>
              </a:r>
              <a:endParaRPr kumimoji="1" lang="en-US" altLang="zh-CN" sz="2800" b="1" dirty="0">
                <a:solidFill>
                  <a:srgbClr val="0099CC"/>
                </a:solidFill>
              </a:endParaRPr>
            </a:p>
          </p:txBody>
        </p:sp>
      </p:grp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827088" y="5732463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CC3300"/>
                </a:solidFill>
              </a:rPr>
              <a:t>③84.5 KW·h×0.5</a:t>
            </a:r>
            <a:r>
              <a:rPr kumimoji="1" lang="zh-CN" altLang="en-US" sz="2800" b="1" dirty="0">
                <a:solidFill>
                  <a:srgbClr val="CC3300"/>
                </a:solidFill>
              </a:rPr>
              <a:t>元</a:t>
            </a:r>
            <a:r>
              <a:rPr kumimoji="1" lang="en-US" altLang="zh-CN" sz="2800" b="1" dirty="0">
                <a:solidFill>
                  <a:srgbClr val="CC3300"/>
                </a:solidFill>
              </a:rPr>
              <a:t>/ </a:t>
            </a:r>
            <a:r>
              <a:rPr kumimoji="1" lang="en-US" altLang="zh-CN" sz="2800" b="1" dirty="0" err="1">
                <a:solidFill>
                  <a:srgbClr val="CC3300"/>
                </a:solidFill>
              </a:rPr>
              <a:t>KW·h</a:t>
            </a:r>
            <a:r>
              <a:rPr kumimoji="1" lang="en-US" altLang="zh-CN" sz="2800" b="1" dirty="0">
                <a:solidFill>
                  <a:srgbClr val="CC3300"/>
                </a:solidFill>
              </a:rPr>
              <a:t>=42.25</a:t>
            </a:r>
            <a:r>
              <a:rPr kumimoji="1" lang="zh-CN" altLang="en-US" sz="2800" b="1" dirty="0">
                <a:solidFill>
                  <a:srgbClr val="CC3300"/>
                </a:solidFill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xmlns="" val="5740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4" grpId="0"/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20725" y="3717032"/>
            <a:ext cx="7596188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  <a:r>
              <a:rPr kumimoji="1" lang="zh-CN" altLang="en-US" sz="2000" dirty="0">
                <a:solidFill>
                  <a:srgbClr val="0000FF"/>
                </a:solidFill>
              </a:rPr>
              <a:t>由电功的公式得</a:t>
            </a: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 dirty="0">
                <a:solidFill>
                  <a:srgbClr val="000000"/>
                </a:solidFill>
              </a:rPr>
              <a:t>                   </a:t>
            </a:r>
            <a:r>
              <a:rPr kumimoji="1" lang="en-US" altLang="zh-CN" sz="2000" b="0" dirty="0">
                <a:solidFill>
                  <a:srgbClr val="0000FF"/>
                </a:solidFill>
                <a:latin typeface="Verdana" panose="020B0604030504040204" pitchFamily="34" charset="0"/>
              </a:rPr>
              <a:t>W=</a:t>
            </a:r>
            <a:r>
              <a:rPr kumimoji="1" lang="en-US" altLang="zh-CN" sz="2000" b="0" dirty="0" err="1">
                <a:solidFill>
                  <a:srgbClr val="0000FF"/>
                </a:solidFill>
                <a:latin typeface="Verdana" panose="020B0604030504040204" pitchFamily="34" charset="0"/>
              </a:rPr>
              <a:t>UIt</a:t>
            </a:r>
            <a:endParaRPr kumimoji="1" lang="en-US" altLang="zh-CN" sz="2000" b="0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000" b="0" dirty="0">
                <a:solidFill>
                  <a:srgbClr val="0000FF"/>
                </a:solidFill>
              </a:rPr>
              <a:t>                       </a:t>
            </a:r>
            <a:r>
              <a:rPr kumimoji="1" lang="en-US" altLang="zh-CN" sz="2000" b="0" dirty="0">
                <a:solidFill>
                  <a:srgbClr val="0000FF"/>
                </a:solidFill>
                <a:latin typeface="Verdana" panose="020B0604030504040204" pitchFamily="34" charset="0"/>
              </a:rPr>
              <a:t>=220V× 0.35A× 1800s</a:t>
            </a: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000" b="0" dirty="0">
                <a:solidFill>
                  <a:srgbClr val="0000FF"/>
                </a:solidFill>
                <a:latin typeface="Verdana" panose="020B0604030504040204" pitchFamily="34" charset="0"/>
              </a:rPr>
              <a:t>                   =1.386×10</a:t>
            </a:r>
            <a:r>
              <a:rPr kumimoji="1" lang="en-US" altLang="zh-CN" sz="2000" b="0" baseline="30000" dirty="0">
                <a:solidFill>
                  <a:srgbClr val="0000FF"/>
                </a:solidFill>
                <a:latin typeface="Verdana" panose="020B0604030504040204" pitchFamily="34" charset="0"/>
              </a:rPr>
              <a:t>5</a:t>
            </a:r>
            <a:r>
              <a:rPr kumimoji="1" lang="en-US" altLang="zh-CN" sz="2000" b="0" dirty="0">
                <a:solidFill>
                  <a:srgbClr val="0000FF"/>
                </a:solidFill>
                <a:latin typeface="Verdana" panose="020B0604030504040204" pitchFamily="34" charset="0"/>
              </a:rPr>
              <a:t>J.</a:t>
            </a: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答：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通电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30min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，电炉铁消耗了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1.386×10</a:t>
            </a:r>
            <a:r>
              <a:rPr kumimoji="1" lang="en-US" altLang="zh-CN" sz="2400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J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的电能。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27584" y="704834"/>
            <a:ext cx="7667625" cy="12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dirty="0">
                <a:solidFill>
                  <a:srgbClr val="FF33CC"/>
                </a:solidFill>
                <a:latin typeface="Verdana" panose="020B0604030504040204" pitchFamily="34" charset="0"/>
              </a:rPr>
              <a:t>例题</a:t>
            </a:r>
            <a:r>
              <a:rPr kumimoji="1" lang="en-US" altLang="zh-CN" sz="2400" dirty="0">
                <a:solidFill>
                  <a:srgbClr val="FF33CC"/>
                </a:solidFill>
                <a:latin typeface="Verdana" panose="020B0604030504040204" pitchFamily="34" charset="0"/>
              </a:rPr>
              <a:t>1</a:t>
            </a:r>
            <a:r>
              <a:rPr kumimoji="1" lang="zh-CN" altLang="en-US" sz="2400" dirty="0">
                <a:latin typeface="+mn-ea"/>
                <a:ea typeface="+mn-ea"/>
              </a:rPr>
              <a:t>： </a:t>
            </a:r>
            <a:r>
              <a:rPr kumimoji="1" lang="zh-CN" altLang="en-US" sz="2800" dirty="0">
                <a:latin typeface="+mn-ea"/>
                <a:ea typeface="+mn-ea"/>
              </a:rPr>
              <a:t>一把电烙铁接在</a:t>
            </a:r>
            <a:r>
              <a:rPr kumimoji="1" lang="en-US" altLang="zh-CN" sz="2800" dirty="0">
                <a:latin typeface="+mn-ea"/>
                <a:ea typeface="+mn-ea"/>
              </a:rPr>
              <a:t>220V</a:t>
            </a:r>
            <a:r>
              <a:rPr kumimoji="1" lang="zh-CN" altLang="en-US" sz="2800" dirty="0">
                <a:latin typeface="+mn-ea"/>
                <a:ea typeface="+mn-ea"/>
              </a:rPr>
              <a:t>的电路中，通过它的电流是</a:t>
            </a:r>
            <a:r>
              <a:rPr kumimoji="1" lang="en-US" altLang="zh-CN" sz="2800" dirty="0">
                <a:latin typeface="+mn-ea"/>
                <a:ea typeface="+mn-ea"/>
              </a:rPr>
              <a:t>350mA</a:t>
            </a:r>
            <a:r>
              <a:rPr kumimoji="1" lang="zh-CN" altLang="en-US" sz="2800" dirty="0">
                <a:latin typeface="+mn-ea"/>
                <a:ea typeface="+mn-ea"/>
              </a:rPr>
              <a:t>，问通电</a:t>
            </a:r>
            <a:r>
              <a:rPr kumimoji="1" lang="en-US" altLang="zh-CN" sz="2800" dirty="0">
                <a:latin typeface="+mn-ea"/>
                <a:ea typeface="+mn-ea"/>
              </a:rPr>
              <a:t>30min</a:t>
            </a:r>
            <a:r>
              <a:rPr kumimoji="1" lang="zh-CN" altLang="en-US" sz="2800" dirty="0">
                <a:latin typeface="+mn-ea"/>
                <a:ea typeface="+mn-ea"/>
              </a:rPr>
              <a:t>消耗了多少电能？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640763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r>
              <a:rPr kumimoji="1" lang="en-US" altLang="zh-CN" sz="2800">
                <a:solidFill>
                  <a:srgbClr val="FF33CC"/>
                </a:solidFill>
                <a:latin typeface="Tahoma" panose="020B0604030504040204" pitchFamily="34" charset="0"/>
              </a:rPr>
              <a:t> </a:t>
            </a:r>
            <a:endParaRPr kumimoji="1" lang="en-US" altLang="zh-CN" sz="280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endParaRPr kumimoji="1" lang="en-US" altLang="zh-CN" sz="2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43608" y="2132856"/>
            <a:ext cx="7272808" cy="112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 </a:t>
            </a:r>
            <a:r>
              <a:rPr kumimoji="1" lang="zh-CN" altLang="en-US" sz="2400" b="0" dirty="0" smtClean="0">
                <a:latin typeface="Tahoma" panose="020B0604030504040204" pitchFamily="34" charset="0"/>
              </a:rPr>
              <a:t>已</a:t>
            </a:r>
            <a:r>
              <a:rPr kumimoji="1" lang="zh-CN" altLang="en-US" sz="2400" b="0" dirty="0">
                <a:latin typeface="Tahoma" panose="020B0604030504040204" pitchFamily="34" charset="0"/>
              </a:rPr>
              <a:t>知：</a:t>
            </a:r>
            <a:r>
              <a:rPr kumimoji="1" lang="en-US" altLang="zh-CN" sz="2400" b="0" dirty="0">
                <a:latin typeface="Tahoma" panose="020B0604030504040204" pitchFamily="34" charset="0"/>
              </a:rPr>
              <a:t>U=220V,  I=350mA=0.35A, t=1800s</a:t>
            </a:r>
            <a:r>
              <a:rPr kumimoji="1" lang="en-US" altLang="zh-CN" sz="2400" b="0" dirty="0" smtClean="0">
                <a:latin typeface="Tahoma" panose="020B0604030504040204" pitchFamily="34" charset="0"/>
              </a:rPr>
              <a:t>.</a:t>
            </a:r>
          </a:p>
          <a:p>
            <a:pPr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0" dirty="0" smtClean="0">
                <a:latin typeface="Tahoma" panose="020B0604030504040204" pitchFamily="34" charset="0"/>
              </a:rPr>
              <a:t>求</a:t>
            </a:r>
            <a:r>
              <a:rPr kumimoji="1" lang="zh-CN" altLang="en-US" sz="2400" b="0" dirty="0">
                <a:latin typeface="Tahoma" panose="020B0604030504040204" pitchFamily="34" charset="0"/>
              </a:rPr>
              <a:t>：</a:t>
            </a:r>
            <a:r>
              <a:rPr kumimoji="1" lang="en-US" altLang="zh-CN" sz="2400" b="0" dirty="0">
                <a:latin typeface="Tahoma" panose="020B0604030504040204" pitchFamily="34" charset="0"/>
              </a:rPr>
              <a:t>W=</a:t>
            </a:r>
            <a:r>
              <a:rPr kumimoji="1" lang="zh-CN" altLang="en-US" sz="2400" b="0" dirty="0">
                <a:latin typeface="Tahoma" panose="020B0604030504040204" pitchFamily="34" charset="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xmlns="" val="5740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65188" y="693738"/>
            <a:ext cx="8278812" cy="1871662"/>
          </a:xfrm>
          <a:prstGeom prst="rect">
            <a:avLst/>
          </a:prstGeom>
        </p:spPr>
        <p:txBody>
          <a:bodyPr anchorCtr="1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 </a:t>
            </a:r>
            <a:r>
              <a:rPr lang="en-US" altLang="zh-CN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一电能表表盘上表标“</a:t>
            </a:r>
            <a:r>
              <a:rPr lang="en-US" altLang="zh-CN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1200r/(kW·h)”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，将某用电器单独接在该表上</a:t>
            </a:r>
            <a:r>
              <a:rPr lang="en-US" altLang="zh-CN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当用电器工作</a:t>
            </a:r>
            <a:r>
              <a:rPr lang="en-US" altLang="zh-CN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4min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后，电能表转盘转过</a:t>
            </a:r>
            <a:r>
              <a:rPr lang="en-US" altLang="zh-CN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55r.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若用电器额定电压为</a:t>
            </a:r>
            <a:r>
              <a:rPr lang="en-US" altLang="zh-CN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220V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，求通过该用电器的电流</a:t>
            </a:r>
            <a:r>
              <a:rPr lang="zh-CN" altLang="en-US" sz="2800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71600" y="2348880"/>
            <a:ext cx="720179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33CC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 sz="2000" dirty="0">
                <a:solidFill>
                  <a:srgbClr val="FF66CC"/>
                </a:solidFill>
                <a:latin typeface="宋体" panose="02010600030101010101" pitchFamily="2" charset="-122"/>
              </a:rPr>
              <a:t>4min</a:t>
            </a:r>
            <a:r>
              <a:rPr lang="zh-CN" altLang="en-US" sz="2000" dirty="0">
                <a:solidFill>
                  <a:srgbClr val="FF66CC"/>
                </a:solidFill>
                <a:latin typeface="宋体" panose="02010600030101010101" pitchFamily="2" charset="-122"/>
              </a:rPr>
              <a:t>内电能表转盘转过</a:t>
            </a:r>
            <a:r>
              <a:rPr lang="en-US" altLang="zh-CN" sz="2000" dirty="0">
                <a:solidFill>
                  <a:srgbClr val="FF66CC"/>
                </a:solidFill>
                <a:latin typeface="宋体" panose="02010600030101010101" pitchFamily="2" charset="-122"/>
              </a:rPr>
              <a:t>55r</a:t>
            </a:r>
            <a:r>
              <a:rPr lang="zh-CN" altLang="en-US" sz="2000" dirty="0">
                <a:solidFill>
                  <a:srgbClr val="FF66CC"/>
                </a:solidFill>
                <a:latin typeface="宋体" panose="02010600030101010101" pitchFamily="2" charset="-122"/>
              </a:rPr>
              <a:t>，说明该用电器消耗的电能为：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70607" y="3019970"/>
            <a:ext cx="140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33CC"/>
                </a:solidFill>
                <a:latin typeface="Verdana" panose="020B0604030504040204" pitchFamily="34" charset="0"/>
              </a:rPr>
              <a:t>W </a:t>
            </a:r>
            <a:r>
              <a:rPr lang="en-US" altLang="zh-CN" sz="2000" dirty="0">
                <a:solidFill>
                  <a:srgbClr val="FF33CC"/>
                </a:solidFill>
                <a:latin typeface="Verdana" panose="020B0604030504040204" pitchFamily="34" charset="0"/>
              </a:rPr>
              <a:t>=</a:t>
            </a:r>
            <a:endParaRPr lang="en-US" altLang="zh-CN" sz="2000" i="1" dirty="0">
              <a:solidFill>
                <a:srgbClr val="FF33CC"/>
              </a:solidFill>
              <a:latin typeface="Verdana" panose="020B0604030504040204" pitchFamily="34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29569" y="3309416"/>
            <a:ext cx="3024187" cy="0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37631" y="2852936"/>
            <a:ext cx="1368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宋体" panose="02010600030101010101" pitchFamily="2" charset="-122"/>
              </a:rPr>
              <a:t>55r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29569" y="3236391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宋体" panose="02010600030101010101" pitchFamily="2" charset="-122"/>
              </a:rPr>
              <a:t>1200r/(</a:t>
            </a:r>
            <a:r>
              <a:rPr lang="en-US" altLang="zh-CN" sz="2000" dirty="0" err="1">
                <a:solidFill>
                  <a:srgbClr val="FF33CC"/>
                </a:solidFill>
                <a:latin typeface="宋体" panose="02010600030101010101" pitchFamily="2" charset="-122"/>
              </a:rPr>
              <a:t>kW·h</a:t>
            </a:r>
            <a:r>
              <a:rPr lang="en-US" altLang="zh-CN" sz="2000" dirty="0">
                <a:solidFill>
                  <a:srgbClr val="FF33CC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2319" y="3062361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758581" y="3309416"/>
            <a:ext cx="1079500" cy="0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065836" y="2780928"/>
            <a:ext cx="4443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55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909005" y="3214166"/>
            <a:ext cx="704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1200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011391" y="3068960"/>
            <a:ext cx="8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err="1">
                <a:solidFill>
                  <a:srgbClr val="FF33CC"/>
                </a:solidFill>
                <a:latin typeface="宋体" panose="02010600030101010101" pitchFamily="2" charset="-122"/>
              </a:rPr>
              <a:t>kW·h</a:t>
            </a:r>
            <a:endParaRPr lang="en-US" altLang="zh-CN" sz="2000" b="1" dirty="0">
              <a:solidFill>
                <a:srgbClr val="FF33CC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81869" y="3789040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2339925" y="3962897"/>
            <a:ext cx="1223963" cy="0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637987" y="3867647"/>
            <a:ext cx="704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1200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791642" y="3501008"/>
            <a:ext cx="4443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55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363095" y="3813518"/>
            <a:ext cx="7191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164606" y="3765893"/>
            <a:ext cx="2881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×3.6×10</a:t>
            </a:r>
            <a:r>
              <a:rPr lang="en-US" altLang="zh-CN" sz="2000" b="1" baseline="30000" dirty="0">
                <a:solidFill>
                  <a:srgbClr val="FF33CC"/>
                </a:solidFill>
                <a:latin typeface="宋体" panose="02010600030101010101" pitchFamily="2" charset="-122"/>
              </a:rPr>
              <a:t>6</a:t>
            </a: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J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292080" y="3820978"/>
            <a:ext cx="2881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1.65×10</a:t>
            </a:r>
            <a:r>
              <a:rPr lang="en-US" altLang="zh-CN" sz="2000" b="1" baseline="30000" dirty="0">
                <a:solidFill>
                  <a:srgbClr val="FF33CC"/>
                </a:solidFill>
                <a:latin typeface="宋体" panose="02010600030101010101" pitchFamily="2" charset="-122"/>
              </a:rPr>
              <a:t>5</a:t>
            </a:r>
            <a:r>
              <a:rPr lang="en-US" altLang="zh-CN" sz="2000" b="1" dirty="0">
                <a:solidFill>
                  <a:srgbClr val="FF33CC"/>
                </a:solidFill>
                <a:latin typeface="宋体" panose="02010600030101010101" pitchFamily="2" charset="-122"/>
              </a:rPr>
              <a:t>J</a:t>
            </a:r>
          </a:p>
        </p:txBody>
      </p:sp>
      <p:sp>
        <p:nvSpPr>
          <p:cNvPr id="20" name="矩形 19"/>
          <p:cNvSpPr/>
          <p:nvPr/>
        </p:nvSpPr>
        <p:spPr>
          <a:xfrm>
            <a:off x="1331640" y="4355812"/>
            <a:ext cx="4629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由</a:t>
            </a:r>
            <a:r>
              <a:rPr lang="en-US" altLang="zh-CN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W </a:t>
            </a:r>
            <a:r>
              <a:rPr lang="en-US" altLang="zh-CN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US" altLang="zh-CN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UIt</a:t>
            </a:r>
            <a:r>
              <a:rPr lang="zh-CN" altLang="en-US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可得，通过该用电器的电流为：</a:t>
            </a:r>
            <a:endParaRPr lang="zh-CN" altLang="en-US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609304" y="4984403"/>
            <a:ext cx="1306512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n-ea"/>
                <a:cs typeface="+mn-cs"/>
              </a:rPr>
              <a:t>I 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n-ea"/>
                <a:cs typeface="+mn-cs"/>
              </a:rPr>
              <a:t>=</a:t>
            </a:r>
            <a:endParaRPr kumimoji="0" lang="en-US" altLang="zh-CN" sz="2000" b="1" i="1" u="none" strike="noStrike" kern="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2195736" y="5157192"/>
            <a:ext cx="792162" cy="0"/>
          </a:xfrm>
          <a:prstGeom prst="line">
            <a:avLst/>
          </a:prstGeom>
          <a:noFill/>
          <a:ln w="3175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051720" y="4757082"/>
            <a:ext cx="93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33CC"/>
                </a:solidFill>
                <a:latin typeface="+mn-ea"/>
                <a:ea typeface="+mn-ea"/>
              </a:rPr>
              <a:t>W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051720" y="5117122"/>
            <a:ext cx="93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33CC"/>
                </a:solidFill>
                <a:latin typeface="+mn-ea"/>
                <a:ea typeface="+mn-ea"/>
              </a:rPr>
              <a:t>Ut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2699792" y="4901098"/>
            <a:ext cx="93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+mn-ea"/>
                <a:ea typeface="+mn-ea"/>
              </a:rPr>
              <a:t>=</a:t>
            </a: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3347864" y="5157192"/>
            <a:ext cx="3673475" cy="0"/>
          </a:xfrm>
          <a:prstGeom prst="line">
            <a:avLst/>
          </a:prstGeom>
          <a:noFill/>
          <a:ln w="3175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203848" y="4757082"/>
            <a:ext cx="3529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+mn-ea"/>
                <a:ea typeface="+mn-ea"/>
              </a:rPr>
              <a:t>1.65×10</a:t>
            </a:r>
            <a:r>
              <a:rPr lang="en-US" altLang="zh-CN" sz="2000" baseline="30000" dirty="0">
                <a:solidFill>
                  <a:srgbClr val="FF33CC"/>
                </a:solidFill>
                <a:latin typeface="+mn-ea"/>
                <a:ea typeface="+mn-ea"/>
              </a:rPr>
              <a:t>5</a:t>
            </a:r>
            <a:r>
              <a:rPr lang="en-US" altLang="zh-CN" sz="2000" dirty="0">
                <a:solidFill>
                  <a:srgbClr val="FF33CC"/>
                </a:solidFill>
                <a:latin typeface="+mn-ea"/>
                <a:ea typeface="+mn-ea"/>
              </a:rPr>
              <a:t>J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131840" y="5117122"/>
            <a:ext cx="3960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+mn-ea"/>
                <a:ea typeface="+mn-ea"/>
              </a:rPr>
              <a:t>220V×240s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699792" y="5405154"/>
            <a:ext cx="93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+mn-ea"/>
                <a:ea typeface="+mn-ea"/>
              </a:rPr>
              <a:t>=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483768" y="5405154"/>
            <a:ext cx="2592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CC"/>
                </a:solidFill>
                <a:latin typeface="+mn-ea"/>
                <a:ea typeface="+mn-ea"/>
              </a:rPr>
              <a:t>3.125A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5496" y="5400600"/>
            <a:ext cx="648210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33CC"/>
                </a:solidFill>
                <a:latin typeface="Verdana" panose="020B0604030504040204" pitchFamily="34" charset="0"/>
              </a:rPr>
              <a:t>答：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通过该用电器的电流为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3.125A</a:t>
            </a:r>
          </a:p>
        </p:txBody>
      </p:sp>
    </p:spTree>
    <p:extLst>
      <p:ext uri="{BB962C8B-B14F-4D97-AF65-F5344CB8AC3E}">
        <p14:creationId xmlns:p14="http://schemas.microsoft.com/office/powerpoint/2010/main" xmlns="" val="5740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1" grpId="0" build="p"/>
      <p:bldP spid="22" grpId="0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600" y="981075"/>
            <a:ext cx="8280400" cy="6119813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endParaRPr lang="en-US" altLang="zh-CN" b="1" dirty="0">
              <a:solidFill>
                <a:srgbClr val="EABB36"/>
              </a:solidFill>
            </a:endParaRPr>
          </a:p>
          <a:p>
            <a:pPr>
              <a:buFontTx/>
              <a:buNone/>
            </a:pPr>
            <a:endParaRPr lang="en-US" altLang="zh-CN" b="1" dirty="0">
              <a:solidFill>
                <a:srgbClr val="EABB36"/>
              </a:solidFill>
            </a:endParaRPr>
          </a:p>
          <a:p>
            <a:pPr>
              <a:buFontTx/>
              <a:buNone/>
            </a:pPr>
            <a:r>
              <a:rPr lang="en-US" altLang="zh-CN" b="1" dirty="0"/>
              <a:t>         </a:t>
            </a:r>
            <a:r>
              <a:rPr lang="zh-CN" altLang="en-US" b="1" dirty="0">
                <a:solidFill>
                  <a:srgbClr val="0000FF"/>
                </a:solidFill>
              </a:rPr>
              <a:t>定义：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影响因素：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                               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zh-CN" altLang="en-US" b="1" dirty="0" smtClean="0">
                <a:solidFill>
                  <a:srgbClr val="0000FF"/>
                </a:solidFill>
              </a:rPr>
              <a:t>         测量</a:t>
            </a:r>
            <a:r>
              <a:rPr lang="zh-CN" altLang="en-US" b="1" dirty="0">
                <a:solidFill>
                  <a:srgbClr val="0000FF"/>
                </a:solidFill>
              </a:rPr>
              <a:t>工具</a:t>
            </a:r>
          </a:p>
          <a:p>
            <a:pPr>
              <a:buFontTx/>
              <a:buNone/>
            </a:pPr>
            <a:endParaRPr lang="zh-CN" altLang="en-US" b="1" dirty="0"/>
          </a:p>
          <a:p>
            <a:pPr>
              <a:buFontTx/>
              <a:buNone/>
            </a:pPr>
            <a:r>
              <a:rPr lang="zh-CN" altLang="en-US" b="1" dirty="0"/>
              <a:t>                                        </a:t>
            </a:r>
          </a:p>
        </p:txBody>
      </p:sp>
      <p:sp>
        <p:nvSpPr>
          <p:cNvPr id="33796" name="AutoShape 4"/>
          <p:cNvSpPr/>
          <p:nvPr/>
        </p:nvSpPr>
        <p:spPr bwMode="auto">
          <a:xfrm>
            <a:off x="5075486" y="4976006"/>
            <a:ext cx="73025" cy="1368425"/>
          </a:xfrm>
          <a:prstGeom prst="leftBrace">
            <a:avLst>
              <a:gd name="adj1" fmla="val 156159"/>
              <a:gd name="adj2" fmla="val 41417"/>
            </a:avLst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3800" b="1">
              <a:solidFill>
                <a:srgbClr val="000000"/>
              </a:solidFill>
            </a:endParaRPr>
          </a:p>
        </p:txBody>
      </p:sp>
      <p:sp>
        <p:nvSpPr>
          <p:cNvPr id="33797" name="AutoShape 5"/>
          <p:cNvSpPr/>
          <p:nvPr/>
        </p:nvSpPr>
        <p:spPr bwMode="auto">
          <a:xfrm>
            <a:off x="1295648" y="1951819"/>
            <a:ext cx="287338" cy="3527425"/>
          </a:xfrm>
          <a:prstGeom prst="leftBrace">
            <a:avLst>
              <a:gd name="adj1" fmla="val 102302"/>
              <a:gd name="adj2" fmla="val 50000"/>
            </a:avLst>
          </a:prstGeom>
          <a:noFill/>
          <a:ln w="317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3800" b="1">
              <a:solidFill>
                <a:srgbClr val="000000"/>
              </a:solidFill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3167311" y="5480831"/>
            <a:ext cx="5762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672136" y="5193494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  <a:latin typeface="Verdana" panose="020B0604030504040204" pitchFamily="34" charset="0"/>
              </a:rPr>
              <a:t>电能表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197724" y="5912854"/>
            <a:ext cx="3240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latin typeface="Verdana" panose="020B0604030504040204" pitchFamily="34" charset="0"/>
              </a:rPr>
              <a:t>技术参数的含义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383211" y="2223281"/>
            <a:ext cx="450056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FF"/>
                </a:solidFill>
                <a:latin typeface="Verdana" panose="020B0604030504040204" pitchFamily="34" charset="0"/>
              </a:rPr>
              <a:t>导体两端的</a:t>
            </a:r>
            <a:r>
              <a:rPr lang="zh-CN" altLang="en-US" sz="2800">
                <a:solidFill>
                  <a:srgbClr val="FF33CC"/>
                </a:solidFill>
                <a:latin typeface="Verdana" panose="020B0604030504040204" pitchFamily="34" charset="0"/>
              </a:rPr>
              <a:t>电压、</a:t>
            </a:r>
            <a:r>
              <a:rPr lang="zh-CN" altLang="en-US" sz="2800">
                <a:solidFill>
                  <a:srgbClr val="0000FF"/>
                </a:solidFill>
                <a:latin typeface="Verdana" panose="020B0604030504040204" pitchFamily="34" charset="0"/>
              </a:rPr>
              <a:t>通过导体的</a:t>
            </a:r>
            <a:r>
              <a:rPr lang="zh-CN" altLang="en-US" sz="2800">
                <a:solidFill>
                  <a:srgbClr val="FF33CC"/>
                </a:solidFill>
                <a:latin typeface="Verdana" panose="020B0604030504040204" pitchFamily="34" charset="0"/>
              </a:rPr>
              <a:t>电流</a:t>
            </a:r>
            <a:r>
              <a:rPr lang="zh-CN" altLang="en-US" sz="2800">
                <a:solidFill>
                  <a:srgbClr val="0000FF"/>
                </a:solidFill>
                <a:latin typeface="Verdana" panose="020B0604030504040204" pitchFamily="34" charset="0"/>
              </a:rPr>
              <a:t>及</a:t>
            </a:r>
            <a:r>
              <a:rPr lang="zh-CN" altLang="en-US" sz="2800">
                <a:solidFill>
                  <a:srgbClr val="FF33CC"/>
                </a:solidFill>
                <a:latin typeface="Verdana" panose="020B0604030504040204" pitchFamily="34" charset="0"/>
              </a:rPr>
              <a:t>通电时间 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591048" y="1664481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CC"/>
                </a:solidFill>
                <a:latin typeface="Verdana" panose="020B0604030504040204" pitchFamily="34" charset="0"/>
              </a:rPr>
              <a:t>电流所做的功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852192" y="3641650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i="1" dirty="0">
                <a:solidFill>
                  <a:srgbClr val="FF33CC"/>
                </a:solidFill>
                <a:latin typeface="Verdana" panose="020B0604030504040204" pitchFamily="34" charset="0"/>
              </a:rPr>
              <a:t>W=</a:t>
            </a:r>
            <a:r>
              <a:rPr lang="en-US" altLang="zh-CN" sz="3200" i="1" dirty="0" err="1">
                <a:solidFill>
                  <a:srgbClr val="FF33CC"/>
                </a:solidFill>
                <a:latin typeface="Verdana" panose="020B0604030504040204" pitchFamily="34" charset="0"/>
              </a:rPr>
              <a:t>UIt</a:t>
            </a:r>
            <a:endParaRPr lang="en-US" altLang="zh-CN" sz="3200" i="1" dirty="0">
              <a:solidFill>
                <a:srgbClr val="FF33CC"/>
              </a:solidFill>
              <a:latin typeface="Verdana" panose="020B0604030504040204" pitchFamily="34" charset="0"/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556721" y="4153641"/>
            <a:ext cx="2089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latin typeface="Verdana" panose="020B0604030504040204" pitchFamily="34" charset="0"/>
              </a:rPr>
              <a:t>计算公式：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95535" y="3393269"/>
            <a:ext cx="1223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  <a:latin typeface="Verdana" panose="020B0604030504040204" pitchFamily="34" charset="0"/>
              </a:rPr>
              <a:t>电功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254873" y="4899806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latin typeface="Verdana" panose="020B0604030504040204" pitchFamily="34" charset="0"/>
              </a:rPr>
              <a:t>作用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621086" y="3429000"/>
            <a:ext cx="1511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latin typeface="Verdana" panose="020B0604030504040204" pitchFamily="34" charset="0"/>
              </a:rPr>
              <a:t>单位：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915742" y="3497634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33CC"/>
                </a:solidFill>
                <a:latin typeface="Verdana" panose="020B0604030504040204" pitchFamily="34" charset="0"/>
              </a:rPr>
              <a:t>J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75373" y="4185431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CC"/>
                </a:solidFill>
                <a:latin typeface="Verdana" panose="020B0604030504040204" pitchFamily="34" charset="0"/>
              </a:rPr>
              <a:t>kW·h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815011" y="4185431"/>
            <a:ext cx="1512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FF33CC"/>
                </a:solidFill>
                <a:latin typeface="Verdana" panose="020B0604030504040204" pitchFamily="34" charset="0"/>
              </a:rPr>
              <a:t>1</a:t>
            </a:r>
            <a:endParaRPr lang="en-US" altLang="zh-CN" sz="3200" dirty="0">
              <a:solidFill>
                <a:srgbClr val="FF33CC"/>
              </a:solidFill>
              <a:latin typeface="Verdana" panose="020B0604030504040204" pitchFamily="34" charset="0"/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904161" y="4040969"/>
            <a:ext cx="2590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aseline="-25000" dirty="0">
                <a:solidFill>
                  <a:srgbClr val="FF33CC"/>
                </a:solidFill>
                <a:latin typeface="Verdana" panose="020B0604030504040204" pitchFamily="34" charset="0"/>
              </a:rPr>
              <a:t>3.6×10</a:t>
            </a:r>
            <a:r>
              <a:rPr lang="en-US" altLang="zh-CN" sz="2400" dirty="0">
                <a:solidFill>
                  <a:srgbClr val="FF33CC"/>
                </a:solidFill>
                <a:latin typeface="Verdana" panose="020B0604030504040204" pitchFamily="34" charset="0"/>
              </a:rPr>
              <a:t>6</a:t>
            </a:r>
            <a:r>
              <a:rPr lang="en-US" altLang="zh-CN" sz="4800" baseline="-25000" dirty="0">
                <a:solidFill>
                  <a:srgbClr val="FF33CC"/>
                </a:solidFill>
                <a:latin typeface="Verdana" panose="020B0604030504040204" pitchFamily="34" charset="0"/>
              </a:rPr>
              <a:t>J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5399336" y="4185431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CC"/>
                </a:solidFill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44052" name="Text Box 33"/>
          <p:cNvSpPr txBox="1">
            <a:spLocks noChangeArrowheads="1"/>
          </p:cNvSpPr>
          <p:nvPr/>
        </p:nvSpPr>
        <p:spPr bwMode="auto">
          <a:xfrm>
            <a:off x="969293" y="746906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FF0000"/>
                </a:solidFill>
              </a:rPr>
              <a:t>小结：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38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38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38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38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33796" grpId="0" animBg="1"/>
      <p:bldP spid="33797" grpId="0" animBg="1"/>
      <p:bldP spid="33798" grpId="0" animBg="1"/>
      <p:bldP spid="33808" grpId="0"/>
      <p:bldP spid="33809" grpId="0"/>
      <p:bldP spid="33810" grpId="0"/>
      <p:bldP spid="33812" grpId="0"/>
      <p:bldP spid="33813" grpId="0"/>
      <p:bldP spid="33814" grpId="0"/>
      <p:bldP spid="33815" grpId="0"/>
      <p:bldP spid="33817" grpId="0"/>
      <p:bldP spid="33818" grpId="0"/>
      <p:bldP spid="33819" grpId="0"/>
      <p:bldP spid="33820" grpId="0"/>
      <p:bldP spid="33821" grpId="0"/>
      <p:bldP spid="33822" grpId="0"/>
      <p:bldP spid="338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u=588586510,3436773319&amp;fm=23&amp;g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70204"/>
            <a:ext cx="5688632" cy="426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19" y="863302"/>
            <a:ext cx="8893175" cy="1125538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电瓶车用过一段时间后，还要充电，原来充满的电跑啦去啦？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2"/>
          <p:cNvSpPr txBox="1">
            <a:spLocks noChangeArrowheads="1"/>
          </p:cNvSpPr>
          <p:nvPr/>
        </p:nvSpPr>
        <p:spPr bwMode="auto">
          <a:xfrm>
            <a:off x="74612" y="704637"/>
            <a:ext cx="48625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ahoma" panose="020B0604030504040204" pitchFamily="34" charset="0"/>
              </a:rPr>
              <a:t>一、电能与电功：</a:t>
            </a: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827162" y="3608189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latin typeface="Tahoma" panose="020B0604030504040204" pitchFamily="34" charset="0"/>
              </a:rPr>
              <a:t>电能转化为</a:t>
            </a:r>
            <a:endParaRPr lang="zh-CN" altLang="en-US" sz="2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5316538" y="6237312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latin typeface="Tahoma" panose="020B0604030504040204" pitchFamily="34" charset="0"/>
              </a:rPr>
              <a:t>电能转化为</a:t>
            </a:r>
            <a:endParaRPr lang="zh-CN" altLang="en-US" sz="2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899492" y="6165304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latin typeface="Tahoma" panose="020B0604030504040204" pitchFamily="34" charset="0"/>
              </a:rPr>
              <a:t>电能转化为</a:t>
            </a:r>
            <a:endParaRPr lang="zh-CN" altLang="en-US" sz="2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7174" name="Text Box 16"/>
          <p:cNvSpPr txBox="1">
            <a:spLocks noChangeArrowheads="1"/>
          </p:cNvSpPr>
          <p:nvPr/>
        </p:nvSpPr>
        <p:spPr bwMode="auto">
          <a:xfrm>
            <a:off x="5796930" y="3573016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latin typeface="Tahoma" panose="020B0604030504040204" pitchFamily="34" charset="0"/>
              </a:rPr>
              <a:t>电能转化为</a:t>
            </a:r>
            <a:endParaRPr lang="zh-CN" altLang="en-US" sz="2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pic>
        <p:nvPicPr>
          <p:cNvPr id="71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3718" y="1666107"/>
            <a:ext cx="2520000" cy="182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60018" y="1683570"/>
            <a:ext cx="2520000" cy="177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图片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3719" y="4293097"/>
            <a:ext cx="2520000" cy="169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图片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2557" y="4293097"/>
            <a:ext cx="2520000" cy="165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Box 3"/>
          <p:cNvSpPr txBox="1">
            <a:spLocks noChangeArrowheads="1"/>
          </p:cNvSpPr>
          <p:nvPr/>
        </p:nvSpPr>
        <p:spPr bwMode="auto">
          <a:xfrm>
            <a:off x="2124075" y="3644900"/>
            <a:ext cx="154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FF0000"/>
                </a:solidFill>
              </a:rPr>
              <a:t>光能和内能</a:t>
            </a:r>
          </a:p>
        </p:txBody>
      </p:sp>
      <p:sp>
        <p:nvSpPr>
          <p:cNvPr id="7180" name="TextBox 4"/>
          <p:cNvSpPr txBox="1">
            <a:spLocks noChangeArrowheads="1"/>
          </p:cNvSpPr>
          <p:nvPr/>
        </p:nvSpPr>
        <p:spPr bwMode="auto">
          <a:xfrm>
            <a:off x="7237164" y="3573016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FF0000"/>
                </a:solidFill>
              </a:rPr>
              <a:t>内能</a:t>
            </a:r>
          </a:p>
        </p:txBody>
      </p:sp>
      <p:sp>
        <p:nvSpPr>
          <p:cNvPr id="7181" name="TextBox 5"/>
          <p:cNvSpPr txBox="1">
            <a:spLocks noChangeArrowheads="1"/>
          </p:cNvSpPr>
          <p:nvPr/>
        </p:nvSpPr>
        <p:spPr bwMode="auto">
          <a:xfrm>
            <a:off x="2268612" y="6165304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FF0000"/>
                </a:solidFill>
              </a:rPr>
              <a:t>机械能</a:t>
            </a:r>
          </a:p>
        </p:txBody>
      </p:sp>
      <p:sp>
        <p:nvSpPr>
          <p:cNvPr id="7182" name="TextBox 6"/>
          <p:cNvSpPr txBox="1">
            <a:spLocks noChangeArrowheads="1"/>
          </p:cNvSpPr>
          <p:nvPr/>
        </p:nvSpPr>
        <p:spPr bwMode="auto">
          <a:xfrm>
            <a:off x="6804025" y="6237312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FF0000"/>
                </a:solidFill>
              </a:rPr>
              <a:t>化学能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utoUpdateAnimBg="0"/>
      <p:bldP spid="7181" grpId="0" autoUpdateAnimBg="0"/>
      <p:bldP spid="71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18" y="1341438"/>
            <a:ext cx="3600450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SHJB0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1288" y="1246188"/>
            <a:ext cx="2932112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70" y="4857750"/>
            <a:ext cx="3600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电能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24075" y="4881563"/>
            <a:ext cx="172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化学能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56273" y="4870901"/>
            <a:ext cx="1439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电能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40425" y="4810125"/>
            <a:ext cx="3455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内能</a:t>
            </a:r>
            <a:r>
              <a:rPr lang="zh-CN" altLang="en-US" sz="3600" b="1" dirty="0">
                <a:solidFill>
                  <a:srgbClr val="000000"/>
                </a:solidFill>
              </a:rPr>
              <a:t>和</a:t>
            </a:r>
            <a:r>
              <a:rPr lang="zh-CN" altLang="en-US" sz="3600" b="1" dirty="0">
                <a:solidFill>
                  <a:srgbClr val="FF0000"/>
                </a:solidFill>
              </a:rPr>
              <a:t>机械能</a:t>
            </a:r>
          </a:p>
        </p:txBody>
      </p:sp>
      <p:sp>
        <p:nvSpPr>
          <p:cNvPr id="11" name="右箭头 10"/>
          <p:cNvSpPr>
            <a:spLocks noChangeArrowheads="1"/>
          </p:cNvSpPr>
          <p:nvPr/>
        </p:nvSpPr>
        <p:spPr bwMode="auto">
          <a:xfrm>
            <a:off x="1403350" y="5084763"/>
            <a:ext cx="647700" cy="2540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/>
          <a:lstStyle/>
          <a:p>
            <a:pPr>
              <a:buFontTx/>
              <a:buNone/>
            </a:pPr>
            <a:endParaRPr lang="zh-CN" altLang="en-US" sz="1800"/>
          </a:p>
        </p:txBody>
      </p:sp>
      <p:sp>
        <p:nvSpPr>
          <p:cNvPr id="12" name="右箭头 11"/>
          <p:cNvSpPr>
            <a:spLocks noChangeArrowheads="1"/>
          </p:cNvSpPr>
          <p:nvPr/>
        </p:nvSpPr>
        <p:spPr bwMode="auto">
          <a:xfrm>
            <a:off x="5364163" y="5038725"/>
            <a:ext cx="719137" cy="252413"/>
          </a:xfrm>
          <a:prstGeom prst="rightArrow">
            <a:avLst>
              <a:gd name="adj1" fmla="val 50000"/>
              <a:gd name="adj2" fmla="val 4988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/>
          <a:lstStyle/>
          <a:p>
            <a:pPr>
              <a:buFontTx/>
              <a:buNone/>
            </a:pPr>
            <a:endParaRPr lang="zh-CN" altLang="en-US" sz="1800"/>
          </a:p>
        </p:txBody>
      </p:sp>
    </p:spTree>
  </p:cSld>
  <p:clrMapOvr>
    <a:masterClrMapping/>
  </p:clrMapOvr>
  <p:transition>
    <p:blinds dir="vert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/>
          <p:cNvSpPr>
            <a:spLocks noGrp="1"/>
          </p:cNvSpPr>
          <p:nvPr>
            <p:ph idx="4294967295"/>
          </p:nvPr>
        </p:nvSpPr>
        <p:spPr>
          <a:xfrm>
            <a:off x="900113" y="908050"/>
            <a:ext cx="8243887" cy="4725988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/>
              <a:t>【</a:t>
            </a:r>
            <a:r>
              <a:rPr lang="zh-CN" altLang="en-US" sz="2800" b="1" dirty="0"/>
              <a:t>课堂精讲</a:t>
            </a:r>
            <a:r>
              <a:rPr lang="en-US" altLang="zh-CN" sz="2800" b="1" dirty="0"/>
              <a:t>】</a:t>
            </a:r>
            <a:endParaRPr lang="zh-CN" altLang="en-US" sz="2800" dirty="0"/>
          </a:p>
          <a:p>
            <a:pPr>
              <a:buFontTx/>
              <a:buNone/>
            </a:pP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电能的利用是第二次工业革命的主要标志，从此人类社会进入电气时代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电能的利用，都是通过电能转化为其他形式的能量来实现的，如：光能、热能、动能等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Tx/>
              <a:buNone/>
            </a:pP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Tx/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24544" y="260648"/>
            <a:ext cx="2446338" cy="706438"/>
          </a:xfrm>
          <a:prstGeom prst="rect">
            <a:avLst/>
          </a:prstGeom>
        </p:spPr>
        <p:txBody>
          <a:bodyPr anchorCtr="1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solidFill>
                  <a:srgbClr val="FF0000"/>
                </a:solidFill>
              </a:rPr>
              <a:t>电功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6449" y="1413272"/>
            <a:ext cx="2125663" cy="863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</a:rPr>
              <a:t>1</a:t>
            </a:r>
            <a:r>
              <a:rPr lang="zh-CN" altLang="en-US" b="1" dirty="0" smtClean="0">
                <a:solidFill>
                  <a:srgbClr val="0000FF"/>
                </a:solidFill>
              </a:rPr>
              <a:t>、定义：</a:t>
            </a:r>
            <a:endParaRPr lang="zh-CN" altLang="en-US" b="1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555825" y="1268413"/>
            <a:ext cx="38163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FF33CC"/>
                </a:solidFill>
                <a:latin typeface="Verdana" panose="020B0604030504040204" pitchFamily="34" charset="0"/>
              </a:rPr>
              <a:t>电流所做的功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。</a:t>
            </a:r>
            <a:r>
              <a:rPr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60425" y="1900238"/>
            <a:ext cx="64087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</a:pPr>
            <a:r>
              <a:rPr lang="zh-CN" altLang="en-US" sz="2400" dirty="0" smtClean="0">
                <a:solidFill>
                  <a:srgbClr val="0000FF"/>
                </a:solidFill>
              </a:rPr>
              <a:t>        电</a:t>
            </a:r>
            <a:r>
              <a:rPr lang="zh-CN" altLang="en-US" sz="2400" dirty="0">
                <a:solidFill>
                  <a:srgbClr val="0000FF"/>
                </a:solidFill>
              </a:rPr>
              <a:t>流做功的过程，就是</a:t>
            </a:r>
            <a:r>
              <a:rPr lang="zh-CN" altLang="en-US" sz="2400" dirty="0">
                <a:solidFill>
                  <a:srgbClr val="FF0000"/>
                </a:solidFill>
              </a:rPr>
              <a:t>电能</a:t>
            </a:r>
            <a:r>
              <a:rPr lang="zh-CN" altLang="en-US" sz="2400" dirty="0">
                <a:solidFill>
                  <a:srgbClr val="0000FF"/>
                </a:solidFill>
              </a:rPr>
              <a:t>向</a:t>
            </a:r>
            <a:r>
              <a:rPr lang="zh-CN" altLang="en-US" sz="2400" dirty="0">
                <a:solidFill>
                  <a:srgbClr val="FF0000"/>
                </a:solidFill>
              </a:rPr>
              <a:t>其他形式能</a:t>
            </a:r>
            <a:r>
              <a:rPr lang="zh-CN" altLang="en-US" sz="2400" dirty="0">
                <a:solidFill>
                  <a:srgbClr val="0000FF"/>
                </a:solidFill>
              </a:rPr>
              <a:t>转化的过</a:t>
            </a:r>
            <a:r>
              <a:rPr lang="zh-CN" altLang="en-US" sz="2400" dirty="0" smtClean="0">
                <a:solidFill>
                  <a:srgbClr val="0000FF"/>
                </a:solidFill>
              </a:rPr>
              <a:t>程。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484387" y="5229225"/>
            <a:ext cx="3455988" cy="1076325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FF33CC"/>
                </a:solidFill>
              </a:rPr>
              <a:t>用电器就消耗了多少电能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341512" y="4652963"/>
            <a:ext cx="358775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3635325" y="4440238"/>
            <a:ext cx="8636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044525" y="3463925"/>
            <a:ext cx="2519362" cy="1077913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3200" dirty="0">
                <a:solidFill>
                  <a:srgbClr val="FF33CC"/>
                </a:solidFill>
              </a:rPr>
              <a:t>电流做了多少功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643387" y="3463925"/>
            <a:ext cx="3529013" cy="1077913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Ctr="1">
            <a:spAutoFit/>
          </a:bodyPr>
          <a:lstStyle>
            <a:lvl1pPr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FF33CC"/>
                </a:solidFill>
              </a:rPr>
              <a:t>就有多少电能转化成其他形式的能</a:t>
            </a: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V="1">
            <a:off x="5651450" y="4652963"/>
            <a:ext cx="287337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H="1">
            <a:off x="4859287" y="4652963"/>
            <a:ext cx="360363" cy="433387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3635325" y="3863975"/>
            <a:ext cx="8636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 flipV="1">
            <a:off x="3059062" y="4581525"/>
            <a:ext cx="431800" cy="5032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437137" y="1341438"/>
            <a:ext cx="2413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用</a:t>
            </a:r>
            <a:r>
              <a:rPr lang="en-US" altLang="zh-CN" sz="3200" b="1" i="1" dirty="0">
                <a:solidFill>
                  <a:srgbClr val="FF33CC"/>
                </a:solidFill>
                <a:latin typeface="Verdana" panose="020B0604030504040204" pitchFamily="34" charset="0"/>
              </a:rPr>
              <a:t>W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表示</a:t>
            </a:r>
            <a:r>
              <a:rPr lang="zh-CN" alt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740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1290" y="1125538"/>
            <a:ext cx="3322638" cy="8191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00FF"/>
              </a:buClr>
              <a:buNone/>
            </a:pPr>
            <a:r>
              <a:rPr lang="en-US" altLang="zh-CN" sz="4500" b="1" dirty="0" smtClean="0">
                <a:solidFill>
                  <a:srgbClr val="0000FF"/>
                </a:solidFill>
              </a:rPr>
              <a:t>2</a:t>
            </a:r>
            <a:r>
              <a:rPr lang="zh-CN" altLang="en-US" sz="4500" b="1" dirty="0" smtClean="0">
                <a:solidFill>
                  <a:srgbClr val="0000FF"/>
                </a:solidFill>
              </a:rPr>
              <a:t>、单位：</a:t>
            </a:r>
            <a:endParaRPr lang="zh-CN" altLang="en-US" sz="4500" b="1" dirty="0">
              <a:solidFill>
                <a:srgbClr val="FF33CC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691680" y="2204864"/>
            <a:ext cx="7632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33CC"/>
                </a:solidFill>
                <a:latin typeface="Verdana" panose="020B0604030504040204" pitchFamily="34" charset="0"/>
              </a:rPr>
              <a:t>焦耳，简称</a:t>
            </a:r>
            <a:r>
              <a:rPr lang="zh-CN" altLang="en-US" sz="2800" b="1" dirty="0">
                <a:solidFill>
                  <a:srgbClr val="FF33CC"/>
                </a:solidFill>
              </a:rPr>
              <a:t>“</a:t>
            </a:r>
            <a:r>
              <a:rPr lang="zh-CN" altLang="en-US" sz="2800" b="1" dirty="0">
                <a:solidFill>
                  <a:srgbClr val="FF33CC"/>
                </a:solidFill>
                <a:latin typeface="Verdana" panose="020B0604030504040204" pitchFamily="34" charset="0"/>
              </a:rPr>
              <a:t>焦</a:t>
            </a:r>
            <a:r>
              <a:rPr lang="zh-CN" altLang="en-US" sz="2800" b="1" dirty="0">
                <a:solidFill>
                  <a:srgbClr val="FF33CC"/>
                </a:solidFill>
              </a:rPr>
              <a:t>”</a:t>
            </a:r>
            <a:r>
              <a:rPr lang="zh-CN" altLang="en-US" sz="2800" b="1" dirty="0">
                <a:solidFill>
                  <a:srgbClr val="FF33CC"/>
                </a:solidFill>
                <a:latin typeface="Verdana" panose="020B0604030504040204" pitchFamily="34" charset="0"/>
              </a:rPr>
              <a:t>，符号：</a:t>
            </a:r>
            <a:r>
              <a:rPr lang="en-US" altLang="zh-CN" sz="2800" b="1" dirty="0">
                <a:solidFill>
                  <a:srgbClr val="FF33CC"/>
                </a:solidFill>
                <a:latin typeface="Verdana" panose="020B0604030504040204" pitchFamily="34" charset="0"/>
              </a:rPr>
              <a:t>J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051720" y="3284984"/>
            <a:ext cx="5399757" cy="1008112"/>
            <a:chOff x="1547664" y="3789040"/>
            <a:chExt cx="5399757" cy="100811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835696" y="3789040"/>
              <a:ext cx="2305050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800" b="1" dirty="0" err="1">
                  <a:solidFill>
                    <a:srgbClr val="FF33CC"/>
                  </a:solidFill>
                  <a:latin typeface="Verdana" panose="020B0604030504040204" pitchFamily="34" charset="0"/>
                </a:rPr>
                <a:t>kW</a:t>
              </a:r>
              <a:r>
                <a:rPr lang="en-US" altLang="zh-CN" sz="2800" b="1" dirty="0" err="1">
                  <a:solidFill>
                    <a:srgbClr val="FF33CC"/>
                  </a:solidFill>
                </a:rPr>
                <a:t>·</a:t>
              </a:r>
              <a:r>
                <a:rPr lang="en-US" altLang="zh-CN" sz="2800" b="1" dirty="0" err="1">
                  <a:solidFill>
                    <a:srgbClr val="FF33CC"/>
                  </a:solidFill>
                  <a:latin typeface="Verdana" panose="020B0604030504040204" pitchFamily="34" charset="0"/>
                </a:rPr>
                <a:t>h</a:t>
              </a:r>
              <a:endParaRPr lang="en-US" altLang="zh-CN" sz="2800" b="1" dirty="0">
                <a:solidFill>
                  <a:srgbClr val="FF33CC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635896" y="3789090"/>
              <a:ext cx="3311525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800" b="1" dirty="0">
                  <a:solidFill>
                    <a:srgbClr val="FF33CC"/>
                  </a:solidFill>
                  <a:latin typeface="Verdana" panose="020B0604030504040204" pitchFamily="34" charset="0"/>
                </a:rPr>
                <a:t>3.6×10</a:t>
              </a:r>
              <a:r>
                <a:rPr lang="en-US" altLang="zh-CN" sz="2800" b="1" baseline="30000" dirty="0">
                  <a:solidFill>
                    <a:srgbClr val="FF33CC"/>
                  </a:solidFill>
                  <a:latin typeface="Verdana" panose="020B0604030504040204" pitchFamily="34" charset="0"/>
                </a:rPr>
                <a:t>6</a:t>
              </a:r>
              <a:r>
                <a:rPr lang="en-US" altLang="zh-CN" sz="2800" b="1" dirty="0">
                  <a:solidFill>
                    <a:srgbClr val="FF33CC"/>
                  </a:solidFill>
                  <a:latin typeface="Verdana" panose="020B0604030504040204" pitchFamily="34" charset="0"/>
                </a:rPr>
                <a:t>J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547664" y="3789040"/>
              <a:ext cx="1008062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800" b="1" dirty="0">
                  <a:solidFill>
                    <a:srgbClr val="FF33CC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059832" y="3789090"/>
              <a:ext cx="1008062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800" b="1" dirty="0">
                  <a:solidFill>
                    <a:srgbClr val="FF33CC"/>
                  </a:solidFill>
                  <a:latin typeface="Verdana" panose="020B0604030504040204" pitchFamily="34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854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064500" cy="4797425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altLang="zh-CN" sz="2400" dirty="0"/>
              <a:t>(3)</a:t>
            </a:r>
            <a:r>
              <a:rPr lang="zh-CN" altLang="en-US" sz="2400" b="1" dirty="0"/>
              <a:t>电功和电能的区别和联系</a:t>
            </a:r>
          </a:p>
          <a:p>
            <a:pPr>
              <a:buFontTx/>
              <a:buNone/>
            </a:pPr>
            <a:endParaRPr lang="en-US" altLang="zh-CN" sz="2400" dirty="0" smtClean="0"/>
          </a:p>
          <a:p>
            <a:pPr>
              <a:buFontTx/>
              <a:buNone/>
            </a:pPr>
            <a:r>
              <a:rPr lang="en-US" altLang="zh-CN" sz="2400" dirty="0" smtClean="0"/>
              <a:t>①</a:t>
            </a:r>
            <a:r>
              <a:rPr lang="zh-CN" altLang="en-US" sz="2400" dirty="0"/>
              <a:t>区别：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电能反映的是电流具有做功的本领，它跟机械能和内能相似，是自然界能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量的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一种形式；电功表示电流做功过程中将多少电能转化为其他形式的能量。因此，电能是状态量，电功是过程量。</a:t>
            </a:r>
          </a:p>
          <a:p>
            <a:pPr>
              <a:buFontTx/>
              <a:buNone/>
            </a:pPr>
            <a:endParaRPr lang="en-US" altLang="zh-CN" sz="2400" dirty="0" smtClean="0"/>
          </a:p>
          <a:p>
            <a:pPr>
              <a:buFontTx/>
              <a:buNone/>
            </a:pPr>
            <a:r>
              <a:rPr lang="en-US" altLang="zh-CN" sz="2400" dirty="0" smtClean="0"/>
              <a:t>②</a:t>
            </a:r>
            <a:r>
              <a:rPr lang="zh-CN" altLang="en-US" sz="2400" dirty="0"/>
              <a:t>联系：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电能转化为其他形式能的多少，可以用电功的大小来量度，电流做了多少功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，就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有多少电能转化为其他形式的能，它们是等价的，因此电功的单位跟电能的单位是相同的，即焦耳。</a:t>
            </a:r>
          </a:p>
          <a:p>
            <a:pPr>
              <a:buFontTx/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八年级上册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9年级上册模板</Template>
  <TotalTime>55</TotalTime>
  <Words>1130</Words>
  <Application>Microsoft Office PowerPoint</Application>
  <PresentationFormat>全屏显示(4:3)</PresentationFormat>
  <Paragraphs>207</Paragraphs>
  <Slides>25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八年级上册</vt:lpstr>
      <vt:lpstr>Equation</vt:lpstr>
      <vt:lpstr>幻灯片 1</vt:lpstr>
      <vt:lpstr>幻灯片 2</vt:lpstr>
      <vt:lpstr>电瓶车用过一段时间后，还要充电，原来充满的电跑啦去啦？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二、电功与哪些因素有关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cp:lastModifiedBy>China</cp:lastModifiedBy>
  <cp:revision>36</cp:revision>
  <dcterms:created xsi:type="dcterms:W3CDTF">2017-12-15T05:52:00Z</dcterms:created>
  <dcterms:modified xsi:type="dcterms:W3CDTF">2018-11-01T08:11:17Z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