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0413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636" y="-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281" y="2130426"/>
            <a:ext cx="10361851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8049" y="274639"/>
            <a:ext cx="2742843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521" y="274639"/>
            <a:ext cx="8025355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3964418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6542824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6420740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1533772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6573908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2673271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2477865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919690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2919218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139891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9763145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2101553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3011451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9587517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9832717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1913621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732332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959" y="4406901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521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6793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113" y="273051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521" y="1435101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__1.docx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Word___2.docx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1523174" y="2500522"/>
            <a:ext cx="9144064" cy="1846231"/>
            <a:chOff x="1523174" y="2501100"/>
            <a:chExt cx="9144064" cy="1846659"/>
          </a:xfrm>
        </p:grpSpPr>
        <p:sp>
          <p:nvSpPr>
            <p:cNvPr id="2" name="文本框 5"/>
            <p:cNvSpPr txBox="1"/>
            <p:nvPr/>
          </p:nvSpPr>
          <p:spPr>
            <a:xfrm>
              <a:off x="1951802" y="2501100"/>
              <a:ext cx="8406064" cy="184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CN" altLang="en-US" sz="4400" b="1" spc="200" dirty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第 </a:t>
              </a:r>
              <a:r>
                <a:rPr lang="en-US" altLang="zh-CN" sz="4400" b="1" spc="200" dirty="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18 </a:t>
              </a:r>
              <a:r>
                <a:rPr lang="zh-CN" altLang="en-US" sz="4400" b="1" spc="200" dirty="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课时</a:t>
              </a:r>
              <a:endParaRPr lang="en-US" altLang="zh-CN" sz="4400" b="1" spc="200" dirty="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zh-CN" altLang="en-US" sz="3200" spc="2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家庭电路与安全用电</a:t>
              </a:r>
              <a:endParaRPr lang="zh-CN" altLang="en-US" sz="2500" spc="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3" name="直接连接符 2"/>
            <p:cNvCxnSpPr/>
            <p:nvPr/>
          </p:nvCxnSpPr>
          <p:spPr>
            <a:xfrm>
              <a:off x="1523174" y="3501232"/>
              <a:ext cx="914406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32168210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16"/>
          <p:cNvSpPr txBox="1">
            <a:spLocks noChangeArrowheads="1"/>
          </p:cNvSpPr>
          <p:nvPr/>
        </p:nvSpPr>
        <p:spPr bwMode="auto">
          <a:xfrm>
            <a:off x="951670" y="643563"/>
            <a:ext cx="10715700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重难一　家庭电路的组成与连接</a:t>
            </a:r>
          </a:p>
        </p:txBody>
      </p:sp>
      <p:sp>
        <p:nvSpPr>
          <p:cNvPr id="8" name="矩形 7"/>
          <p:cNvSpPr/>
          <p:nvPr/>
        </p:nvSpPr>
        <p:spPr>
          <a:xfrm>
            <a:off x="951670" y="1286356"/>
            <a:ext cx="10715700" cy="452326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1.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通辽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小玲家的家庭电路简化后如图</a:t>
            </a:r>
            <a:r>
              <a:rPr lang="en-US" sz="2400" smtClean="0"/>
              <a:t>18-2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由该电路可知</a:t>
            </a:r>
            <a:r>
              <a:rPr lang="en-US" sz="2400" smtClean="0"/>
              <a:t>,</a:t>
            </a:r>
            <a:r>
              <a:rPr lang="zh-CN" altLang="en-US" sz="2400" smtClean="0"/>
              <a:t>下列说法正确的是</a:t>
            </a:r>
            <a:r>
              <a:rPr lang="en-US" sz="2400" smtClean="0"/>
              <a:t>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err="1" smtClean="0"/>
              <a:t>A.</a:t>
            </a:r>
            <a:r>
              <a:rPr lang="en-US" sz="2400" i="1" err="1" smtClean="0"/>
              <a:t>a </a:t>
            </a:r>
            <a:r>
              <a:rPr lang="zh-CN" altLang="en-US" sz="2400" smtClean="0"/>
              <a:t>线是零线</a:t>
            </a:r>
            <a:r>
              <a:rPr lang="en-US" sz="2400" smtClean="0"/>
              <a:t>,</a:t>
            </a:r>
            <a:r>
              <a:rPr lang="en-US" sz="2400" i="1" smtClean="0"/>
              <a:t>b </a:t>
            </a:r>
            <a:r>
              <a:rPr lang="zh-CN" altLang="en-US" sz="2400" smtClean="0"/>
              <a:t>线是火线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zh-CN" altLang="en-US" sz="2400" smtClean="0"/>
              <a:t>灯泡</a:t>
            </a:r>
            <a:r>
              <a:rPr lang="en-US" sz="2400" smtClean="0"/>
              <a:t>L</a:t>
            </a:r>
            <a:r>
              <a:rPr lang="zh-CN" altLang="en-US" sz="2400" smtClean="0"/>
              <a:t>与插座</a:t>
            </a:r>
            <a:r>
              <a:rPr lang="en-US" sz="2400" i="1" smtClean="0"/>
              <a:t>Q</a:t>
            </a:r>
            <a:r>
              <a:rPr lang="zh-CN" altLang="en-US" sz="2400" smtClean="0"/>
              <a:t>是串联关系</a:t>
            </a:r>
          </a:p>
          <a:p>
            <a:pPr>
              <a:lnSpc>
                <a:spcPct val="150000"/>
              </a:lnSpc>
            </a:pPr>
            <a:r>
              <a:rPr lang="en-US" sz="2400" err="1" smtClean="0"/>
              <a:t>C.</a:t>
            </a:r>
            <a:r>
              <a:rPr lang="en-US" sz="2400" i="1" err="1" smtClean="0"/>
              <a:t>c </a:t>
            </a:r>
            <a:r>
              <a:rPr lang="zh-CN" altLang="en-US" sz="2400" smtClean="0"/>
              <a:t>处断开</a:t>
            </a:r>
            <a:r>
              <a:rPr lang="en-US" sz="2400" smtClean="0"/>
              <a:t>,</a:t>
            </a:r>
            <a:r>
              <a:rPr lang="zh-CN" altLang="en-US" sz="2400" smtClean="0"/>
              <a:t>洗衣机插头插入插座</a:t>
            </a:r>
            <a:r>
              <a:rPr lang="en-US" sz="2400" i="1" smtClean="0"/>
              <a:t>P</a:t>
            </a:r>
            <a:r>
              <a:rPr lang="en-US" sz="2400" smtClean="0"/>
              <a:t>,</a:t>
            </a:r>
            <a:r>
              <a:rPr lang="zh-CN" altLang="en-US" sz="2400" smtClean="0"/>
              <a:t>洗衣机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虽能工作</a:t>
            </a:r>
            <a:r>
              <a:rPr lang="en-US" sz="2400" smtClean="0"/>
              <a:t>,</a:t>
            </a:r>
            <a:r>
              <a:rPr lang="zh-CN" altLang="en-US" sz="2400" smtClean="0"/>
              <a:t>但有安全隐患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D.</a:t>
            </a:r>
            <a:r>
              <a:rPr lang="zh-CN" altLang="en-US" sz="2400" smtClean="0"/>
              <a:t>台灯插头插入插座</a:t>
            </a:r>
            <a:r>
              <a:rPr lang="en-US" sz="2400" i="1" smtClean="0"/>
              <a:t>Q </a:t>
            </a:r>
            <a:r>
              <a:rPr lang="zh-CN" altLang="en-US" sz="2400" smtClean="0"/>
              <a:t>后</a:t>
            </a:r>
            <a:r>
              <a:rPr lang="en-US" sz="2400" smtClean="0"/>
              <a:t>,</a:t>
            </a:r>
            <a:r>
              <a:rPr lang="zh-CN" altLang="en-US" sz="2400" smtClean="0"/>
              <a:t>空气开关立刻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r>
              <a:rPr lang="zh-CN" altLang="en-US" sz="2400" smtClean="0"/>
              <a:t>“跳闸”</a:t>
            </a:r>
            <a:r>
              <a:rPr lang="en-US" sz="2400" smtClean="0"/>
              <a:t>,</a:t>
            </a:r>
            <a:r>
              <a:rPr lang="zh-CN" altLang="en-US" sz="2400" smtClean="0"/>
              <a:t>是因为灯丝断路造成的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8177147" y="3568455"/>
            <a:ext cx="83708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18-2</a:t>
            </a:r>
            <a:endParaRPr lang="zh-CN" altLang="en-US" smtClean="0"/>
          </a:p>
        </p:txBody>
      </p:sp>
      <p:pic>
        <p:nvPicPr>
          <p:cNvPr id="9" name="21NMWL-124.EPS" descr="id:2147502987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6690694" y="2106802"/>
            <a:ext cx="4190858" cy="1540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888709"/>
      </p:ext>
    </p:extLst>
  </p:cSld>
  <p:clrMapOvr>
    <a:masterClrMapping/>
  </p:clrMapOvr>
  <p:transition>
    <p:pull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6"/>
          <p:cNvSpPr txBox="1">
            <a:spLocks noChangeArrowheads="1"/>
          </p:cNvSpPr>
          <p:nvPr/>
        </p:nvSpPr>
        <p:spPr bwMode="auto">
          <a:xfrm>
            <a:off x="951670" y="837647"/>
            <a:ext cx="10930014" cy="256569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b="1" smtClean="0"/>
              <a:t> </a:t>
            </a:r>
            <a:r>
              <a:rPr lang="en-US" smtClean="0">
                <a:solidFill>
                  <a:srgbClr val="A50021"/>
                </a:solidFill>
              </a:rPr>
              <a:t>C</a:t>
            </a:r>
            <a:r>
              <a:rPr lang="zh-CN" altLang="en-US" i="1" smtClean="0">
                <a:solidFill>
                  <a:srgbClr val="A50021"/>
                </a:solidFill>
              </a:rPr>
              <a:t>　</a:t>
            </a:r>
            <a:endParaRPr lang="en-US" altLang="zh-CN" i="1" smtClean="0">
              <a:solidFill>
                <a:srgbClr val="A50021"/>
              </a:solidFill>
            </a:endParaRP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据题意和题图中的标注可知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用电器的开关应该接在火线上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所以和开关相连的那根线是火线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即</a:t>
            </a:r>
            <a:r>
              <a:rPr lang="en-US" i="1" smtClean="0">
                <a:solidFill>
                  <a:srgbClr val="A50021"/>
                </a:solidFill>
              </a:rPr>
              <a:t>a </a:t>
            </a:r>
            <a:r>
              <a:rPr lang="zh-CN" altLang="en-US" smtClean="0">
                <a:solidFill>
                  <a:srgbClr val="A50021"/>
                </a:solidFill>
              </a:rPr>
              <a:t>线是火线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</a:t>
            </a:r>
            <a:r>
              <a:rPr lang="en-US" i="1" smtClean="0">
                <a:solidFill>
                  <a:srgbClr val="A50021"/>
                </a:solidFill>
              </a:rPr>
              <a:t>b</a:t>
            </a:r>
            <a:r>
              <a:rPr lang="en-US" smtClean="0">
                <a:solidFill>
                  <a:srgbClr val="A50021"/>
                </a:solidFill>
              </a:rPr>
              <a:t> </a:t>
            </a:r>
            <a:r>
              <a:rPr lang="zh-CN" altLang="en-US" smtClean="0">
                <a:solidFill>
                  <a:srgbClr val="A50021"/>
                </a:solidFill>
              </a:rPr>
              <a:t>线是零线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</a:t>
            </a:r>
            <a:r>
              <a:rPr lang="en-US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错误。灯泡</a:t>
            </a:r>
            <a:r>
              <a:rPr lang="en-US" smtClean="0">
                <a:solidFill>
                  <a:srgbClr val="A50021"/>
                </a:solidFill>
              </a:rPr>
              <a:t>L</a:t>
            </a:r>
            <a:r>
              <a:rPr lang="zh-CN" altLang="en-US" smtClean="0">
                <a:solidFill>
                  <a:srgbClr val="A50021"/>
                </a:solidFill>
              </a:rPr>
              <a:t>与插座</a:t>
            </a:r>
            <a:r>
              <a:rPr lang="en-US" i="1" smtClean="0">
                <a:solidFill>
                  <a:srgbClr val="A50021"/>
                </a:solidFill>
              </a:rPr>
              <a:t>Q</a:t>
            </a:r>
            <a:r>
              <a:rPr lang="zh-CN" altLang="en-US" smtClean="0">
                <a:solidFill>
                  <a:srgbClr val="A50021"/>
                </a:solidFill>
              </a:rPr>
              <a:t>是互不影响的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所以是并联关系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</a:t>
            </a:r>
            <a:r>
              <a:rPr lang="en-US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错误。若</a:t>
            </a:r>
            <a:r>
              <a:rPr lang="en-US" i="1" smtClean="0">
                <a:solidFill>
                  <a:srgbClr val="A50021"/>
                </a:solidFill>
              </a:rPr>
              <a:t>c </a:t>
            </a:r>
            <a:r>
              <a:rPr lang="zh-CN" altLang="en-US" smtClean="0">
                <a:solidFill>
                  <a:srgbClr val="A50021"/>
                </a:solidFill>
              </a:rPr>
              <a:t>处断开</a:t>
            </a:r>
            <a:r>
              <a:rPr lang="en-US" smtClean="0">
                <a:solidFill>
                  <a:srgbClr val="A50021"/>
                </a:solidFill>
              </a:rPr>
              <a:t>(</a:t>
            </a:r>
            <a:r>
              <a:rPr lang="zh-CN" altLang="en-US" smtClean="0">
                <a:solidFill>
                  <a:srgbClr val="A50021"/>
                </a:solidFill>
              </a:rPr>
              <a:t>即三孔插座没有接地</a:t>
            </a:r>
            <a:r>
              <a:rPr lang="en-US" smtClean="0">
                <a:solidFill>
                  <a:srgbClr val="A50021"/>
                </a:solidFill>
              </a:rPr>
              <a:t>),</a:t>
            </a:r>
            <a:r>
              <a:rPr lang="zh-CN" altLang="en-US" smtClean="0">
                <a:solidFill>
                  <a:srgbClr val="A50021"/>
                </a:solidFill>
              </a:rPr>
              <a:t>洗衣机插头插入插座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洗衣机仍然能工作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但外壳没有接地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当外壳漏电时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人接触金属外壳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会有电流流过人体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会发生触电事故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即存在安全隐患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</a:t>
            </a:r>
            <a:r>
              <a:rPr lang="en-US" smtClean="0">
                <a:solidFill>
                  <a:srgbClr val="A50021"/>
                </a:solidFill>
              </a:rPr>
              <a:t>C</a:t>
            </a:r>
            <a:r>
              <a:rPr lang="zh-CN" altLang="en-US" smtClean="0">
                <a:solidFill>
                  <a:srgbClr val="A50021"/>
                </a:solidFill>
              </a:rPr>
              <a:t>正确。电路“跳闸”可能是电路总功率过大引起的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也可能是发生了短路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不可能是灯丝断路造成的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</a:t>
            </a:r>
            <a:r>
              <a:rPr lang="en-US" smtClean="0">
                <a:solidFill>
                  <a:srgbClr val="A50021"/>
                </a:solidFill>
              </a:rPr>
              <a:t>D</a:t>
            </a:r>
            <a:r>
              <a:rPr lang="zh-CN" altLang="en-US" smtClean="0">
                <a:solidFill>
                  <a:srgbClr val="A50021"/>
                </a:solidFill>
              </a:rPr>
              <a:t>错误。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67399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714985"/>
            <a:ext cx="10787138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2.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常州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请以笔画线代替导线</a:t>
            </a:r>
            <a:r>
              <a:rPr lang="en-US" sz="2400" smtClean="0"/>
              <a:t>,</a:t>
            </a:r>
            <a:r>
              <a:rPr lang="zh-CN" altLang="en-US" sz="2400" smtClean="0"/>
              <a:t>将图</a:t>
            </a:r>
            <a:r>
              <a:rPr lang="en-US" sz="2400" smtClean="0"/>
              <a:t>18-3</a:t>
            </a:r>
            <a:r>
              <a:rPr lang="zh-CN" altLang="en-US" sz="2400" smtClean="0"/>
              <a:t>的三孔插座、开关控制的电灯接入电路。</a:t>
            </a:r>
          </a:p>
        </p:txBody>
      </p:sp>
      <p:sp>
        <p:nvSpPr>
          <p:cNvPr id="7" name="矩形 6"/>
          <p:cNvSpPr/>
          <p:nvPr/>
        </p:nvSpPr>
        <p:spPr>
          <a:xfrm>
            <a:off x="2809058" y="4571744"/>
            <a:ext cx="83708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18-3</a:t>
            </a:r>
            <a:endParaRPr lang="zh-CN" altLang="en-US"/>
          </a:p>
        </p:txBody>
      </p:sp>
      <p:pic>
        <p:nvPicPr>
          <p:cNvPr id="9" name="21JFA72.EPS" descr="id:2147502994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951671" y="2357678"/>
            <a:ext cx="4991001" cy="2209158"/>
          </a:xfrm>
          <a:prstGeom prst="rect">
            <a:avLst/>
          </a:prstGeom>
        </p:spPr>
      </p:pic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6666710" y="1975263"/>
            <a:ext cx="1114408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如图所示</a:t>
            </a:r>
          </a:p>
        </p:txBody>
      </p:sp>
      <p:pic>
        <p:nvPicPr>
          <p:cNvPr id="12" name="21JFA73.EPS" descr="id:2147489846;FounderCES"/>
          <p:cNvPicPr/>
          <p:nvPr/>
        </p:nvPicPr>
        <p:blipFill>
          <a:blip r:embed="rId3"/>
          <a:stretch>
            <a:fillRect/>
          </a:stretch>
        </p:blipFill>
        <p:spPr>
          <a:xfrm>
            <a:off x="6666710" y="2500521"/>
            <a:ext cx="5002086" cy="2214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8411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563"/>
            <a:ext cx="10715700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重难二　安全用电</a:t>
            </a:r>
          </a:p>
        </p:txBody>
      </p:sp>
      <p:sp>
        <p:nvSpPr>
          <p:cNvPr id="3" name="矩形 2"/>
          <p:cNvSpPr/>
          <p:nvPr/>
        </p:nvSpPr>
        <p:spPr>
          <a:xfrm>
            <a:off x="951670" y="1286356"/>
            <a:ext cx="10715700" cy="452326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3.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聊城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图</a:t>
            </a:r>
            <a:r>
              <a:rPr lang="en-US" sz="2400" smtClean="0"/>
              <a:t>18-4</a:t>
            </a:r>
            <a:r>
              <a:rPr lang="zh-CN" altLang="en-US" sz="2400" smtClean="0"/>
              <a:t>中符合安全用电原则的是</a:t>
            </a:r>
            <a:r>
              <a:rPr lang="en-US" sz="2400" smtClean="0"/>
              <a:t>	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</a:p>
          <a:p>
            <a:pPr>
              <a:lnSpc>
                <a:spcPct val="150000"/>
              </a:lnSpc>
            </a:pPr>
            <a:endParaRPr 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		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		A.</a:t>
            </a:r>
            <a:r>
              <a:rPr lang="zh-CN" altLang="en-US" sz="2400" smtClean="0"/>
              <a:t>电水壶接三孔插座</a:t>
            </a:r>
            <a:r>
              <a:rPr lang="en-US" sz="2400" smtClean="0"/>
              <a:t>	 </a:t>
            </a:r>
            <a:r>
              <a:rPr lang="zh-CN" altLang="en-US" sz="2400" i="1" smtClean="0"/>
              <a:t>　</a:t>
            </a:r>
            <a:r>
              <a:rPr lang="en-US" altLang="zh-CN" sz="2400" i="1" smtClean="0"/>
              <a:t>					</a:t>
            </a:r>
            <a:r>
              <a:rPr lang="en-US" sz="2400" smtClean="0"/>
              <a:t>B.</a:t>
            </a:r>
            <a:r>
              <a:rPr lang="zh-CN" altLang="en-US" sz="2400" smtClean="0"/>
              <a:t>湿手拔插头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		</a:t>
            </a:r>
          </a:p>
          <a:p>
            <a:pPr>
              <a:lnSpc>
                <a:spcPct val="150000"/>
              </a:lnSpc>
            </a:pPr>
            <a:endParaRPr 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		C.</a:t>
            </a:r>
            <a:r>
              <a:rPr lang="zh-CN" altLang="en-US" sz="2400" smtClean="0"/>
              <a:t>使用绝缘皮破损的导线</a:t>
            </a:r>
            <a:r>
              <a:rPr lang="en-US" sz="2400" smtClean="0"/>
              <a:t>	 			D.</a:t>
            </a:r>
            <a:r>
              <a:rPr lang="zh-CN" altLang="en-US" sz="2400" smtClean="0"/>
              <a:t>开关接零线</a:t>
            </a:r>
          </a:p>
        </p:txBody>
      </p:sp>
      <p:sp>
        <p:nvSpPr>
          <p:cNvPr id="7" name="矩形 6"/>
          <p:cNvSpPr/>
          <p:nvPr/>
        </p:nvSpPr>
        <p:spPr>
          <a:xfrm>
            <a:off x="5438519" y="5697159"/>
            <a:ext cx="200095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18-4</a:t>
            </a:r>
            <a:endParaRPr lang="zh-CN" altLang="en-US"/>
          </a:p>
        </p:txBody>
      </p:sp>
      <p:pic>
        <p:nvPicPr>
          <p:cNvPr id="9" name="2020SDLC3-1.EPS" descr="id:2147503008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2666182" y="1929150"/>
            <a:ext cx="1419232" cy="1084972"/>
          </a:xfrm>
          <a:prstGeom prst="rect">
            <a:avLst/>
          </a:prstGeom>
        </p:spPr>
      </p:pic>
      <p:pic>
        <p:nvPicPr>
          <p:cNvPr id="10" name="2020SDLC3-2.EPS" descr="id:2147503015;FounderCES"/>
          <p:cNvPicPr/>
          <p:nvPr/>
        </p:nvPicPr>
        <p:blipFill>
          <a:blip r:embed="rId3"/>
          <a:stretch>
            <a:fillRect/>
          </a:stretch>
        </p:blipFill>
        <p:spPr>
          <a:xfrm>
            <a:off x="7381090" y="2059765"/>
            <a:ext cx="1064270" cy="797863"/>
          </a:xfrm>
          <a:prstGeom prst="rect">
            <a:avLst/>
          </a:prstGeom>
        </p:spPr>
      </p:pic>
      <p:pic>
        <p:nvPicPr>
          <p:cNvPr id="11" name="2020SDLC3-3.EPS" descr="id:2147503022;FounderCES"/>
          <p:cNvPicPr/>
          <p:nvPr/>
        </p:nvPicPr>
        <p:blipFill>
          <a:blip r:embed="rId4"/>
          <a:stretch>
            <a:fillRect/>
          </a:stretch>
        </p:blipFill>
        <p:spPr>
          <a:xfrm>
            <a:off x="2951934" y="3758809"/>
            <a:ext cx="991552" cy="1241464"/>
          </a:xfrm>
          <a:prstGeom prst="rect">
            <a:avLst/>
          </a:prstGeom>
        </p:spPr>
      </p:pic>
      <p:pic>
        <p:nvPicPr>
          <p:cNvPr id="12" name="2020SDLC3-4.EPS" descr="id:2147503029;FounderCES"/>
          <p:cNvPicPr/>
          <p:nvPr/>
        </p:nvPicPr>
        <p:blipFill>
          <a:blip r:embed="rId5"/>
          <a:stretch>
            <a:fillRect/>
          </a:stretch>
        </p:blipFill>
        <p:spPr>
          <a:xfrm>
            <a:off x="6952462" y="3843880"/>
            <a:ext cx="1857388" cy="1084971"/>
          </a:xfrm>
          <a:prstGeom prst="rect">
            <a:avLst/>
          </a:prstGeom>
        </p:spPr>
      </p:pic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7666842" y="1475313"/>
            <a:ext cx="324128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altLang="zh-CN" b="1" smtClean="0">
                <a:solidFill>
                  <a:srgbClr val="A50021"/>
                </a:solidFill>
              </a:rPr>
              <a:t>A</a:t>
            </a:r>
            <a:endParaRPr lang="zh-CN" altLang="en-US" b="1" smtClean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1744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714984"/>
            <a:ext cx="10787138" cy="17539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4.</a:t>
            </a:r>
            <a:r>
              <a:rPr lang="en-US" sz="2400" smtClean="0"/>
              <a:t>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武威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家庭电路的触电事故都是人体直接或间接跟</a:t>
            </a:r>
            <a:r>
              <a:rPr lang="zh-CN" altLang="en-US" sz="2400" i="1" u="sng" smtClean="0"/>
              <a:t>　　　</a:t>
            </a:r>
            <a:r>
              <a:rPr lang="zh-CN" altLang="en-US" sz="2400" smtClean="0"/>
              <a:t>线接触造成的。如图</a:t>
            </a:r>
            <a:r>
              <a:rPr lang="en-US" sz="2400" smtClean="0"/>
              <a:t>18-5</a:t>
            </a:r>
            <a:r>
              <a:rPr lang="zh-CN" altLang="en-US" sz="2400" smtClean="0"/>
              <a:t>所示是试电笔的结构</a:t>
            </a:r>
            <a:r>
              <a:rPr lang="en-US" sz="2400" smtClean="0"/>
              <a:t>,</a:t>
            </a:r>
            <a:r>
              <a:rPr lang="zh-CN" altLang="en-US" sz="2400" smtClean="0"/>
              <a:t>在使用试电笔时</a:t>
            </a:r>
            <a:r>
              <a:rPr lang="en-US" sz="2400" smtClean="0"/>
              <a:t>,</a:t>
            </a:r>
            <a:r>
              <a:rPr lang="zh-CN" altLang="en-US" sz="2400" smtClean="0"/>
              <a:t>手能接触试电笔的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选填“笔尖”和“笔尾”</a:t>
            </a:r>
            <a:r>
              <a:rPr lang="en-US" sz="2400" smtClean="0"/>
              <a:t>)</a:t>
            </a:r>
            <a:r>
              <a:rPr lang="zh-CN" altLang="en-US" sz="2400" smtClean="0"/>
              <a:t>金属体。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5" name="矩形 4"/>
          <p:cNvSpPr/>
          <p:nvPr/>
        </p:nvSpPr>
        <p:spPr>
          <a:xfrm>
            <a:off x="5367081" y="4125907"/>
            <a:ext cx="837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18-5</a:t>
            </a:r>
            <a:endParaRPr lang="zh-CN" altLang="en-US"/>
          </a:p>
        </p:txBody>
      </p:sp>
      <p:pic>
        <p:nvPicPr>
          <p:cNvPr id="6" name="21BJZTWLS219.EPS" descr="id:2147503036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880628" y="2714786"/>
            <a:ext cx="4816162" cy="1333341"/>
          </a:xfrm>
          <a:prstGeom prst="rect">
            <a:avLst/>
          </a:prstGeom>
        </p:spPr>
      </p:pic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9024165" y="799490"/>
            <a:ext cx="417102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火</a:t>
            </a: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10009896" y="1332470"/>
            <a:ext cx="649537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笔尾</a:t>
            </a:r>
          </a:p>
        </p:txBody>
      </p:sp>
    </p:spTree>
    <p:extLst>
      <p:ext uri="{BB962C8B-B14F-4D97-AF65-F5344CB8AC3E}">
        <p14:creationId xmlns:p14="http://schemas.microsoft.com/office/powerpoint/2010/main" val="8707363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6"/>
          <p:cNvSpPr txBox="1">
            <a:spLocks noChangeArrowheads="1"/>
          </p:cNvSpPr>
          <p:nvPr/>
        </p:nvSpPr>
        <p:spPr bwMode="auto">
          <a:xfrm>
            <a:off x="951670" y="643563"/>
            <a:ext cx="10715700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重难三　家庭电路故障分析</a:t>
            </a:r>
          </a:p>
        </p:txBody>
      </p:sp>
      <p:sp>
        <p:nvSpPr>
          <p:cNvPr id="3" name="矩形 2"/>
          <p:cNvSpPr/>
          <p:nvPr/>
        </p:nvSpPr>
        <p:spPr>
          <a:xfrm>
            <a:off x="951670" y="1286356"/>
            <a:ext cx="10715700" cy="230779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5.</a:t>
            </a:r>
            <a:r>
              <a:rPr lang="zh-CN" altLang="en-US" sz="2400" smtClean="0"/>
              <a:t>家里某用电器发生短路</a:t>
            </a:r>
            <a:r>
              <a:rPr lang="en-US" sz="2400" smtClean="0"/>
              <a:t>,</a:t>
            </a:r>
            <a:r>
              <a:rPr lang="zh-CN" altLang="en-US" sz="2400" smtClean="0"/>
              <a:t>熔丝立即熔断</a:t>
            </a:r>
            <a:r>
              <a:rPr lang="en-US" sz="2400" smtClean="0"/>
              <a:t>,</a:t>
            </a:r>
            <a:r>
              <a:rPr lang="zh-CN" altLang="en-US" sz="2400" smtClean="0"/>
              <a:t>用下列方法进行检测</a:t>
            </a:r>
            <a:r>
              <a:rPr lang="en-US" sz="2400" smtClean="0"/>
              <a:t>,</a:t>
            </a:r>
            <a:r>
              <a:rPr lang="zh-CN" altLang="en-US" sz="2400" smtClean="0"/>
              <a:t>如图</a:t>
            </a:r>
            <a:r>
              <a:rPr lang="en-US" sz="2400" smtClean="0"/>
              <a:t>18-6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断开所有用电器的开关</a:t>
            </a:r>
            <a:r>
              <a:rPr lang="en-US" sz="2400" smtClean="0"/>
              <a:t>,</a:t>
            </a:r>
            <a:r>
              <a:rPr lang="zh-CN" altLang="en-US" sz="2400" smtClean="0"/>
              <a:t>用一个普通的白炽灯</a:t>
            </a:r>
            <a:r>
              <a:rPr lang="en-US" sz="2400" smtClean="0"/>
              <a:t>L</a:t>
            </a:r>
            <a:r>
              <a:rPr lang="zh-CN" altLang="en-US" sz="2400" smtClean="0"/>
              <a:t>作为“校验灯”与熔断的熔丝并联</a:t>
            </a:r>
            <a:r>
              <a:rPr lang="en-US" sz="2400" smtClean="0"/>
              <a:t>,</a:t>
            </a:r>
            <a:r>
              <a:rPr lang="zh-CN" altLang="en-US" sz="2400" smtClean="0"/>
              <a:t>然后只闭合</a:t>
            </a:r>
            <a:r>
              <a:rPr lang="en-US" sz="2400" smtClean="0"/>
              <a:t>S</a:t>
            </a:r>
            <a:r>
              <a:rPr lang="zh-CN" altLang="en-US" sz="2400" smtClean="0"/>
              <a:t>、</a:t>
            </a:r>
            <a:r>
              <a:rPr lang="en-US" sz="2400" smtClean="0"/>
              <a:t>S</a:t>
            </a:r>
            <a:r>
              <a:rPr lang="en-US" sz="2400" baseline="-25000" smtClean="0"/>
              <a:t>1</a:t>
            </a:r>
            <a:r>
              <a:rPr lang="en-US" sz="2400" smtClean="0"/>
              <a:t>,</a:t>
            </a:r>
            <a:r>
              <a:rPr lang="zh-CN" altLang="en-US" sz="2400" smtClean="0"/>
              <a:t>若</a:t>
            </a:r>
            <a:r>
              <a:rPr lang="en-US" sz="2400" smtClean="0"/>
              <a:t>L</a:t>
            </a:r>
            <a:r>
              <a:rPr lang="zh-CN" altLang="en-US" sz="2400" smtClean="0"/>
              <a:t>正常发光说明</a:t>
            </a:r>
            <a:r>
              <a:rPr lang="en-US" sz="2400" smtClean="0"/>
              <a:t>L</a:t>
            </a:r>
            <a:r>
              <a:rPr lang="en-US" sz="2400" baseline="-25000" smtClean="0"/>
              <a:t>1</a:t>
            </a:r>
            <a:r>
              <a:rPr lang="zh-CN" altLang="en-US" sz="2400" i="1" u="sng" smtClean="0"/>
              <a:t>　　  　</a:t>
            </a:r>
            <a:r>
              <a:rPr lang="en-US" sz="2400" smtClean="0"/>
              <a:t>;</a:t>
            </a:r>
            <a:r>
              <a:rPr lang="zh-CN" altLang="en-US" sz="2400" smtClean="0"/>
              <a:t>只闭合</a:t>
            </a:r>
            <a:r>
              <a:rPr lang="en-US" sz="2400" smtClean="0"/>
              <a:t>S</a:t>
            </a:r>
            <a:r>
              <a:rPr lang="zh-CN" altLang="en-US" sz="2400" smtClean="0"/>
              <a:t>、</a:t>
            </a:r>
            <a:r>
              <a:rPr lang="en-US" sz="2400" smtClean="0"/>
              <a:t>S</a:t>
            </a:r>
            <a:r>
              <a:rPr lang="en-US" sz="2400" baseline="-25000" smtClean="0"/>
              <a:t>2</a:t>
            </a:r>
            <a:r>
              <a:rPr lang="en-US" sz="2400" smtClean="0"/>
              <a:t>,</a:t>
            </a:r>
            <a:r>
              <a:rPr lang="zh-CN" altLang="en-US" sz="2400" smtClean="0"/>
              <a:t>若</a:t>
            </a:r>
            <a:r>
              <a:rPr lang="en-US" sz="2400" smtClean="0"/>
              <a:t>L</a:t>
            </a:r>
            <a:r>
              <a:rPr lang="zh-CN" altLang="en-US" sz="2400" smtClean="0"/>
              <a:t>发出暗红色的光</a:t>
            </a:r>
            <a:r>
              <a:rPr lang="en-US" sz="2400" smtClean="0"/>
              <a:t>(</a:t>
            </a:r>
            <a:r>
              <a:rPr lang="zh-CN" altLang="en-US" sz="2400" smtClean="0"/>
              <a:t>发光不正常</a:t>
            </a:r>
            <a:r>
              <a:rPr lang="en-US" sz="2400" smtClean="0"/>
              <a:t>),</a:t>
            </a:r>
            <a:r>
              <a:rPr lang="zh-CN" altLang="en-US" sz="2400" smtClean="0"/>
              <a:t>说明</a:t>
            </a:r>
            <a:r>
              <a:rPr lang="en-US" sz="2400" smtClean="0"/>
              <a:t>L</a:t>
            </a:r>
            <a:r>
              <a:rPr lang="en-US" sz="2400" baseline="-25000" smtClean="0"/>
              <a:t>2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(</a:t>
            </a:r>
            <a:r>
              <a:rPr lang="zh-CN" altLang="en-US" sz="2400" smtClean="0"/>
              <a:t>选填“断路”“短路”或“正常”</a:t>
            </a:r>
            <a:r>
              <a:rPr lang="en-US" sz="2400" smtClean="0"/>
              <a:t>)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13" name="矩形 12"/>
          <p:cNvSpPr/>
          <p:nvPr/>
        </p:nvSpPr>
        <p:spPr>
          <a:xfrm>
            <a:off x="5224205" y="5762074"/>
            <a:ext cx="837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mtClean="0"/>
              <a:t>图</a:t>
            </a:r>
            <a:r>
              <a:rPr lang="en-US" smtClean="0"/>
              <a:t>18-6</a:t>
            </a:r>
            <a:endParaRPr lang="zh-CN" altLang="en-US"/>
          </a:p>
        </p:txBody>
      </p:sp>
      <p:pic>
        <p:nvPicPr>
          <p:cNvPr id="14" name="21JFA344.EPS" descr="id:2147503050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023505" y="3571843"/>
            <a:ext cx="3714609" cy="2207539"/>
          </a:xfrm>
          <a:prstGeom prst="rect">
            <a:avLst/>
          </a:prstGeom>
        </p:spPr>
      </p:pic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6166645" y="2442184"/>
            <a:ext cx="649537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短路</a:t>
            </a: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4009104" y="3013555"/>
            <a:ext cx="649537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正常</a:t>
            </a:r>
          </a:p>
        </p:txBody>
      </p:sp>
    </p:spTree>
    <p:extLst>
      <p:ext uri="{BB962C8B-B14F-4D97-AF65-F5344CB8AC3E}">
        <p14:creationId xmlns:p14="http://schemas.microsoft.com/office/powerpoint/2010/main" val="85447961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714985"/>
            <a:ext cx="5857916" cy="452326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6. </a:t>
            </a:r>
            <a:r>
              <a:rPr lang="en-US" sz="2400" smtClean="0">
                <a:solidFill>
                  <a:srgbClr val="18B48F"/>
                </a:solidFill>
              </a:rPr>
              <a:t>[2020</a:t>
            </a:r>
            <a:r>
              <a:rPr lang="en-US" altLang="zh-CN" sz="2400" smtClean="0">
                <a:solidFill>
                  <a:srgbClr val="18B48F"/>
                </a:solidFill>
              </a:rPr>
              <a:t>·</a:t>
            </a:r>
            <a:r>
              <a:rPr lang="zh-CN" altLang="en-US" sz="2400" smtClean="0">
                <a:solidFill>
                  <a:srgbClr val="18B48F"/>
                </a:solidFill>
              </a:rPr>
              <a:t>镇江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zh-CN" altLang="en-US" sz="2400" smtClean="0"/>
              <a:t>如图</a:t>
            </a:r>
            <a:r>
              <a:rPr lang="en-US" sz="2400" smtClean="0"/>
              <a:t>18</a:t>
            </a:r>
            <a:r>
              <a:rPr lang="en-US" sz="2400" i="1" smtClean="0"/>
              <a:t>-</a:t>
            </a:r>
            <a:r>
              <a:rPr lang="en-US" sz="2400" smtClean="0"/>
              <a:t>7</a:t>
            </a:r>
            <a:r>
              <a:rPr lang="zh-CN" altLang="en-US" sz="2400" smtClean="0"/>
              <a:t>所示</a:t>
            </a:r>
            <a:r>
              <a:rPr lang="en-US" sz="2400" smtClean="0"/>
              <a:t>,</a:t>
            </a:r>
            <a:r>
              <a:rPr lang="zh-CN" altLang="en-US" sz="2400" smtClean="0"/>
              <a:t>闭合开关</a:t>
            </a:r>
            <a:r>
              <a:rPr lang="en-US" sz="2400" smtClean="0"/>
              <a:t>S,</a:t>
            </a:r>
            <a:r>
              <a:rPr lang="zh-CN" altLang="en-US" sz="2400" smtClean="0"/>
              <a:t>发现灯</a:t>
            </a:r>
            <a:r>
              <a:rPr lang="en-US" sz="2400" smtClean="0"/>
              <a:t>L</a:t>
            </a:r>
            <a:r>
              <a:rPr lang="zh-CN" altLang="en-US" sz="2400" smtClean="0"/>
              <a:t>不亮</a:t>
            </a:r>
            <a:r>
              <a:rPr lang="en-US" sz="2400" smtClean="0"/>
              <a:t>,</a:t>
            </a:r>
            <a:r>
              <a:rPr lang="zh-CN" altLang="en-US" sz="2400" smtClean="0"/>
              <a:t>用试电笔接触</a:t>
            </a:r>
            <a:r>
              <a:rPr lang="en-US" sz="2400" i="1" smtClean="0"/>
              <a:t>M </a:t>
            </a:r>
            <a:r>
              <a:rPr lang="zh-CN" altLang="en-US" sz="2400" smtClean="0"/>
              <a:t>点时氖管发光</a:t>
            </a:r>
            <a:r>
              <a:rPr lang="en-US" sz="2400" smtClean="0"/>
              <a:t>,</a:t>
            </a:r>
            <a:r>
              <a:rPr lang="zh-CN" altLang="en-US" sz="2400" smtClean="0"/>
              <a:t>而接触</a:t>
            </a:r>
            <a:r>
              <a:rPr lang="en-US" sz="2400" i="1" smtClean="0"/>
              <a:t>N</a:t>
            </a:r>
            <a:r>
              <a:rPr lang="zh-CN" altLang="en-US" sz="2400" smtClean="0"/>
              <a:t>、</a:t>
            </a:r>
            <a:r>
              <a:rPr lang="en-US" sz="2400" i="1" smtClean="0"/>
              <a:t>Q </a:t>
            </a:r>
            <a:r>
              <a:rPr lang="zh-CN" altLang="en-US" sz="2400" smtClean="0"/>
              <a:t>点时氖管均不发光。若仅有一处发生断路</a:t>
            </a:r>
            <a:r>
              <a:rPr lang="en-US" sz="2400" smtClean="0"/>
              <a:t>,</a:t>
            </a:r>
            <a:r>
              <a:rPr lang="zh-CN" altLang="en-US" sz="2400" smtClean="0"/>
              <a:t>则该处可能是</a:t>
            </a:r>
            <a:r>
              <a:rPr lang="en-US" sz="2400" smtClean="0"/>
              <a:t>(</a:t>
            </a:r>
            <a:r>
              <a:rPr lang="zh-CN" altLang="en-US" sz="2400" i="1" smtClean="0"/>
              <a:t>　　</a:t>
            </a:r>
            <a:r>
              <a:rPr lang="en-US" sz="2400" smtClean="0"/>
              <a:t>)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smtClean="0"/>
              <a:t>A.</a:t>
            </a:r>
            <a:r>
              <a:rPr lang="zh-CN" altLang="en-US" sz="2400" smtClean="0"/>
              <a:t>熔丝处</a:t>
            </a:r>
            <a:r>
              <a:rPr lang="en-US" sz="2400" smtClean="0"/>
              <a:t>	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B.</a:t>
            </a:r>
            <a:r>
              <a:rPr lang="en-US" sz="2400" i="1" smtClean="0"/>
              <a:t>P</a:t>
            </a:r>
            <a:r>
              <a:rPr lang="zh-CN" altLang="en-US" sz="2400" smtClean="0"/>
              <a:t>、</a:t>
            </a:r>
            <a:r>
              <a:rPr lang="en-US" sz="2400" i="1" smtClean="0"/>
              <a:t>M </a:t>
            </a:r>
            <a:r>
              <a:rPr lang="zh-CN" altLang="en-US" sz="2400" smtClean="0"/>
              <a:t>间某处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C.</a:t>
            </a:r>
            <a:r>
              <a:rPr lang="en-US" sz="2400" i="1" smtClean="0"/>
              <a:t>M</a:t>
            </a:r>
            <a:r>
              <a:rPr lang="zh-CN" altLang="en-US" sz="2400" smtClean="0"/>
              <a:t>、 </a:t>
            </a:r>
            <a:r>
              <a:rPr lang="en-US" sz="2400" i="1" smtClean="0"/>
              <a:t>N </a:t>
            </a:r>
            <a:r>
              <a:rPr lang="zh-CN" altLang="en-US" sz="2400" smtClean="0"/>
              <a:t>间某处</a:t>
            </a:r>
            <a:r>
              <a:rPr lang="en-US" sz="2400" smtClean="0"/>
              <a:t>	</a:t>
            </a:r>
          </a:p>
          <a:p>
            <a:pPr>
              <a:lnSpc>
                <a:spcPct val="150000"/>
              </a:lnSpc>
            </a:pPr>
            <a:r>
              <a:rPr lang="en-US" sz="2400" smtClean="0"/>
              <a:t>D. </a:t>
            </a:r>
            <a:r>
              <a:rPr lang="en-US" sz="2400" i="1" smtClean="0"/>
              <a:t>N</a:t>
            </a:r>
            <a:r>
              <a:rPr lang="zh-CN" altLang="en-US" sz="2400" smtClean="0"/>
              <a:t>、</a:t>
            </a:r>
            <a:r>
              <a:rPr lang="en-US" sz="2400" i="1" smtClean="0"/>
              <a:t>Q </a:t>
            </a:r>
            <a:r>
              <a:rPr lang="zh-CN" altLang="en-US" sz="2400" smtClean="0"/>
              <a:t>间某处</a:t>
            </a:r>
            <a:endParaRPr lang="zh-CN" altLang="en-US" sz="2400"/>
          </a:p>
        </p:txBody>
      </p:sp>
      <p:sp>
        <p:nvSpPr>
          <p:cNvPr id="7" name="矩形 6"/>
          <p:cNvSpPr/>
          <p:nvPr/>
        </p:nvSpPr>
        <p:spPr>
          <a:xfrm>
            <a:off x="4452132" y="5000273"/>
            <a:ext cx="83708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18-7</a:t>
            </a:r>
            <a:endParaRPr lang="zh-CN" altLang="en-US" smtClean="0"/>
          </a:p>
        </p:txBody>
      </p:sp>
      <p:pic>
        <p:nvPicPr>
          <p:cNvPr id="8" name="21ZTW-33.EPS" descr="id:2147503057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3237687" y="3165057"/>
            <a:ext cx="3571900" cy="1767067"/>
          </a:xfrm>
          <a:prstGeom prst="rect">
            <a:avLst/>
          </a:prstGeom>
        </p:spPr>
      </p:pic>
      <p:sp>
        <p:nvSpPr>
          <p:cNvPr id="9" name="TextBox 26"/>
          <p:cNvSpPr txBox="1">
            <a:spLocks noChangeArrowheads="1"/>
          </p:cNvSpPr>
          <p:nvPr/>
        </p:nvSpPr>
        <p:spPr bwMode="auto">
          <a:xfrm>
            <a:off x="6952462" y="714985"/>
            <a:ext cx="4786346" cy="298119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答案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en-US" smtClean="0">
                <a:solidFill>
                  <a:srgbClr val="A50021"/>
                </a:solidFill>
              </a:rPr>
              <a:t> C</a:t>
            </a: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</a:rPr>
              <a:t>[</a:t>
            </a:r>
            <a:r>
              <a:rPr lang="zh-CN" altLang="en-US" smtClean="0">
                <a:solidFill>
                  <a:srgbClr val="A50021"/>
                </a:solidFill>
              </a:rPr>
              <a:t>解析</a:t>
            </a:r>
            <a:r>
              <a:rPr lang="en-US" smtClean="0">
                <a:solidFill>
                  <a:srgbClr val="A50021"/>
                </a:solidFill>
              </a:rPr>
              <a:t>]</a:t>
            </a:r>
            <a:r>
              <a:rPr lang="zh-CN" altLang="en-US" smtClean="0">
                <a:solidFill>
                  <a:srgbClr val="A50021"/>
                </a:solidFill>
              </a:rPr>
              <a:t>闭合开关</a:t>
            </a:r>
            <a:r>
              <a:rPr lang="en-US" smtClean="0">
                <a:solidFill>
                  <a:srgbClr val="A50021"/>
                </a:solidFill>
              </a:rPr>
              <a:t>S,</a:t>
            </a:r>
            <a:r>
              <a:rPr lang="zh-CN" altLang="en-US" smtClean="0">
                <a:solidFill>
                  <a:srgbClr val="A50021"/>
                </a:solidFill>
              </a:rPr>
              <a:t>试电笔接触</a:t>
            </a:r>
            <a:r>
              <a:rPr lang="en-US" i="1" smtClean="0">
                <a:solidFill>
                  <a:srgbClr val="A50021"/>
                </a:solidFill>
              </a:rPr>
              <a:t>M</a:t>
            </a:r>
            <a:r>
              <a:rPr lang="zh-CN" altLang="en-US" smtClean="0">
                <a:solidFill>
                  <a:srgbClr val="A50021"/>
                </a:solidFill>
              </a:rPr>
              <a:t>点时氖管发光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说明</a:t>
            </a:r>
            <a:r>
              <a:rPr lang="en-US" i="1" smtClean="0">
                <a:solidFill>
                  <a:srgbClr val="A50021"/>
                </a:solidFill>
              </a:rPr>
              <a:t>M</a:t>
            </a:r>
            <a:r>
              <a:rPr lang="zh-CN" altLang="en-US" smtClean="0">
                <a:solidFill>
                  <a:srgbClr val="A50021"/>
                </a:solidFill>
              </a:rPr>
              <a:t>点→开关</a:t>
            </a:r>
            <a:r>
              <a:rPr lang="en-US" smtClean="0">
                <a:solidFill>
                  <a:srgbClr val="A50021"/>
                </a:solidFill>
              </a:rPr>
              <a:t>S</a:t>
            </a:r>
            <a:r>
              <a:rPr lang="zh-CN" altLang="en-US" smtClean="0">
                <a:solidFill>
                  <a:srgbClr val="A50021"/>
                </a:solidFill>
              </a:rPr>
              <a:t>→</a:t>
            </a:r>
            <a:r>
              <a:rPr lang="en-US" i="1" smtClean="0">
                <a:solidFill>
                  <a:srgbClr val="A50021"/>
                </a:solidFill>
              </a:rPr>
              <a:t>P</a:t>
            </a:r>
            <a:r>
              <a:rPr lang="zh-CN" altLang="en-US" smtClean="0">
                <a:solidFill>
                  <a:srgbClr val="A50021"/>
                </a:solidFill>
              </a:rPr>
              <a:t>点→熔丝→火线是通路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</a:t>
            </a:r>
            <a:r>
              <a:rPr lang="en-US" smtClean="0">
                <a:solidFill>
                  <a:srgbClr val="A50021"/>
                </a:solidFill>
              </a:rPr>
              <a:t>A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smtClean="0">
                <a:solidFill>
                  <a:srgbClr val="A50021"/>
                </a:solidFill>
              </a:rPr>
              <a:t>B</a:t>
            </a:r>
            <a:r>
              <a:rPr lang="zh-CN" altLang="en-US" smtClean="0">
                <a:solidFill>
                  <a:srgbClr val="A50021"/>
                </a:solidFill>
              </a:rPr>
              <a:t>错误。试电笔接触</a:t>
            </a:r>
            <a:r>
              <a:rPr lang="en-US" i="1" smtClean="0">
                <a:solidFill>
                  <a:srgbClr val="A50021"/>
                </a:solidFill>
              </a:rPr>
              <a:t>N </a:t>
            </a:r>
            <a:r>
              <a:rPr lang="zh-CN" altLang="en-US" smtClean="0">
                <a:solidFill>
                  <a:srgbClr val="A50021"/>
                </a:solidFill>
              </a:rPr>
              <a:t>点时氖管不发光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说明</a:t>
            </a:r>
            <a:r>
              <a:rPr lang="en-US" i="1" smtClean="0">
                <a:solidFill>
                  <a:srgbClr val="A50021"/>
                </a:solidFill>
              </a:rPr>
              <a:t>N </a:t>
            </a:r>
            <a:r>
              <a:rPr lang="zh-CN" altLang="en-US" smtClean="0">
                <a:solidFill>
                  <a:srgbClr val="A50021"/>
                </a:solidFill>
              </a:rPr>
              <a:t>点与火线断开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故障是</a:t>
            </a:r>
            <a:r>
              <a:rPr lang="en-US" i="1" smtClean="0">
                <a:solidFill>
                  <a:srgbClr val="A50021"/>
                </a:solidFill>
              </a:rPr>
              <a:t>M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i="1" smtClean="0">
                <a:solidFill>
                  <a:srgbClr val="A50021"/>
                </a:solidFill>
              </a:rPr>
              <a:t>N </a:t>
            </a:r>
            <a:r>
              <a:rPr lang="zh-CN" altLang="en-US" smtClean="0">
                <a:solidFill>
                  <a:srgbClr val="A50021"/>
                </a:solidFill>
              </a:rPr>
              <a:t>间某处断路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若</a:t>
            </a:r>
            <a:r>
              <a:rPr lang="en-US" i="1" smtClean="0">
                <a:solidFill>
                  <a:srgbClr val="A50021"/>
                </a:solidFill>
              </a:rPr>
              <a:t>N</a:t>
            </a:r>
            <a:r>
              <a:rPr lang="zh-CN" altLang="en-US" smtClean="0">
                <a:solidFill>
                  <a:srgbClr val="A50021"/>
                </a:solidFill>
              </a:rPr>
              <a:t>、</a:t>
            </a:r>
            <a:r>
              <a:rPr lang="en-US" i="1" smtClean="0">
                <a:solidFill>
                  <a:srgbClr val="A50021"/>
                </a:solidFill>
              </a:rPr>
              <a:t>Q </a:t>
            </a:r>
            <a:r>
              <a:rPr lang="zh-CN" altLang="en-US" smtClean="0">
                <a:solidFill>
                  <a:srgbClr val="A50021"/>
                </a:solidFill>
              </a:rPr>
              <a:t>间某处断路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则试电笔接触</a:t>
            </a:r>
            <a:r>
              <a:rPr lang="en-US" i="1" smtClean="0">
                <a:solidFill>
                  <a:srgbClr val="A50021"/>
                </a:solidFill>
              </a:rPr>
              <a:t>N </a:t>
            </a:r>
            <a:r>
              <a:rPr lang="zh-CN" altLang="en-US" smtClean="0">
                <a:solidFill>
                  <a:srgbClr val="A50021"/>
                </a:solidFill>
              </a:rPr>
              <a:t>点时氖管会发光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与题意不符</a:t>
            </a:r>
            <a:r>
              <a:rPr lang="en-US" smtClean="0">
                <a:solidFill>
                  <a:srgbClr val="A50021"/>
                </a:solidFill>
              </a:rPr>
              <a:t>,</a:t>
            </a:r>
            <a:r>
              <a:rPr lang="zh-CN" altLang="en-US" smtClean="0">
                <a:solidFill>
                  <a:srgbClr val="A50021"/>
                </a:solidFill>
              </a:rPr>
              <a:t>故</a:t>
            </a:r>
            <a:r>
              <a:rPr lang="en-US" smtClean="0">
                <a:solidFill>
                  <a:srgbClr val="A50021"/>
                </a:solidFill>
              </a:rPr>
              <a:t>C</a:t>
            </a:r>
            <a:r>
              <a:rPr lang="zh-CN" altLang="en-US" smtClean="0">
                <a:solidFill>
                  <a:srgbClr val="A50021"/>
                </a:solidFill>
              </a:rPr>
              <a:t>正确</a:t>
            </a:r>
            <a:r>
              <a:rPr lang="en-US" smtClean="0">
                <a:solidFill>
                  <a:srgbClr val="A50021"/>
                </a:solidFill>
              </a:rPr>
              <a:t>,D</a:t>
            </a:r>
            <a:r>
              <a:rPr lang="zh-CN" altLang="en-US" smtClean="0">
                <a:solidFill>
                  <a:srgbClr val="A50021"/>
                </a:solidFill>
              </a:rPr>
              <a:t>错误。</a:t>
            </a:r>
            <a:endParaRPr lang="zh-CN" altLang="en-US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272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714984"/>
            <a:ext cx="10930014" cy="56310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smtClean="0">
                <a:solidFill>
                  <a:srgbClr val="18B48F"/>
                </a:solidFill>
              </a:rPr>
              <a:t>【</a:t>
            </a:r>
            <a:r>
              <a:rPr lang="zh-CN" altLang="en-US" sz="2400" smtClean="0">
                <a:solidFill>
                  <a:srgbClr val="18B48F"/>
                </a:solidFill>
              </a:rPr>
              <a:t>总结</a:t>
            </a:r>
            <a:r>
              <a:rPr lang="en-US" altLang="zh-CN" sz="2400" smtClean="0">
                <a:solidFill>
                  <a:srgbClr val="18B48F"/>
                </a:solidFill>
              </a:rPr>
              <a:t>】</a:t>
            </a:r>
            <a:r>
              <a:rPr lang="zh-CN" altLang="en-US" sz="2400" smtClean="0"/>
              <a:t>家庭电路故障分析</a:t>
            </a:r>
            <a:endParaRPr lang="en-US" altLang="zh-CN" sz="2400" smtClean="0"/>
          </a:p>
          <a:p>
            <a:pPr>
              <a:lnSpc>
                <a:spcPct val="150000"/>
              </a:lnSpc>
            </a:pPr>
            <a:endParaRPr lang="en-US" altLang="zh-CN" sz="2400" smtClean="0"/>
          </a:p>
          <a:p>
            <a:pPr>
              <a:lnSpc>
                <a:spcPct val="150000"/>
              </a:lnSpc>
            </a:pPr>
            <a:endParaRPr lang="en-US" altLang="zh-CN" sz="2400" smtClean="0"/>
          </a:p>
          <a:p>
            <a:pPr>
              <a:lnSpc>
                <a:spcPct val="150000"/>
              </a:lnSpc>
            </a:pPr>
            <a:endParaRPr lang="en-US" altLang="zh-CN" sz="2400" smtClean="0"/>
          </a:p>
          <a:p>
            <a:pPr>
              <a:lnSpc>
                <a:spcPct val="150000"/>
              </a:lnSpc>
            </a:pPr>
            <a:endParaRPr lang="en-US" altLang="zh-CN" sz="2400" smtClean="0"/>
          </a:p>
          <a:p>
            <a:pPr>
              <a:lnSpc>
                <a:spcPct val="150000"/>
              </a:lnSpc>
            </a:pPr>
            <a:endParaRPr lang="en-US" altLang="zh-CN" sz="2400" smtClean="0"/>
          </a:p>
          <a:p>
            <a:pPr>
              <a:lnSpc>
                <a:spcPct val="150000"/>
              </a:lnSpc>
            </a:pPr>
            <a:endParaRPr lang="en-US" altLang="zh-CN" sz="2400" smtClean="0"/>
          </a:p>
          <a:p>
            <a:pPr>
              <a:lnSpc>
                <a:spcPct val="150000"/>
              </a:lnSpc>
            </a:pPr>
            <a:endParaRPr lang="en-US" altLang="zh-CN" sz="2400" smtClean="0"/>
          </a:p>
          <a:p>
            <a:pPr>
              <a:lnSpc>
                <a:spcPct val="150000"/>
              </a:lnSpc>
            </a:pPr>
            <a:endParaRPr lang="en-US" altLang="zh-CN" sz="2400" smtClean="0"/>
          </a:p>
          <a:p>
            <a:pPr>
              <a:lnSpc>
                <a:spcPct val="150000"/>
              </a:lnSpc>
            </a:pPr>
            <a:endParaRPr lang="zh-CN" altLang="en-US" sz="2400"/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1308860" y="1357778"/>
          <a:ext cx="9615304" cy="4936617"/>
        </p:xfrm>
        <a:graphic>
          <a:graphicData uri="http://schemas.openxmlformats.org/drawingml/2006/table">
            <a:tbl>
              <a:tblPr/>
              <a:tblGrid>
                <a:gridCol w="1214446"/>
                <a:gridCol w="928694"/>
                <a:gridCol w="2786082"/>
                <a:gridCol w="4686082"/>
              </a:tblGrid>
              <a:tr h="548513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故障类型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故障原因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发生现象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026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电路中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电流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过大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短路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线路中火线和零线短接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导线发热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保险丝熔断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(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空气开关跳闸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),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线路中所有用电器均不能工作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026"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过载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电路中用电器总功率过大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</a:tr>
              <a:tr h="1097026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断路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火线断路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用试电笔检测两线时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氖管都不发光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026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零线断路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用试电笔检测两线时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NEU-BZ-S92"/>
                          <a:ea typeface="微软雅黑" panose="020B0503020204020204" pitchFamily="34" charset="-122"/>
                          <a:cs typeface="Times New Roman" panose="02020603050405020304"/>
                        </a:rPr>
                        <a:t>氖管都发光</a:t>
                      </a:r>
                      <a:endParaRPr lang="zh-CN" sz="2400" kern="100">
                        <a:solidFill>
                          <a:srgbClr val="000000"/>
                        </a:solidFill>
                        <a:latin typeface="NEU-BZ-S92"/>
                        <a:ea typeface="方正书宋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0401300" y="11160716"/>
            <a:ext cx="317500" cy="241244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24909404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16"/>
          <p:cNvSpPr txBox="1">
            <a:spLocks noChangeArrowheads="1"/>
          </p:cNvSpPr>
          <p:nvPr/>
        </p:nvSpPr>
        <p:spPr bwMode="auto">
          <a:xfrm>
            <a:off x="951670" y="656264"/>
            <a:ext cx="10644262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家庭电路</a:t>
            </a: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6916036" y="1942234"/>
            <a:ext cx="881973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电能表</a:t>
            </a:r>
            <a:endParaRPr lang="zh-CN" altLang="en-US">
              <a:solidFill>
                <a:srgbClr val="A50021"/>
              </a:solidFill>
            </a:endParaRPr>
          </a:p>
        </p:txBody>
      </p:sp>
      <p:graphicFrame>
        <p:nvGraphicFramePr>
          <p:cNvPr id="12" name="表格 11"/>
          <p:cNvGraphicFramePr>
            <a:graphicFrameLocks noGrp="1"/>
          </p:cNvGraphicFramePr>
          <p:nvPr/>
        </p:nvGraphicFramePr>
        <p:xfrm>
          <a:off x="951670" y="1383578"/>
          <a:ext cx="10644262" cy="4388104"/>
        </p:xfrm>
        <a:graphic>
          <a:graphicData uri="http://schemas.openxmlformats.org/drawingml/2006/table">
            <a:tbl>
              <a:tblPr/>
              <a:tblGrid>
                <a:gridCol w="1071570"/>
                <a:gridCol w="9572692"/>
              </a:tblGrid>
              <a:tr h="21940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组成及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连接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顺序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两根进户线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(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之间电压为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220 V,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用试电笔来辨别火线和零线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试电笔使用时要接触笔尾金属体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如图所示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)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、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、总开关、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  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、插座、用电器、导线等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 </a:t>
                      </a:r>
                      <a:endParaRPr lang="en-US" sz="24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59407" marR="59407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40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电路示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意图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59407" marR="59407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41666" name="7jk225A.EPS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952331" y="2500522"/>
            <a:ext cx="2118307" cy="900862"/>
          </a:xfrm>
          <a:prstGeom prst="rect">
            <a:avLst/>
          </a:prstGeom>
          <a:noFill/>
        </p:spPr>
      </p:pic>
      <p:pic>
        <p:nvPicPr>
          <p:cNvPr id="241665" name="7jk223.EPS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094942" y="3722505"/>
            <a:ext cx="3952066" cy="1849139"/>
          </a:xfrm>
          <a:prstGeom prst="rect">
            <a:avLst/>
          </a:prstGeom>
          <a:noFill/>
        </p:spPr>
      </p:pic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9667106" y="1942234"/>
            <a:ext cx="1114408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保险装置</a:t>
            </a:r>
            <a:endParaRPr lang="zh-CN" altLang="en-US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808701"/>
      </p:ext>
    </p:extLst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951670" y="1643463"/>
          <a:ext cx="10644262" cy="3839591"/>
        </p:xfrm>
        <a:graphic>
          <a:graphicData uri="http://schemas.openxmlformats.org/drawingml/2006/table">
            <a:tbl>
              <a:tblPr/>
              <a:tblGrid>
                <a:gridCol w="1071570"/>
                <a:gridCol w="9572692"/>
              </a:tblGrid>
              <a:tr h="10970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空气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开关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当电路中的电流过大时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空气开关自动断开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切断电路</a:t>
                      </a:r>
                    </a:p>
                  </a:txBody>
                  <a:tcPr marL="59407" marR="59407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256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保险丝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(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熔断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器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)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位置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安装在总开关的后面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串联在电路中的火线上。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材料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保险丝选用材料为电阻率大、熔点低的铅锑合金。禁止用铜丝、铁丝等导线代替保险丝。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作用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当电流过大时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保险丝由于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而熔断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从而切断电路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起到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的作用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59407" marR="59407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738676" y="681956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mtClean="0"/>
              <a:t>(</a:t>
            </a:r>
            <a:r>
              <a:rPr lang="zh-CN" altLang="en-US" smtClean="0"/>
              <a:t>续表</a:t>
            </a:r>
            <a:r>
              <a:rPr lang="en-US" altLang="zh-CN" smtClean="0"/>
              <a:t>)</a:t>
            </a:r>
            <a:endParaRPr lang="zh-CN" altLang="en-US"/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6666710" y="4441985"/>
            <a:ext cx="1114408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温度过高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2451869" y="4974964"/>
            <a:ext cx="1346844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保护电路</a:t>
            </a:r>
            <a:r>
              <a:rPr lang="zh-CN" altLang="en-US" b="1" i="1" smtClean="0">
                <a:solidFill>
                  <a:srgbClr val="A50021"/>
                </a:solidFill>
              </a:rPr>
              <a:t>　</a:t>
            </a:r>
            <a:endParaRPr lang="zh-CN" altLang="en-US">
              <a:solidFill>
                <a:srgbClr val="A50021"/>
              </a:solidFill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951670" y="1094950"/>
          <a:ext cx="10644262" cy="548513"/>
        </p:xfrm>
        <a:graphic>
          <a:graphicData uri="http://schemas.openxmlformats.org/drawingml/2006/table">
            <a:tbl>
              <a:tblPr/>
              <a:tblGrid>
                <a:gridCol w="1071570"/>
                <a:gridCol w="9572692"/>
              </a:tblGrid>
              <a:tr h="5485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元件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连接方式及注意事项</a:t>
                      </a:r>
                    </a:p>
                  </a:txBody>
                  <a:tcPr marL="59407" marR="59407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00457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951670" y="929249"/>
          <a:ext cx="10644262" cy="4388104"/>
        </p:xfrm>
        <a:graphic>
          <a:graphicData uri="http://schemas.openxmlformats.org/drawingml/2006/table">
            <a:tbl>
              <a:tblPr/>
              <a:tblGrid>
                <a:gridCol w="1071570"/>
                <a:gridCol w="9572692"/>
              </a:tblGrid>
              <a:tr h="5485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开关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与用电器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联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接在用电器和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线之间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59407" marR="59407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0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用电器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螺旋灯座的螺旋套应接在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</a:t>
                      </a:r>
                      <a:r>
                        <a:rPr lang="en-US" altLang="zh-CN" sz="2400" i="1" u="sng" kern="100" baseline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线上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各用电器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联接入电路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带有金属外壳的用电器一定要将金属外壳接地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59407" marR="59407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0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三孔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插座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接法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: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左零右火上接地</a:t>
                      </a:r>
                    </a:p>
                  </a:txBody>
                  <a:tcPr marL="59407" marR="59407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55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漏电保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护器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装在控制插座的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</a:t>
                      </a:r>
                      <a:r>
                        <a:rPr lang="en-US" altLang="zh-CN" sz="2400" i="1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   </a:t>
                      </a: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上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当电流经过人体流入大地时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它会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迅速</a:t>
                      </a:r>
                      <a:endParaRPr lang="en-US" altLang="zh-CN" sz="2400" kern="100" smtClean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i="1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电路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,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起保护作用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 panose="02020603050405020304"/>
                      </a:endParaRPr>
                    </a:p>
                  </a:txBody>
                  <a:tcPr marL="59407" marR="59407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38676" y="539113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mtClean="0"/>
              <a:t>(</a:t>
            </a:r>
            <a:r>
              <a:rPr lang="zh-CN" altLang="en-US" smtClean="0"/>
              <a:t>续表</a:t>
            </a:r>
            <a:r>
              <a:rPr lang="en-US" altLang="zh-CN" smtClean="0"/>
              <a:t>)</a:t>
            </a:r>
            <a:endParaRPr lang="zh-CN" altLang="en-US"/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3809191" y="942333"/>
            <a:ext cx="417102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串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7095339" y="975362"/>
            <a:ext cx="417102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火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6023769" y="1475313"/>
            <a:ext cx="417102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零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8881289" y="1475313"/>
            <a:ext cx="417102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并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4737884" y="3727770"/>
            <a:ext cx="881973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总开关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2237555" y="4299142"/>
            <a:ext cx="649537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切断</a:t>
            </a:r>
            <a:endParaRPr lang="zh-CN" altLang="en-US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22817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714984"/>
            <a:ext cx="10787138" cy="17539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smtClean="0">
                <a:solidFill>
                  <a:srgbClr val="18B48F"/>
                </a:solidFill>
              </a:rPr>
              <a:t>[</a:t>
            </a:r>
            <a:r>
              <a:rPr lang="zh-CN" altLang="en-US" sz="2400" smtClean="0">
                <a:solidFill>
                  <a:srgbClr val="18B48F"/>
                </a:solidFill>
              </a:rPr>
              <a:t>注意</a:t>
            </a:r>
            <a:r>
              <a:rPr lang="en-US" sz="2400" smtClean="0">
                <a:solidFill>
                  <a:srgbClr val="18B48F"/>
                </a:solidFill>
              </a:rPr>
              <a:t>]</a:t>
            </a:r>
            <a:r>
              <a:rPr lang="en-US" sz="2400" smtClean="0"/>
              <a:t>(1)</a:t>
            </a:r>
            <a:r>
              <a:rPr lang="zh-CN" altLang="en-US" sz="2400" smtClean="0"/>
              <a:t>火线标着“</a:t>
            </a:r>
            <a:r>
              <a:rPr lang="en-US" sz="2400" smtClean="0"/>
              <a:t>L</a:t>
            </a:r>
            <a:r>
              <a:rPr lang="zh-CN" altLang="en-US" sz="2400" smtClean="0"/>
              <a:t>”字样</a:t>
            </a:r>
            <a:r>
              <a:rPr lang="en-US" sz="2400" smtClean="0"/>
              <a:t>,</a:t>
            </a:r>
            <a:r>
              <a:rPr lang="zh-CN" altLang="en-US" sz="2400" smtClean="0"/>
              <a:t>零线标着“</a:t>
            </a:r>
            <a:r>
              <a:rPr lang="en-US" sz="2400" smtClean="0"/>
              <a:t>N</a:t>
            </a:r>
            <a:r>
              <a:rPr lang="zh-CN" altLang="en-US" sz="2400" smtClean="0"/>
              <a:t>”字样</a:t>
            </a:r>
            <a:r>
              <a:rPr lang="en-US" sz="2400" smtClean="0"/>
              <a:t>,</a:t>
            </a:r>
            <a:r>
              <a:rPr lang="zh-CN" altLang="en-US" sz="2400" smtClean="0"/>
              <a:t>地线标着“</a:t>
            </a:r>
            <a:r>
              <a:rPr lang="en-US" sz="2400" smtClean="0"/>
              <a:t>E</a:t>
            </a:r>
            <a:r>
              <a:rPr lang="zh-CN" altLang="en-US" sz="2400" smtClean="0"/>
              <a:t>”字样。</a:t>
            </a:r>
            <a:r>
              <a:rPr lang="en-US" sz="2400" smtClean="0"/>
              <a:t>(2)</a:t>
            </a:r>
            <a:r>
              <a:rPr lang="zh-CN" altLang="en-US" sz="2400" smtClean="0"/>
              <a:t>开关必须接在火线和用电器之间</a:t>
            </a:r>
            <a:r>
              <a:rPr lang="en-US" sz="2400" smtClean="0"/>
              <a:t>,</a:t>
            </a:r>
            <a:r>
              <a:rPr lang="zh-CN" altLang="en-US" sz="2400" smtClean="0"/>
              <a:t>如果用电器是螺口灯泡</a:t>
            </a:r>
            <a:r>
              <a:rPr lang="en-US" sz="2400" smtClean="0"/>
              <a:t>,</a:t>
            </a:r>
            <a:r>
              <a:rPr lang="zh-CN" altLang="en-US" sz="2400" smtClean="0"/>
              <a:t>开关要连到灯泡的凸起端。</a:t>
            </a:r>
            <a:r>
              <a:rPr lang="en-US" sz="2400" smtClean="0"/>
              <a:t>(3)</a:t>
            </a:r>
            <a:r>
              <a:rPr lang="zh-CN" altLang="en-US" sz="2400" smtClean="0"/>
              <a:t>两孔插座接法</a:t>
            </a:r>
            <a:r>
              <a:rPr lang="en-US" sz="2400" smtClean="0"/>
              <a:t>:</a:t>
            </a:r>
            <a:r>
              <a:rPr lang="zh-CN" altLang="en-US" sz="2400" smtClean="0"/>
              <a:t>左零右火。</a:t>
            </a:r>
            <a:r>
              <a:rPr lang="en-US" sz="2400" smtClean="0"/>
              <a:t>(4)</a:t>
            </a:r>
            <a:r>
              <a:rPr lang="zh-CN" altLang="en-US" sz="2400" smtClean="0"/>
              <a:t>节点处加黑点。</a:t>
            </a:r>
            <a:endParaRPr lang="zh-CN" altLang="en-US" sz="2400"/>
          </a:p>
        </p:txBody>
      </p:sp>
    </p:spTree>
    <p:extLst>
      <p:ext uri="{BB962C8B-B14F-4D97-AF65-F5344CB8AC3E}">
        <p14:creationId xmlns:p14="http://schemas.microsoft.com/office/powerpoint/2010/main" val="98640722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1317973"/>
            <a:ext cx="10787138" cy="17539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1.</a:t>
            </a:r>
            <a:r>
              <a:rPr lang="zh-CN" altLang="en-US" sz="2400" b="1" smtClean="0"/>
              <a:t>家庭电路中电流过大的原因</a:t>
            </a:r>
            <a:r>
              <a:rPr lang="en-US" sz="2400" b="1" smtClean="0"/>
              <a:t>:</a:t>
            </a:r>
            <a:r>
              <a:rPr lang="en-US" sz="2400" smtClean="0"/>
              <a:t>①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,</a:t>
            </a:r>
            <a:r>
              <a:rPr lang="zh-CN" altLang="en-US" sz="2400" smtClean="0"/>
              <a:t>如火线和零线直接连通、电线绝缘皮破损或老化</a:t>
            </a:r>
            <a:r>
              <a:rPr lang="en-US" sz="2400" smtClean="0"/>
              <a:t>;②</a:t>
            </a:r>
            <a:r>
              <a:rPr lang="zh-CN" altLang="en-US" sz="2400" i="1" u="sng" smtClean="0"/>
              <a:t>　　　　　　　　　　　　</a:t>
            </a:r>
            <a:r>
              <a:rPr lang="en-US" sz="2400" smtClean="0"/>
              <a:t>,</a:t>
            </a:r>
            <a:r>
              <a:rPr lang="zh-CN" altLang="en-US" sz="2400" smtClean="0"/>
              <a:t>如大功率用电器的使用、多个用电器同时使用。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3" name="文本框 16"/>
          <p:cNvSpPr txBox="1">
            <a:spLocks noChangeArrowheads="1"/>
          </p:cNvSpPr>
          <p:nvPr/>
        </p:nvSpPr>
        <p:spPr bwMode="auto">
          <a:xfrm>
            <a:off x="951670" y="656264"/>
            <a:ext cx="10644262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　家庭电路中电流过大的原因</a:t>
            </a:r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5595141" y="1370862"/>
            <a:ext cx="649537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短路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3283428" y="1903841"/>
            <a:ext cx="2276585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用电器的总功率过大</a:t>
            </a:r>
            <a:endParaRPr lang="zh-CN" altLang="en-US">
              <a:solidFill>
                <a:srgbClr val="A50021"/>
              </a:solidFill>
            </a:endParaRPr>
          </a:p>
        </p:txBody>
      </p:sp>
      <p:graphicFrame>
        <p:nvGraphicFramePr>
          <p:cNvPr id="352257" name="Object 1"/>
          <p:cNvGraphicFramePr>
            <a:graphicFrameLocks noChangeAspect="1"/>
          </p:cNvGraphicFramePr>
          <p:nvPr/>
        </p:nvGraphicFramePr>
        <p:xfrm>
          <a:off x="1046995" y="3000471"/>
          <a:ext cx="10548937" cy="2742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文档" r:id="rId4" imgW="11050270" imgH="2877185" progId="Word.Document.12">
                  <p:embed/>
                </p:oleObj>
              </mc:Choice>
              <mc:Fallback>
                <p:oleObj name="文档" r:id="rId4" imgW="11050270" imgH="287718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46995" y="3000471"/>
                        <a:ext cx="10548937" cy="274256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122142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2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1317973"/>
            <a:ext cx="10787138" cy="17539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1.</a:t>
            </a:r>
            <a:r>
              <a:rPr lang="zh-CN" altLang="en-US" sz="2400" smtClean="0"/>
              <a:t>对人体安全的电压为</a:t>
            </a:r>
            <a:r>
              <a:rPr lang="zh-CN" altLang="en-US" sz="2400" i="1" u="sng" smtClean="0"/>
              <a:t>　　　 　　　</a:t>
            </a:r>
            <a:r>
              <a:rPr lang="en-US" sz="2400" smtClean="0"/>
              <a:t>V,</a:t>
            </a:r>
            <a:r>
              <a:rPr lang="zh-CN" altLang="en-US" sz="2400" smtClean="0"/>
              <a:t>家庭电路电压为</a:t>
            </a:r>
            <a:r>
              <a:rPr lang="zh-CN" altLang="en-US" sz="2400" i="1" u="sng" smtClean="0"/>
              <a:t>　　　　</a:t>
            </a:r>
            <a:r>
              <a:rPr lang="en-US" sz="2400" smtClean="0"/>
              <a:t>V</a:t>
            </a:r>
            <a:r>
              <a:rPr lang="zh-CN" altLang="en-US" sz="2400" smtClean="0"/>
              <a:t>。</a:t>
            </a:r>
            <a:r>
              <a:rPr lang="en-US" sz="2400" smtClean="0"/>
              <a:t> </a:t>
            </a:r>
            <a:endParaRPr lang="zh-CN" altLang="en-US" sz="2400" smtClean="0"/>
          </a:p>
          <a:p>
            <a:pPr>
              <a:lnSpc>
                <a:spcPct val="150000"/>
              </a:lnSpc>
            </a:pPr>
            <a:r>
              <a:rPr lang="en-US" sz="2400" b="1" smtClean="0"/>
              <a:t>2.</a:t>
            </a:r>
            <a:r>
              <a:rPr lang="zh-CN" altLang="en-US" sz="2400" b="1" smtClean="0"/>
              <a:t>触电类型</a:t>
            </a:r>
            <a:r>
              <a:rPr lang="en-US" sz="2400" b="1" smtClean="0"/>
              <a:t>:</a:t>
            </a:r>
            <a:r>
              <a:rPr lang="zh-CN" altLang="en-US" sz="2400" smtClean="0"/>
              <a:t>双线触电</a:t>
            </a:r>
            <a:r>
              <a:rPr lang="en-US" sz="2400" smtClean="0"/>
              <a:t>(</a:t>
            </a:r>
            <a:r>
              <a:rPr lang="zh-CN" altLang="en-US" sz="2400" smtClean="0"/>
              <a:t>同时接触零线、火线</a:t>
            </a:r>
            <a:r>
              <a:rPr lang="en-US" sz="2400" smtClean="0"/>
              <a:t>)</a:t>
            </a:r>
            <a:r>
              <a:rPr lang="zh-CN" altLang="en-US" sz="2400" smtClean="0"/>
              <a:t>、单线触电</a:t>
            </a:r>
            <a:r>
              <a:rPr lang="en-US" sz="2400" smtClean="0"/>
              <a:t>(</a:t>
            </a:r>
            <a:r>
              <a:rPr lang="zh-CN" altLang="en-US" sz="2400" smtClean="0"/>
              <a:t>与火线接触</a:t>
            </a:r>
            <a:r>
              <a:rPr lang="en-US" sz="2400" smtClean="0"/>
              <a:t>)</a:t>
            </a:r>
            <a:r>
              <a:rPr lang="zh-CN" altLang="en-US" sz="2400" smtClean="0"/>
              <a:t>、高压电弧触电、跨步电压触电</a:t>
            </a:r>
            <a:r>
              <a:rPr lang="en-US" sz="2400" smtClean="0"/>
              <a:t>,</a:t>
            </a:r>
            <a:r>
              <a:rPr lang="zh-CN" altLang="en-US" sz="2400" smtClean="0"/>
              <a:t>分别如图</a:t>
            </a:r>
            <a:r>
              <a:rPr lang="en-US" sz="2400" smtClean="0"/>
              <a:t>18</a:t>
            </a:r>
            <a:r>
              <a:rPr lang="en-US" sz="2400" i="1" smtClean="0"/>
              <a:t>-</a:t>
            </a:r>
            <a:r>
              <a:rPr lang="en-US" sz="2400" smtClean="0"/>
              <a:t>1</a:t>
            </a:r>
            <a:r>
              <a:rPr lang="zh-CN" altLang="en-US" sz="2400" smtClean="0"/>
              <a:t>甲、乙、丙、丁所示。</a:t>
            </a:r>
          </a:p>
        </p:txBody>
      </p:sp>
      <p:sp>
        <p:nvSpPr>
          <p:cNvPr id="3" name="文本框 16"/>
          <p:cNvSpPr txBox="1">
            <a:spLocks noChangeArrowheads="1"/>
          </p:cNvSpPr>
          <p:nvPr/>
        </p:nvSpPr>
        <p:spPr bwMode="auto">
          <a:xfrm>
            <a:off x="951670" y="656264"/>
            <a:ext cx="10644262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考点三　安全用电</a:t>
            </a:r>
          </a:p>
        </p:txBody>
      </p:sp>
      <p:sp>
        <p:nvSpPr>
          <p:cNvPr id="4" name="矩形 3"/>
          <p:cNvSpPr/>
          <p:nvPr/>
        </p:nvSpPr>
        <p:spPr>
          <a:xfrm>
            <a:off x="5380826" y="5925364"/>
            <a:ext cx="837089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/>
              <a:t>图</a:t>
            </a:r>
            <a:r>
              <a:rPr lang="en-US" smtClean="0"/>
              <a:t>18-1</a:t>
            </a:r>
            <a:endParaRPr lang="zh-CN" altLang="en-US"/>
          </a:p>
        </p:txBody>
      </p:sp>
      <p:pic>
        <p:nvPicPr>
          <p:cNvPr id="5" name="20DZ5.EPS" descr="id:2147502966;FounderCES"/>
          <p:cNvPicPr/>
          <p:nvPr/>
        </p:nvPicPr>
        <p:blipFill>
          <a:blip r:embed="rId2"/>
          <a:stretch>
            <a:fillRect/>
          </a:stretch>
        </p:blipFill>
        <p:spPr>
          <a:xfrm>
            <a:off x="4209250" y="3040827"/>
            <a:ext cx="3743344" cy="3027379"/>
          </a:xfrm>
          <a:prstGeom prst="rect">
            <a:avLst/>
          </a:prstGeom>
        </p:spPr>
      </p:pic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4309257" y="1370862"/>
            <a:ext cx="1348446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不高于</a:t>
            </a:r>
            <a:r>
              <a:rPr lang="en-US" b="1" smtClean="0">
                <a:solidFill>
                  <a:srgbClr val="A50021"/>
                </a:solidFill>
              </a:rPr>
              <a:t>36</a:t>
            </a:r>
            <a:r>
              <a:rPr lang="zh-CN" altLang="en-US" b="1" i="1" smtClean="0">
                <a:solidFill>
                  <a:srgbClr val="A50021"/>
                </a:solidFill>
              </a:rPr>
              <a:t>　</a:t>
            </a:r>
            <a:endParaRPr lang="zh-CN" altLang="en-US">
              <a:solidFill>
                <a:srgbClr val="A50021"/>
              </a:solidFill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8595537" y="1403891"/>
            <a:ext cx="535724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en-US" b="1" smtClean="0">
                <a:solidFill>
                  <a:srgbClr val="A50021"/>
                </a:solidFill>
              </a:rPr>
              <a:t>220</a:t>
            </a:r>
            <a:endParaRPr lang="zh-CN" altLang="en-US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90855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0754" name="Object 2"/>
          <p:cNvGraphicFramePr>
            <a:graphicFrameLocks noChangeAspect="1"/>
          </p:cNvGraphicFramePr>
          <p:nvPr/>
        </p:nvGraphicFramePr>
        <p:xfrm>
          <a:off x="954089" y="786406"/>
          <a:ext cx="10588625" cy="40948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文档" r:id="rId4" imgW="11233785" imgH="4323080" progId="Word.Document.12">
                  <p:embed/>
                </p:oleObj>
              </mc:Choice>
              <mc:Fallback>
                <p:oleObj name="文档" r:id="rId4" imgW="11233785" imgH="43230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54089" y="786406"/>
                        <a:ext cx="10588625" cy="409480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241525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51670" y="714984"/>
            <a:ext cx="10787138" cy="17539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b="1" smtClean="0"/>
              <a:t>4.</a:t>
            </a:r>
            <a:r>
              <a:rPr lang="zh-CN" altLang="en-US" sz="2400" b="1" smtClean="0"/>
              <a:t>触电急救</a:t>
            </a:r>
            <a:r>
              <a:rPr lang="en-US" sz="2400" b="1" smtClean="0"/>
              <a:t>:</a:t>
            </a:r>
            <a:r>
              <a:rPr lang="zh-CN" altLang="en-US" sz="2400" smtClean="0"/>
              <a:t>首先迅速</a:t>
            </a:r>
            <a:r>
              <a:rPr lang="zh-CN" altLang="en-US" sz="2400" i="1" u="sng" smtClean="0"/>
              <a:t>　　     　　</a:t>
            </a:r>
            <a:r>
              <a:rPr lang="en-US" sz="2400" smtClean="0"/>
              <a:t>,</a:t>
            </a:r>
            <a:r>
              <a:rPr lang="zh-CN" altLang="en-US" sz="2400" smtClean="0"/>
              <a:t>或用一根干燥的绝缘棒将触电者身上的电线挑开</a:t>
            </a:r>
            <a:r>
              <a:rPr lang="en-US" sz="2400" smtClean="0"/>
              <a:t>,</a:t>
            </a:r>
            <a:r>
              <a:rPr lang="zh-CN" altLang="en-US" sz="2400" smtClean="0"/>
              <a:t>然后尽快使触电者离开现场。发生触电火灾时</a:t>
            </a:r>
            <a:r>
              <a:rPr lang="en-US" sz="2400" smtClean="0"/>
              <a:t>,</a:t>
            </a:r>
            <a:r>
              <a:rPr lang="zh-CN" altLang="en-US" sz="2400" smtClean="0"/>
              <a:t>必须在切断电源后</a:t>
            </a:r>
            <a:r>
              <a:rPr lang="en-US" sz="2400" smtClean="0"/>
              <a:t>,</a:t>
            </a:r>
            <a:r>
              <a:rPr lang="zh-CN" altLang="en-US" sz="2400" smtClean="0"/>
              <a:t>才能泼水救火。</a:t>
            </a:r>
            <a:r>
              <a:rPr lang="en-US" sz="2400" smtClean="0"/>
              <a:t> </a:t>
            </a:r>
            <a:endParaRPr lang="zh-CN" altLang="en-US" sz="2400"/>
          </a:p>
        </p:txBody>
      </p:sp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4036492" y="799490"/>
            <a:ext cx="1114408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r>
              <a:rPr lang="zh-CN" altLang="en-US" b="1" smtClean="0">
                <a:solidFill>
                  <a:srgbClr val="A50021"/>
                </a:solidFill>
              </a:rPr>
              <a:t>切断电源</a:t>
            </a:r>
            <a:endParaRPr lang="zh-CN" altLang="en-US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15154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762</Words>
  <Application>Microsoft Office PowerPoint</Application>
  <PresentationFormat>自定义</PresentationFormat>
  <Paragraphs>124</Paragraphs>
  <Slides>17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9" baseType="lpstr">
      <vt:lpstr>Office 主题</vt:lpstr>
      <vt:lpstr>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2021-02-25T08:14:37Z</dcterms:created>
  <dcterms:modified xsi:type="dcterms:W3CDTF">2021-02-25T08:16:22Z</dcterms:modified>
</cp:coreProperties>
</file>