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oleObject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409" r:id="rId3"/>
    <p:sldId id="410" r:id="rId4"/>
    <p:sldId id="411" r:id="rId5"/>
    <p:sldId id="414" r:id="rId6"/>
    <p:sldId id="415" r:id="rId7"/>
    <p:sldId id="413" r:id="rId8"/>
    <p:sldId id="416" r:id="rId9"/>
    <p:sldId id="417" r:id="rId10"/>
    <p:sldId id="418" r:id="rId11"/>
    <p:sldId id="412" r:id="rId12"/>
    <p:sldId id="419" r:id="rId13"/>
    <p:sldId id="420" r:id="rId14"/>
    <p:sldId id="421" r:id="rId15"/>
    <p:sldId id="422" r:id="rId16"/>
    <p:sldId id="423" r:id="rId17"/>
    <p:sldId id="427" r:id="rId18"/>
    <p:sldId id="42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66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Relationship Id="rId2" Type="http://schemas.openxmlformats.org/officeDocument/2006/relationships/image" Target="../media/image3.emf" /><Relationship Id="rId3" Type="http://schemas.openxmlformats.org/officeDocument/2006/relationships/image" Target="../media/image4.emf" /><Relationship Id="rId4" Type="http://schemas.openxmlformats.org/officeDocument/2006/relationships/image" Target="../media/image5.emf" /><Relationship Id="rId5" Type="http://schemas.openxmlformats.org/officeDocument/2006/relationships/image" Target="../media/image6.emf" /><Relationship Id="rId6" Type="http://schemas.openxmlformats.org/officeDocument/2006/relationships/image" Target="../media/image7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Relationship Id="rId2" Type="http://schemas.openxmlformats.org/officeDocument/2006/relationships/image" Target="../media/image3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Relationship Id="rId2" Type="http://schemas.openxmlformats.org/officeDocument/2006/relationships/image" Target="../media/image9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Relationship Id="rId2" Type="http://schemas.openxmlformats.org/officeDocument/2006/relationships/image" Target="../media/image13.emf" /><Relationship Id="rId3" Type="http://schemas.openxmlformats.org/officeDocument/2006/relationships/image" Target="../media/image14.emf" /><Relationship Id="rId4" Type="http://schemas.openxmlformats.org/officeDocument/2006/relationships/image" Target="../media/image15.emf" /><Relationship Id="rId5" Type="http://schemas.openxmlformats.org/officeDocument/2006/relationships/image" Target="../media/image16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Relationship Id="rId2" Type="http://schemas.openxmlformats.org/officeDocument/2006/relationships/image" Target="../media/image21.emf" /><Relationship Id="rId3" Type="http://schemas.openxmlformats.org/officeDocument/2006/relationships/image" Target="../media/image22.emf" /><Relationship Id="rId4" Type="http://schemas.openxmlformats.org/officeDocument/2006/relationships/image" Target="../media/image23.emf" /><Relationship Id="rId5" Type="http://schemas.openxmlformats.org/officeDocument/2006/relationships/image" Target="../media/image24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同侧圆角矩形 9">
            <a:hlinkClick action="ppaction://noaction" tooltip="点击进入"/>
          </p:cNvPr>
          <p:cNvSpPr/>
          <p:nvPr userDrawn="1"/>
        </p:nvSpPr>
        <p:spPr>
          <a:xfrm>
            <a:off x="6789557" y="469877"/>
            <a:ext cx="1822709" cy="431244"/>
          </a:xfrm>
          <a:prstGeom prst="round2Same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image" Target="../media/image1.jpeg" /><Relationship Id="rId19" Type="http://schemas.openxmlformats.org/officeDocument/2006/relationships/tags" Target="../tags/tag62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9.bin" TargetMode="Internal" /><Relationship Id="rId11" Type="http://schemas.openxmlformats.org/officeDocument/2006/relationships/image" Target="../media/image24.emf" /><Relationship Id="rId12" Type="http://schemas.openxmlformats.org/officeDocument/2006/relationships/vmlDrawing" Target="../drawings/vmlDrawing8.vml" /><Relationship Id="rId2" Type="http://schemas.openxmlformats.org/officeDocument/2006/relationships/oleObject" Target="../embeddings/oleObject15.bin" TargetMode="Internal" /><Relationship Id="rId3" Type="http://schemas.openxmlformats.org/officeDocument/2006/relationships/image" Target="../media/image20.emf" /><Relationship Id="rId4" Type="http://schemas.openxmlformats.org/officeDocument/2006/relationships/oleObject" Target="../embeddings/oleObject16.bin" TargetMode="Internal" /><Relationship Id="rId5" Type="http://schemas.openxmlformats.org/officeDocument/2006/relationships/image" Target="../media/image21.emf" /><Relationship Id="rId6" Type="http://schemas.openxmlformats.org/officeDocument/2006/relationships/oleObject" Target="../embeddings/oleObject17.bin" TargetMode="Internal" /><Relationship Id="rId7" Type="http://schemas.openxmlformats.org/officeDocument/2006/relationships/image" Target="../media/image22.emf" /><Relationship Id="rId8" Type="http://schemas.openxmlformats.org/officeDocument/2006/relationships/oleObject" Target="../embeddings/oleObject18.bin" TargetMode="Internal" /><Relationship Id="rId9" Type="http://schemas.openxmlformats.org/officeDocument/2006/relationships/image" Target="../media/image23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4.docx" TargetMode="Internal" /><Relationship Id="rId3" Type="http://schemas.openxmlformats.org/officeDocument/2006/relationships/image" Target="../media/image25.emf" /><Relationship Id="rId4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5.docx" TargetMode="Internal" /><Relationship Id="rId3" Type="http://schemas.openxmlformats.org/officeDocument/2006/relationships/image" Target="../media/image26.emf" /><Relationship Id="rId4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6.docx" TargetMode="Internal" /><Relationship Id="rId3" Type="http://schemas.openxmlformats.org/officeDocument/2006/relationships/image" Target="../media/image27.emf" /><Relationship Id="rId4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7.docx" TargetMode="Internal" /><Relationship Id="rId3" Type="http://schemas.openxmlformats.org/officeDocument/2006/relationships/image" Target="../media/image28.emf" /><Relationship Id="rId4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8.docx" TargetMode="Internal" /><Relationship Id="rId3" Type="http://schemas.openxmlformats.org/officeDocument/2006/relationships/image" Target="../media/image29.emf" /><Relationship Id="rId4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9.docx" TargetMode="Internal" /><Relationship Id="rId3" Type="http://schemas.openxmlformats.org/officeDocument/2006/relationships/image" Target="../media/image31.emf" /><Relationship Id="rId4" Type="http://schemas.openxmlformats.org/officeDocument/2006/relationships/oleObject" Target="../embeddings/Document10.docx" TargetMode="Internal" /><Relationship Id="rId5" Type="http://schemas.openxmlformats.org/officeDocument/2006/relationships/image" Target="../media/image32.emf" /><Relationship Id="rId6" Type="http://schemas.openxmlformats.org/officeDocument/2006/relationships/image" Target="../media/image33.png" /><Relationship Id="rId7" Type="http://schemas.openxmlformats.org/officeDocument/2006/relationships/vmlDrawing" Target="../drawings/vmlDrawing14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5.bin" TargetMode="Internal" /><Relationship Id="rId11" Type="http://schemas.openxmlformats.org/officeDocument/2006/relationships/image" Target="../media/image6.emf" /><Relationship Id="rId12" Type="http://schemas.openxmlformats.org/officeDocument/2006/relationships/oleObject" Target="../embeddings/oleObject6.bin" TargetMode="Internal" /><Relationship Id="rId13" Type="http://schemas.openxmlformats.org/officeDocument/2006/relationships/image" Target="../media/image7.emf" /><Relationship Id="rId14" Type="http://schemas.openxmlformats.org/officeDocument/2006/relationships/vmlDrawing" Target="../drawings/vmlDrawing1.v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e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.e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4.emf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5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8.emf" /><Relationship Id="rId4" Type="http://schemas.openxmlformats.org/officeDocument/2006/relationships/oleObject" Target="../embeddings/oleObject8.bin" TargetMode="Internal" /><Relationship Id="rId5" Type="http://schemas.openxmlformats.org/officeDocument/2006/relationships/image" Target="../media/image9.emf" /><Relationship Id="rId6" Type="http://schemas.openxmlformats.org/officeDocument/2006/relationships/vmlDrawing" Target="../drawings/vmlDrawing2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1.docx" TargetMode="Internal" /><Relationship Id="rId3" Type="http://schemas.openxmlformats.org/officeDocument/2006/relationships/image" Target="../media/image11.emf" /><Relationship Id="rId4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3.bin" TargetMode="Internal" /><Relationship Id="rId11" Type="http://schemas.openxmlformats.org/officeDocument/2006/relationships/image" Target="../media/image16.emf" /><Relationship Id="rId12" Type="http://schemas.openxmlformats.org/officeDocument/2006/relationships/vmlDrawing" Target="../drawings/vmlDrawing4.v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12.emf" /><Relationship Id="rId4" Type="http://schemas.openxmlformats.org/officeDocument/2006/relationships/oleObject" Target="../embeddings/oleObject10.bin" TargetMode="Internal" /><Relationship Id="rId5" Type="http://schemas.openxmlformats.org/officeDocument/2006/relationships/image" Target="../media/image13.emf" /><Relationship Id="rId6" Type="http://schemas.openxmlformats.org/officeDocument/2006/relationships/oleObject" Target="../embeddings/oleObject11.bin" TargetMode="Internal" /><Relationship Id="rId7" Type="http://schemas.openxmlformats.org/officeDocument/2006/relationships/image" Target="../media/image14.emf" /><Relationship Id="rId8" Type="http://schemas.openxmlformats.org/officeDocument/2006/relationships/oleObject" Target="../embeddings/oleObject12.bin" TargetMode="Internal" /><Relationship Id="rId9" Type="http://schemas.openxmlformats.org/officeDocument/2006/relationships/image" Target="../media/image15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oleObject" Target="../embeddings/oleObject14.bin" TargetMode="Internal" /><Relationship Id="rId4" Type="http://schemas.openxmlformats.org/officeDocument/2006/relationships/image" Target="../media/image17.emf" /><Relationship Id="rId5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2.docx" TargetMode="Internal" /><Relationship Id="rId3" Type="http://schemas.openxmlformats.org/officeDocument/2006/relationships/image" Target="../media/image18.emf" /><Relationship Id="rId4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3.docx" TargetMode="Internal" /><Relationship Id="rId3" Type="http://schemas.openxmlformats.org/officeDocument/2006/relationships/image" Target="../media/image19.emf" /><Relationship Id="rId4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/>
              <a:t>电路  电流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154035" y="5695950"/>
            <a:ext cx="3031490" cy="794385"/>
          </a:xfrm>
        </p:spPr>
        <p:txBody>
          <a:bodyPr/>
          <a:lstStyle/>
          <a:p>
            <a:r>
              <a:rPr lang="zh-CN" altLang="en-US" sz="3200"/>
              <a:t>一轮系统复习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9" name="矩形 9"/>
          <p:cNvSpPr/>
          <p:nvPr/>
        </p:nvSpPr>
        <p:spPr>
          <a:xfrm>
            <a:off x="1198880" y="550545"/>
            <a:ext cx="5184775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考点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　电流</a:t>
            </a:r>
            <a:endParaRPr lang="zh-CN" altLang="en-US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aphicFrame>
        <p:nvGraphicFramePr>
          <p:cNvPr id="45061" name="对象 45060"/>
          <p:cNvGraphicFramePr>
            <a:graphicFrameLocks noChangeAspect="1"/>
          </p:cNvGraphicFramePr>
          <p:nvPr/>
        </p:nvGraphicFramePr>
        <p:xfrm>
          <a:off x="761365" y="1275080"/>
          <a:ext cx="10210800" cy="51358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2" imgW="8209915" imgH="3964305" progId="Word.Document.8">
                  <p:embed/>
                </p:oleObj>
              </mc:Choice>
              <mc:Fallback>
                <p:oleObj r:id="rId2" imgW="8209915" imgH="39643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1365" y="1275080"/>
                        <a:ext cx="10210800" cy="5135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对象 45061"/>
          <p:cNvGraphicFramePr>
            <a:graphicFrameLocks noChangeAspect="1"/>
          </p:cNvGraphicFramePr>
          <p:nvPr/>
        </p:nvGraphicFramePr>
        <p:xfrm>
          <a:off x="7046595" y="4044950"/>
          <a:ext cx="835025" cy="4330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4" imgW="696595" imgH="347345" progId="Word.Document.8">
                  <p:embed/>
                </p:oleObj>
              </mc:Choice>
              <mc:Fallback>
                <p:oleObj r:id="rId4" imgW="696595" imgH="3473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6595" y="4044950"/>
                        <a:ext cx="835025" cy="433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对象 45062"/>
          <p:cNvGraphicFramePr>
            <a:graphicFrameLocks noChangeAspect="1"/>
          </p:cNvGraphicFramePr>
          <p:nvPr/>
        </p:nvGraphicFramePr>
        <p:xfrm>
          <a:off x="5641975" y="1664335"/>
          <a:ext cx="905510" cy="4768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6" imgW="748665" imgH="402590" progId="Word.Document.8">
                  <p:embed/>
                </p:oleObj>
              </mc:Choice>
              <mc:Fallback>
                <p:oleObj r:id="rId6" imgW="748665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1975" y="1664335"/>
                        <a:ext cx="905510" cy="476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对象 45063"/>
          <p:cNvGraphicFramePr>
            <a:graphicFrameLocks noChangeAspect="1"/>
          </p:cNvGraphicFramePr>
          <p:nvPr/>
        </p:nvGraphicFramePr>
        <p:xfrm>
          <a:off x="5388610" y="2141855"/>
          <a:ext cx="654685" cy="492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8" imgW="483870" imgH="404495" progId="Word.Document.8">
                  <p:embed/>
                </p:oleObj>
              </mc:Choice>
              <mc:Fallback>
                <p:oleObj r:id="rId8" imgW="483870" imgH="4044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8610" y="2141855"/>
                        <a:ext cx="654685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对象 45064"/>
          <p:cNvGraphicFramePr>
            <a:graphicFrameLocks noChangeAspect="1"/>
          </p:cNvGraphicFramePr>
          <p:nvPr/>
        </p:nvGraphicFramePr>
        <p:xfrm>
          <a:off x="7583170" y="3611245"/>
          <a:ext cx="773430" cy="4330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10" imgW="675640" imgH="403225" progId="Word.Document.8">
                  <p:embed/>
                </p:oleObj>
              </mc:Choice>
              <mc:Fallback>
                <p:oleObj r:id="rId10" imgW="675640" imgH="403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3170" y="3611245"/>
                        <a:ext cx="773430" cy="433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09880" y="1245870"/>
          <a:ext cx="11196320" cy="27158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name="文档" r:id="rId2" imgW="5026025" imgH="1220470" progId="">
                  <p:embed/>
                </p:oleObj>
              </mc:Choice>
              <mc:Fallback>
                <p:oleObj name="文档" r:id="rId2" imgW="5026025" imgH="122047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9880" y="1245870"/>
                        <a:ext cx="11196320" cy="2715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>
            <a:spLocks noChangeAspect="1"/>
          </p:cNvSpPr>
          <p:nvPr/>
        </p:nvSpPr>
        <p:spPr>
          <a:xfrm>
            <a:off x="310089" y="4097666"/>
            <a:ext cx="10886773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常见电流值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手电筒的电流约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mA(  0.2 A  );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家用节能灯中的电流约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A;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电冰箱正常工作时的电流约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雷电瞬间电流可达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400" smtClean="0">
              <a:solidFill>
                <a:srgbClr val="000000"/>
              </a:solidFill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8950" y="2043687"/>
            <a:ext cx="1763486" cy="29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77994" y="2398090"/>
            <a:ext cx="729345" cy="29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93541" y="2398090"/>
            <a:ext cx="729345" cy="29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49905" y="2799080"/>
            <a:ext cx="973455" cy="30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487805" y="1337310"/>
          <a:ext cx="8891905" cy="56413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文档" r:id="rId2" imgW="3948430" imgH="2505710" progId="">
                  <p:embed/>
                </p:oleObj>
              </mc:Choice>
              <mc:Fallback>
                <p:oleObj name="文档" r:id="rId2" imgW="3948430" imgH="250571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87805" y="1337310"/>
                        <a:ext cx="8891905" cy="5641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1487939" y="784396"/>
            <a:ext cx="3459480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电流的测量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zh-CN" sz="24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电流表</a:t>
            </a:r>
            <a:r>
              <a:rPr lang="en-US" altLang="zh-CN" sz="24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4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3716" y="3301638"/>
            <a:ext cx="2185249" cy="25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04228" y="4037639"/>
            <a:ext cx="729345" cy="24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89319" y="4037639"/>
            <a:ext cx="729345" cy="24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30482" y="4394565"/>
            <a:ext cx="882508" cy="24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61450" y="4726198"/>
            <a:ext cx="729345" cy="24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47285" y="4967605"/>
            <a:ext cx="729615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947285" y="5334000"/>
            <a:ext cx="729615" cy="31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907780" y="5334000"/>
            <a:ext cx="609600" cy="26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942975" y="864235"/>
            <a:ext cx="1016444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串、并联电路的电流规律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1  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串联电路各处电流都相等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I=I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2  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并联电路干路电流等于</a:t>
            </a:r>
            <a:r>
              <a:rPr lang="zh-CN" altLang="zh-CN" sz="28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各支路电流之和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I=I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+I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en-US" altLang="zh-CN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42975" y="2985770"/>
          <a:ext cx="10390505" cy="28340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文档" r:id="rId2" imgW="4029710" imgH="1100455" progId="">
                  <p:embed/>
                </p:oleObj>
              </mc:Choice>
              <mc:Fallback>
                <p:oleObj name="文档" r:id="rId2" imgW="4029710" imgH="110045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42975" y="2985770"/>
                        <a:ext cx="10390505" cy="2834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586095" y="1948180"/>
            <a:ext cx="282194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21690" y="782320"/>
            <a:ext cx="10527030" cy="171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如图甲所示电路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两灯正常发光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的示数为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0.52 A,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的示数如图乙所示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则通过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的电流分别为</a:t>
            </a:r>
            <a:r>
              <a:rPr lang="zh-CN" altLang="zh-CN" sz="28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8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8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44195" y="2633980"/>
          <a:ext cx="9298940" cy="25158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2" imgW="3839210" imgH="1039495" progId="">
                  <p:embed/>
                </p:oleObj>
              </mc:Choice>
              <mc:Fallback>
                <p:oleObj name="文档" r:id="rId2" imgW="3839210" imgH="103949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4195" y="2633980"/>
                        <a:ext cx="9298940" cy="2515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611995" y="1379220"/>
            <a:ext cx="1288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0.52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0440" y="1975485"/>
            <a:ext cx="158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1.08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>
            <a:spLocks noChangeAspect="1"/>
          </p:cNvSpPr>
          <p:nvPr/>
        </p:nvSpPr>
        <p:spPr>
          <a:xfrm>
            <a:off x="653415" y="1038225"/>
            <a:ext cx="10651490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如图所示是实验室常用的一种电流表的表盘。小明在连接电路前发现指针偏转情况如图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a  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接下来他应进行的操作是</a:t>
            </a:r>
            <a:endParaRPr lang="zh-CN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      　    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当连接好电路闭合开关时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发现电流表指针偏转情况如图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b  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为了减小测量误差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应做的改进是</a:t>
            </a:r>
            <a:r>
              <a:rPr lang="zh-CN" altLang="zh-CN" sz="28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                                              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180465" y="4126865"/>
          <a:ext cx="9597390" cy="21659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name="文档" r:id="rId2" imgW="3839210" imgH="821690" progId="">
                  <p:embed/>
                </p:oleObj>
              </mc:Choice>
              <mc:Fallback>
                <p:oleObj name="文档" r:id="rId2" imgW="3839210" imgH="82169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80465" y="4126865"/>
                        <a:ext cx="9597390" cy="2165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00125" y="2115185"/>
            <a:ext cx="3817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将电流表的指针调零</a:t>
            </a:r>
            <a:endParaRPr lang="zh-CN" altLang="zh-CN" sz="28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3415" y="3168015"/>
            <a:ext cx="452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更换较小量程的接线柱</a:t>
            </a:r>
            <a:endParaRPr lang="zh-CN" altLang="zh-CN" sz="28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498928" y="777408"/>
            <a:ext cx="5902960" cy="60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实验：探究串、并联电路的电流</a:t>
            </a:r>
            <a:r>
              <a:rPr lang="zh-CN" altLang="zh-CN" sz="28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规律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3" name="16命题解读.eps" descr="id:2147506779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633185" y="1659546"/>
            <a:ext cx="1364393" cy="326164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633095" y="2259965"/>
            <a:ext cx="10992485" cy="407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画电路图或连接实物图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连电路时开关要断开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)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电流表的使用或读数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电流表问题分析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指针反偏、指针偏转角度较小、指针偏转角度过大以至到达最右端等问题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)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电路故障分析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闭合开关灯不亮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)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换用不同规格的灯多次测量的目的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保证总结得出的实验规律的普遍性和正确性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)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实验数据的分析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实验结论的得出及结论的应用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5615" y="838237"/>
          <a:ext cx="8128000" cy="238089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name="文档" r:id="rId2" imgW="3839210" imgH="1124585" progId="">
                  <p:embed/>
                </p:oleObj>
              </mc:Choice>
              <mc:Fallback>
                <p:oleObj name="文档" r:id="rId2" imgW="3839210" imgH="112458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5615" y="838237"/>
                        <a:ext cx="8128000" cy="2380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475615" y="3219133"/>
            <a:ext cx="1111431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若要测量干路电流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则电流表应串联在甲图中的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2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若要测量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处的电流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连好电路闭合开关前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发现电流表指针位置如图乙所示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调整正确后闭合开关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发现指针又偏向图乙位置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其原因是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电流表正负接线柱接反了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(  3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纠正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(  2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中错误后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三处的电流值如表所示。由此得出结论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并联电路中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干路电流等于各支路电流之和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且各支路的电流相等。这个实验在设计方案上还存在的不足之处是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使用的灯泡规格相同</a:t>
            </a:r>
            <a:r>
              <a:rPr lang="en-US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(  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或只测量出一组实验数据</a:t>
            </a:r>
            <a:r>
              <a:rPr lang="en-US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 )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( 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写出一条即可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zh-CN" altLang="en-US" sz="220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75385" y="5853430"/>
          <a:ext cx="9845040" cy="12395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name="文档" r:id="rId4" imgW="3896995" imgH="595630" progId="">
                  <p:embed/>
                </p:oleObj>
              </mc:Choice>
              <mc:Fallback>
                <p:oleObj name="文档" r:id="rId4" imgW="3896995" imgH="59563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75385" y="5853430"/>
                        <a:ext cx="9845040" cy="1239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7266925" y="3254784"/>
            <a:ext cx="602443" cy="34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40601" y="4097794"/>
            <a:ext cx="3284424" cy="34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96382" y="5305614"/>
            <a:ext cx="6261100" cy="34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036300" y="114681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1" name="矩形 9"/>
          <p:cNvSpPr/>
          <p:nvPr/>
        </p:nvSpPr>
        <p:spPr>
          <a:xfrm>
            <a:off x="1259523" y="700088"/>
            <a:ext cx="5081587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考点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　电荷</a:t>
            </a:r>
            <a:endParaRPr lang="zh-CN" altLang="en-US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aphicFrame>
        <p:nvGraphicFramePr>
          <p:cNvPr id="43014" name="对象 43013"/>
          <p:cNvGraphicFramePr>
            <a:graphicFrameLocks noChangeAspect="1"/>
          </p:cNvGraphicFramePr>
          <p:nvPr/>
        </p:nvGraphicFramePr>
        <p:xfrm>
          <a:off x="916940" y="1458595"/>
          <a:ext cx="10026015" cy="48425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8414385" imgH="4083685" progId="Word.Document.8">
                  <p:embed/>
                </p:oleObj>
              </mc:Choice>
              <mc:Fallback>
                <p:oleObj r:id="rId2" imgW="8414385" imgH="4083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6940" y="1458595"/>
                        <a:ext cx="10026015" cy="48425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对象 43014"/>
          <p:cNvGraphicFramePr>
            <a:graphicFrameLocks noChangeAspect="1"/>
          </p:cNvGraphicFramePr>
          <p:nvPr/>
        </p:nvGraphicFramePr>
        <p:xfrm>
          <a:off x="1531303" y="2785428"/>
          <a:ext cx="476250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483870" imgH="404495" progId="Word.Document.8">
                  <p:embed/>
                </p:oleObj>
              </mc:Choice>
              <mc:Fallback>
                <p:oleObj r:id="rId4" imgW="483870" imgH="4044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1303" y="2785428"/>
                        <a:ext cx="47625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对象 43015"/>
          <p:cNvGraphicFramePr>
            <a:graphicFrameLocks noChangeAspect="1"/>
          </p:cNvGraphicFramePr>
          <p:nvPr/>
        </p:nvGraphicFramePr>
        <p:xfrm>
          <a:off x="8557578" y="2785428"/>
          <a:ext cx="631825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6" imgW="639445" imgH="402590" progId="Word.Document.8">
                  <p:embed/>
                </p:oleObj>
              </mc:Choice>
              <mc:Fallback>
                <p:oleObj r:id="rId6" imgW="639445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57578" y="2785428"/>
                        <a:ext cx="631825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对象 43016"/>
          <p:cNvGraphicFramePr>
            <a:graphicFrameLocks noChangeAspect="1"/>
          </p:cNvGraphicFramePr>
          <p:nvPr/>
        </p:nvGraphicFramePr>
        <p:xfrm>
          <a:off x="7098665" y="3227070"/>
          <a:ext cx="785813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8" imgW="793115" imgH="401320" progId="Word.Document.8">
                  <p:embed/>
                </p:oleObj>
              </mc:Choice>
              <mc:Fallback>
                <p:oleObj r:id="rId8" imgW="793115" imgH="401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98665" y="3227070"/>
                        <a:ext cx="785813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对象 43017"/>
          <p:cNvGraphicFramePr>
            <a:graphicFrameLocks noChangeAspect="1"/>
          </p:cNvGraphicFramePr>
          <p:nvPr/>
        </p:nvGraphicFramePr>
        <p:xfrm>
          <a:off x="10044113" y="3227705"/>
          <a:ext cx="695325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10" imgW="702310" imgH="403860" progId="Word.Document.8">
                  <p:embed/>
                </p:oleObj>
              </mc:Choice>
              <mc:Fallback>
                <p:oleObj r:id="rId10" imgW="702310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44113" y="3227705"/>
                        <a:ext cx="695325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对象 43018"/>
          <p:cNvGraphicFramePr>
            <a:graphicFrameLocks noChangeAspect="1"/>
          </p:cNvGraphicFramePr>
          <p:nvPr/>
        </p:nvGraphicFramePr>
        <p:xfrm>
          <a:off x="4877118" y="3629978"/>
          <a:ext cx="850900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12" imgW="857885" imgH="402590" progId="Word.Document.8">
                  <p:embed/>
                </p:oleObj>
              </mc:Choice>
              <mc:Fallback>
                <p:oleObj r:id="rId12" imgW="857885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7118" y="3629978"/>
                        <a:ext cx="85090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4036" name="对象 44035"/>
          <p:cNvGraphicFramePr>
            <a:graphicFrameLocks noChangeAspect="1"/>
          </p:cNvGraphicFramePr>
          <p:nvPr/>
        </p:nvGraphicFramePr>
        <p:xfrm>
          <a:off x="1020445" y="937895"/>
          <a:ext cx="9900285" cy="53670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2" imgW="8122920" imgH="4175125" progId="Word.Document.8">
                  <p:embed/>
                </p:oleObj>
              </mc:Choice>
              <mc:Fallback>
                <p:oleObj r:id="rId2" imgW="8122920" imgH="4175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0445" y="937895"/>
                        <a:ext cx="9900285" cy="5367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对象 44036"/>
          <p:cNvGraphicFramePr>
            <a:graphicFrameLocks noChangeAspect="1"/>
          </p:cNvGraphicFramePr>
          <p:nvPr/>
        </p:nvGraphicFramePr>
        <p:xfrm>
          <a:off x="5949315" y="5081905"/>
          <a:ext cx="5462270" cy="4876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4" imgW="5323205" imgH="340360" progId="Word.Document.8">
                  <p:embed/>
                </p:oleObj>
              </mc:Choice>
              <mc:Fallback>
                <p:oleObj r:id="rId4" imgW="5323205" imgH="3403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315" y="5081905"/>
                        <a:ext cx="5462270" cy="4876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915670" y="383540"/>
            <a:ext cx="1007427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 b="1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用毛皮摩擦过的橡胶棒接触验电器的金属球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验电器的金属箔张开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以下说法正确的是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摩擦过程中创造了电荷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摩擦过的橡胶棒带正电荷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经橡胶棒接触后的验电器带正电荷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金属箔张开是由于同种电荷相互排斥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rcRect l="26386" r="28096"/>
          <a:stretch>
            <a:fillRect/>
          </a:stretch>
        </p:blipFill>
        <p:spPr>
          <a:xfrm>
            <a:off x="3750945" y="4107815"/>
            <a:ext cx="3618230" cy="1840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67680" y="1300480"/>
            <a:ext cx="527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D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360133" y="2830986"/>
          <a:ext cx="6717355" cy="331837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3839210" imgH="1896110" progId="">
                  <p:embed/>
                </p:oleObj>
              </mc:Choice>
              <mc:Fallback>
                <p:oleObj name="文档" r:id="rId2" imgW="3839210" imgH="189611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60133" y="2830986"/>
                        <a:ext cx="6717355" cy="3318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89635" y="1240155"/>
            <a:ext cx="99129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/>
              <a:t>2</a:t>
            </a:r>
            <a:r>
              <a:rPr lang="zh-CN" altLang="en-US" sz="2800"/>
              <a:t>、用两根绝缘细线，分别将甲、乙两个相同的轻质小球悬挂起来，两个小球都带正电，会出现的情形（         ）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102600" y="2039620"/>
            <a:ext cx="467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C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4" name="矩形 9"/>
          <p:cNvSpPr/>
          <p:nvPr/>
        </p:nvSpPr>
        <p:spPr>
          <a:xfrm>
            <a:off x="1095375" y="588645"/>
            <a:ext cx="6626225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考点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　电路和电路图</a:t>
            </a:r>
            <a:endParaRPr lang="zh-CN" altLang="en-US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aphicFrame>
        <p:nvGraphicFramePr>
          <p:cNvPr id="46085" name="对象 46084"/>
          <p:cNvGraphicFramePr>
            <a:graphicFrameLocks noChangeAspect="1"/>
          </p:cNvGraphicFramePr>
          <p:nvPr/>
        </p:nvGraphicFramePr>
        <p:xfrm>
          <a:off x="872490" y="1354455"/>
          <a:ext cx="9882505" cy="50558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2" imgW="8266430" imgH="4340225" progId="Word.Document.8">
                  <p:embed/>
                </p:oleObj>
              </mc:Choice>
              <mc:Fallback>
                <p:oleObj r:id="rId2" imgW="8266430" imgH="4340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2490" y="1354455"/>
                        <a:ext cx="9882505" cy="50558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对象 46085"/>
          <p:cNvGraphicFramePr>
            <a:graphicFrameLocks noChangeAspect="1"/>
          </p:cNvGraphicFramePr>
          <p:nvPr/>
        </p:nvGraphicFramePr>
        <p:xfrm>
          <a:off x="6356350" y="4724400"/>
          <a:ext cx="812800" cy="4387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733425" imgH="346710" progId="Word.Document.8">
                  <p:embed/>
                </p:oleObj>
              </mc:Choice>
              <mc:Fallback>
                <p:oleObj r:id="rId4" imgW="733425" imgH="3467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6350" y="4724400"/>
                        <a:ext cx="812800" cy="438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对象 46086"/>
          <p:cNvGraphicFramePr>
            <a:graphicFrameLocks noChangeAspect="1"/>
          </p:cNvGraphicFramePr>
          <p:nvPr/>
        </p:nvGraphicFramePr>
        <p:xfrm>
          <a:off x="5953760" y="1726565"/>
          <a:ext cx="819150" cy="463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6" imgW="767715" imgH="405130" progId="Word.Document.8">
                  <p:embed/>
                </p:oleObj>
              </mc:Choice>
              <mc:Fallback>
                <p:oleObj r:id="rId6" imgW="767715" imgH="4051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3760" y="1726565"/>
                        <a:ext cx="819150" cy="46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对象 46087"/>
          <p:cNvGraphicFramePr>
            <a:graphicFrameLocks noChangeAspect="1"/>
          </p:cNvGraphicFramePr>
          <p:nvPr/>
        </p:nvGraphicFramePr>
        <p:xfrm>
          <a:off x="2312670" y="4724400"/>
          <a:ext cx="883285" cy="5391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8" imgW="785495" imgH="402590" progId="Word.Document.8">
                  <p:embed/>
                </p:oleObj>
              </mc:Choice>
              <mc:Fallback>
                <p:oleObj r:id="rId8" imgW="785495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2670" y="4724400"/>
                        <a:ext cx="883285" cy="539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对象 46088"/>
          <p:cNvGraphicFramePr>
            <a:graphicFrameLocks noChangeAspect="1"/>
          </p:cNvGraphicFramePr>
          <p:nvPr/>
        </p:nvGraphicFramePr>
        <p:xfrm>
          <a:off x="4359275" y="4724400"/>
          <a:ext cx="866775" cy="5391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10" imgW="694055" imgH="405765" progId="Word.Document.8">
                  <p:embed/>
                </p:oleObj>
              </mc:Choice>
              <mc:Fallback>
                <p:oleObj r:id="rId10" imgW="694055" imgH="4057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9275" y="4724400"/>
                        <a:ext cx="866775" cy="539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8" name="矩形 9"/>
          <p:cNvSpPr/>
          <p:nvPr/>
        </p:nvSpPr>
        <p:spPr>
          <a:xfrm>
            <a:off x="771525" y="434975"/>
            <a:ext cx="6626225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考点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　串联和并联</a:t>
            </a:r>
            <a:endParaRPr lang="zh-CN" altLang="en-US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aphicFrame>
        <p:nvGraphicFramePr>
          <p:cNvPr id="47109" name="对象 47108"/>
          <p:cNvGraphicFramePr>
            <a:graphicFrameLocks noChangeAspect="1"/>
          </p:cNvGraphicFramePr>
          <p:nvPr/>
        </p:nvGraphicFramePr>
        <p:xfrm>
          <a:off x="771525" y="1125220"/>
          <a:ext cx="10898505" cy="57327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3" imgW="8792845" imgH="5332095" progId="Word.Document.8">
                  <p:embed/>
                </p:oleObj>
              </mc:Choice>
              <mc:Fallback>
                <p:oleObj r:id="rId3" imgW="8792845" imgH="53320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1125220"/>
                        <a:ext cx="10898505" cy="5732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626745" y="450850"/>
            <a:ext cx="10938510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如图所示是一种定时课间音乐播放器装置的原理图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是有电流通过时会播放音乐的装置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闭合开关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定时开关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处于闭合状态时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指示灯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亮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播放器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播放音乐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到达设定时间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定时开关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处于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播放音乐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下列选项中正确的是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08245" y="3830955"/>
          <a:ext cx="9086215" cy="22745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3839210" imgH="961390" progId="">
                  <p:embed/>
                </p:oleObj>
              </mc:Choice>
              <mc:Fallback>
                <p:oleObj name="文档" r:id="rId2" imgW="3839210" imgH="96139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08245" y="3830955"/>
                        <a:ext cx="9086215" cy="2274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1075055" y="3830955"/>
            <a:ext cx="6442075" cy="17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断开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断开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不会　</a:t>
            </a: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8070" y="2885440"/>
            <a:ext cx="739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78155" y="495300"/>
            <a:ext cx="10933430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小聪观察家里的冰箱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发现冰箱的灯在开冰箱门时亮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关冰箱门时灭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冰箱的压缩机则在需要制冷时才工作。关于冰箱里的灯和压缩机的连接方式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下列判断正确的是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一定是串联                                                     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一定是并联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有时是串联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有时是并联                                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不能判断是串联还是并联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83565" y="2801620"/>
            <a:ext cx="9484995" cy="5340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如图所示是小雨连接的实物图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下列与之对应的电路图是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997075" y="3527425"/>
          <a:ext cx="7679055" cy="30943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2" imgW="3839210" imgH="1548130" progId="">
                  <p:embed/>
                </p:oleObj>
              </mc:Choice>
              <mc:Fallback>
                <p:oleObj name="文档" r:id="rId2" imgW="3839210" imgH="154813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97075" y="3527425"/>
                        <a:ext cx="7679055" cy="3094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44905" y="1356995"/>
            <a:ext cx="649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B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95715" y="2801620"/>
            <a:ext cx="534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D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微软雅黑</vt:lpstr>
      <vt:lpstr>Wingdings</vt:lpstr>
      <vt:lpstr>Calibri Light</vt:lpstr>
      <vt:lpstr>Calibri</vt:lpstr>
      <vt:lpstr>黑体</vt:lpstr>
      <vt:lpstr>NEU-BZ-S92</vt:lpstr>
      <vt:lpstr>Times New Roman</vt:lpstr>
      <vt:lpstr>宋体</vt:lpstr>
      <vt:lpstr>Office 主题​​</vt:lpstr>
      <vt:lpstr>电路  电流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2021-01-22T17:34:08Z</cp:lastPrinted>
  <dcterms:created xsi:type="dcterms:W3CDTF">2021-01-22T17:34:08Z</dcterms:created>
  <dcterms:modified xsi:type="dcterms:W3CDTF">2021-01-22T09:34:09Z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