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vml" ContentType="application/vnd.openxmlformats-officedocument.vmlDrawing"/>
  <Default Extension="docx" ContentType="application/vnd.openxmlformats-officedocument.wordprocessingml.document"/>
  <Default Extension="emf" ContentType="image/x-emf"/>
  <Default Extension="png" ContentType="image/png"/>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 Id="rId5" Type="http://schemas.openxmlformats.org/officeDocument/2006/relationships/custom-properties" Target="docProps/custom.xml" /></Relationships>
</file>

<file path=ppt/presentation.xml><?xml version="1.0" encoding="utf-8"?>
<!--Generated by Aspose.Slides for Java 20.11-->
<p:presentation xmlns:r="http://schemas.openxmlformats.org/officeDocument/2006/relationships" xmlns:a="http://schemas.openxmlformats.org/drawingml/2006/main" xmlns:p="http://schemas.openxmlformats.org/presentationml/2006/main">
  <p:sldMasterIdLst>
    <p:sldMasterId id="2147483648" r:id="rId1"/>
  </p:sldMasterIdLst>
  <p:notesMasterIdLst>
    <p:notesMasterId r:id="rId2"/>
  </p:notesMasterIdLst>
  <p:handoutMasterIdLst>
    <p:handoutMasterId r:id="rId3"/>
  </p:handoutMasterIdLst>
  <p:sldIdLst>
    <p:sldId id="261" r:id="rId4"/>
    <p:sldId id="265" r:id="rId5"/>
    <p:sldId id="457" r:id="rId6"/>
    <p:sldId id="594" r:id="rId7"/>
    <p:sldId id="622" r:id="rId8"/>
    <p:sldId id="625" r:id="rId9"/>
    <p:sldId id="626" r:id="rId10"/>
    <p:sldId id="263" r:id="rId11"/>
    <p:sldId id="484" r:id="rId12"/>
    <p:sldId id="646" r:id="rId13"/>
    <p:sldId id="630" r:id="rId14"/>
    <p:sldId id="648" r:id="rId15"/>
    <p:sldId id="633" r:id="rId16"/>
    <p:sldId id="634" r:id="rId17"/>
    <p:sldId id="649" r:id="rId18"/>
    <p:sldId id="635" r:id="rId19"/>
    <p:sldId id="650" r:id="rId20"/>
    <p:sldId id="651" r:id="rId21"/>
    <p:sldId id="652" r:id="rId22"/>
    <p:sldId id="637" r:id="rId23"/>
    <p:sldId id="659" r:id="rId24"/>
    <p:sldId id="638" r:id="rId25"/>
    <p:sldId id="639" r:id="rId26"/>
    <p:sldId id="640" r:id="rId27"/>
    <p:sldId id="653" r:id="rId28"/>
    <p:sldId id="641" r:id="rId29"/>
    <p:sldId id="655" r:id="rId30"/>
    <p:sldId id="642" r:id="rId31"/>
    <p:sldId id="656" r:id="rId32"/>
    <p:sldId id="657" r:id="rId33"/>
    <p:sldId id="372" r:id="rId34"/>
    <p:sldId id="455" r:id="rId35"/>
    <p:sldId id="575" r:id="rId36"/>
    <p:sldId id="469" r:id="rId37"/>
    <p:sldId id="611" r:id="rId38"/>
    <p:sldId id="658" r:id="rId39"/>
    <p:sldId id="612" r:id="rId40"/>
  </p:sldIdLst>
  <p:sldSz cx="12190095" cy="6859270"/>
  <p:notesSz cx="6858000" cy="9144000"/>
  <p:custDataLst>
    <p:tags r:id="rId41"/>
  </p:custDataLst>
  <p:defaultTextStyle>
    <a:defPPr>
      <a:defRPr lang="zh-CN"/>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165" algn="l" defTabSz="1219200" rtl="0" eaLnBrk="1" latinLnBrk="0" hangingPunct="1">
      <a:defRPr sz="2400" kern="1200">
        <a:solidFill>
          <a:schemeClr val="tx1"/>
        </a:solidFill>
        <a:latin typeface="+mn-lt"/>
        <a:ea typeface="+mn-ea"/>
        <a:cs typeface="+mn-cs"/>
      </a:defRPr>
    </a:lvl4pPr>
    <a:lvl5pPr marL="2437765" algn="l" defTabSz="1219200" rtl="0" eaLnBrk="1" latinLnBrk="0" hangingPunct="1">
      <a:defRPr sz="2400" kern="1200">
        <a:solidFill>
          <a:schemeClr val="tx1"/>
        </a:solidFill>
        <a:latin typeface="+mn-lt"/>
        <a:ea typeface="+mn-ea"/>
        <a:cs typeface="+mn-cs"/>
      </a:defRPr>
    </a:lvl5pPr>
    <a:lvl6pPr marL="3047365" algn="l" defTabSz="1219200" rtl="0" eaLnBrk="1" latinLnBrk="0" hangingPunct="1">
      <a:defRPr sz="2400" kern="1200">
        <a:solidFill>
          <a:schemeClr val="tx1"/>
        </a:solidFill>
        <a:latin typeface="+mn-lt"/>
        <a:ea typeface="+mn-ea"/>
        <a:cs typeface="+mn-cs"/>
      </a:defRPr>
    </a:lvl6pPr>
    <a:lvl7pPr marL="3656965" algn="l" defTabSz="1219200" rtl="0" eaLnBrk="1" latinLnBrk="0" hangingPunct="1">
      <a:defRPr sz="2400" kern="1200">
        <a:solidFill>
          <a:schemeClr val="tx1"/>
        </a:solidFill>
        <a:latin typeface="+mn-lt"/>
        <a:ea typeface="+mn-ea"/>
        <a:cs typeface="+mn-cs"/>
      </a:defRPr>
    </a:lvl7pPr>
    <a:lvl8pPr marL="4266565" algn="l" defTabSz="1219200" rtl="0" eaLnBrk="1" latinLnBrk="0" hangingPunct="1">
      <a:defRPr sz="2400" kern="1200">
        <a:solidFill>
          <a:schemeClr val="tx1"/>
        </a:solidFill>
        <a:latin typeface="+mn-lt"/>
        <a:ea typeface="+mn-ea"/>
        <a:cs typeface="+mn-cs"/>
      </a:defRPr>
    </a:lvl8pPr>
    <a:lvl9pPr marL="4876165" algn="l" defTabSz="1219200" rtl="0" eaLnBrk="1" latinLnBrk="0" hangingPunct="1">
      <a:defRPr sz="2400" kern="1200">
        <a:solidFill>
          <a:schemeClr val="tx1"/>
        </a:solidFill>
        <a:latin typeface="+mn-lt"/>
        <a:ea typeface="+mn-ea"/>
        <a:cs typeface="+mn-cs"/>
      </a:defRPr>
    </a:lvl9pPr>
  </p:defaultTextStyle>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3493" autoAdjust="0"/>
    <p:restoredTop sz="94712" autoAdjust="0"/>
  </p:normalViewPr>
  <p:slideViewPr>
    <p:cSldViewPr>
      <p:cViewPr varScale="1">
        <p:scale>
          <a:sx n="108" d="100"/>
          <a:sy n="108" d="100"/>
        </p:scale>
        <p:origin x="-186" y="-78"/>
      </p:cViewPr>
      <p:guideLst>
        <p:guide orient="horz" pos="2161"/>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6" d="100"/>
          <a:sy n="86" d="100"/>
        </p:scale>
        <p:origin x="-3834" y="-78"/>
      </p:cViewPr>
      <p:guideLst>
        <p:guide orient="horz" pos="2880"/>
        <p:guide pos="2160"/>
      </p:guideLst>
    </p:cSldViewPr>
  </p:notes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7.xml" /><Relationship Id="rId11" Type="http://schemas.openxmlformats.org/officeDocument/2006/relationships/slide" Target="slides/slide8.xml" /><Relationship Id="rId12" Type="http://schemas.openxmlformats.org/officeDocument/2006/relationships/slide" Target="slides/slide9.xml" /><Relationship Id="rId13" Type="http://schemas.openxmlformats.org/officeDocument/2006/relationships/slide" Target="slides/slide10.xml" /><Relationship Id="rId14" Type="http://schemas.openxmlformats.org/officeDocument/2006/relationships/slide" Target="slides/slide11.xml" /><Relationship Id="rId15" Type="http://schemas.openxmlformats.org/officeDocument/2006/relationships/slide" Target="slides/slide12.xml" /><Relationship Id="rId16" Type="http://schemas.openxmlformats.org/officeDocument/2006/relationships/slide" Target="slides/slide13.xml" /><Relationship Id="rId17" Type="http://schemas.openxmlformats.org/officeDocument/2006/relationships/slide" Target="slides/slide14.xml" /><Relationship Id="rId18" Type="http://schemas.openxmlformats.org/officeDocument/2006/relationships/slide" Target="slides/slide15.xml" /><Relationship Id="rId19" Type="http://schemas.openxmlformats.org/officeDocument/2006/relationships/slide" Target="slides/slide16.xml" /><Relationship Id="rId2" Type="http://schemas.openxmlformats.org/officeDocument/2006/relationships/notesMaster" Target="notesMasters/notesMaster1.xml" /><Relationship Id="rId20" Type="http://schemas.openxmlformats.org/officeDocument/2006/relationships/slide" Target="slides/slide17.xml" /><Relationship Id="rId21" Type="http://schemas.openxmlformats.org/officeDocument/2006/relationships/slide" Target="slides/slide18.xml" /><Relationship Id="rId22" Type="http://schemas.openxmlformats.org/officeDocument/2006/relationships/slide" Target="slides/slide19.xml" /><Relationship Id="rId23" Type="http://schemas.openxmlformats.org/officeDocument/2006/relationships/slide" Target="slides/slide20.xml" /><Relationship Id="rId24" Type="http://schemas.openxmlformats.org/officeDocument/2006/relationships/slide" Target="slides/slide21.xml" /><Relationship Id="rId25" Type="http://schemas.openxmlformats.org/officeDocument/2006/relationships/slide" Target="slides/slide22.xml" /><Relationship Id="rId26" Type="http://schemas.openxmlformats.org/officeDocument/2006/relationships/slide" Target="slides/slide23.xml" /><Relationship Id="rId27" Type="http://schemas.openxmlformats.org/officeDocument/2006/relationships/slide" Target="slides/slide24.xml" /><Relationship Id="rId28" Type="http://schemas.openxmlformats.org/officeDocument/2006/relationships/slide" Target="slides/slide25.xml" /><Relationship Id="rId29" Type="http://schemas.openxmlformats.org/officeDocument/2006/relationships/slide" Target="slides/slide26.xml" /><Relationship Id="rId3" Type="http://schemas.openxmlformats.org/officeDocument/2006/relationships/handoutMaster" Target="handoutMasters/handoutMaster1.xml" /><Relationship Id="rId30" Type="http://schemas.openxmlformats.org/officeDocument/2006/relationships/slide" Target="slides/slide27.xml" /><Relationship Id="rId31" Type="http://schemas.openxmlformats.org/officeDocument/2006/relationships/slide" Target="slides/slide28.xml" /><Relationship Id="rId32" Type="http://schemas.openxmlformats.org/officeDocument/2006/relationships/slide" Target="slides/slide29.xml" /><Relationship Id="rId33" Type="http://schemas.openxmlformats.org/officeDocument/2006/relationships/slide" Target="slides/slide30.xml" /><Relationship Id="rId34" Type="http://schemas.openxmlformats.org/officeDocument/2006/relationships/slide" Target="slides/slide31.xml" /><Relationship Id="rId35" Type="http://schemas.openxmlformats.org/officeDocument/2006/relationships/slide" Target="slides/slide32.xml" /><Relationship Id="rId36" Type="http://schemas.openxmlformats.org/officeDocument/2006/relationships/slide" Target="slides/slide33.xml" /><Relationship Id="rId37" Type="http://schemas.openxmlformats.org/officeDocument/2006/relationships/slide" Target="slides/slide34.xml" /><Relationship Id="rId38" Type="http://schemas.openxmlformats.org/officeDocument/2006/relationships/slide" Target="slides/slide35.xml" /><Relationship Id="rId39" Type="http://schemas.openxmlformats.org/officeDocument/2006/relationships/slide" Target="slides/slide36.xml" /><Relationship Id="rId4" Type="http://schemas.openxmlformats.org/officeDocument/2006/relationships/slide" Target="slides/slide1.xml" /><Relationship Id="rId40" Type="http://schemas.openxmlformats.org/officeDocument/2006/relationships/slide" Target="slides/slide37.xml" /><Relationship Id="rId41" Type="http://schemas.openxmlformats.org/officeDocument/2006/relationships/tags" Target="tags/tag63.xml" /><Relationship Id="rId42" Type="http://schemas.openxmlformats.org/officeDocument/2006/relationships/presProps" Target="presProps.xml" /><Relationship Id="rId43" Type="http://schemas.openxmlformats.org/officeDocument/2006/relationships/viewProps" Target="viewProps.xml" /><Relationship Id="rId44" Type="http://schemas.openxmlformats.org/officeDocument/2006/relationships/theme" Target="theme/theme1.xml" /><Relationship Id="rId45" Type="http://schemas.openxmlformats.org/officeDocument/2006/relationships/tableStyles" Target="tableStyles.xml" /><Relationship Id="rId5" Type="http://schemas.openxmlformats.org/officeDocument/2006/relationships/slide" Target="slides/slide2.xml" /><Relationship Id="rId6" Type="http://schemas.openxmlformats.org/officeDocument/2006/relationships/slide" Target="slides/slide3.xml" /><Relationship Id="rId7" Type="http://schemas.openxmlformats.org/officeDocument/2006/relationships/slide" Target="slides/slide4.xml" /><Relationship Id="rId8" Type="http://schemas.openxmlformats.org/officeDocument/2006/relationships/slide" Target="slides/slide5.xml" /><Relationship Id="rId9" Type="http://schemas.openxmlformats.org/officeDocument/2006/relationships/slide" Target="slides/slide6.xml" /></Relationships>
</file>

<file path=ppt/drawings/_rels/vmlDrawing1.vml.rels>&#65279;<?xml version="1.0" encoding="utf-8" standalone="yes"?><Relationships xmlns="http://schemas.openxmlformats.org/package/2006/relationships"><Relationship Id="rId1" Type="http://schemas.openxmlformats.org/officeDocument/2006/relationships/image" Target="../media/image4.emf" /><Relationship Id="rId2" Type="http://schemas.openxmlformats.org/officeDocument/2006/relationships/image" Target="../media/image5.emf" /></Relationships>
</file>

<file path=ppt/drawings/_rels/vmlDrawing10.vml.rels>&#65279;<?xml version="1.0" encoding="utf-8" standalone="yes"?><Relationships xmlns="http://schemas.openxmlformats.org/package/2006/relationships"><Relationship Id="rId1" Type="http://schemas.openxmlformats.org/officeDocument/2006/relationships/image" Target="../media/image21.emf" /></Relationships>
</file>

<file path=ppt/drawings/_rels/vmlDrawing11.vml.rels>&#65279;<?xml version="1.0" encoding="utf-8" standalone="yes"?><Relationships xmlns="http://schemas.openxmlformats.org/package/2006/relationships"><Relationship Id="rId1" Type="http://schemas.openxmlformats.org/officeDocument/2006/relationships/image" Target="../media/image22.emf" /></Relationships>
</file>

<file path=ppt/drawings/_rels/vmlDrawing12.vml.rels>&#65279;<?xml version="1.0" encoding="utf-8" standalone="yes"?><Relationships xmlns="http://schemas.openxmlformats.org/package/2006/relationships"><Relationship Id="rId1" Type="http://schemas.openxmlformats.org/officeDocument/2006/relationships/image" Target="../media/image25.emf" /></Relationships>
</file>

<file path=ppt/drawings/_rels/vmlDrawing13.vml.rels>&#65279;<?xml version="1.0" encoding="utf-8" standalone="yes"?><Relationships xmlns="http://schemas.openxmlformats.org/package/2006/relationships"><Relationship Id="rId1" Type="http://schemas.openxmlformats.org/officeDocument/2006/relationships/image" Target="../media/image27.emf" /></Relationships>
</file>

<file path=ppt/drawings/_rels/vmlDrawing14.vml.rels>&#65279;<?xml version="1.0" encoding="utf-8" standalone="yes"?><Relationships xmlns="http://schemas.openxmlformats.org/package/2006/relationships"><Relationship Id="rId1" Type="http://schemas.openxmlformats.org/officeDocument/2006/relationships/image" Target="../media/image29.emf" /></Relationships>
</file>

<file path=ppt/drawings/_rels/vmlDrawing15.vml.rels>&#65279;<?xml version="1.0" encoding="utf-8" standalone="yes"?><Relationships xmlns="http://schemas.openxmlformats.org/package/2006/relationships"><Relationship Id="rId1" Type="http://schemas.openxmlformats.org/officeDocument/2006/relationships/image" Target="../media/image30.emf" /></Relationships>
</file>

<file path=ppt/drawings/_rels/vmlDrawing16.vml.rels>&#65279;<?xml version="1.0" encoding="utf-8" standalone="yes"?><Relationships xmlns="http://schemas.openxmlformats.org/package/2006/relationships"><Relationship Id="rId1" Type="http://schemas.openxmlformats.org/officeDocument/2006/relationships/image" Target="../media/image31.emf" /></Relationships>
</file>

<file path=ppt/drawings/_rels/vmlDrawing17.vml.rels>&#65279;<?xml version="1.0" encoding="utf-8" standalone="yes"?><Relationships xmlns="http://schemas.openxmlformats.org/package/2006/relationships"><Relationship Id="rId1" Type="http://schemas.openxmlformats.org/officeDocument/2006/relationships/image" Target="../media/image32.emf" /></Relationships>
</file>

<file path=ppt/drawings/_rels/vmlDrawing2.vml.rels>&#65279;<?xml version="1.0" encoding="utf-8" standalone="yes"?><Relationships xmlns="http://schemas.openxmlformats.org/package/2006/relationships"><Relationship Id="rId1" Type="http://schemas.openxmlformats.org/officeDocument/2006/relationships/image" Target="../media/image6.emf" /></Relationships>
</file>

<file path=ppt/drawings/_rels/vmlDrawing3.vml.rels>&#65279;<?xml version="1.0" encoding="utf-8" standalone="yes"?><Relationships xmlns="http://schemas.openxmlformats.org/package/2006/relationships"><Relationship Id="rId1" Type="http://schemas.openxmlformats.org/officeDocument/2006/relationships/image" Target="../media/image10.emf" /></Relationships>
</file>

<file path=ppt/drawings/_rels/vmlDrawing4.vml.rels>&#65279;<?xml version="1.0" encoding="utf-8" standalone="yes"?><Relationships xmlns="http://schemas.openxmlformats.org/package/2006/relationships"><Relationship Id="rId1" Type="http://schemas.openxmlformats.org/officeDocument/2006/relationships/image" Target="../media/image12.emf" /></Relationships>
</file>

<file path=ppt/drawings/_rels/vmlDrawing5.vml.rels>&#65279;<?xml version="1.0" encoding="utf-8" standalone="yes"?><Relationships xmlns="http://schemas.openxmlformats.org/package/2006/relationships"><Relationship Id="rId1" Type="http://schemas.openxmlformats.org/officeDocument/2006/relationships/image" Target="../media/image14.emf" /><Relationship Id="rId2" Type="http://schemas.openxmlformats.org/officeDocument/2006/relationships/image" Target="../media/image15.emf" /></Relationships>
</file>

<file path=ppt/drawings/_rels/vmlDrawing6.vml.rels>&#65279;<?xml version="1.0" encoding="utf-8" standalone="yes"?><Relationships xmlns="http://schemas.openxmlformats.org/package/2006/relationships"><Relationship Id="rId1" Type="http://schemas.openxmlformats.org/officeDocument/2006/relationships/image" Target="../media/image17.emf" /></Relationships>
</file>

<file path=ppt/drawings/_rels/vmlDrawing7.vml.rels>&#65279;<?xml version="1.0" encoding="utf-8" standalone="yes"?><Relationships xmlns="http://schemas.openxmlformats.org/package/2006/relationships"><Relationship Id="rId1" Type="http://schemas.openxmlformats.org/officeDocument/2006/relationships/image" Target="../media/image18.emf" /></Relationships>
</file>

<file path=ppt/drawings/_rels/vmlDrawing8.vml.rels>&#65279;<?xml version="1.0" encoding="utf-8" standalone="yes"?><Relationships xmlns="http://schemas.openxmlformats.org/package/2006/relationships"><Relationship Id="rId1" Type="http://schemas.openxmlformats.org/officeDocument/2006/relationships/image" Target="../media/image19.emf" /></Relationships>
</file>

<file path=ppt/drawings/_rels/vmlDrawing9.vml.rels>&#65279;<?xml version="1.0" encoding="utf-8" standalone="yes"?><Relationships xmlns="http://schemas.openxmlformats.org/package/2006/relationships"><Relationship Id="rId1" Type="http://schemas.openxmlformats.org/officeDocument/2006/relationships/image" Target="../media/image17.emf" /><Relationship Id="rId2" Type="http://schemas.openxmlformats.org/officeDocument/2006/relationships/image" Target="../media/image20.emf" /></Relationships>
</file>

<file path=ppt/handoutMasters/_rels/handoutMaster1.xml.rels>&#65279;<?xml version="1.0" encoding="utf-8" standalone="yes"?><Relationships xmlns="http://schemas.openxmlformats.org/package/2006/relationships"><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13C0901-3DCA-48F9-B0CB-D8F0D1E6B365}" type="datetimeFigureOut">
              <a:rPr lang="zh-CN" altLang="en-US" smtClean="0"/>
              <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74D9095-D5A4-4D04-8CEB-69FB25E1308C}" type="slidenum">
              <a:rPr lang="zh-CN" altLang="en-US" smtClean="0"/>
              <a:t/>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84836C-7D3D-44DD-AD4F-98DBA4D10582}" type="datetimeFigureOut">
              <a:rPr lang="zh-CN" altLang="en-US" smtClean="0"/>
              <a:t/>
            </a:fld>
            <a:endParaRPr lang="zh-CN" altLang="en-US"/>
          </a:p>
        </p:txBody>
      </p:sp>
      <p:sp>
        <p:nvSpPr>
          <p:cNvPr id="4" name="幻灯片图像占位符 3"/>
          <p:cNvSpPr>
            <a:spLocks noGrp="1" noRot="1" noChangeAspect="1"/>
          </p:cNvSpPr>
          <p:nvPr>
            <p:ph type="sldImg" idx="2"/>
          </p:nvPr>
        </p:nvSpPr>
        <p:spPr>
          <a:xfrm>
            <a:off x="382588" y="685800"/>
            <a:ext cx="6092825" cy="3429000"/>
          </a:xfrm>
          <a:prstGeom prst="rect">
            <a:avLst/>
          </a:prstGeom>
          <a:noFill/>
          <a:ln w="12700">
            <a:solidFill>
              <a:prstClr val="black"/>
            </a:solidFill>
          </a:ln>
        </p:spPr>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AC9960B-A742-4F79-9BC8-14A4E9893419}" type="slidenum">
              <a:rPr lang="zh-CN" altLang="en-US" smtClean="0"/>
              <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&#65279;<?xml version="1.0" encoding="utf-8" standalone="yes"?><Relationships xmlns="http://schemas.openxmlformats.org/package/2006/relationships"><Relationship Id="rId1" Type="http://schemas.openxmlformats.org/officeDocument/2006/relationships/slide" Target="../slides/slide6.xml" /><Relationship Id="rId2"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4" name="灯片编号占位符 3"/>
          <p:cNvSpPr>
            <a:spLocks noGrp="1"/>
          </p:cNvSpPr>
          <p:nvPr>
            <p:ph type="sldNum" sz="quarter" idx="10"/>
          </p:nvPr>
        </p:nvSpPr>
        <p:spPr/>
        <p:txBody>
          <a:bodyPr/>
          <a:lstStyle/>
          <a:p>
            <a:fld id="{5AC9960B-A742-4F79-9BC8-14A4E9893419}" type="slidenum">
              <a:rPr lang="zh-CN" altLang="en-US" smtClean="0"/>
              <a:t>6</a:t>
            </a:fld>
            <a:endParaRPr lang="zh-CN" altLang="en-US"/>
          </a:p>
        </p:txBody>
      </p:sp>
    </p:spTree>
  </p:cSld>
  <p:clrMapOvr>
    <a:masterClrMapping/>
  </p:clrMapOvr>
</p:notes>
</file>

<file path=ppt/slideLayouts/_rels/slideLayout1.xml.rels>&#65279;<?xml version="1.0" encoding="utf-8" standalone="yes"?><Relationships xmlns="http://schemas.openxmlformats.org/package/2006/relationships"><Relationship Id="rId1" Type="http://schemas.openxmlformats.org/officeDocument/2006/relationships/tags" Target="../tags/tag1.xml" /><Relationship Id="rId2" Type="http://schemas.openxmlformats.org/officeDocument/2006/relationships/tags" Target="../tags/tag2.xml" /><Relationship Id="rId3" Type="http://schemas.openxmlformats.org/officeDocument/2006/relationships/tags" Target="../tags/tag3.xml" /><Relationship Id="rId4" Type="http://schemas.openxmlformats.org/officeDocument/2006/relationships/tags" Target="../tags/tag4.xml" /><Relationship Id="rId5" Type="http://schemas.openxmlformats.org/officeDocument/2006/relationships/tags" Target="../tags/tag5.xml" /><Relationship Id="rId6"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tags" Target="../tags/tag48.xml" /><Relationship Id="rId2" Type="http://schemas.openxmlformats.org/officeDocument/2006/relationships/tags" Target="../tags/tag49.xml" /><Relationship Id="rId3" Type="http://schemas.openxmlformats.org/officeDocument/2006/relationships/tags" Target="../tags/tag50.xml" /><Relationship Id="rId4" Type="http://schemas.openxmlformats.org/officeDocument/2006/relationships/tags" Target="../tags/tag51.xml" /><Relationship Id="rId5"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tags" Target="../tags/tag52.xml" /><Relationship Id="rId2" Type="http://schemas.openxmlformats.org/officeDocument/2006/relationships/tags" Target="../tags/tag53.xml" /><Relationship Id="rId3" Type="http://schemas.openxmlformats.org/officeDocument/2006/relationships/tags" Target="../tags/tag54.xml" /><Relationship Id="rId4" Type="http://schemas.openxmlformats.org/officeDocument/2006/relationships/tags" Target="../tags/tag55.xml" /><Relationship Id="rId5" Type="http://schemas.openxmlformats.org/officeDocument/2006/relationships/tags" Target="../tags/tag56.xml" /><Relationship Id="rId6" Type="http://schemas.openxmlformats.org/officeDocument/2006/relationships/slideMaster" Target="../slideMasters/slideMaster1.xml" /></Relationships>
</file>

<file path=ppt/slideLayouts/_rels/slideLayout1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tags" Target="../tags/tag6.xml" /><Relationship Id="rId2" Type="http://schemas.openxmlformats.org/officeDocument/2006/relationships/tags" Target="../tags/tag7.xml" /><Relationship Id="rId3" Type="http://schemas.openxmlformats.org/officeDocument/2006/relationships/tags" Target="../tags/tag8.xml" /><Relationship Id="rId4" Type="http://schemas.openxmlformats.org/officeDocument/2006/relationships/tags" Target="../tags/tag9.xml" /><Relationship Id="rId5" Type="http://schemas.openxmlformats.org/officeDocument/2006/relationships/tags" Target="../tags/tag10.xml" /><Relationship Id="rId6" Type="http://schemas.openxmlformats.org/officeDocument/2006/relationships/slideMaster" Target="../slideMasters/slideMaster1.xml" /></Relationships>
</file>

<file path=ppt/slideLayouts/_rels/slideLayout2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tags" Target="../tags/tag11.xml" /><Relationship Id="rId2" Type="http://schemas.openxmlformats.org/officeDocument/2006/relationships/tags" Target="../tags/tag12.xml" /><Relationship Id="rId3" Type="http://schemas.openxmlformats.org/officeDocument/2006/relationships/tags" Target="../tags/tag13.xml" /><Relationship Id="rId4" Type="http://schemas.openxmlformats.org/officeDocument/2006/relationships/tags" Target="../tags/tag14.xml" /><Relationship Id="rId5" Type="http://schemas.openxmlformats.org/officeDocument/2006/relationships/tags" Target="../tags/tag15.xml" /><Relationship Id="rId6" Type="http://schemas.openxmlformats.org/officeDocument/2006/relationships/slideMaster" Target="../slideMasters/slideMaster1.xml" /></Relationships>
</file>

<file path=ppt/slideLayouts/_rels/slideLayout3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tags" Target="../tags/tag16.xml" /><Relationship Id="rId2" Type="http://schemas.openxmlformats.org/officeDocument/2006/relationships/tags" Target="../tags/tag17.xml" /><Relationship Id="rId3" Type="http://schemas.openxmlformats.org/officeDocument/2006/relationships/tags" Target="../tags/tag18.xml" /><Relationship Id="rId4" Type="http://schemas.openxmlformats.org/officeDocument/2006/relationships/tags" Target="../tags/tag19.xml" /><Relationship Id="rId5" Type="http://schemas.openxmlformats.org/officeDocument/2006/relationships/tags" Target="../tags/tag20.xml" /><Relationship Id="rId6" Type="http://schemas.openxmlformats.org/officeDocument/2006/relationships/tags" Target="../tags/tag21.xml" /><Relationship Id="rId7" Type="http://schemas.openxmlformats.org/officeDocument/2006/relationships/slideMaster" Target="../slideMasters/slideMaster1.xml" /></Relationships>
</file>

<file path=ppt/slideLayouts/_rels/slideLayout4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tags" Target="../tags/tag22.xml" /><Relationship Id="rId2" Type="http://schemas.openxmlformats.org/officeDocument/2006/relationships/tags" Target="../tags/tag23.xml" /><Relationship Id="rId3" Type="http://schemas.openxmlformats.org/officeDocument/2006/relationships/tags" Target="../tags/tag24.xml" /><Relationship Id="rId4" Type="http://schemas.openxmlformats.org/officeDocument/2006/relationships/tags" Target="../tags/tag25.xml" /><Relationship Id="rId5" Type="http://schemas.openxmlformats.org/officeDocument/2006/relationships/tags" Target="../tags/tag26.xml" /><Relationship Id="rId6" Type="http://schemas.openxmlformats.org/officeDocument/2006/relationships/tags" Target="../tags/tag27.xml" /><Relationship Id="rId7" Type="http://schemas.openxmlformats.org/officeDocument/2006/relationships/tags" Target="../tags/tag28.xml" /><Relationship Id="rId8" Type="http://schemas.openxmlformats.org/officeDocument/2006/relationships/tags" Target="../tags/tag29.xml" /><Relationship Id="rId9"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tags" Target="../tags/tag30.xml" /><Relationship Id="rId2" Type="http://schemas.openxmlformats.org/officeDocument/2006/relationships/tags" Target="../tags/tag31.xml" /><Relationship Id="rId3" Type="http://schemas.openxmlformats.org/officeDocument/2006/relationships/tags" Target="../tags/tag32.xml" /><Relationship Id="rId4" Type="http://schemas.openxmlformats.org/officeDocument/2006/relationships/tags" Target="../tags/tag33.xml" /><Relationship Id="rId5"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tags" Target="../tags/tag34.xml" /><Relationship Id="rId2" Type="http://schemas.openxmlformats.org/officeDocument/2006/relationships/tags" Target="../tags/tag35.xml" /><Relationship Id="rId3" Type="http://schemas.openxmlformats.org/officeDocument/2006/relationships/tags" Target="../tags/tag36.xml" /><Relationship Id="rId4"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tags" Target="../tags/tag37.xml" /><Relationship Id="rId2" Type="http://schemas.openxmlformats.org/officeDocument/2006/relationships/tags" Target="../tags/tag38.xml" /><Relationship Id="rId3" Type="http://schemas.openxmlformats.org/officeDocument/2006/relationships/tags" Target="../tags/tag39.xml" /><Relationship Id="rId4" Type="http://schemas.openxmlformats.org/officeDocument/2006/relationships/tags" Target="../tags/tag40.xml" /><Relationship Id="rId5" Type="http://schemas.openxmlformats.org/officeDocument/2006/relationships/tags" Target="../tags/tag41.xml" /><Relationship Id="rId6" Type="http://schemas.openxmlformats.org/officeDocument/2006/relationships/tags" Target="../tags/tag42.xml" /><Relationship Id="rId7"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tags" Target="../tags/tag43.xml" /><Relationship Id="rId2" Type="http://schemas.openxmlformats.org/officeDocument/2006/relationships/tags" Target="../tags/tag44.xml" /><Relationship Id="rId3" Type="http://schemas.openxmlformats.org/officeDocument/2006/relationships/tags" Target="../tags/tag45.xml" /><Relationship Id="rId4" Type="http://schemas.openxmlformats.org/officeDocument/2006/relationships/tags" Target="../tags/tag46.xml" /><Relationship Id="rId5" Type="http://schemas.openxmlformats.org/officeDocument/2006/relationships/tags" Target="../tags/tag47.xml" /><Relationship Id="rId6"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p:cNvSpPr>
            <a:spLocks noGrp="1"/>
          </p:cNvSpPr>
          <p:nvPr>
            <p:ph type="ctrTitle" hasCustomPrompt="1"/>
            <p:custDataLst>
              <p:tags r:id="rId1"/>
            </p:custDataLst>
          </p:nvPr>
        </p:nvSpPr>
        <p:spPr>
          <a:xfrm>
            <a:off x="1198613" y="914569"/>
            <a:ext cx="9797669" cy="2570876"/>
          </a:xfrm>
        </p:spPr>
        <p:txBody>
          <a:bodyPr lIns="90000" tIns="46800" rIns="90000" bIns="46800" anchor="b" anchorCtr="0">
            <a:normAutofit/>
          </a:bodyPr>
          <a:lstStyle>
            <a:lvl1pPr algn="ctr">
              <a:defRPr sz="6000"/>
            </a:lvl1pPr>
          </a:lstStyle>
          <a:p>
            <a:r>
              <a:rPr lang="zh-CN" altLang="en-US"/>
              <a:t>单击此处编辑标题</a:t>
            </a:r>
            <a:endParaRPr lang="zh-CN" altLang="en-US"/>
          </a:p>
        </p:txBody>
      </p:sp>
      <p:sp>
        <p:nvSpPr>
          <p:cNvPr id="3" name="副标题 2"/>
          <p:cNvSpPr>
            <a:spLocks noGrp="1"/>
          </p:cNvSpPr>
          <p:nvPr>
            <p:ph type="subTitle" idx="1" hasCustomPrompt="1"/>
            <p:custDataLst>
              <p:tags r:id="rId2"/>
            </p:custDataLst>
          </p:nvPr>
        </p:nvSpPr>
        <p:spPr>
          <a:xfrm>
            <a:off x="1198613" y="3561059"/>
            <a:ext cx="9797669" cy="1472673"/>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5365" indent="0" algn="ctr">
              <a:buNone/>
              <a:defRPr sz="1600"/>
            </a:lvl6pPr>
            <a:lvl7pPr marL="2742565" indent="0" algn="ctr">
              <a:buNone/>
              <a:defRPr sz="1600"/>
            </a:lvl7pPr>
            <a:lvl8pPr marL="3199765" indent="0" algn="ctr">
              <a:buNone/>
              <a:defRPr sz="1600"/>
            </a:lvl8pPr>
            <a:lvl9pPr marL="3656965" indent="0" algn="ctr">
              <a:buNone/>
              <a:defRPr sz="1600"/>
            </a:lvl9pPr>
          </a:lstStyle>
          <a:p>
            <a:r>
              <a:rPr lang="zh-CN" altLang="en-US"/>
              <a:t>单击此处编辑副标题</a:t>
            </a:r>
            <a:endParaRPr lang="zh-CN" altLang="en-US"/>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内容">
    <p:spTree>
      <p:nvGrpSpPr>
        <p:cNvPr id="1" name=""/>
        <p:cNvGrpSpPr/>
        <p:nvPr/>
      </p:nvGrpSpPr>
      <p:grpSpPr>
        <a:xfrm>
          <a:off x="0" y="0"/>
          <a: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
            </a:fld>
            <a:endParaRPr lang="zh-CN" altLang="en-US"/>
          </a:p>
        </p:txBody>
      </p:sp>
      <p:sp>
        <p:nvSpPr>
          <p:cNvPr id="7" name="内容占位符 6"/>
          <p:cNvSpPr>
            <a:spLocks noGrp="1"/>
          </p:cNvSpPr>
          <p:nvPr>
            <p:ph sz="quarter" idx="13"/>
            <p:custDataLst>
              <p:tags r:id="rId4"/>
            </p:custDataLst>
          </p:nvPr>
        </p:nvSpPr>
        <p:spPr>
          <a:xfrm>
            <a:off x="608305" y="774143"/>
            <a:ext cx="10971086" cy="5483815"/>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Tree>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末尾幻灯片">
    <p:spTree>
      <p:nvGrpSpPr>
        <p:cNvPr id="1" name=""/>
        <p:cNvGrpSpPr/>
        <p:nvPr/>
      </p:nvGrpSpPr>
      <p:grpSpPr>
        <a:xfrm>
          <a:off x="0" y="0"/>
          <a: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
            </a:fld>
            <a:endParaRPr lang="zh-CN" altLang="en-US"/>
          </a:p>
        </p:txBody>
      </p:sp>
      <p:sp>
        <p:nvSpPr>
          <p:cNvPr id="2" name="标题 1"/>
          <p:cNvSpPr>
            <a:spLocks noGrp="1"/>
          </p:cNvSpPr>
          <p:nvPr>
            <p:ph type="title" hasCustomPrompt="1"/>
            <p:custDataLst>
              <p:tags r:id="rId4"/>
            </p:custDataLst>
          </p:nvPr>
        </p:nvSpPr>
        <p:spPr>
          <a:xfrm>
            <a:off x="1198613" y="2484460"/>
            <a:ext cx="9797669" cy="1018989"/>
          </a:xfrm>
        </p:spPr>
        <p:txBody>
          <a:bodyPr vert="horz" lIns="90000" tIns="46800" rIns="90000" bIns="46800" rtlCol="0" anchor="t" anchorCtr="0">
            <a:normAutofit/>
          </a:bodyPr>
          <a:lstStyle>
            <a:lvl1pPr algn="ctr">
              <a:defRPr sz="6000"/>
            </a:lvl1pPr>
          </a:lstStyle>
          <a:p>
            <a:pPr lvl="0"/>
            <a:r>
              <a:rPr>
                <a:sym typeface="+mn-ea"/>
              </a:rPr>
              <a:t>单击此处编辑标题</a:t>
            </a:r>
            <a:endParaRPr>
              <a:sym typeface="+mn-ea"/>
            </a:endParaRPr>
          </a:p>
        </p:txBody>
      </p:sp>
      <p:sp>
        <p:nvSpPr>
          <p:cNvPr id="7" name="文本占位符 6"/>
          <p:cNvSpPr>
            <a:spLocks noGrp="1"/>
          </p:cNvSpPr>
          <p:nvPr>
            <p:ph type="body" sz="quarter" idx="13"/>
            <p:custDataLst>
              <p:tags r:id="rId5"/>
            </p:custDataLst>
          </p:nvPr>
        </p:nvSpPr>
        <p:spPr>
          <a:xfrm>
            <a:off x="1198613" y="3561059"/>
            <a:ext cx="9797669" cy="471687"/>
          </a:xfrm>
        </p:spPr>
        <p:txBody>
          <a:bodyPr lIns="90000" tIns="46800" rIns="90000" bIns="46800">
            <a:normAutofit/>
          </a:bodyPr>
          <a:lstStyle>
            <a:lvl1pPr algn="ctr">
              <a:lnSpc>
                <a:spcPct val="110000"/>
              </a:lnSpc>
              <a:buNone/>
              <a:defRPr sz="2400" spc="200"/>
            </a:lvl1pPr>
          </a:lstStyle>
          <a:p>
            <a:pPr lvl="0"/>
            <a:r>
              <a:rPr lang="zh-CN" altLang="en-US"/>
              <a:t>单击此处编辑母版文本样式</a:t>
            </a:r>
            <a:endParaRPr lang="zh-CN" altLang="en-US"/>
          </a:p>
        </p:txBody>
      </p:sp>
    </p:spTree>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3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4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1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5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1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6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1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7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p:cNvSpPr>
            <a:spLocks noGrp="1"/>
          </p:cNvSpPr>
          <p:nvPr>
            <p:ph type="title"/>
            <p:custDataLst>
              <p:tags r:id="rId1"/>
            </p:custDataLst>
          </p:nvPr>
        </p:nvSpPr>
        <p:spPr>
          <a:xfrm>
            <a:off x="608305" y="608513"/>
            <a:ext cx="10967486" cy="705731"/>
          </a:xfrm>
        </p:spPr>
        <p:txBody>
          <a:bodyPr vert="horz" lIns="90000" tIns="46800" rIns="90000" bIns="46800" rtlCol="0" anchor="ctr" anchorCtr="0">
            <a:normAutofit/>
          </a:bodyPr>
          <a:lstStyle/>
          <a:p>
            <a:pPr lvl="0"/>
            <a:r>
              <a:rPr>
                <a:sym typeface="+mn-ea"/>
              </a:rPr>
              <a:t>单击此处编辑母版标题样式</a:t>
            </a:r>
            <a:endParaRPr>
              <a:sym typeface="+mn-ea"/>
            </a:endParaRPr>
          </a:p>
        </p:txBody>
      </p:sp>
      <p:sp>
        <p:nvSpPr>
          <p:cNvPr id="3" name="内容占位符 2"/>
          <p:cNvSpPr>
            <a:spLocks noGrp="1"/>
          </p:cNvSpPr>
          <p:nvPr>
            <p:ph idx="1"/>
            <p:custDataLst>
              <p:tags r:id="rId2"/>
            </p:custDataLst>
          </p:nvPr>
        </p:nvSpPr>
        <p:spPr>
          <a:xfrm>
            <a:off x="608305" y="1490676"/>
            <a:ext cx="10967486" cy="4760081"/>
          </a:xfrm>
        </p:spPr>
        <p:txBody>
          <a:bodyPr vert="horz" lIns="90000" tIns="46800" rIns="90000" bIns="46800" rtlCol="0">
            <a:normAutofit/>
          </a:body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8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9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0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1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2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3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4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5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6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2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7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p:cNvSpPr>
            <a:spLocks noGrp="1"/>
          </p:cNvSpPr>
          <p:nvPr>
            <p:ph type="title" hasCustomPrompt="1"/>
            <p:custDataLst>
              <p:tags r:id="rId1"/>
            </p:custDataLst>
          </p:nvPr>
        </p:nvSpPr>
        <p:spPr>
          <a:xfrm>
            <a:off x="1990489" y="3849113"/>
            <a:ext cx="7767586" cy="766942"/>
          </a:xfrm>
        </p:spPr>
        <p:txBody>
          <a:bodyPr lIns="90000" tIns="46800" rIns="90000" bIns="46800" anchor="b" anchorCtr="0">
            <a:normAutofit/>
          </a:bodyPr>
          <a:lstStyle>
            <a:lvl1pPr>
              <a:defRPr sz="4400"/>
            </a:lvl1pPr>
          </a:lstStyle>
          <a:p>
            <a:r>
              <a:rPr lang="zh-CN" altLang="en-US"/>
              <a:t>单击此处编辑标题</a:t>
            </a:r>
            <a:endParaRPr lang="zh-CN" altLang="en-US"/>
          </a:p>
        </p:txBody>
      </p:sp>
      <p:sp>
        <p:nvSpPr>
          <p:cNvPr id="3" name="文本占位符 2"/>
          <p:cNvSpPr>
            <a:spLocks noGrp="1"/>
          </p:cNvSpPr>
          <p:nvPr>
            <p:ph type="body" idx="1" hasCustomPrompt="1"/>
            <p:custDataLst>
              <p:tags r:id="rId2"/>
            </p:custDataLst>
          </p:nvPr>
        </p:nvSpPr>
        <p:spPr>
          <a:xfrm>
            <a:off x="1990489" y="4616055"/>
            <a:ext cx="7767586" cy="867761"/>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5365" indent="0">
              <a:buNone/>
              <a:defRPr sz="1600">
                <a:solidFill>
                  <a:schemeClr val="tx1">
                    <a:tint val="75000"/>
                  </a:schemeClr>
                </a:solidFill>
              </a:defRPr>
            </a:lvl6pPr>
            <a:lvl7pPr marL="2742565" indent="0">
              <a:buNone/>
              <a:defRPr sz="1600">
                <a:solidFill>
                  <a:schemeClr val="tx1">
                    <a:tint val="75000"/>
                  </a:schemeClr>
                </a:solidFill>
              </a:defRPr>
            </a:lvl7pPr>
            <a:lvl8pPr marL="3199765" indent="0">
              <a:buNone/>
              <a:defRPr sz="1600">
                <a:solidFill>
                  <a:schemeClr val="tx1">
                    <a:tint val="75000"/>
                  </a:schemeClr>
                </a:solidFill>
              </a:defRPr>
            </a:lvl8pPr>
            <a:lvl9pPr marL="3656965" indent="0">
              <a:buNone/>
              <a:defRPr sz="1600">
                <a:solidFill>
                  <a:schemeClr val="tx1">
                    <a:tint val="75000"/>
                  </a:schemeClr>
                </a:solidFill>
              </a:defRPr>
            </a:lvl9pPr>
          </a:lstStyle>
          <a:p>
            <a:pPr lvl="0"/>
            <a:r>
              <a:rPr lang="zh-CN" altLang="en-US"/>
              <a:t>单击此处编辑文本</a:t>
            </a:r>
            <a:endParaRPr lang="zh-CN" altLang="en-US"/>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8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19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0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1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2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3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4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5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6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7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p:cNvSpPr>
            <a:spLocks noGrp="1"/>
          </p:cNvSpPr>
          <p:nvPr>
            <p:ph type="title"/>
            <p:custDataLst>
              <p:tags r:id="rId1"/>
            </p:custDataLst>
          </p:nvPr>
        </p:nvSpPr>
        <p:spPr>
          <a:xfrm>
            <a:off x="608305" y="608513"/>
            <a:ext cx="10967486" cy="705731"/>
          </a:xfrm>
        </p:spPr>
        <p:txBody>
          <a:bodyPr vert="horz" lIns="90000" tIns="46800" rIns="90000" bIns="46800" rtlCol="0" anchor="ctr" anchorCtr="0">
            <a:normAutofit/>
          </a:bodyPr>
          <a:lstStyle/>
          <a:p>
            <a:pPr lvl="0"/>
            <a:r>
              <a:rPr>
                <a:sym typeface="+mn-ea"/>
              </a:rPr>
              <a:t>单击此处编辑母版标题样式</a:t>
            </a:r>
            <a:endParaRPr>
              <a:sym typeface="+mn-ea"/>
            </a:endParaRPr>
          </a:p>
        </p:txBody>
      </p:sp>
      <p:sp>
        <p:nvSpPr>
          <p:cNvPr id="3" name="内容占位符 2"/>
          <p:cNvSpPr>
            <a:spLocks noGrp="1"/>
          </p:cNvSpPr>
          <p:nvPr>
            <p:ph sz="half" idx="1"/>
            <p:custDataLst>
              <p:tags r:id="rId2"/>
            </p:custDataLst>
          </p:nvPr>
        </p:nvSpPr>
        <p:spPr>
          <a:xfrm>
            <a:off x="608305" y="1501478"/>
            <a:ext cx="5175991" cy="4749279"/>
          </a:xfrm>
        </p:spPr>
        <p:txBody>
          <a:bodyPr vert="horz" lIns="90000" tIns="46800" rIns="90000" bIns="46800" rtlCol="0">
            <a:normAutofit/>
          </a:body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4" name="内容占位符 3"/>
          <p:cNvSpPr>
            <a:spLocks noGrp="1"/>
          </p:cNvSpPr>
          <p:nvPr>
            <p:ph sz="half" idx="2"/>
            <p:custDataLst>
              <p:tags r:id="rId3"/>
            </p:custDataLst>
          </p:nvPr>
        </p:nvSpPr>
        <p:spPr>
          <a:xfrm>
            <a:off x="6410598" y="1501478"/>
            <a:ext cx="5175991" cy="4749279"/>
          </a:xfrm>
        </p:spPr>
        <p:txBody>
          <a:bodyPr lIns="90000" tIns="46800" rIns="90000" bIns="4680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4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8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4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29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4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30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4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31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4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32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4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33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4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34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4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35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4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36_自定义版式">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p:cNvSpPr>
            <a:spLocks noGrp="1"/>
          </p:cNvSpPr>
          <p:nvPr>
            <p:ph type="title"/>
            <p:custDataLst>
              <p:tags r:id="rId1"/>
            </p:custDataLst>
          </p:nvPr>
        </p:nvSpPr>
        <p:spPr>
          <a:xfrm>
            <a:off x="608305" y="608513"/>
            <a:ext cx="10967486" cy="705731"/>
          </a:xfrm>
        </p:spPr>
        <p:txBody>
          <a:bodyPr vert="horz" lIns="90000" tIns="46800" rIns="90000" bIns="46800" rtlCol="0" anchor="ctr" anchorCtr="0">
            <a:normAutofit/>
          </a:bodyPr>
          <a:lstStyle/>
          <a:p>
            <a:pPr lvl="0"/>
            <a:r>
              <a:rPr>
                <a:sym typeface="+mn-ea"/>
              </a:rPr>
              <a:t>单击此处编辑母版标题样式</a:t>
            </a:r>
            <a:endParaRPr>
              <a:sym typeface="+mn-ea"/>
            </a:endParaRPr>
          </a:p>
        </p:txBody>
      </p:sp>
      <p:sp>
        <p:nvSpPr>
          <p:cNvPr id="3" name="文本占位符 2"/>
          <p:cNvSpPr>
            <a:spLocks noGrp="1"/>
          </p:cNvSpPr>
          <p:nvPr>
            <p:ph type="body" idx="1" hasCustomPrompt="1"/>
            <p:custDataLst>
              <p:tags r:id="rId2"/>
            </p:custDataLst>
          </p:nvPr>
        </p:nvSpPr>
        <p:spPr>
          <a:xfrm>
            <a:off x="608305" y="1429465"/>
            <a:ext cx="5341565" cy="381671"/>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5365" indent="0">
              <a:buNone/>
              <a:defRPr sz="1600" b="1"/>
            </a:lvl6pPr>
            <a:lvl7pPr marL="2742565" indent="0">
              <a:buNone/>
              <a:defRPr sz="1600" b="1"/>
            </a:lvl7pPr>
            <a:lvl8pPr marL="3199765" indent="0">
              <a:buNone/>
              <a:defRPr sz="1600" b="1"/>
            </a:lvl8pPr>
            <a:lvl9pPr marL="3656965" indent="0">
              <a:buNone/>
              <a:defRPr sz="1600" b="1"/>
            </a:lvl9pPr>
          </a:lstStyle>
          <a:p>
            <a:pPr lvl="0"/>
            <a:r>
              <a:rPr lang="zh-CN" altLang="en-US"/>
              <a:t>单击此处编辑文本</a:t>
            </a:r>
            <a:endParaRPr lang="zh-CN" altLang="en-US"/>
          </a:p>
        </p:txBody>
      </p:sp>
      <p:sp>
        <p:nvSpPr>
          <p:cNvPr id="4" name="内容占位符 3"/>
          <p:cNvSpPr>
            <a:spLocks noGrp="1"/>
          </p:cNvSpPr>
          <p:nvPr>
            <p:ph sz="half" idx="2"/>
            <p:custDataLst>
              <p:tags r:id="rId3"/>
            </p:custDataLst>
          </p:nvPr>
        </p:nvSpPr>
        <p:spPr>
          <a:xfrm>
            <a:off x="608305" y="1854343"/>
            <a:ext cx="5341565" cy="4396414"/>
          </a:xfrm>
        </p:spPr>
        <p:txBody>
          <a:bodyPr vert="horz" lIns="101600" tIns="0" rIns="82550" bIns="0" rtlCol="0">
            <a:normAutofit/>
          </a:body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5" name="文本占位符 4"/>
          <p:cNvSpPr>
            <a:spLocks noGrp="1"/>
          </p:cNvSpPr>
          <p:nvPr>
            <p:ph type="body" sz="quarter" idx="3" hasCustomPrompt="1"/>
            <p:custDataLst>
              <p:tags r:id="rId4"/>
            </p:custDataLst>
          </p:nvPr>
        </p:nvSpPr>
        <p:spPr>
          <a:xfrm>
            <a:off x="6234776" y="1421992"/>
            <a:ext cx="5341565" cy="381671"/>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5365" indent="0">
              <a:buNone/>
              <a:defRPr sz="1600" b="1"/>
            </a:lvl6pPr>
            <a:lvl7pPr marL="2742565" indent="0">
              <a:buNone/>
              <a:defRPr sz="1600" b="1"/>
            </a:lvl7pPr>
            <a:lvl8pPr marL="3199765" indent="0">
              <a:buNone/>
              <a:defRPr sz="1600" b="1"/>
            </a:lvl8pPr>
            <a:lvl9pPr marL="3656965"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5"/>
            </p:custDataLst>
          </p:nvPr>
        </p:nvSpPr>
        <p:spPr>
          <a:xfrm>
            <a:off x="6234776" y="1854343"/>
            <a:ext cx="5341565" cy="4396414"/>
          </a:xfrm>
        </p:spPr>
        <p:txBody>
          <a:bodyPr vert="horz" lIns="101600" tIns="0" rIns="82550" bIns="0" rtlCol="0">
            <a:normAutofit/>
          </a:body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p:cNvSpPr>
            <a:spLocks noGrp="1"/>
          </p:cNvSpPr>
          <p:nvPr>
            <p:ph type="title"/>
            <p:custDataLst>
              <p:tags r:id="rId1"/>
            </p:custDataLst>
          </p:nvPr>
        </p:nvSpPr>
        <p:spPr>
          <a:xfrm>
            <a:off x="608305" y="608513"/>
            <a:ext cx="10967486" cy="705731"/>
          </a:xfrm>
        </p:spPr>
        <p:txBody>
          <a:bodyPr vert="horz" lIns="90000" tIns="46800" rIns="90000" bIns="46800" rtlCol="0" anchor="ctr" anchorCtr="0">
            <a:normAutofit/>
          </a:body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图片与标题">
    <p:spTree>
      <p:nvGrpSpPr>
        <p:cNvPr id="1" name=""/>
        <p:cNvGrpSpPr/>
        <p:nvPr/>
      </p:nvGrpSpPr>
      <p:grpSpPr>
        <a:xfrm>
          <a:off x="0" y="0"/>
          <a:ext cx="0" cy="0"/>
        </a:xfrm>
      </p:grpSpPr>
      <p:sp>
        <p:nvSpPr>
          <p:cNvPr id="3" name="图片占位符 2"/>
          <p:cNvSpPr>
            <a:spLocks noGrp="1"/>
          </p:cNvSpPr>
          <p:nvPr>
            <p:ph type="pic" idx="1"/>
            <p:custDataLst>
              <p:tags r:id="rId1"/>
            </p:custDataLst>
          </p:nvPr>
        </p:nvSpPr>
        <p:spPr>
          <a:xfrm>
            <a:off x="608305" y="1555488"/>
            <a:ext cx="5232259" cy="4608853"/>
          </a:xfrm>
        </p:spPr>
        <p:txBody>
          <a:bodyPr vert="horz" lIns="90000" tIns="46800" rIns="90000" bIns="46800" rtlCol="0">
            <a:normAutofit/>
          </a:bodyPr>
          <a:lstStyle>
            <a:lvl1pPr>
              <a:buNone/>
              <a:defRPr sz="1600"/>
            </a:lvl1pPr>
          </a:lstStyle>
          <a:p>
            <a:pPr lvl="0"/>
            <a:endParaRPr>
              <a:sym typeface="+mn-ea"/>
            </a:endParaRPr>
          </a:p>
        </p:txBody>
      </p:sp>
      <p:sp>
        <p:nvSpPr>
          <p:cNvPr id="4" name="文本占位符 3"/>
          <p:cNvSpPr>
            <a:spLocks noGrp="1"/>
          </p:cNvSpPr>
          <p:nvPr>
            <p:ph type="body" sz="half" idx="2"/>
            <p:custDataLst>
              <p:tags r:id="rId2"/>
            </p:custDataLst>
          </p:nvPr>
        </p:nvSpPr>
        <p:spPr>
          <a:xfrm>
            <a:off x="6349408" y="1555488"/>
            <a:ext cx="5226383" cy="4608853"/>
          </a:xfrm>
        </p:spPr>
        <p:txBody>
          <a:bodyPr vert="horz" lIns="90000" tIns="46800" rIns="90000" bIns="46800" rtlCol="0">
            <a:normAutofit/>
          </a:bodyPr>
          <a:lstStyle>
            <a:lvl1pPr>
              <a:buNone/>
              <a:defRPr sz="1600"/>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
            </a:fld>
            <a:endParaRPr lang="zh-CN" altLang="en-US"/>
          </a:p>
        </p:txBody>
      </p:sp>
      <p:sp>
        <p:nvSpPr>
          <p:cNvPr id="6" name="页脚占位符 5"/>
          <p:cNvSpPr>
            <a:spLocks noGrp="1"/>
          </p:cNvSpPr>
          <p:nvPr>
            <p:ph type="ftr" sz="quarter" idx="11"/>
            <p:custDataLst>
              <p:tags r:id="rId4"/>
            </p:custDataLst>
          </p:nvPr>
        </p:nvSpPr>
        <p:spPr/>
        <p:txBody>
          <a:bodyPr/>
          <a:lstStyle/>
          <a:p>
            <a:endParaRPr lang="zh-CN" altLang="en-US"/>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endParaRPr lang="zh-CN" altLang="en-US"/>
          </a:p>
        </p:txBody>
      </p:sp>
    </p:spTree>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竖排标题与文本">
    <p:spTree>
      <p:nvGrpSpPr>
        <p:cNvPr id="1" name=""/>
        <p:cNvGrpSpPr/>
        <p:nvPr/>
      </p:nvGrpSpPr>
      <p:grpSpPr>
        <a:xfrm>
          <a:off x="0" y="0"/>
          <a:ext cx="0" cy="0"/>
        </a:xfrm>
      </p:grpSpPr>
      <p:sp>
        <p:nvSpPr>
          <p:cNvPr id="2" name="竖排标题 1"/>
          <p:cNvSpPr>
            <a:spLocks noGrp="1"/>
          </p:cNvSpPr>
          <p:nvPr>
            <p:ph type="title" orient="vert" hasCustomPrompt="1"/>
            <p:custDataLst>
              <p:tags r:id="rId1"/>
            </p:custDataLst>
          </p:nvPr>
        </p:nvSpPr>
        <p:spPr>
          <a:xfrm>
            <a:off x="10233201" y="914569"/>
            <a:ext cx="1043837" cy="5030131"/>
          </a:xfrm>
        </p:spPr>
        <p:txBody>
          <a:bodyPr vert="eaVert" lIns="90000" tIns="46800" rIns="90000" bIns="46800" rtlCol="0" anchor="ctr" anchorCtr="0">
            <a:normAutofit/>
          </a:bodyPr>
          <a:lstStyle>
            <a:lvl1pPr>
              <a:buNone/>
              <a:defRPr sz="2800"/>
            </a:lvl1pPr>
          </a:lstStyle>
          <a:p>
            <a:pPr lvl="0"/>
            <a:r>
              <a:rPr>
                <a:sym typeface="+mn-ea"/>
              </a:rPr>
              <a:t>单击此处编辑标题</a:t>
            </a:r>
            <a:endParaRPr>
              <a:sym typeface="+mn-ea"/>
            </a:endParaRPr>
          </a:p>
        </p:txBody>
      </p:sp>
      <p:sp>
        <p:nvSpPr>
          <p:cNvPr id="3" name="竖排文字占位符 2"/>
          <p:cNvSpPr>
            <a:spLocks noGrp="1"/>
          </p:cNvSpPr>
          <p:nvPr>
            <p:ph type="body" orient="vert" idx="1"/>
            <p:custDataLst>
              <p:tags r:id="rId2"/>
            </p:custDataLst>
          </p:nvPr>
        </p:nvSpPr>
        <p:spPr>
          <a:xfrm>
            <a:off x="914257" y="914569"/>
            <a:ext cx="9167767" cy="5030131"/>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6765" indent="-228600">
              <a:defRPr spc="300"/>
            </a:lvl5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slideLayout" Target="../slideLayouts/slideLayout13.xml" /><Relationship Id="rId14" Type="http://schemas.openxmlformats.org/officeDocument/2006/relationships/slideLayout" Target="../slideLayouts/slideLayout14.xml" /><Relationship Id="rId15" Type="http://schemas.openxmlformats.org/officeDocument/2006/relationships/slideLayout" Target="../slideLayouts/slideLayout15.xml" /><Relationship Id="rId16" Type="http://schemas.openxmlformats.org/officeDocument/2006/relationships/slideLayout" Target="../slideLayouts/slideLayout16.xml" /><Relationship Id="rId17" Type="http://schemas.openxmlformats.org/officeDocument/2006/relationships/slideLayout" Target="../slideLayouts/slideLayout17.xml" /><Relationship Id="rId18" Type="http://schemas.openxmlformats.org/officeDocument/2006/relationships/slideLayout" Target="../slideLayouts/slideLayout18.xml" /><Relationship Id="rId19" Type="http://schemas.openxmlformats.org/officeDocument/2006/relationships/slideLayout" Target="../slideLayouts/slideLayout19.xml" /><Relationship Id="rId2" Type="http://schemas.openxmlformats.org/officeDocument/2006/relationships/slideLayout" Target="../slideLayouts/slideLayout2.xml" /><Relationship Id="rId20" Type="http://schemas.openxmlformats.org/officeDocument/2006/relationships/slideLayout" Target="../slideLayouts/slideLayout20.xml" /><Relationship Id="rId21" Type="http://schemas.openxmlformats.org/officeDocument/2006/relationships/slideLayout" Target="../slideLayouts/slideLayout21.xml" /><Relationship Id="rId22" Type="http://schemas.openxmlformats.org/officeDocument/2006/relationships/slideLayout" Target="../slideLayouts/slideLayout22.xml" /><Relationship Id="rId23" Type="http://schemas.openxmlformats.org/officeDocument/2006/relationships/slideLayout" Target="../slideLayouts/slideLayout23.xml" /><Relationship Id="rId24" Type="http://schemas.openxmlformats.org/officeDocument/2006/relationships/slideLayout" Target="../slideLayouts/slideLayout24.xml" /><Relationship Id="rId25" Type="http://schemas.openxmlformats.org/officeDocument/2006/relationships/slideLayout" Target="../slideLayouts/slideLayout25.xml" /><Relationship Id="rId26" Type="http://schemas.openxmlformats.org/officeDocument/2006/relationships/slideLayout" Target="../slideLayouts/slideLayout26.xml" /><Relationship Id="rId27" Type="http://schemas.openxmlformats.org/officeDocument/2006/relationships/slideLayout" Target="../slideLayouts/slideLayout27.xml" /><Relationship Id="rId28" Type="http://schemas.openxmlformats.org/officeDocument/2006/relationships/slideLayout" Target="../slideLayouts/slideLayout28.xml" /><Relationship Id="rId29" Type="http://schemas.openxmlformats.org/officeDocument/2006/relationships/slideLayout" Target="../slideLayouts/slideLayout29.xml" /><Relationship Id="rId3" Type="http://schemas.openxmlformats.org/officeDocument/2006/relationships/slideLayout" Target="../slideLayouts/slideLayout3.xml" /><Relationship Id="rId30" Type="http://schemas.openxmlformats.org/officeDocument/2006/relationships/slideLayout" Target="../slideLayouts/slideLayout30.xml" /><Relationship Id="rId31" Type="http://schemas.openxmlformats.org/officeDocument/2006/relationships/slideLayout" Target="../slideLayouts/slideLayout31.xml" /><Relationship Id="rId32" Type="http://schemas.openxmlformats.org/officeDocument/2006/relationships/slideLayout" Target="../slideLayouts/slideLayout32.xml" /><Relationship Id="rId33" Type="http://schemas.openxmlformats.org/officeDocument/2006/relationships/slideLayout" Target="../slideLayouts/slideLayout33.xml" /><Relationship Id="rId34" Type="http://schemas.openxmlformats.org/officeDocument/2006/relationships/slideLayout" Target="../slideLayouts/slideLayout34.xml" /><Relationship Id="rId35" Type="http://schemas.openxmlformats.org/officeDocument/2006/relationships/slideLayout" Target="../slideLayouts/slideLayout35.xml" /><Relationship Id="rId36" Type="http://schemas.openxmlformats.org/officeDocument/2006/relationships/slideLayout" Target="../slideLayouts/slideLayout36.xml" /><Relationship Id="rId37" Type="http://schemas.openxmlformats.org/officeDocument/2006/relationships/slideLayout" Target="../slideLayouts/slideLayout37.xml" /><Relationship Id="rId38" Type="http://schemas.openxmlformats.org/officeDocument/2006/relationships/slideLayout" Target="../slideLayouts/slideLayout38.xml" /><Relationship Id="rId39" Type="http://schemas.openxmlformats.org/officeDocument/2006/relationships/slideLayout" Target="../slideLayouts/slideLayout39.xml" /><Relationship Id="rId4" Type="http://schemas.openxmlformats.org/officeDocument/2006/relationships/slideLayout" Target="../slideLayouts/slideLayout4.xml" /><Relationship Id="rId40" Type="http://schemas.openxmlformats.org/officeDocument/2006/relationships/slideLayout" Target="../slideLayouts/slideLayout40.xml" /><Relationship Id="rId41" Type="http://schemas.openxmlformats.org/officeDocument/2006/relationships/slideLayout" Target="../slideLayouts/slideLayout41.xml" /><Relationship Id="rId42" Type="http://schemas.openxmlformats.org/officeDocument/2006/relationships/slideLayout" Target="../slideLayouts/slideLayout42.xml" /><Relationship Id="rId43" Type="http://schemas.openxmlformats.org/officeDocument/2006/relationships/slideLayout" Target="../slideLayouts/slideLayout43.xml" /><Relationship Id="rId44" Type="http://schemas.openxmlformats.org/officeDocument/2006/relationships/slideLayout" Target="../slideLayouts/slideLayout44.xml" /><Relationship Id="rId45" Type="http://schemas.openxmlformats.org/officeDocument/2006/relationships/slideLayout" Target="../slideLayouts/slideLayout45.xml" /><Relationship Id="rId46" Type="http://schemas.openxmlformats.org/officeDocument/2006/relationships/slideLayout" Target="../slideLayouts/slideLayout46.xml" /><Relationship Id="rId47" Type="http://schemas.openxmlformats.org/officeDocument/2006/relationships/slideLayout" Target="../slideLayouts/slideLayout47.xml" /><Relationship Id="rId48" Type="http://schemas.openxmlformats.org/officeDocument/2006/relationships/slideLayout" Target="../slideLayouts/slideLayout48.xml" /><Relationship Id="rId49" Type="http://schemas.openxmlformats.org/officeDocument/2006/relationships/tags" Target="../tags/tag57.xml" /><Relationship Id="rId5" Type="http://schemas.openxmlformats.org/officeDocument/2006/relationships/slideLayout" Target="../slideLayouts/slideLayout5.xml" /><Relationship Id="rId50" Type="http://schemas.openxmlformats.org/officeDocument/2006/relationships/tags" Target="../tags/tag58.xml" /><Relationship Id="rId51" Type="http://schemas.openxmlformats.org/officeDocument/2006/relationships/tags" Target="../tags/tag59.xml" /><Relationship Id="rId52" Type="http://schemas.openxmlformats.org/officeDocument/2006/relationships/tags" Target="../tags/tag60.xml" /><Relationship Id="rId53" Type="http://schemas.openxmlformats.org/officeDocument/2006/relationships/tags" Target="../tags/tag61.xml" /><Relationship Id="rId54" Type="http://schemas.openxmlformats.org/officeDocument/2006/relationships/tags" Target="../tags/tag62.xml" /><Relationship Id="rId55" Type="http://schemas.openxmlformats.org/officeDocument/2006/relationships/theme" Target="../theme/theme1.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solidFill>
          <a:srgbClr val="FFFFFF"/>
        </a:solidFill>
        <a:effectLst/>
      </p:bgPr>
    </p:bg>
    <p:spTree>
      <p:nvGrpSpPr>
        <p:cNvPr id="1" name=""/>
        <p:cNvGrpSpPr/>
        <p:nvPr/>
      </p:nvGrpSpPr>
      <p:grpSpPr>
        <a:xfrm>
          <a:off x="0" y="0"/>
          <a:ext cx="0" cy="0"/>
        </a:xfrm>
      </p:grpSpPr>
      <p:sp>
        <p:nvSpPr>
          <p:cNvPr id="2" name="标题占位符 1"/>
          <p:cNvSpPr>
            <a:spLocks noGrp="1"/>
          </p:cNvSpPr>
          <p:nvPr>
            <p:ph type="title"/>
            <p:custDataLst>
              <p:tags r:id="rId49"/>
            </p:custDataLst>
          </p:nvPr>
        </p:nvSpPr>
        <p:spPr>
          <a:xfrm>
            <a:off x="608305" y="608513"/>
            <a:ext cx="10967486" cy="705731"/>
          </a:xfrm>
          <a:prstGeom prst="rect">
            <a:avLst/>
          </a:prstGeom>
        </p:spPr>
        <p:txBody>
          <a:bodyPr vert="horz" lIns="90170" tIns="46990" rIns="90170" bIns="46990" rtlCol="0" anchor="ctr" anchorCtr="0">
            <a:normAutofit/>
          </a:bodyPr>
          <a:lstStyle/>
          <a:p>
            <a:r>
              <a:rPr lang="zh-CN" altLang="en-US"/>
              <a:t>单击此处编辑母版标题样式</a:t>
            </a:r>
            <a:endParaRPr lang="zh-CN" altLang="en-US"/>
          </a:p>
        </p:txBody>
      </p:sp>
      <p:sp>
        <p:nvSpPr>
          <p:cNvPr id="3" name="文本占位符 2"/>
          <p:cNvSpPr>
            <a:spLocks noGrp="1"/>
          </p:cNvSpPr>
          <p:nvPr>
            <p:ph type="body" idx="1"/>
            <p:custDataLst>
              <p:tags r:id="rId50"/>
            </p:custDataLst>
          </p:nvPr>
        </p:nvSpPr>
        <p:spPr>
          <a:xfrm>
            <a:off x="608305" y="1490676"/>
            <a:ext cx="10967486" cy="4760081"/>
          </a:xfrm>
          <a:prstGeom prst="rect">
            <a:avLst/>
          </a:prstGeom>
        </p:spPr>
        <p:txBody>
          <a:bodyPr vert="horz" lIns="90000" tIns="46800" rIns="90000" bIns="4680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custDataLst>
              <p:tags r:id="rId51"/>
            </p:custDataLst>
          </p:nvPr>
        </p:nvSpPr>
        <p:spPr>
          <a:xfrm>
            <a:off x="611904" y="6315569"/>
            <a:ext cx="2699578" cy="316859"/>
          </a:xfrm>
          <a:prstGeom prst="rect">
            <a:avLst/>
          </a:prstGeom>
        </p:spPr>
        <p:txBody>
          <a:bodyPr vert="horz" lIns="91440" tIns="45720" rIns="91440" bIns="45720" rtlCol="0" anchor="ctr">
            <a:normAutofit/>
          </a:bodyPr>
          <a:lstStyle>
            <a:lvl1pPr algn="l">
              <a:defRPr sz="1000" baseline="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t/>
            </a:fld>
            <a:endParaRPr lang="zh-CN" altLang="en-US"/>
          </a:p>
        </p:txBody>
      </p:sp>
      <p:sp>
        <p:nvSpPr>
          <p:cNvPr id="5" name="页脚占位符 4"/>
          <p:cNvSpPr>
            <a:spLocks noGrp="1"/>
          </p:cNvSpPr>
          <p:nvPr>
            <p:ph type="ftr" sz="quarter" idx="3"/>
            <p:custDataLst>
              <p:tags r:id="rId52"/>
            </p:custDataLst>
          </p:nvPr>
        </p:nvSpPr>
        <p:spPr>
          <a:xfrm>
            <a:off x="4115357" y="6315569"/>
            <a:ext cx="3959381" cy="316859"/>
          </a:xfrm>
          <a:prstGeom prst="rect">
            <a:avLst/>
          </a:prstGeom>
        </p:spPr>
        <p:txBody>
          <a:bodyPr vert="horz" lIns="91440" tIns="45720" rIns="91440" bIns="45720" rtlCol="0" anchor="ctr">
            <a:normAutofit/>
          </a:bodyPr>
          <a:lstStyle>
            <a:lvl1pPr algn="ctr">
              <a:defRPr sz="100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a:p>
        </p:txBody>
      </p:sp>
      <p:sp>
        <p:nvSpPr>
          <p:cNvPr id="6" name="灯片编号占位符 5"/>
          <p:cNvSpPr>
            <a:spLocks noGrp="1"/>
          </p:cNvSpPr>
          <p:nvPr>
            <p:ph type="sldNum" sz="quarter" idx="4"/>
            <p:custDataLst>
              <p:tags r:id="rId53"/>
            </p:custDataLst>
          </p:nvPr>
        </p:nvSpPr>
        <p:spPr>
          <a:xfrm>
            <a:off x="8876213" y="6315569"/>
            <a:ext cx="2699578" cy="316859"/>
          </a:xfrm>
          <a:prstGeom prst="rect">
            <a:avLst/>
          </a:prstGeom>
        </p:spPr>
        <p:txBody>
          <a:bodyPr vert="horz" lIns="91440" tIns="45720" rIns="91440" bIns="45720" rtlCol="0" anchor="ctr">
            <a:normAutofit/>
          </a:bodyPr>
          <a:lstStyle>
            <a:lvl1pPr algn="r">
              <a:defRPr sz="100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t>0</a:t>
            </a:fld>
            <a:endParaRPr lang="zh-CN" altLang="en-US"/>
          </a:p>
        </p:txBody>
      </p:sp>
    </p:spTree>
    <p:custDataLst>
      <p:tags r:id="rId54"/>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 id="2147483672" r:id="rId24"/>
    <p:sldLayoutId id="2147483673" r:id="rId25"/>
    <p:sldLayoutId id="2147483674" r:id="rId26"/>
    <p:sldLayoutId id="2147483675" r:id="rId27"/>
    <p:sldLayoutId id="2147483676" r:id="rId28"/>
    <p:sldLayoutId id="2147483677" r:id="rId29"/>
    <p:sldLayoutId id="2147483678" r:id="rId30"/>
    <p:sldLayoutId id="2147483679" r:id="rId31"/>
    <p:sldLayoutId id="2147483680" r:id="rId32"/>
    <p:sldLayoutId id="2147483681" r:id="rId33"/>
    <p:sldLayoutId id="2147483682" r:id="rId34"/>
    <p:sldLayoutId id="2147483683" r:id="rId35"/>
    <p:sldLayoutId id="2147483684" r:id="rId36"/>
    <p:sldLayoutId id="2147483685" r:id="rId37"/>
    <p:sldLayoutId id="2147483686" r:id="rId38"/>
    <p:sldLayoutId id="2147483687" r:id="rId39"/>
    <p:sldLayoutId id="2147483688" r:id="rId40"/>
    <p:sldLayoutId id="2147483689" r:id="rId41"/>
    <p:sldLayoutId id="2147483690" r:id="rId42"/>
    <p:sldLayoutId id="2147483691" r:id="rId43"/>
    <p:sldLayoutId id="2147483692" r:id="rId44"/>
    <p:sldLayoutId id="2147483693" r:id="rId45"/>
    <p:sldLayoutId id="2147483694" r:id="rId46"/>
    <p:sldLayoutId id="2147483695" r:id="rId47"/>
    <p:sldLayoutId id="2147483696" r:id="rId48"/>
  </p:sldLayoutIdLst>
  <p:transition/>
  <p:timing/>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228600" indent="-228600" algn="l" defTabSz="914400" rtl="0" eaLnBrk="1" fontAlgn="auto" latinLnBrk="0" hangingPunct="1">
        <a:lnSpc>
          <a:spcPct val="130000"/>
        </a:lnSpc>
        <a:spcBef>
          <a:spcPct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685800" indent="-228600" algn="l" defTabSz="914400" rtl="0" eaLnBrk="1" fontAlgn="auto" latinLnBrk="0" hangingPunct="1">
        <a:lnSpc>
          <a:spcPct val="120000"/>
        </a:lnSpc>
        <a:spcBef>
          <a:spcPct val="0"/>
        </a:spcBef>
        <a:spcAft>
          <a:spcPts val="600"/>
        </a:spcAft>
        <a:buFont typeface="Arial" panose="020b0604020202020204" pitchFamily="34" charset="0"/>
        <a:buChar char="●"/>
        <a:tabLst>
          <a:tab pos="1609725"/>
        </a:tabLst>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1143000" indent="-228600" algn="l" defTabSz="914400" rtl="0" eaLnBrk="1" fontAlgn="auto" latinLnBrk="0" hangingPunct="1">
        <a:lnSpc>
          <a:spcPct val="120000"/>
        </a:lnSpc>
        <a:spcBef>
          <a:spcPct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600200" indent="-228600" algn="l" defTabSz="914400" rtl="0" eaLnBrk="1" fontAlgn="auto" latinLnBrk="0" hangingPunct="1">
        <a:lnSpc>
          <a:spcPct val="120000"/>
        </a:lnSpc>
        <a:spcBef>
          <a:spcPct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2056765" indent="-228600" algn="l" defTabSz="914400" rtl="0" eaLnBrk="1" fontAlgn="auto" latinLnBrk="0" hangingPunct="1">
        <a:lnSpc>
          <a:spcPct val="120000"/>
        </a:lnSpc>
        <a:spcBef>
          <a:spcPct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251396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16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36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56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5365" algn="l" defTabSz="914400" rtl="0" eaLnBrk="1" latinLnBrk="0" hangingPunct="1">
        <a:defRPr sz="1800" kern="1200">
          <a:solidFill>
            <a:schemeClr val="tx1"/>
          </a:solidFill>
          <a:latin typeface="+mn-lt"/>
          <a:ea typeface="+mn-ea"/>
          <a:cs typeface="+mn-cs"/>
        </a:defRPr>
      </a:lvl6pPr>
      <a:lvl7pPr marL="2742565" algn="l" defTabSz="914400" rtl="0" eaLnBrk="1" latinLnBrk="0" hangingPunct="1">
        <a:defRPr sz="1800" kern="1200">
          <a:solidFill>
            <a:schemeClr val="tx1"/>
          </a:solidFill>
          <a:latin typeface="+mn-lt"/>
          <a:ea typeface="+mn-ea"/>
          <a:cs typeface="+mn-cs"/>
        </a:defRPr>
      </a:lvl7pPr>
      <a:lvl8pPr marL="3199765" algn="l" defTabSz="914400" rtl="0" eaLnBrk="1" latinLnBrk="0" hangingPunct="1">
        <a:defRPr sz="1800" kern="1200">
          <a:solidFill>
            <a:schemeClr val="tx1"/>
          </a:solidFill>
          <a:latin typeface="+mn-lt"/>
          <a:ea typeface="+mn-ea"/>
          <a:cs typeface="+mn-cs"/>
        </a:defRPr>
      </a:lvl8pPr>
      <a:lvl9pPr marL="3656965"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2.xml"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21.xml"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22.xml" /><Relationship Id="rId2" Type="http://schemas.openxmlformats.org/officeDocument/2006/relationships/image" Target="../media/image9.jpeg"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23.xml" /><Relationship Id="rId2" Type="http://schemas.openxmlformats.org/officeDocument/2006/relationships/package" Target="../embeddings/Document4.docx" TargetMode="Internal" /><Relationship Id="rId3" Type="http://schemas.openxmlformats.org/officeDocument/2006/relationships/image" Target="../media/image10.emf" /><Relationship Id="rId4" Type="http://schemas.openxmlformats.org/officeDocument/2006/relationships/vmlDrawing" Target="../drawings/vmlDrawing3.vml"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24.xml" /><Relationship Id="rId2" Type="http://schemas.openxmlformats.org/officeDocument/2006/relationships/image" Target="../media/image11.jpeg" /><Relationship Id="rId3" Type="http://schemas.openxmlformats.org/officeDocument/2006/relationships/package" Target="../embeddings/Document5.docx" TargetMode="Internal" /><Relationship Id="rId4" Type="http://schemas.openxmlformats.org/officeDocument/2006/relationships/image" Target="../media/image12.emf" /><Relationship Id="rId5" Type="http://schemas.openxmlformats.org/officeDocument/2006/relationships/vmlDrawing" Target="../drawings/vmlDrawing4.vml"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25.xml" /><Relationship Id="rId2" Type="http://schemas.openxmlformats.org/officeDocument/2006/relationships/image" Target="../media/image13.jpeg"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26.xml" /><Relationship Id="rId2" Type="http://schemas.openxmlformats.org/officeDocument/2006/relationships/package" Target="../embeddings/Document6.docx" TargetMode="Internal" /><Relationship Id="rId3" Type="http://schemas.openxmlformats.org/officeDocument/2006/relationships/image" Target="../media/image14.emf" /><Relationship Id="rId4" Type="http://schemas.openxmlformats.org/officeDocument/2006/relationships/package" Target="../embeddings/Document7.docx" TargetMode="Internal" /><Relationship Id="rId5" Type="http://schemas.openxmlformats.org/officeDocument/2006/relationships/image" Target="../media/image15.emf" /><Relationship Id="rId6" Type="http://schemas.openxmlformats.org/officeDocument/2006/relationships/vmlDrawing" Target="../drawings/vmlDrawing5.vml"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27.xml" /><Relationship Id="rId2" Type="http://schemas.openxmlformats.org/officeDocument/2006/relationships/image" Target="../media/image16.jpeg" /><Relationship Id="rId3" Type="http://schemas.openxmlformats.org/officeDocument/2006/relationships/package" Target="../embeddings/Document8.docx" TargetMode="Internal" /><Relationship Id="rId4" Type="http://schemas.openxmlformats.org/officeDocument/2006/relationships/image" Target="../media/image17.emf" /><Relationship Id="rId5" Type="http://schemas.openxmlformats.org/officeDocument/2006/relationships/vmlDrawing" Target="../drawings/vmlDrawing6.vml"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28.xml" /><Relationship Id="rId2" Type="http://schemas.openxmlformats.org/officeDocument/2006/relationships/package" Target="../embeddings/Document9.docx" TargetMode="Internal" /><Relationship Id="rId3" Type="http://schemas.openxmlformats.org/officeDocument/2006/relationships/image" Target="../media/image18.emf" /><Relationship Id="rId4" Type="http://schemas.openxmlformats.org/officeDocument/2006/relationships/vmlDrawing" Target="../drawings/vmlDrawing7.vml"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29.xml" /><Relationship Id="rId2" Type="http://schemas.openxmlformats.org/officeDocument/2006/relationships/image" Target="../media/image16.jpeg" /><Relationship Id="rId3" Type="http://schemas.openxmlformats.org/officeDocument/2006/relationships/package" Target="../embeddings/Document10.docx" TargetMode="Internal" /><Relationship Id="rId4" Type="http://schemas.openxmlformats.org/officeDocument/2006/relationships/image" Target="../media/image19.emf" /><Relationship Id="rId5" Type="http://schemas.openxmlformats.org/officeDocument/2006/relationships/vmlDrawing" Target="../drawings/vmlDrawing8.vml"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30.xml" /><Relationship Id="rId2" Type="http://schemas.openxmlformats.org/officeDocument/2006/relationships/image" Target="../media/image16.jpeg" /><Relationship Id="rId3" Type="http://schemas.openxmlformats.org/officeDocument/2006/relationships/package" Target="../embeddings/Document11.docx" TargetMode="Internal" /><Relationship Id="rId4" Type="http://schemas.openxmlformats.org/officeDocument/2006/relationships/image" Target="../media/image17.emf" /><Relationship Id="rId5" Type="http://schemas.openxmlformats.org/officeDocument/2006/relationships/package" Target="../embeddings/Document12.docx" TargetMode="Internal" /><Relationship Id="rId6" Type="http://schemas.openxmlformats.org/officeDocument/2006/relationships/image" Target="../media/image20.emf" /><Relationship Id="rId7" Type="http://schemas.openxmlformats.org/officeDocument/2006/relationships/vmlDrawing" Target="../drawings/vmlDrawing9.vml"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13.xml"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31.xml" /><Relationship Id="rId2" Type="http://schemas.openxmlformats.org/officeDocument/2006/relationships/package" Target="../embeddings/Document13.docx" TargetMode="Internal" /><Relationship Id="rId3" Type="http://schemas.openxmlformats.org/officeDocument/2006/relationships/image" Target="../media/image21.emf" /><Relationship Id="rId4" Type="http://schemas.openxmlformats.org/officeDocument/2006/relationships/vmlDrawing" Target="../drawings/vmlDrawing10.vml"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32.xml" /><Relationship Id="rId2" Type="http://schemas.openxmlformats.org/officeDocument/2006/relationships/package" Target="../embeddings/Document14.docx" TargetMode="Internal" /><Relationship Id="rId3" Type="http://schemas.openxmlformats.org/officeDocument/2006/relationships/image" Target="../media/image22.emf" /><Relationship Id="rId4" Type="http://schemas.openxmlformats.org/officeDocument/2006/relationships/vmlDrawing" Target="../drawings/vmlDrawing11.vml" /></Relationships>
</file>

<file path=ppt/slides/_rels/slide22.xml.rels>&#65279;<?xml version="1.0" encoding="utf-8" standalone="yes"?><Relationships xmlns="http://schemas.openxmlformats.org/package/2006/relationships"><Relationship Id="rId1" Type="http://schemas.openxmlformats.org/officeDocument/2006/relationships/slideLayout" Target="../slideLayouts/slideLayout33.xml" /></Relationships>
</file>

<file path=ppt/slides/_rels/slide23.xml.rels>&#65279;<?xml version="1.0" encoding="utf-8" standalone="yes"?><Relationships xmlns="http://schemas.openxmlformats.org/package/2006/relationships"><Relationship Id="rId1" Type="http://schemas.openxmlformats.org/officeDocument/2006/relationships/slideLayout" Target="../slideLayouts/slideLayout34.xml" /><Relationship Id="rId2" Type="http://schemas.openxmlformats.org/officeDocument/2006/relationships/image" Target="../media/image23.jpeg" /></Relationships>
</file>

<file path=ppt/slides/_rels/slide24.xml.rels>&#65279;<?xml version="1.0" encoding="utf-8" standalone="yes"?><Relationships xmlns="http://schemas.openxmlformats.org/package/2006/relationships"><Relationship Id="rId1" Type="http://schemas.openxmlformats.org/officeDocument/2006/relationships/slideLayout" Target="../slideLayouts/slideLayout35.xml" /><Relationship Id="rId2" Type="http://schemas.openxmlformats.org/officeDocument/2006/relationships/image" Target="../media/image24.jpeg" /></Relationships>
</file>

<file path=ppt/slides/_rels/slide25.xml.rels>&#65279;<?xml version="1.0" encoding="utf-8" standalone="yes"?><Relationships xmlns="http://schemas.openxmlformats.org/package/2006/relationships"><Relationship Id="rId1" Type="http://schemas.openxmlformats.org/officeDocument/2006/relationships/slideLayout" Target="../slideLayouts/slideLayout36.xml" /><Relationship Id="rId2" Type="http://schemas.openxmlformats.org/officeDocument/2006/relationships/package" Target="../embeddings/Document15.docx" TargetMode="Internal" /><Relationship Id="rId3" Type="http://schemas.openxmlformats.org/officeDocument/2006/relationships/image" Target="../media/image25.emf" /><Relationship Id="rId4" Type="http://schemas.openxmlformats.org/officeDocument/2006/relationships/vmlDrawing" Target="../drawings/vmlDrawing12.vml" /></Relationships>
</file>

<file path=ppt/slides/_rels/slide26.xml.rels>&#65279;<?xml version="1.0" encoding="utf-8" standalone="yes"?><Relationships xmlns="http://schemas.openxmlformats.org/package/2006/relationships"><Relationship Id="rId1" Type="http://schemas.openxmlformats.org/officeDocument/2006/relationships/slideLayout" Target="../slideLayouts/slideLayout37.xml" /><Relationship Id="rId2" Type="http://schemas.openxmlformats.org/officeDocument/2006/relationships/image" Target="../media/image26.jpeg" /></Relationships>
</file>

<file path=ppt/slides/_rels/slide27.xml.rels>&#65279;<?xml version="1.0" encoding="utf-8" standalone="yes"?><Relationships xmlns="http://schemas.openxmlformats.org/package/2006/relationships"><Relationship Id="rId1" Type="http://schemas.openxmlformats.org/officeDocument/2006/relationships/slideLayout" Target="../slideLayouts/slideLayout38.xml" /><Relationship Id="rId2" Type="http://schemas.openxmlformats.org/officeDocument/2006/relationships/package" Target="../embeddings/Document16.docx" TargetMode="Internal" /><Relationship Id="rId3" Type="http://schemas.openxmlformats.org/officeDocument/2006/relationships/image" Target="../media/image27.emf" /><Relationship Id="rId4" Type="http://schemas.openxmlformats.org/officeDocument/2006/relationships/vmlDrawing" Target="../drawings/vmlDrawing13.vml" /></Relationships>
</file>

<file path=ppt/slides/_rels/slide28.xml.rels>&#65279;<?xml version="1.0" encoding="utf-8" standalone="yes"?><Relationships xmlns="http://schemas.openxmlformats.org/package/2006/relationships"><Relationship Id="rId1" Type="http://schemas.openxmlformats.org/officeDocument/2006/relationships/slideLayout" Target="../slideLayouts/slideLayout39.xml" /><Relationship Id="rId2" Type="http://schemas.openxmlformats.org/officeDocument/2006/relationships/image" Target="../media/image28.jpeg" /></Relationships>
</file>

<file path=ppt/slides/_rels/slide29.xml.rels>&#65279;<?xml version="1.0" encoding="utf-8" standalone="yes"?><Relationships xmlns="http://schemas.openxmlformats.org/package/2006/relationships"><Relationship Id="rId1" Type="http://schemas.openxmlformats.org/officeDocument/2006/relationships/slideLayout" Target="../slideLayouts/slideLayout40.xml" /><Relationship Id="rId2" Type="http://schemas.openxmlformats.org/officeDocument/2006/relationships/image" Target="../media/image28.jpeg" /><Relationship Id="rId3" Type="http://schemas.openxmlformats.org/officeDocument/2006/relationships/package" Target="../embeddings/Document17.docx" TargetMode="Internal" /><Relationship Id="rId4" Type="http://schemas.openxmlformats.org/officeDocument/2006/relationships/image" Target="../media/image29.emf" /><Relationship Id="rId5" Type="http://schemas.openxmlformats.org/officeDocument/2006/relationships/vmlDrawing" Target="../drawings/vmlDrawing14.v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14.xml" /><Relationship Id="rId2" Type="http://schemas.openxmlformats.org/officeDocument/2006/relationships/image" Target="../media/image1.jpeg" /><Relationship Id="rId3" Type="http://schemas.openxmlformats.org/officeDocument/2006/relationships/image" Target="../media/image2.jpeg" /><Relationship Id="rId4" Type="http://schemas.openxmlformats.org/officeDocument/2006/relationships/image" Target="../media/image3.jpeg" /></Relationships>
</file>

<file path=ppt/slides/_rels/slide30.xml.rels>&#65279;<?xml version="1.0" encoding="utf-8" standalone="yes"?><Relationships xmlns="http://schemas.openxmlformats.org/package/2006/relationships"><Relationship Id="rId1" Type="http://schemas.openxmlformats.org/officeDocument/2006/relationships/slideLayout" Target="../slideLayouts/slideLayout41.xml" /><Relationship Id="rId2" Type="http://schemas.openxmlformats.org/officeDocument/2006/relationships/image" Target="../media/image28.jpeg" /><Relationship Id="rId3" Type="http://schemas.openxmlformats.org/officeDocument/2006/relationships/package" Target="../embeddings/Document18.docx" TargetMode="Internal" /><Relationship Id="rId4" Type="http://schemas.openxmlformats.org/officeDocument/2006/relationships/image" Target="../media/image30.emf" /><Relationship Id="rId5" Type="http://schemas.openxmlformats.org/officeDocument/2006/relationships/vmlDrawing" Target="../drawings/vmlDrawing15.vml" /></Relationships>
</file>

<file path=ppt/slides/_rels/slide31.xml.rels>&#65279;<?xml version="1.0" encoding="utf-8" standalone="yes"?><Relationships xmlns="http://schemas.openxmlformats.org/package/2006/relationships"><Relationship Id="rId1" Type="http://schemas.openxmlformats.org/officeDocument/2006/relationships/slideLayout" Target="../slideLayouts/slideLayout42.xml" /><Relationship Id="rId2" Type="http://schemas.openxmlformats.org/officeDocument/2006/relationships/package" Target="../embeddings/Document19.docx" TargetMode="Internal" /><Relationship Id="rId3" Type="http://schemas.openxmlformats.org/officeDocument/2006/relationships/image" Target="../media/image31.emf" /><Relationship Id="rId4" Type="http://schemas.openxmlformats.org/officeDocument/2006/relationships/vmlDrawing" Target="../drawings/vmlDrawing16.vml" /></Relationships>
</file>

<file path=ppt/slides/_rels/slide32.xml.rels>&#65279;<?xml version="1.0" encoding="utf-8" standalone="yes"?><Relationships xmlns="http://schemas.openxmlformats.org/package/2006/relationships"><Relationship Id="rId1" Type="http://schemas.openxmlformats.org/officeDocument/2006/relationships/slideLayout" Target="../slideLayouts/slideLayout43.xml" /><Relationship Id="rId2" Type="http://schemas.openxmlformats.org/officeDocument/2006/relationships/package" Target="../embeddings/Document20.docx" TargetMode="Internal" /><Relationship Id="rId3" Type="http://schemas.openxmlformats.org/officeDocument/2006/relationships/image" Target="../media/image32.emf" /><Relationship Id="rId4" Type="http://schemas.openxmlformats.org/officeDocument/2006/relationships/vmlDrawing" Target="../drawings/vmlDrawing17.vml" /></Relationships>
</file>

<file path=ppt/slides/_rels/slide33.xml.rels>&#65279;<?xml version="1.0" encoding="utf-8" standalone="yes"?><Relationships xmlns="http://schemas.openxmlformats.org/package/2006/relationships"><Relationship Id="rId1" Type="http://schemas.openxmlformats.org/officeDocument/2006/relationships/slideLayout" Target="../slideLayouts/slideLayout44.xml" /></Relationships>
</file>

<file path=ppt/slides/_rels/slide34.xml.rels>&#65279;<?xml version="1.0" encoding="utf-8" standalone="yes"?><Relationships xmlns="http://schemas.openxmlformats.org/package/2006/relationships"><Relationship Id="rId1" Type="http://schemas.openxmlformats.org/officeDocument/2006/relationships/slideLayout" Target="../slideLayouts/slideLayout45.xml" /><Relationship Id="rId2" Type="http://schemas.openxmlformats.org/officeDocument/2006/relationships/image" Target="../media/image33.jpeg" /></Relationships>
</file>

<file path=ppt/slides/_rels/slide35.xml.rels>&#65279;<?xml version="1.0" encoding="utf-8" standalone="yes"?><Relationships xmlns="http://schemas.openxmlformats.org/package/2006/relationships"><Relationship Id="rId1" Type="http://schemas.openxmlformats.org/officeDocument/2006/relationships/slideLayout" Target="../slideLayouts/slideLayout46.xml" /><Relationship Id="rId2" Type="http://schemas.openxmlformats.org/officeDocument/2006/relationships/image" Target="../media/image33.jpeg" /></Relationships>
</file>

<file path=ppt/slides/_rels/slide36.xml.rels>&#65279;<?xml version="1.0" encoding="utf-8" standalone="yes"?><Relationships xmlns="http://schemas.openxmlformats.org/package/2006/relationships"><Relationship Id="rId1" Type="http://schemas.openxmlformats.org/officeDocument/2006/relationships/slideLayout" Target="../slideLayouts/slideLayout47.xml" /></Relationships>
</file>

<file path=ppt/slides/_rels/slide37.xml.rels>&#65279;<?xml version="1.0" encoding="utf-8" standalone="yes"?><Relationships xmlns="http://schemas.openxmlformats.org/package/2006/relationships"><Relationship Id="rId1" Type="http://schemas.openxmlformats.org/officeDocument/2006/relationships/slideLayout" Target="../slideLayouts/slideLayout48.xml" /><Relationship Id="rId2" Type="http://schemas.openxmlformats.org/officeDocument/2006/relationships/image" Target="../media/image34.jpeg" /><Relationship Id="rId3" Type="http://schemas.openxmlformats.org/officeDocument/2006/relationships/image" Target="../media/image35.png"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15.xml"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16.xml" /><Relationship Id="rId2" Type="http://schemas.openxmlformats.org/officeDocument/2006/relationships/package" Target="../embeddings/Document1.docx" TargetMode="Internal" /><Relationship Id="rId3" Type="http://schemas.openxmlformats.org/officeDocument/2006/relationships/image" Target="../media/image4.emf" /><Relationship Id="rId4" Type="http://schemas.openxmlformats.org/officeDocument/2006/relationships/package" Target="../embeddings/Document2.docx" TargetMode="Internal" /><Relationship Id="rId5" Type="http://schemas.openxmlformats.org/officeDocument/2006/relationships/image" Target="../media/image5.emf" /><Relationship Id="rId6" Type="http://schemas.openxmlformats.org/officeDocument/2006/relationships/vmlDrawing" Target="../drawings/vmlDrawing1.vml"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17.xml" /><Relationship Id="rId2" Type="http://schemas.openxmlformats.org/officeDocument/2006/relationships/notesSlide" Target="../notesSlides/notesSlide1.xml"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18.xml" /><Relationship Id="rId2" Type="http://schemas.openxmlformats.org/officeDocument/2006/relationships/package" Target="../embeddings/Document3.docx" TargetMode="Internal" /><Relationship Id="rId3" Type="http://schemas.openxmlformats.org/officeDocument/2006/relationships/image" Target="../media/image6.emf" /><Relationship Id="rId4" Type="http://schemas.openxmlformats.org/officeDocument/2006/relationships/vmlDrawing" Target="../drawings/vmlDrawing2.vml"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19.xml" /><Relationship Id="rId2" Type="http://schemas.openxmlformats.org/officeDocument/2006/relationships/image" Target="../media/image7.jpeg"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20.xml" /><Relationship Id="rId2" Type="http://schemas.openxmlformats.org/officeDocument/2006/relationships/image" Target="../media/image8.jpeg"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grpSp>
        <p:nvGrpSpPr>
          <p:cNvPr id="4" name="组合 3"/>
          <p:cNvGrpSpPr/>
          <p:nvPr/>
        </p:nvGrpSpPr>
        <p:grpSpPr>
          <a:xfrm>
            <a:off x="1523174" y="2501100"/>
            <a:ext cx="9144064" cy="1846659"/>
            <a:chOff x="1523174" y="2501100"/>
            <a:chExt cx="9144064" cy="1846659"/>
          </a:xfrm>
        </p:grpSpPr>
        <p:sp>
          <p:nvSpPr>
            <p:cNvPr id="2" name="文本框 5"/>
            <p:cNvSpPr txBox="1"/>
            <p:nvPr/>
          </p:nvSpPr>
          <p:spPr>
            <a:xfrm>
              <a:off x="1951802" y="2501100"/>
              <a:ext cx="8406064" cy="1846659"/>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eaLnBrk="1" fontAlgn="auto" hangingPunct="1">
                <a:lnSpc>
                  <a:spcPct val="150000"/>
                </a:lnSpc>
                <a:spcBef>
                  <a:spcPct val="0"/>
                </a:spcBef>
                <a:spcAft>
                  <a:spcPct val="0"/>
                </a:spcAft>
                <a:defRPr/>
              </a:pPr>
              <a:r>
                <a:rPr lang="zh-CN" altLang="en-US" sz="4400" b="1" spc="200">
                  <a:solidFill>
                    <a:srgbClr val="1BB18D"/>
                  </a:solidFill>
                  <a:latin typeface="微软雅黑" panose="020b0503020204020204" pitchFamily="34" charset="-122"/>
                  <a:ea typeface="微软雅黑" panose="020b0503020204020204" pitchFamily="34" charset="-122"/>
                </a:rPr>
                <a:t>第 </a:t>
              </a:r>
              <a:r>
                <a:rPr lang="en-US" altLang="zh-CN" sz="4400" b="1" spc="200" smtClean="0">
                  <a:solidFill>
                    <a:srgbClr val="1BB18D"/>
                  </a:solidFill>
                  <a:latin typeface="微软雅黑" panose="020b0503020204020204" pitchFamily="34" charset="-122"/>
                  <a:ea typeface="微软雅黑" panose="020b0503020204020204" pitchFamily="34" charset="-122"/>
                </a:rPr>
                <a:t>10 </a:t>
              </a:r>
              <a:r>
                <a:rPr lang="zh-CN" altLang="en-US" sz="4400" b="1" spc="200" smtClean="0">
                  <a:solidFill>
                    <a:srgbClr val="1BB18D"/>
                  </a:solidFill>
                  <a:latin typeface="微软雅黑" panose="020b0503020204020204" pitchFamily="34" charset="-122"/>
                  <a:ea typeface="微软雅黑" panose="020b0503020204020204" pitchFamily="34" charset="-122"/>
                </a:rPr>
                <a:t>课时</a:t>
              </a:r>
              <a:endParaRPr lang="en-US" altLang="zh-CN" sz="4400" b="1" spc="200" smtClean="0">
                <a:solidFill>
                  <a:srgbClr val="1BB18D"/>
                </a:solidFill>
                <a:latin typeface="微软雅黑" panose="020b0503020204020204" pitchFamily="34" charset="-122"/>
                <a:ea typeface="微软雅黑" panose="020b0503020204020204" pitchFamily="34" charset="-122"/>
              </a:endParaRPr>
            </a:p>
            <a:p>
              <a:pPr algn="ctr">
                <a:lnSpc>
                  <a:spcPct val="150000"/>
                </a:lnSpc>
                <a:defRPr/>
              </a:pPr>
              <a:r>
                <a:rPr lang="zh-CN" altLang="en-US" sz="3200" spc="200" smtClean="0">
                  <a:latin typeface="微软雅黑" panose="020b0503020204020204" pitchFamily="34" charset="-122"/>
                  <a:ea typeface="微软雅黑" panose="020b0503020204020204" pitchFamily="34" charset="-122"/>
                </a:rPr>
                <a:t>　功　功率　机械效率</a:t>
              </a:r>
              <a:endParaRPr lang="zh-CN" altLang="en-US" sz="2500" spc="200">
                <a:latin typeface="微软雅黑" panose="020b0503020204020204" pitchFamily="34" charset="-122"/>
                <a:ea typeface="微软雅黑" panose="020b0503020204020204" pitchFamily="34" charset="-122"/>
              </a:endParaRPr>
            </a:p>
          </p:txBody>
        </p:sp>
        <p:cxnSp>
          <p:nvCxnSpPr>
            <p:cNvPr id="3" name="直接连接符 2"/>
            <p:cNvCxnSpPr/>
            <p:nvPr/>
          </p:nvCxnSpPr>
          <p:spPr>
            <a:xfrm>
              <a:off x="1523174" y="3501232"/>
              <a:ext cx="914406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ransition>
    <p:pu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2"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extBox 26"/>
          <p:cNvSpPr txBox="1">
            <a:spLocks noChangeArrowheads="1"/>
          </p:cNvSpPr>
          <p:nvPr/>
        </p:nvSpPr>
        <p:spPr bwMode="auto">
          <a:xfrm>
            <a:off x="951670" y="929464"/>
            <a:ext cx="10644262" cy="2842692"/>
          </a:xfrm>
          <a:prstGeom prst="rect">
            <a:avLst/>
          </a:prstGeom>
          <a:solidFill>
            <a:schemeClr val="bg1">
              <a:lumMod val="95000"/>
            </a:schemeClr>
          </a:solidFill>
          <a:ln w="9525">
            <a:noFill/>
            <a:miter lim="800000"/>
          </a:ln>
        </p:spPr>
        <p:txBody>
          <a:bodyPr wrap="square" lIns="36000" tIns="36000" rIns="36000" bIns="36000">
            <a:spAutoFit/>
          </a:bodyPr>
          <a:lstStyle/>
          <a:p>
            <a:pPr>
              <a:lnSpc>
                <a:spcPct val="150000"/>
              </a:lnSpc>
            </a:pP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答案</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en-US" altLang="zh-CN" smtClean="0">
                <a:solidFill>
                  <a:srgbClr val="A50021"/>
                </a:solidFill>
              </a:rPr>
              <a:t>1   0    0</a:t>
            </a:r>
            <a:endParaRPr lang="en-US" altLang="zh-CN" smtClean="0">
              <a:solidFill>
                <a:srgbClr val="A50021"/>
              </a:solidFill>
            </a:endParaRPr>
          </a:p>
          <a:p>
            <a:pPr>
              <a:lnSpc>
                <a:spcPct val="150000"/>
              </a:lnSpc>
            </a:pPr>
            <a:r>
              <a:rPr lang="en-US" smtClean="0">
                <a:solidFill>
                  <a:srgbClr val="A50021"/>
                </a:solidFill>
              </a:rPr>
              <a:t>[</a:t>
            </a:r>
            <a:r>
              <a:rPr lang="zh-CN" altLang="en-US" smtClean="0">
                <a:solidFill>
                  <a:srgbClr val="A50021"/>
                </a:solidFill>
              </a:rPr>
              <a:t>解析</a:t>
            </a:r>
            <a:r>
              <a:rPr lang="en-US" smtClean="0">
                <a:solidFill>
                  <a:srgbClr val="A50021"/>
                </a:solidFill>
              </a:rPr>
              <a:t>]</a:t>
            </a:r>
            <a:r>
              <a:rPr lang="zh-CN" altLang="en-US" smtClean="0">
                <a:solidFill>
                  <a:srgbClr val="A50021"/>
                </a:solidFill>
              </a:rPr>
              <a:t>小球</a:t>
            </a:r>
            <a:r>
              <a:rPr lang="en-US" i="1" smtClean="0">
                <a:solidFill>
                  <a:srgbClr val="A50021"/>
                </a:solidFill>
              </a:rPr>
              <a:t>A</a:t>
            </a:r>
            <a:r>
              <a:rPr lang="zh-CN" altLang="en-US" smtClean="0">
                <a:solidFill>
                  <a:srgbClr val="A50021"/>
                </a:solidFill>
              </a:rPr>
              <a:t>从斜面滚下</a:t>
            </a:r>
            <a:r>
              <a:rPr lang="en-US" smtClean="0">
                <a:solidFill>
                  <a:srgbClr val="A50021"/>
                </a:solidFill>
              </a:rPr>
              <a:t>,</a:t>
            </a:r>
            <a:r>
              <a:rPr lang="zh-CN" altLang="en-US" smtClean="0">
                <a:solidFill>
                  <a:srgbClr val="A50021"/>
                </a:solidFill>
              </a:rPr>
              <a:t>重力做功为</a:t>
            </a:r>
            <a:r>
              <a:rPr lang="en-US" i="1" smtClean="0">
                <a:solidFill>
                  <a:srgbClr val="A50021"/>
                </a:solidFill>
              </a:rPr>
              <a:t>W</a:t>
            </a:r>
            <a:r>
              <a:rPr lang="en-US" smtClean="0">
                <a:solidFill>
                  <a:srgbClr val="A50021"/>
                </a:solidFill>
              </a:rPr>
              <a:t>=</a:t>
            </a:r>
            <a:r>
              <a:rPr lang="en-US" i="1" err="1" smtClean="0">
                <a:solidFill>
                  <a:srgbClr val="A50021"/>
                </a:solidFill>
              </a:rPr>
              <a:t>Gh</a:t>
            </a:r>
            <a:r>
              <a:rPr lang="en-US" smtClean="0">
                <a:solidFill>
                  <a:srgbClr val="A50021"/>
                </a:solidFill>
              </a:rPr>
              <a:t>=10 N×0.1 m=1 J</a:t>
            </a:r>
            <a:r>
              <a:rPr lang="zh-CN" altLang="en-US" smtClean="0">
                <a:solidFill>
                  <a:srgbClr val="A50021"/>
                </a:solidFill>
              </a:rPr>
              <a:t>。斜面对小球支持力的方向与斜面垂直</a:t>
            </a:r>
            <a:r>
              <a:rPr lang="en-US" smtClean="0">
                <a:solidFill>
                  <a:srgbClr val="A50021"/>
                </a:solidFill>
              </a:rPr>
              <a:t>,</a:t>
            </a:r>
            <a:r>
              <a:rPr lang="zh-CN" altLang="en-US" smtClean="0">
                <a:solidFill>
                  <a:srgbClr val="A50021"/>
                </a:solidFill>
              </a:rPr>
              <a:t>小球在支持力的方向上没有移动距离</a:t>
            </a:r>
            <a:r>
              <a:rPr lang="en-US" smtClean="0">
                <a:solidFill>
                  <a:srgbClr val="A50021"/>
                </a:solidFill>
              </a:rPr>
              <a:t>,</a:t>
            </a:r>
            <a:r>
              <a:rPr lang="zh-CN" altLang="en-US" smtClean="0">
                <a:solidFill>
                  <a:srgbClr val="A50021"/>
                </a:solidFill>
              </a:rPr>
              <a:t>因此支持力对小球做功为</a:t>
            </a:r>
            <a:r>
              <a:rPr lang="en-US" smtClean="0">
                <a:solidFill>
                  <a:srgbClr val="A50021"/>
                </a:solidFill>
              </a:rPr>
              <a:t>0 J</a:t>
            </a:r>
            <a:r>
              <a:rPr lang="zh-CN" altLang="en-US" smtClean="0">
                <a:solidFill>
                  <a:srgbClr val="A50021"/>
                </a:solidFill>
              </a:rPr>
              <a:t>。小球在水平面运动时</a:t>
            </a:r>
            <a:r>
              <a:rPr lang="en-US" smtClean="0">
                <a:solidFill>
                  <a:srgbClr val="A50021"/>
                </a:solidFill>
              </a:rPr>
              <a:t>,</a:t>
            </a:r>
            <a:r>
              <a:rPr lang="zh-CN" altLang="en-US" smtClean="0">
                <a:solidFill>
                  <a:srgbClr val="A50021"/>
                </a:solidFill>
              </a:rPr>
              <a:t>重力的方向与水平面垂直</a:t>
            </a:r>
            <a:r>
              <a:rPr lang="en-US" smtClean="0">
                <a:solidFill>
                  <a:srgbClr val="A50021"/>
                </a:solidFill>
              </a:rPr>
              <a:t>,</a:t>
            </a:r>
            <a:r>
              <a:rPr lang="zh-CN" altLang="en-US" smtClean="0">
                <a:solidFill>
                  <a:srgbClr val="A50021"/>
                </a:solidFill>
              </a:rPr>
              <a:t>小球在重力的方向上没有移动距离</a:t>
            </a:r>
            <a:r>
              <a:rPr lang="en-US" smtClean="0">
                <a:solidFill>
                  <a:srgbClr val="A50021"/>
                </a:solidFill>
              </a:rPr>
              <a:t>,</a:t>
            </a:r>
            <a:r>
              <a:rPr lang="zh-CN" altLang="en-US" smtClean="0">
                <a:solidFill>
                  <a:srgbClr val="A50021"/>
                </a:solidFill>
              </a:rPr>
              <a:t>因此重力对小球做功为</a:t>
            </a:r>
            <a:r>
              <a:rPr lang="en-US" smtClean="0">
                <a:solidFill>
                  <a:srgbClr val="A50021"/>
                </a:solidFill>
              </a:rPr>
              <a:t>0 J</a:t>
            </a:r>
            <a:r>
              <a:rPr lang="zh-CN" altLang="en-US" smtClean="0">
                <a:solidFill>
                  <a:srgbClr val="A50021"/>
                </a:solidFill>
              </a:rPr>
              <a:t>。</a:t>
            </a:r>
            <a:endParaRPr lang="zh-CN" altLang="en-US" smtClean="0">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文本框 16"/>
          <p:cNvSpPr txBox="1">
            <a:spLocks noChangeArrowheads="1"/>
          </p:cNvSpPr>
          <p:nvPr/>
        </p:nvSpPr>
        <p:spPr bwMode="auto">
          <a:xfrm>
            <a:off x="951670" y="643712"/>
            <a:ext cx="10715700" cy="642924"/>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800" b="1" spc="150" smtClean="0">
                <a:solidFill>
                  <a:srgbClr val="1CB691"/>
                </a:solidFill>
                <a:latin typeface="微软雅黑" panose="020b0503020204020204" pitchFamily="34" charset="-122"/>
                <a:ea typeface="微软雅黑" panose="020b0503020204020204" pitchFamily="34" charset="-122"/>
              </a:rPr>
              <a:t>重难二　功率、功率的测量与计算</a:t>
            </a:r>
            <a:endParaRPr lang="zh-CN" altLang="en-US" sz="2800" b="1" spc="150" smtClean="0">
              <a:solidFill>
                <a:srgbClr val="1CB691"/>
              </a:solidFill>
              <a:latin typeface="微软雅黑" panose="020b0503020204020204" pitchFamily="34" charset="-122"/>
              <a:ea typeface="微软雅黑" panose="020b0503020204020204" pitchFamily="34" charset="-122"/>
            </a:endParaRPr>
          </a:p>
        </p:txBody>
      </p:sp>
      <p:sp>
        <p:nvSpPr>
          <p:cNvPr id="3" name="矩形 2"/>
          <p:cNvSpPr/>
          <p:nvPr/>
        </p:nvSpPr>
        <p:spPr>
          <a:xfrm>
            <a:off x="951670" y="1286654"/>
            <a:ext cx="10644262" cy="3970318"/>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3.</a:t>
            </a:r>
            <a:r>
              <a:rPr lang="zh-CN" altLang="en-US" sz="2400" smtClean="0"/>
              <a:t>物体在水平地面上做直线运动</a:t>
            </a:r>
            <a:r>
              <a:rPr lang="en-US" sz="2400" smtClean="0"/>
              <a:t>,</a:t>
            </a:r>
            <a:r>
              <a:rPr lang="zh-CN" altLang="en-US" sz="2400" smtClean="0"/>
              <a:t>当物体运动的路程和时间图像如图</a:t>
            </a:r>
            <a:r>
              <a:rPr lang="en-US" sz="2400" smtClean="0"/>
              <a:t>10</a:t>
            </a:r>
            <a:r>
              <a:rPr lang="en-US" sz="2400" i="1" smtClean="0"/>
              <a:t>-</a:t>
            </a:r>
            <a:r>
              <a:rPr lang="en-US" sz="2400" smtClean="0"/>
              <a:t>3</a:t>
            </a:r>
            <a:r>
              <a:rPr lang="zh-CN" altLang="en-US" sz="2400" smtClean="0"/>
              <a:t>乙所示时</a:t>
            </a:r>
            <a:r>
              <a:rPr lang="en-US" sz="2400" smtClean="0"/>
              <a:t>,</a:t>
            </a:r>
            <a:r>
              <a:rPr lang="zh-CN" altLang="en-US" sz="2400" smtClean="0"/>
              <a:t>受到的水平推力为</a:t>
            </a:r>
            <a:r>
              <a:rPr lang="en-US" sz="2400" i="1" smtClean="0"/>
              <a:t>F</a:t>
            </a:r>
            <a:r>
              <a:rPr lang="en-US" sz="2400" baseline="-25000" smtClean="0"/>
              <a:t>1</a:t>
            </a:r>
            <a:r>
              <a:rPr lang="en-US" sz="2400" smtClean="0"/>
              <a:t>;</a:t>
            </a:r>
            <a:r>
              <a:rPr lang="zh-CN" altLang="en-US" sz="2400" smtClean="0"/>
              <a:t>当物体运动的速度和时间图像如图丙所示时</a:t>
            </a:r>
            <a:r>
              <a:rPr lang="en-US" sz="2400" smtClean="0"/>
              <a:t>,</a:t>
            </a:r>
            <a:r>
              <a:rPr lang="zh-CN" altLang="en-US" sz="2400" smtClean="0"/>
              <a:t>受到的水平推力为</a:t>
            </a:r>
            <a:r>
              <a:rPr lang="en-US" sz="2400" i="1" smtClean="0"/>
              <a:t>F</a:t>
            </a:r>
            <a:r>
              <a:rPr lang="en-US" sz="2400" baseline="-25000" smtClean="0"/>
              <a:t>2</a:t>
            </a:r>
            <a:r>
              <a:rPr lang="zh-CN" altLang="en-US" sz="2400" smtClean="0"/>
              <a:t>。两次推力的功率分别为</a:t>
            </a:r>
            <a:r>
              <a:rPr lang="en-US" sz="2400" i="1" smtClean="0"/>
              <a:t>P</a:t>
            </a:r>
            <a:r>
              <a:rPr lang="en-US" sz="2400" baseline="-25000" smtClean="0"/>
              <a:t>1</a:t>
            </a:r>
            <a:r>
              <a:rPr lang="zh-CN" altLang="en-US" sz="2400" smtClean="0"/>
              <a:t>、</a:t>
            </a:r>
            <a:r>
              <a:rPr lang="en-US" sz="2400" i="1" smtClean="0"/>
              <a:t>P</a:t>
            </a:r>
            <a:r>
              <a:rPr lang="en-US" sz="2400" baseline="-25000" smtClean="0"/>
              <a:t>2</a:t>
            </a:r>
            <a:r>
              <a:rPr lang="en-US" sz="2400" smtClean="0"/>
              <a:t>,</a:t>
            </a:r>
            <a:r>
              <a:rPr lang="zh-CN" altLang="en-US" sz="2400" smtClean="0"/>
              <a:t>则下列关系正确的是</a:t>
            </a:r>
            <a:r>
              <a:rPr lang="en-US" sz="2400" smtClean="0"/>
              <a:t>	(</a:t>
            </a:r>
            <a:r>
              <a:rPr lang="zh-CN" altLang="en-US" sz="2400" i="1" smtClean="0"/>
              <a:t>　　</a:t>
            </a:r>
            <a:r>
              <a:rPr lang="en-US" sz="2400" smtClean="0"/>
              <a:t>)</a:t>
            </a:r>
            <a:endParaRPr lang="zh-CN" altLang="en-US" sz="2400" smtClean="0"/>
          </a:p>
          <a:p>
            <a:pPr>
              <a:lnSpc>
                <a:spcPct val="150000"/>
              </a:lnSpc>
            </a:pPr>
            <a:r>
              <a:rPr lang="en-US" sz="2400" smtClean="0"/>
              <a:t>A.</a:t>
            </a:r>
            <a:r>
              <a:rPr lang="en-US" sz="2400" i="1" smtClean="0"/>
              <a:t>F</a:t>
            </a:r>
            <a:r>
              <a:rPr lang="en-US" sz="2400" baseline="-25000" smtClean="0"/>
              <a:t>1</a:t>
            </a:r>
            <a:r>
              <a:rPr lang="en-US" sz="2400" smtClean="0"/>
              <a:t>=</a:t>
            </a:r>
            <a:r>
              <a:rPr lang="en-US" sz="2400" i="1" smtClean="0"/>
              <a:t>F</a:t>
            </a:r>
            <a:r>
              <a:rPr lang="en-US" sz="2400" baseline="-25000" smtClean="0"/>
              <a:t>2</a:t>
            </a:r>
            <a:r>
              <a:rPr lang="en-US" sz="2400" smtClean="0"/>
              <a:t>,</a:t>
            </a:r>
            <a:r>
              <a:rPr lang="en-US" sz="2400" i="1" smtClean="0"/>
              <a:t>P</a:t>
            </a:r>
            <a:r>
              <a:rPr lang="en-US" sz="2400" baseline="-25000" smtClean="0"/>
              <a:t>1</a:t>
            </a:r>
            <a:r>
              <a:rPr lang="en-US" sz="2400" smtClean="0"/>
              <a:t>&gt;</a:t>
            </a:r>
            <a:r>
              <a:rPr lang="en-US" sz="2400" i="1" smtClean="0"/>
              <a:t>P</a:t>
            </a:r>
            <a:r>
              <a:rPr lang="en-US" sz="2400" baseline="-25000" smtClean="0"/>
              <a:t>2</a:t>
            </a:r>
            <a:r>
              <a:rPr lang="en-US" sz="2400" smtClean="0"/>
              <a:t>	</a:t>
            </a:r>
            <a:endParaRPr lang="en-US" sz="2400" smtClean="0"/>
          </a:p>
          <a:p>
            <a:pPr>
              <a:lnSpc>
                <a:spcPct val="150000"/>
              </a:lnSpc>
            </a:pPr>
            <a:r>
              <a:rPr lang="en-US" sz="2400" smtClean="0"/>
              <a:t>B.</a:t>
            </a:r>
            <a:r>
              <a:rPr lang="en-US" sz="2400" i="1" smtClean="0"/>
              <a:t>F</a:t>
            </a:r>
            <a:r>
              <a:rPr lang="en-US" sz="2400" baseline="-25000" smtClean="0"/>
              <a:t>1</a:t>
            </a:r>
            <a:r>
              <a:rPr lang="en-US" sz="2400" smtClean="0"/>
              <a:t>=</a:t>
            </a:r>
            <a:r>
              <a:rPr lang="en-US" sz="2400" i="1" smtClean="0"/>
              <a:t>F</a:t>
            </a:r>
            <a:r>
              <a:rPr lang="en-US" sz="2400" baseline="-25000" smtClean="0"/>
              <a:t>2</a:t>
            </a:r>
            <a:r>
              <a:rPr lang="en-US" sz="2400" smtClean="0"/>
              <a:t>,</a:t>
            </a:r>
            <a:r>
              <a:rPr lang="en-US" sz="2400" i="1" smtClean="0"/>
              <a:t>P</a:t>
            </a:r>
            <a:r>
              <a:rPr lang="en-US" sz="2400" baseline="-25000" smtClean="0"/>
              <a:t>1</a:t>
            </a:r>
            <a:r>
              <a:rPr lang="en-US" sz="2400" smtClean="0"/>
              <a:t>&lt;</a:t>
            </a:r>
            <a:r>
              <a:rPr lang="en-US" sz="2400" i="1" smtClean="0"/>
              <a:t>P</a:t>
            </a:r>
            <a:r>
              <a:rPr lang="en-US" sz="2400" baseline="-25000" smtClean="0"/>
              <a:t>2</a:t>
            </a:r>
            <a:endParaRPr lang="zh-CN" altLang="en-US" sz="2400" smtClean="0"/>
          </a:p>
          <a:p>
            <a:pPr>
              <a:lnSpc>
                <a:spcPct val="150000"/>
              </a:lnSpc>
            </a:pPr>
            <a:r>
              <a:rPr lang="en-US" sz="2400" smtClean="0"/>
              <a:t>C.</a:t>
            </a:r>
            <a:r>
              <a:rPr lang="en-US" sz="2400" i="1" smtClean="0"/>
              <a:t>F</a:t>
            </a:r>
            <a:r>
              <a:rPr lang="en-US" sz="2400" baseline="-25000" smtClean="0"/>
              <a:t>1</a:t>
            </a:r>
            <a:r>
              <a:rPr lang="en-US" sz="2400" smtClean="0"/>
              <a:t>&gt;</a:t>
            </a:r>
            <a:r>
              <a:rPr lang="en-US" sz="2400" i="1" smtClean="0"/>
              <a:t>F</a:t>
            </a:r>
            <a:r>
              <a:rPr lang="en-US" sz="2400" baseline="-25000" smtClean="0"/>
              <a:t>2</a:t>
            </a:r>
            <a:r>
              <a:rPr lang="en-US" sz="2400" smtClean="0"/>
              <a:t>,</a:t>
            </a:r>
            <a:r>
              <a:rPr lang="en-US" sz="2400" i="1" smtClean="0"/>
              <a:t>P</a:t>
            </a:r>
            <a:r>
              <a:rPr lang="en-US" sz="2400" baseline="-25000" smtClean="0"/>
              <a:t>1</a:t>
            </a:r>
            <a:r>
              <a:rPr lang="en-US" sz="2400" smtClean="0"/>
              <a:t>&gt;</a:t>
            </a:r>
            <a:r>
              <a:rPr lang="en-US" sz="2400" i="1" smtClean="0"/>
              <a:t>P</a:t>
            </a:r>
            <a:r>
              <a:rPr lang="en-US" sz="2400" baseline="-25000" smtClean="0"/>
              <a:t>2</a:t>
            </a:r>
            <a:r>
              <a:rPr lang="en-US" sz="2400" smtClean="0"/>
              <a:t>	</a:t>
            </a:r>
            <a:endParaRPr lang="en-US" sz="2400" smtClean="0"/>
          </a:p>
          <a:p>
            <a:pPr>
              <a:lnSpc>
                <a:spcPct val="150000"/>
              </a:lnSpc>
            </a:pPr>
            <a:r>
              <a:rPr lang="en-US" sz="2400" smtClean="0"/>
              <a:t>D.</a:t>
            </a:r>
            <a:r>
              <a:rPr lang="en-US" sz="2400" i="1" smtClean="0"/>
              <a:t>F</a:t>
            </a:r>
            <a:r>
              <a:rPr lang="en-US" sz="2400" baseline="-25000" smtClean="0"/>
              <a:t>1</a:t>
            </a:r>
            <a:r>
              <a:rPr lang="en-US" sz="2400" smtClean="0"/>
              <a:t>&lt;</a:t>
            </a:r>
            <a:r>
              <a:rPr lang="en-US" sz="2400" i="1" smtClean="0"/>
              <a:t>F</a:t>
            </a:r>
            <a:r>
              <a:rPr lang="en-US" sz="2400" baseline="-25000" smtClean="0"/>
              <a:t>2</a:t>
            </a:r>
            <a:r>
              <a:rPr lang="en-US" sz="2400" smtClean="0"/>
              <a:t>,</a:t>
            </a:r>
            <a:r>
              <a:rPr lang="en-US" sz="2400" i="1" smtClean="0"/>
              <a:t>P</a:t>
            </a:r>
            <a:r>
              <a:rPr lang="en-US" sz="2400" baseline="-25000" smtClean="0"/>
              <a:t>1</a:t>
            </a:r>
            <a:r>
              <a:rPr lang="en-US" sz="2400" smtClean="0"/>
              <a:t>&gt;</a:t>
            </a:r>
            <a:r>
              <a:rPr lang="en-US" sz="2400" i="1" smtClean="0"/>
              <a:t>P</a:t>
            </a:r>
            <a:r>
              <a:rPr lang="en-US" sz="2400" baseline="-25000" smtClean="0"/>
              <a:t>2</a:t>
            </a:r>
            <a:endParaRPr lang="zh-CN" altLang="en-US" sz="2400"/>
          </a:p>
        </p:txBody>
      </p:sp>
      <p:sp>
        <p:nvSpPr>
          <p:cNvPr id="6" name="矩形 5"/>
          <p:cNvSpPr/>
          <p:nvPr/>
        </p:nvSpPr>
        <p:spPr>
          <a:xfrm>
            <a:off x="5880892" y="5140917"/>
            <a:ext cx="1168910" cy="646331"/>
          </a:xfrm>
          <a:prstGeom prst="rect">
            <a:avLst/>
          </a:prstGeom>
        </p:spPr>
        <p:txBody>
          <a:bodyPr wrap="none">
            <a:spAutoFit/>
          </a:bodyPr>
          <a:lstStyle/>
          <a:p>
            <a:pPr>
              <a:lnSpc>
                <a:spcPct val="150000"/>
              </a:lnSpc>
            </a:pPr>
            <a:r>
              <a:rPr lang="zh-CN" altLang="en-US" smtClean="0"/>
              <a:t>图</a:t>
            </a:r>
            <a:r>
              <a:rPr lang="en-US" smtClean="0"/>
              <a:t>10</a:t>
            </a:r>
            <a:r>
              <a:rPr lang="en-US" i="1" smtClean="0"/>
              <a:t>-</a:t>
            </a:r>
            <a:r>
              <a:rPr lang="en-US" smtClean="0"/>
              <a:t>3</a:t>
            </a:r>
            <a:endParaRPr lang="zh-CN" altLang="en-US" smtClean="0"/>
          </a:p>
        </p:txBody>
      </p:sp>
      <p:pic>
        <p:nvPicPr>
          <p:cNvPr id="7" name="21RJWL-92.EPS" descr="id:2147500991;FounderCES"/>
          <p:cNvPicPr/>
          <p:nvPr/>
        </p:nvPicPr>
        <p:blipFill>
          <a:blip r:embed="rId2"/>
          <a:stretch>
            <a:fillRect/>
          </a:stretch>
        </p:blipFill>
        <p:spPr>
          <a:xfrm>
            <a:off x="4023504" y="3212091"/>
            <a:ext cx="4936330" cy="1942098"/>
          </a:xfrm>
          <a:prstGeom prst="rect">
            <a:avLst/>
          </a:prstGeom>
        </p:spPr>
      </p:pic>
    </p:spTree>
  </p:cSld>
  <p:clrMapOvr>
    <a:masterClrMapping/>
  </p:clrMapOvr>
  <p:transition>
    <p:fade/>
  </p:transition>
  <p:timing/>
</p:sld>
</file>

<file path=ppt/slides/slide1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extBox 26"/>
          <p:cNvSpPr txBox="1">
            <a:spLocks noChangeArrowheads="1"/>
          </p:cNvSpPr>
          <p:nvPr/>
        </p:nvSpPr>
        <p:spPr bwMode="auto">
          <a:xfrm>
            <a:off x="951670" y="929464"/>
            <a:ext cx="10644262" cy="3950688"/>
          </a:xfrm>
          <a:prstGeom prst="rect">
            <a:avLst/>
          </a:prstGeom>
          <a:solidFill>
            <a:schemeClr val="bg1">
              <a:lumMod val="95000"/>
            </a:schemeClr>
          </a:solidFill>
          <a:ln w="9525">
            <a:noFill/>
            <a:miter lim="800000"/>
          </a:ln>
        </p:spPr>
        <p:txBody>
          <a:bodyPr wrap="square" lIns="36000" tIns="36000" rIns="36000" bIns="36000">
            <a:spAutoFit/>
          </a:bodyPr>
          <a:lstStyle/>
          <a:p>
            <a:pPr>
              <a:lnSpc>
                <a:spcPct val="150000"/>
              </a:lnSpc>
            </a:pP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答案</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en-US" altLang="zh-CN" smtClean="0">
                <a:solidFill>
                  <a:srgbClr val="A50021"/>
                </a:solidFill>
              </a:rPr>
              <a:t>B</a:t>
            </a:r>
            <a:endParaRPr lang="en-US" altLang="zh-CN" smtClean="0">
              <a:solidFill>
                <a:srgbClr val="A50021"/>
              </a:solidFill>
            </a:endParaRPr>
          </a:p>
          <a:p>
            <a:pPr>
              <a:lnSpc>
                <a:spcPct val="150000"/>
              </a:lnSpc>
            </a:pPr>
            <a:endParaRPr lang="en-US" altLang="zh-CN" smtClean="0">
              <a:solidFill>
                <a:srgbClr val="A50021"/>
              </a:solidFill>
            </a:endParaRPr>
          </a:p>
          <a:p>
            <a:pPr>
              <a:lnSpc>
                <a:spcPct val="150000"/>
              </a:lnSpc>
            </a:pPr>
            <a:endParaRPr lang="en-US" altLang="zh-CN" smtClean="0">
              <a:solidFill>
                <a:srgbClr val="A50021"/>
              </a:solidFill>
            </a:endParaRPr>
          </a:p>
          <a:p>
            <a:pPr>
              <a:lnSpc>
                <a:spcPct val="150000"/>
              </a:lnSpc>
            </a:pPr>
            <a:endParaRPr lang="en-US" altLang="zh-CN" smtClean="0">
              <a:solidFill>
                <a:srgbClr val="A50021"/>
              </a:solidFill>
            </a:endParaRPr>
          </a:p>
          <a:p>
            <a:pPr>
              <a:lnSpc>
                <a:spcPct val="150000"/>
              </a:lnSpc>
            </a:pPr>
            <a:endParaRPr lang="en-US" altLang="zh-CN" smtClean="0">
              <a:solidFill>
                <a:srgbClr val="A50021"/>
              </a:solidFill>
            </a:endParaRPr>
          </a:p>
          <a:p>
            <a:pPr>
              <a:lnSpc>
                <a:spcPct val="150000"/>
              </a:lnSpc>
            </a:pPr>
            <a:endParaRPr lang="en-US" altLang="zh-CN" smtClean="0">
              <a:solidFill>
                <a:srgbClr val="A50021"/>
              </a:solidFill>
            </a:endParaRPr>
          </a:p>
          <a:p>
            <a:pPr>
              <a:lnSpc>
                <a:spcPct val="150000"/>
              </a:lnSpc>
            </a:pPr>
            <a:endParaRPr lang="zh-CN" altLang="en-US" smtClean="0">
              <a:solidFill>
                <a:srgbClr val="A50021"/>
              </a:solidFill>
            </a:endParaRPr>
          </a:p>
        </p:txBody>
      </p:sp>
      <p:graphicFrame>
        <p:nvGraphicFramePr>
          <p:cNvPr id="3" name="Object 2"/>
          <p:cNvGraphicFramePr>
            <a:graphicFrameLocks noChangeAspect="1"/>
          </p:cNvGraphicFramePr>
          <p:nvPr/>
        </p:nvGraphicFramePr>
        <p:xfrm>
          <a:off x="1006475" y="1431925"/>
          <a:ext cx="10444163" cy="4518025"/>
        </p:xfrm>
        <a:graphic>
          <a:graphicData uri="http://schemas.openxmlformats.org/presentationml/2006/ole">
            <mc:AlternateContent>
              <mc:Choice xmlns:v="urn:schemas-microsoft-com:vml" Requires="v">
                <p:oleObj spid="_x0000_s1041" name="文档" r:id="rId2" imgW="10899775" imgH="4714875" progId="Word.Document.12">
                  <p:embed/>
                </p:oleObj>
              </mc:Choice>
              <mc:Fallback>
                <p:oleObj name="文档" r:id="rId2" imgW="10899775" imgH="4714875" progId="Word.Document.12">
                  <p:embed/>
                  <p:pic>
                    <p:nvPicPr>
                      <p:cNvPr id="0" name="OLE substitute image"/>
                      <p:cNvPicPr/>
                      <p:nvPr/>
                    </p:nvPicPr>
                    <p:blipFill>
                      <a:blip r:embed="rId3"/>
                      <a:stretch>
                        <a:fillRect/>
                      </a:stretch>
                    </p:blipFill>
                    <p:spPr>
                      <a:xfrm>
                        <a:off x="1006475" y="1431925"/>
                        <a:ext cx="10444163" cy="4518025"/>
                      </a:xfrm>
                      <a:prstGeom prst="rect">
                        <a:avLst/>
                      </a:prstGeom>
                      <a:noFill/>
                      <a:ln w="9525">
                        <a:noFill/>
                      </a:ln>
                    </p:spPr>
                  </p:pic>
                </p:oleObj>
              </mc:Fallback>
            </mc:AlternateContent>
          </a:graphicData>
        </a:graphic>
      </p:graphicFrame>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15150"/>
            <a:ext cx="5000660" cy="2797048"/>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4. </a:t>
            </a:r>
            <a:r>
              <a:rPr lang="zh-CN" altLang="en-US" sz="2400" smtClean="0"/>
              <a:t>如图</a:t>
            </a:r>
            <a:r>
              <a:rPr lang="en-US" sz="2400" smtClean="0"/>
              <a:t>10-4</a:t>
            </a:r>
            <a:r>
              <a:rPr lang="zh-CN" altLang="en-US" sz="2400" smtClean="0"/>
              <a:t>所示</a:t>
            </a:r>
            <a:r>
              <a:rPr lang="en-US" sz="2400" smtClean="0"/>
              <a:t>,</a:t>
            </a:r>
            <a:r>
              <a:rPr lang="zh-CN" altLang="en-US" sz="2400" smtClean="0"/>
              <a:t>林红同学用该装置在</a:t>
            </a:r>
            <a:r>
              <a:rPr lang="en-US" sz="2400" smtClean="0"/>
              <a:t>20 s</a:t>
            </a:r>
            <a:r>
              <a:rPr lang="zh-CN" altLang="en-US" sz="2400" smtClean="0"/>
              <a:t>内将</a:t>
            </a:r>
            <a:r>
              <a:rPr lang="en-US" sz="2400" smtClean="0"/>
              <a:t>80 N</a:t>
            </a:r>
            <a:r>
              <a:rPr lang="zh-CN" altLang="en-US" sz="2400" smtClean="0"/>
              <a:t>的水桶提升</a:t>
            </a:r>
            <a:r>
              <a:rPr lang="en-US" sz="2400" smtClean="0"/>
              <a:t>3 m,</a:t>
            </a:r>
            <a:r>
              <a:rPr lang="zh-CN" altLang="en-US" sz="2400" smtClean="0"/>
              <a:t>拉力</a:t>
            </a:r>
            <a:r>
              <a:rPr lang="en-US" sz="2400" i="1" smtClean="0"/>
              <a:t>F</a:t>
            </a:r>
            <a:r>
              <a:rPr lang="zh-CN" altLang="en-US" sz="2400" smtClean="0"/>
              <a:t>为</a:t>
            </a:r>
            <a:r>
              <a:rPr lang="en-US" sz="2400" smtClean="0"/>
              <a:t>50 N,</a:t>
            </a:r>
            <a:r>
              <a:rPr lang="zh-CN" altLang="en-US" sz="2400" smtClean="0"/>
              <a:t>则拉力的功率为</a:t>
            </a:r>
            <a:r>
              <a:rPr lang="zh-CN" altLang="en-US" sz="2400" i="1" u="sng" smtClean="0"/>
              <a:t> 　　</a:t>
            </a:r>
            <a:r>
              <a:rPr lang="en-US" sz="2400" smtClean="0"/>
              <a:t>W;</a:t>
            </a:r>
            <a:r>
              <a:rPr lang="zh-CN" altLang="en-US" sz="2400" smtClean="0"/>
              <a:t>若不计绳重和摩擦</a:t>
            </a:r>
            <a:r>
              <a:rPr lang="en-US" sz="2400" smtClean="0"/>
              <a:t>,</a:t>
            </a:r>
            <a:r>
              <a:rPr lang="zh-CN" altLang="en-US" sz="2400" smtClean="0"/>
              <a:t>则动滑轮的重力为</a:t>
            </a:r>
            <a:r>
              <a:rPr lang="zh-CN" altLang="en-US" sz="2400" i="1" u="sng" smtClean="0"/>
              <a:t>　          </a:t>
            </a:r>
            <a:r>
              <a:rPr lang="en-US" sz="2400" smtClean="0"/>
              <a:t>N</a:t>
            </a:r>
            <a:r>
              <a:rPr lang="zh-CN" altLang="en-US" sz="2400" smtClean="0"/>
              <a:t>。</a:t>
            </a:r>
            <a:r>
              <a:rPr lang="en-US" sz="2400" smtClean="0"/>
              <a:t> </a:t>
            </a:r>
            <a:endParaRPr lang="zh-CN" altLang="en-US" sz="2400"/>
          </a:p>
        </p:txBody>
      </p:sp>
      <p:sp>
        <p:nvSpPr>
          <p:cNvPr id="5" name="矩形 4"/>
          <p:cNvSpPr/>
          <p:nvPr/>
        </p:nvSpPr>
        <p:spPr>
          <a:xfrm>
            <a:off x="3354660" y="5669685"/>
            <a:ext cx="1168910" cy="461665"/>
          </a:xfrm>
          <a:prstGeom prst="rect">
            <a:avLst/>
          </a:prstGeom>
        </p:spPr>
        <p:txBody>
          <a:bodyPr wrap="none">
            <a:spAutoFit/>
          </a:bodyPr>
          <a:lstStyle/>
          <a:p>
            <a:r>
              <a:rPr lang="zh-CN" altLang="en-US" smtClean="0"/>
              <a:t>图</a:t>
            </a:r>
            <a:r>
              <a:rPr lang="en-US" smtClean="0"/>
              <a:t>10-4</a:t>
            </a:r>
            <a:endParaRPr lang="zh-CN" altLang="en-US"/>
          </a:p>
        </p:txBody>
      </p:sp>
      <p:pic>
        <p:nvPicPr>
          <p:cNvPr id="7" name="20JX71.EPS" descr="id:2147500998;FounderCES"/>
          <p:cNvPicPr/>
          <p:nvPr/>
        </p:nvPicPr>
        <p:blipFill>
          <a:blip r:embed="rId2"/>
          <a:stretch>
            <a:fillRect/>
          </a:stretch>
        </p:blipFill>
        <p:spPr>
          <a:xfrm>
            <a:off x="3390659" y="3072604"/>
            <a:ext cx="1120754" cy="2614393"/>
          </a:xfrm>
          <a:prstGeom prst="rect">
            <a:avLst/>
          </a:prstGeom>
        </p:spPr>
      </p:pic>
      <p:sp>
        <p:nvSpPr>
          <p:cNvPr id="8" name="TextBox 26"/>
          <p:cNvSpPr txBox="1">
            <a:spLocks noChangeArrowheads="1"/>
          </p:cNvSpPr>
          <p:nvPr/>
        </p:nvSpPr>
        <p:spPr bwMode="auto">
          <a:xfrm>
            <a:off x="6023768" y="676299"/>
            <a:ext cx="5572164" cy="4504686"/>
          </a:xfrm>
          <a:prstGeom prst="rect">
            <a:avLst/>
          </a:prstGeom>
          <a:solidFill>
            <a:schemeClr val="bg1">
              <a:lumMod val="95000"/>
            </a:schemeClr>
          </a:solidFill>
          <a:ln w="9525">
            <a:noFill/>
            <a:miter lim="800000"/>
          </a:ln>
        </p:spPr>
        <p:txBody>
          <a:bodyPr wrap="square" lIns="36000" tIns="36000" rIns="36000" bIns="36000">
            <a:spAutoFit/>
          </a:bodyPr>
          <a:lstStyle/>
          <a:p>
            <a:pPr>
              <a:lnSpc>
                <a:spcPct val="150000"/>
              </a:lnSpc>
            </a:pP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答案</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]15    20</a:t>
            </a:r>
            <a:endParaRPr lang="en-US" altLang="zh-CN" smtClean="0">
              <a:solidFill>
                <a:srgbClr val="A50021"/>
              </a:solidFill>
            </a:endParaRPr>
          </a:p>
          <a:p>
            <a:pPr>
              <a:lnSpc>
                <a:spcPct val="150000"/>
              </a:lnSpc>
            </a:pPr>
            <a:endParaRPr lang="en-US" altLang="zh-CN" smtClean="0">
              <a:solidFill>
                <a:srgbClr val="A50021"/>
              </a:solidFill>
            </a:endParaRPr>
          </a:p>
          <a:p>
            <a:pPr>
              <a:lnSpc>
                <a:spcPct val="150000"/>
              </a:lnSpc>
            </a:pPr>
            <a:endParaRPr lang="en-US" altLang="zh-CN" smtClean="0">
              <a:solidFill>
                <a:srgbClr val="A50021"/>
              </a:solidFill>
            </a:endParaRPr>
          </a:p>
          <a:p>
            <a:pPr>
              <a:lnSpc>
                <a:spcPct val="150000"/>
              </a:lnSpc>
            </a:pPr>
            <a:endParaRPr lang="en-US" altLang="zh-CN" smtClean="0">
              <a:solidFill>
                <a:srgbClr val="A50021"/>
              </a:solidFill>
            </a:endParaRPr>
          </a:p>
          <a:p>
            <a:pPr>
              <a:lnSpc>
                <a:spcPct val="150000"/>
              </a:lnSpc>
            </a:pPr>
            <a:endParaRPr lang="en-US" altLang="zh-CN" smtClean="0">
              <a:solidFill>
                <a:srgbClr val="A50021"/>
              </a:solidFill>
            </a:endParaRPr>
          </a:p>
          <a:p>
            <a:pPr>
              <a:lnSpc>
                <a:spcPct val="150000"/>
              </a:lnSpc>
            </a:pPr>
            <a:endParaRPr lang="en-US" altLang="zh-CN" smtClean="0">
              <a:solidFill>
                <a:srgbClr val="A50021"/>
              </a:solidFill>
            </a:endParaRPr>
          </a:p>
          <a:p>
            <a:pPr>
              <a:lnSpc>
                <a:spcPct val="150000"/>
              </a:lnSpc>
            </a:pPr>
            <a:endParaRPr lang="en-US" altLang="zh-CN" smtClean="0">
              <a:solidFill>
                <a:srgbClr val="A50021"/>
              </a:solidFill>
            </a:endParaRPr>
          </a:p>
          <a:p>
            <a:pPr>
              <a:lnSpc>
                <a:spcPct val="150000"/>
              </a:lnSpc>
            </a:pPr>
            <a:endParaRPr lang="zh-CN" altLang="en-US">
              <a:solidFill>
                <a:srgbClr val="A50021"/>
              </a:solidFill>
            </a:endParaRPr>
          </a:p>
        </p:txBody>
      </p:sp>
      <p:graphicFrame>
        <p:nvGraphicFramePr>
          <p:cNvPr id="9" name="Object 1"/>
          <p:cNvGraphicFramePr>
            <a:graphicFrameLocks noChangeAspect="1"/>
          </p:cNvGraphicFramePr>
          <p:nvPr/>
        </p:nvGraphicFramePr>
        <p:xfrm>
          <a:off x="6099175" y="1141413"/>
          <a:ext cx="5429250" cy="5118100"/>
        </p:xfrm>
        <a:graphic>
          <a:graphicData uri="http://schemas.openxmlformats.org/presentationml/2006/ole">
            <mc:AlternateContent>
              <mc:Choice xmlns:v="urn:schemas-microsoft-com:vml" Requires="v">
                <p:oleObj spid="_x0000_s1042" name="文档" r:id="rId3" imgW="5717540" imgH="5386070" progId="Word.Document.12">
                  <p:embed/>
                </p:oleObj>
              </mc:Choice>
              <mc:Fallback>
                <p:oleObj name="文档" r:id="rId3" imgW="5717540" imgH="5386070" progId="Word.Document.12">
                  <p:embed/>
                  <p:pic>
                    <p:nvPicPr>
                      <p:cNvPr id="0" name="OLE substitute image"/>
                      <p:cNvPicPr/>
                      <p:nvPr/>
                    </p:nvPicPr>
                    <p:blipFill>
                      <a:blip r:embed="rId4"/>
                      <a:stretch>
                        <a:fillRect/>
                      </a:stretch>
                    </p:blipFill>
                    <p:spPr>
                      <a:xfrm>
                        <a:off x="6099175" y="1141413"/>
                        <a:ext cx="5429250" cy="5118100"/>
                      </a:xfrm>
                      <a:prstGeom prst="rect">
                        <a:avLst/>
                      </a:prstGeom>
                      <a:noFill/>
                      <a:ln w="9525">
                        <a:noFill/>
                      </a:ln>
                    </p:spPr>
                  </p:pic>
                </p:oleObj>
              </mc:Fallback>
            </mc:AlternateContent>
          </a:graphicData>
        </a:graphic>
      </p:graphicFrame>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500"/>
                                        <p:tgtEl>
                                          <p:spTgt spid="8">
                                            <p:txEl>
                                              <p:pRg st="0" end="0"/>
                                            </p:txEl>
                                          </p:spTgt>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15150"/>
            <a:ext cx="10572824" cy="5632311"/>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5.</a:t>
            </a:r>
            <a:r>
              <a:rPr lang="zh-CN" altLang="en-US" sz="2400" smtClean="0"/>
              <a:t>学习了功率的知识后</a:t>
            </a:r>
            <a:r>
              <a:rPr lang="en-US" sz="2400" smtClean="0"/>
              <a:t>,</a:t>
            </a:r>
            <a:r>
              <a:rPr lang="zh-CN" altLang="en-US" sz="2400" smtClean="0"/>
              <a:t>林红和爷爷一起做“估测上楼时的功率”的活动</a:t>
            </a:r>
            <a:r>
              <a:rPr lang="en-US" sz="2400" smtClean="0"/>
              <a:t>,</a:t>
            </a:r>
            <a:r>
              <a:rPr lang="zh-CN" altLang="en-US" sz="2400" smtClean="0"/>
              <a:t>如图</a:t>
            </a:r>
            <a:r>
              <a:rPr lang="en-US" sz="2400" smtClean="0"/>
              <a:t>10-5</a:t>
            </a:r>
            <a:r>
              <a:rPr lang="zh-CN" altLang="en-US" sz="2400" smtClean="0"/>
              <a:t>所示。</a:t>
            </a:r>
            <a:endParaRPr lang="zh-CN" altLang="en-US" sz="2400" smtClean="0"/>
          </a:p>
          <a:p>
            <a:pPr>
              <a:lnSpc>
                <a:spcPct val="150000"/>
              </a:lnSpc>
            </a:pPr>
            <a:r>
              <a:rPr lang="en-US" sz="2400" smtClean="0"/>
              <a:t>(1)</a:t>
            </a:r>
            <a:r>
              <a:rPr lang="zh-CN" altLang="en-US" sz="2400" smtClean="0"/>
              <a:t>她需要的测量工具分别是</a:t>
            </a:r>
            <a:r>
              <a:rPr lang="en-US" sz="2400" smtClean="0"/>
              <a:t>:</a:t>
            </a:r>
            <a:r>
              <a:rPr lang="zh-CN" altLang="en-US" sz="2400" smtClean="0"/>
              <a:t>测量上楼时间</a:t>
            </a:r>
            <a:r>
              <a:rPr lang="en-US" sz="2400" i="1" smtClean="0"/>
              <a:t>t </a:t>
            </a:r>
            <a:r>
              <a:rPr lang="zh-CN" altLang="en-US" sz="2400" smtClean="0"/>
              <a:t>的停表、上楼高度</a:t>
            </a:r>
            <a:r>
              <a:rPr lang="en-US" sz="2400" i="1" smtClean="0"/>
              <a:t>h</a:t>
            </a:r>
            <a:r>
              <a:rPr lang="zh-CN" altLang="en-US" sz="2400" smtClean="0"/>
              <a:t>的</a:t>
            </a:r>
            <a:r>
              <a:rPr lang="zh-CN" altLang="en-US" sz="2400" i="1" u="sng" smtClean="0"/>
              <a:t>　　　　</a:t>
            </a:r>
            <a:r>
              <a:rPr lang="zh-CN" altLang="en-US" sz="2400" smtClean="0"/>
              <a:t>和人体质量</a:t>
            </a:r>
            <a:r>
              <a:rPr lang="en-US" sz="2400" i="1" smtClean="0"/>
              <a:t>m </a:t>
            </a:r>
            <a:r>
              <a:rPr lang="zh-CN" altLang="en-US" sz="2400" smtClean="0"/>
              <a:t>的</a:t>
            </a:r>
            <a:r>
              <a:rPr lang="zh-CN" altLang="en-US" sz="2400" i="1" u="sng" smtClean="0"/>
              <a:t>　　　　</a:t>
            </a:r>
            <a:r>
              <a:rPr lang="zh-CN" altLang="en-US" sz="2400" smtClean="0"/>
              <a:t>。</a:t>
            </a:r>
            <a:r>
              <a:rPr lang="en-US" sz="2400" smtClean="0"/>
              <a:t> </a:t>
            </a:r>
            <a:endParaRPr lang="zh-CN" altLang="en-US" sz="2400" smtClean="0"/>
          </a:p>
          <a:p>
            <a:pPr>
              <a:lnSpc>
                <a:spcPct val="150000"/>
              </a:lnSpc>
            </a:pPr>
            <a:r>
              <a:rPr lang="en-US" sz="2400" smtClean="0"/>
              <a:t>(2)</a:t>
            </a:r>
            <a:r>
              <a:rPr lang="zh-CN" altLang="en-US" sz="2400" smtClean="0"/>
              <a:t>利用所测物理量计算功率的表达式是</a:t>
            </a:r>
            <a:r>
              <a:rPr lang="en-US" sz="2400" i="1" smtClean="0"/>
              <a:t>P </a:t>
            </a:r>
            <a:r>
              <a:rPr lang="en-US" sz="2400" smtClean="0"/>
              <a:t>=</a:t>
            </a:r>
            <a:r>
              <a:rPr lang="zh-CN" altLang="en-US" sz="2400" i="1" u="sng" smtClean="0"/>
              <a:t>　　　　</a:t>
            </a:r>
            <a:r>
              <a:rPr lang="zh-CN" altLang="en-US" sz="2400" smtClean="0"/>
              <a:t>。</a:t>
            </a:r>
            <a:r>
              <a:rPr lang="en-US" sz="2400" smtClean="0"/>
              <a:t> </a:t>
            </a:r>
            <a:endParaRPr lang="zh-CN" altLang="en-US" sz="2400" smtClean="0"/>
          </a:p>
          <a:p>
            <a:pPr>
              <a:lnSpc>
                <a:spcPct val="150000"/>
              </a:lnSpc>
            </a:pPr>
            <a:r>
              <a:rPr lang="en-US" sz="2400" smtClean="0"/>
              <a:t>(3)</a:t>
            </a:r>
            <a:r>
              <a:rPr lang="zh-CN" altLang="en-US" sz="2400" smtClean="0"/>
              <a:t>测得林红的质量是</a:t>
            </a:r>
            <a:r>
              <a:rPr lang="en-US" sz="2400" smtClean="0"/>
              <a:t>50 kg,</a:t>
            </a:r>
            <a:r>
              <a:rPr lang="zh-CN" altLang="en-US" sz="2400" smtClean="0"/>
              <a:t>她从</a:t>
            </a:r>
            <a:r>
              <a:rPr lang="en-US" sz="2400" smtClean="0"/>
              <a:t>1</a:t>
            </a:r>
            <a:r>
              <a:rPr lang="zh-CN" altLang="en-US" sz="2400" smtClean="0"/>
              <a:t>楼爬上</a:t>
            </a:r>
            <a:r>
              <a:rPr lang="en-US" sz="2400" smtClean="0"/>
              <a:t>3</a:t>
            </a:r>
            <a:r>
              <a:rPr lang="zh-CN" altLang="en-US" sz="2400" smtClean="0"/>
              <a:t>楼</a:t>
            </a:r>
            <a:r>
              <a:rPr lang="en-US" sz="2400" smtClean="0"/>
              <a:t>,</a:t>
            </a:r>
            <a:r>
              <a:rPr lang="zh-CN" altLang="en-US" sz="2400" smtClean="0"/>
              <a:t>用了</a:t>
            </a:r>
            <a:r>
              <a:rPr lang="en-US" sz="2400" smtClean="0"/>
              <a:t>20 s</a:t>
            </a:r>
            <a:r>
              <a:rPr lang="zh-CN" altLang="en-US" sz="2400" smtClean="0"/>
              <a:t>的时间</a:t>
            </a:r>
            <a:r>
              <a:rPr lang="en-US" sz="2400" smtClean="0"/>
              <a:t>,</a:t>
            </a:r>
            <a:endParaRPr lang="en-US" sz="2400" smtClean="0"/>
          </a:p>
          <a:p>
            <a:pPr>
              <a:lnSpc>
                <a:spcPct val="150000"/>
              </a:lnSpc>
            </a:pPr>
            <a:r>
              <a:rPr lang="zh-CN" altLang="en-US" sz="2400" smtClean="0"/>
              <a:t>每层楼高</a:t>
            </a:r>
            <a:r>
              <a:rPr lang="en-US" sz="2400" smtClean="0"/>
              <a:t>3 m,</a:t>
            </a:r>
            <a:r>
              <a:rPr lang="zh-CN" altLang="en-US" sz="2400" smtClean="0"/>
              <a:t>则林红上楼的功率是</a:t>
            </a:r>
            <a:r>
              <a:rPr lang="zh-CN" altLang="en-US" sz="2400" i="1" u="sng" smtClean="0"/>
              <a:t>　　　　</a:t>
            </a:r>
            <a:r>
              <a:rPr lang="en-US" sz="2400" smtClean="0"/>
              <a:t>W</a:t>
            </a:r>
            <a:r>
              <a:rPr lang="zh-CN" altLang="en-US" sz="2400" smtClean="0"/>
              <a:t>。</a:t>
            </a:r>
            <a:r>
              <a:rPr lang="en-US" sz="2400" smtClean="0"/>
              <a:t>(</a:t>
            </a:r>
            <a:r>
              <a:rPr lang="en-US" sz="2400" i="1" smtClean="0"/>
              <a:t>g</a:t>
            </a:r>
            <a:r>
              <a:rPr lang="zh-CN" altLang="en-US" sz="2400" smtClean="0"/>
              <a:t>取</a:t>
            </a:r>
            <a:r>
              <a:rPr lang="en-US" sz="2400" smtClean="0"/>
              <a:t>10 N/kg) </a:t>
            </a:r>
            <a:endParaRPr lang="zh-CN" altLang="en-US" sz="2400" smtClean="0"/>
          </a:p>
          <a:p>
            <a:pPr>
              <a:lnSpc>
                <a:spcPct val="150000"/>
              </a:lnSpc>
            </a:pPr>
            <a:r>
              <a:rPr lang="en-US" sz="2400" smtClean="0"/>
              <a:t>(4)</a:t>
            </a:r>
            <a:r>
              <a:rPr lang="zh-CN" altLang="en-US" sz="2400" smtClean="0"/>
              <a:t>林红要和爷爷比赛看谁先从</a:t>
            </a:r>
            <a:r>
              <a:rPr lang="en-US" sz="2400" smtClean="0"/>
              <a:t>1</a:t>
            </a:r>
            <a:r>
              <a:rPr lang="zh-CN" altLang="en-US" sz="2400" smtClean="0"/>
              <a:t>楼上到</a:t>
            </a:r>
            <a:r>
              <a:rPr lang="en-US" sz="2400" smtClean="0"/>
              <a:t>6</a:t>
            </a:r>
            <a:r>
              <a:rPr lang="zh-CN" altLang="en-US" sz="2400" smtClean="0"/>
              <a:t>楼</a:t>
            </a:r>
            <a:r>
              <a:rPr lang="en-US" sz="2400" smtClean="0"/>
              <a:t>,</a:t>
            </a:r>
            <a:r>
              <a:rPr lang="zh-CN" altLang="en-US" sz="2400" smtClean="0"/>
              <a:t>于是两人同时开始向上爬楼</a:t>
            </a:r>
            <a:r>
              <a:rPr lang="en-US" sz="2400" smtClean="0"/>
              <a:t>,</a:t>
            </a:r>
            <a:r>
              <a:rPr lang="zh-CN" altLang="en-US" sz="2400" smtClean="0"/>
              <a:t>结果林红先到</a:t>
            </a:r>
            <a:r>
              <a:rPr lang="en-US" sz="2400" smtClean="0"/>
              <a:t>6</a:t>
            </a:r>
            <a:r>
              <a:rPr lang="zh-CN" altLang="en-US" sz="2400" smtClean="0"/>
              <a:t>楼</a:t>
            </a:r>
            <a:r>
              <a:rPr lang="en-US" sz="2400" smtClean="0"/>
              <a:t>,</a:t>
            </a:r>
            <a:r>
              <a:rPr lang="zh-CN" altLang="en-US" sz="2400" smtClean="0"/>
              <a:t>爷爷后到</a:t>
            </a:r>
            <a:r>
              <a:rPr lang="en-US" sz="2400" smtClean="0"/>
              <a:t>6</a:t>
            </a:r>
            <a:r>
              <a:rPr lang="zh-CN" altLang="en-US" sz="2400" smtClean="0"/>
              <a:t>楼。已知林红的体重比爷爷的体重小</a:t>
            </a:r>
            <a:r>
              <a:rPr lang="en-US" sz="2400" smtClean="0"/>
              <a:t>,</a:t>
            </a:r>
            <a:r>
              <a:rPr lang="zh-CN" altLang="en-US" sz="2400" smtClean="0"/>
              <a:t>他俩做的功多的是</a:t>
            </a:r>
            <a:endParaRPr lang="en-US" altLang="zh-CN" sz="2400" smtClean="0"/>
          </a:p>
          <a:p>
            <a:pPr>
              <a:lnSpc>
                <a:spcPct val="150000"/>
              </a:lnSpc>
            </a:pPr>
            <a:r>
              <a:rPr lang="zh-CN" altLang="en-US" sz="2400" i="1" u="sng" smtClean="0"/>
              <a:t>　　　</a:t>
            </a:r>
            <a:r>
              <a:rPr lang="en-US" sz="2400" smtClean="0"/>
              <a:t>,</a:t>
            </a:r>
            <a:r>
              <a:rPr lang="zh-CN" altLang="en-US" sz="2400" smtClean="0"/>
              <a:t>功率大的是</a:t>
            </a:r>
            <a:r>
              <a:rPr lang="zh-CN" altLang="en-US" sz="2400" i="1" u="sng" smtClean="0"/>
              <a:t>　　　　</a:t>
            </a:r>
            <a:r>
              <a:rPr lang="zh-CN" altLang="en-US" sz="2400" smtClean="0"/>
              <a:t>。</a:t>
            </a:r>
            <a:r>
              <a:rPr lang="en-US" sz="2400" smtClean="0"/>
              <a:t>(</a:t>
            </a:r>
            <a:r>
              <a:rPr lang="zh-CN" altLang="en-US" sz="2400" smtClean="0"/>
              <a:t>均选填“林红”“爷爷”或“无法确定”</a:t>
            </a:r>
            <a:r>
              <a:rPr lang="en-US" sz="2400" smtClean="0"/>
              <a:t>) </a:t>
            </a:r>
            <a:endParaRPr lang="zh-CN" altLang="en-US" sz="2400"/>
          </a:p>
        </p:txBody>
      </p:sp>
      <p:sp>
        <p:nvSpPr>
          <p:cNvPr id="5" name="矩形 4"/>
          <p:cNvSpPr/>
          <p:nvPr/>
        </p:nvSpPr>
        <p:spPr>
          <a:xfrm>
            <a:off x="9904694" y="4215612"/>
            <a:ext cx="1168910" cy="461665"/>
          </a:xfrm>
          <a:prstGeom prst="rect">
            <a:avLst/>
          </a:prstGeom>
        </p:spPr>
        <p:txBody>
          <a:bodyPr wrap="none">
            <a:spAutoFit/>
          </a:bodyPr>
          <a:lstStyle/>
          <a:p>
            <a:r>
              <a:rPr lang="zh-CN" altLang="en-US" smtClean="0"/>
              <a:t>图</a:t>
            </a:r>
            <a:r>
              <a:rPr lang="en-US" smtClean="0"/>
              <a:t>10-5</a:t>
            </a:r>
            <a:endParaRPr lang="zh-CN" altLang="en-US"/>
          </a:p>
        </p:txBody>
      </p:sp>
      <p:pic>
        <p:nvPicPr>
          <p:cNvPr id="6" name="18ZX96.EPS" descr="id:2147501005;FounderCES"/>
          <p:cNvPicPr/>
          <p:nvPr/>
        </p:nvPicPr>
        <p:blipFill>
          <a:blip r:embed="rId2"/>
          <a:stretch>
            <a:fillRect/>
          </a:stretch>
        </p:blipFill>
        <p:spPr>
          <a:xfrm>
            <a:off x="9690380" y="2429662"/>
            <a:ext cx="1619800" cy="1659406"/>
          </a:xfrm>
          <a:prstGeom prst="rect">
            <a:avLst/>
          </a:prstGeom>
        </p:spPr>
      </p:pic>
    </p:spTree>
  </p:cSld>
  <p:clrMapOvr>
    <a:masterClrMapping/>
  </p:clrMapOvr>
  <p:transition>
    <p:fade/>
  </p:transition>
  <p:timing/>
</p:sld>
</file>

<file path=ppt/slides/slide1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extBox 26"/>
          <p:cNvSpPr txBox="1">
            <a:spLocks noChangeArrowheads="1"/>
          </p:cNvSpPr>
          <p:nvPr/>
        </p:nvSpPr>
        <p:spPr bwMode="auto">
          <a:xfrm>
            <a:off x="951670" y="929464"/>
            <a:ext cx="10644262" cy="2842692"/>
          </a:xfrm>
          <a:prstGeom prst="rect">
            <a:avLst/>
          </a:prstGeom>
          <a:solidFill>
            <a:schemeClr val="bg1">
              <a:lumMod val="95000"/>
            </a:schemeClr>
          </a:solidFill>
          <a:ln w="9525">
            <a:noFill/>
            <a:miter lim="800000"/>
          </a:ln>
        </p:spPr>
        <p:txBody>
          <a:bodyPr wrap="square" lIns="36000" tIns="36000" rIns="36000" bIns="36000">
            <a:spAutoFit/>
          </a:bodyPr>
          <a:lstStyle/>
          <a:p>
            <a:pPr>
              <a:lnSpc>
                <a:spcPct val="150000"/>
              </a:lnSpc>
            </a:pP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答案</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endParaRPr lang="en-US" altLang="zh-CN" smtClean="0">
              <a:solidFill>
                <a:srgbClr val="A50021"/>
              </a:solidFill>
            </a:endParaRPr>
          </a:p>
          <a:p>
            <a:pPr>
              <a:lnSpc>
                <a:spcPct val="150000"/>
              </a:lnSpc>
            </a:pPr>
            <a:endParaRPr lang="en-US" altLang="zh-CN" smtClean="0">
              <a:solidFill>
                <a:srgbClr val="A50021"/>
              </a:solidFill>
            </a:endParaRPr>
          </a:p>
          <a:p>
            <a:pPr>
              <a:lnSpc>
                <a:spcPct val="150000"/>
              </a:lnSpc>
            </a:pPr>
            <a:endParaRPr lang="en-US" altLang="zh-CN" smtClean="0">
              <a:solidFill>
                <a:srgbClr val="A50021"/>
              </a:solidFill>
            </a:endParaRPr>
          </a:p>
          <a:p>
            <a:pPr>
              <a:lnSpc>
                <a:spcPct val="150000"/>
              </a:lnSpc>
            </a:pPr>
            <a:endParaRPr lang="en-US" altLang="zh-CN" smtClean="0">
              <a:solidFill>
                <a:srgbClr val="A50021"/>
              </a:solidFill>
            </a:endParaRPr>
          </a:p>
          <a:p>
            <a:pPr>
              <a:lnSpc>
                <a:spcPct val="150000"/>
              </a:lnSpc>
            </a:pPr>
            <a:endParaRPr lang="zh-CN" altLang="en-US" smtClean="0">
              <a:solidFill>
                <a:srgbClr val="A50021"/>
              </a:solidFill>
            </a:endParaRPr>
          </a:p>
        </p:txBody>
      </p:sp>
      <p:graphicFrame>
        <p:nvGraphicFramePr>
          <p:cNvPr id="3" name="Object 2"/>
          <p:cNvGraphicFramePr>
            <a:graphicFrameLocks noChangeAspect="1"/>
          </p:cNvGraphicFramePr>
          <p:nvPr/>
        </p:nvGraphicFramePr>
        <p:xfrm>
          <a:off x="1023108" y="1483537"/>
          <a:ext cx="10444163" cy="4518025"/>
        </p:xfrm>
        <a:graphic>
          <a:graphicData uri="http://schemas.openxmlformats.org/presentationml/2006/ole">
            <mc:AlternateContent>
              <mc:Choice xmlns:v="urn:schemas-microsoft-com:vml" Requires="v">
                <p:oleObj spid="_x0000_s1043" name="文档" r:id="rId2" imgW="10945495" imgH="4727575" progId="Word.Document.12">
                  <p:embed/>
                </p:oleObj>
              </mc:Choice>
              <mc:Fallback>
                <p:oleObj name="文档" r:id="rId2" imgW="10945495" imgH="4727575" progId="Word.Document.12">
                  <p:embed/>
                  <p:pic>
                    <p:nvPicPr>
                      <p:cNvPr id="0" name="OLE substitute image"/>
                      <p:cNvPicPr/>
                      <p:nvPr/>
                    </p:nvPicPr>
                    <p:blipFill>
                      <a:blip r:embed="rId3"/>
                      <a:stretch>
                        <a:fillRect/>
                      </a:stretch>
                    </p:blipFill>
                    <p:spPr>
                      <a:xfrm>
                        <a:off x="1023108" y="1483537"/>
                        <a:ext cx="10444163" cy="4518025"/>
                      </a:xfrm>
                      <a:prstGeom prst="rect">
                        <a:avLst/>
                      </a:prstGeom>
                      <a:noFill/>
                      <a:ln w="9525">
                        <a:noFill/>
                      </a:ln>
                    </p:spPr>
                  </p:pic>
                </p:oleObj>
              </mc:Fallback>
            </mc:AlternateContent>
          </a:graphicData>
        </a:graphic>
      </p:graphicFrame>
      <p:graphicFrame>
        <p:nvGraphicFramePr>
          <p:cNvPr id="268291" name="Object 3"/>
          <p:cNvGraphicFramePr>
            <a:graphicFrameLocks noChangeAspect="1"/>
          </p:cNvGraphicFramePr>
          <p:nvPr/>
        </p:nvGraphicFramePr>
        <p:xfrm>
          <a:off x="1808926" y="972334"/>
          <a:ext cx="7223125" cy="1100138"/>
        </p:xfrm>
        <a:graphic>
          <a:graphicData uri="http://schemas.openxmlformats.org/presentationml/2006/ole">
            <mc:AlternateContent>
              <mc:Choice xmlns:v="urn:schemas-microsoft-com:vml" Requires="v">
                <p:oleObj spid="_x0000_s1044" name="文档" r:id="rId4" imgW="7339330" imgH="1116965" progId="Word.Document.12">
                  <p:embed/>
                </p:oleObj>
              </mc:Choice>
              <mc:Fallback>
                <p:oleObj name="文档" r:id="rId4" imgW="7339330" imgH="1116965" progId="Word.Document.12">
                  <p:embed/>
                  <p:pic>
                    <p:nvPicPr>
                      <p:cNvPr id="0" name="OLE substitute image"/>
                      <p:cNvPicPr/>
                      <p:nvPr/>
                    </p:nvPicPr>
                    <p:blipFill>
                      <a:blip r:embed="rId5"/>
                      <a:stretch>
                        <a:fillRect/>
                      </a:stretch>
                    </p:blipFill>
                    <p:spPr>
                      <a:xfrm>
                        <a:off x="1808926" y="972334"/>
                        <a:ext cx="7223125" cy="1100138"/>
                      </a:xfrm>
                      <a:prstGeom prst="rect">
                        <a:avLst/>
                      </a:prstGeom>
                      <a:noFill/>
                      <a:ln w="9525">
                        <a:noFill/>
                      </a:ln>
                    </p:spPr>
                  </p:pic>
                </p:oleObj>
              </mc:Fallback>
            </mc:AlternateContent>
          </a:graphicData>
        </a:graphic>
      </p:graphicFrame>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15150"/>
            <a:ext cx="10572824" cy="2308324"/>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6. </a:t>
            </a:r>
            <a:r>
              <a:rPr lang="en-US" sz="2400" smtClean="0">
                <a:solidFill>
                  <a:srgbClr val="18B48F"/>
                </a:solidFill>
              </a:rPr>
              <a:t>[2019</a:t>
            </a:r>
            <a:r>
              <a:rPr lang="en-US" altLang="zh-CN" sz="2400" smtClean="0">
                <a:solidFill>
                  <a:srgbClr val="18B48F"/>
                </a:solidFill>
              </a:rPr>
              <a:t>·</a:t>
            </a:r>
            <a:r>
              <a:rPr lang="zh-CN" altLang="en-US" sz="2400" smtClean="0">
                <a:solidFill>
                  <a:srgbClr val="18B48F"/>
                </a:solidFill>
              </a:rPr>
              <a:t>江西</a:t>
            </a:r>
            <a:r>
              <a:rPr lang="en-US" sz="2400" smtClean="0">
                <a:solidFill>
                  <a:srgbClr val="18B48F"/>
                </a:solidFill>
              </a:rPr>
              <a:t>]</a:t>
            </a:r>
            <a:r>
              <a:rPr lang="zh-CN" altLang="en-US" sz="2400" smtClean="0"/>
              <a:t>图</a:t>
            </a:r>
            <a:r>
              <a:rPr lang="en-US" sz="2400" smtClean="0"/>
              <a:t>10-6</a:t>
            </a:r>
            <a:r>
              <a:rPr lang="zh-CN" altLang="en-US" sz="2400" smtClean="0"/>
              <a:t>是根据王爷爷驾驶汽车在某段平直高速公路上行驶时记录的数据描绘出的</a:t>
            </a:r>
            <a:r>
              <a:rPr lang="en-US" sz="2400" i="1" smtClean="0"/>
              <a:t>s-t </a:t>
            </a:r>
            <a:r>
              <a:rPr lang="zh-CN" altLang="en-US" sz="2400" smtClean="0"/>
              <a:t>图像。</a:t>
            </a:r>
            <a:endParaRPr lang="zh-CN" altLang="en-US" sz="2400" smtClean="0"/>
          </a:p>
          <a:p>
            <a:pPr>
              <a:lnSpc>
                <a:spcPct val="150000"/>
              </a:lnSpc>
            </a:pPr>
            <a:r>
              <a:rPr lang="en-US" sz="2400" smtClean="0"/>
              <a:t>(1)</a:t>
            </a:r>
            <a:r>
              <a:rPr lang="zh-CN" altLang="en-US" sz="2400" smtClean="0"/>
              <a:t>求</a:t>
            </a:r>
            <a:r>
              <a:rPr lang="en-US" sz="2400" smtClean="0"/>
              <a:t>20</a:t>
            </a:r>
            <a:r>
              <a:rPr lang="en-US" sz="2400" i="1" smtClean="0"/>
              <a:t>~</a:t>
            </a:r>
            <a:r>
              <a:rPr lang="en-US" sz="2400" smtClean="0"/>
              <a:t>40 min</a:t>
            </a:r>
            <a:r>
              <a:rPr lang="zh-CN" altLang="en-US" sz="2400" smtClean="0"/>
              <a:t>内汽车的速度。</a:t>
            </a:r>
            <a:endParaRPr lang="zh-CN" altLang="en-US" sz="2400" smtClean="0"/>
          </a:p>
          <a:p>
            <a:pPr>
              <a:lnSpc>
                <a:spcPct val="150000"/>
              </a:lnSpc>
            </a:pPr>
            <a:r>
              <a:rPr lang="en-US" sz="2400" smtClean="0"/>
              <a:t>(2)</a:t>
            </a:r>
            <a:r>
              <a:rPr lang="zh-CN" altLang="en-US" sz="2400" smtClean="0"/>
              <a:t>求</a:t>
            </a:r>
            <a:r>
              <a:rPr lang="en-US" sz="2400" smtClean="0"/>
              <a:t>0</a:t>
            </a:r>
            <a:r>
              <a:rPr lang="en-US" sz="2400" i="1" smtClean="0"/>
              <a:t>~</a:t>
            </a:r>
            <a:r>
              <a:rPr lang="en-US" sz="2400" smtClean="0"/>
              <a:t>50 min</a:t>
            </a:r>
            <a:r>
              <a:rPr lang="zh-CN" altLang="en-US" sz="2400" smtClean="0"/>
              <a:t>内汽车的平均速度。</a:t>
            </a:r>
            <a:endParaRPr lang="zh-CN" altLang="en-US" sz="2400"/>
          </a:p>
        </p:txBody>
      </p:sp>
      <p:sp>
        <p:nvSpPr>
          <p:cNvPr id="5" name="矩形 4"/>
          <p:cNvSpPr/>
          <p:nvPr/>
        </p:nvSpPr>
        <p:spPr>
          <a:xfrm>
            <a:off x="8618810" y="3644108"/>
            <a:ext cx="1168910" cy="461665"/>
          </a:xfrm>
          <a:prstGeom prst="rect">
            <a:avLst/>
          </a:prstGeom>
        </p:spPr>
        <p:txBody>
          <a:bodyPr wrap="none">
            <a:spAutoFit/>
          </a:bodyPr>
          <a:lstStyle/>
          <a:p>
            <a:r>
              <a:rPr lang="zh-CN" altLang="en-US" smtClean="0"/>
              <a:t>图</a:t>
            </a:r>
            <a:r>
              <a:rPr lang="en-US" smtClean="0"/>
              <a:t>10-6</a:t>
            </a:r>
            <a:endParaRPr lang="zh-CN" altLang="en-US"/>
          </a:p>
        </p:txBody>
      </p:sp>
      <p:pic>
        <p:nvPicPr>
          <p:cNvPr id="7" name="20WLZT1043.EPS" descr="id:2147501019;FounderCES"/>
          <p:cNvPicPr/>
          <p:nvPr/>
        </p:nvPicPr>
        <p:blipFill>
          <a:blip r:embed="rId2"/>
          <a:stretch>
            <a:fillRect/>
          </a:stretch>
        </p:blipFill>
        <p:spPr>
          <a:xfrm>
            <a:off x="7809718" y="1643844"/>
            <a:ext cx="3290432" cy="1818987"/>
          </a:xfrm>
          <a:prstGeom prst="rect">
            <a:avLst/>
          </a:prstGeom>
        </p:spPr>
      </p:pic>
      <p:graphicFrame>
        <p:nvGraphicFramePr>
          <p:cNvPr id="247810" name="Object 2"/>
          <p:cNvGraphicFramePr>
            <a:graphicFrameLocks noChangeAspect="1"/>
          </p:cNvGraphicFramePr>
          <p:nvPr/>
        </p:nvGraphicFramePr>
        <p:xfrm>
          <a:off x="1080302" y="3001166"/>
          <a:ext cx="6229350" cy="2344738"/>
        </p:xfrm>
        <a:graphic>
          <a:graphicData uri="http://schemas.openxmlformats.org/presentationml/2006/ole">
            <mc:AlternateContent>
              <mc:Choice xmlns:v="urn:schemas-microsoft-com:vml" Requires="v">
                <p:oleObj spid="_x0000_s1045" name="文档" r:id="rId3" imgW="6309360" imgH="2381250" progId="Word.Document.12">
                  <p:embed/>
                </p:oleObj>
              </mc:Choice>
              <mc:Fallback>
                <p:oleObj name="文档" r:id="rId3" imgW="6309360" imgH="2381250" progId="Word.Document.12">
                  <p:embed/>
                  <p:pic>
                    <p:nvPicPr>
                      <p:cNvPr id="0" name="OLE substitute image"/>
                      <p:cNvPicPr/>
                      <p:nvPr/>
                    </p:nvPicPr>
                    <p:blipFill>
                      <a:blip r:embed="rId4"/>
                      <a:stretch>
                        <a:fillRect/>
                      </a:stretch>
                    </p:blipFill>
                    <p:spPr>
                      <a:xfrm>
                        <a:off x="1080302" y="3001166"/>
                        <a:ext cx="6229350" cy="2344738"/>
                      </a:xfrm>
                      <a:prstGeom prst="rect">
                        <a:avLst/>
                      </a:prstGeom>
                      <a:noFill/>
                      <a:ln w="9525">
                        <a:noFill/>
                      </a:ln>
                    </p:spPr>
                  </p:pic>
                </p:oleObj>
              </mc:Fallback>
            </mc:AlternateContent>
          </a:graphicData>
        </a:graphic>
      </p:graphicFrame>
    </p:spTree>
  </p:cSld>
  <p:clrMapOvr>
    <a:masterClrMapping/>
  </p:clrMapOvr>
  <p:transition>
    <p:fade/>
  </p:transition>
  <p:timing/>
</p:sld>
</file>

<file path=ppt/slides/slide1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graphicFrame>
        <p:nvGraphicFramePr>
          <p:cNvPr id="269315" name="Object 3"/>
          <p:cNvGraphicFramePr>
            <a:graphicFrameLocks noChangeAspect="1"/>
          </p:cNvGraphicFramePr>
          <p:nvPr/>
        </p:nvGraphicFramePr>
        <p:xfrm>
          <a:off x="951670" y="1072340"/>
          <a:ext cx="7786742" cy="4425950"/>
        </p:xfrm>
        <a:graphic>
          <a:graphicData uri="http://schemas.openxmlformats.org/presentationml/2006/ole">
            <mc:AlternateContent>
              <mc:Choice xmlns:v="urn:schemas-microsoft-com:vml" Requires="v">
                <p:oleObj spid="_x0000_s1046" name="文档" r:id="rId2" imgW="8083550" imgH="4686300" progId="Word.Document.12">
                  <p:embed/>
                </p:oleObj>
              </mc:Choice>
              <mc:Fallback>
                <p:oleObj name="文档" r:id="rId2" imgW="8083550" imgH="4686300" progId="Word.Document.12">
                  <p:embed/>
                  <p:pic>
                    <p:nvPicPr>
                      <p:cNvPr id="0" name="OLE substitute image"/>
                      <p:cNvPicPr/>
                      <p:nvPr/>
                    </p:nvPicPr>
                    <p:blipFill>
                      <a:blip r:embed="rId3"/>
                      <a:stretch>
                        <a:fillRect/>
                      </a:stretch>
                    </p:blipFill>
                    <p:spPr>
                      <a:xfrm>
                        <a:off x="951670" y="1072340"/>
                        <a:ext cx="7786742" cy="4425950"/>
                      </a:xfrm>
                      <a:prstGeom prst="rect">
                        <a:avLst/>
                      </a:prstGeom>
                      <a:noFill/>
                      <a:ln w="9525">
                        <a:noFill/>
                      </a:ln>
                    </p:spPr>
                  </p:pic>
                </p:oleObj>
              </mc:Fallback>
            </mc:AlternateContent>
          </a:graphicData>
        </a:graphic>
      </p:graphicFrame>
    </p:spTree>
  </p:cSld>
  <p:clrMapOvr>
    <a:masterClrMapping/>
  </p:clrMapOvr>
  <p:transition>
    <p:fade/>
  </p:transition>
  <p:timing/>
</p:sld>
</file>

<file path=ppt/slides/slide1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15150"/>
            <a:ext cx="10572824" cy="1754326"/>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6. </a:t>
            </a:r>
            <a:r>
              <a:rPr lang="en-US" sz="2400" smtClean="0">
                <a:solidFill>
                  <a:srgbClr val="18B48F"/>
                </a:solidFill>
              </a:rPr>
              <a:t>[2019</a:t>
            </a:r>
            <a:r>
              <a:rPr lang="en-US" altLang="zh-CN" sz="2400" smtClean="0">
                <a:solidFill>
                  <a:srgbClr val="18B48F"/>
                </a:solidFill>
              </a:rPr>
              <a:t>·</a:t>
            </a:r>
            <a:r>
              <a:rPr lang="zh-CN" altLang="en-US" sz="2400" smtClean="0">
                <a:solidFill>
                  <a:srgbClr val="18B48F"/>
                </a:solidFill>
              </a:rPr>
              <a:t>江西</a:t>
            </a:r>
            <a:r>
              <a:rPr lang="en-US" sz="2400" smtClean="0">
                <a:solidFill>
                  <a:srgbClr val="18B48F"/>
                </a:solidFill>
              </a:rPr>
              <a:t>]</a:t>
            </a:r>
            <a:r>
              <a:rPr lang="zh-CN" altLang="en-US" sz="2400" smtClean="0"/>
              <a:t>图</a:t>
            </a:r>
            <a:r>
              <a:rPr lang="en-US" sz="2400" smtClean="0"/>
              <a:t>10-6</a:t>
            </a:r>
            <a:r>
              <a:rPr lang="zh-CN" altLang="en-US" sz="2400" smtClean="0"/>
              <a:t>是根据王爷爷驾驶汽车在某段平直高速公路上行驶时记录的数据描绘出的</a:t>
            </a:r>
            <a:r>
              <a:rPr lang="en-US" sz="2400" i="1" smtClean="0"/>
              <a:t>s-t </a:t>
            </a:r>
            <a:r>
              <a:rPr lang="zh-CN" altLang="en-US" sz="2400" smtClean="0"/>
              <a:t>图像。</a:t>
            </a:r>
            <a:endParaRPr lang="zh-CN" altLang="en-US" sz="2400" smtClean="0"/>
          </a:p>
          <a:p>
            <a:pPr>
              <a:lnSpc>
                <a:spcPct val="150000"/>
              </a:lnSpc>
            </a:pPr>
            <a:r>
              <a:rPr lang="en-US" sz="2400" smtClean="0"/>
              <a:t>(2)</a:t>
            </a:r>
            <a:r>
              <a:rPr lang="zh-CN" altLang="en-US" sz="2400" smtClean="0"/>
              <a:t>求</a:t>
            </a:r>
            <a:r>
              <a:rPr lang="en-US" sz="2400" smtClean="0"/>
              <a:t>0</a:t>
            </a:r>
            <a:r>
              <a:rPr lang="en-US" sz="2400" i="1" smtClean="0"/>
              <a:t>~</a:t>
            </a:r>
            <a:r>
              <a:rPr lang="en-US" sz="2400" smtClean="0"/>
              <a:t>50 min</a:t>
            </a:r>
            <a:r>
              <a:rPr lang="zh-CN" altLang="en-US" sz="2400" smtClean="0"/>
              <a:t>内汽车的平均速度。</a:t>
            </a:r>
            <a:endParaRPr lang="zh-CN" altLang="en-US" sz="2400"/>
          </a:p>
        </p:txBody>
      </p:sp>
      <p:sp>
        <p:nvSpPr>
          <p:cNvPr id="5" name="矩形 4"/>
          <p:cNvSpPr/>
          <p:nvPr/>
        </p:nvSpPr>
        <p:spPr>
          <a:xfrm>
            <a:off x="9400344" y="3644108"/>
            <a:ext cx="1168910" cy="461665"/>
          </a:xfrm>
          <a:prstGeom prst="rect">
            <a:avLst/>
          </a:prstGeom>
        </p:spPr>
        <p:txBody>
          <a:bodyPr wrap="none">
            <a:spAutoFit/>
          </a:bodyPr>
          <a:lstStyle/>
          <a:p>
            <a:r>
              <a:rPr lang="zh-CN" altLang="en-US" smtClean="0"/>
              <a:t>图</a:t>
            </a:r>
            <a:r>
              <a:rPr lang="en-US" smtClean="0"/>
              <a:t>10-6</a:t>
            </a:r>
            <a:endParaRPr lang="zh-CN" altLang="en-US"/>
          </a:p>
        </p:txBody>
      </p:sp>
      <p:pic>
        <p:nvPicPr>
          <p:cNvPr id="7" name="20WLZT1043.EPS" descr="id:2147501019;FounderCES"/>
          <p:cNvPicPr/>
          <p:nvPr/>
        </p:nvPicPr>
        <p:blipFill>
          <a:blip r:embed="rId2"/>
          <a:stretch>
            <a:fillRect/>
          </a:stretch>
        </p:blipFill>
        <p:spPr>
          <a:xfrm>
            <a:off x="8591252" y="1643844"/>
            <a:ext cx="3290432" cy="1818987"/>
          </a:xfrm>
          <a:prstGeom prst="rect">
            <a:avLst/>
          </a:prstGeom>
        </p:spPr>
      </p:pic>
      <p:graphicFrame>
        <p:nvGraphicFramePr>
          <p:cNvPr id="270339" name="Object 3"/>
          <p:cNvGraphicFramePr>
            <a:graphicFrameLocks noChangeAspect="1"/>
          </p:cNvGraphicFramePr>
          <p:nvPr/>
        </p:nvGraphicFramePr>
        <p:xfrm>
          <a:off x="1022350" y="2433638"/>
          <a:ext cx="7605713" cy="4425950"/>
        </p:xfrm>
        <a:graphic>
          <a:graphicData uri="http://schemas.openxmlformats.org/presentationml/2006/ole">
            <mc:AlternateContent>
              <mc:Choice xmlns:v="urn:schemas-microsoft-com:vml" Requires="v">
                <p:oleObj spid="_x0000_s1047" name="文档" r:id="rId3" imgW="8084820" imgH="4702810" progId="Word.Document.12">
                  <p:embed/>
                </p:oleObj>
              </mc:Choice>
              <mc:Fallback>
                <p:oleObj name="文档" r:id="rId3" imgW="8084820" imgH="4702810" progId="Word.Document.12">
                  <p:embed/>
                  <p:pic>
                    <p:nvPicPr>
                      <p:cNvPr id="0" name="OLE substitute image"/>
                      <p:cNvPicPr/>
                      <p:nvPr/>
                    </p:nvPicPr>
                    <p:blipFill>
                      <a:blip r:embed="rId4"/>
                      <a:stretch>
                        <a:fillRect/>
                      </a:stretch>
                    </p:blipFill>
                    <p:spPr>
                      <a:xfrm>
                        <a:off x="1022350" y="2433638"/>
                        <a:ext cx="7605713" cy="4425950"/>
                      </a:xfrm>
                      <a:prstGeom prst="rect">
                        <a:avLst/>
                      </a:prstGeom>
                      <a:noFill/>
                      <a:ln w="9525">
                        <a:noFill/>
                      </a:ln>
                    </p:spPr>
                  </p:pic>
                </p:oleObj>
              </mc:Fallback>
            </mc:AlternateContent>
          </a:graphicData>
        </a:graphic>
      </p:graphicFrame>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270339"/>
                                        </p:tgtEl>
                                        <p:attrNameLst>
                                          <p:attrName>style.visibility</p:attrName>
                                        </p:attrNameLst>
                                      </p:cBhvr>
                                      <p:to>
                                        <p:strVal val="visible"/>
                                      </p:to>
                                    </p:set>
                                    <p:animEffect transition="in" filter="fade">
                                      <p:cBhvr>
                                        <p:cTn id="7" dur="500"/>
                                        <p:tgtEl>
                                          <p:spTgt spid="2703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15150"/>
            <a:ext cx="10572824" cy="1200329"/>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6. </a:t>
            </a:r>
            <a:r>
              <a:rPr lang="en-US" sz="2400" smtClean="0">
                <a:solidFill>
                  <a:srgbClr val="18B48F"/>
                </a:solidFill>
              </a:rPr>
              <a:t>[2019</a:t>
            </a:r>
            <a:r>
              <a:rPr lang="en-US" altLang="zh-CN" sz="2400" smtClean="0">
                <a:solidFill>
                  <a:srgbClr val="18B48F"/>
                </a:solidFill>
              </a:rPr>
              <a:t>·</a:t>
            </a:r>
            <a:r>
              <a:rPr lang="zh-CN" altLang="en-US" sz="2400" smtClean="0">
                <a:solidFill>
                  <a:srgbClr val="18B48F"/>
                </a:solidFill>
              </a:rPr>
              <a:t>江西</a:t>
            </a:r>
            <a:r>
              <a:rPr lang="en-US" sz="2400" smtClean="0">
                <a:solidFill>
                  <a:srgbClr val="18B48F"/>
                </a:solidFill>
              </a:rPr>
              <a:t>]</a:t>
            </a:r>
            <a:r>
              <a:rPr lang="zh-CN" altLang="en-US" sz="2400" smtClean="0"/>
              <a:t>图</a:t>
            </a:r>
            <a:r>
              <a:rPr lang="en-US" sz="2400" smtClean="0"/>
              <a:t>10-6</a:t>
            </a:r>
            <a:r>
              <a:rPr lang="zh-CN" altLang="en-US" sz="2400" smtClean="0"/>
              <a:t>是根据王爷爷驾驶汽车在某段平直高速公路上行驶时记录的数据描绘出的</a:t>
            </a:r>
            <a:r>
              <a:rPr lang="en-US" sz="2400" i="1" smtClean="0"/>
              <a:t>s-t </a:t>
            </a:r>
            <a:r>
              <a:rPr lang="zh-CN" altLang="en-US" sz="2400" smtClean="0"/>
              <a:t>图像。</a:t>
            </a:r>
            <a:endParaRPr lang="zh-CN" altLang="en-US" sz="2400" smtClean="0"/>
          </a:p>
        </p:txBody>
      </p:sp>
      <p:sp>
        <p:nvSpPr>
          <p:cNvPr id="5" name="矩形 4"/>
          <p:cNvSpPr/>
          <p:nvPr/>
        </p:nvSpPr>
        <p:spPr>
          <a:xfrm>
            <a:off x="8618810" y="3644108"/>
            <a:ext cx="1168910" cy="461665"/>
          </a:xfrm>
          <a:prstGeom prst="rect">
            <a:avLst/>
          </a:prstGeom>
        </p:spPr>
        <p:txBody>
          <a:bodyPr wrap="none">
            <a:spAutoFit/>
          </a:bodyPr>
          <a:lstStyle/>
          <a:p>
            <a:r>
              <a:rPr lang="zh-CN" altLang="en-US" smtClean="0"/>
              <a:t>图</a:t>
            </a:r>
            <a:r>
              <a:rPr lang="en-US" smtClean="0"/>
              <a:t>10-6</a:t>
            </a:r>
            <a:endParaRPr lang="zh-CN" altLang="en-US"/>
          </a:p>
        </p:txBody>
      </p:sp>
      <p:pic>
        <p:nvPicPr>
          <p:cNvPr id="7" name="20WLZT1043.EPS" descr="id:2147501019;FounderCES"/>
          <p:cNvPicPr/>
          <p:nvPr/>
        </p:nvPicPr>
        <p:blipFill>
          <a:blip r:embed="rId2"/>
          <a:stretch>
            <a:fillRect/>
          </a:stretch>
        </p:blipFill>
        <p:spPr>
          <a:xfrm>
            <a:off x="7809718" y="1643844"/>
            <a:ext cx="3290432" cy="1818987"/>
          </a:xfrm>
          <a:prstGeom prst="rect">
            <a:avLst/>
          </a:prstGeom>
        </p:spPr>
      </p:pic>
      <p:graphicFrame>
        <p:nvGraphicFramePr>
          <p:cNvPr id="247810" name="Object 2"/>
          <p:cNvGraphicFramePr>
            <a:graphicFrameLocks noChangeAspect="1"/>
          </p:cNvGraphicFramePr>
          <p:nvPr/>
        </p:nvGraphicFramePr>
        <p:xfrm>
          <a:off x="1094546" y="1786720"/>
          <a:ext cx="6229350" cy="2344738"/>
        </p:xfrm>
        <a:graphic>
          <a:graphicData uri="http://schemas.openxmlformats.org/presentationml/2006/ole">
            <mc:AlternateContent>
              <mc:Choice xmlns:v="urn:schemas-microsoft-com:vml" Requires="v">
                <p:oleObj spid="_x0000_s1048" name="文档" r:id="rId3" imgW="6309360" imgH="2381250" progId="Word.Document.12">
                  <p:embed/>
                </p:oleObj>
              </mc:Choice>
              <mc:Fallback>
                <p:oleObj name="文档" r:id="rId3" imgW="6309360" imgH="2381250" progId="Word.Document.12">
                  <p:embed/>
                  <p:pic>
                    <p:nvPicPr>
                      <p:cNvPr id="0" name="OLE substitute image"/>
                      <p:cNvPicPr/>
                      <p:nvPr/>
                    </p:nvPicPr>
                    <p:blipFill>
                      <a:blip r:embed="rId4"/>
                      <a:stretch>
                        <a:fillRect/>
                      </a:stretch>
                    </p:blipFill>
                    <p:spPr>
                      <a:xfrm>
                        <a:off x="1094546" y="1786720"/>
                        <a:ext cx="6229350" cy="2344738"/>
                      </a:xfrm>
                      <a:prstGeom prst="rect">
                        <a:avLst/>
                      </a:prstGeom>
                      <a:noFill/>
                      <a:ln w="9525">
                        <a:noFill/>
                      </a:ln>
                    </p:spPr>
                  </p:pic>
                </p:oleObj>
              </mc:Fallback>
            </mc:AlternateContent>
          </a:graphicData>
        </a:graphic>
      </p:graphicFrame>
      <p:graphicFrame>
        <p:nvGraphicFramePr>
          <p:cNvPr id="271363" name="Object 3"/>
          <p:cNvGraphicFramePr>
            <a:graphicFrameLocks noChangeAspect="1"/>
          </p:cNvGraphicFramePr>
          <p:nvPr/>
        </p:nvGraphicFramePr>
        <p:xfrm>
          <a:off x="1020763" y="4069571"/>
          <a:ext cx="6426200" cy="1431925"/>
        </p:xfrm>
        <a:graphic>
          <a:graphicData uri="http://schemas.openxmlformats.org/presentationml/2006/ole">
            <mc:AlternateContent>
              <mc:Choice xmlns:v="urn:schemas-microsoft-com:vml" Requires="v">
                <p:oleObj spid="_x0000_s1049" name="文档" r:id="rId5" imgW="6940550" imgH="1540510" progId="Word.Document.12">
                  <p:embed/>
                </p:oleObj>
              </mc:Choice>
              <mc:Fallback>
                <p:oleObj name="文档" r:id="rId5" imgW="6940550" imgH="1540510" progId="Word.Document.12">
                  <p:embed/>
                  <p:pic>
                    <p:nvPicPr>
                      <p:cNvPr id="0" name="OLE substitute image"/>
                      <p:cNvPicPr/>
                      <p:nvPr/>
                    </p:nvPicPr>
                    <p:blipFill>
                      <a:blip r:embed="rId6"/>
                      <a:stretch>
                        <a:fillRect/>
                      </a:stretch>
                    </p:blipFill>
                    <p:spPr>
                      <a:xfrm>
                        <a:off x="1020763" y="4069571"/>
                        <a:ext cx="6426200" cy="1431925"/>
                      </a:xfrm>
                      <a:prstGeom prst="rect">
                        <a:avLst/>
                      </a:prstGeom>
                      <a:noFill/>
                      <a:ln w="9525">
                        <a:noFill/>
                      </a:ln>
                    </p:spPr>
                  </p:pic>
                </p:oleObj>
              </mc:Fallback>
            </mc:AlternateContent>
          </a:graphicData>
        </a:graphic>
      </p:graphicFrame>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271363"/>
                                        </p:tgtEl>
                                        <p:attrNameLst>
                                          <p:attrName>style.visibility</p:attrName>
                                        </p:attrNameLst>
                                      </p:cBhvr>
                                      <p:to>
                                        <p:strVal val="visible"/>
                                      </p:to>
                                    </p:set>
                                    <p:animEffect transition="in" filter="fade">
                                      <p:cBhvr>
                                        <p:cTn id="7" dur="500"/>
                                        <p:tgtEl>
                                          <p:spTgt spid="2713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3" name="文本框 16"/>
          <p:cNvSpPr txBox="1">
            <a:spLocks noChangeArrowheads="1"/>
          </p:cNvSpPr>
          <p:nvPr/>
        </p:nvSpPr>
        <p:spPr bwMode="auto">
          <a:xfrm>
            <a:off x="951670" y="656416"/>
            <a:ext cx="10644262" cy="642924"/>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800" b="1" spc="150" smtClean="0">
                <a:solidFill>
                  <a:srgbClr val="1CB691"/>
                </a:solidFill>
                <a:latin typeface="微软雅黑" panose="020b0503020204020204" pitchFamily="34" charset="-122"/>
                <a:ea typeface="微软雅黑" panose="020b0503020204020204" pitchFamily="34" charset="-122"/>
              </a:rPr>
              <a:t>考点一　功</a:t>
            </a:r>
            <a:endParaRPr lang="zh-CN" altLang="en-US" sz="2800" b="1" spc="150" smtClean="0">
              <a:solidFill>
                <a:srgbClr val="1CB691"/>
              </a:solidFill>
              <a:latin typeface="微软雅黑" panose="020b0503020204020204" pitchFamily="34" charset="-122"/>
              <a:ea typeface="微软雅黑" panose="020b0503020204020204" pitchFamily="34" charset="-122"/>
            </a:endParaRPr>
          </a:p>
        </p:txBody>
      </p:sp>
      <p:sp>
        <p:nvSpPr>
          <p:cNvPr id="9" name="TextBox 8"/>
          <p:cNvSpPr txBox="1"/>
          <p:nvPr/>
        </p:nvSpPr>
        <p:spPr>
          <a:xfrm>
            <a:off x="951670" y="1299358"/>
            <a:ext cx="10787138" cy="1754326"/>
          </a:xfrm>
          <a:prstGeom prst="rect">
            <a:avLst/>
          </a:prstGeom>
          <a:noFill/>
        </p:spPr>
        <p:txBody>
          <a:bodyPr wrap="square" rtlCol="0">
            <a:spAutoFit/>
          </a:bodyPr>
          <a:lstStyle/>
          <a:p>
            <a:pPr>
              <a:lnSpc>
                <a:spcPct val="150000"/>
              </a:lnSpc>
            </a:pPr>
            <a:r>
              <a:rPr lang="en-US" b="1" smtClean="0"/>
              <a:t>1.</a:t>
            </a:r>
            <a:r>
              <a:rPr lang="zh-CN" altLang="en-US" b="1" smtClean="0"/>
              <a:t>功</a:t>
            </a:r>
            <a:r>
              <a:rPr lang="en-US" b="1" smtClean="0"/>
              <a:t>:</a:t>
            </a:r>
            <a:r>
              <a:rPr lang="zh-CN" altLang="en-US" smtClean="0"/>
              <a:t>如果一个力作用在物体上</a:t>
            </a:r>
            <a:r>
              <a:rPr lang="en-US" smtClean="0"/>
              <a:t>,</a:t>
            </a:r>
            <a:r>
              <a:rPr lang="zh-CN" altLang="en-US" smtClean="0"/>
              <a:t>物体在这个力的方向上通过了一段距离</a:t>
            </a:r>
            <a:r>
              <a:rPr lang="en-US" smtClean="0"/>
              <a:t>,</a:t>
            </a:r>
            <a:r>
              <a:rPr lang="zh-CN" altLang="en-US" smtClean="0"/>
              <a:t>我们就说这个力做了功。力学中的功包含两个必要因素</a:t>
            </a:r>
            <a:r>
              <a:rPr lang="en-US" smtClean="0"/>
              <a:t>:</a:t>
            </a:r>
            <a:r>
              <a:rPr lang="zh-CN" altLang="en-US" smtClean="0"/>
              <a:t>一是作用在物体上的</a:t>
            </a:r>
            <a:r>
              <a:rPr lang="zh-CN" altLang="en-US" i="1" u="sng" smtClean="0"/>
              <a:t>　　　　</a:t>
            </a:r>
            <a:r>
              <a:rPr lang="en-US" smtClean="0"/>
              <a:t>,</a:t>
            </a:r>
            <a:r>
              <a:rPr lang="zh-CN" altLang="en-US" smtClean="0"/>
              <a:t>二是物体在力的方向上通过的</a:t>
            </a:r>
            <a:r>
              <a:rPr lang="zh-CN" altLang="en-US" i="1" u="sng" smtClean="0"/>
              <a:t>　　　　</a:t>
            </a:r>
            <a:r>
              <a:rPr lang="zh-CN" altLang="en-US" smtClean="0"/>
              <a:t>。</a:t>
            </a:r>
            <a:r>
              <a:rPr lang="en-US" smtClean="0"/>
              <a:t> </a:t>
            </a:r>
            <a:endParaRPr lang="zh-CN" altLang="en-US"/>
          </a:p>
        </p:txBody>
      </p:sp>
      <p:sp>
        <p:nvSpPr>
          <p:cNvPr id="7" name="Rectangle 14"/>
          <p:cNvSpPr>
            <a:spLocks noChangeArrowheads="1"/>
          </p:cNvSpPr>
          <p:nvPr/>
        </p:nvSpPr>
        <p:spPr bwMode="auto">
          <a:xfrm>
            <a:off x="10310048" y="1858158"/>
            <a:ext cx="492443"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力</a:t>
            </a:r>
            <a:endParaRPr lang="zh-CN" altLang="en-US">
              <a:solidFill>
                <a:srgbClr val="A50021"/>
              </a:solidFill>
            </a:endParaRPr>
          </a:p>
        </p:txBody>
      </p:sp>
      <p:sp>
        <p:nvSpPr>
          <p:cNvPr id="5" name="Rectangle 14"/>
          <p:cNvSpPr>
            <a:spLocks noChangeArrowheads="1"/>
          </p:cNvSpPr>
          <p:nvPr/>
        </p:nvSpPr>
        <p:spPr bwMode="auto">
          <a:xfrm>
            <a:off x="4880760" y="2396625"/>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距离</a:t>
            </a:r>
            <a:endParaRPr lang="zh-CN" altLang="en-US">
              <a:solidFill>
                <a:srgbClr val="A50021"/>
              </a:solidFill>
            </a:endParaRPr>
          </a:p>
        </p:txBody>
      </p:sp>
    </p:spTree>
  </p:cSld>
  <p:clrMapOvr>
    <a:masterClrMapping/>
  </p:clrMapOvr>
  <p:transition>
    <p:pull di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5" grpId="0"/>
    </p:bldLst>
  </p:timing>
</p:sld>
</file>

<file path=ppt/slides/slide2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643712"/>
            <a:ext cx="10572824" cy="2862322"/>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7. </a:t>
            </a:r>
            <a:r>
              <a:rPr lang="en-US" sz="2400" smtClean="0">
                <a:solidFill>
                  <a:srgbClr val="18B48F"/>
                </a:solidFill>
              </a:rPr>
              <a:t>[2015</a:t>
            </a:r>
            <a:r>
              <a:rPr lang="en-US" altLang="zh-CN" sz="2400" smtClean="0">
                <a:solidFill>
                  <a:srgbClr val="18B48F"/>
                </a:solidFill>
              </a:rPr>
              <a:t>·</a:t>
            </a:r>
            <a:r>
              <a:rPr lang="zh-CN" altLang="en-US" sz="2400" smtClean="0">
                <a:solidFill>
                  <a:srgbClr val="18B48F"/>
                </a:solidFill>
              </a:rPr>
              <a:t>江西</a:t>
            </a:r>
            <a:r>
              <a:rPr lang="en-US" sz="2400" smtClean="0">
                <a:solidFill>
                  <a:srgbClr val="18B48F"/>
                </a:solidFill>
              </a:rPr>
              <a:t>]</a:t>
            </a:r>
            <a:r>
              <a:rPr lang="zh-CN" altLang="en-US" sz="2400" smtClean="0"/>
              <a:t>炎热的夏天</a:t>
            </a:r>
            <a:r>
              <a:rPr lang="en-US" sz="2400" smtClean="0"/>
              <a:t>,</a:t>
            </a:r>
            <a:r>
              <a:rPr lang="zh-CN" altLang="en-US" sz="2400" smtClean="0"/>
              <a:t>王爷爷驾着一辆功率为</a:t>
            </a:r>
            <a:r>
              <a:rPr lang="en-US" sz="2400" smtClean="0"/>
              <a:t>120 kW</a:t>
            </a:r>
            <a:r>
              <a:rPr lang="zh-CN" altLang="en-US" sz="2400" smtClean="0"/>
              <a:t>的小轿车</a:t>
            </a:r>
            <a:r>
              <a:rPr lang="en-US" sz="2400" smtClean="0"/>
              <a:t>,</a:t>
            </a:r>
            <a:r>
              <a:rPr lang="zh-CN" altLang="en-US" sz="2400" smtClean="0"/>
              <a:t>带着家人前往井冈山休闲度假</a:t>
            </a:r>
            <a:r>
              <a:rPr lang="en-US" sz="2400" smtClean="0"/>
              <a:t>,</a:t>
            </a:r>
            <a:r>
              <a:rPr lang="zh-CN" altLang="en-US" sz="2400" smtClean="0"/>
              <a:t>途中在一段平直的高速公路上以</a:t>
            </a:r>
            <a:r>
              <a:rPr lang="en-US" sz="2400" smtClean="0"/>
              <a:t>90 km/h</a:t>
            </a:r>
            <a:r>
              <a:rPr lang="zh-CN" altLang="en-US" sz="2400" smtClean="0"/>
              <a:t>的速度匀速行驶。求</a:t>
            </a:r>
            <a:r>
              <a:rPr lang="en-US" sz="2400" smtClean="0"/>
              <a:t>:</a:t>
            </a:r>
            <a:endParaRPr lang="zh-CN" altLang="en-US" sz="2400" smtClean="0"/>
          </a:p>
          <a:p>
            <a:pPr>
              <a:lnSpc>
                <a:spcPct val="150000"/>
              </a:lnSpc>
            </a:pPr>
            <a:r>
              <a:rPr lang="en-US" sz="2400" smtClean="0"/>
              <a:t>(1)5 min</a:t>
            </a:r>
            <a:r>
              <a:rPr lang="zh-CN" altLang="en-US" sz="2400" smtClean="0"/>
              <a:t>内行驶的路程。</a:t>
            </a:r>
            <a:endParaRPr lang="zh-CN" altLang="en-US" sz="2400" smtClean="0"/>
          </a:p>
          <a:p>
            <a:pPr>
              <a:lnSpc>
                <a:spcPct val="150000"/>
              </a:lnSpc>
            </a:pPr>
            <a:r>
              <a:rPr lang="en-US" sz="2400" smtClean="0"/>
              <a:t>(2)</a:t>
            </a:r>
            <a:r>
              <a:rPr lang="zh-CN" altLang="en-US" sz="2400" smtClean="0"/>
              <a:t>这段路程中小车受到的阻力。</a:t>
            </a:r>
            <a:endParaRPr lang="zh-CN" altLang="en-US" sz="2400"/>
          </a:p>
        </p:txBody>
      </p:sp>
      <p:graphicFrame>
        <p:nvGraphicFramePr>
          <p:cNvPr id="257025" name="Object 1"/>
          <p:cNvGraphicFramePr>
            <a:graphicFrameLocks noChangeAspect="1"/>
          </p:cNvGraphicFramePr>
          <p:nvPr/>
        </p:nvGraphicFramePr>
        <p:xfrm>
          <a:off x="1017588" y="3430588"/>
          <a:ext cx="7439025" cy="1642280"/>
        </p:xfrm>
        <a:graphic>
          <a:graphicData uri="http://schemas.openxmlformats.org/presentationml/2006/ole">
            <mc:AlternateContent>
              <mc:Choice xmlns:v="urn:schemas-microsoft-com:vml" Requires="v">
                <p:oleObj spid="_x0000_s1050" name="文档" r:id="rId2" imgW="8025130" imgH="1783080" progId="Word.Document.12">
                  <p:embed/>
                </p:oleObj>
              </mc:Choice>
              <mc:Fallback>
                <p:oleObj name="文档" r:id="rId2" imgW="8025130" imgH="1783080" progId="Word.Document.12">
                  <p:embed/>
                  <p:pic>
                    <p:nvPicPr>
                      <p:cNvPr id="0" name="OLE substitute image"/>
                      <p:cNvPicPr/>
                      <p:nvPr/>
                    </p:nvPicPr>
                    <p:blipFill>
                      <a:blip r:embed="rId3"/>
                      <a:stretch>
                        <a:fillRect/>
                      </a:stretch>
                    </p:blipFill>
                    <p:spPr>
                      <a:xfrm>
                        <a:off x="1017588" y="3430588"/>
                        <a:ext cx="7439025" cy="1642280"/>
                      </a:xfrm>
                      <a:prstGeom prst="rect">
                        <a:avLst/>
                      </a:prstGeom>
                      <a:noFill/>
                      <a:ln w="9525">
                        <a:noFill/>
                      </a:ln>
                    </p:spPr>
                  </p:pic>
                </p:oleObj>
              </mc:Fallback>
            </mc:AlternateContent>
          </a:graphicData>
        </a:graphic>
      </p:graphicFrame>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257025"/>
                                        </p:tgtEl>
                                        <p:attrNameLst>
                                          <p:attrName>style.visibility</p:attrName>
                                        </p:attrNameLst>
                                      </p:cBhvr>
                                      <p:to>
                                        <p:strVal val="visible"/>
                                      </p:to>
                                    </p:set>
                                    <p:animEffect transition="in" filter="fade">
                                      <p:cBhvr>
                                        <p:cTn id="7" dur="500"/>
                                        <p:tgtEl>
                                          <p:spTgt spid="2570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643712"/>
            <a:ext cx="10572824" cy="2308324"/>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7. </a:t>
            </a:r>
            <a:r>
              <a:rPr lang="en-US" sz="2400" smtClean="0">
                <a:solidFill>
                  <a:srgbClr val="18B48F"/>
                </a:solidFill>
              </a:rPr>
              <a:t>[2015</a:t>
            </a:r>
            <a:r>
              <a:rPr lang="en-US" altLang="zh-CN" sz="2400" smtClean="0">
                <a:solidFill>
                  <a:srgbClr val="18B48F"/>
                </a:solidFill>
              </a:rPr>
              <a:t>·</a:t>
            </a:r>
            <a:r>
              <a:rPr lang="zh-CN" altLang="en-US" sz="2400" smtClean="0">
                <a:solidFill>
                  <a:srgbClr val="18B48F"/>
                </a:solidFill>
              </a:rPr>
              <a:t>江西</a:t>
            </a:r>
            <a:r>
              <a:rPr lang="en-US" sz="2400" smtClean="0">
                <a:solidFill>
                  <a:srgbClr val="18B48F"/>
                </a:solidFill>
              </a:rPr>
              <a:t>]</a:t>
            </a:r>
            <a:r>
              <a:rPr lang="zh-CN" altLang="en-US" sz="2400" smtClean="0"/>
              <a:t>炎热的夏天</a:t>
            </a:r>
            <a:r>
              <a:rPr lang="en-US" sz="2400" smtClean="0"/>
              <a:t>,</a:t>
            </a:r>
            <a:r>
              <a:rPr lang="zh-CN" altLang="en-US" sz="2400" smtClean="0"/>
              <a:t>王爷爷驾着一辆功率为</a:t>
            </a:r>
            <a:r>
              <a:rPr lang="en-US" sz="2400" smtClean="0"/>
              <a:t>120 kW</a:t>
            </a:r>
            <a:r>
              <a:rPr lang="zh-CN" altLang="en-US" sz="2400" smtClean="0"/>
              <a:t>的小轿车</a:t>
            </a:r>
            <a:r>
              <a:rPr lang="en-US" sz="2400" smtClean="0"/>
              <a:t>,</a:t>
            </a:r>
            <a:r>
              <a:rPr lang="zh-CN" altLang="en-US" sz="2400" smtClean="0"/>
              <a:t>带着家人前往井冈山休闲度假</a:t>
            </a:r>
            <a:r>
              <a:rPr lang="en-US" sz="2400" smtClean="0"/>
              <a:t>,</a:t>
            </a:r>
            <a:r>
              <a:rPr lang="zh-CN" altLang="en-US" sz="2400" smtClean="0"/>
              <a:t>途中在一段平直的高速公路上以</a:t>
            </a:r>
            <a:r>
              <a:rPr lang="en-US" sz="2400" smtClean="0"/>
              <a:t>90 km/h</a:t>
            </a:r>
            <a:r>
              <a:rPr lang="zh-CN" altLang="en-US" sz="2400" smtClean="0"/>
              <a:t>的速度匀速行驶。求</a:t>
            </a:r>
            <a:r>
              <a:rPr lang="en-US" sz="2400" smtClean="0"/>
              <a:t>:</a:t>
            </a:r>
            <a:endParaRPr lang="zh-CN" altLang="en-US" sz="2400" smtClean="0"/>
          </a:p>
          <a:p>
            <a:pPr>
              <a:lnSpc>
                <a:spcPct val="150000"/>
              </a:lnSpc>
            </a:pPr>
            <a:r>
              <a:rPr lang="en-US" sz="2400" smtClean="0"/>
              <a:t>(2)</a:t>
            </a:r>
            <a:r>
              <a:rPr lang="zh-CN" altLang="en-US" sz="2400" smtClean="0"/>
              <a:t>这段路程中小车受到的阻力。</a:t>
            </a:r>
            <a:endParaRPr lang="zh-CN" altLang="en-US" sz="2400"/>
          </a:p>
        </p:txBody>
      </p:sp>
      <p:graphicFrame>
        <p:nvGraphicFramePr>
          <p:cNvPr id="257025" name="Object 1"/>
          <p:cNvGraphicFramePr>
            <a:graphicFrameLocks noChangeAspect="1"/>
          </p:cNvGraphicFramePr>
          <p:nvPr/>
        </p:nvGraphicFramePr>
        <p:xfrm>
          <a:off x="1023108" y="3001166"/>
          <a:ext cx="7439025" cy="1838325"/>
        </p:xfrm>
        <a:graphic>
          <a:graphicData uri="http://schemas.openxmlformats.org/presentationml/2006/ole">
            <mc:AlternateContent>
              <mc:Choice xmlns:v="urn:schemas-microsoft-com:vml" Requires="v">
                <p:oleObj spid="_x0000_s1051" name="文档" r:id="rId2" imgW="8025130" imgH="1981200" progId="Word.Document.12">
                  <p:embed/>
                </p:oleObj>
              </mc:Choice>
              <mc:Fallback>
                <p:oleObj name="文档" r:id="rId2" imgW="8025130" imgH="1981200" progId="Word.Document.12">
                  <p:embed/>
                  <p:pic>
                    <p:nvPicPr>
                      <p:cNvPr id="0" name="OLE substitute image"/>
                      <p:cNvPicPr/>
                      <p:nvPr/>
                    </p:nvPicPr>
                    <p:blipFill>
                      <a:blip r:embed="rId3"/>
                      <a:stretch>
                        <a:fillRect/>
                      </a:stretch>
                    </p:blipFill>
                    <p:spPr>
                      <a:xfrm>
                        <a:off x="1023108" y="3001166"/>
                        <a:ext cx="7439025" cy="1838325"/>
                      </a:xfrm>
                      <a:prstGeom prst="rect">
                        <a:avLst/>
                      </a:prstGeom>
                      <a:noFill/>
                      <a:ln w="9525">
                        <a:noFill/>
                      </a:ln>
                    </p:spPr>
                  </p:pic>
                </p:oleObj>
              </mc:Fallback>
            </mc:AlternateContent>
          </a:graphicData>
        </a:graphic>
      </p:graphicFrame>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257025"/>
                                        </p:tgtEl>
                                        <p:attrNameLst>
                                          <p:attrName>style.visibility</p:attrName>
                                        </p:attrNameLst>
                                      </p:cBhvr>
                                      <p:to>
                                        <p:strVal val="visible"/>
                                      </p:to>
                                    </p:set>
                                    <p:animEffect transition="in" filter="fade">
                                      <p:cBhvr>
                                        <p:cTn id="7" dur="500"/>
                                        <p:tgtEl>
                                          <p:spTgt spid="2570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文本框 16"/>
          <p:cNvSpPr txBox="1">
            <a:spLocks noChangeArrowheads="1"/>
          </p:cNvSpPr>
          <p:nvPr/>
        </p:nvSpPr>
        <p:spPr bwMode="auto">
          <a:xfrm>
            <a:off x="951670" y="643712"/>
            <a:ext cx="10715700" cy="642924"/>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800" b="1" spc="150" smtClean="0">
                <a:solidFill>
                  <a:srgbClr val="1CB691"/>
                </a:solidFill>
                <a:latin typeface="微软雅黑" panose="020b0503020204020204" pitchFamily="34" charset="-122"/>
                <a:ea typeface="微软雅黑" panose="020b0503020204020204" pitchFamily="34" charset="-122"/>
              </a:rPr>
              <a:t>重难三　有用功、额外功、总功及机械效率</a:t>
            </a:r>
            <a:endParaRPr lang="zh-CN" altLang="en-US" sz="2800" b="1" spc="150" smtClean="0">
              <a:solidFill>
                <a:srgbClr val="1CB691"/>
              </a:solidFill>
              <a:latin typeface="微软雅黑" panose="020b0503020204020204" pitchFamily="34" charset="-122"/>
              <a:ea typeface="微软雅黑" panose="020b0503020204020204" pitchFamily="34" charset="-122"/>
            </a:endParaRPr>
          </a:p>
        </p:txBody>
      </p:sp>
      <p:sp>
        <p:nvSpPr>
          <p:cNvPr id="3" name="矩形 2"/>
          <p:cNvSpPr/>
          <p:nvPr/>
        </p:nvSpPr>
        <p:spPr>
          <a:xfrm>
            <a:off x="951670" y="1286654"/>
            <a:ext cx="10644262" cy="3416320"/>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8.</a:t>
            </a:r>
            <a:r>
              <a:rPr lang="zh-CN" altLang="en-US" sz="2400" smtClean="0"/>
              <a:t>李玲玲同学用水桶从水井中提水做清洁。她在把装满水的水桶从井底提上来的过程中</a:t>
            </a:r>
            <a:r>
              <a:rPr lang="en-US" sz="2400" smtClean="0"/>
              <a:t>,</a:t>
            </a:r>
            <a:r>
              <a:rPr lang="zh-CN" altLang="en-US" sz="2400" smtClean="0"/>
              <a:t>下列关于做功的说法正确的是</a:t>
            </a:r>
            <a:r>
              <a:rPr lang="en-US" sz="2400" smtClean="0"/>
              <a:t>	(</a:t>
            </a:r>
            <a:r>
              <a:rPr lang="zh-CN" altLang="en-US" sz="2400" i="1" smtClean="0"/>
              <a:t>　　</a:t>
            </a:r>
            <a:r>
              <a:rPr lang="en-US" sz="2400" smtClean="0"/>
              <a:t>)</a:t>
            </a:r>
            <a:endParaRPr lang="zh-CN" altLang="en-US" sz="2400" smtClean="0"/>
          </a:p>
          <a:p>
            <a:pPr>
              <a:lnSpc>
                <a:spcPct val="150000"/>
              </a:lnSpc>
            </a:pPr>
            <a:r>
              <a:rPr lang="en-US" sz="2400" smtClean="0"/>
              <a:t>A.</a:t>
            </a:r>
            <a:r>
              <a:rPr lang="zh-CN" altLang="en-US" sz="2400" smtClean="0"/>
              <a:t>对桶所做的功是有用功</a:t>
            </a:r>
            <a:endParaRPr lang="zh-CN" altLang="en-US" sz="2400" smtClean="0"/>
          </a:p>
          <a:p>
            <a:pPr>
              <a:lnSpc>
                <a:spcPct val="150000"/>
              </a:lnSpc>
            </a:pPr>
            <a:r>
              <a:rPr lang="en-US" sz="2400" smtClean="0"/>
              <a:t>B.</a:t>
            </a:r>
            <a:r>
              <a:rPr lang="zh-CN" altLang="en-US" sz="2400" smtClean="0"/>
              <a:t>对水所做的功是额外功</a:t>
            </a:r>
            <a:endParaRPr lang="zh-CN" altLang="en-US" sz="2400" smtClean="0"/>
          </a:p>
          <a:p>
            <a:pPr>
              <a:lnSpc>
                <a:spcPct val="150000"/>
              </a:lnSpc>
            </a:pPr>
            <a:r>
              <a:rPr lang="en-US" sz="2400" smtClean="0"/>
              <a:t>C.</a:t>
            </a:r>
            <a:r>
              <a:rPr lang="zh-CN" altLang="en-US" sz="2400" smtClean="0"/>
              <a:t>对水所做的功是有用功</a:t>
            </a:r>
            <a:endParaRPr lang="zh-CN" altLang="en-US" sz="2400" smtClean="0"/>
          </a:p>
          <a:p>
            <a:pPr>
              <a:lnSpc>
                <a:spcPct val="150000"/>
              </a:lnSpc>
            </a:pPr>
            <a:r>
              <a:rPr lang="en-US" sz="2400" smtClean="0"/>
              <a:t>D.</a:t>
            </a:r>
            <a:r>
              <a:rPr lang="zh-CN" altLang="en-US" sz="2400" smtClean="0"/>
              <a:t>对水所做的功是总功</a:t>
            </a:r>
            <a:endParaRPr lang="zh-CN" altLang="en-US" sz="2400"/>
          </a:p>
        </p:txBody>
      </p:sp>
      <p:sp>
        <p:nvSpPr>
          <p:cNvPr id="8" name="Rectangle 14"/>
          <p:cNvSpPr>
            <a:spLocks noChangeArrowheads="1"/>
          </p:cNvSpPr>
          <p:nvPr/>
        </p:nvSpPr>
        <p:spPr bwMode="auto">
          <a:xfrm>
            <a:off x="6738148" y="1967997"/>
            <a:ext cx="391454"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altLang="zh-CN" b="1" smtClean="0">
                <a:solidFill>
                  <a:srgbClr val="A50021"/>
                </a:solidFill>
              </a:rPr>
              <a:t>C</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15150"/>
            <a:ext cx="10572824" cy="3970318"/>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9. </a:t>
            </a:r>
            <a:r>
              <a:rPr lang="en-US" sz="2400" smtClean="0">
                <a:solidFill>
                  <a:srgbClr val="18B48F"/>
                </a:solidFill>
              </a:rPr>
              <a:t>[2020</a:t>
            </a:r>
            <a:r>
              <a:rPr lang="en-US" altLang="zh-CN" sz="2400" smtClean="0">
                <a:solidFill>
                  <a:srgbClr val="18B48F"/>
                </a:solidFill>
              </a:rPr>
              <a:t>·</a:t>
            </a:r>
            <a:r>
              <a:rPr lang="zh-CN" altLang="en-US" sz="2400" smtClean="0">
                <a:solidFill>
                  <a:srgbClr val="18B48F"/>
                </a:solidFill>
              </a:rPr>
              <a:t>江西教研室样卷</a:t>
            </a:r>
            <a:r>
              <a:rPr lang="en-US" sz="2400" smtClean="0">
                <a:solidFill>
                  <a:srgbClr val="18B48F"/>
                </a:solidFill>
              </a:rPr>
              <a:t>2]</a:t>
            </a:r>
            <a:r>
              <a:rPr lang="zh-CN" altLang="en-US" sz="2400" smtClean="0"/>
              <a:t>如图</a:t>
            </a:r>
            <a:r>
              <a:rPr lang="en-US" sz="2400" smtClean="0"/>
              <a:t>10-7</a:t>
            </a:r>
            <a:r>
              <a:rPr lang="zh-CN" altLang="en-US" sz="2400" smtClean="0"/>
              <a:t>所示</a:t>
            </a:r>
            <a:r>
              <a:rPr lang="en-US" sz="2400" smtClean="0"/>
              <a:t>,</a:t>
            </a:r>
            <a:r>
              <a:rPr lang="zh-CN" altLang="en-US" sz="2400" smtClean="0"/>
              <a:t>工人用</a:t>
            </a:r>
            <a:r>
              <a:rPr lang="en-US" sz="2400" smtClean="0"/>
              <a:t>160 N</a:t>
            </a:r>
            <a:r>
              <a:rPr lang="zh-CN" altLang="en-US" sz="2400" smtClean="0"/>
              <a:t>的拉力</a:t>
            </a:r>
            <a:r>
              <a:rPr lang="en-US" sz="2400" i="1" smtClean="0"/>
              <a:t>F</a:t>
            </a:r>
            <a:r>
              <a:rPr lang="zh-CN" altLang="en-US" sz="2400" smtClean="0"/>
              <a:t>将重为</a:t>
            </a:r>
            <a:r>
              <a:rPr lang="en-US" sz="2400" smtClean="0"/>
              <a:t>300 N</a:t>
            </a:r>
            <a:r>
              <a:rPr lang="zh-CN" altLang="en-US" sz="2400" smtClean="0"/>
              <a:t>的木箱在</a:t>
            </a:r>
            <a:r>
              <a:rPr lang="en-US" sz="2400" smtClean="0"/>
              <a:t>10 s</a:t>
            </a:r>
            <a:r>
              <a:rPr lang="zh-CN" altLang="en-US" sz="2400" smtClean="0"/>
              <a:t>内从斜面底端匀速拉到长</a:t>
            </a:r>
            <a:r>
              <a:rPr lang="en-US" altLang="zh-CN" sz="2400" smtClean="0"/>
              <a:t>3 m</a:t>
            </a:r>
            <a:r>
              <a:rPr lang="zh-CN" altLang="en-US" sz="2400" smtClean="0"/>
              <a:t>、高</a:t>
            </a:r>
            <a:r>
              <a:rPr lang="en-US" altLang="zh-CN" sz="2400" smtClean="0"/>
              <a:t>1 m</a:t>
            </a:r>
            <a:r>
              <a:rPr lang="zh-CN" altLang="en-US" sz="2400" smtClean="0"/>
              <a:t>的斜面顶端。下列说法正确的是</a:t>
            </a:r>
            <a:r>
              <a:rPr lang="en-US" sz="2400" smtClean="0"/>
              <a:t>	                                                                                          (</a:t>
            </a:r>
            <a:r>
              <a:rPr lang="zh-CN" altLang="en-US" sz="2400" i="1" smtClean="0"/>
              <a:t>　　</a:t>
            </a:r>
            <a:r>
              <a:rPr lang="en-US" sz="2400" smtClean="0"/>
              <a:t>)</a:t>
            </a:r>
            <a:endParaRPr lang="zh-CN" altLang="en-US" sz="2400" smtClean="0"/>
          </a:p>
          <a:p>
            <a:pPr>
              <a:lnSpc>
                <a:spcPct val="150000"/>
              </a:lnSpc>
            </a:pPr>
            <a:r>
              <a:rPr lang="en-US" sz="2400" smtClean="0"/>
              <a:t>A.</a:t>
            </a:r>
            <a:r>
              <a:rPr lang="zh-CN" altLang="en-US" sz="2400" smtClean="0"/>
              <a:t>木箱受到的摩擦力为</a:t>
            </a:r>
            <a:r>
              <a:rPr lang="en-US" sz="2400" smtClean="0"/>
              <a:t>160 N</a:t>
            </a:r>
            <a:endParaRPr lang="zh-CN" altLang="en-US" sz="2400" smtClean="0"/>
          </a:p>
          <a:p>
            <a:pPr>
              <a:lnSpc>
                <a:spcPct val="150000"/>
              </a:lnSpc>
            </a:pPr>
            <a:r>
              <a:rPr lang="en-US" sz="2400" smtClean="0"/>
              <a:t>B.</a:t>
            </a:r>
            <a:r>
              <a:rPr lang="zh-CN" altLang="en-US" sz="2400" smtClean="0"/>
              <a:t>工人克服木箱重力做的功是</a:t>
            </a:r>
            <a:r>
              <a:rPr lang="en-US" sz="2400" smtClean="0"/>
              <a:t>300 J</a:t>
            </a:r>
            <a:endParaRPr lang="zh-CN" altLang="en-US" sz="2400" smtClean="0"/>
          </a:p>
          <a:p>
            <a:pPr>
              <a:lnSpc>
                <a:spcPct val="150000"/>
              </a:lnSpc>
            </a:pPr>
            <a:r>
              <a:rPr lang="en-US" sz="2400" smtClean="0"/>
              <a:t>C.</a:t>
            </a:r>
            <a:r>
              <a:rPr lang="zh-CN" altLang="en-US" sz="2400" smtClean="0"/>
              <a:t>拉力</a:t>
            </a:r>
            <a:r>
              <a:rPr lang="en-US" sz="2400" i="1" smtClean="0"/>
              <a:t>F </a:t>
            </a:r>
            <a:r>
              <a:rPr lang="zh-CN" altLang="en-US" sz="2400" smtClean="0"/>
              <a:t>做功的功率为</a:t>
            </a:r>
            <a:r>
              <a:rPr lang="en-US" sz="2400" smtClean="0"/>
              <a:t>16 W</a:t>
            </a:r>
            <a:endParaRPr lang="zh-CN" altLang="en-US" sz="2400" smtClean="0"/>
          </a:p>
          <a:p>
            <a:pPr>
              <a:lnSpc>
                <a:spcPct val="150000"/>
              </a:lnSpc>
            </a:pPr>
            <a:r>
              <a:rPr lang="en-US" sz="2400" smtClean="0"/>
              <a:t>D.</a:t>
            </a:r>
            <a:r>
              <a:rPr lang="zh-CN" altLang="en-US" sz="2400" smtClean="0"/>
              <a:t>斜面的机械效率是</a:t>
            </a:r>
            <a:r>
              <a:rPr lang="en-US" sz="2400" smtClean="0"/>
              <a:t>53.3%</a:t>
            </a:r>
            <a:endParaRPr lang="zh-CN" altLang="en-US" sz="2400"/>
          </a:p>
        </p:txBody>
      </p:sp>
      <p:pic>
        <p:nvPicPr>
          <p:cNvPr id="3" name="21JFA36.EPS" descr="id:2147501033;FounderCES"/>
          <p:cNvPicPr/>
          <p:nvPr/>
        </p:nvPicPr>
        <p:blipFill>
          <a:blip r:embed="rId2"/>
          <a:stretch>
            <a:fillRect/>
          </a:stretch>
        </p:blipFill>
        <p:spPr>
          <a:xfrm>
            <a:off x="6380958" y="2429662"/>
            <a:ext cx="3304706" cy="1545793"/>
          </a:xfrm>
          <a:prstGeom prst="rect">
            <a:avLst/>
          </a:prstGeom>
        </p:spPr>
      </p:pic>
      <p:sp>
        <p:nvSpPr>
          <p:cNvPr id="4" name="矩形 3"/>
          <p:cNvSpPr/>
          <p:nvPr/>
        </p:nvSpPr>
        <p:spPr>
          <a:xfrm>
            <a:off x="7381090" y="4072736"/>
            <a:ext cx="1168910" cy="461665"/>
          </a:xfrm>
          <a:prstGeom prst="rect">
            <a:avLst/>
          </a:prstGeom>
        </p:spPr>
        <p:txBody>
          <a:bodyPr wrap="none">
            <a:spAutoFit/>
          </a:bodyPr>
          <a:lstStyle/>
          <a:p>
            <a:r>
              <a:rPr lang="zh-CN" altLang="en-US" smtClean="0"/>
              <a:t>图</a:t>
            </a:r>
            <a:r>
              <a:rPr lang="en-US" smtClean="0"/>
              <a:t>10-7</a:t>
            </a:r>
            <a:endParaRPr lang="zh-CN" altLang="en-US"/>
          </a:p>
        </p:txBody>
      </p:sp>
      <p:sp>
        <p:nvSpPr>
          <p:cNvPr id="5" name="Rectangle 14"/>
          <p:cNvSpPr>
            <a:spLocks noChangeArrowheads="1"/>
          </p:cNvSpPr>
          <p:nvPr/>
        </p:nvSpPr>
        <p:spPr bwMode="auto">
          <a:xfrm>
            <a:off x="10738676" y="1929596"/>
            <a:ext cx="391454"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altLang="zh-CN" b="1" smtClean="0">
                <a:solidFill>
                  <a:srgbClr val="A50021"/>
                </a:solidFill>
              </a:rPr>
              <a:t>B</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15150"/>
            <a:ext cx="10572824" cy="3970318"/>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10. </a:t>
            </a:r>
            <a:r>
              <a:rPr lang="en-US" sz="2400" smtClean="0">
                <a:solidFill>
                  <a:srgbClr val="18B48F"/>
                </a:solidFill>
              </a:rPr>
              <a:t>[2019</a:t>
            </a:r>
            <a:r>
              <a:rPr lang="en-US" altLang="zh-CN" sz="2400" smtClean="0">
                <a:solidFill>
                  <a:srgbClr val="18B48F"/>
                </a:solidFill>
              </a:rPr>
              <a:t>·</a:t>
            </a:r>
            <a:r>
              <a:rPr lang="zh-CN" altLang="en-US" sz="2400" smtClean="0">
                <a:solidFill>
                  <a:srgbClr val="18B48F"/>
                </a:solidFill>
              </a:rPr>
              <a:t>百色</a:t>
            </a:r>
            <a:r>
              <a:rPr lang="en-US" sz="2400" smtClean="0">
                <a:solidFill>
                  <a:srgbClr val="18B48F"/>
                </a:solidFill>
              </a:rPr>
              <a:t>]</a:t>
            </a:r>
            <a:r>
              <a:rPr lang="zh-CN" altLang="en-US" sz="2400" smtClean="0"/>
              <a:t>如图</a:t>
            </a:r>
            <a:r>
              <a:rPr lang="en-US" sz="2400" smtClean="0"/>
              <a:t>10-8</a:t>
            </a:r>
            <a:r>
              <a:rPr lang="zh-CN" altLang="en-US" sz="2400" smtClean="0"/>
              <a:t>所示</a:t>
            </a:r>
            <a:r>
              <a:rPr lang="en-US" sz="2400" smtClean="0"/>
              <a:t>,</a:t>
            </a:r>
            <a:r>
              <a:rPr lang="zh-CN" altLang="en-US" sz="2400" smtClean="0"/>
              <a:t>用相同滑轮组装成的甲、乙两个滑轮组</a:t>
            </a:r>
            <a:r>
              <a:rPr lang="en-US" sz="2400" smtClean="0"/>
              <a:t>,</a:t>
            </a:r>
            <a:r>
              <a:rPr lang="zh-CN" altLang="en-US" sz="2400" smtClean="0"/>
              <a:t>分别将同一个物体在相同时间内匀速提高相同高度</a:t>
            </a:r>
            <a:r>
              <a:rPr lang="en-US" sz="2400" smtClean="0"/>
              <a:t>,</a:t>
            </a:r>
            <a:r>
              <a:rPr lang="zh-CN" altLang="en-US" sz="2400" smtClean="0"/>
              <a:t>不计绳重及摩擦</a:t>
            </a:r>
            <a:r>
              <a:rPr lang="en-US" sz="2400" smtClean="0"/>
              <a:t>,</a:t>
            </a:r>
            <a:r>
              <a:rPr lang="zh-CN" altLang="en-US" sz="2400" smtClean="0"/>
              <a:t>下列说法正确的是</a:t>
            </a:r>
            <a:r>
              <a:rPr lang="en-US" sz="2400" smtClean="0"/>
              <a:t>	(</a:t>
            </a:r>
            <a:r>
              <a:rPr lang="zh-CN" altLang="en-US" sz="2400" i="1" smtClean="0"/>
              <a:t>　　</a:t>
            </a:r>
            <a:r>
              <a:rPr lang="en-US" sz="2400" smtClean="0"/>
              <a:t>)</a:t>
            </a:r>
            <a:endParaRPr lang="zh-CN" altLang="en-US" sz="2400" smtClean="0"/>
          </a:p>
          <a:p>
            <a:pPr>
              <a:lnSpc>
                <a:spcPct val="150000"/>
              </a:lnSpc>
            </a:pPr>
            <a:r>
              <a:rPr lang="en-US" sz="2400" smtClean="0"/>
              <a:t>A.</a:t>
            </a:r>
            <a:r>
              <a:rPr lang="en-US" sz="2400" i="1" smtClean="0"/>
              <a:t>F</a:t>
            </a:r>
            <a:r>
              <a:rPr lang="zh-CN" altLang="en-US" sz="2400" baseline="-25000" smtClean="0"/>
              <a:t>甲</a:t>
            </a:r>
            <a:r>
              <a:rPr lang="en-US" sz="2400" smtClean="0"/>
              <a:t>=</a:t>
            </a:r>
            <a:r>
              <a:rPr lang="en-US" sz="2400" i="1" smtClean="0"/>
              <a:t>F</a:t>
            </a:r>
            <a:r>
              <a:rPr lang="zh-CN" altLang="en-US" sz="2400" baseline="-25000" smtClean="0"/>
              <a:t>乙</a:t>
            </a:r>
            <a:endParaRPr lang="zh-CN" altLang="en-US" sz="2400" smtClean="0"/>
          </a:p>
          <a:p>
            <a:pPr>
              <a:lnSpc>
                <a:spcPct val="150000"/>
              </a:lnSpc>
            </a:pPr>
            <a:r>
              <a:rPr lang="en-US" sz="2400" smtClean="0"/>
              <a:t>B.</a:t>
            </a:r>
            <a:r>
              <a:rPr lang="zh-CN" altLang="en-US" sz="2400" smtClean="0"/>
              <a:t>甲、乙绳子自由端移动的速度相同</a:t>
            </a:r>
            <a:endParaRPr lang="zh-CN" altLang="en-US" sz="2400" smtClean="0"/>
          </a:p>
          <a:p>
            <a:pPr>
              <a:lnSpc>
                <a:spcPct val="150000"/>
              </a:lnSpc>
            </a:pPr>
            <a:r>
              <a:rPr lang="en-US" sz="2400" smtClean="0"/>
              <a:t>C.</a:t>
            </a:r>
            <a:r>
              <a:rPr lang="zh-CN" altLang="en-US" sz="2400" smtClean="0"/>
              <a:t>甲、乙两个拉力的功率相同</a:t>
            </a:r>
            <a:endParaRPr lang="zh-CN" altLang="en-US" sz="2400" smtClean="0"/>
          </a:p>
          <a:p>
            <a:pPr>
              <a:lnSpc>
                <a:spcPct val="150000"/>
              </a:lnSpc>
            </a:pPr>
            <a:r>
              <a:rPr lang="en-US" sz="2400" smtClean="0"/>
              <a:t>D.</a:t>
            </a:r>
            <a:r>
              <a:rPr lang="zh-CN" altLang="en-US" sz="2400" smtClean="0"/>
              <a:t>乙滑轮组的额外功多</a:t>
            </a:r>
            <a:endParaRPr lang="zh-CN" altLang="en-US" sz="2400"/>
          </a:p>
        </p:txBody>
      </p:sp>
      <p:sp>
        <p:nvSpPr>
          <p:cNvPr id="4" name="矩形 3"/>
          <p:cNvSpPr/>
          <p:nvPr/>
        </p:nvSpPr>
        <p:spPr>
          <a:xfrm>
            <a:off x="7881156" y="4896955"/>
            <a:ext cx="1168910" cy="461665"/>
          </a:xfrm>
          <a:prstGeom prst="rect">
            <a:avLst/>
          </a:prstGeom>
        </p:spPr>
        <p:txBody>
          <a:bodyPr wrap="none">
            <a:spAutoFit/>
          </a:bodyPr>
          <a:lstStyle/>
          <a:p>
            <a:r>
              <a:rPr lang="zh-CN" altLang="en-US" smtClean="0"/>
              <a:t>图</a:t>
            </a:r>
            <a:r>
              <a:rPr lang="en-US" smtClean="0"/>
              <a:t>10-8</a:t>
            </a:r>
            <a:endParaRPr lang="zh-CN" altLang="en-US"/>
          </a:p>
        </p:txBody>
      </p:sp>
      <p:pic>
        <p:nvPicPr>
          <p:cNvPr id="5" name="21JFA268.EPS" descr="id:2147501040;FounderCES"/>
          <p:cNvPicPr/>
          <p:nvPr/>
        </p:nvPicPr>
        <p:blipFill>
          <a:blip r:embed="rId2"/>
          <a:stretch>
            <a:fillRect/>
          </a:stretch>
        </p:blipFill>
        <p:spPr>
          <a:xfrm>
            <a:off x="7166776" y="2017640"/>
            <a:ext cx="2601982" cy="2879315"/>
          </a:xfrm>
          <a:prstGeom prst="rect">
            <a:avLst/>
          </a:prstGeom>
        </p:spPr>
      </p:pic>
    </p:spTree>
  </p:cSld>
  <p:clrMapOvr>
    <a:masterClrMapping/>
  </p:clrMapOvr>
  <p:transition>
    <p:fade/>
  </p:transition>
  <p:timing/>
</p:sld>
</file>

<file path=ppt/slides/slide2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extBox 26"/>
          <p:cNvSpPr txBox="1">
            <a:spLocks noChangeArrowheads="1"/>
          </p:cNvSpPr>
          <p:nvPr/>
        </p:nvSpPr>
        <p:spPr bwMode="auto">
          <a:xfrm>
            <a:off x="951670" y="715150"/>
            <a:ext cx="10644262" cy="5612681"/>
          </a:xfrm>
          <a:prstGeom prst="rect">
            <a:avLst/>
          </a:prstGeom>
          <a:solidFill>
            <a:schemeClr val="bg1">
              <a:lumMod val="95000"/>
            </a:schemeClr>
          </a:solidFill>
          <a:ln w="9525">
            <a:noFill/>
            <a:miter lim="800000"/>
          </a:ln>
        </p:spPr>
        <p:txBody>
          <a:bodyPr wrap="square" lIns="36000" tIns="36000" rIns="36000" bIns="36000">
            <a:spAutoFit/>
          </a:bodyPr>
          <a:lstStyle/>
          <a:p>
            <a:pPr>
              <a:lnSpc>
                <a:spcPct val="150000"/>
              </a:lnSpc>
            </a:pP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答案</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en-US" altLang="zh-CN" smtClean="0">
                <a:solidFill>
                  <a:srgbClr val="A50021"/>
                </a:solidFill>
              </a:rPr>
              <a:t>C</a:t>
            </a:r>
            <a:endParaRPr lang="en-US" altLang="zh-CN" smtClean="0">
              <a:solidFill>
                <a:srgbClr val="A50021"/>
              </a:solidFill>
            </a:endParaRPr>
          </a:p>
          <a:p>
            <a:pPr>
              <a:lnSpc>
                <a:spcPct val="150000"/>
              </a:lnSpc>
            </a:pPr>
            <a:endParaRPr lang="en-US" altLang="zh-CN" smtClean="0">
              <a:solidFill>
                <a:srgbClr val="A50021"/>
              </a:solidFill>
            </a:endParaRPr>
          </a:p>
          <a:p>
            <a:pPr>
              <a:lnSpc>
                <a:spcPct val="150000"/>
              </a:lnSpc>
            </a:pPr>
            <a:endParaRPr lang="en-US" altLang="zh-CN" smtClean="0">
              <a:solidFill>
                <a:srgbClr val="A50021"/>
              </a:solidFill>
            </a:endParaRPr>
          </a:p>
          <a:p>
            <a:pPr>
              <a:lnSpc>
                <a:spcPct val="150000"/>
              </a:lnSpc>
            </a:pPr>
            <a:endParaRPr lang="en-US" altLang="zh-CN" smtClean="0">
              <a:solidFill>
                <a:srgbClr val="A50021"/>
              </a:solidFill>
            </a:endParaRPr>
          </a:p>
          <a:p>
            <a:pPr>
              <a:lnSpc>
                <a:spcPct val="150000"/>
              </a:lnSpc>
            </a:pPr>
            <a:endParaRPr lang="en-US" altLang="zh-CN" smtClean="0">
              <a:solidFill>
                <a:srgbClr val="A50021"/>
              </a:solidFill>
            </a:endParaRPr>
          </a:p>
          <a:p>
            <a:pPr>
              <a:lnSpc>
                <a:spcPct val="150000"/>
              </a:lnSpc>
            </a:pPr>
            <a:endParaRPr lang="en-US" altLang="zh-CN" smtClean="0">
              <a:solidFill>
                <a:srgbClr val="A50021"/>
              </a:solidFill>
            </a:endParaRPr>
          </a:p>
          <a:p>
            <a:pPr>
              <a:lnSpc>
                <a:spcPct val="150000"/>
              </a:lnSpc>
            </a:pPr>
            <a:endParaRPr lang="en-US" altLang="zh-CN" smtClean="0">
              <a:solidFill>
                <a:srgbClr val="A50021"/>
              </a:solidFill>
            </a:endParaRPr>
          </a:p>
          <a:p>
            <a:pPr>
              <a:lnSpc>
                <a:spcPct val="150000"/>
              </a:lnSpc>
            </a:pPr>
            <a:endParaRPr lang="en-US" altLang="zh-CN" smtClean="0">
              <a:solidFill>
                <a:srgbClr val="A50021"/>
              </a:solidFill>
            </a:endParaRPr>
          </a:p>
          <a:p>
            <a:pPr>
              <a:lnSpc>
                <a:spcPct val="150000"/>
              </a:lnSpc>
            </a:pPr>
            <a:endParaRPr lang="en-US" altLang="zh-CN" smtClean="0">
              <a:solidFill>
                <a:srgbClr val="A50021"/>
              </a:solidFill>
            </a:endParaRPr>
          </a:p>
          <a:p>
            <a:pPr>
              <a:lnSpc>
                <a:spcPct val="150000"/>
              </a:lnSpc>
            </a:pPr>
            <a:endParaRPr lang="zh-CN" altLang="en-US" smtClean="0">
              <a:solidFill>
                <a:srgbClr val="A50021"/>
              </a:solidFill>
            </a:endParaRPr>
          </a:p>
        </p:txBody>
      </p:sp>
      <p:graphicFrame>
        <p:nvGraphicFramePr>
          <p:cNvPr id="3" name="Object 2"/>
          <p:cNvGraphicFramePr>
            <a:graphicFrameLocks noChangeAspect="1"/>
          </p:cNvGraphicFramePr>
          <p:nvPr/>
        </p:nvGraphicFramePr>
        <p:xfrm>
          <a:off x="1006475" y="1217611"/>
          <a:ext cx="10337800" cy="5048250"/>
        </p:xfrm>
        <a:graphic>
          <a:graphicData uri="http://schemas.openxmlformats.org/presentationml/2006/ole">
            <mc:AlternateContent>
              <mc:Choice xmlns:v="urn:schemas-microsoft-com:vml" Requires="v">
                <p:oleObj spid="_x0000_s1052" name="文档" r:id="rId2" imgW="10919460" imgH="5332730" progId="Word.Document.12">
                  <p:embed/>
                </p:oleObj>
              </mc:Choice>
              <mc:Fallback>
                <p:oleObj name="文档" r:id="rId2" imgW="10919460" imgH="5332730" progId="Word.Document.12">
                  <p:embed/>
                  <p:pic>
                    <p:nvPicPr>
                      <p:cNvPr id="0" name="OLE substitute image"/>
                      <p:cNvPicPr/>
                      <p:nvPr/>
                    </p:nvPicPr>
                    <p:blipFill>
                      <a:blip r:embed="rId3"/>
                      <a:stretch>
                        <a:fillRect/>
                      </a:stretch>
                    </p:blipFill>
                    <p:spPr>
                      <a:xfrm>
                        <a:off x="1006475" y="1217611"/>
                        <a:ext cx="10337800" cy="5048250"/>
                      </a:xfrm>
                      <a:prstGeom prst="rect">
                        <a:avLst/>
                      </a:prstGeom>
                      <a:noFill/>
                      <a:ln w="9525">
                        <a:noFill/>
                      </a:ln>
                    </p:spPr>
                  </p:pic>
                </p:oleObj>
              </mc:Fallback>
            </mc:AlternateContent>
          </a:graphicData>
        </a:graphic>
      </p:graphicFrame>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15150"/>
            <a:ext cx="10572824" cy="2308324"/>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11.</a:t>
            </a:r>
            <a:r>
              <a:rPr lang="zh-CN" altLang="en-US" sz="2400" smtClean="0"/>
              <a:t>用如图</a:t>
            </a:r>
            <a:r>
              <a:rPr lang="en-US" sz="2400" smtClean="0"/>
              <a:t>10-9</a:t>
            </a:r>
            <a:r>
              <a:rPr lang="zh-CN" altLang="en-US" sz="2400" smtClean="0"/>
              <a:t>所示滑轮组拉着重为</a:t>
            </a:r>
            <a:r>
              <a:rPr lang="en-US" sz="2400" smtClean="0"/>
              <a:t>30 N</a:t>
            </a:r>
            <a:r>
              <a:rPr lang="zh-CN" altLang="en-US" sz="2400" smtClean="0"/>
              <a:t>的物体</a:t>
            </a:r>
            <a:r>
              <a:rPr lang="en-US" sz="2400" i="1" smtClean="0"/>
              <a:t>A </a:t>
            </a:r>
            <a:r>
              <a:rPr lang="zh-CN" altLang="en-US" sz="2400" smtClean="0"/>
              <a:t>在水平地面上匀速前进</a:t>
            </a:r>
            <a:r>
              <a:rPr lang="en-US" sz="2400" smtClean="0"/>
              <a:t>0.2 m,</a:t>
            </a:r>
            <a:r>
              <a:rPr lang="zh-CN" altLang="en-US" sz="2400" smtClean="0"/>
              <a:t>则绳子自由端移动的距离为</a:t>
            </a:r>
            <a:r>
              <a:rPr lang="zh-CN" altLang="en-US" sz="2400" i="1" u="sng" smtClean="0"/>
              <a:t>　　　　</a:t>
            </a:r>
            <a:r>
              <a:rPr lang="en-US" sz="2400" smtClean="0"/>
              <a:t>m;</a:t>
            </a:r>
            <a:r>
              <a:rPr lang="zh-CN" altLang="en-US" sz="2400" smtClean="0"/>
              <a:t>若物体</a:t>
            </a:r>
            <a:r>
              <a:rPr lang="en-US" sz="2400" i="1" smtClean="0"/>
              <a:t>A </a:t>
            </a:r>
            <a:r>
              <a:rPr lang="zh-CN" altLang="en-US" sz="2400" smtClean="0"/>
              <a:t>与地面的摩擦力为</a:t>
            </a:r>
            <a:r>
              <a:rPr lang="en-US" sz="2400" smtClean="0"/>
              <a:t>9 N,</a:t>
            </a:r>
            <a:r>
              <a:rPr lang="zh-CN" altLang="en-US" sz="2400" smtClean="0"/>
              <a:t>则拉力所做的有用功是</a:t>
            </a:r>
            <a:r>
              <a:rPr lang="zh-CN" altLang="en-US" sz="2400" i="1" u="sng" smtClean="0"/>
              <a:t>　　　　</a:t>
            </a:r>
            <a:r>
              <a:rPr lang="en-US" sz="2400" smtClean="0"/>
              <a:t>J;</a:t>
            </a:r>
            <a:r>
              <a:rPr lang="zh-CN" altLang="en-US" sz="2400" smtClean="0"/>
              <a:t>若绳子自由端的拉力</a:t>
            </a:r>
            <a:r>
              <a:rPr lang="en-US" sz="2400" i="1" smtClean="0"/>
              <a:t>F</a:t>
            </a:r>
            <a:r>
              <a:rPr lang="en-US" sz="2400" smtClean="0"/>
              <a:t>=4 N,</a:t>
            </a:r>
            <a:r>
              <a:rPr lang="zh-CN" altLang="en-US" sz="2400" smtClean="0"/>
              <a:t>则该滑轮组的机械效率为</a:t>
            </a:r>
            <a:r>
              <a:rPr lang="zh-CN" altLang="en-US" sz="2400" i="1" u="sng" smtClean="0"/>
              <a:t>　　　　</a:t>
            </a:r>
            <a:r>
              <a:rPr lang="zh-CN" altLang="en-US" sz="2400" smtClean="0"/>
              <a:t>。</a:t>
            </a:r>
            <a:r>
              <a:rPr lang="en-US" sz="2400" smtClean="0"/>
              <a:t> </a:t>
            </a:r>
            <a:endParaRPr lang="zh-CN" altLang="en-US" sz="2400"/>
          </a:p>
        </p:txBody>
      </p:sp>
      <p:sp>
        <p:nvSpPr>
          <p:cNvPr id="4" name="矩形 3"/>
          <p:cNvSpPr/>
          <p:nvPr/>
        </p:nvSpPr>
        <p:spPr>
          <a:xfrm>
            <a:off x="5380826" y="4072736"/>
            <a:ext cx="1168910" cy="461665"/>
          </a:xfrm>
          <a:prstGeom prst="rect">
            <a:avLst/>
          </a:prstGeom>
        </p:spPr>
        <p:txBody>
          <a:bodyPr wrap="none">
            <a:spAutoFit/>
          </a:bodyPr>
          <a:lstStyle/>
          <a:p>
            <a:r>
              <a:rPr lang="zh-CN" altLang="en-US" smtClean="0"/>
              <a:t>图</a:t>
            </a:r>
            <a:r>
              <a:rPr lang="en-US" smtClean="0"/>
              <a:t>10-9</a:t>
            </a:r>
            <a:endParaRPr lang="zh-CN" altLang="en-US"/>
          </a:p>
        </p:txBody>
      </p:sp>
      <p:pic>
        <p:nvPicPr>
          <p:cNvPr id="7" name="20JX73.EPS" descr="id:2147501047;FounderCES"/>
          <p:cNvPicPr/>
          <p:nvPr/>
        </p:nvPicPr>
        <p:blipFill>
          <a:blip r:embed="rId2"/>
          <a:stretch>
            <a:fillRect/>
          </a:stretch>
        </p:blipFill>
        <p:spPr>
          <a:xfrm>
            <a:off x="4523570" y="2929728"/>
            <a:ext cx="3066843" cy="1134434"/>
          </a:xfrm>
          <a:prstGeom prst="rect">
            <a:avLst/>
          </a:prstGeom>
        </p:spPr>
      </p:pic>
    </p:spTree>
  </p:cSld>
  <p:clrMapOvr>
    <a:masterClrMapping/>
  </p:clrMapOvr>
  <p:transition>
    <p:fade/>
  </p:transition>
  <p:timing/>
</p:sld>
</file>

<file path=ppt/slides/slide2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extBox 26"/>
          <p:cNvSpPr txBox="1">
            <a:spLocks noChangeArrowheads="1"/>
          </p:cNvSpPr>
          <p:nvPr/>
        </p:nvSpPr>
        <p:spPr bwMode="auto">
          <a:xfrm>
            <a:off x="951670" y="929464"/>
            <a:ext cx="10644262" cy="2842692"/>
          </a:xfrm>
          <a:prstGeom prst="rect">
            <a:avLst/>
          </a:prstGeom>
          <a:solidFill>
            <a:schemeClr val="bg1">
              <a:lumMod val="95000"/>
            </a:schemeClr>
          </a:solidFill>
          <a:ln w="9525">
            <a:noFill/>
            <a:miter lim="800000"/>
          </a:ln>
        </p:spPr>
        <p:txBody>
          <a:bodyPr wrap="square" lIns="36000" tIns="36000" rIns="36000" bIns="36000">
            <a:spAutoFit/>
          </a:bodyPr>
          <a:lstStyle/>
          <a:p>
            <a:pPr>
              <a:lnSpc>
                <a:spcPct val="150000"/>
              </a:lnSpc>
            </a:pP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zh-CN" altLang="en-US"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答案</a:t>
            </a:r>
            <a:r>
              <a:rPr lang="en-US" altLang="zh-CN" smtClean="0">
                <a:solidFill>
                  <a:srgbClr val="A50021"/>
                </a:solidFill>
                <a:latin typeface="微软雅黑" panose="020b0503020204020204" pitchFamily="34" charset="-122"/>
                <a:ea typeface="微软雅黑" panose="020b0503020204020204" pitchFamily="34" charset="-122"/>
                <a:cs typeface="Times New Roman" panose="02020603050405020304" pitchFamily="18" charset="0"/>
              </a:rPr>
              <a:t>]</a:t>
            </a:r>
            <a:r>
              <a:rPr lang="en-US" altLang="zh-CN" smtClean="0">
                <a:solidFill>
                  <a:srgbClr val="A50021"/>
                </a:solidFill>
              </a:rPr>
              <a:t> 0.6</a:t>
            </a:r>
            <a:r>
              <a:rPr lang="zh-CN" altLang="en-US" smtClean="0">
                <a:solidFill>
                  <a:srgbClr val="A50021"/>
                </a:solidFill>
              </a:rPr>
              <a:t>　</a:t>
            </a:r>
            <a:r>
              <a:rPr lang="en-US" altLang="zh-CN" smtClean="0">
                <a:solidFill>
                  <a:srgbClr val="A50021"/>
                </a:solidFill>
              </a:rPr>
              <a:t>1.8</a:t>
            </a:r>
            <a:r>
              <a:rPr lang="zh-CN" altLang="en-US" smtClean="0">
                <a:solidFill>
                  <a:srgbClr val="A50021"/>
                </a:solidFill>
              </a:rPr>
              <a:t>　</a:t>
            </a:r>
            <a:r>
              <a:rPr lang="en-US" altLang="zh-CN" smtClean="0">
                <a:solidFill>
                  <a:srgbClr val="A50021"/>
                </a:solidFill>
              </a:rPr>
              <a:t>75%</a:t>
            </a:r>
            <a:endParaRPr lang="en-US" altLang="zh-CN" smtClean="0">
              <a:solidFill>
                <a:srgbClr val="A50021"/>
              </a:solidFill>
            </a:endParaRPr>
          </a:p>
          <a:p>
            <a:pPr>
              <a:lnSpc>
                <a:spcPct val="150000"/>
              </a:lnSpc>
            </a:pPr>
            <a:endParaRPr lang="en-US" altLang="zh-CN" smtClean="0">
              <a:solidFill>
                <a:srgbClr val="A50021"/>
              </a:solidFill>
            </a:endParaRPr>
          </a:p>
          <a:p>
            <a:pPr>
              <a:lnSpc>
                <a:spcPct val="150000"/>
              </a:lnSpc>
            </a:pPr>
            <a:endParaRPr lang="en-US" altLang="zh-CN" smtClean="0">
              <a:solidFill>
                <a:srgbClr val="A50021"/>
              </a:solidFill>
            </a:endParaRPr>
          </a:p>
          <a:p>
            <a:pPr>
              <a:lnSpc>
                <a:spcPct val="150000"/>
              </a:lnSpc>
            </a:pPr>
            <a:endParaRPr lang="en-US" altLang="zh-CN" smtClean="0">
              <a:solidFill>
                <a:srgbClr val="A50021"/>
              </a:solidFill>
            </a:endParaRPr>
          </a:p>
          <a:p>
            <a:pPr>
              <a:lnSpc>
                <a:spcPct val="150000"/>
              </a:lnSpc>
            </a:pPr>
            <a:endParaRPr lang="zh-CN" altLang="en-US" smtClean="0">
              <a:solidFill>
                <a:srgbClr val="A50021"/>
              </a:solidFill>
            </a:endParaRPr>
          </a:p>
        </p:txBody>
      </p:sp>
      <p:graphicFrame>
        <p:nvGraphicFramePr>
          <p:cNvPr id="3" name="Object 2"/>
          <p:cNvGraphicFramePr>
            <a:graphicFrameLocks noChangeAspect="1"/>
          </p:cNvGraphicFramePr>
          <p:nvPr/>
        </p:nvGraphicFramePr>
        <p:xfrm>
          <a:off x="1017588" y="1395413"/>
          <a:ext cx="10323512" cy="4392612"/>
        </p:xfrm>
        <a:graphic>
          <a:graphicData uri="http://schemas.openxmlformats.org/presentationml/2006/ole">
            <mc:AlternateContent>
              <mc:Choice xmlns:v="urn:schemas-microsoft-com:vml" Requires="v">
                <p:oleObj spid="_x0000_s1053" name="文档" r:id="rId2" imgW="11095990" imgH="4724400" progId="Word.Document.12">
                  <p:embed/>
                </p:oleObj>
              </mc:Choice>
              <mc:Fallback>
                <p:oleObj name="文档" r:id="rId2" imgW="11095990" imgH="4724400" progId="Word.Document.12">
                  <p:embed/>
                  <p:pic>
                    <p:nvPicPr>
                      <p:cNvPr id="0" name="OLE substitute image"/>
                      <p:cNvPicPr/>
                      <p:nvPr/>
                    </p:nvPicPr>
                    <p:blipFill>
                      <a:blip r:embed="rId3"/>
                      <a:stretch>
                        <a:fillRect/>
                      </a:stretch>
                    </p:blipFill>
                    <p:spPr>
                      <a:xfrm>
                        <a:off x="1017588" y="1395413"/>
                        <a:ext cx="10323512" cy="4392612"/>
                      </a:xfrm>
                      <a:prstGeom prst="rect">
                        <a:avLst/>
                      </a:prstGeom>
                      <a:noFill/>
                      <a:ln w="9525">
                        <a:noFill/>
                      </a:ln>
                    </p:spPr>
                  </p:pic>
                </p:oleObj>
              </mc:Fallback>
            </mc:AlternateContent>
          </a:graphicData>
        </a:graphic>
      </p:graphicFrame>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15150"/>
            <a:ext cx="10572824" cy="3416320"/>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12. </a:t>
            </a:r>
            <a:r>
              <a:rPr lang="en-US" sz="2400" smtClean="0">
                <a:solidFill>
                  <a:srgbClr val="18B48F"/>
                </a:solidFill>
              </a:rPr>
              <a:t>[2020</a:t>
            </a:r>
            <a:r>
              <a:rPr lang="en-US" altLang="zh-CN" sz="2400" smtClean="0">
                <a:solidFill>
                  <a:srgbClr val="18B48F"/>
                </a:solidFill>
              </a:rPr>
              <a:t>·</a:t>
            </a:r>
            <a:r>
              <a:rPr lang="zh-CN" altLang="en-US" sz="2400" smtClean="0">
                <a:solidFill>
                  <a:srgbClr val="18B48F"/>
                </a:solidFill>
              </a:rPr>
              <a:t>铜仁</a:t>
            </a:r>
            <a:r>
              <a:rPr lang="en-US" sz="2400" smtClean="0">
                <a:solidFill>
                  <a:srgbClr val="18B48F"/>
                </a:solidFill>
              </a:rPr>
              <a:t>]</a:t>
            </a:r>
            <a:r>
              <a:rPr lang="zh-CN" altLang="en-US" sz="2400" smtClean="0"/>
              <a:t>建筑工地上</a:t>
            </a:r>
            <a:r>
              <a:rPr lang="en-US" sz="2400" smtClean="0"/>
              <a:t>,</a:t>
            </a:r>
            <a:r>
              <a:rPr lang="zh-CN" altLang="en-US" sz="2400" smtClean="0"/>
              <a:t>起重机吊臂上的滑轮组如图</a:t>
            </a:r>
            <a:r>
              <a:rPr lang="en-US" sz="2400" smtClean="0"/>
              <a:t>10</a:t>
            </a:r>
            <a:r>
              <a:rPr lang="en-US" sz="2400" i="1" smtClean="0"/>
              <a:t>-</a:t>
            </a:r>
            <a:r>
              <a:rPr lang="en-US" sz="2400" smtClean="0"/>
              <a:t>10</a:t>
            </a:r>
            <a:r>
              <a:rPr lang="zh-CN" altLang="en-US" sz="2400" smtClean="0"/>
              <a:t>所示。在匀速吊起重为</a:t>
            </a:r>
            <a:r>
              <a:rPr lang="en-US" sz="2400" smtClean="0"/>
              <a:t>4.8×10</a:t>
            </a:r>
            <a:r>
              <a:rPr lang="en-US" sz="2400" baseline="30000" smtClean="0"/>
              <a:t>3</a:t>
            </a:r>
            <a:r>
              <a:rPr lang="en-US" sz="2400" smtClean="0"/>
              <a:t> N</a:t>
            </a:r>
            <a:r>
              <a:rPr lang="zh-CN" altLang="en-US" sz="2400" smtClean="0"/>
              <a:t>的物体时</a:t>
            </a:r>
            <a:r>
              <a:rPr lang="en-US" sz="2400" smtClean="0"/>
              <a:t>,</a:t>
            </a:r>
            <a:r>
              <a:rPr lang="zh-CN" altLang="en-US" sz="2400" smtClean="0"/>
              <a:t>物体</a:t>
            </a:r>
            <a:r>
              <a:rPr lang="en-US" sz="2400" smtClean="0"/>
              <a:t>4 s</a:t>
            </a:r>
            <a:r>
              <a:rPr lang="zh-CN" altLang="en-US" sz="2400" smtClean="0"/>
              <a:t>内上升了</a:t>
            </a:r>
            <a:r>
              <a:rPr lang="en-US" sz="2400" smtClean="0"/>
              <a:t>6 m,</a:t>
            </a:r>
            <a:r>
              <a:rPr lang="zh-CN" altLang="en-US" sz="2400" smtClean="0"/>
              <a:t>在此过程中</a:t>
            </a:r>
            <a:r>
              <a:rPr lang="en-US" sz="2400" smtClean="0"/>
              <a:t>,</a:t>
            </a:r>
            <a:r>
              <a:rPr lang="zh-CN" altLang="en-US" sz="2400" smtClean="0"/>
              <a:t>拉力</a:t>
            </a:r>
            <a:r>
              <a:rPr lang="en-US" sz="2400" i="1" smtClean="0"/>
              <a:t>F </a:t>
            </a:r>
            <a:r>
              <a:rPr lang="zh-CN" altLang="en-US" sz="2400" smtClean="0"/>
              <a:t>为</a:t>
            </a:r>
            <a:r>
              <a:rPr lang="en-US" sz="2400" smtClean="0"/>
              <a:t>2×10</a:t>
            </a:r>
            <a:r>
              <a:rPr lang="en-US" sz="2400" baseline="30000" smtClean="0"/>
              <a:t>3</a:t>
            </a:r>
            <a:r>
              <a:rPr lang="en-US" sz="2400" smtClean="0"/>
              <a:t> N</a:t>
            </a:r>
            <a:r>
              <a:rPr lang="zh-CN" altLang="en-US" sz="2400" smtClean="0"/>
              <a:t>。求</a:t>
            </a:r>
            <a:r>
              <a:rPr lang="en-US" sz="2400" smtClean="0"/>
              <a:t>:</a:t>
            </a:r>
            <a:endParaRPr lang="zh-CN" altLang="en-US" sz="2400" smtClean="0"/>
          </a:p>
          <a:p>
            <a:pPr>
              <a:lnSpc>
                <a:spcPct val="150000"/>
              </a:lnSpc>
            </a:pPr>
            <a:r>
              <a:rPr lang="en-US" sz="2400" smtClean="0"/>
              <a:t>(1)</a:t>
            </a:r>
            <a:r>
              <a:rPr lang="zh-CN" altLang="en-US" sz="2400" smtClean="0"/>
              <a:t>起重机吊起此物体的过程中所做的有用功。</a:t>
            </a:r>
            <a:endParaRPr lang="zh-CN" altLang="en-US" sz="2400" smtClean="0"/>
          </a:p>
          <a:p>
            <a:pPr>
              <a:lnSpc>
                <a:spcPct val="150000"/>
              </a:lnSpc>
            </a:pPr>
            <a:r>
              <a:rPr lang="en-US" sz="2400" smtClean="0"/>
              <a:t>(2)</a:t>
            </a:r>
            <a:r>
              <a:rPr lang="zh-CN" altLang="en-US" sz="2400" smtClean="0"/>
              <a:t>滑轮组的机械效率。</a:t>
            </a:r>
            <a:endParaRPr lang="zh-CN" altLang="en-US" sz="2400" smtClean="0"/>
          </a:p>
          <a:p>
            <a:pPr>
              <a:lnSpc>
                <a:spcPct val="150000"/>
              </a:lnSpc>
            </a:pPr>
            <a:r>
              <a:rPr lang="en-US" sz="2400" smtClean="0"/>
              <a:t>(3)</a:t>
            </a:r>
            <a:r>
              <a:rPr lang="zh-CN" altLang="en-US" sz="2400" smtClean="0"/>
              <a:t>拉力</a:t>
            </a:r>
            <a:r>
              <a:rPr lang="en-US" sz="2400" i="1" smtClean="0"/>
              <a:t>F </a:t>
            </a:r>
            <a:r>
              <a:rPr lang="zh-CN" altLang="en-US" sz="2400" smtClean="0"/>
              <a:t>的功率。</a:t>
            </a:r>
            <a:endParaRPr lang="zh-CN" altLang="en-US" sz="2400"/>
          </a:p>
        </p:txBody>
      </p:sp>
      <p:sp>
        <p:nvSpPr>
          <p:cNvPr id="4" name="矩形 3"/>
          <p:cNvSpPr/>
          <p:nvPr/>
        </p:nvSpPr>
        <p:spPr>
          <a:xfrm>
            <a:off x="7881156" y="4896955"/>
            <a:ext cx="1350050" cy="461665"/>
          </a:xfrm>
          <a:prstGeom prst="rect">
            <a:avLst/>
          </a:prstGeom>
        </p:spPr>
        <p:txBody>
          <a:bodyPr wrap="none">
            <a:spAutoFit/>
          </a:bodyPr>
          <a:lstStyle/>
          <a:p>
            <a:r>
              <a:rPr lang="zh-CN" altLang="en-US" smtClean="0"/>
              <a:t>图</a:t>
            </a:r>
            <a:r>
              <a:rPr lang="en-US" smtClean="0"/>
              <a:t>10-10</a:t>
            </a:r>
            <a:endParaRPr lang="zh-CN" altLang="en-US"/>
          </a:p>
        </p:txBody>
      </p:sp>
      <p:pic>
        <p:nvPicPr>
          <p:cNvPr id="5" name="21JFA37.EPS" descr="id:2147501054;FounderCES"/>
          <p:cNvPicPr/>
          <p:nvPr/>
        </p:nvPicPr>
        <p:blipFill>
          <a:blip r:embed="rId2"/>
          <a:stretch>
            <a:fillRect/>
          </a:stretch>
        </p:blipFill>
        <p:spPr>
          <a:xfrm>
            <a:off x="7738280" y="2143910"/>
            <a:ext cx="1215052" cy="2662124"/>
          </a:xfrm>
          <a:prstGeom prst="rect">
            <a:avLst/>
          </a:prstGeom>
        </p:spPr>
      </p:pic>
      <p:sp>
        <p:nvSpPr>
          <p:cNvPr id="6" name="Rectangle 14"/>
          <p:cNvSpPr>
            <a:spLocks noChangeArrowheads="1"/>
          </p:cNvSpPr>
          <p:nvPr/>
        </p:nvSpPr>
        <p:spPr bwMode="auto">
          <a:xfrm>
            <a:off x="960045" y="4144174"/>
            <a:ext cx="6492483" cy="1135054"/>
          </a:xfrm>
          <a:prstGeom prst="rect">
            <a:avLst/>
          </a:prstGeom>
          <a:noFill/>
          <a:ln w="9525">
            <a:noFill/>
            <a:miter lim="800000"/>
          </a:ln>
          <a:effectLst/>
        </p:spPr>
        <p:txBody>
          <a:bodyPr vert="horz" wrap="none" lIns="91440" tIns="45720" rIns="91440" bIns="45720" numCol="1" anchor="ctr" anchorCtr="0" compatLnSpc="1">
            <a:spAutoFit/>
          </a:bodyPr>
          <a:lstStyle/>
          <a:p>
            <a:pPr>
              <a:lnSpc>
                <a:spcPct val="150000"/>
              </a:lnSpc>
            </a:pPr>
            <a:r>
              <a:rPr lang="zh-CN" altLang="en-US" smtClean="0">
                <a:solidFill>
                  <a:srgbClr val="A50021"/>
                </a:solidFill>
              </a:rPr>
              <a:t>解</a:t>
            </a:r>
            <a:r>
              <a:rPr lang="en-US" smtClean="0">
                <a:solidFill>
                  <a:srgbClr val="A50021"/>
                </a:solidFill>
              </a:rPr>
              <a:t>:(1)</a:t>
            </a:r>
            <a:r>
              <a:rPr lang="zh-CN" altLang="en-US" smtClean="0">
                <a:solidFill>
                  <a:srgbClr val="A50021"/>
                </a:solidFill>
              </a:rPr>
              <a:t>起重机吊起此物体的过程中所做的有用功</a:t>
            </a:r>
            <a:endParaRPr lang="en-US" altLang="zh-CN" smtClean="0">
              <a:solidFill>
                <a:srgbClr val="A50021"/>
              </a:solidFill>
            </a:endParaRPr>
          </a:p>
          <a:p>
            <a:pPr>
              <a:lnSpc>
                <a:spcPct val="150000"/>
              </a:lnSpc>
            </a:pPr>
            <a:r>
              <a:rPr lang="en-US" i="1" smtClean="0">
                <a:solidFill>
                  <a:srgbClr val="A50021"/>
                </a:solidFill>
              </a:rPr>
              <a:t>W</a:t>
            </a:r>
            <a:r>
              <a:rPr lang="zh-CN" altLang="en-US" baseline="-25000" smtClean="0">
                <a:solidFill>
                  <a:srgbClr val="A50021"/>
                </a:solidFill>
              </a:rPr>
              <a:t>有</a:t>
            </a:r>
            <a:r>
              <a:rPr lang="en-US" smtClean="0">
                <a:solidFill>
                  <a:srgbClr val="A50021"/>
                </a:solidFill>
              </a:rPr>
              <a:t>=</a:t>
            </a:r>
            <a:r>
              <a:rPr lang="en-US" i="1" err="1" smtClean="0">
                <a:solidFill>
                  <a:srgbClr val="A50021"/>
                </a:solidFill>
              </a:rPr>
              <a:t>Gh</a:t>
            </a:r>
            <a:r>
              <a:rPr lang="en-US" smtClean="0">
                <a:solidFill>
                  <a:srgbClr val="A50021"/>
                </a:solidFill>
              </a:rPr>
              <a:t>=4.8×10</a:t>
            </a:r>
            <a:r>
              <a:rPr lang="en-US" baseline="30000" smtClean="0">
                <a:solidFill>
                  <a:srgbClr val="A50021"/>
                </a:solidFill>
              </a:rPr>
              <a:t>3</a:t>
            </a:r>
            <a:r>
              <a:rPr lang="en-US" smtClean="0">
                <a:solidFill>
                  <a:srgbClr val="A50021"/>
                </a:solidFill>
              </a:rPr>
              <a:t> N×6 m=2.88×10</a:t>
            </a:r>
            <a:r>
              <a:rPr lang="en-US" baseline="30000" smtClean="0">
                <a:solidFill>
                  <a:srgbClr val="A50021"/>
                </a:solidFill>
              </a:rPr>
              <a:t>4</a:t>
            </a:r>
            <a:r>
              <a:rPr lang="en-US" smtClean="0">
                <a:solidFill>
                  <a:srgbClr val="A50021"/>
                </a:solidFill>
              </a:rPr>
              <a:t> J</a:t>
            </a:r>
            <a:r>
              <a:rPr lang="zh-CN" altLang="en-US" smtClean="0">
                <a:solidFill>
                  <a:srgbClr val="A50021"/>
                </a:solidFill>
              </a:rPr>
              <a:t>。</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15150"/>
            <a:ext cx="10572824" cy="2308324"/>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12. </a:t>
            </a:r>
            <a:r>
              <a:rPr lang="en-US" sz="2400" smtClean="0">
                <a:solidFill>
                  <a:srgbClr val="18B48F"/>
                </a:solidFill>
              </a:rPr>
              <a:t>[2020</a:t>
            </a:r>
            <a:r>
              <a:rPr lang="en-US" altLang="zh-CN" sz="2400" smtClean="0">
                <a:solidFill>
                  <a:srgbClr val="18B48F"/>
                </a:solidFill>
              </a:rPr>
              <a:t>·</a:t>
            </a:r>
            <a:r>
              <a:rPr lang="zh-CN" altLang="en-US" sz="2400" smtClean="0">
                <a:solidFill>
                  <a:srgbClr val="18B48F"/>
                </a:solidFill>
              </a:rPr>
              <a:t>铜仁</a:t>
            </a:r>
            <a:r>
              <a:rPr lang="en-US" sz="2400" smtClean="0">
                <a:solidFill>
                  <a:srgbClr val="18B48F"/>
                </a:solidFill>
              </a:rPr>
              <a:t>]</a:t>
            </a:r>
            <a:r>
              <a:rPr lang="zh-CN" altLang="en-US" sz="2400" smtClean="0"/>
              <a:t>建筑工地上</a:t>
            </a:r>
            <a:r>
              <a:rPr lang="en-US" sz="2400" smtClean="0"/>
              <a:t>,</a:t>
            </a:r>
            <a:r>
              <a:rPr lang="zh-CN" altLang="en-US" sz="2400" smtClean="0"/>
              <a:t>起重机吊臂上的滑轮组如图</a:t>
            </a:r>
            <a:r>
              <a:rPr lang="en-US" sz="2400" smtClean="0"/>
              <a:t>10</a:t>
            </a:r>
            <a:r>
              <a:rPr lang="en-US" sz="2400" i="1" smtClean="0"/>
              <a:t>-</a:t>
            </a:r>
            <a:r>
              <a:rPr lang="en-US" sz="2400" smtClean="0"/>
              <a:t>10</a:t>
            </a:r>
            <a:r>
              <a:rPr lang="zh-CN" altLang="en-US" sz="2400" smtClean="0"/>
              <a:t>所示。在匀速吊起重为</a:t>
            </a:r>
            <a:r>
              <a:rPr lang="en-US" sz="2400" smtClean="0"/>
              <a:t>4.8×10</a:t>
            </a:r>
            <a:r>
              <a:rPr lang="en-US" sz="2400" baseline="30000" smtClean="0"/>
              <a:t>3</a:t>
            </a:r>
            <a:r>
              <a:rPr lang="en-US" sz="2400" smtClean="0"/>
              <a:t> N</a:t>
            </a:r>
            <a:r>
              <a:rPr lang="zh-CN" altLang="en-US" sz="2400" smtClean="0"/>
              <a:t>的物体时</a:t>
            </a:r>
            <a:r>
              <a:rPr lang="en-US" sz="2400" smtClean="0"/>
              <a:t>,</a:t>
            </a:r>
            <a:r>
              <a:rPr lang="zh-CN" altLang="en-US" sz="2400" smtClean="0"/>
              <a:t>物体</a:t>
            </a:r>
            <a:r>
              <a:rPr lang="en-US" sz="2400" smtClean="0"/>
              <a:t>4 s</a:t>
            </a:r>
            <a:r>
              <a:rPr lang="zh-CN" altLang="en-US" sz="2400" smtClean="0"/>
              <a:t>内上升了</a:t>
            </a:r>
            <a:r>
              <a:rPr lang="en-US" sz="2400" smtClean="0"/>
              <a:t>6 m,</a:t>
            </a:r>
            <a:r>
              <a:rPr lang="zh-CN" altLang="en-US" sz="2400" smtClean="0"/>
              <a:t>在此过程中</a:t>
            </a:r>
            <a:r>
              <a:rPr lang="en-US" sz="2400" smtClean="0"/>
              <a:t>,</a:t>
            </a:r>
            <a:r>
              <a:rPr lang="zh-CN" altLang="en-US" sz="2400" smtClean="0"/>
              <a:t>拉力</a:t>
            </a:r>
            <a:r>
              <a:rPr lang="en-US" sz="2400" i="1" smtClean="0"/>
              <a:t>F </a:t>
            </a:r>
            <a:r>
              <a:rPr lang="zh-CN" altLang="en-US" sz="2400" smtClean="0"/>
              <a:t>为</a:t>
            </a:r>
            <a:r>
              <a:rPr lang="en-US" sz="2400" smtClean="0"/>
              <a:t>2×10</a:t>
            </a:r>
            <a:r>
              <a:rPr lang="en-US" sz="2400" baseline="30000" smtClean="0"/>
              <a:t>3</a:t>
            </a:r>
            <a:r>
              <a:rPr lang="en-US" sz="2400" smtClean="0"/>
              <a:t> N</a:t>
            </a:r>
            <a:r>
              <a:rPr lang="zh-CN" altLang="en-US" sz="2400" smtClean="0"/>
              <a:t>。求</a:t>
            </a:r>
            <a:r>
              <a:rPr lang="en-US" sz="2400" smtClean="0"/>
              <a:t>:</a:t>
            </a:r>
            <a:endParaRPr lang="zh-CN" altLang="en-US" sz="2400" smtClean="0"/>
          </a:p>
          <a:p>
            <a:pPr>
              <a:lnSpc>
                <a:spcPct val="150000"/>
              </a:lnSpc>
            </a:pPr>
            <a:r>
              <a:rPr lang="en-US" sz="2400" smtClean="0"/>
              <a:t>(2)</a:t>
            </a:r>
            <a:r>
              <a:rPr lang="zh-CN" altLang="en-US" sz="2400" smtClean="0"/>
              <a:t>滑轮组的机械效率。</a:t>
            </a:r>
            <a:endParaRPr lang="zh-CN" altLang="en-US" sz="2400"/>
          </a:p>
        </p:txBody>
      </p:sp>
      <p:sp>
        <p:nvSpPr>
          <p:cNvPr id="4" name="矩形 3"/>
          <p:cNvSpPr/>
          <p:nvPr/>
        </p:nvSpPr>
        <p:spPr>
          <a:xfrm>
            <a:off x="9738544" y="4754079"/>
            <a:ext cx="1350050" cy="461665"/>
          </a:xfrm>
          <a:prstGeom prst="rect">
            <a:avLst/>
          </a:prstGeom>
        </p:spPr>
        <p:txBody>
          <a:bodyPr wrap="none">
            <a:spAutoFit/>
          </a:bodyPr>
          <a:lstStyle/>
          <a:p>
            <a:r>
              <a:rPr lang="zh-CN" altLang="en-US" smtClean="0"/>
              <a:t>图</a:t>
            </a:r>
            <a:r>
              <a:rPr lang="en-US" smtClean="0"/>
              <a:t>10-10</a:t>
            </a:r>
            <a:endParaRPr lang="zh-CN" altLang="en-US"/>
          </a:p>
        </p:txBody>
      </p:sp>
      <p:pic>
        <p:nvPicPr>
          <p:cNvPr id="5" name="21JFA37.EPS" descr="id:2147501054;FounderCES"/>
          <p:cNvPicPr/>
          <p:nvPr/>
        </p:nvPicPr>
        <p:blipFill>
          <a:blip r:embed="rId2"/>
          <a:stretch>
            <a:fillRect/>
          </a:stretch>
        </p:blipFill>
        <p:spPr>
          <a:xfrm>
            <a:off x="9595668" y="2001034"/>
            <a:ext cx="1215052" cy="2662124"/>
          </a:xfrm>
          <a:prstGeom prst="rect">
            <a:avLst/>
          </a:prstGeom>
        </p:spPr>
      </p:pic>
      <p:graphicFrame>
        <p:nvGraphicFramePr>
          <p:cNvPr id="274434" name="Object 2"/>
          <p:cNvGraphicFramePr>
            <a:graphicFrameLocks noChangeAspect="1"/>
          </p:cNvGraphicFramePr>
          <p:nvPr/>
        </p:nvGraphicFramePr>
        <p:xfrm>
          <a:off x="1023108" y="2929728"/>
          <a:ext cx="8031162" cy="3738563"/>
        </p:xfrm>
        <a:graphic>
          <a:graphicData uri="http://schemas.openxmlformats.org/presentationml/2006/ole">
            <mc:AlternateContent>
              <mc:Choice xmlns:v="urn:schemas-microsoft-com:vml" Requires="v">
                <p:oleObj spid="_x0000_s1054" name="文档" r:id="rId3" imgW="8156575" imgH="3794760" progId="Word.Document.12">
                  <p:embed/>
                </p:oleObj>
              </mc:Choice>
              <mc:Fallback>
                <p:oleObj name="文档" r:id="rId3" imgW="8156575" imgH="3794760" progId="Word.Document.12">
                  <p:embed/>
                  <p:pic>
                    <p:nvPicPr>
                      <p:cNvPr id="0" name="OLE substitute image"/>
                      <p:cNvPicPr/>
                      <p:nvPr/>
                    </p:nvPicPr>
                    <p:blipFill>
                      <a:blip r:embed="rId4"/>
                      <a:stretch>
                        <a:fillRect/>
                      </a:stretch>
                    </p:blipFill>
                    <p:spPr>
                      <a:xfrm>
                        <a:off x="1023108" y="2929728"/>
                        <a:ext cx="8031162" cy="3738563"/>
                      </a:xfrm>
                      <a:prstGeom prst="rect">
                        <a:avLst/>
                      </a:prstGeom>
                      <a:noFill/>
                      <a:ln w="9525">
                        <a:noFill/>
                      </a:ln>
                    </p:spPr>
                  </p:pic>
                </p:oleObj>
              </mc:Fallback>
            </mc:AlternateContent>
          </a:graphicData>
        </a:graphic>
      </p:graphicFrame>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274434"/>
                                        </p:tgtEl>
                                        <p:attrNameLst>
                                          <p:attrName>style.visibility</p:attrName>
                                        </p:attrNameLst>
                                      </p:cBhvr>
                                      <p:to>
                                        <p:strVal val="visible"/>
                                      </p:to>
                                    </p:set>
                                    <p:animEffect transition="in" filter="fade">
                                      <p:cBhvr>
                                        <p:cTn id="7" dur="500"/>
                                        <p:tgtEl>
                                          <p:spTgt spid="2744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5" name="TextBox 4"/>
          <p:cNvSpPr txBox="1"/>
          <p:nvPr/>
        </p:nvSpPr>
        <p:spPr>
          <a:xfrm>
            <a:off x="951670" y="669172"/>
            <a:ext cx="10787138" cy="5078313"/>
          </a:xfrm>
          <a:prstGeom prst="rect">
            <a:avLst/>
          </a:prstGeom>
          <a:solidFill>
            <a:schemeClr val="bg1">
              <a:lumMod val="95000"/>
            </a:schemeClr>
          </a:solidFill>
        </p:spPr>
        <p:txBody>
          <a:bodyPr wrap="square" rtlCol="0">
            <a:spAutoFit/>
          </a:bodyPr>
          <a:lstStyle/>
          <a:p>
            <a:pPr>
              <a:lnSpc>
                <a:spcPct val="150000"/>
              </a:lnSpc>
            </a:pPr>
            <a:r>
              <a:rPr lang="en-US" smtClean="0"/>
              <a:t> </a:t>
            </a:r>
            <a:r>
              <a:rPr lang="en-US" smtClean="0">
                <a:solidFill>
                  <a:srgbClr val="18B48F"/>
                </a:solidFill>
              </a:rPr>
              <a:t>[</a:t>
            </a:r>
            <a:r>
              <a:rPr lang="zh-CN" altLang="en-US" smtClean="0">
                <a:solidFill>
                  <a:srgbClr val="18B48F"/>
                </a:solidFill>
              </a:rPr>
              <a:t>点拨</a:t>
            </a:r>
            <a:r>
              <a:rPr lang="en-US" smtClean="0">
                <a:solidFill>
                  <a:srgbClr val="18B48F"/>
                </a:solidFill>
              </a:rPr>
              <a:t>]</a:t>
            </a:r>
            <a:r>
              <a:rPr lang="zh-CN" altLang="en-US" smtClean="0"/>
              <a:t>不做功的三种情况</a:t>
            </a:r>
            <a:r>
              <a:rPr lang="en-US" smtClean="0"/>
              <a:t>(</a:t>
            </a:r>
            <a:r>
              <a:rPr lang="zh-CN" altLang="en-US" smtClean="0"/>
              <a:t>其他情况都做功</a:t>
            </a:r>
            <a:r>
              <a:rPr lang="en-US" smtClean="0"/>
              <a:t>)</a:t>
            </a:r>
            <a:br>
              <a:rPr lang="en-US" smtClean="0"/>
            </a:br>
            <a:endParaRPr lang="en-US" smtClean="0"/>
          </a:p>
          <a:p>
            <a:pPr>
              <a:lnSpc>
                <a:spcPct val="150000"/>
              </a:lnSpc>
            </a:pPr>
            <a:endParaRPr lang="en-US" altLang="zh-CN" smtClean="0"/>
          </a:p>
          <a:p>
            <a:pPr>
              <a:lnSpc>
                <a:spcPct val="150000"/>
              </a:lnSpc>
            </a:pPr>
            <a:endParaRPr lang="en-US" altLang="zh-CN" smtClean="0"/>
          </a:p>
          <a:p>
            <a:pPr>
              <a:lnSpc>
                <a:spcPct val="150000"/>
              </a:lnSpc>
            </a:pPr>
            <a:endParaRPr lang="en-US" altLang="zh-CN" smtClean="0"/>
          </a:p>
          <a:p>
            <a:pPr>
              <a:lnSpc>
                <a:spcPct val="150000"/>
              </a:lnSpc>
            </a:pPr>
            <a:endParaRPr lang="en-US" altLang="zh-CN" smtClean="0"/>
          </a:p>
          <a:p>
            <a:pPr>
              <a:lnSpc>
                <a:spcPct val="150000"/>
              </a:lnSpc>
            </a:pPr>
            <a:endParaRPr lang="en-US" altLang="zh-CN" smtClean="0"/>
          </a:p>
          <a:p>
            <a:pPr>
              <a:lnSpc>
                <a:spcPct val="150000"/>
              </a:lnSpc>
            </a:pPr>
            <a:endParaRPr lang="en-US" altLang="zh-CN" smtClean="0"/>
          </a:p>
          <a:p>
            <a:pPr>
              <a:lnSpc>
                <a:spcPct val="150000"/>
              </a:lnSpc>
            </a:pPr>
            <a:endParaRPr lang="zh-CN" altLang="en-US"/>
          </a:p>
        </p:txBody>
      </p:sp>
      <p:graphicFrame>
        <p:nvGraphicFramePr>
          <p:cNvPr id="8" name="表格 7"/>
          <p:cNvGraphicFramePr>
            <a:graphicFrameLocks noGrp="1"/>
          </p:cNvGraphicFramePr>
          <p:nvPr/>
        </p:nvGraphicFramePr>
        <p:xfrm>
          <a:off x="1023108" y="1358092"/>
          <a:ext cx="10644262" cy="4389120"/>
        </p:xfrm>
        <a:graphic>
          <a:graphicData uri="http://schemas.openxmlformats.org/drawingml/2006/table">
            <a:tbl>
              <a:tblPr/>
              <a:tblGrid>
                <a:gridCol w="1000132"/>
                <a:gridCol w="2857520"/>
                <a:gridCol w="3000396"/>
                <a:gridCol w="3786214"/>
              </a:tblGrid>
              <a:tr h="0">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示意图</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smtClean="0">
                        <a:solidFill>
                          <a:srgbClr val="000000"/>
                        </a:solidFill>
                        <a:latin typeface="微软雅黑" panose="020b0503020204020204" pitchFamily="34" charset="-122"/>
                        <a:ea typeface="方正书宋_GBK"/>
                        <a:cs typeface="Times New Roman" panose="02020603050405020304"/>
                      </a:endParaRPr>
                    </a:p>
                    <a:p>
                      <a:pPr algn="ctr">
                        <a:lnSpc>
                          <a:spcPct val="150000"/>
                        </a:lnSpc>
                        <a:spcAft>
                          <a:spcPct val="0"/>
                        </a:spcAft>
                      </a:pPr>
                      <a:endParaRPr lang="en-US" sz="2400" kern="100" smtClean="0">
                        <a:solidFill>
                          <a:srgbClr val="000000"/>
                        </a:solidFill>
                        <a:latin typeface="微软雅黑" panose="020b0503020204020204" pitchFamily="34" charset="-122"/>
                        <a:ea typeface="方正书宋_GBK"/>
                        <a:cs typeface="Times New Roman" panose="02020603050405020304"/>
                      </a:endParaRPr>
                    </a:p>
                    <a:p>
                      <a:pPr algn="ctr">
                        <a:lnSpc>
                          <a:spcPct val="150000"/>
                        </a:lnSpc>
                        <a:spcAft>
                          <a:spcPct val="0"/>
                        </a:spcAft>
                      </a:pPr>
                      <a:endParaRPr lang="en-US" sz="2400" kern="100" smtClean="0">
                        <a:solidFill>
                          <a:srgbClr val="000000"/>
                        </a:solidFill>
                        <a:latin typeface="微软雅黑" panose="020b0503020204020204" pitchFamily="34" charset="-122"/>
                        <a:ea typeface="方正书宋_GBK"/>
                        <a:cs typeface="Times New Roman" panose="02020603050405020304"/>
                      </a:endParaRPr>
                    </a:p>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特点</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nSpc>
                          <a:spcPct val="150000"/>
                        </a:lnSpc>
                        <a:spcAft>
                          <a:spcPct val="0"/>
                        </a:spcAft>
                      </a:pPr>
                      <a:r>
                        <a:rPr lang="zh-CN" sz="2400" i="1" kern="100">
                          <a:solidFill>
                            <a:srgbClr val="000000"/>
                          </a:solidFill>
                          <a:latin typeface="NEU-BZ-S92"/>
                          <a:ea typeface="微软雅黑" panose="020b0503020204020204" pitchFamily="34" charset="-122"/>
                          <a:cs typeface="Times New Roman" panose="02020603050405020304"/>
                        </a:rPr>
                        <a:t>　</a:t>
                      </a:r>
                      <a:r>
                        <a:rPr lang="zh-CN" sz="2400" kern="100">
                          <a:solidFill>
                            <a:srgbClr val="000000"/>
                          </a:solidFill>
                          <a:latin typeface="NEU-BZ-S92"/>
                          <a:ea typeface="微软雅黑" panose="020b0503020204020204" pitchFamily="34" charset="-122"/>
                          <a:cs typeface="Times New Roman" panose="02020603050405020304"/>
                        </a:rPr>
                        <a:t>物体在水平方向不受力</a:t>
                      </a:r>
                      <a:r>
                        <a:rPr lang="en-US" sz="2400" kern="100">
                          <a:solidFill>
                            <a:srgbClr val="000000"/>
                          </a:solidFill>
                          <a:latin typeface="NEU-BZ-S92"/>
                          <a:ea typeface="微软雅黑" panose="020b0503020204020204" pitchFamily="34" charset="-122"/>
                          <a:cs typeface="Times New Roman" panose="02020603050405020304"/>
                        </a:rPr>
                        <a:t>,</a:t>
                      </a:r>
                      <a:r>
                        <a:rPr lang="zh-CN" sz="2400" kern="100">
                          <a:solidFill>
                            <a:srgbClr val="000000"/>
                          </a:solidFill>
                          <a:latin typeface="NEU-BZ-S92"/>
                          <a:ea typeface="微软雅黑" panose="020b0503020204020204" pitchFamily="34" charset="-122"/>
                          <a:cs typeface="Times New Roman" panose="02020603050405020304"/>
                        </a:rPr>
                        <a:t>因惯性而动</a:t>
                      </a:r>
                      <a:endParaRPr lang="zh-CN" sz="2400" kern="100">
                        <a:solidFill>
                          <a:srgbClr val="000000"/>
                        </a:solidFill>
                        <a:latin typeface="NEU-BZ-S92"/>
                        <a:ea typeface="方正书宋_GBK"/>
                        <a:cs typeface="Times New Roman" panose="02020603050405020304"/>
                      </a:endParaRPr>
                    </a:p>
                  </a:txBody>
                  <a:tcPr marL="66675" marR="66675"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nSpc>
                          <a:spcPct val="150000"/>
                        </a:lnSpc>
                        <a:spcAft>
                          <a:spcPct val="0"/>
                        </a:spcAft>
                      </a:pPr>
                      <a:r>
                        <a:rPr lang="zh-CN" sz="2400" i="1" kern="100">
                          <a:solidFill>
                            <a:srgbClr val="000000"/>
                          </a:solidFill>
                          <a:latin typeface="NEU-BZ-S92"/>
                          <a:ea typeface="微软雅黑" panose="020b0503020204020204" pitchFamily="34" charset="-122"/>
                          <a:cs typeface="Times New Roman" panose="02020603050405020304"/>
                        </a:rPr>
                        <a:t>　</a:t>
                      </a:r>
                      <a:r>
                        <a:rPr lang="zh-CN" sz="2400" kern="100">
                          <a:solidFill>
                            <a:srgbClr val="000000"/>
                          </a:solidFill>
                          <a:latin typeface="NEU-BZ-S92"/>
                          <a:ea typeface="微软雅黑" panose="020b0503020204020204" pitchFamily="34" charset="-122"/>
                          <a:cs typeface="Times New Roman" panose="02020603050405020304"/>
                        </a:rPr>
                        <a:t>物体受力</a:t>
                      </a:r>
                      <a:r>
                        <a:rPr lang="en-US" sz="2400" kern="100">
                          <a:solidFill>
                            <a:srgbClr val="000000"/>
                          </a:solidFill>
                          <a:latin typeface="NEU-BZ-S92"/>
                          <a:ea typeface="微软雅黑" panose="020b0503020204020204" pitchFamily="34" charset="-122"/>
                          <a:cs typeface="Times New Roman" panose="02020603050405020304"/>
                        </a:rPr>
                        <a:t>,</a:t>
                      </a:r>
                      <a:r>
                        <a:rPr lang="zh-CN" sz="2400" kern="100">
                          <a:solidFill>
                            <a:srgbClr val="000000"/>
                          </a:solidFill>
                          <a:latin typeface="NEU-BZ-S92"/>
                          <a:ea typeface="微软雅黑" panose="020b0503020204020204" pitchFamily="34" charset="-122"/>
                          <a:cs typeface="Times New Roman" panose="02020603050405020304"/>
                        </a:rPr>
                        <a:t>但静止</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nSpc>
                          <a:spcPct val="150000"/>
                        </a:lnSpc>
                        <a:spcAft>
                          <a:spcPct val="0"/>
                        </a:spcAft>
                      </a:pPr>
                      <a:r>
                        <a:rPr lang="zh-CN" sz="2400" i="1" kern="100">
                          <a:solidFill>
                            <a:srgbClr val="000000"/>
                          </a:solidFill>
                          <a:latin typeface="NEU-BZ-S92"/>
                          <a:ea typeface="微软雅黑" panose="020b0503020204020204" pitchFamily="34" charset="-122"/>
                          <a:cs typeface="Times New Roman" panose="02020603050405020304"/>
                        </a:rPr>
                        <a:t>　</a:t>
                      </a:r>
                      <a:r>
                        <a:rPr lang="zh-CN" sz="2400" kern="100">
                          <a:solidFill>
                            <a:srgbClr val="000000"/>
                          </a:solidFill>
                          <a:latin typeface="NEU-BZ-S92"/>
                          <a:ea typeface="微软雅黑" panose="020b0503020204020204" pitchFamily="34" charset="-122"/>
                          <a:cs typeface="Times New Roman" panose="02020603050405020304"/>
                        </a:rPr>
                        <a:t>有力有距离</a:t>
                      </a:r>
                      <a:r>
                        <a:rPr lang="en-US" sz="2400" kern="100">
                          <a:solidFill>
                            <a:srgbClr val="000000"/>
                          </a:solidFill>
                          <a:latin typeface="NEU-BZ-S92"/>
                          <a:ea typeface="微软雅黑" panose="020b0503020204020204" pitchFamily="34" charset="-122"/>
                          <a:cs typeface="Times New Roman" panose="02020603050405020304"/>
                        </a:rPr>
                        <a:t>,</a:t>
                      </a:r>
                      <a:r>
                        <a:rPr lang="zh-CN" sz="2400" kern="100">
                          <a:solidFill>
                            <a:srgbClr val="000000"/>
                          </a:solidFill>
                          <a:latin typeface="NEU-BZ-S92"/>
                          <a:ea typeface="微软雅黑" panose="020b0503020204020204" pitchFamily="34" charset="-122"/>
                          <a:cs typeface="Times New Roman" panose="02020603050405020304"/>
                        </a:rPr>
                        <a:t>但力的方向与距离的方向垂直</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举例</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nSpc>
                          <a:spcPct val="150000"/>
                        </a:lnSpc>
                        <a:spcAft>
                          <a:spcPct val="0"/>
                        </a:spcAft>
                      </a:pPr>
                      <a:r>
                        <a:rPr lang="zh-CN" sz="2400" i="1" kern="100">
                          <a:solidFill>
                            <a:srgbClr val="000000"/>
                          </a:solidFill>
                          <a:latin typeface="NEU-BZ-S92"/>
                          <a:ea typeface="微软雅黑" panose="020b0503020204020204" pitchFamily="34" charset="-122"/>
                          <a:cs typeface="Times New Roman" panose="02020603050405020304"/>
                        </a:rPr>
                        <a:t>　</a:t>
                      </a:r>
                      <a:r>
                        <a:rPr lang="zh-CN" sz="2400" kern="100">
                          <a:solidFill>
                            <a:srgbClr val="000000"/>
                          </a:solidFill>
                          <a:latin typeface="NEU-BZ-S92"/>
                          <a:ea typeface="微软雅黑" panose="020b0503020204020204" pitchFamily="34" charset="-122"/>
                          <a:cs typeface="Times New Roman" panose="02020603050405020304"/>
                        </a:rPr>
                        <a:t>踢出去的足球</a:t>
                      </a:r>
                      <a:endParaRPr lang="zh-CN" sz="2400" kern="100">
                        <a:solidFill>
                          <a:srgbClr val="000000"/>
                        </a:solidFill>
                        <a:latin typeface="NEU-BZ-S92"/>
                        <a:ea typeface="方正书宋_GBK"/>
                        <a:cs typeface="Times New Roman" panose="02020603050405020304"/>
                      </a:endParaRPr>
                    </a:p>
                  </a:txBody>
                  <a:tcPr marL="66675" marR="66675"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nSpc>
                          <a:spcPct val="150000"/>
                        </a:lnSpc>
                        <a:spcAft>
                          <a:spcPct val="0"/>
                        </a:spcAft>
                      </a:pPr>
                      <a:r>
                        <a:rPr lang="zh-CN" sz="2400" i="1" kern="100">
                          <a:solidFill>
                            <a:srgbClr val="000000"/>
                          </a:solidFill>
                          <a:latin typeface="NEU-BZ-S92"/>
                          <a:ea typeface="微软雅黑" panose="020b0503020204020204" pitchFamily="34" charset="-122"/>
                          <a:cs typeface="Times New Roman" panose="02020603050405020304"/>
                        </a:rPr>
                        <a:t>　</a:t>
                      </a:r>
                      <a:r>
                        <a:rPr lang="zh-CN" sz="2400" kern="100">
                          <a:solidFill>
                            <a:srgbClr val="000000"/>
                          </a:solidFill>
                          <a:latin typeface="NEU-BZ-S92"/>
                          <a:ea typeface="微软雅黑" panose="020b0503020204020204" pitchFamily="34" charset="-122"/>
                          <a:cs typeface="Times New Roman" panose="02020603050405020304"/>
                        </a:rPr>
                        <a:t>推而未动</a:t>
                      </a:r>
                      <a:r>
                        <a:rPr lang="en-US" sz="2400" kern="100">
                          <a:solidFill>
                            <a:srgbClr val="000000"/>
                          </a:solidFill>
                          <a:latin typeface="NEU-BZ-S92"/>
                          <a:ea typeface="微软雅黑" panose="020b0503020204020204" pitchFamily="34" charset="-122"/>
                          <a:cs typeface="Times New Roman" panose="02020603050405020304"/>
                        </a:rPr>
                        <a:t>,</a:t>
                      </a:r>
                      <a:r>
                        <a:rPr lang="zh-CN" sz="2400" kern="100">
                          <a:solidFill>
                            <a:srgbClr val="000000"/>
                          </a:solidFill>
                          <a:latin typeface="NEU-BZ-S92"/>
                          <a:ea typeface="微软雅黑" panose="020b0503020204020204" pitchFamily="34" charset="-122"/>
                          <a:cs typeface="Times New Roman" panose="02020603050405020304"/>
                        </a:rPr>
                        <a:t>搬而未起</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nSpc>
                          <a:spcPct val="150000"/>
                        </a:lnSpc>
                        <a:spcAft>
                          <a:spcPct val="0"/>
                        </a:spcAft>
                      </a:pPr>
                      <a:r>
                        <a:rPr lang="zh-CN" sz="2400" i="1" kern="100">
                          <a:solidFill>
                            <a:srgbClr val="000000"/>
                          </a:solidFill>
                          <a:latin typeface="NEU-BZ-S92"/>
                          <a:ea typeface="微软雅黑" panose="020b0503020204020204" pitchFamily="34" charset="-122"/>
                          <a:cs typeface="Times New Roman" panose="02020603050405020304"/>
                        </a:rPr>
                        <a:t>　</a:t>
                      </a:r>
                      <a:r>
                        <a:rPr lang="zh-CN" sz="2400" kern="100">
                          <a:solidFill>
                            <a:srgbClr val="000000"/>
                          </a:solidFill>
                          <a:latin typeface="NEU-BZ-S92"/>
                          <a:ea typeface="微软雅黑" panose="020b0503020204020204" pitchFamily="34" charset="-122"/>
                          <a:cs typeface="Times New Roman" panose="02020603050405020304"/>
                        </a:rPr>
                        <a:t>人提水桶水平前进</a:t>
                      </a:r>
                      <a:r>
                        <a:rPr lang="en-US" sz="2400" kern="100">
                          <a:solidFill>
                            <a:srgbClr val="000000"/>
                          </a:solidFill>
                          <a:latin typeface="NEU-BZ-S92"/>
                          <a:ea typeface="微软雅黑" panose="020b0503020204020204" pitchFamily="34" charset="-122"/>
                          <a:cs typeface="Times New Roman" panose="02020603050405020304"/>
                        </a:rPr>
                        <a:t>,</a:t>
                      </a:r>
                      <a:r>
                        <a:rPr lang="zh-CN" sz="2400" kern="100">
                          <a:solidFill>
                            <a:srgbClr val="000000"/>
                          </a:solidFill>
                          <a:latin typeface="NEU-BZ-S92"/>
                          <a:ea typeface="微软雅黑" panose="020b0503020204020204" pitchFamily="34" charset="-122"/>
                          <a:cs typeface="Times New Roman" panose="02020603050405020304"/>
                        </a:rPr>
                        <a:t>提水桶的力和水桶的重力不做功</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bl>
          </a:graphicData>
        </a:graphic>
      </p:graphicFrame>
      <p:pic>
        <p:nvPicPr>
          <p:cNvPr id="202755" name="20JX67.EPS"/>
          <p:cNvPicPr>
            <a:picLocks noChangeAspect="1" noChangeArrowheads="1"/>
          </p:cNvPicPr>
          <p:nvPr/>
        </p:nvPicPr>
        <p:blipFill>
          <a:blip r:embed="rId2">
            <a:clrChange>
              <a:clrFrom>
                <a:srgbClr val="FFFFFF"/>
              </a:clrFrom>
              <a:clrTo>
                <a:srgbClr val="FFFFFF">
                  <a:alpha val="0"/>
                </a:srgbClr>
              </a:clrTo>
            </a:clrChange>
          </a:blip>
          <a:stretch>
            <a:fillRect/>
          </a:stretch>
        </p:blipFill>
        <p:spPr bwMode="auto">
          <a:xfrm>
            <a:off x="2666182" y="1715282"/>
            <a:ext cx="1523174" cy="1348384"/>
          </a:xfrm>
          <a:prstGeom prst="rect">
            <a:avLst/>
          </a:prstGeom>
          <a:noFill/>
        </p:spPr>
      </p:pic>
      <p:pic>
        <p:nvPicPr>
          <p:cNvPr id="202754" name="20JX68.EPS"/>
          <p:cNvPicPr>
            <a:picLocks noChangeAspect="1" noChangeArrowheads="1"/>
          </p:cNvPicPr>
          <p:nvPr/>
        </p:nvPicPr>
        <p:blipFill>
          <a:blip r:embed="rId3">
            <a:clrChange>
              <a:clrFrom>
                <a:srgbClr val="FFFFFF"/>
              </a:clrFrom>
              <a:clrTo>
                <a:srgbClr val="FFFFFF">
                  <a:alpha val="0"/>
                </a:srgbClr>
              </a:clrTo>
            </a:clrChange>
          </a:blip>
          <a:stretch>
            <a:fillRect/>
          </a:stretch>
        </p:blipFill>
        <p:spPr bwMode="auto">
          <a:xfrm>
            <a:off x="5237950" y="2001034"/>
            <a:ext cx="2197366" cy="923893"/>
          </a:xfrm>
          <a:prstGeom prst="rect">
            <a:avLst/>
          </a:prstGeom>
          <a:noFill/>
        </p:spPr>
      </p:pic>
      <p:pic>
        <p:nvPicPr>
          <p:cNvPr id="202753" name="20JX69.EPS"/>
          <p:cNvPicPr>
            <a:picLocks noChangeAspect="1" noChangeArrowheads="1"/>
          </p:cNvPicPr>
          <p:nvPr/>
        </p:nvPicPr>
        <p:blipFill>
          <a:blip r:embed="rId4">
            <a:clrChange>
              <a:clrFrom>
                <a:srgbClr val="FFFFFF"/>
              </a:clrFrom>
              <a:clrTo>
                <a:srgbClr val="FFFFFF">
                  <a:alpha val="0"/>
                </a:srgbClr>
              </a:clrTo>
            </a:clrChange>
          </a:blip>
          <a:stretch>
            <a:fillRect/>
          </a:stretch>
        </p:blipFill>
        <p:spPr bwMode="auto">
          <a:xfrm>
            <a:off x="8881288" y="1572406"/>
            <a:ext cx="1747905" cy="1523174"/>
          </a:xfrm>
          <a:prstGeom prst="rect">
            <a:avLst/>
          </a:prstGeom>
          <a:noFill/>
        </p:spPr>
      </p:pic>
    </p:spTree>
  </p:cSld>
  <p:clrMapOvr>
    <a:masterClrMapping/>
  </p:clrMapOvr>
  <p:transition>
    <p:fade/>
  </p:transition>
  <p:timing/>
</p:sld>
</file>

<file path=ppt/slides/slide3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15150"/>
            <a:ext cx="10572824" cy="2308324"/>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12. </a:t>
            </a:r>
            <a:r>
              <a:rPr lang="en-US" sz="2400" smtClean="0">
                <a:solidFill>
                  <a:srgbClr val="18B48F"/>
                </a:solidFill>
              </a:rPr>
              <a:t>[2020</a:t>
            </a:r>
            <a:r>
              <a:rPr lang="en-US" altLang="zh-CN" sz="2400" smtClean="0">
                <a:solidFill>
                  <a:srgbClr val="18B48F"/>
                </a:solidFill>
              </a:rPr>
              <a:t>·</a:t>
            </a:r>
            <a:r>
              <a:rPr lang="zh-CN" altLang="en-US" sz="2400" smtClean="0">
                <a:solidFill>
                  <a:srgbClr val="18B48F"/>
                </a:solidFill>
              </a:rPr>
              <a:t>铜仁</a:t>
            </a:r>
            <a:r>
              <a:rPr lang="en-US" sz="2400" smtClean="0">
                <a:solidFill>
                  <a:srgbClr val="18B48F"/>
                </a:solidFill>
              </a:rPr>
              <a:t>]</a:t>
            </a:r>
            <a:r>
              <a:rPr lang="zh-CN" altLang="en-US" sz="2400" smtClean="0"/>
              <a:t>建筑工地上</a:t>
            </a:r>
            <a:r>
              <a:rPr lang="en-US" sz="2400" smtClean="0"/>
              <a:t>,</a:t>
            </a:r>
            <a:r>
              <a:rPr lang="zh-CN" altLang="en-US" sz="2400" smtClean="0"/>
              <a:t>起重机吊臂上的滑轮组如图</a:t>
            </a:r>
            <a:r>
              <a:rPr lang="en-US" sz="2400" smtClean="0"/>
              <a:t>10</a:t>
            </a:r>
            <a:r>
              <a:rPr lang="en-US" sz="2400" i="1" smtClean="0"/>
              <a:t>-</a:t>
            </a:r>
            <a:r>
              <a:rPr lang="en-US" sz="2400" smtClean="0"/>
              <a:t>10</a:t>
            </a:r>
            <a:r>
              <a:rPr lang="zh-CN" altLang="en-US" sz="2400" smtClean="0"/>
              <a:t>所示。在匀速吊起重为</a:t>
            </a:r>
            <a:r>
              <a:rPr lang="en-US" sz="2400" smtClean="0"/>
              <a:t>4.8×10</a:t>
            </a:r>
            <a:r>
              <a:rPr lang="en-US" sz="2400" baseline="30000" smtClean="0"/>
              <a:t>3</a:t>
            </a:r>
            <a:r>
              <a:rPr lang="en-US" sz="2400" smtClean="0"/>
              <a:t> N</a:t>
            </a:r>
            <a:r>
              <a:rPr lang="zh-CN" altLang="en-US" sz="2400" smtClean="0"/>
              <a:t>的物体时</a:t>
            </a:r>
            <a:r>
              <a:rPr lang="en-US" sz="2400" smtClean="0"/>
              <a:t>,</a:t>
            </a:r>
            <a:r>
              <a:rPr lang="zh-CN" altLang="en-US" sz="2400" smtClean="0"/>
              <a:t>物体</a:t>
            </a:r>
            <a:r>
              <a:rPr lang="en-US" sz="2400" smtClean="0"/>
              <a:t>4 s</a:t>
            </a:r>
            <a:r>
              <a:rPr lang="zh-CN" altLang="en-US" sz="2400" smtClean="0"/>
              <a:t>内上升了</a:t>
            </a:r>
            <a:r>
              <a:rPr lang="en-US" sz="2400" smtClean="0"/>
              <a:t>6 m,</a:t>
            </a:r>
            <a:r>
              <a:rPr lang="zh-CN" altLang="en-US" sz="2400" smtClean="0"/>
              <a:t>在此过程中</a:t>
            </a:r>
            <a:r>
              <a:rPr lang="en-US" sz="2400" smtClean="0"/>
              <a:t>,</a:t>
            </a:r>
            <a:r>
              <a:rPr lang="zh-CN" altLang="en-US" sz="2400" smtClean="0"/>
              <a:t>拉力</a:t>
            </a:r>
            <a:r>
              <a:rPr lang="en-US" sz="2400" i="1" smtClean="0"/>
              <a:t>F </a:t>
            </a:r>
            <a:r>
              <a:rPr lang="zh-CN" altLang="en-US" sz="2400" smtClean="0"/>
              <a:t>为</a:t>
            </a:r>
            <a:r>
              <a:rPr lang="en-US" sz="2400" smtClean="0"/>
              <a:t>2×10</a:t>
            </a:r>
            <a:r>
              <a:rPr lang="en-US" sz="2400" baseline="30000" smtClean="0"/>
              <a:t>3</a:t>
            </a:r>
            <a:r>
              <a:rPr lang="en-US" sz="2400" smtClean="0"/>
              <a:t> N</a:t>
            </a:r>
            <a:r>
              <a:rPr lang="zh-CN" altLang="en-US" sz="2400" smtClean="0"/>
              <a:t>。求</a:t>
            </a:r>
            <a:r>
              <a:rPr lang="en-US" sz="2400" smtClean="0"/>
              <a:t>:</a:t>
            </a:r>
            <a:endParaRPr lang="zh-CN" altLang="en-US" sz="2400" smtClean="0"/>
          </a:p>
          <a:p>
            <a:pPr>
              <a:lnSpc>
                <a:spcPct val="150000"/>
              </a:lnSpc>
            </a:pPr>
            <a:r>
              <a:rPr lang="en-US" sz="2400" smtClean="0"/>
              <a:t>(3)</a:t>
            </a:r>
            <a:r>
              <a:rPr lang="zh-CN" altLang="en-US" sz="2400" smtClean="0"/>
              <a:t>拉力</a:t>
            </a:r>
            <a:r>
              <a:rPr lang="en-US" sz="2400" i="1" smtClean="0"/>
              <a:t>F </a:t>
            </a:r>
            <a:r>
              <a:rPr lang="zh-CN" altLang="en-US" sz="2400" smtClean="0"/>
              <a:t>的功率。</a:t>
            </a:r>
            <a:endParaRPr lang="zh-CN" altLang="en-US" sz="2400"/>
          </a:p>
        </p:txBody>
      </p:sp>
      <p:sp>
        <p:nvSpPr>
          <p:cNvPr id="4" name="矩形 3"/>
          <p:cNvSpPr/>
          <p:nvPr/>
        </p:nvSpPr>
        <p:spPr>
          <a:xfrm>
            <a:off x="7959866" y="4896955"/>
            <a:ext cx="1350050" cy="461665"/>
          </a:xfrm>
          <a:prstGeom prst="rect">
            <a:avLst/>
          </a:prstGeom>
        </p:spPr>
        <p:txBody>
          <a:bodyPr wrap="none">
            <a:spAutoFit/>
          </a:bodyPr>
          <a:lstStyle/>
          <a:p>
            <a:r>
              <a:rPr lang="zh-CN" altLang="en-US" smtClean="0"/>
              <a:t>图</a:t>
            </a:r>
            <a:r>
              <a:rPr lang="en-US" smtClean="0"/>
              <a:t>10-10</a:t>
            </a:r>
            <a:endParaRPr lang="zh-CN" altLang="en-US"/>
          </a:p>
        </p:txBody>
      </p:sp>
      <p:pic>
        <p:nvPicPr>
          <p:cNvPr id="5" name="21JFA37.EPS" descr="id:2147501054;FounderCES"/>
          <p:cNvPicPr/>
          <p:nvPr/>
        </p:nvPicPr>
        <p:blipFill>
          <a:blip r:embed="rId2"/>
          <a:stretch>
            <a:fillRect/>
          </a:stretch>
        </p:blipFill>
        <p:spPr>
          <a:xfrm>
            <a:off x="7816990" y="2143910"/>
            <a:ext cx="1215052" cy="2662124"/>
          </a:xfrm>
          <a:prstGeom prst="rect">
            <a:avLst/>
          </a:prstGeom>
        </p:spPr>
      </p:pic>
      <p:graphicFrame>
        <p:nvGraphicFramePr>
          <p:cNvPr id="275458" name="Object 2"/>
          <p:cNvGraphicFramePr>
            <a:graphicFrameLocks noChangeAspect="1"/>
          </p:cNvGraphicFramePr>
          <p:nvPr/>
        </p:nvGraphicFramePr>
        <p:xfrm>
          <a:off x="1020763" y="2858290"/>
          <a:ext cx="7937500" cy="3684587"/>
        </p:xfrm>
        <a:graphic>
          <a:graphicData uri="http://schemas.openxmlformats.org/presentationml/2006/ole">
            <mc:AlternateContent>
              <mc:Choice xmlns:v="urn:schemas-microsoft-com:vml" Requires="v">
                <p:oleObj spid="_x0000_s1055" name="文档" r:id="rId3" imgW="8156575" imgH="3801110" progId="Word.Document.12">
                  <p:embed/>
                </p:oleObj>
              </mc:Choice>
              <mc:Fallback>
                <p:oleObj name="文档" r:id="rId3" imgW="8156575" imgH="3801110" progId="Word.Document.12">
                  <p:embed/>
                  <p:pic>
                    <p:nvPicPr>
                      <p:cNvPr id="0" name="OLE substitute image"/>
                      <p:cNvPicPr/>
                      <p:nvPr/>
                    </p:nvPicPr>
                    <p:blipFill>
                      <a:blip r:embed="rId4"/>
                      <a:stretch>
                        <a:fillRect/>
                      </a:stretch>
                    </p:blipFill>
                    <p:spPr>
                      <a:xfrm>
                        <a:off x="1020763" y="2858290"/>
                        <a:ext cx="7937500" cy="3684587"/>
                      </a:xfrm>
                      <a:prstGeom prst="rect">
                        <a:avLst/>
                      </a:prstGeom>
                      <a:noFill/>
                      <a:ln w="9525">
                        <a:noFill/>
                      </a:ln>
                    </p:spPr>
                  </p:pic>
                </p:oleObj>
              </mc:Fallback>
            </mc:AlternateContent>
          </a:graphicData>
        </a:graphic>
      </p:graphicFrame>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275458"/>
                                        </p:tgtEl>
                                        <p:attrNameLst>
                                          <p:attrName>style.visibility</p:attrName>
                                        </p:attrNameLst>
                                      </p:cBhvr>
                                      <p:to>
                                        <p:strVal val="visible"/>
                                      </p:to>
                                    </p:set>
                                    <p:animEffect transition="in" filter="fade">
                                      <p:cBhvr>
                                        <p:cTn id="7" dur="500"/>
                                        <p:tgtEl>
                                          <p:spTgt spid="2754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文本框 16"/>
          <p:cNvSpPr txBox="1">
            <a:spLocks noChangeArrowheads="1"/>
          </p:cNvSpPr>
          <p:nvPr/>
        </p:nvSpPr>
        <p:spPr bwMode="auto">
          <a:xfrm>
            <a:off x="951670" y="643712"/>
            <a:ext cx="10715700" cy="642924"/>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800" b="1" spc="150" smtClean="0">
                <a:solidFill>
                  <a:srgbClr val="1CB691"/>
                </a:solidFill>
                <a:latin typeface="微软雅黑" panose="020b0503020204020204" pitchFamily="34" charset="-122"/>
                <a:ea typeface="微软雅黑" panose="020b0503020204020204" pitchFamily="34" charset="-122"/>
              </a:rPr>
              <a:t>突破　测量滑轮组的机械效率</a:t>
            </a:r>
            <a:endParaRPr lang="zh-CN" altLang="en-US" sz="2800" b="1" spc="150" smtClean="0">
              <a:solidFill>
                <a:srgbClr val="1CB691"/>
              </a:solidFill>
              <a:latin typeface="微软雅黑" panose="020b0503020204020204" pitchFamily="34" charset="-122"/>
              <a:ea typeface="微软雅黑" panose="020b0503020204020204" pitchFamily="34" charset="-122"/>
            </a:endParaRPr>
          </a:p>
        </p:txBody>
      </p:sp>
      <p:graphicFrame>
        <p:nvGraphicFramePr>
          <p:cNvPr id="240642" name="Object 2"/>
          <p:cNvGraphicFramePr>
            <a:graphicFrameLocks noChangeAspect="1"/>
          </p:cNvGraphicFramePr>
          <p:nvPr/>
        </p:nvGraphicFramePr>
        <p:xfrm>
          <a:off x="1020763" y="1286654"/>
          <a:ext cx="10509250" cy="5075238"/>
        </p:xfrm>
        <a:graphic>
          <a:graphicData uri="http://schemas.openxmlformats.org/presentationml/2006/ole">
            <mc:AlternateContent>
              <mc:Choice xmlns:v="urn:schemas-microsoft-com:vml" Requires="v">
                <p:oleObj spid="_x0000_s1056" name="文档" r:id="rId2" imgW="10658475" imgH="5130800" progId="Word.Document.12">
                  <p:embed/>
                </p:oleObj>
              </mc:Choice>
              <mc:Fallback>
                <p:oleObj name="文档" r:id="rId2" imgW="10658475" imgH="5130800" progId="Word.Document.12">
                  <p:embed/>
                  <p:pic>
                    <p:nvPicPr>
                      <p:cNvPr id="0" name="OLE substitute image"/>
                      <p:cNvPicPr/>
                      <p:nvPr/>
                    </p:nvPicPr>
                    <p:blipFill>
                      <a:blip r:embed="rId3"/>
                      <a:stretch>
                        <a:fillRect/>
                      </a:stretch>
                    </p:blipFill>
                    <p:spPr>
                      <a:xfrm>
                        <a:off x="1020763" y="1286654"/>
                        <a:ext cx="10509250" cy="5075238"/>
                      </a:xfrm>
                      <a:prstGeom prst="rect">
                        <a:avLst/>
                      </a:prstGeom>
                      <a:noFill/>
                      <a:ln w="9525">
                        <a:noFill/>
                      </a:ln>
                    </p:spPr>
                  </p:pic>
                </p:oleObj>
              </mc:Fallback>
            </mc:AlternateContent>
          </a:graphicData>
        </a:graphic>
      </p:graphicFrame>
    </p:spTree>
  </p:cSld>
  <p:clrMapOvr>
    <a:masterClrMapping/>
  </p:clrMapOvr>
  <p:transition>
    <p:pull dir="u"/>
  </p:transition>
  <p:timing/>
</p:sld>
</file>

<file path=ppt/slides/slide3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graphicFrame>
        <p:nvGraphicFramePr>
          <p:cNvPr id="239617" name="Object 1"/>
          <p:cNvGraphicFramePr>
            <a:graphicFrameLocks noChangeAspect="1"/>
          </p:cNvGraphicFramePr>
          <p:nvPr/>
        </p:nvGraphicFramePr>
        <p:xfrm>
          <a:off x="1020763" y="858026"/>
          <a:ext cx="10588625" cy="2452688"/>
        </p:xfrm>
        <a:graphic>
          <a:graphicData uri="http://schemas.openxmlformats.org/presentationml/2006/ole">
            <mc:AlternateContent>
              <mc:Choice xmlns:v="urn:schemas-microsoft-com:vml" Requires="v">
                <p:oleObj spid="_x0000_s1057" name="文档" r:id="rId2" imgW="10567035" imgH="2447290" progId="Word.Document.12">
                  <p:embed/>
                </p:oleObj>
              </mc:Choice>
              <mc:Fallback>
                <p:oleObj name="文档" r:id="rId2" imgW="10567035" imgH="2447290" progId="Word.Document.12">
                  <p:embed/>
                  <p:pic>
                    <p:nvPicPr>
                      <p:cNvPr id="0" name="OLE substitute image"/>
                      <p:cNvPicPr/>
                      <p:nvPr/>
                    </p:nvPicPr>
                    <p:blipFill>
                      <a:blip r:embed="rId3"/>
                      <a:stretch>
                        <a:fillRect/>
                      </a:stretch>
                    </p:blipFill>
                    <p:spPr>
                      <a:xfrm>
                        <a:off x="1020763" y="858026"/>
                        <a:ext cx="10588625" cy="2452688"/>
                      </a:xfrm>
                      <a:prstGeom prst="rect">
                        <a:avLst/>
                      </a:prstGeom>
                      <a:noFill/>
                      <a:ln w="9525">
                        <a:noFill/>
                      </a:ln>
                    </p:spPr>
                  </p:pic>
                </p:oleObj>
              </mc:Fallback>
            </mc:AlternateContent>
          </a:graphicData>
        </a:graphic>
      </p:graphicFrame>
      <p:graphicFrame>
        <p:nvGraphicFramePr>
          <p:cNvPr id="5" name="表格 4"/>
          <p:cNvGraphicFramePr>
            <a:graphicFrameLocks noGrp="1"/>
          </p:cNvGraphicFramePr>
          <p:nvPr/>
        </p:nvGraphicFramePr>
        <p:xfrm>
          <a:off x="1023108" y="3044048"/>
          <a:ext cx="10787136" cy="2743200"/>
        </p:xfrm>
        <a:graphic>
          <a:graphicData uri="http://schemas.openxmlformats.org/drawingml/2006/table">
            <a:tbl>
              <a:tblPr/>
              <a:tblGrid>
                <a:gridCol w="928694"/>
                <a:gridCol w="1768090"/>
                <a:gridCol w="1348392"/>
                <a:gridCol w="1348392"/>
                <a:gridCol w="750100"/>
                <a:gridCol w="1946684"/>
                <a:gridCol w="1348392"/>
                <a:gridCol w="1348392"/>
              </a:tblGrid>
              <a:tr h="0">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实验</a:t>
                      </a:r>
                      <a:endParaRPr lang="zh-CN" sz="2400" kern="100">
                        <a:solidFill>
                          <a:srgbClr val="000000"/>
                        </a:solidFill>
                        <a:latin typeface="NEU-BZ-S92"/>
                        <a:ea typeface="方正书宋_GBK"/>
                        <a:cs typeface="Times New Roman" panose="02020603050405020304"/>
                      </a:endParaRPr>
                    </a:p>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次数</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钩</a:t>
                      </a:r>
                      <a:r>
                        <a:rPr lang="zh-CN" sz="2400" kern="100" smtClean="0">
                          <a:solidFill>
                            <a:srgbClr val="000000"/>
                          </a:solidFill>
                          <a:latin typeface="NEU-BZ-S92"/>
                          <a:ea typeface="微软雅黑" panose="020b0503020204020204" pitchFamily="34" charset="-122"/>
                          <a:cs typeface="Times New Roman" panose="02020603050405020304"/>
                        </a:rPr>
                        <a:t>码所受的重力</a:t>
                      </a:r>
                      <a:r>
                        <a:rPr lang="en-US" sz="2400" i="1" kern="100" smtClean="0">
                          <a:solidFill>
                            <a:srgbClr val="000000"/>
                          </a:solidFill>
                          <a:latin typeface="微软雅黑" panose="020b0503020204020204" pitchFamily="34" charset="-122"/>
                          <a:ea typeface="方正书宋_GBK"/>
                          <a:cs typeface="Times New Roman" panose="02020603050405020304"/>
                        </a:rPr>
                        <a:t>G/</a:t>
                      </a:r>
                      <a:r>
                        <a:rPr lang="en-US" sz="2400" kern="100" smtClean="0">
                          <a:solidFill>
                            <a:srgbClr val="000000"/>
                          </a:solidFill>
                          <a:latin typeface="微软雅黑" panose="020b0503020204020204" pitchFamily="34" charset="-122"/>
                          <a:ea typeface="方正书宋_GBK"/>
                          <a:cs typeface="Times New Roman" panose="02020603050405020304"/>
                        </a:rPr>
                        <a:t>N</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zh-CN" sz="2400" kern="100" smtClean="0">
                          <a:solidFill>
                            <a:srgbClr val="000000"/>
                          </a:solidFill>
                          <a:latin typeface="NEU-BZ-S92"/>
                          <a:ea typeface="微软雅黑" panose="020b0503020204020204" pitchFamily="34" charset="-122"/>
                          <a:cs typeface="Times New Roman" panose="02020603050405020304"/>
                        </a:rPr>
                        <a:t>提升高度</a:t>
                      </a:r>
                      <a:endParaRPr lang="zh-CN" sz="2400" kern="100">
                        <a:solidFill>
                          <a:srgbClr val="000000"/>
                        </a:solidFill>
                        <a:latin typeface="NEU-BZ-S92"/>
                        <a:ea typeface="方正书宋_GBK"/>
                        <a:cs typeface="Times New Roman" panose="02020603050405020304"/>
                      </a:endParaRPr>
                    </a:p>
                    <a:p>
                      <a:pPr algn="ctr">
                        <a:lnSpc>
                          <a:spcPct val="150000"/>
                        </a:lnSpc>
                        <a:spcAft>
                          <a:spcPct val="0"/>
                        </a:spcAft>
                      </a:pPr>
                      <a:r>
                        <a:rPr lang="en-US" sz="2400" i="1" kern="100">
                          <a:solidFill>
                            <a:srgbClr val="000000"/>
                          </a:solidFill>
                          <a:latin typeface="微软雅黑" panose="020b0503020204020204" pitchFamily="34" charset="-122"/>
                          <a:ea typeface="方正书宋_GBK"/>
                          <a:cs typeface="Times New Roman" panose="02020603050405020304"/>
                        </a:rPr>
                        <a:t>h/</a:t>
                      </a:r>
                      <a:r>
                        <a:rPr lang="en-US" sz="2400" kern="100">
                          <a:solidFill>
                            <a:srgbClr val="000000"/>
                          </a:solidFill>
                          <a:latin typeface="微软雅黑" panose="020b0503020204020204" pitchFamily="34" charset="-122"/>
                          <a:ea typeface="方正书宋_GBK"/>
                          <a:cs typeface="Times New Roman" panose="02020603050405020304"/>
                        </a:rPr>
                        <a:t>m</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zh-CN" sz="2400" kern="100" smtClean="0">
                          <a:solidFill>
                            <a:srgbClr val="000000"/>
                          </a:solidFill>
                          <a:latin typeface="NEU-BZ-S92"/>
                          <a:ea typeface="微软雅黑" panose="020b0503020204020204" pitchFamily="34" charset="-122"/>
                          <a:cs typeface="Times New Roman" panose="02020603050405020304"/>
                        </a:rPr>
                        <a:t>有用功</a:t>
                      </a:r>
                      <a:endParaRPr lang="zh-CN" sz="2400" kern="100">
                        <a:solidFill>
                          <a:srgbClr val="000000"/>
                        </a:solidFill>
                        <a:latin typeface="NEU-BZ-S92"/>
                        <a:ea typeface="方正书宋_GBK"/>
                        <a:cs typeface="Times New Roman" panose="02020603050405020304"/>
                      </a:endParaRPr>
                    </a:p>
                    <a:p>
                      <a:pPr algn="ctr">
                        <a:lnSpc>
                          <a:spcPct val="150000"/>
                        </a:lnSpc>
                        <a:spcAft>
                          <a:spcPct val="0"/>
                        </a:spcAft>
                      </a:pPr>
                      <a:r>
                        <a:rPr lang="en-US" sz="2400" i="1" kern="100">
                          <a:solidFill>
                            <a:srgbClr val="000000"/>
                          </a:solidFill>
                          <a:latin typeface="微软雅黑" panose="020b0503020204020204" pitchFamily="34" charset="-122"/>
                          <a:ea typeface="方正书宋_GBK"/>
                          <a:cs typeface="Times New Roman" panose="02020603050405020304"/>
                        </a:rPr>
                        <a:t>W</a:t>
                      </a:r>
                      <a:r>
                        <a:rPr lang="zh-CN" sz="2400" kern="100" baseline="-25000">
                          <a:solidFill>
                            <a:srgbClr val="000000"/>
                          </a:solidFill>
                          <a:latin typeface="NEU-BZ-S92"/>
                          <a:ea typeface="微软雅黑" panose="020b0503020204020204" pitchFamily="34" charset="-122"/>
                          <a:cs typeface="Times New Roman" panose="02020603050405020304"/>
                        </a:rPr>
                        <a:t>有</a:t>
                      </a:r>
                      <a:r>
                        <a:rPr lang="en-US" sz="2400" i="1" kern="100">
                          <a:solidFill>
                            <a:srgbClr val="000000"/>
                          </a:solidFill>
                          <a:latin typeface="微软雅黑" panose="020b0503020204020204" pitchFamily="34" charset="-122"/>
                          <a:ea typeface="方正书宋_GBK"/>
                          <a:cs typeface="Times New Roman" panose="02020603050405020304"/>
                        </a:rPr>
                        <a:t>/</a:t>
                      </a:r>
                      <a:r>
                        <a:rPr lang="en-US" sz="2400" kern="100">
                          <a:solidFill>
                            <a:srgbClr val="000000"/>
                          </a:solidFill>
                          <a:latin typeface="微软雅黑" panose="020b0503020204020204" pitchFamily="34" charset="-122"/>
                          <a:ea typeface="方正书宋_GBK"/>
                          <a:cs typeface="Times New Roman" panose="02020603050405020304"/>
                        </a:rPr>
                        <a:t>J</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拉力</a:t>
                      </a:r>
                      <a:endParaRPr lang="zh-CN" sz="2400" kern="100">
                        <a:solidFill>
                          <a:srgbClr val="000000"/>
                        </a:solidFill>
                        <a:latin typeface="NEU-BZ-S92"/>
                        <a:ea typeface="方正书宋_GBK"/>
                        <a:cs typeface="Times New Roman" panose="02020603050405020304"/>
                      </a:endParaRPr>
                    </a:p>
                    <a:p>
                      <a:pPr algn="ctr">
                        <a:lnSpc>
                          <a:spcPct val="150000"/>
                        </a:lnSpc>
                        <a:spcAft>
                          <a:spcPct val="0"/>
                        </a:spcAft>
                      </a:pPr>
                      <a:r>
                        <a:rPr lang="en-US" sz="2400" i="1" kern="100">
                          <a:solidFill>
                            <a:srgbClr val="000000"/>
                          </a:solidFill>
                          <a:latin typeface="微软雅黑" panose="020b0503020204020204" pitchFamily="34" charset="-122"/>
                          <a:ea typeface="方正书宋_GBK"/>
                          <a:cs typeface="Times New Roman" panose="02020603050405020304"/>
                        </a:rPr>
                        <a:t>F/</a:t>
                      </a:r>
                      <a:r>
                        <a:rPr lang="en-US" sz="2400" kern="100">
                          <a:solidFill>
                            <a:srgbClr val="000000"/>
                          </a:solidFill>
                          <a:latin typeface="微软雅黑" panose="020b0503020204020204" pitchFamily="34" charset="-122"/>
                          <a:ea typeface="方正书宋_GBK"/>
                          <a:cs typeface="Times New Roman" panose="02020603050405020304"/>
                        </a:rPr>
                        <a:t>N</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绳</a:t>
                      </a:r>
                      <a:r>
                        <a:rPr lang="zh-CN" sz="2400" kern="100" smtClean="0">
                          <a:solidFill>
                            <a:srgbClr val="000000"/>
                          </a:solidFill>
                          <a:latin typeface="NEU-BZ-S92"/>
                          <a:ea typeface="微软雅黑" panose="020b0503020204020204" pitchFamily="34" charset="-122"/>
                          <a:cs typeface="Times New Roman" panose="02020603050405020304"/>
                        </a:rPr>
                        <a:t>端移动</a:t>
                      </a:r>
                      <a:endParaRPr lang="zh-CN" sz="2400" kern="100">
                        <a:solidFill>
                          <a:srgbClr val="000000"/>
                        </a:solidFill>
                        <a:latin typeface="NEU-BZ-S92"/>
                        <a:ea typeface="方正书宋_GBK"/>
                        <a:cs typeface="Times New Roman" panose="02020603050405020304"/>
                      </a:endParaRPr>
                    </a:p>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的</a:t>
                      </a:r>
                      <a:r>
                        <a:rPr lang="zh-CN" sz="2400" kern="100" smtClean="0">
                          <a:solidFill>
                            <a:srgbClr val="000000"/>
                          </a:solidFill>
                          <a:latin typeface="NEU-BZ-S92"/>
                          <a:ea typeface="微软雅黑" panose="020b0503020204020204" pitchFamily="34" charset="-122"/>
                          <a:cs typeface="Times New Roman" panose="02020603050405020304"/>
                        </a:rPr>
                        <a:t>距离</a:t>
                      </a:r>
                      <a:r>
                        <a:rPr lang="en-US" sz="2400" i="1" kern="100">
                          <a:solidFill>
                            <a:srgbClr val="000000"/>
                          </a:solidFill>
                          <a:latin typeface="NEU-BZ-S92"/>
                          <a:ea typeface="微软雅黑" panose="020b0503020204020204" pitchFamily="34" charset="-122"/>
                          <a:cs typeface="Times New Roman" panose="02020603050405020304"/>
                        </a:rPr>
                        <a:t>s/</a:t>
                      </a:r>
                      <a:r>
                        <a:rPr lang="en-US" sz="2400" kern="100">
                          <a:solidFill>
                            <a:srgbClr val="000000"/>
                          </a:solidFill>
                          <a:latin typeface="NEU-BZ-S92"/>
                          <a:ea typeface="微软雅黑" panose="020b0503020204020204" pitchFamily="34" charset="-122"/>
                          <a:cs typeface="Times New Roman" panose="02020603050405020304"/>
                        </a:rPr>
                        <a:t>m</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总</a:t>
                      </a:r>
                      <a:r>
                        <a:rPr lang="zh-CN" sz="2400" kern="100" smtClean="0">
                          <a:solidFill>
                            <a:srgbClr val="000000"/>
                          </a:solidFill>
                          <a:latin typeface="NEU-BZ-S92"/>
                          <a:ea typeface="微软雅黑" panose="020b0503020204020204" pitchFamily="34" charset="-122"/>
                          <a:cs typeface="Times New Roman" panose="02020603050405020304"/>
                        </a:rPr>
                        <a:t>功</a:t>
                      </a:r>
                      <a:r>
                        <a:rPr lang="en-US" sz="2400" i="1" kern="100" smtClean="0">
                          <a:solidFill>
                            <a:srgbClr val="000000"/>
                          </a:solidFill>
                          <a:latin typeface="微软雅黑" panose="020b0503020204020204" pitchFamily="34" charset="-122"/>
                          <a:ea typeface="方正书宋_GBK"/>
                          <a:cs typeface="Times New Roman" panose="02020603050405020304"/>
                        </a:rPr>
                        <a:t>W</a:t>
                      </a:r>
                      <a:r>
                        <a:rPr lang="zh-CN" sz="2400" kern="100" baseline="-25000">
                          <a:solidFill>
                            <a:srgbClr val="000000"/>
                          </a:solidFill>
                          <a:latin typeface="NEU-BZ-S92"/>
                          <a:ea typeface="微软雅黑" panose="020b0503020204020204" pitchFamily="34" charset="-122"/>
                          <a:cs typeface="Times New Roman" panose="02020603050405020304"/>
                        </a:rPr>
                        <a:t>总</a:t>
                      </a:r>
                      <a:r>
                        <a:rPr lang="en-US" sz="2400" i="1" kern="100">
                          <a:solidFill>
                            <a:srgbClr val="000000"/>
                          </a:solidFill>
                          <a:latin typeface="微软雅黑" panose="020b0503020204020204" pitchFamily="34" charset="-122"/>
                          <a:ea typeface="方正书宋_GBK"/>
                          <a:cs typeface="Times New Roman" panose="02020603050405020304"/>
                        </a:rPr>
                        <a:t>/</a:t>
                      </a:r>
                      <a:r>
                        <a:rPr lang="en-US" sz="2400" kern="100">
                          <a:solidFill>
                            <a:srgbClr val="000000"/>
                          </a:solidFill>
                          <a:latin typeface="微软雅黑" panose="020b0503020204020204" pitchFamily="34" charset="-122"/>
                          <a:ea typeface="方正书宋_GBK"/>
                          <a:cs typeface="Times New Roman" panose="02020603050405020304"/>
                        </a:rPr>
                        <a:t>J</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zh-CN" sz="2400" kern="100" smtClean="0">
                          <a:solidFill>
                            <a:srgbClr val="000000"/>
                          </a:solidFill>
                          <a:latin typeface="NEU-BZ-S92"/>
                          <a:ea typeface="微软雅黑" panose="020b0503020204020204" pitchFamily="34" charset="-122"/>
                          <a:cs typeface="Times New Roman" panose="02020603050405020304"/>
                        </a:rPr>
                        <a:t>机械效率</a:t>
                      </a:r>
                      <a:endParaRPr lang="zh-CN" sz="2400" kern="100">
                        <a:solidFill>
                          <a:srgbClr val="000000"/>
                        </a:solidFill>
                        <a:latin typeface="NEU-BZ-S92"/>
                        <a:ea typeface="方正书宋_GBK"/>
                        <a:cs typeface="Times New Roman" panose="02020603050405020304"/>
                      </a:endParaRPr>
                    </a:p>
                    <a:p>
                      <a:pPr algn="ctr">
                        <a:lnSpc>
                          <a:spcPct val="150000"/>
                        </a:lnSpc>
                        <a:spcAft>
                          <a:spcPct val="0"/>
                        </a:spcAft>
                      </a:pPr>
                      <a:r>
                        <a:rPr lang="en-US" sz="2400" i="1" kern="100">
                          <a:solidFill>
                            <a:srgbClr val="000000"/>
                          </a:solidFill>
                          <a:latin typeface="微软雅黑" panose="020b0503020204020204" pitchFamily="34" charset="-122"/>
                          <a:ea typeface="方正书宋_GBK"/>
                          <a:cs typeface="Times New Roman" panose="02020603050405020304"/>
                        </a:rPr>
                        <a:t>η</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a:txBody>
                    <a:bodyPr vert="horz" wrap="square"/>
                    <a:lstStyle/>
                    <a:p>
                      <a:pPr algn="ctr">
                        <a:lnSpc>
                          <a:spcPct val="150000"/>
                        </a:lnSpc>
                        <a:spcAft>
                          <a:spcPct val="0"/>
                        </a:spcAft>
                      </a:pPr>
                      <a:r>
                        <a:rPr lang="en-US" sz="2400" kern="100">
                          <a:solidFill>
                            <a:srgbClr val="000000"/>
                          </a:solidFill>
                          <a:latin typeface="微软雅黑" panose="020b0503020204020204" pitchFamily="34" charset="-122"/>
                          <a:ea typeface="方正书宋_GBK"/>
                          <a:cs typeface="Times New Roman" panose="02020603050405020304"/>
                        </a:rPr>
                        <a:t>1</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a:txBody>
                    <a:bodyPr vert="horz" wrap="square"/>
                    <a:lstStyle/>
                    <a:p>
                      <a:pPr algn="ctr">
                        <a:lnSpc>
                          <a:spcPct val="150000"/>
                        </a:lnSpc>
                        <a:spcAft>
                          <a:spcPct val="0"/>
                        </a:spcAft>
                      </a:pPr>
                      <a:r>
                        <a:rPr lang="en-US" sz="2400" kern="100">
                          <a:solidFill>
                            <a:srgbClr val="000000"/>
                          </a:solidFill>
                          <a:latin typeface="微软雅黑" panose="020b0503020204020204" pitchFamily="34" charset="-122"/>
                          <a:ea typeface="方正书宋_GBK"/>
                          <a:cs typeface="Times New Roman" panose="02020603050405020304"/>
                        </a:rPr>
                        <a:t>2</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a:txBody>
                    <a:bodyPr vert="horz" wrap="square"/>
                    <a:lstStyle/>
                    <a:p>
                      <a:pPr algn="ctr">
                        <a:lnSpc>
                          <a:spcPct val="150000"/>
                        </a:lnSpc>
                        <a:spcAft>
                          <a:spcPct val="0"/>
                        </a:spcAft>
                      </a:pPr>
                      <a:r>
                        <a:rPr lang="en-US" sz="2400" kern="100">
                          <a:solidFill>
                            <a:srgbClr val="000000"/>
                          </a:solidFill>
                          <a:latin typeface="微软雅黑" panose="020b0503020204020204" pitchFamily="34" charset="-122"/>
                          <a:ea typeface="方正书宋_GBK"/>
                          <a:cs typeface="Times New Roman" panose="02020603050405020304"/>
                        </a:rPr>
                        <a:t>3</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微软雅黑" panose="020b0503020204020204" pitchFamily="34" charset="-12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bl>
          </a:graphicData>
        </a:graphic>
      </p:graphicFrame>
    </p:spTree>
  </p:cSld>
  <p:clrMapOvr>
    <a:masterClrMapping/>
  </p:clrMapOvr>
  <p:transition>
    <p:fade/>
  </p:transition>
  <p:timing/>
</p:sld>
</file>

<file path=ppt/slides/slide3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15150"/>
            <a:ext cx="10715700" cy="4524315"/>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5.</a:t>
            </a:r>
            <a:r>
              <a:rPr lang="zh-CN" altLang="en-US" sz="2400" smtClean="0"/>
              <a:t>实验结论</a:t>
            </a:r>
            <a:r>
              <a:rPr lang="en-US" sz="2400" smtClean="0"/>
              <a:t>:</a:t>
            </a:r>
            <a:r>
              <a:rPr lang="zh-CN" altLang="en-US" sz="2400" smtClean="0"/>
              <a:t>同一滑轮组</a:t>
            </a:r>
            <a:r>
              <a:rPr lang="en-US" sz="2400" smtClean="0"/>
              <a:t>,</a:t>
            </a:r>
            <a:r>
              <a:rPr lang="zh-CN" altLang="en-US" sz="2400" smtClean="0"/>
              <a:t>提升</a:t>
            </a:r>
            <a:r>
              <a:rPr lang="zh-CN" altLang="en-US" sz="2400" u="sng" smtClean="0"/>
              <a:t>物体越重</a:t>
            </a:r>
            <a:r>
              <a:rPr lang="en-US" sz="2400" smtClean="0"/>
              <a:t>,</a:t>
            </a:r>
            <a:r>
              <a:rPr lang="zh-CN" altLang="en-US" sz="2400" smtClean="0"/>
              <a:t>机械效率</a:t>
            </a:r>
            <a:r>
              <a:rPr lang="zh-CN" altLang="en-US" sz="2400" u="sng" smtClean="0"/>
              <a:t>越高</a:t>
            </a:r>
            <a:r>
              <a:rPr lang="en-US" sz="2400" smtClean="0"/>
              <a:t>;</a:t>
            </a:r>
            <a:r>
              <a:rPr lang="zh-CN" altLang="en-US" sz="2400" smtClean="0"/>
              <a:t>不同滑轮组提升</a:t>
            </a:r>
            <a:r>
              <a:rPr lang="zh-CN" altLang="en-US" sz="2400" u="sng" smtClean="0"/>
              <a:t>同一重物</a:t>
            </a:r>
            <a:r>
              <a:rPr lang="en-US" sz="2400" smtClean="0"/>
              <a:t>,</a:t>
            </a:r>
            <a:r>
              <a:rPr lang="zh-CN" altLang="en-US" sz="2400" smtClean="0"/>
              <a:t>动滑轮</a:t>
            </a:r>
            <a:r>
              <a:rPr lang="zh-CN" altLang="en-US" sz="2400" u="sng" smtClean="0"/>
              <a:t>越轻</a:t>
            </a:r>
            <a:r>
              <a:rPr lang="en-US" sz="2400" smtClean="0"/>
              <a:t>(</a:t>
            </a:r>
            <a:r>
              <a:rPr lang="zh-CN" altLang="en-US" sz="2400" smtClean="0"/>
              <a:t>个数少或质量小</a:t>
            </a:r>
            <a:r>
              <a:rPr lang="en-US" sz="2400" smtClean="0"/>
              <a:t>),</a:t>
            </a:r>
            <a:r>
              <a:rPr lang="zh-CN" altLang="en-US" sz="2400" smtClean="0"/>
              <a:t>机械效率</a:t>
            </a:r>
            <a:r>
              <a:rPr lang="zh-CN" altLang="en-US" sz="2400" u="sng" smtClean="0"/>
              <a:t>越高</a:t>
            </a:r>
            <a:r>
              <a:rPr lang="zh-CN" altLang="en-US" sz="2400" smtClean="0"/>
              <a:t>。滑轮组的机械效率与提升物体的高度和速度</a:t>
            </a:r>
            <a:r>
              <a:rPr lang="en-US" sz="2400" smtClean="0"/>
              <a:t>,</a:t>
            </a:r>
            <a:r>
              <a:rPr lang="zh-CN" altLang="en-US" sz="2400" smtClean="0"/>
              <a:t>绳子的段数</a:t>
            </a:r>
            <a:r>
              <a:rPr lang="en-US" sz="2400" smtClean="0"/>
              <a:t>,</a:t>
            </a:r>
            <a:r>
              <a:rPr lang="zh-CN" altLang="en-US" sz="2400" smtClean="0"/>
              <a:t>省、费力情况均无关。</a:t>
            </a:r>
            <a:endParaRPr lang="zh-CN" altLang="en-US" sz="2400" smtClean="0"/>
          </a:p>
          <a:p>
            <a:pPr>
              <a:lnSpc>
                <a:spcPct val="150000"/>
              </a:lnSpc>
            </a:pPr>
            <a:r>
              <a:rPr lang="en-US" altLang="zh-CN" sz="2400" b="1" smtClean="0"/>
              <a:t>【</a:t>
            </a:r>
            <a:r>
              <a:rPr lang="zh-CN" altLang="en-US" sz="2400" b="1" smtClean="0"/>
              <a:t>交流、反思与评估</a:t>
            </a:r>
            <a:r>
              <a:rPr lang="en-US" altLang="zh-CN" sz="2400" b="1" smtClean="0"/>
              <a:t>】</a:t>
            </a:r>
            <a:endParaRPr lang="en-US" altLang="zh-CN" sz="2400" b="1" smtClean="0"/>
          </a:p>
          <a:p>
            <a:pPr>
              <a:lnSpc>
                <a:spcPct val="150000"/>
              </a:lnSpc>
            </a:pPr>
            <a:r>
              <a:rPr lang="en-US" sz="2400" b="1" smtClean="0"/>
              <a:t>6.</a:t>
            </a:r>
            <a:r>
              <a:rPr lang="zh-CN" altLang="en-US" sz="2400" smtClean="0"/>
              <a:t>影响滑轮组机械效率的因素</a:t>
            </a:r>
            <a:r>
              <a:rPr lang="en-US" sz="2400" smtClean="0"/>
              <a:t>:①</a:t>
            </a:r>
            <a:r>
              <a:rPr lang="zh-CN" altLang="en-US" sz="2400" u="sng" smtClean="0"/>
              <a:t>提升物体的重力</a:t>
            </a:r>
            <a:r>
              <a:rPr lang="en-US" sz="2400" u="sng" smtClean="0"/>
              <a:t>;</a:t>
            </a:r>
            <a:r>
              <a:rPr lang="en-US" sz="2400" smtClean="0"/>
              <a:t>②</a:t>
            </a:r>
            <a:r>
              <a:rPr lang="zh-CN" altLang="en-US" sz="2400" u="sng" smtClean="0"/>
              <a:t>动滑轮的重力</a:t>
            </a:r>
            <a:r>
              <a:rPr lang="en-US" sz="2400" u="sng" smtClean="0"/>
              <a:t>;</a:t>
            </a:r>
            <a:r>
              <a:rPr lang="en-US" sz="2400" smtClean="0"/>
              <a:t>③</a:t>
            </a:r>
            <a:r>
              <a:rPr lang="zh-CN" altLang="en-US" sz="2400" u="sng" smtClean="0"/>
              <a:t>绳重、摩擦</a:t>
            </a:r>
            <a:r>
              <a:rPr lang="zh-CN" altLang="en-US" sz="2400" smtClean="0"/>
              <a:t>。</a:t>
            </a:r>
            <a:endParaRPr lang="zh-CN" altLang="en-US" sz="2400" smtClean="0"/>
          </a:p>
          <a:p>
            <a:pPr>
              <a:lnSpc>
                <a:spcPct val="150000"/>
              </a:lnSpc>
            </a:pPr>
            <a:r>
              <a:rPr lang="en-US" sz="2400" b="1" smtClean="0"/>
              <a:t>7.</a:t>
            </a:r>
            <a:r>
              <a:rPr lang="zh-CN" altLang="en-US" sz="2400" smtClean="0"/>
              <a:t>提高滑轮组机械效率的方法</a:t>
            </a:r>
            <a:r>
              <a:rPr lang="en-US" sz="2400" smtClean="0"/>
              <a:t>:①</a:t>
            </a:r>
            <a:r>
              <a:rPr lang="zh-CN" altLang="en-US" sz="2400" u="sng" smtClean="0"/>
              <a:t>增加提升物体的重力</a:t>
            </a:r>
            <a:r>
              <a:rPr lang="en-US" sz="2400" smtClean="0"/>
              <a:t>;②</a:t>
            </a:r>
            <a:r>
              <a:rPr lang="zh-CN" altLang="en-US" sz="2400" u="sng" smtClean="0"/>
              <a:t>减小动滑轮的重力</a:t>
            </a:r>
            <a:r>
              <a:rPr lang="en-US" sz="2400" smtClean="0"/>
              <a:t>;</a:t>
            </a:r>
            <a:endParaRPr lang="en-US" sz="2400" smtClean="0"/>
          </a:p>
          <a:p>
            <a:pPr>
              <a:lnSpc>
                <a:spcPct val="150000"/>
              </a:lnSpc>
            </a:pPr>
            <a:r>
              <a:rPr lang="en-US" sz="2400" smtClean="0"/>
              <a:t>③</a:t>
            </a:r>
            <a:r>
              <a:rPr lang="zh-CN" altLang="en-US" sz="2400" u="sng" smtClean="0"/>
              <a:t>减小绳重和摩擦等。</a:t>
            </a:r>
            <a:endParaRPr lang="zh-CN" altLang="en-US" sz="2400"/>
          </a:p>
        </p:txBody>
      </p:sp>
    </p:spTree>
  </p:cSld>
  <p:clrMapOvr>
    <a:masterClrMapping/>
  </p:clrMapOvr>
  <p:transition>
    <p:fade/>
  </p:transition>
  <p:timing/>
</p:sld>
</file>

<file path=ppt/slides/slide3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3" name="矩形 2"/>
          <p:cNvSpPr/>
          <p:nvPr/>
        </p:nvSpPr>
        <p:spPr>
          <a:xfrm>
            <a:off x="951670" y="643712"/>
            <a:ext cx="10572824" cy="581057"/>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400" b="1" smtClean="0"/>
              <a:t>例</a:t>
            </a:r>
            <a:r>
              <a:rPr lang="zh-CN" altLang="en-US" sz="2400" b="1" smtClean="0">
                <a:solidFill>
                  <a:srgbClr val="18B48F"/>
                </a:solidFill>
              </a:rPr>
              <a:t> </a:t>
            </a:r>
            <a:r>
              <a:rPr lang="en-US" sz="2400" smtClean="0">
                <a:solidFill>
                  <a:srgbClr val="18B48F"/>
                </a:solidFill>
              </a:rPr>
              <a:t>[2020</a:t>
            </a:r>
            <a:r>
              <a:rPr lang="en-US" altLang="zh-CN" sz="2400" smtClean="0">
                <a:solidFill>
                  <a:srgbClr val="18B48F"/>
                </a:solidFill>
              </a:rPr>
              <a:t>·</a:t>
            </a:r>
            <a:r>
              <a:rPr lang="zh-CN" altLang="en-US" sz="2400" smtClean="0">
                <a:solidFill>
                  <a:srgbClr val="18B48F"/>
                </a:solidFill>
              </a:rPr>
              <a:t>湘潭</a:t>
            </a:r>
            <a:r>
              <a:rPr lang="en-US" sz="2400" smtClean="0">
                <a:solidFill>
                  <a:srgbClr val="18B48F"/>
                </a:solidFill>
              </a:rPr>
              <a:t>]</a:t>
            </a:r>
            <a:r>
              <a:rPr lang="zh-CN" altLang="en-US" sz="2400" smtClean="0"/>
              <a:t>测量如图</a:t>
            </a:r>
            <a:r>
              <a:rPr lang="en-US" sz="2400" smtClean="0"/>
              <a:t>10</a:t>
            </a:r>
            <a:r>
              <a:rPr lang="en-US" sz="2400" i="1" smtClean="0"/>
              <a:t>-</a:t>
            </a:r>
            <a:r>
              <a:rPr lang="en-US" sz="2400" smtClean="0"/>
              <a:t>11</a:t>
            </a:r>
            <a:r>
              <a:rPr lang="zh-CN" altLang="en-US" sz="2400" smtClean="0"/>
              <a:t>所示滑轮组的机械效率</a:t>
            </a:r>
            <a:r>
              <a:rPr lang="en-US" sz="2400" smtClean="0"/>
              <a:t>,</a:t>
            </a:r>
            <a:r>
              <a:rPr lang="zh-CN" altLang="en-US" sz="2400" smtClean="0"/>
              <a:t>部分实验数据如下表。</a:t>
            </a:r>
            <a:endParaRPr lang="zh-CN" altLang="en-US" sz="2400"/>
          </a:p>
        </p:txBody>
      </p:sp>
      <p:graphicFrame>
        <p:nvGraphicFramePr>
          <p:cNvPr id="9" name="表格 8"/>
          <p:cNvGraphicFramePr>
            <a:graphicFrameLocks noGrp="1"/>
          </p:cNvGraphicFramePr>
          <p:nvPr/>
        </p:nvGraphicFramePr>
        <p:xfrm>
          <a:off x="1237422" y="1358092"/>
          <a:ext cx="10072756" cy="3357587"/>
        </p:xfrm>
        <a:graphic>
          <a:graphicData uri="http://schemas.openxmlformats.org/drawingml/2006/table">
            <a:tbl>
              <a:tblPr/>
              <a:tblGrid>
                <a:gridCol w="1259093"/>
                <a:gridCol w="1678794"/>
                <a:gridCol w="2098491"/>
                <a:gridCol w="1259093"/>
                <a:gridCol w="2098491"/>
                <a:gridCol w="1678794"/>
              </a:tblGrid>
              <a:tr h="1119195">
                <a:tc>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实验</a:t>
                      </a:r>
                      <a:endParaRPr lang="zh-CN" sz="2400" kern="100">
                        <a:solidFill>
                          <a:srgbClr val="000000"/>
                        </a:solidFill>
                        <a:latin typeface="+mn-ea"/>
                        <a:ea typeface="+mn-ea"/>
                        <a:cs typeface="Times New Roman" panose="02020603050405020304"/>
                      </a:endParaRPr>
                    </a:p>
                    <a:p>
                      <a:pPr algn="ctr">
                        <a:lnSpc>
                          <a:spcPct val="150000"/>
                        </a:lnSpc>
                        <a:spcAft>
                          <a:spcPct val="0"/>
                        </a:spcAft>
                      </a:pPr>
                      <a:r>
                        <a:rPr lang="zh-CN" sz="2400" kern="100">
                          <a:solidFill>
                            <a:srgbClr val="000000"/>
                          </a:solidFill>
                          <a:latin typeface="+mn-ea"/>
                          <a:ea typeface="+mn-ea"/>
                          <a:cs typeface="Times New Roman" panose="02020603050405020304"/>
                        </a:rPr>
                        <a:t>次数</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钩码重</a:t>
                      </a:r>
                      <a:endParaRPr lang="zh-CN" sz="2400" kern="100">
                        <a:solidFill>
                          <a:srgbClr val="000000"/>
                        </a:solidFill>
                        <a:latin typeface="+mn-ea"/>
                        <a:ea typeface="+mn-ea"/>
                        <a:cs typeface="Times New Roman" panose="02020603050405020304"/>
                      </a:endParaRPr>
                    </a:p>
                    <a:p>
                      <a:pPr algn="ctr">
                        <a:lnSpc>
                          <a:spcPct val="150000"/>
                        </a:lnSpc>
                        <a:spcAft>
                          <a:spcPct val="0"/>
                        </a:spcAft>
                      </a:pPr>
                      <a:r>
                        <a:rPr lang="zh-CN" sz="2400" kern="100">
                          <a:solidFill>
                            <a:srgbClr val="000000"/>
                          </a:solidFill>
                          <a:latin typeface="+mn-ea"/>
                          <a:ea typeface="+mn-ea"/>
                          <a:cs typeface="Times New Roman" panose="02020603050405020304"/>
                        </a:rPr>
                        <a:t>力</a:t>
                      </a:r>
                      <a:r>
                        <a:rPr lang="en-US" sz="2400" i="1" kern="100">
                          <a:solidFill>
                            <a:srgbClr val="000000"/>
                          </a:solidFill>
                          <a:latin typeface="+mn-ea"/>
                          <a:ea typeface="+mn-ea"/>
                          <a:cs typeface="Times New Roman" panose="02020603050405020304"/>
                        </a:rPr>
                        <a:t>G/</a:t>
                      </a:r>
                      <a:r>
                        <a:rPr lang="en-US" sz="2400" kern="100">
                          <a:solidFill>
                            <a:srgbClr val="000000"/>
                          </a:solidFill>
                          <a:latin typeface="+mn-ea"/>
                          <a:ea typeface="+mn-ea"/>
                          <a:cs typeface="Times New Roman" panose="02020603050405020304"/>
                        </a:rPr>
                        <a:t>N</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钩码上升</a:t>
                      </a:r>
                      <a:endParaRPr lang="zh-CN" sz="2400" kern="100">
                        <a:solidFill>
                          <a:srgbClr val="000000"/>
                        </a:solidFill>
                        <a:latin typeface="+mn-ea"/>
                        <a:ea typeface="+mn-ea"/>
                        <a:cs typeface="Times New Roman" panose="02020603050405020304"/>
                      </a:endParaRPr>
                    </a:p>
                    <a:p>
                      <a:pPr algn="ctr">
                        <a:lnSpc>
                          <a:spcPct val="150000"/>
                        </a:lnSpc>
                        <a:spcAft>
                          <a:spcPct val="0"/>
                        </a:spcAft>
                      </a:pPr>
                      <a:r>
                        <a:rPr lang="zh-CN" sz="2400" kern="100">
                          <a:solidFill>
                            <a:srgbClr val="000000"/>
                          </a:solidFill>
                          <a:latin typeface="+mn-ea"/>
                          <a:ea typeface="+mn-ea"/>
                          <a:cs typeface="Times New Roman" panose="02020603050405020304"/>
                        </a:rPr>
                        <a:t>高度</a:t>
                      </a:r>
                      <a:r>
                        <a:rPr lang="en-US" sz="2400" i="1" kern="100">
                          <a:solidFill>
                            <a:srgbClr val="000000"/>
                          </a:solidFill>
                          <a:latin typeface="+mn-ea"/>
                          <a:ea typeface="+mn-ea"/>
                          <a:cs typeface="Times New Roman" panose="02020603050405020304"/>
                        </a:rPr>
                        <a:t>h/</a:t>
                      </a:r>
                      <a:r>
                        <a:rPr lang="en-US" sz="2400" kern="100">
                          <a:solidFill>
                            <a:srgbClr val="000000"/>
                          </a:solidFill>
                          <a:latin typeface="+mn-ea"/>
                          <a:ea typeface="+mn-ea"/>
                          <a:cs typeface="Times New Roman" panose="02020603050405020304"/>
                        </a:rPr>
                        <a:t>cm</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拉力</a:t>
                      </a:r>
                      <a:endParaRPr lang="zh-CN" sz="2400" kern="100">
                        <a:solidFill>
                          <a:srgbClr val="000000"/>
                        </a:solidFill>
                        <a:latin typeface="+mn-ea"/>
                        <a:ea typeface="+mn-ea"/>
                        <a:cs typeface="Times New Roman" panose="02020603050405020304"/>
                      </a:endParaRPr>
                    </a:p>
                    <a:p>
                      <a:pPr algn="ctr">
                        <a:lnSpc>
                          <a:spcPct val="150000"/>
                        </a:lnSpc>
                        <a:spcAft>
                          <a:spcPct val="0"/>
                        </a:spcAft>
                      </a:pPr>
                      <a:r>
                        <a:rPr lang="en-US" sz="2400" i="1" kern="100">
                          <a:solidFill>
                            <a:srgbClr val="000000"/>
                          </a:solidFill>
                          <a:latin typeface="+mn-ea"/>
                          <a:ea typeface="+mn-ea"/>
                          <a:cs typeface="Times New Roman" panose="02020603050405020304"/>
                        </a:rPr>
                        <a:t>F/</a:t>
                      </a:r>
                      <a:r>
                        <a:rPr lang="en-US" sz="2400" kern="100">
                          <a:solidFill>
                            <a:srgbClr val="000000"/>
                          </a:solidFill>
                          <a:latin typeface="+mn-ea"/>
                          <a:ea typeface="+mn-ea"/>
                          <a:cs typeface="Times New Roman" panose="02020603050405020304"/>
                        </a:rPr>
                        <a:t>N</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绳端移动</a:t>
                      </a:r>
                      <a:endParaRPr lang="zh-CN" sz="2400" kern="100">
                        <a:solidFill>
                          <a:srgbClr val="000000"/>
                        </a:solidFill>
                        <a:latin typeface="+mn-ea"/>
                        <a:ea typeface="+mn-ea"/>
                        <a:cs typeface="Times New Roman" panose="02020603050405020304"/>
                      </a:endParaRPr>
                    </a:p>
                    <a:p>
                      <a:pPr algn="ctr">
                        <a:lnSpc>
                          <a:spcPct val="150000"/>
                        </a:lnSpc>
                        <a:spcAft>
                          <a:spcPct val="0"/>
                        </a:spcAft>
                      </a:pPr>
                      <a:r>
                        <a:rPr lang="zh-CN" sz="2400" kern="100">
                          <a:solidFill>
                            <a:srgbClr val="000000"/>
                          </a:solidFill>
                          <a:latin typeface="+mn-ea"/>
                          <a:ea typeface="+mn-ea"/>
                          <a:cs typeface="Times New Roman" panose="02020603050405020304"/>
                        </a:rPr>
                        <a:t>距离</a:t>
                      </a:r>
                      <a:r>
                        <a:rPr lang="en-US" sz="2400" i="1" kern="100">
                          <a:solidFill>
                            <a:srgbClr val="000000"/>
                          </a:solidFill>
                          <a:latin typeface="+mn-ea"/>
                          <a:ea typeface="+mn-ea"/>
                          <a:cs typeface="Times New Roman" panose="02020603050405020304"/>
                        </a:rPr>
                        <a:t>s/</a:t>
                      </a:r>
                      <a:r>
                        <a:rPr lang="en-US" sz="2400" kern="100">
                          <a:solidFill>
                            <a:srgbClr val="000000"/>
                          </a:solidFill>
                          <a:latin typeface="+mn-ea"/>
                          <a:ea typeface="+mn-ea"/>
                          <a:cs typeface="Times New Roman" panose="02020603050405020304"/>
                        </a:rPr>
                        <a:t>cm</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机械效</a:t>
                      </a:r>
                      <a:endParaRPr lang="zh-CN" sz="2400" kern="100">
                        <a:solidFill>
                          <a:srgbClr val="000000"/>
                        </a:solidFill>
                        <a:latin typeface="+mn-ea"/>
                        <a:ea typeface="+mn-ea"/>
                        <a:cs typeface="Times New Roman" panose="02020603050405020304"/>
                      </a:endParaRPr>
                    </a:p>
                    <a:p>
                      <a:pPr algn="ctr">
                        <a:lnSpc>
                          <a:spcPct val="150000"/>
                        </a:lnSpc>
                        <a:spcAft>
                          <a:spcPct val="0"/>
                        </a:spcAft>
                      </a:pPr>
                      <a:r>
                        <a:rPr lang="zh-CN" sz="2400" kern="100">
                          <a:solidFill>
                            <a:srgbClr val="000000"/>
                          </a:solidFill>
                          <a:latin typeface="+mn-ea"/>
                          <a:ea typeface="+mn-ea"/>
                          <a:cs typeface="Times New Roman" panose="02020603050405020304"/>
                        </a:rPr>
                        <a:t>率</a:t>
                      </a:r>
                      <a:r>
                        <a:rPr lang="en-US" sz="2400" i="1" kern="100">
                          <a:solidFill>
                            <a:srgbClr val="000000"/>
                          </a:solidFill>
                          <a:latin typeface="+mn-ea"/>
                          <a:ea typeface="+mn-ea"/>
                          <a:cs typeface="Times New Roman" panose="02020603050405020304"/>
                        </a:rPr>
                        <a:t>η</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r>
              <a:tr h="559598">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1</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1.0</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5</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15</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55.6%</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559598">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2</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1.5</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5</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0.8</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15</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endParaRPr lang="en-US"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559598">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3</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2.0</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5</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1.0</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15</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66.7%</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559598">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4</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2.0</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10</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1.0</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30</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gn="ctr">
                        <a:lnSpc>
                          <a:spcPct val="150000"/>
                        </a:lnSpc>
                        <a:spcAft>
                          <a:spcPct val="0"/>
                        </a:spcAft>
                      </a:pPr>
                      <a:r>
                        <a:rPr lang="en-US" sz="2400" kern="100">
                          <a:solidFill>
                            <a:srgbClr val="000000"/>
                          </a:solidFill>
                          <a:latin typeface="+mn-ea"/>
                          <a:ea typeface="+mn-ea"/>
                          <a:cs typeface="Times New Roman" panose="02020603050405020304"/>
                        </a:rPr>
                        <a:t>66.7%</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bl>
          </a:graphicData>
        </a:graphic>
      </p:graphicFrame>
      <p:sp>
        <p:nvSpPr>
          <p:cNvPr id="10" name="矩形 9"/>
          <p:cNvSpPr/>
          <p:nvPr/>
        </p:nvSpPr>
        <p:spPr>
          <a:xfrm>
            <a:off x="5497778" y="6358752"/>
            <a:ext cx="1350050" cy="461665"/>
          </a:xfrm>
          <a:prstGeom prst="rect">
            <a:avLst/>
          </a:prstGeom>
        </p:spPr>
        <p:txBody>
          <a:bodyPr wrap="none">
            <a:spAutoFit/>
          </a:bodyPr>
          <a:lstStyle/>
          <a:p>
            <a:r>
              <a:rPr lang="zh-CN" altLang="en-US" smtClean="0"/>
              <a:t>图</a:t>
            </a:r>
            <a:r>
              <a:rPr lang="en-US" smtClean="0"/>
              <a:t>10</a:t>
            </a:r>
            <a:r>
              <a:rPr lang="en-US" i="1" smtClean="0"/>
              <a:t>-</a:t>
            </a:r>
            <a:r>
              <a:rPr lang="en-US" smtClean="0"/>
              <a:t>11</a:t>
            </a:r>
            <a:endParaRPr lang="zh-CN" altLang="en-US"/>
          </a:p>
        </p:txBody>
      </p:sp>
      <p:pic>
        <p:nvPicPr>
          <p:cNvPr id="11" name="21JFA38.EPS" descr="id:2147501098;FounderCES"/>
          <p:cNvPicPr/>
          <p:nvPr/>
        </p:nvPicPr>
        <p:blipFill>
          <a:blip r:embed="rId2"/>
          <a:stretch>
            <a:fillRect/>
          </a:stretch>
        </p:blipFill>
        <p:spPr>
          <a:xfrm>
            <a:off x="5309388" y="4787116"/>
            <a:ext cx="1760026" cy="1551150"/>
          </a:xfrm>
          <a:prstGeom prst="rect">
            <a:avLst/>
          </a:prstGeom>
        </p:spPr>
      </p:pic>
    </p:spTree>
  </p:cSld>
  <p:clrMapOvr>
    <a:masterClrMapping/>
  </p:clrMapOvr>
  <p:transition>
    <p:fade/>
  </p:transition>
  <p:timing/>
</p:sld>
</file>

<file path=ppt/slides/slide3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27854"/>
            <a:ext cx="10572824" cy="3970318"/>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smtClean="0"/>
              <a:t>(1)</a:t>
            </a:r>
            <a:r>
              <a:rPr lang="zh-CN" altLang="en-US" sz="2400" smtClean="0"/>
              <a:t>实验过程中</a:t>
            </a:r>
            <a:r>
              <a:rPr lang="en-US" sz="2400" smtClean="0"/>
              <a:t>,</a:t>
            </a:r>
            <a:r>
              <a:rPr lang="zh-CN" altLang="en-US" sz="2400" smtClean="0"/>
              <a:t>应缓慢拉动弹簧测力计</a:t>
            </a:r>
            <a:r>
              <a:rPr lang="en-US" sz="2400" smtClean="0"/>
              <a:t>,</a:t>
            </a:r>
            <a:r>
              <a:rPr lang="zh-CN" altLang="en-US" sz="2400" smtClean="0"/>
              <a:t>使钩码竖直向上做</a:t>
            </a:r>
            <a:r>
              <a:rPr lang="zh-CN" altLang="en-US" sz="2400" i="1" u="sng" smtClean="0"/>
              <a:t>　　　　</a:t>
            </a:r>
            <a:r>
              <a:rPr lang="zh-CN" altLang="en-US" sz="2400" smtClean="0"/>
              <a:t>运动。第</a:t>
            </a:r>
            <a:r>
              <a:rPr lang="en-US" sz="2400" smtClean="0"/>
              <a:t>1</a:t>
            </a:r>
            <a:r>
              <a:rPr lang="zh-CN" altLang="en-US" sz="2400" smtClean="0"/>
              <a:t>次实验时</a:t>
            </a:r>
            <a:r>
              <a:rPr lang="en-US" sz="2400" smtClean="0"/>
              <a:t>,</a:t>
            </a:r>
            <a:r>
              <a:rPr lang="zh-CN" altLang="en-US" sz="2400" smtClean="0"/>
              <a:t>弹簧测力计的示数如图</a:t>
            </a:r>
            <a:r>
              <a:rPr lang="en-US" sz="2400" smtClean="0"/>
              <a:t>10</a:t>
            </a:r>
            <a:r>
              <a:rPr lang="en-US" sz="2400" i="1" smtClean="0"/>
              <a:t>-</a:t>
            </a:r>
            <a:r>
              <a:rPr lang="en-US" sz="2400" smtClean="0"/>
              <a:t>11</a:t>
            </a:r>
            <a:r>
              <a:rPr lang="zh-CN" altLang="en-US" sz="2400" smtClean="0"/>
              <a:t>所示</a:t>
            </a:r>
            <a:r>
              <a:rPr lang="en-US" sz="2400" smtClean="0"/>
              <a:t>,</a:t>
            </a:r>
            <a:r>
              <a:rPr lang="zh-CN" altLang="en-US" sz="2400" smtClean="0"/>
              <a:t>为</a:t>
            </a:r>
            <a:r>
              <a:rPr lang="zh-CN" altLang="en-US" sz="2400" i="1" u="sng" smtClean="0"/>
              <a:t>　　　　</a:t>
            </a:r>
            <a:r>
              <a:rPr lang="en-US" sz="2400" smtClean="0"/>
              <a:t>N</a:t>
            </a:r>
            <a:r>
              <a:rPr lang="zh-CN" altLang="en-US" sz="2400" smtClean="0"/>
              <a:t>。</a:t>
            </a:r>
            <a:r>
              <a:rPr lang="en-US" sz="2400" smtClean="0"/>
              <a:t> </a:t>
            </a:r>
            <a:endParaRPr lang="zh-CN" altLang="en-US" sz="2400" smtClean="0"/>
          </a:p>
          <a:p>
            <a:pPr>
              <a:lnSpc>
                <a:spcPct val="150000"/>
              </a:lnSpc>
            </a:pPr>
            <a:r>
              <a:rPr lang="en-US" sz="2400" smtClean="0"/>
              <a:t>(2)</a:t>
            </a:r>
            <a:r>
              <a:rPr lang="zh-CN" altLang="en-US" sz="2400" smtClean="0"/>
              <a:t>第</a:t>
            </a:r>
            <a:r>
              <a:rPr lang="en-US" sz="2400" smtClean="0"/>
              <a:t>2</a:t>
            </a:r>
            <a:r>
              <a:rPr lang="zh-CN" altLang="en-US" sz="2400" smtClean="0"/>
              <a:t>次实验时所做的有用功为</a:t>
            </a:r>
            <a:r>
              <a:rPr lang="zh-CN" altLang="en-US" sz="2400" i="1" u="sng" smtClean="0"/>
              <a:t>　  　　　</a:t>
            </a:r>
            <a:r>
              <a:rPr lang="en-US" sz="2400" smtClean="0"/>
              <a:t>J,</a:t>
            </a:r>
            <a:r>
              <a:rPr lang="zh-CN" altLang="en-US" sz="2400" smtClean="0"/>
              <a:t>滑轮组的机械效率是</a:t>
            </a:r>
            <a:r>
              <a:rPr lang="zh-CN" altLang="en-US" sz="2400" i="1" u="sng" smtClean="0"/>
              <a:t>　　　　</a:t>
            </a:r>
            <a:r>
              <a:rPr lang="zh-CN" altLang="en-US" sz="2400" smtClean="0"/>
              <a:t>。</a:t>
            </a:r>
            <a:r>
              <a:rPr lang="en-US" sz="2400" smtClean="0"/>
              <a:t> </a:t>
            </a:r>
            <a:endParaRPr lang="zh-CN" altLang="en-US" sz="2400" smtClean="0"/>
          </a:p>
          <a:p>
            <a:pPr>
              <a:lnSpc>
                <a:spcPct val="150000"/>
              </a:lnSpc>
            </a:pPr>
            <a:r>
              <a:rPr lang="en-US" sz="2400" smtClean="0"/>
              <a:t>(3)</a:t>
            </a:r>
            <a:r>
              <a:rPr lang="zh-CN" altLang="en-US" sz="2400" smtClean="0"/>
              <a:t>分析</a:t>
            </a:r>
            <a:r>
              <a:rPr lang="en-US" sz="2400" smtClean="0"/>
              <a:t>1</a:t>
            </a:r>
            <a:r>
              <a:rPr lang="zh-CN" altLang="en-US" sz="2400" smtClean="0"/>
              <a:t>、</a:t>
            </a:r>
            <a:r>
              <a:rPr lang="en-US" sz="2400" smtClean="0"/>
              <a:t>2</a:t>
            </a:r>
            <a:r>
              <a:rPr lang="zh-CN" altLang="en-US" sz="2400" smtClean="0"/>
              <a:t>、</a:t>
            </a:r>
            <a:r>
              <a:rPr lang="en-US" sz="2400" smtClean="0"/>
              <a:t>3</a:t>
            </a:r>
            <a:r>
              <a:rPr lang="zh-CN" altLang="en-US" sz="2400" smtClean="0"/>
              <a:t>次实验的数据可知</a:t>
            </a:r>
            <a:r>
              <a:rPr lang="en-US" sz="2400" smtClean="0"/>
              <a:t>,</a:t>
            </a:r>
            <a:r>
              <a:rPr lang="zh-CN" altLang="en-US" sz="2400" smtClean="0"/>
              <a:t>使用同一滑轮组提升重物时</a:t>
            </a:r>
            <a:r>
              <a:rPr lang="en-US" sz="2400" smtClean="0"/>
              <a:t>,</a:t>
            </a:r>
            <a:r>
              <a:rPr lang="zh-CN" altLang="en-US" sz="2400" smtClean="0"/>
              <a:t>重物重力越</a:t>
            </a:r>
            <a:endParaRPr lang="en-US" altLang="zh-CN" sz="2400" smtClean="0"/>
          </a:p>
          <a:p>
            <a:pPr>
              <a:lnSpc>
                <a:spcPct val="150000"/>
              </a:lnSpc>
            </a:pPr>
            <a:r>
              <a:rPr lang="zh-CN" altLang="en-US" sz="2400" i="1" u="sng" smtClean="0"/>
              <a:t>　　　　</a:t>
            </a:r>
            <a:r>
              <a:rPr lang="en-US" sz="2400" smtClean="0"/>
              <a:t>(</a:t>
            </a:r>
            <a:r>
              <a:rPr lang="zh-CN" altLang="en-US" sz="2400" smtClean="0"/>
              <a:t>选填“大”或“小”</a:t>
            </a:r>
            <a:r>
              <a:rPr lang="en-US" sz="2400" smtClean="0"/>
              <a:t>),</a:t>
            </a:r>
            <a:r>
              <a:rPr lang="zh-CN" altLang="en-US" sz="2400" smtClean="0"/>
              <a:t>滑轮组的机械效率越高</a:t>
            </a:r>
            <a:r>
              <a:rPr lang="en-US" sz="2400" smtClean="0"/>
              <a:t>;</a:t>
            </a:r>
            <a:r>
              <a:rPr lang="zh-CN" altLang="en-US" sz="2400" smtClean="0"/>
              <a:t>分析</a:t>
            </a:r>
            <a:r>
              <a:rPr lang="en-US" sz="2400" smtClean="0"/>
              <a:t>3</a:t>
            </a:r>
            <a:r>
              <a:rPr lang="zh-CN" altLang="en-US" sz="2400" smtClean="0"/>
              <a:t>、</a:t>
            </a:r>
            <a:r>
              <a:rPr lang="en-US" sz="2400" smtClean="0"/>
              <a:t>4</a:t>
            </a:r>
            <a:r>
              <a:rPr lang="zh-CN" altLang="en-US" sz="2400" smtClean="0"/>
              <a:t>次实验的数据可知</a:t>
            </a:r>
            <a:r>
              <a:rPr lang="en-US" sz="2400" smtClean="0"/>
              <a:t>,</a:t>
            </a:r>
            <a:r>
              <a:rPr lang="zh-CN" altLang="en-US" sz="2400" smtClean="0"/>
              <a:t>滑轮组的机械效率与钩码上升的高度</a:t>
            </a:r>
            <a:r>
              <a:rPr lang="zh-CN" altLang="en-US" sz="2400" i="1" u="sng" smtClean="0"/>
              <a:t>　　   　</a:t>
            </a:r>
            <a:r>
              <a:rPr lang="en-US" sz="2400" smtClean="0"/>
              <a:t>(</a:t>
            </a:r>
            <a:r>
              <a:rPr lang="zh-CN" altLang="en-US" sz="2400" smtClean="0"/>
              <a:t>选填“有关”或“无关”</a:t>
            </a:r>
            <a:r>
              <a:rPr lang="en-US" sz="2400" smtClean="0"/>
              <a:t>)</a:t>
            </a:r>
            <a:r>
              <a:rPr lang="zh-CN" altLang="en-US" sz="2400" smtClean="0"/>
              <a:t>。</a:t>
            </a:r>
            <a:r>
              <a:rPr lang="en-US" sz="2400" smtClean="0"/>
              <a:t> </a:t>
            </a:r>
            <a:endParaRPr lang="zh-CN" altLang="en-US" sz="2400" smtClean="0"/>
          </a:p>
        </p:txBody>
      </p:sp>
      <p:sp>
        <p:nvSpPr>
          <p:cNvPr id="10" name="Rectangle 14"/>
          <p:cNvSpPr>
            <a:spLocks noChangeArrowheads="1"/>
          </p:cNvSpPr>
          <p:nvPr/>
        </p:nvSpPr>
        <p:spPr bwMode="auto">
          <a:xfrm>
            <a:off x="8809850" y="753551"/>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匀速</a:t>
            </a:r>
            <a:endParaRPr lang="zh-CN" altLang="en-US">
              <a:solidFill>
                <a:srgbClr val="A50021"/>
              </a:solidFill>
            </a:endParaRPr>
          </a:p>
        </p:txBody>
      </p:sp>
      <p:sp>
        <p:nvSpPr>
          <p:cNvPr id="11" name="矩形 10"/>
          <p:cNvSpPr/>
          <p:nvPr/>
        </p:nvSpPr>
        <p:spPr>
          <a:xfrm>
            <a:off x="5497778" y="6001562"/>
            <a:ext cx="1350050" cy="461665"/>
          </a:xfrm>
          <a:prstGeom prst="rect">
            <a:avLst/>
          </a:prstGeom>
        </p:spPr>
        <p:txBody>
          <a:bodyPr wrap="none">
            <a:spAutoFit/>
          </a:bodyPr>
          <a:lstStyle/>
          <a:p>
            <a:r>
              <a:rPr lang="zh-CN" altLang="en-US" smtClean="0"/>
              <a:t>图</a:t>
            </a:r>
            <a:r>
              <a:rPr lang="en-US" smtClean="0"/>
              <a:t>10</a:t>
            </a:r>
            <a:r>
              <a:rPr lang="en-US" i="1" smtClean="0"/>
              <a:t>-</a:t>
            </a:r>
            <a:r>
              <a:rPr lang="en-US" smtClean="0"/>
              <a:t>11</a:t>
            </a:r>
            <a:endParaRPr lang="zh-CN" altLang="en-US"/>
          </a:p>
        </p:txBody>
      </p:sp>
      <p:pic>
        <p:nvPicPr>
          <p:cNvPr id="12" name="21JFA38.EPS" descr="id:2147501098;FounderCES"/>
          <p:cNvPicPr/>
          <p:nvPr/>
        </p:nvPicPr>
        <p:blipFill>
          <a:blip r:embed="rId2"/>
          <a:stretch>
            <a:fillRect/>
          </a:stretch>
        </p:blipFill>
        <p:spPr>
          <a:xfrm>
            <a:off x="5237950" y="4072736"/>
            <a:ext cx="1831464" cy="1836902"/>
          </a:xfrm>
          <a:prstGeom prst="rect">
            <a:avLst/>
          </a:prstGeom>
        </p:spPr>
      </p:pic>
      <p:sp>
        <p:nvSpPr>
          <p:cNvPr id="13" name="Rectangle 14"/>
          <p:cNvSpPr>
            <a:spLocks noChangeArrowheads="1"/>
          </p:cNvSpPr>
          <p:nvPr/>
        </p:nvSpPr>
        <p:spPr bwMode="auto">
          <a:xfrm>
            <a:off x="7515768" y="1286654"/>
            <a:ext cx="651140"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smtClean="0">
                <a:solidFill>
                  <a:srgbClr val="A50021"/>
                </a:solidFill>
              </a:rPr>
              <a:t>0.6</a:t>
            </a:r>
            <a:endParaRPr lang="zh-CN" altLang="en-US">
              <a:solidFill>
                <a:srgbClr val="A50021"/>
              </a:solidFill>
            </a:endParaRPr>
          </a:p>
        </p:txBody>
      </p:sp>
      <p:sp>
        <p:nvSpPr>
          <p:cNvPr id="14" name="Rectangle 14"/>
          <p:cNvSpPr>
            <a:spLocks noChangeArrowheads="1"/>
          </p:cNvSpPr>
          <p:nvPr/>
        </p:nvSpPr>
        <p:spPr bwMode="auto">
          <a:xfrm>
            <a:off x="5452264" y="1825121"/>
            <a:ext cx="1029449"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smtClean="0">
                <a:solidFill>
                  <a:srgbClr val="A50021"/>
                </a:solidFill>
              </a:rPr>
              <a:t>0.075</a:t>
            </a:r>
            <a:endParaRPr lang="zh-CN" altLang="en-US">
              <a:solidFill>
                <a:srgbClr val="A50021"/>
              </a:solidFill>
            </a:endParaRPr>
          </a:p>
        </p:txBody>
      </p:sp>
      <p:sp>
        <p:nvSpPr>
          <p:cNvPr id="15" name="Rectangle 14"/>
          <p:cNvSpPr>
            <a:spLocks noChangeArrowheads="1"/>
          </p:cNvSpPr>
          <p:nvPr/>
        </p:nvSpPr>
        <p:spPr bwMode="auto">
          <a:xfrm>
            <a:off x="9667106" y="1825121"/>
            <a:ext cx="1127232"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smtClean="0">
                <a:solidFill>
                  <a:srgbClr val="A50021"/>
                </a:solidFill>
              </a:rPr>
              <a:t>62.5%</a:t>
            </a:r>
            <a:endParaRPr lang="zh-CN" altLang="en-US">
              <a:solidFill>
                <a:srgbClr val="A50021"/>
              </a:solidFill>
            </a:endParaRPr>
          </a:p>
        </p:txBody>
      </p:sp>
      <p:sp>
        <p:nvSpPr>
          <p:cNvPr id="16" name="Rectangle 14"/>
          <p:cNvSpPr>
            <a:spLocks noChangeArrowheads="1"/>
          </p:cNvSpPr>
          <p:nvPr/>
        </p:nvSpPr>
        <p:spPr bwMode="auto">
          <a:xfrm>
            <a:off x="1380298" y="2929728"/>
            <a:ext cx="492443"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大</a:t>
            </a:r>
            <a:endParaRPr lang="zh-CN" altLang="en-US">
              <a:solidFill>
                <a:srgbClr val="A50021"/>
              </a:solidFill>
            </a:endParaRPr>
          </a:p>
        </p:txBody>
      </p:sp>
      <p:sp>
        <p:nvSpPr>
          <p:cNvPr id="17" name="Rectangle 14"/>
          <p:cNvSpPr>
            <a:spLocks noChangeArrowheads="1"/>
          </p:cNvSpPr>
          <p:nvPr/>
        </p:nvSpPr>
        <p:spPr bwMode="auto">
          <a:xfrm>
            <a:off x="7095338" y="3468195"/>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无关</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fade">
                                      <p:cBhvr>
                                        <p:cTn id="17" dur="500"/>
                                        <p:tgtEl>
                                          <p:spTgt spid="14"/>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fade">
                                      <p:cBhvr>
                                        <p:cTn id="22" dur="500"/>
                                        <p:tgtEl>
                                          <p:spTgt spid="15"/>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fade">
                                      <p:cBhvr>
                                        <p:cTn id="27" dur="500"/>
                                        <p:tgtEl>
                                          <p:spTgt spid="16"/>
                                        </p:tgtEl>
                                      </p:cBhvr>
                                    </p:animEffect>
                                  </p:childTnLst>
                                </p:cTn>
                              </p:par>
                            </p:childTnLst>
                          </p:cTn>
                        </p:par>
                      </p:childTnLst>
                    </p:cTn>
                  </p:par>
                  <p:par>
                    <p:cTn id="28" fill="hold" nodeType="clickPar">
                      <p:stCondLst>
                        <p:cond delay="indefinite"/>
                      </p:stCondLst>
                      <p:childTnLst>
                        <p:par>
                          <p:cTn id="29" fill="hold" nodeType="after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7"/>
                                        </p:tgtEl>
                                        <p:attrNameLst>
                                          <p:attrName>style.visibility</p:attrName>
                                        </p:attrNameLst>
                                      </p:cBhvr>
                                      <p:to>
                                        <p:strVal val="visible"/>
                                      </p:to>
                                    </p:set>
                                    <p:animEffect transition="in" filter="fade">
                                      <p:cBhvr>
                                        <p:cTn id="3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3" grpId="0"/>
      <p:bldP spid="14" grpId="0"/>
      <p:bldP spid="15" grpId="0"/>
      <p:bldP spid="16" grpId="0"/>
      <p:bldP spid="17" grpId="0"/>
    </p:bldLst>
  </p:timing>
</p:sld>
</file>

<file path=ppt/slides/slide3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853224"/>
            <a:ext cx="10572824" cy="2862322"/>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smtClean="0"/>
              <a:t>(4)</a:t>
            </a:r>
            <a:r>
              <a:rPr lang="zh-CN" altLang="en-US" sz="2400" smtClean="0"/>
              <a:t>结合生产生活实际</a:t>
            </a:r>
            <a:r>
              <a:rPr lang="en-US" sz="2400" smtClean="0"/>
              <a:t>,</a:t>
            </a:r>
            <a:r>
              <a:rPr lang="zh-CN" altLang="en-US" sz="2400" smtClean="0"/>
              <a:t>用滑轮组提升重物时</a:t>
            </a:r>
            <a:r>
              <a:rPr lang="en-US" sz="2400" smtClean="0"/>
              <a:t>,</a:t>
            </a:r>
            <a:r>
              <a:rPr lang="zh-CN" altLang="en-US" sz="2400" smtClean="0"/>
              <a:t>下列选项中也可提高机械效率的是</a:t>
            </a:r>
            <a:endParaRPr lang="en-US" altLang="zh-CN" sz="2400" smtClean="0"/>
          </a:p>
          <a:p>
            <a:pPr>
              <a:lnSpc>
                <a:spcPct val="150000"/>
              </a:lnSpc>
            </a:pPr>
            <a:r>
              <a:rPr lang="en-US" sz="2400" smtClean="0"/>
              <a:t>(</a:t>
            </a:r>
            <a:r>
              <a:rPr lang="zh-CN" altLang="en-US" sz="2400" i="1" smtClean="0"/>
              <a:t>　　</a:t>
            </a:r>
            <a:r>
              <a:rPr lang="en-US" sz="2400" smtClean="0"/>
              <a:t>)</a:t>
            </a:r>
            <a:endParaRPr lang="zh-CN" altLang="en-US" sz="2400" smtClean="0"/>
          </a:p>
          <a:p>
            <a:pPr>
              <a:lnSpc>
                <a:spcPct val="150000"/>
              </a:lnSpc>
            </a:pPr>
            <a:r>
              <a:rPr lang="en-US" sz="2400" smtClean="0"/>
              <a:t>A.</a:t>
            </a:r>
            <a:r>
              <a:rPr lang="zh-CN" altLang="en-US" sz="2400" smtClean="0"/>
              <a:t>增大绳重</a:t>
            </a:r>
            <a:endParaRPr lang="zh-CN" altLang="en-US" sz="2400" smtClean="0"/>
          </a:p>
          <a:p>
            <a:pPr>
              <a:lnSpc>
                <a:spcPct val="150000"/>
              </a:lnSpc>
            </a:pPr>
            <a:r>
              <a:rPr lang="en-US" sz="2400" smtClean="0"/>
              <a:t>B.</a:t>
            </a:r>
            <a:r>
              <a:rPr lang="zh-CN" altLang="en-US" sz="2400" smtClean="0"/>
              <a:t>减轻动滑轮重</a:t>
            </a:r>
            <a:endParaRPr lang="zh-CN" altLang="en-US" sz="2400" smtClean="0"/>
          </a:p>
          <a:p>
            <a:pPr>
              <a:lnSpc>
                <a:spcPct val="150000"/>
              </a:lnSpc>
            </a:pPr>
            <a:r>
              <a:rPr lang="en-US" sz="2400" smtClean="0"/>
              <a:t>C.</a:t>
            </a:r>
            <a:r>
              <a:rPr lang="zh-CN" altLang="en-US" sz="2400" smtClean="0"/>
              <a:t>加快物体提升的速度</a:t>
            </a:r>
            <a:endParaRPr lang="zh-CN" altLang="en-US" sz="2400"/>
          </a:p>
        </p:txBody>
      </p:sp>
      <p:sp>
        <p:nvSpPr>
          <p:cNvPr id="10" name="Rectangle 14"/>
          <p:cNvSpPr>
            <a:spLocks noChangeArrowheads="1"/>
          </p:cNvSpPr>
          <p:nvPr/>
        </p:nvSpPr>
        <p:spPr bwMode="auto">
          <a:xfrm>
            <a:off x="1271390" y="1500968"/>
            <a:ext cx="394660"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smtClean="0">
                <a:solidFill>
                  <a:srgbClr val="A50021"/>
                </a:solidFill>
              </a:rPr>
              <a:t>B</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3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572274"/>
            <a:ext cx="10644262" cy="621773"/>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lnSpc>
                <a:spcPct val="150000"/>
              </a:lnSpc>
            </a:pPr>
            <a:r>
              <a:rPr lang="zh-CN" altLang="en-US" sz="2600" b="1" spc="150" smtClean="0">
                <a:solidFill>
                  <a:srgbClr val="18B48F"/>
                </a:solidFill>
                <a:latin typeface="微软雅黑" panose="020b0503020204020204" pitchFamily="34" charset="-122"/>
                <a:ea typeface="微软雅黑" panose="020b0503020204020204" pitchFamily="34" charset="-122"/>
              </a:rPr>
              <a:t>◀ 实验拓展 ▶</a:t>
            </a:r>
            <a:endParaRPr lang="en-US" altLang="zh-CN" sz="2600" spc="150" smtClean="0">
              <a:solidFill>
                <a:srgbClr val="18B48F"/>
              </a:solidFill>
              <a:latin typeface="微软雅黑" panose="020b0503020204020204" pitchFamily="34" charset="-122"/>
              <a:ea typeface="微软雅黑" panose="020b0503020204020204" pitchFamily="34" charset="-122"/>
            </a:endParaRPr>
          </a:p>
        </p:txBody>
      </p:sp>
      <p:sp>
        <p:nvSpPr>
          <p:cNvPr id="3" name="TextBox 15"/>
          <p:cNvSpPr txBox="1"/>
          <p:nvPr/>
        </p:nvSpPr>
        <p:spPr>
          <a:xfrm>
            <a:off x="951670" y="1215216"/>
            <a:ext cx="10787138" cy="3396690"/>
          </a:xfrm>
          <a:prstGeom prst="rect">
            <a:avLst/>
          </a:prstGeom>
          <a:noFill/>
        </p:spPr>
        <p:txBody>
          <a:bodyPr wrap="square" lIns="36000" tIns="36000" rIns="36000" bIns="36000"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smtClean="0"/>
              <a:t>(5)</a:t>
            </a:r>
            <a:r>
              <a:rPr lang="zh-CN" altLang="en-US" sz="2400" smtClean="0"/>
              <a:t>林红同学在实验过程中边拉动弹簧测力计边读数</a:t>
            </a:r>
            <a:r>
              <a:rPr lang="en-US" sz="2400" smtClean="0"/>
              <a:t>,</a:t>
            </a:r>
            <a:r>
              <a:rPr lang="zh-CN" altLang="en-US" sz="2400" smtClean="0"/>
              <a:t>发现弹簧测力计示数不稳定</a:t>
            </a:r>
            <a:r>
              <a:rPr lang="en-US" sz="2400" smtClean="0"/>
              <a:t>,</a:t>
            </a:r>
            <a:r>
              <a:rPr lang="zh-CN" altLang="en-US" sz="2400" smtClean="0"/>
              <a:t>她认为可以静止时读数。你认为她的想法</a:t>
            </a:r>
            <a:r>
              <a:rPr lang="zh-CN" altLang="en-US" sz="2400" i="1" u="sng" smtClean="0"/>
              <a:t>　      　</a:t>
            </a:r>
            <a:r>
              <a:rPr lang="en-US" sz="2400" smtClean="0"/>
              <a:t>(</a:t>
            </a:r>
            <a:r>
              <a:rPr lang="zh-CN" altLang="en-US" sz="2400" smtClean="0"/>
              <a:t>选填“正确”或“不正确”</a:t>
            </a:r>
            <a:r>
              <a:rPr lang="en-US" sz="2400" smtClean="0"/>
              <a:t>),</a:t>
            </a:r>
            <a:r>
              <a:rPr lang="zh-CN" altLang="en-US" sz="2400" smtClean="0"/>
              <a:t>因为她没有考虑到</a:t>
            </a:r>
            <a:r>
              <a:rPr lang="zh-CN" altLang="en-US" sz="2400" i="1" u="sng" smtClean="0"/>
              <a:t>　   　　　</a:t>
            </a:r>
            <a:r>
              <a:rPr lang="zh-CN" altLang="en-US" sz="2400" smtClean="0"/>
              <a:t>对滑轮组机械效率的影响。</a:t>
            </a:r>
            <a:r>
              <a:rPr lang="en-US" sz="2400" smtClean="0"/>
              <a:t> </a:t>
            </a:r>
            <a:endParaRPr lang="zh-CN" altLang="en-US" sz="2400" smtClean="0"/>
          </a:p>
          <a:p>
            <a:pPr>
              <a:lnSpc>
                <a:spcPct val="150000"/>
              </a:lnSpc>
            </a:pPr>
            <a:r>
              <a:rPr lang="en-US" sz="2400" smtClean="0"/>
              <a:t>(6)</a:t>
            </a:r>
            <a:r>
              <a:rPr lang="zh-CN" altLang="en-US" sz="2400" smtClean="0"/>
              <a:t>如图</a:t>
            </a:r>
            <a:r>
              <a:rPr lang="en-US" sz="2400" smtClean="0"/>
              <a:t>10</a:t>
            </a:r>
            <a:r>
              <a:rPr lang="en-US" sz="2400" i="1" smtClean="0"/>
              <a:t>-</a:t>
            </a:r>
            <a:r>
              <a:rPr lang="en-US" sz="2400" smtClean="0"/>
              <a:t>12</a:t>
            </a:r>
            <a:r>
              <a:rPr lang="zh-CN" altLang="en-US" sz="2400" smtClean="0"/>
              <a:t>所示</a:t>
            </a:r>
            <a:r>
              <a:rPr lang="en-US" sz="2400" smtClean="0"/>
              <a:t>,</a:t>
            </a:r>
            <a:r>
              <a:rPr lang="zh-CN" altLang="en-US" sz="2400" smtClean="0"/>
              <a:t>林红用两个相同的滑轮组装成不同的滑轮组</a:t>
            </a:r>
            <a:r>
              <a:rPr lang="en-US" sz="2400" smtClean="0"/>
              <a:t>,</a:t>
            </a:r>
            <a:r>
              <a:rPr lang="zh-CN" altLang="en-US" sz="2400" smtClean="0"/>
              <a:t>探究机械效率与滑轮组绳子的绕法是否有关。实验时</a:t>
            </a:r>
            <a:r>
              <a:rPr lang="en-US" sz="2400" smtClean="0"/>
              <a:t>,</a:t>
            </a:r>
            <a:r>
              <a:rPr lang="zh-CN" altLang="en-US" sz="2400" smtClean="0"/>
              <a:t>匀速拉绳端的力</a:t>
            </a:r>
            <a:r>
              <a:rPr lang="en-US" sz="2400" i="1" smtClean="0"/>
              <a:t>F</a:t>
            </a:r>
            <a:r>
              <a:rPr lang="en-US" sz="2400" baseline="-25000" smtClean="0"/>
              <a:t>1</a:t>
            </a:r>
            <a:r>
              <a:rPr lang="zh-CN" altLang="en-US" sz="2400" i="1" u="sng" smtClean="0"/>
              <a:t>　  　　</a:t>
            </a:r>
            <a:r>
              <a:rPr lang="en-US" sz="2400" i="1" smtClean="0"/>
              <a:t>F</a:t>
            </a:r>
            <a:r>
              <a:rPr lang="en-US" sz="2400" baseline="-25000" smtClean="0"/>
              <a:t>2</a:t>
            </a:r>
            <a:r>
              <a:rPr lang="en-US" sz="2400" smtClean="0"/>
              <a:t>,</a:t>
            </a:r>
            <a:r>
              <a:rPr lang="zh-CN" altLang="en-US" sz="2400" smtClean="0"/>
              <a:t>机械效率</a:t>
            </a:r>
            <a:r>
              <a:rPr lang="en-US" sz="2400" i="1" smtClean="0"/>
              <a:t>η</a:t>
            </a:r>
            <a:r>
              <a:rPr lang="zh-CN" altLang="en-US" sz="2400" baseline="-25000" smtClean="0"/>
              <a:t>甲</a:t>
            </a:r>
            <a:endParaRPr lang="en-US" altLang="zh-CN" sz="2400" baseline="-25000" smtClean="0"/>
          </a:p>
          <a:p>
            <a:pPr>
              <a:lnSpc>
                <a:spcPct val="150000"/>
              </a:lnSpc>
            </a:pPr>
            <a:r>
              <a:rPr lang="zh-CN" altLang="en-US" sz="2400" i="1" u="sng" smtClean="0"/>
              <a:t>　　　</a:t>
            </a:r>
            <a:r>
              <a:rPr lang="en-US" sz="2400" i="1" smtClean="0"/>
              <a:t>η</a:t>
            </a:r>
            <a:r>
              <a:rPr lang="zh-CN" altLang="en-US" sz="2400" baseline="-25000" smtClean="0"/>
              <a:t>乙</a:t>
            </a:r>
            <a:r>
              <a:rPr lang="zh-CN" altLang="en-US" sz="2400" smtClean="0"/>
              <a:t>。</a:t>
            </a:r>
            <a:r>
              <a:rPr lang="en-US" sz="2400" smtClean="0"/>
              <a:t>(</a:t>
            </a:r>
            <a:r>
              <a:rPr lang="zh-CN" altLang="en-US" sz="2400" smtClean="0"/>
              <a:t>均选填“</a:t>
            </a:r>
            <a:r>
              <a:rPr lang="en-US" sz="2400" smtClean="0"/>
              <a:t>&gt;</a:t>
            </a:r>
            <a:r>
              <a:rPr lang="zh-CN" altLang="en-US" sz="2400" smtClean="0"/>
              <a:t>”“</a:t>
            </a:r>
            <a:r>
              <a:rPr lang="en-US" sz="2400" smtClean="0"/>
              <a:t>=</a:t>
            </a:r>
            <a:r>
              <a:rPr lang="zh-CN" altLang="en-US" sz="2400" smtClean="0"/>
              <a:t>”或“</a:t>
            </a:r>
            <a:r>
              <a:rPr lang="en-US" sz="2400" smtClean="0"/>
              <a:t>&lt;</a:t>
            </a:r>
            <a:r>
              <a:rPr lang="zh-CN" altLang="en-US" sz="2400" smtClean="0"/>
              <a:t>”</a:t>
            </a:r>
            <a:r>
              <a:rPr lang="en-US" sz="2400" smtClean="0"/>
              <a:t>) </a:t>
            </a:r>
            <a:endParaRPr lang="zh-CN" altLang="en-US" sz="2400"/>
          </a:p>
        </p:txBody>
      </p:sp>
      <p:sp>
        <p:nvSpPr>
          <p:cNvPr id="8" name="矩形 7"/>
          <p:cNvSpPr/>
          <p:nvPr/>
        </p:nvSpPr>
        <p:spPr>
          <a:xfrm>
            <a:off x="7023900" y="6325715"/>
            <a:ext cx="1350050" cy="461665"/>
          </a:xfrm>
          <a:prstGeom prst="rect">
            <a:avLst/>
          </a:prstGeom>
        </p:spPr>
        <p:txBody>
          <a:bodyPr wrap="none">
            <a:spAutoFit/>
          </a:bodyPr>
          <a:lstStyle/>
          <a:p>
            <a:r>
              <a:rPr lang="zh-CN" altLang="en-US" smtClean="0"/>
              <a:t>图</a:t>
            </a:r>
            <a:r>
              <a:rPr lang="en-US" smtClean="0"/>
              <a:t>10</a:t>
            </a:r>
            <a:r>
              <a:rPr lang="en-US" i="1" smtClean="0"/>
              <a:t>-</a:t>
            </a:r>
            <a:r>
              <a:rPr lang="en-US" smtClean="0"/>
              <a:t>12</a:t>
            </a:r>
            <a:endParaRPr lang="zh-CN" altLang="en-US"/>
          </a:p>
        </p:txBody>
      </p:sp>
      <p:pic>
        <p:nvPicPr>
          <p:cNvPr id="9" name="21JFA39.EPS" descr="id:2147501112;FounderCES"/>
          <p:cNvPicPr/>
          <p:nvPr/>
        </p:nvPicPr>
        <p:blipFill>
          <a:blip r:embed="rId2"/>
          <a:stretch>
            <a:fillRect/>
          </a:stretch>
        </p:blipFill>
        <p:spPr>
          <a:xfrm>
            <a:off x="6738148" y="4039699"/>
            <a:ext cx="2133956" cy="2232320"/>
          </a:xfrm>
          <a:prstGeom prst="rect">
            <a:avLst/>
          </a:prstGeom>
        </p:spPr>
      </p:pic>
      <p:sp>
        <p:nvSpPr>
          <p:cNvPr id="10" name="Rectangle 14"/>
          <p:cNvSpPr>
            <a:spLocks noChangeArrowheads="1"/>
          </p:cNvSpPr>
          <p:nvPr/>
        </p:nvSpPr>
        <p:spPr bwMode="auto">
          <a:xfrm>
            <a:off x="6523834" y="1786720"/>
            <a:ext cx="1107996"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不正确</a:t>
            </a:r>
            <a:endParaRPr lang="zh-CN" altLang="en-US">
              <a:solidFill>
                <a:srgbClr val="A50021"/>
              </a:solidFill>
            </a:endParaRPr>
          </a:p>
        </p:txBody>
      </p:sp>
      <p:sp>
        <p:nvSpPr>
          <p:cNvPr id="11" name="Rectangle 14"/>
          <p:cNvSpPr>
            <a:spLocks noChangeArrowheads="1"/>
          </p:cNvSpPr>
          <p:nvPr/>
        </p:nvSpPr>
        <p:spPr bwMode="auto">
          <a:xfrm>
            <a:off x="3666314" y="2325187"/>
            <a:ext cx="1107996"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摩擦力</a:t>
            </a:r>
            <a:endParaRPr lang="zh-CN" altLang="en-US">
              <a:solidFill>
                <a:srgbClr val="A50021"/>
              </a:solidFill>
            </a:endParaRPr>
          </a:p>
        </p:txBody>
      </p:sp>
      <p:sp>
        <p:nvSpPr>
          <p:cNvPr id="12" name="Rectangle 14"/>
          <p:cNvSpPr>
            <a:spLocks noChangeArrowheads="1"/>
          </p:cNvSpPr>
          <p:nvPr/>
        </p:nvSpPr>
        <p:spPr bwMode="auto">
          <a:xfrm>
            <a:off x="8676898" y="3429794"/>
            <a:ext cx="418704"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smtClean="0">
                <a:solidFill>
                  <a:srgbClr val="A50021"/>
                </a:solidFill>
              </a:rPr>
              <a:t>&lt;</a:t>
            </a:r>
            <a:endParaRPr lang="zh-CN" altLang="en-US">
              <a:solidFill>
                <a:srgbClr val="A50021"/>
              </a:solidFill>
            </a:endParaRPr>
          </a:p>
        </p:txBody>
      </p:sp>
      <p:sp>
        <p:nvSpPr>
          <p:cNvPr id="13" name="Rectangle 14"/>
          <p:cNvSpPr>
            <a:spLocks noChangeArrowheads="1"/>
          </p:cNvSpPr>
          <p:nvPr/>
        </p:nvSpPr>
        <p:spPr bwMode="auto">
          <a:xfrm>
            <a:off x="1247346" y="4001298"/>
            <a:ext cx="418704"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smtClean="0">
                <a:solidFill>
                  <a:srgbClr val="A50021"/>
                </a:solidFill>
              </a:rPr>
              <a:t>=</a:t>
            </a:r>
            <a:endParaRPr lang="zh-CN" altLang="en-US">
              <a:solidFill>
                <a:srgbClr val="A50021"/>
              </a:solidFill>
            </a:endParaRPr>
          </a:p>
        </p:txBody>
      </p:sp>
      <p:pic>
        <p:nvPicPr>
          <p:cNvPr id="14" name="New picture"/>
          <p:cNvPicPr/>
          <p:nvPr/>
        </p:nvPicPr>
        <p:blipFill>
          <a:blip r:embed="rId3"/>
          <a:stretch>
            <a:fillRect/>
          </a:stretch>
        </p:blipFill>
        <p:spPr>
          <a:xfrm>
            <a:off x="10756900" y="10274300"/>
            <a:ext cx="342900" cy="254000"/>
          </a:xfrm>
          <a:prstGeom prst="cube">
            <a:avLst/>
          </a:prstGeom>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500"/>
                                        <p:tgtEl>
                                          <p:spTgt spid="12"/>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fade">
                                      <p:cBhvr>
                                        <p:cTn id="2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Lst>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extBox 1"/>
          <p:cNvSpPr txBox="1"/>
          <p:nvPr/>
        </p:nvSpPr>
        <p:spPr>
          <a:xfrm>
            <a:off x="951670" y="775622"/>
            <a:ext cx="10715700" cy="2862322"/>
          </a:xfrm>
          <a:prstGeom prst="rect">
            <a:avLst/>
          </a:prstGeom>
          <a:noFill/>
        </p:spPr>
        <p:txBody>
          <a:bodyPr wrap="square" rtlCol="0">
            <a:spAutoFit/>
          </a:bodyPr>
          <a:lstStyle/>
          <a:p>
            <a:pPr>
              <a:lnSpc>
                <a:spcPct val="150000"/>
              </a:lnSpc>
            </a:pPr>
            <a:r>
              <a:rPr lang="en-US" b="1" smtClean="0"/>
              <a:t>2.</a:t>
            </a:r>
            <a:r>
              <a:rPr lang="zh-CN" altLang="en-US" b="1" smtClean="0"/>
              <a:t>功的计算</a:t>
            </a:r>
            <a:r>
              <a:rPr lang="en-US" b="1" smtClean="0"/>
              <a:t>:</a:t>
            </a:r>
            <a:r>
              <a:rPr lang="zh-CN" altLang="en-US" smtClean="0"/>
              <a:t>力学中</a:t>
            </a:r>
            <a:r>
              <a:rPr lang="en-US" smtClean="0"/>
              <a:t>,</a:t>
            </a:r>
            <a:r>
              <a:rPr lang="zh-CN" altLang="en-US" smtClean="0"/>
              <a:t>功等于力与物体在力的方向上移动距离的乘积</a:t>
            </a:r>
            <a:r>
              <a:rPr lang="en-US" smtClean="0"/>
              <a:t>,</a:t>
            </a:r>
            <a:r>
              <a:rPr lang="zh-CN" altLang="en-US" smtClean="0"/>
              <a:t>公式为</a:t>
            </a:r>
            <a:r>
              <a:rPr lang="en-US" i="1" smtClean="0"/>
              <a:t>W</a:t>
            </a:r>
            <a:r>
              <a:rPr lang="en-US" smtClean="0"/>
              <a:t>=</a:t>
            </a:r>
            <a:endParaRPr lang="en-US" smtClean="0"/>
          </a:p>
          <a:p>
            <a:pPr>
              <a:lnSpc>
                <a:spcPct val="150000"/>
              </a:lnSpc>
            </a:pPr>
            <a:r>
              <a:rPr lang="zh-CN" altLang="en-US" i="1" u="sng" smtClean="0"/>
              <a:t>　　　　　</a:t>
            </a:r>
            <a:r>
              <a:rPr lang="en-US" smtClean="0"/>
              <a:t>,</a:t>
            </a:r>
            <a:r>
              <a:rPr lang="en-US" i="1" smtClean="0"/>
              <a:t>F </a:t>
            </a:r>
            <a:r>
              <a:rPr lang="zh-CN" altLang="en-US" smtClean="0"/>
              <a:t>的单位</a:t>
            </a:r>
            <a:r>
              <a:rPr lang="en-US" smtClean="0"/>
              <a:t>N,</a:t>
            </a:r>
            <a:r>
              <a:rPr lang="en-US" i="1" smtClean="0"/>
              <a:t>s </a:t>
            </a:r>
            <a:r>
              <a:rPr lang="zh-CN" altLang="en-US" smtClean="0"/>
              <a:t>的单位 </a:t>
            </a:r>
            <a:r>
              <a:rPr lang="en-US" err="1" smtClean="0"/>
              <a:t>m,</a:t>
            </a:r>
            <a:r>
              <a:rPr lang="en-US" i="1" err="1" smtClean="0"/>
              <a:t>W </a:t>
            </a:r>
            <a:r>
              <a:rPr lang="zh-CN" altLang="en-US" smtClean="0"/>
              <a:t>的单位是</a:t>
            </a:r>
            <a:r>
              <a:rPr lang="en-US" smtClean="0"/>
              <a:t>J</a:t>
            </a:r>
            <a:r>
              <a:rPr lang="zh-CN" altLang="en-US" smtClean="0"/>
              <a:t>。计算时注意</a:t>
            </a:r>
            <a:r>
              <a:rPr lang="en-US" i="1" smtClean="0"/>
              <a:t>F</a:t>
            </a:r>
            <a:r>
              <a:rPr lang="zh-CN" altLang="en-US" smtClean="0"/>
              <a:t>、</a:t>
            </a:r>
            <a:r>
              <a:rPr lang="en-US" i="1" smtClean="0"/>
              <a:t>s </a:t>
            </a:r>
            <a:r>
              <a:rPr lang="zh-CN" altLang="en-US" smtClean="0"/>
              <a:t>同体、同时、同向。</a:t>
            </a:r>
            <a:r>
              <a:rPr lang="en-US" smtClean="0"/>
              <a:t> </a:t>
            </a:r>
            <a:endParaRPr lang="zh-CN" altLang="en-US" smtClean="0"/>
          </a:p>
          <a:p>
            <a:pPr>
              <a:lnSpc>
                <a:spcPct val="150000"/>
              </a:lnSpc>
            </a:pPr>
            <a:r>
              <a:rPr lang="en-US" b="1" smtClean="0"/>
              <a:t>3.</a:t>
            </a:r>
            <a:r>
              <a:rPr lang="zh-CN" altLang="en-US" b="1" smtClean="0"/>
              <a:t>功的常见值</a:t>
            </a:r>
            <a:r>
              <a:rPr lang="en-US" b="1" smtClean="0"/>
              <a:t>:</a:t>
            </a:r>
            <a:r>
              <a:rPr lang="en-US" smtClean="0"/>
              <a:t>①</a:t>
            </a:r>
            <a:r>
              <a:rPr lang="zh-CN" altLang="en-US" smtClean="0"/>
              <a:t>把</a:t>
            </a:r>
            <a:r>
              <a:rPr lang="en-US" smtClean="0"/>
              <a:t>2</a:t>
            </a:r>
            <a:r>
              <a:rPr lang="zh-CN" altLang="en-US" smtClean="0"/>
              <a:t>个鸡蛋举高</a:t>
            </a:r>
            <a:r>
              <a:rPr lang="en-US" smtClean="0"/>
              <a:t>1 m,</a:t>
            </a:r>
            <a:r>
              <a:rPr lang="zh-CN" altLang="en-US" smtClean="0"/>
              <a:t>做的功大约是</a:t>
            </a:r>
            <a:r>
              <a:rPr lang="en-US" smtClean="0"/>
              <a:t>1 J;②</a:t>
            </a:r>
            <a:r>
              <a:rPr lang="zh-CN" altLang="en-US" smtClean="0"/>
              <a:t>将地上物理课本捡起放到桌上</a:t>
            </a:r>
            <a:r>
              <a:rPr lang="en-US" smtClean="0"/>
              <a:t>,</a:t>
            </a:r>
            <a:r>
              <a:rPr lang="zh-CN" altLang="en-US" smtClean="0"/>
              <a:t>做功约</a:t>
            </a:r>
            <a:r>
              <a:rPr lang="en-US" smtClean="0"/>
              <a:t>2 J;③</a:t>
            </a:r>
            <a:r>
              <a:rPr lang="zh-CN" altLang="en-US" smtClean="0"/>
              <a:t>一名中学生从</a:t>
            </a:r>
            <a:r>
              <a:rPr lang="en-US" smtClean="0"/>
              <a:t>1</a:t>
            </a:r>
            <a:r>
              <a:rPr lang="zh-CN" altLang="en-US" smtClean="0"/>
              <a:t>楼到</a:t>
            </a:r>
            <a:r>
              <a:rPr lang="en-US" smtClean="0"/>
              <a:t>3</a:t>
            </a:r>
            <a:r>
              <a:rPr lang="zh-CN" altLang="en-US" smtClean="0"/>
              <a:t>楼</a:t>
            </a:r>
            <a:r>
              <a:rPr lang="en-US" smtClean="0"/>
              <a:t>,</a:t>
            </a:r>
            <a:r>
              <a:rPr lang="zh-CN" altLang="en-US" smtClean="0"/>
              <a:t>重力做功约</a:t>
            </a:r>
            <a:r>
              <a:rPr lang="en-US" smtClean="0"/>
              <a:t>3000 J</a:t>
            </a:r>
            <a:r>
              <a:rPr lang="zh-CN" altLang="en-US" smtClean="0"/>
              <a:t>。</a:t>
            </a:r>
            <a:endParaRPr lang="zh-CN" altLang="en-US"/>
          </a:p>
        </p:txBody>
      </p:sp>
      <p:sp>
        <p:nvSpPr>
          <p:cNvPr id="4" name="Rectangle 14"/>
          <p:cNvSpPr>
            <a:spLocks noChangeArrowheads="1"/>
          </p:cNvSpPr>
          <p:nvPr/>
        </p:nvSpPr>
        <p:spPr bwMode="auto">
          <a:xfrm>
            <a:off x="1594612" y="1325055"/>
            <a:ext cx="508473"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i="1" smtClean="0">
                <a:solidFill>
                  <a:srgbClr val="A50021"/>
                </a:solidFill>
              </a:rPr>
              <a:t>Fs</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文本框 16"/>
          <p:cNvSpPr txBox="1">
            <a:spLocks noChangeArrowheads="1"/>
          </p:cNvSpPr>
          <p:nvPr/>
        </p:nvSpPr>
        <p:spPr bwMode="auto">
          <a:xfrm>
            <a:off x="951670" y="643712"/>
            <a:ext cx="10715700" cy="642924"/>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800" b="1" spc="150" smtClean="0">
                <a:solidFill>
                  <a:srgbClr val="1CB691"/>
                </a:solidFill>
                <a:latin typeface="微软雅黑" panose="020b0503020204020204" pitchFamily="34" charset="-122"/>
                <a:ea typeface="微软雅黑" panose="020b0503020204020204" pitchFamily="34" charset="-122"/>
              </a:rPr>
              <a:t>考点二　功率</a:t>
            </a:r>
            <a:endParaRPr lang="zh-CN" altLang="en-US" sz="2800" b="1" spc="150" smtClean="0">
              <a:solidFill>
                <a:srgbClr val="1CB691"/>
              </a:solidFill>
              <a:latin typeface="微软雅黑" panose="020b0503020204020204" pitchFamily="34" charset="-122"/>
              <a:ea typeface="微软雅黑" panose="020b0503020204020204" pitchFamily="34" charset="-122"/>
            </a:endParaRPr>
          </a:p>
        </p:txBody>
      </p:sp>
      <p:sp>
        <p:nvSpPr>
          <p:cNvPr id="3" name="矩形 2"/>
          <p:cNvSpPr/>
          <p:nvPr/>
        </p:nvSpPr>
        <p:spPr>
          <a:xfrm>
            <a:off x="951670" y="1286654"/>
            <a:ext cx="10644262" cy="1754326"/>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1.</a:t>
            </a:r>
            <a:r>
              <a:rPr lang="zh-CN" altLang="en-US" sz="2400" b="1" smtClean="0"/>
              <a:t>定义</a:t>
            </a:r>
            <a:r>
              <a:rPr lang="en-US" sz="2400" b="1" smtClean="0"/>
              <a:t>:</a:t>
            </a:r>
            <a:r>
              <a:rPr lang="zh-CN" altLang="en-US" sz="2400" i="1" u="sng" smtClean="0"/>
              <a:t>　　　　</a:t>
            </a:r>
            <a:r>
              <a:rPr lang="zh-CN" altLang="en-US" sz="2400" smtClean="0"/>
              <a:t>与</a:t>
            </a:r>
            <a:r>
              <a:rPr lang="zh-CN" altLang="en-US" sz="2400" i="1" u="sng" smtClean="0"/>
              <a:t>　　          　　</a:t>
            </a:r>
            <a:r>
              <a:rPr lang="zh-CN" altLang="en-US" sz="2400" smtClean="0"/>
              <a:t>之比叫功率</a:t>
            </a:r>
            <a:r>
              <a:rPr lang="en-US" sz="2400" smtClean="0"/>
              <a:t>,</a:t>
            </a:r>
            <a:r>
              <a:rPr lang="zh-CN" altLang="en-US" sz="2400" smtClean="0"/>
              <a:t>它在数值上等于单位时间内做的功。</a:t>
            </a:r>
            <a:r>
              <a:rPr lang="en-US" sz="2400" smtClean="0"/>
              <a:t> </a:t>
            </a:r>
            <a:endParaRPr lang="zh-CN" altLang="en-US" sz="2400" smtClean="0"/>
          </a:p>
          <a:p>
            <a:pPr>
              <a:lnSpc>
                <a:spcPct val="150000"/>
              </a:lnSpc>
            </a:pPr>
            <a:r>
              <a:rPr lang="en-US" sz="2400" b="1" smtClean="0"/>
              <a:t>2.</a:t>
            </a:r>
            <a:r>
              <a:rPr lang="zh-CN" altLang="en-US" sz="2400" b="1" smtClean="0"/>
              <a:t>物理意义</a:t>
            </a:r>
            <a:r>
              <a:rPr lang="en-US" sz="2400" b="1" smtClean="0"/>
              <a:t>:</a:t>
            </a:r>
            <a:r>
              <a:rPr lang="zh-CN" altLang="en-US" sz="2400" smtClean="0"/>
              <a:t>表示做功</a:t>
            </a:r>
            <a:r>
              <a:rPr lang="zh-CN" altLang="en-US" sz="2400" i="1" u="sng" smtClean="0"/>
              <a:t>　　　　</a:t>
            </a:r>
            <a:r>
              <a:rPr lang="zh-CN" altLang="en-US" sz="2400" smtClean="0"/>
              <a:t>的物理量。</a:t>
            </a:r>
            <a:r>
              <a:rPr lang="en-US" sz="2400" smtClean="0"/>
              <a:t> </a:t>
            </a:r>
            <a:endParaRPr lang="zh-CN" altLang="en-US" sz="2400"/>
          </a:p>
        </p:txBody>
      </p:sp>
      <p:graphicFrame>
        <p:nvGraphicFramePr>
          <p:cNvPr id="241666" name="Object 2"/>
          <p:cNvGraphicFramePr>
            <a:graphicFrameLocks noChangeAspect="1"/>
          </p:cNvGraphicFramePr>
          <p:nvPr/>
        </p:nvGraphicFramePr>
        <p:xfrm>
          <a:off x="1060450" y="3001166"/>
          <a:ext cx="10680700" cy="2200275"/>
        </p:xfrm>
        <a:graphic>
          <a:graphicData uri="http://schemas.openxmlformats.org/presentationml/2006/ole">
            <mc:AlternateContent>
              <mc:Choice xmlns:v="urn:schemas-microsoft-com:vml" Requires="v">
                <p:oleObj spid="_x0000_s1038" name="文档" r:id="rId2" imgW="10851515" imgH="2225040" progId="Word.Document.12">
                  <p:embed/>
                </p:oleObj>
              </mc:Choice>
              <mc:Fallback>
                <p:oleObj name="文档" r:id="rId2" imgW="10851515" imgH="2225040" progId="Word.Document.12">
                  <p:embed/>
                  <p:pic>
                    <p:nvPicPr>
                      <p:cNvPr id="0" name="OLE substitute image"/>
                      <p:cNvPicPr/>
                      <p:nvPr/>
                    </p:nvPicPr>
                    <p:blipFill>
                      <a:blip r:embed="rId3"/>
                      <a:stretch>
                        <a:fillRect/>
                      </a:stretch>
                    </p:blipFill>
                    <p:spPr>
                      <a:xfrm>
                        <a:off x="1060450" y="3001166"/>
                        <a:ext cx="10680700" cy="2200275"/>
                      </a:xfrm>
                      <a:prstGeom prst="rect">
                        <a:avLst/>
                      </a:prstGeom>
                      <a:noFill/>
                      <a:ln w="9525">
                        <a:noFill/>
                      </a:ln>
                    </p:spPr>
                  </p:pic>
                </p:oleObj>
              </mc:Fallback>
            </mc:AlternateContent>
          </a:graphicData>
        </a:graphic>
      </p:graphicFrame>
      <p:sp>
        <p:nvSpPr>
          <p:cNvPr id="5" name="TextBox 4"/>
          <p:cNvSpPr txBox="1"/>
          <p:nvPr/>
        </p:nvSpPr>
        <p:spPr>
          <a:xfrm>
            <a:off x="951670" y="4171949"/>
            <a:ext cx="10930014" cy="1135054"/>
          </a:xfrm>
          <a:prstGeom prst="rect">
            <a:avLst/>
          </a:prstGeom>
          <a:solidFill>
            <a:schemeClr val="bg1">
              <a:lumMod val="95000"/>
            </a:schemeClr>
          </a:solidFill>
        </p:spPr>
        <p:txBody>
          <a:bodyPr wrap="square" rtlCol="0">
            <a:spAutoFit/>
          </a:bodyPr>
          <a:lstStyle/>
          <a:p>
            <a:pPr>
              <a:lnSpc>
                <a:spcPct val="150000"/>
              </a:lnSpc>
            </a:pPr>
            <a:r>
              <a:rPr lang="en-US" smtClean="0">
                <a:solidFill>
                  <a:srgbClr val="18B48F"/>
                </a:solidFill>
              </a:rPr>
              <a:t>[</a:t>
            </a:r>
            <a:r>
              <a:rPr lang="zh-CN" altLang="en-US" smtClean="0">
                <a:solidFill>
                  <a:srgbClr val="18B48F"/>
                </a:solidFill>
              </a:rPr>
              <a:t>点拨</a:t>
            </a:r>
            <a:r>
              <a:rPr lang="en-US" smtClean="0">
                <a:solidFill>
                  <a:srgbClr val="18B48F"/>
                </a:solidFill>
              </a:rPr>
              <a:t>]</a:t>
            </a:r>
            <a:r>
              <a:rPr lang="zh-CN" altLang="en-US" smtClean="0"/>
              <a:t>做功多不一定做功快</a:t>
            </a:r>
            <a:r>
              <a:rPr lang="en-US" smtClean="0"/>
              <a:t>,</a:t>
            </a:r>
            <a:r>
              <a:rPr lang="zh-CN" altLang="en-US" smtClean="0"/>
              <a:t>做功快不一定做功多。只有在做功时间相同时</a:t>
            </a:r>
            <a:r>
              <a:rPr lang="en-US" smtClean="0"/>
              <a:t>,</a:t>
            </a:r>
            <a:r>
              <a:rPr lang="zh-CN" altLang="en-US" smtClean="0"/>
              <a:t>做功多的才做功快。</a:t>
            </a:r>
            <a:endParaRPr lang="zh-CN" altLang="en-US"/>
          </a:p>
        </p:txBody>
      </p:sp>
      <p:sp>
        <p:nvSpPr>
          <p:cNvPr id="6" name="Rectangle 14"/>
          <p:cNvSpPr>
            <a:spLocks noChangeArrowheads="1"/>
          </p:cNvSpPr>
          <p:nvPr/>
        </p:nvSpPr>
        <p:spPr bwMode="auto">
          <a:xfrm>
            <a:off x="2380430" y="1286654"/>
            <a:ext cx="492443"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功</a:t>
            </a:r>
            <a:endParaRPr lang="zh-CN" altLang="en-US">
              <a:solidFill>
                <a:srgbClr val="A50021"/>
              </a:solidFill>
            </a:endParaRPr>
          </a:p>
        </p:txBody>
      </p:sp>
      <p:sp>
        <p:nvSpPr>
          <p:cNvPr id="7" name="Rectangle 14"/>
          <p:cNvSpPr>
            <a:spLocks noChangeArrowheads="1"/>
          </p:cNvSpPr>
          <p:nvPr/>
        </p:nvSpPr>
        <p:spPr bwMode="auto">
          <a:xfrm>
            <a:off x="3880628" y="1286654"/>
            <a:ext cx="1415772"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做功时间</a:t>
            </a:r>
            <a:endParaRPr lang="zh-CN" altLang="en-US">
              <a:solidFill>
                <a:srgbClr val="A50021"/>
              </a:solidFill>
            </a:endParaRPr>
          </a:p>
        </p:txBody>
      </p:sp>
      <p:sp>
        <p:nvSpPr>
          <p:cNvPr id="9" name="Rectangle 14"/>
          <p:cNvSpPr>
            <a:spLocks noChangeArrowheads="1"/>
          </p:cNvSpPr>
          <p:nvPr/>
        </p:nvSpPr>
        <p:spPr bwMode="auto">
          <a:xfrm>
            <a:off x="4094942" y="2396625"/>
            <a:ext cx="1107996"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快慢</a:t>
            </a:r>
            <a:r>
              <a:rPr lang="zh-CN" altLang="en-US" b="1" i="1" smtClean="0">
                <a:solidFill>
                  <a:srgbClr val="A50021"/>
                </a:solidFill>
              </a:rPr>
              <a:t>　</a:t>
            </a:r>
            <a:endParaRPr lang="zh-CN" altLang="en-US">
              <a:solidFill>
                <a:srgbClr val="A50021"/>
              </a:solidFill>
            </a:endParaRPr>
          </a:p>
        </p:txBody>
      </p:sp>
      <p:graphicFrame>
        <p:nvGraphicFramePr>
          <p:cNvPr id="241667" name="Object 3"/>
          <p:cNvGraphicFramePr>
            <a:graphicFrameLocks noChangeAspect="1"/>
          </p:cNvGraphicFramePr>
          <p:nvPr/>
        </p:nvGraphicFramePr>
        <p:xfrm>
          <a:off x="2308992" y="2786852"/>
          <a:ext cx="1127125" cy="782637"/>
        </p:xfrm>
        <a:graphic>
          <a:graphicData uri="http://schemas.openxmlformats.org/presentationml/2006/ole">
            <mc:AlternateContent>
              <mc:Choice xmlns:v="urn:schemas-microsoft-com:vml" Requires="v">
                <p:oleObj spid="_x0000_s1039" name="文档" r:id="rId4" imgW="1151255" imgH="793115" progId="Word.Document.12">
                  <p:embed/>
                </p:oleObj>
              </mc:Choice>
              <mc:Fallback>
                <p:oleObj name="文档" r:id="rId4" imgW="1151255" imgH="793115" progId="Word.Document.12">
                  <p:embed/>
                  <p:pic>
                    <p:nvPicPr>
                      <p:cNvPr id="0" name="OLE substitute image"/>
                      <p:cNvPicPr/>
                      <p:nvPr/>
                    </p:nvPicPr>
                    <p:blipFill>
                      <a:blip r:embed="rId5"/>
                      <a:stretch>
                        <a:fillRect/>
                      </a:stretch>
                    </p:blipFill>
                    <p:spPr>
                      <a:xfrm>
                        <a:off x="2308992" y="2786852"/>
                        <a:ext cx="1127125" cy="782637"/>
                      </a:xfrm>
                      <a:prstGeom prst="rect">
                        <a:avLst/>
                      </a:prstGeom>
                      <a:noFill/>
                      <a:ln w="9525">
                        <a:noFill/>
                      </a:ln>
                    </p:spPr>
                  </p:pic>
                </p:oleObj>
              </mc:Fallback>
            </mc:AlternateContent>
          </a:graphicData>
        </a:graphic>
      </p:graphicFrame>
      <p:sp>
        <p:nvSpPr>
          <p:cNvPr id="11" name="Rectangle 14"/>
          <p:cNvSpPr>
            <a:spLocks noChangeArrowheads="1"/>
          </p:cNvSpPr>
          <p:nvPr/>
        </p:nvSpPr>
        <p:spPr bwMode="auto">
          <a:xfrm>
            <a:off x="8238346" y="2968129"/>
            <a:ext cx="534121"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i="1" smtClean="0">
                <a:solidFill>
                  <a:srgbClr val="A50021"/>
                </a:solidFill>
              </a:rPr>
              <a:t>Fv</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241666"/>
                                        </p:tgtEl>
                                        <p:attrNameLst>
                                          <p:attrName>style.visibility</p:attrName>
                                        </p:attrNameLst>
                                      </p:cBhvr>
                                      <p:to>
                                        <p:strVal val="visible"/>
                                      </p:to>
                                    </p:set>
                                    <p:animEffect transition="in" filter="fade">
                                      <p:cBhvr>
                                        <p:cTn id="27" dur="500"/>
                                        <p:tgtEl>
                                          <p:spTgt spid="241666"/>
                                        </p:tgtEl>
                                      </p:cBhvr>
                                    </p:animEffect>
                                  </p:childTnLst>
                                </p:cTn>
                              </p:par>
                            </p:childTnLst>
                          </p:cTn>
                        </p:par>
                      </p:childTnLst>
                    </p:cTn>
                  </p:par>
                  <p:par>
                    <p:cTn id="28" fill="hold" nodeType="clickPar">
                      <p:stCondLst>
                        <p:cond delay="indefinite"/>
                      </p:stCondLst>
                      <p:childTnLst>
                        <p:par>
                          <p:cTn id="29" fill="hold" nodeType="afterGroup">
                            <p:stCondLst>
                              <p:cond delay="0"/>
                            </p:stCondLst>
                            <p:childTnLst>
                              <p:par>
                                <p:cTn id="30" presetID="10" presetClass="entr" presetSubtype="0" fill="hold" nodeType="clickEffect">
                                  <p:stCondLst>
                                    <p:cond delay="0"/>
                                  </p:stCondLst>
                                  <p:childTnLst>
                                    <p:set>
                                      <p:cBhvr>
                                        <p:cTn id="31" dur="1" fill="hold">
                                          <p:stCondLst>
                                            <p:cond delay="0"/>
                                          </p:stCondLst>
                                        </p:cTn>
                                        <p:tgtEl>
                                          <p:spTgt spid="241667"/>
                                        </p:tgtEl>
                                        <p:attrNameLst>
                                          <p:attrName>style.visibility</p:attrName>
                                        </p:attrNameLst>
                                      </p:cBhvr>
                                      <p:to>
                                        <p:strVal val="visible"/>
                                      </p:to>
                                    </p:set>
                                    <p:animEffect transition="in" filter="fade">
                                      <p:cBhvr>
                                        <p:cTn id="32" dur="500"/>
                                        <p:tgtEl>
                                          <p:spTgt spid="241667"/>
                                        </p:tgtEl>
                                      </p:cBhvr>
                                    </p:animEffect>
                                  </p:childTnLst>
                                </p:cTn>
                              </p:par>
                            </p:childTnLst>
                          </p:cTn>
                        </p:par>
                      </p:childTnLst>
                    </p:cTn>
                  </p:par>
                  <p:par>
                    <p:cTn id="33" fill="hold" nodeType="clickPar">
                      <p:stCondLst>
                        <p:cond delay="indefinite"/>
                      </p:stCondLst>
                      <p:childTnLst>
                        <p:par>
                          <p:cTn id="34" fill="hold" nodeType="after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fade">
                                      <p:cBhvr>
                                        <p:cTn id="37" dur="500"/>
                                        <p:tgtEl>
                                          <p:spTgt spid="11"/>
                                        </p:tgtEl>
                                      </p:cBhvr>
                                    </p:animEffect>
                                  </p:childTnLst>
                                </p:cTn>
                              </p:par>
                            </p:childTnLst>
                          </p:cTn>
                        </p:par>
                      </p:childTnLst>
                    </p:cTn>
                  </p:par>
                  <p:par>
                    <p:cTn id="38" fill="hold" nodeType="clickPar">
                      <p:stCondLst>
                        <p:cond delay="indefinite"/>
                      </p:stCondLst>
                      <p:childTnLst>
                        <p:par>
                          <p:cTn id="39" fill="hold" nodeType="afterGroup">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5"/>
                                        </p:tgtEl>
                                        <p:attrNameLst>
                                          <p:attrName>style.visibility</p:attrName>
                                        </p:attrNameLst>
                                      </p:cBhvr>
                                      <p:to>
                                        <p:strVal val="visible"/>
                                      </p:to>
                                    </p:set>
                                    <p:animEffect transition="in" filter="fade">
                                      <p:cBhvr>
                                        <p:cTn id="4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9" grpId="0"/>
      <p:bldP spid="11" grpId="0"/>
    </p:bldLst>
  </p:timing>
</p:sld>
</file>

<file path=ppt/slides/slide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文本框 16"/>
          <p:cNvSpPr txBox="1">
            <a:spLocks noChangeArrowheads="1"/>
          </p:cNvSpPr>
          <p:nvPr/>
        </p:nvSpPr>
        <p:spPr bwMode="auto">
          <a:xfrm>
            <a:off x="951670" y="653284"/>
            <a:ext cx="10644262" cy="642924"/>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800" b="1" spc="150" smtClean="0">
                <a:solidFill>
                  <a:srgbClr val="1CB691"/>
                </a:solidFill>
                <a:latin typeface="微软雅黑" panose="020b0503020204020204" pitchFamily="34" charset="-122"/>
                <a:ea typeface="微软雅黑" panose="020b0503020204020204" pitchFamily="34" charset="-122"/>
              </a:rPr>
              <a:t>考点三　机械效率</a:t>
            </a:r>
            <a:endParaRPr lang="zh-CN" altLang="en-US" sz="2800" b="1" spc="150" smtClean="0">
              <a:solidFill>
                <a:srgbClr val="1CB691"/>
              </a:solidFill>
              <a:latin typeface="微软雅黑" panose="020b0503020204020204" pitchFamily="34" charset="-122"/>
              <a:ea typeface="微软雅黑" panose="020b0503020204020204" pitchFamily="34" charset="-122"/>
            </a:endParaRPr>
          </a:p>
        </p:txBody>
      </p:sp>
      <p:sp>
        <p:nvSpPr>
          <p:cNvPr id="12" name="TextBox 11"/>
          <p:cNvSpPr txBox="1"/>
          <p:nvPr/>
        </p:nvSpPr>
        <p:spPr>
          <a:xfrm>
            <a:off x="951670" y="1286654"/>
            <a:ext cx="4857784" cy="581057"/>
          </a:xfrm>
          <a:prstGeom prst="rect">
            <a:avLst/>
          </a:prstGeom>
          <a:noFill/>
        </p:spPr>
        <p:txBody>
          <a:bodyPr wrap="square" rtlCol="0">
            <a:spAutoFit/>
          </a:bodyPr>
          <a:lstStyle/>
          <a:p>
            <a:pPr>
              <a:lnSpc>
                <a:spcPct val="150000"/>
              </a:lnSpc>
            </a:pPr>
            <a:r>
              <a:rPr lang="en-US" b="1" smtClean="0"/>
              <a:t>1.</a:t>
            </a:r>
            <a:r>
              <a:rPr lang="zh-CN" altLang="en-US" b="1" smtClean="0"/>
              <a:t>三种功</a:t>
            </a:r>
            <a:endParaRPr lang="zh-CN" altLang="en-US" b="1"/>
          </a:p>
        </p:txBody>
      </p:sp>
      <p:graphicFrame>
        <p:nvGraphicFramePr>
          <p:cNvPr id="13" name="表格 12"/>
          <p:cNvGraphicFramePr>
            <a:graphicFrameLocks noGrp="1"/>
          </p:cNvGraphicFramePr>
          <p:nvPr/>
        </p:nvGraphicFramePr>
        <p:xfrm>
          <a:off x="1094544" y="1929596"/>
          <a:ext cx="10572825" cy="3840480"/>
        </p:xfrm>
        <a:graphic>
          <a:graphicData uri="http://schemas.openxmlformats.org/drawingml/2006/table">
            <a:tbl>
              <a:tblPr/>
              <a:tblGrid>
                <a:gridCol w="1071572"/>
                <a:gridCol w="4619685"/>
                <a:gridCol w="4881568"/>
              </a:tblGrid>
              <a:tr h="0">
                <a:tc>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三种功</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概念</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计算方法</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r>
              <a:tr h="0">
                <a:tc>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有用功</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nSpc>
                          <a:spcPct val="150000"/>
                        </a:lnSpc>
                        <a:spcAft>
                          <a:spcPct val="0"/>
                        </a:spcAft>
                      </a:pPr>
                      <a:r>
                        <a:rPr lang="zh-CN" sz="2400" i="1" kern="100">
                          <a:solidFill>
                            <a:srgbClr val="000000"/>
                          </a:solidFill>
                          <a:latin typeface="+mn-ea"/>
                          <a:ea typeface="+mn-ea"/>
                          <a:cs typeface="Times New Roman" panose="02020603050405020304"/>
                        </a:rPr>
                        <a:t>　</a:t>
                      </a:r>
                      <a:r>
                        <a:rPr lang="zh-CN" sz="2400" kern="100">
                          <a:solidFill>
                            <a:srgbClr val="000000"/>
                          </a:solidFill>
                          <a:latin typeface="+mn-ea"/>
                          <a:ea typeface="+mn-ea"/>
                          <a:cs typeface="Times New Roman" panose="02020603050405020304"/>
                        </a:rPr>
                        <a:t>无论是否使用机械</a:t>
                      </a:r>
                      <a:r>
                        <a:rPr lang="en-US" sz="2400" kern="100">
                          <a:solidFill>
                            <a:srgbClr val="000000"/>
                          </a:solidFill>
                          <a:latin typeface="+mn-ea"/>
                          <a:ea typeface="+mn-ea"/>
                          <a:cs typeface="Times New Roman" panose="02020603050405020304"/>
                        </a:rPr>
                        <a:t>,</a:t>
                      </a:r>
                      <a:r>
                        <a:rPr lang="zh-CN" sz="2400" kern="100">
                          <a:solidFill>
                            <a:srgbClr val="000000"/>
                          </a:solidFill>
                          <a:latin typeface="+mn-ea"/>
                          <a:ea typeface="+mn-ea"/>
                          <a:cs typeface="Times New Roman" panose="02020603050405020304"/>
                        </a:rPr>
                        <a:t>必须要做的功</a:t>
                      </a:r>
                      <a:endParaRPr lang="zh-CN" sz="2400" kern="100">
                        <a:solidFill>
                          <a:srgbClr val="000000"/>
                        </a:solidFill>
                        <a:latin typeface="+mn-ea"/>
                        <a:ea typeface="+mn-ea"/>
                        <a:cs typeface="Times New Roman" panose="02020603050405020304"/>
                      </a:endParaRPr>
                    </a:p>
                  </a:txBody>
                  <a:tcPr marL="66675" marR="66675"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nSpc>
                          <a:spcPct val="150000"/>
                        </a:lnSpc>
                        <a:spcAft>
                          <a:spcPct val="0"/>
                        </a:spcAft>
                      </a:pPr>
                      <a:r>
                        <a:rPr lang="zh-CN" sz="2400" i="1" kern="100">
                          <a:solidFill>
                            <a:srgbClr val="000000"/>
                          </a:solidFill>
                          <a:latin typeface="+mn-ea"/>
                          <a:ea typeface="+mn-ea"/>
                          <a:cs typeface="Times New Roman" panose="02020603050405020304"/>
                        </a:rPr>
                        <a:t>　</a:t>
                      </a:r>
                      <a:r>
                        <a:rPr lang="en-US" sz="2400" i="1" kern="100">
                          <a:solidFill>
                            <a:srgbClr val="000000"/>
                          </a:solidFill>
                          <a:latin typeface="+mn-ea"/>
                          <a:ea typeface="+mn-ea"/>
                          <a:cs typeface="Times New Roman" panose="02020603050405020304"/>
                        </a:rPr>
                        <a:t>W</a:t>
                      </a:r>
                      <a:r>
                        <a:rPr lang="zh-CN" sz="2400" kern="100" baseline="-25000">
                          <a:solidFill>
                            <a:srgbClr val="000000"/>
                          </a:solidFill>
                          <a:latin typeface="+mn-ea"/>
                          <a:ea typeface="+mn-ea"/>
                          <a:cs typeface="Times New Roman" panose="02020603050405020304"/>
                        </a:rPr>
                        <a:t>有</a:t>
                      </a:r>
                      <a:r>
                        <a:rPr lang="en-US" sz="2400" kern="100">
                          <a:solidFill>
                            <a:srgbClr val="000000"/>
                          </a:solidFill>
                          <a:latin typeface="+mn-ea"/>
                          <a:ea typeface="+mn-ea"/>
                          <a:cs typeface="Times New Roman" panose="02020603050405020304"/>
                        </a:rPr>
                        <a:t>=</a:t>
                      </a:r>
                      <a:r>
                        <a:rPr lang="en-US" sz="2400" i="1" kern="100">
                          <a:solidFill>
                            <a:srgbClr val="000000"/>
                          </a:solidFill>
                          <a:latin typeface="+mn-ea"/>
                          <a:ea typeface="+mn-ea"/>
                          <a:cs typeface="Times New Roman" panose="02020603050405020304"/>
                        </a:rPr>
                        <a:t>G</a:t>
                      </a:r>
                      <a:r>
                        <a:rPr lang="zh-CN" sz="2400" kern="100" baseline="-25000">
                          <a:solidFill>
                            <a:srgbClr val="000000"/>
                          </a:solidFill>
                          <a:latin typeface="+mn-ea"/>
                          <a:ea typeface="+mn-ea"/>
                          <a:cs typeface="Times New Roman" panose="02020603050405020304"/>
                        </a:rPr>
                        <a:t>物</a:t>
                      </a:r>
                      <a:r>
                        <a:rPr lang="en-US" sz="2400" i="1" kern="100">
                          <a:solidFill>
                            <a:srgbClr val="000000"/>
                          </a:solidFill>
                          <a:latin typeface="+mn-ea"/>
                          <a:ea typeface="+mn-ea"/>
                          <a:cs typeface="Times New Roman" panose="02020603050405020304"/>
                        </a:rPr>
                        <a:t>h</a:t>
                      </a:r>
                      <a:r>
                        <a:rPr lang="en-US" sz="2400" kern="100">
                          <a:solidFill>
                            <a:srgbClr val="000000"/>
                          </a:solidFill>
                          <a:latin typeface="+mn-ea"/>
                          <a:ea typeface="+mn-ea"/>
                          <a:cs typeface="Times New Roman" panose="02020603050405020304"/>
                        </a:rPr>
                        <a:t>,</a:t>
                      </a:r>
                      <a:endParaRPr lang="zh-CN" sz="2400" kern="100">
                        <a:solidFill>
                          <a:srgbClr val="000000"/>
                        </a:solidFill>
                        <a:latin typeface="+mn-ea"/>
                        <a:ea typeface="+mn-ea"/>
                        <a:cs typeface="Times New Roman" panose="02020603050405020304"/>
                      </a:endParaRPr>
                    </a:p>
                    <a:p>
                      <a:pPr>
                        <a:lnSpc>
                          <a:spcPct val="150000"/>
                        </a:lnSpc>
                        <a:spcAft>
                          <a:spcPct val="0"/>
                        </a:spcAft>
                      </a:pPr>
                      <a:r>
                        <a:rPr lang="zh-CN" sz="2400" i="1" kern="100">
                          <a:solidFill>
                            <a:srgbClr val="000000"/>
                          </a:solidFill>
                          <a:latin typeface="+mn-ea"/>
                          <a:ea typeface="+mn-ea"/>
                          <a:cs typeface="Times New Roman" panose="02020603050405020304"/>
                        </a:rPr>
                        <a:t>　</a:t>
                      </a:r>
                      <a:r>
                        <a:rPr lang="en-US" sz="2400" i="1" kern="100">
                          <a:solidFill>
                            <a:srgbClr val="000000"/>
                          </a:solidFill>
                          <a:latin typeface="+mn-ea"/>
                          <a:ea typeface="+mn-ea"/>
                          <a:cs typeface="Times New Roman" panose="02020603050405020304"/>
                        </a:rPr>
                        <a:t>W</a:t>
                      </a:r>
                      <a:r>
                        <a:rPr lang="zh-CN" sz="2400" kern="100" baseline="-25000">
                          <a:solidFill>
                            <a:srgbClr val="000000"/>
                          </a:solidFill>
                          <a:latin typeface="+mn-ea"/>
                          <a:ea typeface="+mn-ea"/>
                          <a:cs typeface="Times New Roman" panose="02020603050405020304"/>
                        </a:rPr>
                        <a:t>有</a:t>
                      </a:r>
                      <a:r>
                        <a:rPr lang="en-US" sz="2400" kern="100">
                          <a:solidFill>
                            <a:srgbClr val="000000"/>
                          </a:solidFill>
                          <a:latin typeface="+mn-ea"/>
                          <a:ea typeface="+mn-ea"/>
                          <a:cs typeface="Times New Roman" panose="02020603050405020304"/>
                        </a:rPr>
                        <a:t>=</a:t>
                      </a:r>
                      <a:r>
                        <a:rPr lang="en-US" sz="2400" i="1" kern="100" err="1">
                          <a:solidFill>
                            <a:srgbClr val="000000"/>
                          </a:solidFill>
                          <a:latin typeface="+mn-ea"/>
                          <a:ea typeface="+mn-ea"/>
                          <a:cs typeface="Times New Roman" panose="02020603050405020304"/>
                        </a:rPr>
                        <a:t>fs</a:t>
                      </a:r>
                      <a:r>
                        <a:rPr lang="zh-CN" sz="2400" kern="100" baseline="-25000">
                          <a:solidFill>
                            <a:srgbClr val="000000"/>
                          </a:solidFill>
                          <a:latin typeface="+mn-ea"/>
                          <a:ea typeface="+mn-ea"/>
                          <a:cs typeface="Times New Roman" panose="02020603050405020304"/>
                        </a:rPr>
                        <a:t>物</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额外功</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nSpc>
                          <a:spcPct val="150000"/>
                        </a:lnSpc>
                        <a:spcAft>
                          <a:spcPct val="0"/>
                        </a:spcAft>
                      </a:pPr>
                      <a:r>
                        <a:rPr lang="zh-CN" sz="2400" i="1" kern="100">
                          <a:solidFill>
                            <a:srgbClr val="000000"/>
                          </a:solidFill>
                          <a:latin typeface="+mn-ea"/>
                          <a:ea typeface="+mn-ea"/>
                          <a:cs typeface="Times New Roman" panose="02020603050405020304"/>
                        </a:rPr>
                        <a:t>　</a:t>
                      </a:r>
                      <a:r>
                        <a:rPr lang="zh-CN" sz="2400" kern="100">
                          <a:solidFill>
                            <a:srgbClr val="000000"/>
                          </a:solidFill>
                          <a:latin typeface="+mn-ea"/>
                          <a:ea typeface="+mn-ea"/>
                          <a:cs typeface="Times New Roman" panose="02020603050405020304"/>
                        </a:rPr>
                        <a:t>使用机械时</a:t>
                      </a:r>
                      <a:r>
                        <a:rPr lang="en-US" sz="2400" kern="100">
                          <a:solidFill>
                            <a:srgbClr val="000000"/>
                          </a:solidFill>
                          <a:latin typeface="+mn-ea"/>
                          <a:ea typeface="+mn-ea"/>
                          <a:cs typeface="Times New Roman" panose="02020603050405020304"/>
                        </a:rPr>
                        <a:t>,</a:t>
                      </a:r>
                      <a:r>
                        <a:rPr lang="zh-CN" sz="2400" kern="100">
                          <a:solidFill>
                            <a:srgbClr val="000000"/>
                          </a:solidFill>
                          <a:latin typeface="+mn-ea"/>
                          <a:ea typeface="+mn-ea"/>
                          <a:cs typeface="Times New Roman" panose="02020603050405020304"/>
                        </a:rPr>
                        <a:t>我们不需要但又不得不做的功</a:t>
                      </a:r>
                      <a:endParaRPr lang="zh-CN" sz="2400" kern="100">
                        <a:solidFill>
                          <a:srgbClr val="000000"/>
                        </a:solidFill>
                        <a:latin typeface="+mn-ea"/>
                        <a:ea typeface="+mn-ea"/>
                        <a:cs typeface="Times New Roman" panose="02020603050405020304"/>
                      </a:endParaRPr>
                    </a:p>
                  </a:txBody>
                  <a:tcPr marL="66675" marR="66675"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nSpc>
                          <a:spcPct val="150000"/>
                        </a:lnSpc>
                        <a:spcAft>
                          <a:spcPct val="0"/>
                        </a:spcAft>
                      </a:pPr>
                      <a:r>
                        <a:rPr lang="zh-CN" sz="2400" i="1" kern="100">
                          <a:solidFill>
                            <a:srgbClr val="000000"/>
                          </a:solidFill>
                          <a:latin typeface="+mn-ea"/>
                          <a:ea typeface="+mn-ea"/>
                          <a:cs typeface="Times New Roman" panose="02020603050405020304"/>
                        </a:rPr>
                        <a:t>　</a:t>
                      </a:r>
                      <a:r>
                        <a:rPr lang="en-US" sz="2400" i="1" kern="100">
                          <a:solidFill>
                            <a:srgbClr val="000000"/>
                          </a:solidFill>
                          <a:latin typeface="+mn-ea"/>
                          <a:ea typeface="+mn-ea"/>
                          <a:cs typeface="Times New Roman" panose="02020603050405020304"/>
                        </a:rPr>
                        <a:t>W</a:t>
                      </a:r>
                      <a:r>
                        <a:rPr lang="zh-CN" sz="2400" kern="100" baseline="-25000">
                          <a:solidFill>
                            <a:srgbClr val="000000"/>
                          </a:solidFill>
                          <a:latin typeface="+mn-ea"/>
                          <a:ea typeface="+mn-ea"/>
                          <a:cs typeface="Times New Roman" panose="02020603050405020304"/>
                        </a:rPr>
                        <a:t>额</a:t>
                      </a:r>
                      <a:r>
                        <a:rPr lang="en-US" sz="2400" kern="100">
                          <a:solidFill>
                            <a:srgbClr val="000000"/>
                          </a:solidFill>
                          <a:latin typeface="+mn-ea"/>
                          <a:ea typeface="+mn-ea"/>
                          <a:cs typeface="Times New Roman" panose="02020603050405020304"/>
                        </a:rPr>
                        <a:t>=</a:t>
                      </a:r>
                      <a:r>
                        <a:rPr lang="en-US" sz="2400" i="1" kern="100">
                          <a:solidFill>
                            <a:srgbClr val="000000"/>
                          </a:solidFill>
                          <a:latin typeface="+mn-ea"/>
                          <a:ea typeface="+mn-ea"/>
                          <a:cs typeface="Times New Roman" panose="02020603050405020304"/>
                        </a:rPr>
                        <a:t>G</a:t>
                      </a:r>
                      <a:r>
                        <a:rPr lang="zh-CN" sz="2400" kern="100" baseline="-25000">
                          <a:solidFill>
                            <a:srgbClr val="000000"/>
                          </a:solidFill>
                          <a:latin typeface="+mn-ea"/>
                          <a:ea typeface="+mn-ea"/>
                          <a:cs typeface="Times New Roman" panose="02020603050405020304"/>
                        </a:rPr>
                        <a:t>动</a:t>
                      </a:r>
                      <a:r>
                        <a:rPr lang="en-US" sz="2400" i="1" kern="100">
                          <a:solidFill>
                            <a:srgbClr val="000000"/>
                          </a:solidFill>
                          <a:latin typeface="+mn-ea"/>
                          <a:ea typeface="+mn-ea"/>
                          <a:cs typeface="Times New Roman" panose="02020603050405020304"/>
                        </a:rPr>
                        <a:t>h</a:t>
                      </a:r>
                      <a:r>
                        <a:rPr lang="en-US" sz="2400" kern="100">
                          <a:solidFill>
                            <a:srgbClr val="000000"/>
                          </a:solidFill>
                          <a:latin typeface="+mn-ea"/>
                          <a:ea typeface="+mn-ea"/>
                          <a:cs typeface="Times New Roman" panose="02020603050405020304"/>
                        </a:rPr>
                        <a:t>(</a:t>
                      </a:r>
                      <a:r>
                        <a:rPr lang="zh-CN" sz="2400" kern="100">
                          <a:solidFill>
                            <a:srgbClr val="000000"/>
                          </a:solidFill>
                          <a:latin typeface="+mn-ea"/>
                          <a:ea typeface="+mn-ea"/>
                          <a:cs typeface="Times New Roman" panose="02020603050405020304"/>
                        </a:rPr>
                        <a:t>忽略摩擦和绳重</a:t>
                      </a:r>
                      <a:r>
                        <a:rPr lang="en-US" sz="2400" kern="100">
                          <a:solidFill>
                            <a:srgbClr val="000000"/>
                          </a:solidFill>
                          <a:latin typeface="+mn-ea"/>
                          <a:ea typeface="+mn-ea"/>
                          <a:cs typeface="Times New Roman" panose="02020603050405020304"/>
                        </a:rPr>
                        <a:t>),</a:t>
                      </a:r>
                      <a:endParaRPr lang="zh-CN" sz="2400" kern="100">
                        <a:solidFill>
                          <a:srgbClr val="000000"/>
                        </a:solidFill>
                        <a:latin typeface="+mn-ea"/>
                        <a:ea typeface="+mn-ea"/>
                        <a:cs typeface="Times New Roman" panose="02020603050405020304"/>
                      </a:endParaRPr>
                    </a:p>
                    <a:p>
                      <a:pPr>
                        <a:lnSpc>
                          <a:spcPct val="150000"/>
                        </a:lnSpc>
                        <a:spcAft>
                          <a:spcPct val="0"/>
                        </a:spcAft>
                      </a:pPr>
                      <a:r>
                        <a:rPr lang="zh-CN" sz="2400" i="1" kern="100">
                          <a:solidFill>
                            <a:srgbClr val="000000"/>
                          </a:solidFill>
                          <a:latin typeface="+mn-ea"/>
                          <a:ea typeface="+mn-ea"/>
                          <a:cs typeface="Times New Roman" panose="02020603050405020304"/>
                        </a:rPr>
                        <a:t>　</a:t>
                      </a:r>
                      <a:r>
                        <a:rPr lang="en-US" sz="2400" i="1" kern="100">
                          <a:solidFill>
                            <a:srgbClr val="000000"/>
                          </a:solidFill>
                          <a:latin typeface="+mn-ea"/>
                          <a:ea typeface="+mn-ea"/>
                          <a:cs typeface="Times New Roman" panose="02020603050405020304"/>
                        </a:rPr>
                        <a:t>W</a:t>
                      </a:r>
                      <a:r>
                        <a:rPr lang="zh-CN" sz="2400" kern="100" baseline="-25000">
                          <a:solidFill>
                            <a:srgbClr val="000000"/>
                          </a:solidFill>
                          <a:latin typeface="+mn-ea"/>
                          <a:ea typeface="+mn-ea"/>
                          <a:cs typeface="Times New Roman" panose="02020603050405020304"/>
                        </a:rPr>
                        <a:t>额</a:t>
                      </a:r>
                      <a:r>
                        <a:rPr lang="en-US" sz="2400" kern="100">
                          <a:solidFill>
                            <a:srgbClr val="000000"/>
                          </a:solidFill>
                          <a:latin typeface="+mn-ea"/>
                          <a:ea typeface="+mn-ea"/>
                          <a:cs typeface="Times New Roman" panose="02020603050405020304"/>
                        </a:rPr>
                        <a:t>=</a:t>
                      </a:r>
                      <a:r>
                        <a:rPr lang="en-US" sz="2400" i="1" kern="100">
                          <a:solidFill>
                            <a:srgbClr val="000000"/>
                          </a:solidFill>
                          <a:latin typeface="+mn-ea"/>
                          <a:ea typeface="+mn-ea"/>
                          <a:cs typeface="Times New Roman" panose="02020603050405020304"/>
                        </a:rPr>
                        <a:t>W</a:t>
                      </a:r>
                      <a:r>
                        <a:rPr lang="zh-CN" sz="2400" kern="100" baseline="-25000">
                          <a:solidFill>
                            <a:srgbClr val="000000"/>
                          </a:solidFill>
                          <a:latin typeface="+mn-ea"/>
                          <a:ea typeface="+mn-ea"/>
                          <a:cs typeface="Times New Roman" panose="02020603050405020304"/>
                        </a:rPr>
                        <a:t>总</a:t>
                      </a:r>
                      <a:r>
                        <a:rPr lang="en-US" sz="2400" i="1" kern="100">
                          <a:solidFill>
                            <a:srgbClr val="000000"/>
                          </a:solidFill>
                          <a:latin typeface="+mn-ea"/>
                          <a:ea typeface="+mn-ea"/>
                          <a:cs typeface="Times New Roman" panose="02020603050405020304"/>
                        </a:rPr>
                        <a:t>-W</a:t>
                      </a:r>
                      <a:r>
                        <a:rPr lang="zh-CN" sz="2400" kern="100" baseline="-25000">
                          <a:solidFill>
                            <a:srgbClr val="000000"/>
                          </a:solidFill>
                          <a:latin typeface="+mn-ea"/>
                          <a:ea typeface="+mn-ea"/>
                          <a:cs typeface="Times New Roman" panose="02020603050405020304"/>
                        </a:rPr>
                        <a:t>有</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0">
                <a:tc>
                  <a:txBody>
                    <a:bodyPr vert="horz" wrap="square"/>
                    <a:lstStyle/>
                    <a:p>
                      <a:pPr algn="ctr">
                        <a:lnSpc>
                          <a:spcPct val="150000"/>
                        </a:lnSpc>
                        <a:spcAft>
                          <a:spcPct val="0"/>
                        </a:spcAft>
                      </a:pPr>
                      <a:r>
                        <a:rPr lang="zh-CN" sz="2400" kern="100">
                          <a:solidFill>
                            <a:srgbClr val="000000"/>
                          </a:solidFill>
                          <a:latin typeface="+mn-ea"/>
                          <a:ea typeface="+mn-ea"/>
                          <a:cs typeface="Times New Roman" panose="02020603050405020304"/>
                        </a:rPr>
                        <a:t>总功</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nSpc>
                          <a:spcPct val="150000"/>
                        </a:lnSpc>
                        <a:spcAft>
                          <a:spcPct val="0"/>
                        </a:spcAft>
                      </a:pPr>
                      <a:r>
                        <a:rPr lang="zh-CN" sz="2400" i="1" kern="100">
                          <a:solidFill>
                            <a:srgbClr val="000000"/>
                          </a:solidFill>
                          <a:latin typeface="+mn-ea"/>
                          <a:ea typeface="+mn-ea"/>
                          <a:cs typeface="Times New Roman" panose="02020603050405020304"/>
                        </a:rPr>
                        <a:t>　</a:t>
                      </a:r>
                      <a:r>
                        <a:rPr lang="zh-CN" sz="2400" kern="100">
                          <a:solidFill>
                            <a:srgbClr val="000000"/>
                          </a:solidFill>
                          <a:latin typeface="+mn-ea"/>
                          <a:ea typeface="+mn-ea"/>
                          <a:cs typeface="Times New Roman" panose="02020603050405020304"/>
                        </a:rPr>
                        <a:t>有用功和额外功</a:t>
                      </a:r>
                      <a:r>
                        <a:rPr lang="zh-CN" sz="2400" i="1" u="sng" kern="100">
                          <a:solidFill>
                            <a:srgbClr val="000000"/>
                          </a:solidFill>
                          <a:uFill>
                            <a:solidFill>
                              <a:srgbClr val="000000"/>
                            </a:solidFill>
                          </a:uFill>
                          <a:latin typeface="+mn-ea"/>
                          <a:ea typeface="+mn-ea"/>
                          <a:cs typeface="Times New Roman" panose="02020603050405020304"/>
                        </a:rPr>
                        <a:t>　</a:t>
                      </a:r>
                      <a:r>
                        <a:rPr lang="en-US" altLang="zh-CN" sz="2400" i="1" u="sng" kern="100" smtClean="0">
                          <a:solidFill>
                            <a:srgbClr val="000000"/>
                          </a:solidFill>
                          <a:uFill>
                            <a:solidFill>
                              <a:srgbClr val="000000"/>
                            </a:solidFill>
                          </a:uFill>
                          <a:latin typeface="+mn-ea"/>
                          <a:ea typeface="+mn-ea"/>
                          <a:cs typeface="Times New Roman" panose="02020603050405020304"/>
                        </a:rPr>
                        <a:t>   </a:t>
                      </a:r>
                      <a:r>
                        <a:rPr lang="zh-CN" sz="2400" i="1" u="sng" kern="100">
                          <a:solidFill>
                            <a:srgbClr val="000000"/>
                          </a:solidFill>
                          <a:uFill>
                            <a:solidFill>
                              <a:srgbClr val="000000"/>
                            </a:solidFill>
                          </a:uFill>
                          <a:latin typeface="+mn-ea"/>
                          <a:ea typeface="+mn-ea"/>
                          <a:cs typeface="Times New Roman" panose="02020603050405020304"/>
                        </a:rPr>
                        <a:t>　　</a:t>
                      </a:r>
                      <a:r>
                        <a:rPr lang="en-US" sz="2400" i="1" u="sng" kern="100">
                          <a:solidFill>
                            <a:srgbClr val="000000"/>
                          </a:solidFill>
                          <a:uFill>
                            <a:solidFill>
                              <a:srgbClr val="000000"/>
                            </a:solidFill>
                          </a:uFill>
                          <a:latin typeface="+mn-ea"/>
                          <a:ea typeface="+mn-ea"/>
                          <a:cs typeface="Times New Roman" panose="02020603050405020304"/>
                        </a:rPr>
                        <a:t> </a:t>
                      </a:r>
                      <a:endParaRPr lang="zh-CN" sz="2400" kern="100">
                        <a:solidFill>
                          <a:srgbClr val="000000"/>
                        </a:solidFill>
                        <a:latin typeface="+mn-ea"/>
                        <a:ea typeface="+mn-ea"/>
                        <a:cs typeface="Times New Roman" panose="02020603050405020304"/>
                      </a:endParaRPr>
                    </a:p>
                  </a:txBody>
                  <a:tcPr marL="66675" marR="66675"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c>
                  <a:txBody>
                    <a:bodyPr vert="horz" wrap="square"/>
                    <a:lstStyle/>
                    <a:p>
                      <a:pPr>
                        <a:lnSpc>
                          <a:spcPct val="150000"/>
                        </a:lnSpc>
                        <a:spcAft>
                          <a:spcPct val="0"/>
                        </a:spcAft>
                      </a:pPr>
                      <a:r>
                        <a:rPr lang="zh-CN" sz="2400" i="1" kern="100">
                          <a:solidFill>
                            <a:srgbClr val="000000"/>
                          </a:solidFill>
                          <a:latin typeface="+mn-ea"/>
                          <a:ea typeface="+mn-ea"/>
                          <a:cs typeface="Times New Roman" panose="02020603050405020304"/>
                        </a:rPr>
                        <a:t>　</a:t>
                      </a:r>
                      <a:r>
                        <a:rPr lang="en-US" sz="2400" i="1" kern="100">
                          <a:solidFill>
                            <a:srgbClr val="000000"/>
                          </a:solidFill>
                          <a:latin typeface="+mn-ea"/>
                          <a:ea typeface="+mn-ea"/>
                          <a:cs typeface="Times New Roman" panose="02020603050405020304"/>
                        </a:rPr>
                        <a:t>W</a:t>
                      </a:r>
                      <a:r>
                        <a:rPr lang="zh-CN" sz="2400" kern="100" baseline="-25000">
                          <a:solidFill>
                            <a:srgbClr val="000000"/>
                          </a:solidFill>
                          <a:latin typeface="+mn-ea"/>
                          <a:ea typeface="+mn-ea"/>
                          <a:cs typeface="Times New Roman" panose="02020603050405020304"/>
                        </a:rPr>
                        <a:t>总</a:t>
                      </a:r>
                      <a:r>
                        <a:rPr lang="en-US" sz="2400" kern="100">
                          <a:solidFill>
                            <a:srgbClr val="000000"/>
                          </a:solidFill>
                          <a:latin typeface="+mn-ea"/>
                          <a:ea typeface="+mn-ea"/>
                          <a:cs typeface="Times New Roman" panose="02020603050405020304"/>
                        </a:rPr>
                        <a:t>=</a:t>
                      </a:r>
                      <a:r>
                        <a:rPr lang="zh-CN" sz="2400" i="1" u="sng" kern="100">
                          <a:solidFill>
                            <a:srgbClr val="000000"/>
                          </a:solidFill>
                          <a:uFill>
                            <a:solidFill>
                              <a:srgbClr val="000000"/>
                            </a:solidFill>
                          </a:uFill>
                          <a:latin typeface="+mn-ea"/>
                          <a:ea typeface="+mn-ea"/>
                          <a:cs typeface="Times New Roman" panose="02020603050405020304"/>
                        </a:rPr>
                        <a:t>　　</a:t>
                      </a:r>
                      <a:r>
                        <a:rPr lang="en-US" altLang="zh-CN" sz="2400" i="1" u="sng" kern="100" smtClean="0">
                          <a:solidFill>
                            <a:srgbClr val="000000"/>
                          </a:solidFill>
                          <a:uFill>
                            <a:solidFill>
                              <a:srgbClr val="000000"/>
                            </a:solidFill>
                          </a:uFill>
                          <a:latin typeface="+mn-ea"/>
                          <a:ea typeface="+mn-ea"/>
                          <a:cs typeface="Times New Roman" panose="02020603050405020304"/>
                        </a:rPr>
                        <a:t>            </a:t>
                      </a:r>
                      <a:r>
                        <a:rPr lang="zh-CN" sz="2400" i="1" u="sng" kern="100">
                          <a:solidFill>
                            <a:srgbClr val="000000"/>
                          </a:solidFill>
                          <a:uFill>
                            <a:solidFill>
                              <a:srgbClr val="000000"/>
                            </a:solidFill>
                          </a:uFill>
                          <a:latin typeface="+mn-ea"/>
                          <a:ea typeface="+mn-ea"/>
                          <a:cs typeface="Times New Roman" panose="02020603050405020304"/>
                        </a:rPr>
                        <a:t>　　</a:t>
                      </a:r>
                      <a:r>
                        <a:rPr lang="en-US" sz="2400" kern="100">
                          <a:solidFill>
                            <a:srgbClr val="000000"/>
                          </a:solidFill>
                          <a:latin typeface="+mn-ea"/>
                          <a:ea typeface="+mn-ea"/>
                          <a:cs typeface="Times New Roman" panose="02020603050405020304"/>
                        </a:rPr>
                        <a:t>; </a:t>
                      </a:r>
                      <a:endParaRPr lang="zh-CN" sz="2400" kern="100">
                        <a:solidFill>
                          <a:srgbClr val="000000"/>
                        </a:solidFill>
                        <a:latin typeface="+mn-ea"/>
                        <a:ea typeface="+mn-ea"/>
                        <a:cs typeface="Times New Roman" panose="02020603050405020304"/>
                      </a:endParaRPr>
                    </a:p>
                    <a:p>
                      <a:pPr>
                        <a:lnSpc>
                          <a:spcPct val="150000"/>
                        </a:lnSpc>
                        <a:spcAft>
                          <a:spcPct val="0"/>
                        </a:spcAft>
                      </a:pPr>
                      <a:r>
                        <a:rPr lang="zh-CN" sz="2400" i="1" kern="100">
                          <a:solidFill>
                            <a:srgbClr val="000000"/>
                          </a:solidFill>
                          <a:latin typeface="+mn-ea"/>
                          <a:ea typeface="+mn-ea"/>
                          <a:cs typeface="Times New Roman" panose="02020603050405020304"/>
                        </a:rPr>
                        <a:t>　</a:t>
                      </a:r>
                      <a:r>
                        <a:rPr lang="en-US" sz="2400" i="1" kern="100">
                          <a:solidFill>
                            <a:srgbClr val="000000"/>
                          </a:solidFill>
                          <a:latin typeface="+mn-ea"/>
                          <a:ea typeface="+mn-ea"/>
                          <a:cs typeface="Times New Roman" panose="02020603050405020304"/>
                        </a:rPr>
                        <a:t>W</a:t>
                      </a:r>
                      <a:r>
                        <a:rPr lang="zh-CN" sz="2400" kern="100" baseline="-25000">
                          <a:solidFill>
                            <a:srgbClr val="000000"/>
                          </a:solidFill>
                          <a:latin typeface="+mn-ea"/>
                          <a:ea typeface="+mn-ea"/>
                          <a:cs typeface="Times New Roman" panose="02020603050405020304"/>
                        </a:rPr>
                        <a:t>总</a:t>
                      </a:r>
                      <a:r>
                        <a:rPr lang="en-US" sz="2400" kern="100">
                          <a:solidFill>
                            <a:srgbClr val="000000"/>
                          </a:solidFill>
                          <a:latin typeface="+mn-ea"/>
                          <a:ea typeface="+mn-ea"/>
                          <a:cs typeface="Times New Roman" panose="02020603050405020304"/>
                        </a:rPr>
                        <a:t>=</a:t>
                      </a:r>
                      <a:r>
                        <a:rPr lang="en-US" sz="2400" i="1" kern="100" err="1">
                          <a:solidFill>
                            <a:srgbClr val="000000"/>
                          </a:solidFill>
                          <a:latin typeface="+mn-ea"/>
                          <a:ea typeface="+mn-ea"/>
                          <a:cs typeface="Times New Roman" panose="02020603050405020304"/>
                        </a:rPr>
                        <a:t>Fs</a:t>
                      </a:r>
                      <a:r>
                        <a:rPr lang="en-US" sz="2400" kern="100" err="1">
                          <a:solidFill>
                            <a:srgbClr val="000000"/>
                          </a:solidFill>
                          <a:latin typeface="+mn-ea"/>
                          <a:ea typeface="+mn-ea"/>
                          <a:cs typeface="Times New Roman" panose="02020603050405020304"/>
                        </a:rPr>
                        <a:t>,</a:t>
                      </a:r>
                      <a:r>
                        <a:rPr lang="en-US" sz="2400" i="1" kern="100" err="1">
                          <a:solidFill>
                            <a:srgbClr val="000000"/>
                          </a:solidFill>
                          <a:latin typeface="+mn-ea"/>
                          <a:ea typeface="+mn-ea"/>
                          <a:cs typeface="Times New Roman" panose="02020603050405020304"/>
                        </a:rPr>
                        <a:t>W</a:t>
                      </a:r>
                      <a:r>
                        <a:rPr lang="zh-CN" sz="2400" kern="100" baseline="-25000">
                          <a:solidFill>
                            <a:srgbClr val="000000"/>
                          </a:solidFill>
                          <a:latin typeface="+mn-ea"/>
                          <a:ea typeface="+mn-ea"/>
                          <a:cs typeface="Times New Roman" panose="02020603050405020304"/>
                        </a:rPr>
                        <a:t>总</a:t>
                      </a:r>
                      <a:r>
                        <a:rPr lang="en-US" sz="2400" kern="100">
                          <a:solidFill>
                            <a:srgbClr val="000000"/>
                          </a:solidFill>
                          <a:latin typeface="+mn-ea"/>
                          <a:ea typeface="+mn-ea"/>
                          <a:cs typeface="Times New Roman" panose="02020603050405020304"/>
                        </a:rPr>
                        <a:t>=</a:t>
                      </a:r>
                      <a:r>
                        <a:rPr lang="en-US" sz="2400" i="1" kern="100">
                          <a:solidFill>
                            <a:srgbClr val="000000"/>
                          </a:solidFill>
                          <a:latin typeface="+mn-ea"/>
                          <a:ea typeface="+mn-ea"/>
                          <a:cs typeface="Times New Roman" panose="02020603050405020304"/>
                        </a:rPr>
                        <a:t>Pt</a:t>
                      </a:r>
                      <a:endParaRPr lang="zh-CN" sz="2400" kern="100">
                        <a:solidFill>
                          <a:srgbClr val="000000"/>
                        </a:solidFill>
                        <a:latin typeface="+mn-ea"/>
                        <a:ea typeface="+mn-ea"/>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bl>
          </a:graphicData>
        </a:graphic>
      </p:graphicFrame>
      <p:sp>
        <p:nvSpPr>
          <p:cNvPr id="14" name="Rectangle 14"/>
          <p:cNvSpPr>
            <a:spLocks noChangeArrowheads="1"/>
          </p:cNvSpPr>
          <p:nvPr/>
        </p:nvSpPr>
        <p:spPr bwMode="auto">
          <a:xfrm>
            <a:off x="4866359" y="4858554"/>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之和</a:t>
            </a:r>
            <a:endParaRPr lang="zh-CN" altLang="en-US">
              <a:solidFill>
                <a:srgbClr val="A50021"/>
              </a:solidFill>
            </a:endParaRPr>
          </a:p>
        </p:txBody>
      </p:sp>
      <p:sp>
        <p:nvSpPr>
          <p:cNvPr id="15" name="Rectangle 14"/>
          <p:cNvSpPr>
            <a:spLocks noChangeArrowheads="1"/>
          </p:cNvSpPr>
          <p:nvPr/>
        </p:nvSpPr>
        <p:spPr bwMode="auto">
          <a:xfrm>
            <a:off x="8024032" y="4644240"/>
            <a:ext cx="1492716"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b="1" i="1" smtClean="0">
                <a:solidFill>
                  <a:srgbClr val="A50021"/>
                </a:solidFill>
              </a:rPr>
              <a:t>W</a:t>
            </a:r>
            <a:r>
              <a:rPr lang="zh-CN" altLang="en-US" b="1" baseline="-25000" smtClean="0">
                <a:solidFill>
                  <a:srgbClr val="A50021"/>
                </a:solidFill>
              </a:rPr>
              <a:t>有</a:t>
            </a:r>
            <a:r>
              <a:rPr lang="en-US" b="1" smtClean="0">
                <a:solidFill>
                  <a:srgbClr val="A50021"/>
                </a:solidFill>
              </a:rPr>
              <a:t>+</a:t>
            </a:r>
            <a:r>
              <a:rPr lang="en-US" b="1" i="1" smtClean="0">
                <a:solidFill>
                  <a:srgbClr val="A50021"/>
                </a:solidFill>
              </a:rPr>
              <a:t>W</a:t>
            </a:r>
            <a:r>
              <a:rPr lang="zh-CN" altLang="en-US" b="1" baseline="-25000" smtClean="0">
                <a:solidFill>
                  <a:srgbClr val="A50021"/>
                </a:solidFill>
              </a:rPr>
              <a:t>额</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Lst>
  </p:timing>
</p:sld>
</file>

<file path=ppt/slides/slide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extBox 1"/>
          <p:cNvSpPr txBox="1"/>
          <p:nvPr/>
        </p:nvSpPr>
        <p:spPr>
          <a:xfrm>
            <a:off x="951670" y="775622"/>
            <a:ext cx="10715700" cy="581057"/>
          </a:xfrm>
          <a:prstGeom prst="rect">
            <a:avLst/>
          </a:prstGeom>
          <a:noFill/>
        </p:spPr>
        <p:txBody>
          <a:bodyPr wrap="square" rtlCol="0">
            <a:spAutoFit/>
          </a:bodyPr>
          <a:lstStyle/>
          <a:p>
            <a:pPr>
              <a:lnSpc>
                <a:spcPct val="150000"/>
              </a:lnSpc>
            </a:pPr>
            <a:r>
              <a:rPr lang="en-US" altLang="zh-CN" b="1" smtClean="0"/>
              <a:t>2.</a:t>
            </a:r>
            <a:r>
              <a:rPr lang="zh-CN" altLang="en-US" b="1" smtClean="0"/>
              <a:t>机械效率</a:t>
            </a:r>
            <a:endParaRPr lang="zh-CN" altLang="en-US" b="1" smtClean="0"/>
          </a:p>
        </p:txBody>
      </p:sp>
      <p:graphicFrame>
        <p:nvGraphicFramePr>
          <p:cNvPr id="13" name="表格 12"/>
          <p:cNvGraphicFramePr>
            <a:graphicFrameLocks noGrp="1"/>
          </p:cNvGraphicFramePr>
          <p:nvPr/>
        </p:nvGraphicFramePr>
        <p:xfrm>
          <a:off x="1023108" y="1488114"/>
          <a:ext cx="10501386" cy="4442010"/>
        </p:xfrm>
        <a:graphic>
          <a:graphicData uri="http://schemas.openxmlformats.org/drawingml/2006/table">
            <a:tbl>
              <a:tblPr/>
              <a:tblGrid>
                <a:gridCol w="857256"/>
                <a:gridCol w="9644130"/>
              </a:tblGrid>
              <a:tr h="666188">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定义</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vert="horz" wrap="square"/>
                    <a:lstStyle/>
                    <a:p>
                      <a:pPr>
                        <a:lnSpc>
                          <a:spcPct val="150000"/>
                        </a:lnSpc>
                        <a:spcAft>
                          <a:spcPct val="0"/>
                        </a:spcAft>
                      </a:pPr>
                      <a:r>
                        <a:rPr lang="zh-CN" sz="2400" i="1" kern="100">
                          <a:solidFill>
                            <a:srgbClr val="000000"/>
                          </a:solidFill>
                          <a:latin typeface="NEU-BZ-S92"/>
                          <a:ea typeface="微软雅黑" panose="020b0503020204020204" pitchFamily="34" charset="-122"/>
                          <a:cs typeface="Times New Roman" panose="02020603050405020304"/>
                        </a:rPr>
                        <a:t>　</a:t>
                      </a:r>
                      <a:r>
                        <a:rPr lang="zh-CN" sz="2400" kern="100">
                          <a:solidFill>
                            <a:srgbClr val="000000"/>
                          </a:solidFill>
                          <a:latin typeface="NEU-BZ-S92"/>
                          <a:ea typeface="微软雅黑" panose="020b0503020204020204" pitchFamily="34" charset="-122"/>
                          <a:cs typeface="Times New Roman" panose="02020603050405020304"/>
                        </a:rPr>
                        <a:t>有用功跟总功的</a:t>
                      </a:r>
                      <a:r>
                        <a:rPr lang="zh-CN"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en-US" altLang="zh-CN" sz="2400" i="1" u="sng" kern="100" smtClean="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zh-CN"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en-US" altLang="zh-CN" sz="2400" i="1" u="sng" kern="100" smtClean="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zh-CN"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en-US" sz="2400" kern="100">
                          <a:solidFill>
                            <a:srgbClr val="000000"/>
                          </a:solidFill>
                          <a:latin typeface="NEU-BZ-S92"/>
                          <a:ea typeface="微软雅黑" panose="020b0503020204020204" pitchFamily="34" charset="-122"/>
                          <a:cs typeface="Times New Roman" panose="02020603050405020304"/>
                        </a:rPr>
                        <a:t>,</a:t>
                      </a:r>
                      <a:r>
                        <a:rPr lang="zh-CN" sz="2400" kern="100">
                          <a:solidFill>
                            <a:srgbClr val="000000"/>
                          </a:solidFill>
                          <a:latin typeface="NEU-BZ-S92"/>
                          <a:ea typeface="微软雅黑" panose="020b0503020204020204" pitchFamily="34" charset="-122"/>
                          <a:cs typeface="Times New Roman" panose="02020603050405020304"/>
                        </a:rPr>
                        <a:t>用符号</a:t>
                      </a:r>
                      <a:r>
                        <a:rPr lang="zh-CN"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zh-CN" sz="2400" kern="100">
                          <a:solidFill>
                            <a:srgbClr val="000000"/>
                          </a:solidFill>
                          <a:latin typeface="NEU-BZ-S92"/>
                          <a:ea typeface="微软雅黑" panose="020b0503020204020204" pitchFamily="34" charset="-122"/>
                          <a:cs typeface="Times New Roman" panose="02020603050405020304"/>
                        </a:rPr>
                        <a:t>表示</a:t>
                      </a:r>
                      <a:r>
                        <a:rPr lang="en-US" sz="2400" kern="100">
                          <a:solidFill>
                            <a:srgbClr val="000000"/>
                          </a:solidFill>
                          <a:latin typeface="NEU-BZ-S92"/>
                          <a:ea typeface="微软雅黑" panose="020b0503020204020204" pitchFamily="34" charset="-122"/>
                          <a:cs typeface="Times New Roman" panose="02020603050405020304"/>
                        </a:rPr>
                        <a:t> </a:t>
                      </a:r>
                      <a:endParaRPr lang="zh-CN" sz="2400" kern="100">
                        <a:solidFill>
                          <a:srgbClr val="000000"/>
                        </a:solidFill>
                        <a:latin typeface="NEU-BZ-S92"/>
                        <a:ea typeface="方正书宋_GBK"/>
                        <a:cs typeface="Times New Roman" panose="02020603050405020304"/>
                      </a:endParaRPr>
                    </a:p>
                  </a:txBody>
                  <a:tcPr marL="66675" marR="66675"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755164">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公式</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vert="horz" wrap="square"/>
                    <a:lstStyle/>
                    <a:p>
                      <a:pPr>
                        <a:lnSpc>
                          <a:spcPct val="150000"/>
                        </a:lnSpc>
                        <a:spcAft>
                          <a:spcPct val="0"/>
                        </a:spcAft>
                      </a:pPr>
                      <a:r>
                        <a:rPr lang="zh-CN" sz="2400" i="1" kern="100">
                          <a:solidFill>
                            <a:srgbClr val="000000"/>
                          </a:solidFill>
                          <a:latin typeface="NEU-BZ-S92"/>
                          <a:ea typeface="微软雅黑" panose="020b0503020204020204" pitchFamily="34" charset="-122"/>
                          <a:cs typeface="Times New Roman" panose="02020603050405020304"/>
                        </a:rPr>
                        <a:t>　</a:t>
                      </a:r>
                      <a:r>
                        <a:rPr lang="zh-CN"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en-US" altLang="zh-CN" sz="2400" i="1" u="sng" kern="100" smtClean="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zh-CN"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en-US"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endParaRPr lang="zh-CN" sz="2400" kern="100">
                        <a:solidFill>
                          <a:srgbClr val="000000"/>
                        </a:solidFill>
                        <a:latin typeface="NEU-BZ-S92"/>
                        <a:ea typeface="方正书宋_GBK"/>
                        <a:cs typeface="Times New Roman" panose="02020603050405020304"/>
                      </a:endParaRPr>
                    </a:p>
                  </a:txBody>
                  <a:tcPr marL="66675" marR="66675"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1510329">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说明</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vert="horz" wrap="square"/>
                    <a:lstStyle/>
                    <a:p>
                      <a:pPr>
                        <a:lnSpc>
                          <a:spcPct val="150000"/>
                        </a:lnSpc>
                        <a:spcAft>
                          <a:spcPct val="0"/>
                        </a:spcAft>
                      </a:pPr>
                      <a:r>
                        <a:rPr lang="zh-CN" sz="2400" i="1" kern="100">
                          <a:solidFill>
                            <a:srgbClr val="000000"/>
                          </a:solidFill>
                          <a:latin typeface="NEU-BZ-S92"/>
                          <a:ea typeface="微软雅黑" panose="020b0503020204020204" pitchFamily="34" charset="-122"/>
                          <a:cs typeface="Times New Roman" panose="02020603050405020304"/>
                        </a:rPr>
                        <a:t>　</a:t>
                      </a:r>
                      <a:r>
                        <a:rPr lang="zh-CN" sz="2400" kern="100">
                          <a:solidFill>
                            <a:srgbClr val="000000"/>
                          </a:solidFill>
                          <a:latin typeface="NEU-BZ-S92"/>
                          <a:ea typeface="微软雅黑" panose="020b0503020204020204" pitchFamily="34" charset="-122"/>
                          <a:cs typeface="Times New Roman" panose="02020603050405020304"/>
                        </a:rPr>
                        <a:t>机械效率是一个比值</a:t>
                      </a:r>
                      <a:r>
                        <a:rPr lang="en-US" sz="2400" kern="100">
                          <a:solidFill>
                            <a:srgbClr val="000000"/>
                          </a:solidFill>
                          <a:latin typeface="NEU-BZ-S92"/>
                          <a:ea typeface="微软雅黑" panose="020b0503020204020204" pitchFamily="34" charset="-122"/>
                          <a:cs typeface="Times New Roman" panose="02020603050405020304"/>
                        </a:rPr>
                        <a:t>,</a:t>
                      </a:r>
                      <a:r>
                        <a:rPr lang="zh-CN" sz="2400" kern="100">
                          <a:solidFill>
                            <a:srgbClr val="000000"/>
                          </a:solidFill>
                          <a:latin typeface="NEU-BZ-S92"/>
                          <a:ea typeface="微软雅黑" panose="020b0503020204020204" pitchFamily="34" charset="-122"/>
                          <a:cs typeface="Times New Roman" panose="02020603050405020304"/>
                        </a:rPr>
                        <a:t>通常用百分数表示</a:t>
                      </a:r>
                      <a:r>
                        <a:rPr lang="en-US" sz="2400" kern="100">
                          <a:solidFill>
                            <a:srgbClr val="000000"/>
                          </a:solidFill>
                          <a:latin typeface="NEU-BZ-S92"/>
                          <a:ea typeface="微软雅黑" panose="020b0503020204020204" pitchFamily="34" charset="-122"/>
                          <a:cs typeface="Times New Roman" panose="02020603050405020304"/>
                        </a:rPr>
                        <a:t>,</a:t>
                      </a:r>
                      <a:r>
                        <a:rPr lang="zh-CN" sz="2400" kern="100">
                          <a:solidFill>
                            <a:srgbClr val="000000"/>
                          </a:solidFill>
                          <a:latin typeface="NEU-BZ-S92"/>
                          <a:ea typeface="微软雅黑" panose="020b0503020204020204" pitchFamily="34" charset="-122"/>
                          <a:cs typeface="Times New Roman" panose="02020603050405020304"/>
                        </a:rPr>
                        <a:t>由于有用功总</a:t>
                      </a:r>
                      <a:r>
                        <a:rPr lang="zh-CN"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zh-CN" sz="2400" kern="100">
                          <a:solidFill>
                            <a:srgbClr val="000000"/>
                          </a:solidFill>
                          <a:latin typeface="NEU-BZ-S92"/>
                          <a:ea typeface="微软雅黑" panose="020b0503020204020204" pitchFamily="34" charset="-122"/>
                          <a:cs typeface="Times New Roman" panose="02020603050405020304"/>
                        </a:rPr>
                        <a:t>总功</a:t>
                      </a:r>
                      <a:r>
                        <a:rPr lang="en-US" sz="2400" kern="100">
                          <a:solidFill>
                            <a:srgbClr val="000000"/>
                          </a:solidFill>
                          <a:latin typeface="NEU-BZ-S92"/>
                          <a:ea typeface="微软雅黑" panose="020b0503020204020204" pitchFamily="34" charset="-122"/>
                          <a:cs typeface="Times New Roman" panose="02020603050405020304"/>
                        </a:rPr>
                        <a:t>,</a:t>
                      </a:r>
                      <a:r>
                        <a:rPr lang="zh-CN" sz="2400" kern="100">
                          <a:solidFill>
                            <a:srgbClr val="000000"/>
                          </a:solidFill>
                          <a:latin typeface="NEU-BZ-S92"/>
                          <a:ea typeface="微软雅黑" panose="020b0503020204020204" pitchFamily="34" charset="-122"/>
                          <a:cs typeface="Times New Roman" panose="02020603050405020304"/>
                        </a:rPr>
                        <a:t>故机械效率总</a:t>
                      </a:r>
                      <a:r>
                        <a:rPr lang="zh-CN"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en-US" altLang="zh-CN" sz="2400" i="1" u="sng" kern="100" smtClean="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zh-CN"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en-US"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endParaRPr lang="zh-CN" sz="2400" kern="100">
                        <a:solidFill>
                          <a:srgbClr val="000000"/>
                        </a:solidFill>
                        <a:latin typeface="NEU-BZ-S92"/>
                        <a:ea typeface="方正书宋_GBK"/>
                        <a:cs typeface="Times New Roman" panose="02020603050405020304"/>
                      </a:endParaRPr>
                    </a:p>
                  </a:txBody>
                  <a:tcPr marL="66675" marR="66675"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r h="1510329">
                <a:tc>
                  <a:txBody>
                    <a:bodyPr vert="horz" wrap="square"/>
                    <a:lstStyle/>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提高</a:t>
                      </a:r>
                      <a:endParaRPr lang="zh-CN" sz="2400" kern="100">
                        <a:solidFill>
                          <a:srgbClr val="000000"/>
                        </a:solidFill>
                        <a:latin typeface="NEU-BZ-S92"/>
                        <a:ea typeface="方正书宋_GBK"/>
                        <a:cs typeface="Times New Roman" panose="02020603050405020304"/>
                      </a:endParaRPr>
                    </a:p>
                    <a:p>
                      <a:pPr algn="ctr">
                        <a:lnSpc>
                          <a:spcPct val="150000"/>
                        </a:lnSpc>
                        <a:spcAft>
                          <a:spcPct val="0"/>
                        </a:spcAft>
                      </a:pPr>
                      <a:r>
                        <a:rPr lang="zh-CN" sz="2400" kern="100">
                          <a:solidFill>
                            <a:srgbClr val="000000"/>
                          </a:solidFill>
                          <a:latin typeface="NEU-BZ-S92"/>
                          <a:ea typeface="微软雅黑" panose="020b0503020204020204" pitchFamily="34" charset="-122"/>
                          <a:cs typeface="Times New Roman" panose="02020603050405020304"/>
                        </a:rPr>
                        <a:t>方法</a:t>
                      </a:r>
                      <a:endParaRPr lang="zh-CN" sz="2400" kern="100">
                        <a:solidFill>
                          <a:srgbClr val="000000"/>
                        </a:solidFill>
                        <a:latin typeface="NEU-BZ-S92"/>
                        <a:ea typeface="方正书宋_GBK"/>
                        <a:cs typeface="Times New Roman" panose="02020603050405020304"/>
                      </a:endParaRPr>
                    </a:p>
                  </a:txBody>
                  <a:tcPr marL="0" marR="0"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chemeClr val="bg1">
                        <a:lumMod val="95000"/>
                      </a:schemeClr>
                    </a:solidFill>
                  </a:tcPr>
                </a:tc>
                <a:tc>
                  <a:txBody>
                    <a:bodyPr vert="horz" wrap="square"/>
                    <a:lstStyle/>
                    <a:p>
                      <a:pPr>
                        <a:lnSpc>
                          <a:spcPct val="150000"/>
                        </a:lnSpc>
                        <a:spcAft>
                          <a:spcPct val="0"/>
                        </a:spcAft>
                      </a:pPr>
                      <a:r>
                        <a:rPr lang="zh-CN" sz="2400" i="1" kern="100">
                          <a:solidFill>
                            <a:srgbClr val="000000"/>
                          </a:solidFill>
                          <a:latin typeface="NEU-BZ-S92"/>
                          <a:ea typeface="微软雅黑" panose="020b0503020204020204" pitchFamily="34" charset="-122"/>
                          <a:cs typeface="Times New Roman" panose="02020603050405020304"/>
                        </a:rPr>
                        <a:t>　</a:t>
                      </a:r>
                      <a:r>
                        <a:rPr lang="en-US" sz="2400" kern="100">
                          <a:solidFill>
                            <a:srgbClr val="000000"/>
                          </a:solidFill>
                          <a:latin typeface="微软雅黑" panose="020b0503020204020204" pitchFamily="34" charset="-122"/>
                          <a:ea typeface="方正书宋_GBK"/>
                          <a:cs typeface="Times New Roman" panose="02020603050405020304"/>
                        </a:rPr>
                        <a:t>①</a:t>
                      </a:r>
                      <a:r>
                        <a:rPr lang="zh-CN" sz="2400" kern="100">
                          <a:solidFill>
                            <a:srgbClr val="000000"/>
                          </a:solidFill>
                          <a:latin typeface="NEU-BZ-S92"/>
                          <a:ea typeface="微软雅黑" panose="020b0503020204020204" pitchFamily="34" charset="-122"/>
                          <a:cs typeface="Times New Roman" panose="02020603050405020304"/>
                        </a:rPr>
                        <a:t>对于滑轮组</a:t>
                      </a:r>
                      <a:r>
                        <a:rPr lang="en-US" sz="2400" kern="100">
                          <a:solidFill>
                            <a:srgbClr val="000000"/>
                          </a:solidFill>
                          <a:latin typeface="NEU-BZ-S92"/>
                          <a:ea typeface="微软雅黑" panose="020b0503020204020204" pitchFamily="34" charset="-122"/>
                          <a:cs typeface="Times New Roman" panose="02020603050405020304"/>
                        </a:rPr>
                        <a:t>:</a:t>
                      </a:r>
                      <a:r>
                        <a:rPr lang="zh-CN" sz="2400" kern="100">
                          <a:solidFill>
                            <a:srgbClr val="000000"/>
                          </a:solidFill>
                          <a:latin typeface="NEU-BZ-S92"/>
                          <a:ea typeface="微软雅黑" panose="020b0503020204020204" pitchFamily="34" charset="-122"/>
                          <a:cs typeface="Times New Roman" panose="02020603050405020304"/>
                        </a:rPr>
                        <a:t>增大物重</a:t>
                      </a:r>
                      <a:r>
                        <a:rPr lang="en-US" sz="2400" kern="100">
                          <a:solidFill>
                            <a:srgbClr val="000000"/>
                          </a:solidFill>
                          <a:latin typeface="NEU-BZ-S92"/>
                          <a:ea typeface="微软雅黑" panose="020b0503020204020204" pitchFamily="34" charset="-122"/>
                          <a:cs typeface="Times New Roman" panose="02020603050405020304"/>
                        </a:rPr>
                        <a:t>,</a:t>
                      </a:r>
                      <a:r>
                        <a:rPr lang="zh-CN" sz="2400" kern="100">
                          <a:solidFill>
                            <a:srgbClr val="000000"/>
                          </a:solidFill>
                          <a:latin typeface="NEU-BZ-S92"/>
                          <a:ea typeface="微软雅黑" panose="020b0503020204020204" pitchFamily="34" charset="-122"/>
                          <a:cs typeface="Times New Roman" panose="02020603050405020304"/>
                        </a:rPr>
                        <a:t>减小</a:t>
                      </a:r>
                      <a:r>
                        <a:rPr lang="zh-CN"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en-US" altLang="zh-CN" sz="2400" i="1" u="sng" kern="100" smtClean="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zh-CN" sz="2400" i="1" u="sng" kern="100">
                          <a:solidFill>
                            <a:srgbClr val="000000"/>
                          </a:solidFill>
                          <a:uFill>
                            <a:solidFill>
                              <a:srgbClr val="000000"/>
                            </a:solidFill>
                          </a:uFill>
                          <a:latin typeface="NEU-BZ-S92"/>
                          <a:ea typeface="微软雅黑" panose="020b0503020204020204" pitchFamily="34" charset="-122"/>
                          <a:cs typeface="Times New Roman" panose="02020603050405020304"/>
                        </a:rPr>
                        <a:t>　　　</a:t>
                      </a:r>
                      <a:r>
                        <a:rPr lang="zh-CN" sz="2400" kern="100">
                          <a:solidFill>
                            <a:srgbClr val="000000"/>
                          </a:solidFill>
                          <a:latin typeface="NEU-BZ-S92"/>
                          <a:ea typeface="微软雅黑" panose="020b0503020204020204" pitchFamily="34" charset="-122"/>
                          <a:cs typeface="Times New Roman" panose="02020603050405020304"/>
                        </a:rPr>
                        <a:t>的自重</a:t>
                      </a:r>
                      <a:r>
                        <a:rPr lang="en-US" sz="2400" kern="100">
                          <a:solidFill>
                            <a:srgbClr val="000000"/>
                          </a:solidFill>
                          <a:latin typeface="NEU-BZ-S92"/>
                          <a:ea typeface="微软雅黑" panose="020b0503020204020204" pitchFamily="34" charset="-122"/>
                          <a:cs typeface="Times New Roman" panose="02020603050405020304"/>
                        </a:rPr>
                        <a:t>,</a:t>
                      </a:r>
                      <a:r>
                        <a:rPr lang="zh-CN" sz="2400" kern="100">
                          <a:solidFill>
                            <a:srgbClr val="000000"/>
                          </a:solidFill>
                          <a:latin typeface="NEU-BZ-S92"/>
                          <a:ea typeface="微软雅黑" panose="020b0503020204020204" pitchFamily="34" charset="-122"/>
                          <a:cs typeface="Times New Roman" panose="02020603050405020304"/>
                        </a:rPr>
                        <a:t>减小摩擦</a:t>
                      </a:r>
                      <a:r>
                        <a:rPr lang="en-US" sz="2400" kern="100">
                          <a:solidFill>
                            <a:srgbClr val="000000"/>
                          </a:solidFill>
                          <a:latin typeface="NEU-BZ-S92"/>
                          <a:ea typeface="微软雅黑" panose="020b0503020204020204" pitchFamily="34" charset="-122"/>
                          <a:cs typeface="Times New Roman" panose="02020603050405020304"/>
                        </a:rPr>
                        <a:t>;②</a:t>
                      </a:r>
                      <a:r>
                        <a:rPr lang="zh-CN" sz="2400" kern="100">
                          <a:solidFill>
                            <a:srgbClr val="000000"/>
                          </a:solidFill>
                          <a:latin typeface="NEU-BZ-S92"/>
                          <a:ea typeface="微软雅黑" panose="020b0503020204020204" pitchFamily="34" charset="-122"/>
                          <a:cs typeface="Times New Roman" panose="02020603050405020304"/>
                        </a:rPr>
                        <a:t>对于斜面</a:t>
                      </a:r>
                      <a:r>
                        <a:rPr lang="en-US" sz="2400" kern="100">
                          <a:solidFill>
                            <a:srgbClr val="000000"/>
                          </a:solidFill>
                          <a:latin typeface="NEU-BZ-S92"/>
                          <a:ea typeface="微软雅黑" panose="020b0503020204020204" pitchFamily="34" charset="-122"/>
                          <a:cs typeface="Times New Roman" panose="02020603050405020304"/>
                        </a:rPr>
                        <a:t>:</a:t>
                      </a:r>
                      <a:r>
                        <a:rPr lang="zh-CN" sz="2400" kern="100">
                          <a:solidFill>
                            <a:srgbClr val="000000"/>
                          </a:solidFill>
                          <a:latin typeface="NEU-BZ-S92"/>
                          <a:ea typeface="微软雅黑" panose="020b0503020204020204" pitchFamily="34" charset="-122"/>
                          <a:cs typeface="Times New Roman" panose="02020603050405020304"/>
                        </a:rPr>
                        <a:t>增大倾角</a:t>
                      </a:r>
                      <a:r>
                        <a:rPr lang="en-US" sz="2400" kern="100">
                          <a:solidFill>
                            <a:srgbClr val="000000"/>
                          </a:solidFill>
                          <a:latin typeface="NEU-BZ-S92"/>
                          <a:ea typeface="微软雅黑" panose="020b0503020204020204" pitchFamily="34" charset="-122"/>
                          <a:cs typeface="Times New Roman" panose="02020603050405020304"/>
                        </a:rPr>
                        <a:t>,</a:t>
                      </a:r>
                      <a:r>
                        <a:rPr lang="zh-CN" sz="2400" kern="100">
                          <a:solidFill>
                            <a:srgbClr val="000000"/>
                          </a:solidFill>
                          <a:latin typeface="NEU-BZ-S92"/>
                          <a:ea typeface="微软雅黑" panose="020b0503020204020204" pitchFamily="34" charset="-122"/>
                          <a:cs typeface="Times New Roman" panose="02020603050405020304"/>
                        </a:rPr>
                        <a:t>减小摩擦</a:t>
                      </a:r>
                      <a:r>
                        <a:rPr lang="en-US" sz="2400" kern="100">
                          <a:solidFill>
                            <a:srgbClr val="000000"/>
                          </a:solidFill>
                          <a:latin typeface="NEU-BZ-S92"/>
                          <a:ea typeface="微软雅黑" panose="020b0503020204020204" pitchFamily="34" charset="-122"/>
                          <a:cs typeface="Times New Roman" panose="02020603050405020304"/>
                        </a:rPr>
                        <a:t> </a:t>
                      </a:r>
                      <a:endParaRPr lang="zh-CN" sz="2400" kern="100">
                        <a:solidFill>
                          <a:srgbClr val="000000"/>
                        </a:solidFill>
                        <a:latin typeface="NEU-BZ-S92"/>
                        <a:ea typeface="方正书宋_GBK"/>
                        <a:cs typeface="Times New Roman" panose="02020603050405020304"/>
                      </a:endParaRPr>
                    </a:p>
                  </a:txBody>
                  <a:tcPr marL="66675" marR="66675" marT="0" marB="0" anchor="ctr">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666666"/>
                      </a:solidFill>
                      <a:prstDash val="solid"/>
                      <a:round/>
                      <a:headEnd type="none" w="med" len="med"/>
                      <a:tailEnd type="none" w="med" len="med"/>
                    </a:lnT>
                    <a:lnB w="12700" cap="flat" cmpd="sng" algn="ctr">
                      <a:solidFill>
                        <a:srgbClr val="666666"/>
                      </a:solidFill>
                      <a:prstDash val="solid"/>
                      <a:round/>
                      <a:headEnd type="none" w="med" len="med"/>
                      <a:tailEnd type="none" w="med" len="med"/>
                    </a:lnB>
                  </a:tcPr>
                </a:tc>
              </a:tr>
            </a:tbl>
          </a:graphicData>
        </a:graphic>
      </p:graphicFrame>
      <p:sp>
        <p:nvSpPr>
          <p:cNvPr id="14" name="Rectangle 14"/>
          <p:cNvSpPr>
            <a:spLocks noChangeArrowheads="1"/>
          </p:cNvSpPr>
          <p:nvPr/>
        </p:nvSpPr>
        <p:spPr bwMode="auto">
          <a:xfrm>
            <a:off x="4523570" y="1539369"/>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比值</a:t>
            </a:r>
            <a:endParaRPr lang="zh-CN" altLang="en-US">
              <a:solidFill>
                <a:srgbClr val="A50021"/>
              </a:solidFill>
            </a:endParaRPr>
          </a:p>
        </p:txBody>
      </p:sp>
      <p:sp>
        <p:nvSpPr>
          <p:cNvPr id="15" name="Rectangle 14"/>
          <p:cNvSpPr>
            <a:spLocks noChangeArrowheads="1"/>
          </p:cNvSpPr>
          <p:nvPr/>
        </p:nvSpPr>
        <p:spPr bwMode="auto">
          <a:xfrm>
            <a:off x="6595272" y="1539369"/>
            <a:ext cx="569387"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altLang="zh-CN" b="1" smtClean="0">
                <a:solidFill>
                  <a:srgbClr val="A50021"/>
                </a:solidFill>
              </a:rPr>
              <a:t>  </a:t>
            </a:r>
            <a:r>
              <a:rPr lang="en-US" b="1" i="1" smtClean="0">
                <a:solidFill>
                  <a:srgbClr val="A50021"/>
                </a:solidFill>
              </a:rPr>
              <a:t>η</a:t>
            </a:r>
            <a:endParaRPr lang="zh-CN" altLang="en-US">
              <a:solidFill>
                <a:srgbClr val="A50021"/>
              </a:solidFill>
            </a:endParaRPr>
          </a:p>
        </p:txBody>
      </p:sp>
      <p:graphicFrame>
        <p:nvGraphicFramePr>
          <p:cNvPr id="246786" name="Object 2"/>
          <p:cNvGraphicFramePr>
            <a:graphicFrameLocks noChangeAspect="1"/>
          </p:cNvGraphicFramePr>
          <p:nvPr/>
        </p:nvGraphicFramePr>
        <p:xfrm>
          <a:off x="2518552" y="2072472"/>
          <a:ext cx="1219200" cy="941387"/>
        </p:xfrm>
        <a:graphic>
          <a:graphicData uri="http://schemas.openxmlformats.org/presentationml/2006/ole">
            <mc:AlternateContent>
              <mc:Choice xmlns:v="urn:schemas-microsoft-com:vml" Requires="v">
                <p:oleObj spid="_x0000_s1040" name="文档" r:id="rId2" imgW="1261745" imgH="989965" progId="Word.Document.12">
                  <p:embed/>
                </p:oleObj>
              </mc:Choice>
              <mc:Fallback>
                <p:oleObj name="文档" r:id="rId2" imgW="1261745" imgH="989965" progId="Word.Document.12">
                  <p:embed/>
                  <p:pic>
                    <p:nvPicPr>
                      <p:cNvPr id="0" name="OLE substitute image"/>
                      <p:cNvPicPr/>
                      <p:nvPr/>
                    </p:nvPicPr>
                    <p:blipFill>
                      <a:blip r:embed="rId3"/>
                      <a:stretch>
                        <a:fillRect/>
                      </a:stretch>
                    </p:blipFill>
                    <p:spPr>
                      <a:xfrm>
                        <a:off x="2518552" y="2072472"/>
                        <a:ext cx="1219200" cy="941387"/>
                      </a:xfrm>
                      <a:prstGeom prst="rect">
                        <a:avLst/>
                      </a:prstGeom>
                      <a:noFill/>
                      <a:ln w="9525">
                        <a:noFill/>
                      </a:ln>
                    </p:spPr>
                  </p:pic>
                </p:oleObj>
              </mc:Fallback>
            </mc:AlternateContent>
          </a:graphicData>
        </a:graphic>
      </p:graphicFrame>
      <p:sp>
        <p:nvSpPr>
          <p:cNvPr id="19" name="Rectangle 14"/>
          <p:cNvSpPr>
            <a:spLocks noChangeArrowheads="1"/>
          </p:cNvSpPr>
          <p:nvPr/>
        </p:nvSpPr>
        <p:spPr bwMode="auto">
          <a:xfrm>
            <a:off x="9595668" y="3111005"/>
            <a:ext cx="800219"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小于</a:t>
            </a:r>
            <a:endParaRPr lang="zh-CN" altLang="en-US">
              <a:solidFill>
                <a:srgbClr val="A50021"/>
              </a:solidFill>
            </a:endParaRPr>
          </a:p>
        </p:txBody>
      </p:sp>
      <p:sp>
        <p:nvSpPr>
          <p:cNvPr id="20" name="Rectangle 14"/>
          <p:cNvSpPr>
            <a:spLocks noChangeArrowheads="1"/>
          </p:cNvSpPr>
          <p:nvPr/>
        </p:nvSpPr>
        <p:spPr bwMode="auto">
          <a:xfrm>
            <a:off x="4023504" y="3644108"/>
            <a:ext cx="1297150"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小于</a:t>
            </a:r>
            <a:r>
              <a:rPr lang="en-US" b="1" smtClean="0">
                <a:solidFill>
                  <a:srgbClr val="A50021"/>
                </a:solidFill>
              </a:rPr>
              <a:t>1</a:t>
            </a:r>
            <a:r>
              <a:rPr lang="zh-CN" altLang="en-US" b="1" i="1" smtClean="0">
                <a:solidFill>
                  <a:srgbClr val="A50021"/>
                </a:solidFill>
              </a:rPr>
              <a:t>　</a:t>
            </a:r>
            <a:endParaRPr lang="zh-CN" altLang="en-US">
              <a:solidFill>
                <a:srgbClr val="A50021"/>
              </a:solidFill>
            </a:endParaRPr>
          </a:p>
        </p:txBody>
      </p:sp>
      <p:sp>
        <p:nvSpPr>
          <p:cNvPr id="21" name="Rectangle 14"/>
          <p:cNvSpPr>
            <a:spLocks noChangeArrowheads="1"/>
          </p:cNvSpPr>
          <p:nvPr/>
        </p:nvSpPr>
        <p:spPr bwMode="auto">
          <a:xfrm>
            <a:off x="6238082" y="4611203"/>
            <a:ext cx="1107996" cy="461665"/>
          </a:xfrm>
          <a:prstGeom prst="rect">
            <a:avLst/>
          </a:prstGeom>
          <a:noFill/>
          <a:ln w="9525">
            <a:noFill/>
            <a:miter lim="800000"/>
          </a:ln>
          <a:effectLst/>
        </p:spPr>
        <p:txBody>
          <a:bodyPr vert="horz" wrap="none" lIns="91440" tIns="45720" rIns="91440" bIns="45720" numCol="1" anchor="ctr" anchorCtr="0" compatLnSpc="1">
            <a:spAutoFit/>
          </a:bodyPr>
          <a:lstStyle/>
          <a:p>
            <a:r>
              <a:rPr lang="zh-CN" altLang="en-US" b="1" smtClean="0">
                <a:solidFill>
                  <a:srgbClr val="A50021"/>
                </a:solidFill>
              </a:rPr>
              <a:t>动滑轮</a:t>
            </a:r>
            <a:endParaRPr lang="zh-CN" altLang="en-US">
              <a:solidFill>
                <a:srgbClr val="A5002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246786"/>
                                        </p:tgtEl>
                                        <p:attrNameLst>
                                          <p:attrName>style.visibility</p:attrName>
                                        </p:attrNameLst>
                                      </p:cBhvr>
                                      <p:to>
                                        <p:strVal val="visible"/>
                                      </p:to>
                                    </p:set>
                                    <p:animEffect transition="in" filter="fade">
                                      <p:cBhvr>
                                        <p:cTn id="17" dur="500"/>
                                        <p:tgtEl>
                                          <p:spTgt spid="246786"/>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fade">
                                      <p:cBhvr>
                                        <p:cTn id="22" dur="500"/>
                                        <p:tgtEl>
                                          <p:spTgt spid="19"/>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animEffect transition="in" filter="fade">
                                      <p:cBhvr>
                                        <p:cTn id="27" dur="500"/>
                                        <p:tgtEl>
                                          <p:spTgt spid="20"/>
                                        </p:tgtEl>
                                      </p:cBhvr>
                                    </p:animEffect>
                                  </p:childTnLst>
                                </p:cTn>
                              </p:par>
                            </p:childTnLst>
                          </p:cTn>
                        </p:par>
                      </p:childTnLst>
                    </p:cTn>
                  </p:par>
                  <p:par>
                    <p:cTn id="28" fill="hold" nodeType="clickPar">
                      <p:stCondLst>
                        <p:cond delay="indefinite"/>
                      </p:stCondLst>
                      <p:childTnLst>
                        <p:par>
                          <p:cTn id="29" fill="hold" nodeType="afterGroup">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1"/>
                                        </p:tgtEl>
                                        <p:attrNameLst>
                                          <p:attrName>style.visibility</p:attrName>
                                        </p:attrNameLst>
                                      </p:cBhvr>
                                      <p:to>
                                        <p:strVal val="visible"/>
                                      </p:to>
                                    </p:set>
                                    <p:animEffect transition="in" filter="fade">
                                      <p:cBhvr>
                                        <p:cTn id="32"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9" grpId="0"/>
      <p:bldP spid="20" grpId="0"/>
      <p:bldP spid="21" grpId="0"/>
    </p:bldLst>
  </p:timing>
</p:sld>
</file>

<file path=ppt/slides/slide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6" name="文本框 16"/>
          <p:cNvSpPr txBox="1">
            <a:spLocks noChangeArrowheads="1"/>
          </p:cNvSpPr>
          <p:nvPr/>
        </p:nvSpPr>
        <p:spPr bwMode="auto">
          <a:xfrm>
            <a:off x="951670" y="643712"/>
            <a:ext cx="10715700" cy="642924"/>
          </a:xfrm>
          <a:prstGeom prst="rect">
            <a:avLst/>
          </a:prstGeom>
          <a:noFill/>
          <a:ln w="9525">
            <a:noFill/>
            <a:miter lim="800000"/>
          </a:ln>
        </p:spPr>
        <p:txBody>
          <a:bodyPr wrap="square" lIns="36000" tIns="36000" rIns="36000" bIns="3600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zh-CN" altLang="en-US" sz="2800" b="1" spc="150" smtClean="0">
                <a:solidFill>
                  <a:srgbClr val="1CB691"/>
                </a:solidFill>
                <a:latin typeface="微软雅黑" panose="020b0503020204020204" pitchFamily="34" charset="-122"/>
                <a:ea typeface="微软雅黑" panose="020b0503020204020204" pitchFamily="34" charset="-122"/>
              </a:rPr>
              <a:t>重难一　功、功的计算</a:t>
            </a:r>
            <a:endParaRPr lang="zh-CN" altLang="en-US" sz="2800" b="1" spc="150" smtClean="0">
              <a:solidFill>
                <a:srgbClr val="1CB691"/>
              </a:solidFill>
              <a:latin typeface="微软雅黑" panose="020b0503020204020204" pitchFamily="34" charset="-122"/>
              <a:ea typeface="微软雅黑" panose="020b0503020204020204" pitchFamily="34" charset="-122"/>
            </a:endParaRPr>
          </a:p>
        </p:txBody>
      </p:sp>
      <p:sp>
        <p:nvSpPr>
          <p:cNvPr id="8" name="矩形 7"/>
          <p:cNvSpPr/>
          <p:nvPr/>
        </p:nvSpPr>
        <p:spPr>
          <a:xfrm>
            <a:off x="951670" y="1286654"/>
            <a:ext cx="10644262" cy="2862322"/>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1. </a:t>
            </a:r>
            <a:r>
              <a:rPr lang="en-US" sz="2400" smtClean="0">
                <a:solidFill>
                  <a:srgbClr val="18B48F"/>
                </a:solidFill>
              </a:rPr>
              <a:t>[2020</a:t>
            </a:r>
            <a:r>
              <a:rPr lang="en-US" altLang="zh-CN" sz="2400" smtClean="0">
                <a:solidFill>
                  <a:srgbClr val="18B48F"/>
                </a:solidFill>
              </a:rPr>
              <a:t>·</a:t>
            </a:r>
            <a:r>
              <a:rPr lang="zh-CN" altLang="en-US" sz="2400" smtClean="0">
                <a:solidFill>
                  <a:srgbClr val="18B48F"/>
                </a:solidFill>
              </a:rPr>
              <a:t>北京</a:t>
            </a:r>
            <a:r>
              <a:rPr lang="en-US" sz="2400" smtClean="0">
                <a:solidFill>
                  <a:srgbClr val="18B48F"/>
                </a:solidFill>
              </a:rPr>
              <a:t>]</a:t>
            </a:r>
            <a:r>
              <a:rPr lang="zh-CN" altLang="en-US" sz="2400" smtClean="0"/>
              <a:t>图</a:t>
            </a:r>
            <a:r>
              <a:rPr lang="en-US" sz="2400" smtClean="0"/>
              <a:t>10</a:t>
            </a:r>
            <a:r>
              <a:rPr lang="en-US" sz="2400" i="1" smtClean="0"/>
              <a:t>-</a:t>
            </a:r>
            <a:r>
              <a:rPr lang="en-US" sz="2400" smtClean="0"/>
              <a:t>1</a:t>
            </a:r>
            <a:r>
              <a:rPr lang="zh-CN" altLang="en-US" sz="2400" smtClean="0"/>
              <a:t>所示的情境中</a:t>
            </a:r>
            <a:r>
              <a:rPr lang="en-US" sz="2400" smtClean="0"/>
              <a:t>,</a:t>
            </a:r>
            <a:r>
              <a:rPr lang="zh-CN" altLang="en-US" sz="2400" smtClean="0"/>
              <a:t>人对物体做功的是</a:t>
            </a:r>
            <a:r>
              <a:rPr lang="en-US" sz="2400" smtClean="0"/>
              <a:t>	(</a:t>
            </a:r>
            <a:r>
              <a:rPr lang="zh-CN" altLang="en-US" sz="2400" i="1" smtClean="0"/>
              <a:t>　　</a:t>
            </a:r>
            <a:r>
              <a:rPr lang="en-US" sz="2400" smtClean="0"/>
              <a:t>)</a:t>
            </a:r>
            <a:endParaRPr lang="zh-CN" altLang="en-US" sz="2400" smtClean="0"/>
          </a:p>
          <a:p>
            <a:pPr>
              <a:lnSpc>
                <a:spcPct val="150000"/>
              </a:lnSpc>
            </a:pPr>
            <a:r>
              <a:rPr lang="en-US" sz="2400" smtClean="0"/>
              <a:t>A.</a:t>
            </a:r>
            <a:r>
              <a:rPr lang="zh-CN" altLang="en-US" sz="2400" smtClean="0"/>
              <a:t>图甲</a:t>
            </a:r>
            <a:r>
              <a:rPr lang="en-US" sz="2400" smtClean="0"/>
              <a:t>:</a:t>
            </a:r>
            <a:r>
              <a:rPr lang="zh-CN" altLang="en-US" sz="2400" smtClean="0"/>
              <a:t>人用力搬石头</a:t>
            </a:r>
            <a:r>
              <a:rPr lang="en-US" sz="2400" smtClean="0"/>
              <a:t>,</a:t>
            </a:r>
            <a:r>
              <a:rPr lang="zh-CN" altLang="en-US" sz="2400" smtClean="0"/>
              <a:t>没有搬动</a:t>
            </a:r>
            <a:endParaRPr lang="zh-CN" altLang="en-US" sz="2400" smtClean="0"/>
          </a:p>
          <a:p>
            <a:pPr>
              <a:lnSpc>
                <a:spcPct val="150000"/>
              </a:lnSpc>
            </a:pPr>
            <a:r>
              <a:rPr lang="en-US" sz="2400" smtClean="0"/>
              <a:t>B.</a:t>
            </a:r>
            <a:r>
              <a:rPr lang="zh-CN" altLang="en-US" sz="2400" smtClean="0"/>
              <a:t>图乙</a:t>
            </a:r>
            <a:r>
              <a:rPr lang="en-US" sz="2400" smtClean="0"/>
              <a:t>:</a:t>
            </a:r>
            <a:r>
              <a:rPr lang="zh-CN" altLang="en-US" sz="2400" smtClean="0"/>
              <a:t>人将货物从地面拉到高处</a:t>
            </a:r>
            <a:endParaRPr lang="zh-CN" altLang="en-US" sz="2400" smtClean="0"/>
          </a:p>
          <a:p>
            <a:pPr>
              <a:lnSpc>
                <a:spcPct val="150000"/>
              </a:lnSpc>
            </a:pPr>
            <a:r>
              <a:rPr lang="en-US" sz="2400" smtClean="0"/>
              <a:t>C.</a:t>
            </a:r>
            <a:r>
              <a:rPr lang="zh-CN" altLang="en-US" sz="2400" smtClean="0"/>
              <a:t>图丙</a:t>
            </a:r>
            <a:r>
              <a:rPr lang="en-US" sz="2400" smtClean="0"/>
              <a:t>:</a:t>
            </a:r>
            <a:r>
              <a:rPr lang="zh-CN" altLang="en-US" sz="2400" smtClean="0"/>
              <a:t>人推一块大石头</a:t>
            </a:r>
            <a:r>
              <a:rPr lang="en-US" sz="2400" smtClean="0"/>
              <a:t>,</a:t>
            </a:r>
            <a:r>
              <a:rPr lang="zh-CN" altLang="en-US" sz="2400" smtClean="0"/>
              <a:t>没有推动</a:t>
            </a:r>
            <a:endParaRPr lang="zh-CN" altLang="en-US" sz="2400" smtClean="0"/>
          </a:p>
          <a:p>
            <a:pPr>
              <a:lnSpc>
                <a:spcPct val="150000"/>
              </a:lnSpc>
            </a:pPr>
            <a:r>
              <a:rPr lang="en-US" sz="2400" smtClean="0"/>
              <a:t>D.</a:t>
            </a:r>
            <a:r>
              <a:rPr lang="zh-CN" altLang="en-US" sz="2400" smtClean="0"/>
              <a:t>图丁</a:t>
            </a:r>
            <a:r>
              <a:rPr lang="en-US" sz="2400" smtClean="0"/>
              <a:t>:</a:t>
            </a:r>
            <a:r>
              <a:rPr lang="zh-CN" altLang="en-US" sz="2400" smtClean="0"/>
              <a:t>人使箱子沿水平方向做匀速直线运动</a:t>
            </a:r>
            <a:endParaRPr lang="zh-CN" altLang="en-US" sz="2400"/>
          </a:p>
        </p:txBody>
      </p:sp>
      <p:sp>
        <p:nvSpPr>
          <p:cNvPr id="11" name="矩形 10"/>
          <p:cNvSpPr/>
          <p:nvPr/>
        </p:nvSpPr>
        <p:spPr>
          <a:xfrm>
            <a:off x="8381222" y="3572670"/>
            <a:ext cx="1168910" cy="646331"/>
          </a:xfrm>
          <a:prstGeom prst="rect">
            <a:avLst/>
          </a:prstGeom>
        </p:spPr>
        <p:txBody>
          <a:bodyPr wrap="none">
            <a:spAutoFit/>
          </a:bodyPr>
          <a:lstStyle/>
          <a:p>
            <a:pPr>
              <a:lnSpc>
                <a:spcPct val="150000"/>
              </a:lnSpc>
            </a:pPr>
            <a:r>
              <a:rPr lang="zh-CN" altLang="en-US" smtClean="0"/>
              <a:t>图</a:t>
            </a:r>
            <a:r>
              <a:rPr lang="en-US" smtClean="0"/>
              <a:t>10</a:t>
            </a:r>
            <a:r>
              <a:rPr lang="en-US" i="1" smtClean="0"/>
              <a:t>-</a:t>
            </a:r>
            <a:r>
              <a:rPr lang="en-US" smtClean="0"/>
              <a:t>1</a:t>
            </a:r>
            <a:endParaRPr lang="zh-CN" altLang="en-US" smtClean="0"/>
          </a:p>
        </p:txBody>
      </p:sp>
      <p:pic>
        <p:nvPicPr>
          <p:cNvPr id="12" name="21BJWLA255.EPS" descr="id:2147500970;FounderCES"/>
          <p:cNvPicPr/>
          <p:nvPr/>
        </p:nvPicPr>
        <p:blipFill>
          <a:blip r:embed="rId2"/>
          <a:stretch>
            <a:fillRect/>
          </a:stretch>
        </p:blipFill>
        <p:spPr>
          <a:xfrm>
            <a:off x="6397725" y="2072472"/>
            <a:ext cx="4983893" cy="1458750"/>
          </a:xfrm>
          <a:prstGeom prst="rect">
            <a:avLst/>
          </a:prstGeom>
        </p:spPr>
      </p:pic>
      <p:sp>
        <p:nvSpPr>
          <p:cNvPr id="13" name="Rectangle 14"/>
          <p:cNvSpPr>
            <a:spLocks noChangeArrowheads="1"/>
          </p:cNvSpPr>
          <p:nvPr/>
        </p:nvSpPr>
        <p:spPr bwMode="auto">
          <a:xfrm>
            <a:off x="8629504" y="1429530"/>
            <a:ext cx="394660" cy="461665"/>
          </a:xfrm>
          <a:prstGeom prst="rect">
            <a:avLst/>
          </a:prstGeom>
          <a:noFill/>
          <a:ln w="9525">
            <a:noFill/>
            <a:miter lim="800000"/>
          </a:ln>
          <a:effectLst/>
        </p:spPr>
        <p:txBody>
          <a:bodyPr vert="horz" wrap="none" lIns="91440" tIns="45720" rIns="91440" bIns="45720" numCol="1" anchor="ctr" anchorCtr="0" compatLnSpc="1">
            <a:spAutoFit/>
          </a:bodyPr>
          <a:lstStyle/>
          <a:p>
            <a:r>
              <a:rPr lang="en-US" altLang="zh-CN" b="1" smtClean="0">
                <a:solidFill>
                  <a:srgbClr val="A50021"/>
                </a:solidFill>
              </a:rPr>
              <a:t>B</a:t>
            </a:r>
            <a:endParaRPr lang="zh-CN" altLang="en-US">
              <a:solidFill>
                <a:srgbClr val="A50021"/>
              </a:solidFill>
            </a:endParaRPr>
          </a:p>
        </p:txBody>
      </p:sp>
    </p:spTree>
  </p:cSld>
  <p:clrMapOvr>
    <a:masterClrMapping/>
  </p:clrMapOvr>
  <p:transition>
    <p:pull di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p:nvPr/>
        </p:nvSpPr>
        <p:spPr>
          <a:xfrm>
            <a:off x="951670" y="715150"/>
            <a:ext cx="10572824" cy="1754326"/>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ct val="150000"/>
              </a:lnSpc>
            </a:pPr>
            <a:r>
              <a:rPr lang="en-US" sz="2400" b="1" smtClean="0"/>
              <a:t>2.</a:t>
            </a:r>
            <a:r>
              <a:rPr lang="zh-CN" altLang="en-US" sz="2400" smtClean="0"/>
              <a:t>如图</a:t>
            </a:r>
            <a:r>
              <a:rPr lang="en-US" sz="2400" smtClean="0"/>
              <a:t>10-2</a:t>
            </a:r>
            <a:r>
              <a:rPr lang="zh-CN" altLang="en-US" sz="2400" smtClean="0"/>
              <a:t>所示</a:t>
            </a:r>
            <a:r>
              <a:rPr lang="en-US" sz="2400" smtClean="0"/>
              <a:t>,</a:t>
            </a:r>
            <a:r>
              <a:rPr lang="zh-CN" altLang="en-US" sz="2400" smtClean="0"/>
              <a:t>斜面长度为</a:t>
            </a:r>
            <a:r>
              <a:rPr lang="en-US" sz="2400" smtClean="0"/>
              <a:t>0.2 m,</a:t>
            </a:r>
            <a:r>
              <a:rPr lang="zh-CN" altLang="en-US" sz="2400" smtClean="0"/>
              <a:t>高度为</a:t>
            </a:r>
            <a:r>
              <a:rPr lang="en-US" sz="2400" smtClean="0"/>
              <a:t>0.1 m,</a:t>
            </a:r>
            <a:r>
              <a:rPr lang="zh-CN" altLang="en-US" sz="2400" smtClean="0"/>
              <a:t>重为</a:t>
            </a:r>
            <a:r>
              <a:rPr lang="en-US" sz="2400" smtClean="0"/>
              <a:t>10 N</a:t>
            </a:r>
            <a:r>
              <a:rPr lang="zh-CN" altLang="en-US" sz="2400" smtClean="0"/>
              <a:t>的小球</a:t>
            </a:r>
            <a:r>
              <a:rPr lang="en-US" sz="2400" i="1" smtClean="0"/>
              <a:t>A</a:t>
            </a:r>
            <a:r>
              <a:rPr lang="zh-CN" altLang="en-US" sz="2400" smtClean="0"/>
              <a:t>从斜面滚下</a:t>
            </a:r>
            <a:r>
              <a:rPr lang="en-US" sz="2400" smtClean="0"/>
              <a:t>,</a:t>
            </a:r>
            <a:r>
              <a:rPr lang="zh-CN" altLang="en-US" sz="2400" smtClean="0"/>
              <a:t>则重力做功为</a:t>
            </a:r>
            <a:r>
              <a:rPr lang="zh-CN" altLang="en-US" sz="2400" i="1" u="sng" smtClean="0"/>
              <a:t>　　　　</a:t>
            </a:r>
            <a:r>
              <a:rPr lang="en-US" sz="2400" smtClean="0"/>
              <a:t>J</a:t>
            </a:r>
            <a:r>
              <a:rPr lang="zh-CN" altLang="en-US" sz="2400" smtClean="0"/>
              <a:t>。若斜面对小球的支持力为</a:t>
            </a:r>
            <a:r>
              <a:rPr lang="en-US" sz="2400" smtClean="0"/>
              <a:t>6 N,</a:t>
            </a:r>
            <a:r>
              <a:rPr lang="zh-CN" altLang="en-US" sz="2400" smtClean="0"/>
              <a:t>则支持力对小球做功为</a:t>
            </a:r>
            <a:r>
              <a:rPr lang="zh-CN" altLang="en-US" sz="2400" i="1" u="sng" smtClean="0"/>
              <a:t>　　　　</a:t>
            </a:r>
            <a:r>
              <a:rPr lang="en-US" sz="2400" smtClean="0"/>
              <a:t>J</a:t>
            </a:r>
            <a:r>
              <a:rPr lang="zh-CN" altLang="en-US" sz="2400" smtClean="0"/>
              <a:t>。若小球在水平面上运动了</a:t>
            </a:r>
            <a:r>
              <a:rPr lang="en-US" sz="2400" smtClean="0"/>
              <a:t>0.5 m,</a:t>
            </a:r>
            <a:r>
              <a:rPr lang="zh-CN" altLang="en-US" sz="2400" smtClean="0"/>
              <a:t>则重力做功为</a:t>
            </a:r>
            <a:r>
              <a:rPr lang="zh-CN" altLang="en-US" sz="2400" i="1" u="sng" smtClean="0"/>
              <a:t>　　　　</a:t>
            </a:r>
            <a:r>
              <a:rPr lang="en-US" sz="2400" smtClean="0"/>
              <a:t>J</a:t>
            </a:r>
            <a:r>
              <a:rPr lang="zh-CN" altLang="en-US" sz="2400" smtClean="0"/>
              <a:t>。</a:t>
            </a:r>
            <a:r>
              <a:rPr lang="en-US" sz="2400" smtClean="0"/>
              <a:t> </a:t>
            </a:r>
            <a:endParaRPr lang="zh-CN" altLang="en-US" sz="2400"/>
          </a:p>
        </p:txBody>
      </p:sp>
      <p:sp>
        <p:nvSpPr>
          <p:cNvPr id="5" name="矩形 4"/>
          <p:cNvSpPr/>
          <p:nvPr/>
        </p:nvSpPr>
        <p:spPr>
          <a:xfrm>
            <a:off x="5509957" y="4269738"/>
            <a:ext cx="1168910" cy="461665"/>
          </a:xfrm>
          <a:prstGeom prst="rect">
            <a:avLst/>
          </a:prstGeom>
        </p:spPr>
        <p:txBody>
          <a:bodyPr wrap="none">
            <a:spAutoFit/>
          </a:bodyPr>
          <a:lstStyle/>
          <a:p>
            <a:r>
              <a:rPr lang="zh-CN" altLang="en-US" smtClean="0"/>
              <a:t>图</a:t>
            </a:r>
            <a:r>
              <a:rPr lang="en-US" smtClean="0"/>
              <a:t>10-2</a:t>
            </a:r>
            <a:endParaRPr lang="zh-CN" altLang="en-US"/>
          </a:p>
        </p:txBody>
      </p:sp>
      <p:pic>
        <p:nvPicPr>
          <p:cNvPr id="6" name="20JX70.EPS" descr="id:2147500977;FounderCES"/>
          <p:cNvPicPr/>
          <p:nvPr/>
        </p:nvPicPr>
        <p:blipFill>
          <a:blip r:embed="rId2"/>
          <a:stretch>
            <a:fillRect/>
          </a:stretch>
        </p:blipFill>
        <p:spPr>
          <a:xfrm>
            <a:off x="3666314" y="2786852"/>
            <a:ext cx="5586509" cy="1428760"/>
          </a:xfrm>
          <a:prstGeom prst="rect">
            <a:avLst/>
          </a:prstGeom>
        </p:spPr>
      </p:pic>
    </p:spTree>
  </p:cSld>
  <p:clrMapOvr>
    <a:masterClrMapping/>
  </p:clrMapOvr>
  <p:transition>
    <p:fade/>
  </p:transition>
  <p:timing/>
</p:sld>
</file>

<file path=ppt/tags/tag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1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ags/tag1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1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1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1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1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1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17.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18.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1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2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2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2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7.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8.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3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6**"/>
  <p:tag name="KSO_WM_UNIT_LAYERLEVEL" val="1"/>
</p:tagLst>
</file>

<file path=ppt/tags/tag3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6**"/>
  <p:tag name="KSO_WM_UNIT_LAYERLEVEL" val="1"/>
</p:tagLst>
</file>

<file path=ppt/tags/tag3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6**"/>
  <p:tag name="KSO_WM_UNIT_LAYERLEVEL" val="1"/>
</p:tagLst>
</file>

<file path=ppt/tags/tag3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6**"/>
  <p:tag name="KSO_WM_UNIT_LAYERLEVEL" val="1"/>
</p:tagLst>
</file>

<file path=ppt/tags/tag3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7**"/>
  <p:tag name="KSO_WM_UNIT_LAYERLEVEL" val="1"/>
</p:tagLst>
</file>

<file path=ppt/tags/tag3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7**"/>
  <p:tag name="KSO_WM_UNIT_LAYERLEVEL" val="1"/>
</p:tagLst>
</file>

<file path=ppt/tags/tag3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7**"/>
  <p:tag name="KSO_WM_UNIT_LAYERLEVEL" val="1"/>
</p:tagLst>
</file>

<file path=ppt/tags/tag37.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38.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3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4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4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4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4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4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4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4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47.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48.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0**"/>
  <p:tag name="KSO_WM_UNIT_LAYERLEVEL" val="1"/>
</p:tagLst>
</file>

<file path=ppt/tags/tag4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0**"/>
  <p:tag name="KSO_WM_UNIT_LAYERLEVEL" val="1"/>
</p:tagLst>
</file>

<file path=ppt/tags/tag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5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0**"/>
  <p:tag name="KSO_WM_UNIT_LAYERLEVEL" val="1"/>
</p:tagLst>
</file>

<file path=ppt/tags/tag5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0**"/>
  <p:tag name="KSO_WM_UNIT_LAYERLEVEL" val="1"/>
</p:tagLst>
</file>

<file path=ppt/tags/tag5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5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5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5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5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57.xml><?xml version="1.0" encoding="utf-8"?>
<p:tagLst xmlns:p="http://schemas.openxmlformats.org/presentationml/2006/main">
  <p:tag name="KSO_WM_BEAUTIFY_FLAG" val="#wm#"/>
  <p:tag name="KSO_WM_TAG_VERSION" val="1.0"/>
  <p:tag name="KSO_WM_TEMPLATE_CATEGORY" val="custom"/>
  <p:tag name="KSO_WM_TEMPLATE_INDEX" val="20205081"/>
  <p:tag name="KSO_WM_UNIT_COMPATIBLE" val="0"/>
  <p:tag name="KSO_WM_UNIT_DIAGRAM_ISNUMVISUAL" val="0"/>
  <p:tag name="KSO_WM_UNIT_DIAGRAM_ISREFERUNIT" val="0"/>
  <p:tag name="KSO_WM_UNIT_HIGHLIGHT" val="0"/>
  <p:tag name="KSO_WM_UNIT_ID" val="_0**"/>
  <p:tag name="KSO_WM_UNIT_LAYERLEVEL" val="1"/>
</p:tagLst>
</file>

<file path=ppt/tags/tag58.xml><?xml version="1.0" encoding="utf-8"?>
<p:tagLst xmlns:p="http://schemas.openxmlformats.org/presentationml/2006/main">
  <p:tag name="KSO_WM_BEAUTIFY_FLAG" val="#wm#"/>
  <p:tag name="KSO_WM_TAG_VERSION" val="1.0"/>
  <p:tag name="KSO_WM_TEMPLATE_CATEGORY" val="custom"/>
  <p:tag name="KSO_WM_TEMPLATE_INDEX" val="20205081"/>
  <p:tag name="KSO_WM_UNIT_COMPATIBLE" val="0"/>
  <p:tag name="KSO_WM_UNIT_DIAGRAM_ISNUMVISUAL" val="0"/>
  <p:tag name="KSO_WM_UNIT_DIAGRAM_ISREFERUNIT" val="0"/>
  <p:tag name="KSO_WM_UNIT_HIGHLIGHT" val="0"/>
  <p:tag name="KSO_WM_UNIT_ID" val="_0**"/>
  <p:tag name="KSO_WM_UNIT_LAYERLEVEL" val="1"/>
</p:tagLst>
</file>

<file path=ppt/tags/tag5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0**"/>
  <p:tag name="KSO_WM_UNIT_LAYERLEVEL" val="1"/>
</p:tagLst>
</file>

<file path=ppt/tags/tag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ags/tag6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0**"/>
  <p:tag name="KSO_WM_UNIT_LAYERLEVEL" val="1"/>
</p:tagLst>
</file>

<file path=ppt/tags/tag6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0**"/>
  <p:tag name="KSO_WM_UNIT_LAYERLEVEL" val="1"/>
</p:tagLst>
</file>

<file path=ppt/tags/tag62.xml><?xml version="1.0" encoding="utf-8"?>
<p:tagLst xmlns:p="http://schemas.openxmlformats.org/presentationml/2006/main">
  <p:tag name="KSO_WM_BEAUTIFY_FLAG" val="#wm#"/>
  <p:tag name="KSO_WM_TAG_VERSION" val="1.0"/>
  <p:tag name="KSO_WM_TEMPLATE_CATEGORY" val="custom"/>
  <p:tag name="KSO_WM_TEMPLATE_COLOR_TYPE" val="1"/>
  <p:tag name="KSO_WM_TEMPLATE_INDEX" val="20205081"/>
  <p:tag name="KSO_WM_TEMPLATE_MASTER_TYPE" val="0"/>
  <p:tag name="KSO_WM_TEMPLATE_SUBCATEGORY" val="19"/>
  <p:tag name="KSO_WM_TEMPLATE_THUMBS_INDEX" val="1、4、7、12、13、14、15、16、17、18、20、24、25、28、33、36、40、43、44"/>
  <p:tag name="KSO_WM_UNIT_SHOW_EDIT_AREA_INDICATION" val="1"/>
</p:tagLst>
</file>

<file path=ppt/tags/tag63.xml><?xml version="1.0" encoding="utf-8"?>
<p:tagLst xmlns:p="http://schemas.openxmlformats.org/presentationml/2006/main">
  <p:tag name="AS_OS" val="Unix 3.10 unknown"/>
  <p:tag name="AS_RELEASE_DATE" val="2020.11.30"/>
  <p:tag name="AS_TITLE" val="Aspose.Slides for Java"/>
  <p:tag name="AS_VERSION" val="20.11"/>
</p:tagLst>
</file>

<file path=ppt/tags/tag7.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ags/tag8.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ags/tag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heme/theme1.xml><?xml version="1.0" encoding="utf-8"?>
<a:theme xmlns:r="http://schemas.openxmlformats.org/officeDocument/2006/relationships" xmlns:a="http://schemas.openxmlformats.org/drawingml/2006/main" name="自定义设计方案">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Arial"/>
      </a:majorFont>
      <a:minorFont>
        <a:latin typeface="Arial"/>
        <a:ea typeface="微软雅黑"/>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Paragraphs>146</Paragraphs>
  <Slides>37</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37</vt:i4>
      </vt:variant>
    </vt:vector>
  </HeadingPairs>
  <TitlesOfParts>
    <vt:vector size="45" baseType="lpstr">
      <vt:lpstr>Arial</vt:lpstr>
      <vt:lpstr>微软雅黑</vt:lpstr>
      <vt:lpstr>Wingdings</vt:lpstr>
      <vt:lpstr>Calibri</vt:lpstr>
      <vt:lpstr>NEU-BZ-S92</vt:lpstr>
      <vt:lpstr>Times New Roman</vt:lpstr>
      <vt:lpstr>方正书宋_GBK</vt:lpstr>
      <vt:lpstr>自定义设计方案</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20.1100</AppVersion>
  <TotalTime>0</TotalTime>
  <Application>Aspose.Slides for Java</Applicat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2021-02-04T18:52:55Z</cp:lastPrinted>
  <dcterms:created xsi:type="dcterms:W3CDTF">2021-02-04T18:52:55Z</dcterms:created>
  <dcterms:modified xsi:type="dcterms:W3CDTF">2021-02-04T10:52:56Z</dcterms:modified>
</cp:coreProperties>
</file>

<file path=docProps/custom.xml><?xml version="1.0" encoding="utf-8"?>
<Properties xmlns:vt="http://schemas.openxmlformats.org/officeDocument/2006/docPropsVTypes" xmlns="http://schemas.openxmlformats.org/officeDocument/2006/custom-properties">
  <property fmtid="{D5CDD505-2E9C-101B-9397-08002B2CF9AE}" pid="2" name="album">
    <vt:lpwstr>rbm.xkw.com</vt:lpwstr>
  </property>
  <property fmtid="{D5CDD505-2E9C-101B-9397-08002B2CF9AE}" pid="3" name="author">
    <vt:lpwstr>rbm.xkw.com</vt:lpwstr>
  </property>
  <property fmtid="{D5CDD505-2E9C-101B-9397-08002B2CF9AE}" pid="4" name="company">
    <vt:lpwstr>学科网</vt:lpwstr>
  </property>
  <property fmtid="{D5CDD505-2E9C-101B-9397-08002B2CF9AE}" pid="5" name="copyright">
    <vt:lpwstr>学科网版权所有</vt:lpwstr>
  </property>
</Properties>
</file>