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6" r:id="rId1"/>
    <p:sldMasterId id="2147483707" r:id="rId2"/>
  </p:sldMasterIdLst>
  <p:notesMasterIdLst>
    <p:notesMasterId r:id="rId24"/>
  </p:notesMasterIdLst>
  <p:handoutMasterIdLst>
    <p:handoutMasterId r:id="rId25"/>
  </p:handoutMasterIdLst>
  <p:sldIdLst>
    <p:sldId id="289" r:id="rId3"/>
    <p:sldId id="290" r:id="rId4"/>
    <p:sldId id="311" r:id="rId5"/>
    <p:sldId id="312" r:id="rId6"/>
    <p:sldId id="313" r:id="rId7"/>
    <p:sldId id="314" r:id="rId8"/>
    <p:sldId id="268" r:id="rId9"/>
    <p:sldId id="307" r:id="rId10"/>
    <p:sldId id="309" r:id="rId11"/>
    <p:sldId id="269" r:id="rId12"/>
    <p:sldId id="270" r:id="rId13"/>
    <p:sldId id="271" r:id="rId14"/>
    <p:sldId id="272" r:id="rId15"/>
    <p:sldId id="273" r:id="rId16"/>
    <p:sldId id="275" r:id="rId17"/>
    <p:sldId id="288" r:id="rId18"/>
    <p:sldId id="284" r:id="rId19"/>
    <p:sldId id="285" r:id="rId20"/>
    <p:sldId id="286" r:id="rId21"/>
    <p:sldId id="278" r:id="rId22"/>
    <p:sldId id="281" r:id="rId23"/>
  </p:sldIdLst>
  <p:sldSz cx="9144000" cy="6858000" type="screen4x3"/>
  <p:notesSz cx="6858000" cy="9144000"/>
  <p:defaultTextStyle>
    <a:defPPr>
      <a:defRPr lang="zh-CN"/>
    </a:defPPr>
    <a:lvl1pPr algn="l" rtl="0" fontAlgn="base">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1pPr>
    <a:lvl2pPr marL="362585" algn="l" rtl="0" fontAlgn="base">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2pPr>
    <a:lvl3pPr marL="725805" algn="l" rtl="0" fontAlgn="base">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3pPr>
    <a:lvl4pPr marL="1088390" algn="l" rtl="0" fontAlgn="base">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4pPr>
    <a:lvl5pPr marL="1451610" algn="l" rtl="0" fontAlgn="base">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5pPr>
    <a:lvl6pPr marL="1814195" algn="l" defTabSz="72517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6pPr>
    <a:lvl7pPr marL="2176780" algn="l" defTabSz="72517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7pPr>
    <a:lvl8pPr marL="2540000" algn="l" defTabSz="72517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8pPr>
    <a:lvl9pPr marL="2902585" algn="l" defTabSz="72517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4D2B"/>
    <a:srgbClr val="000000"/>
    <a:srgbClr val="B9D75C"/>
    <a:srgbClr val="D2A000"/>
    <a:srgbClr val="3399FF"/>
    <a:srgbClr val="0099FF"/>
    <a:srgbClr val="0066FF"/>
    <a:srgbClr val="9966FF"/>
    <a:srgbClr val="99CC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38" autoAdjust="0"/>
    <p:restoredTop sz="94660"/>
  </p:normalViewPr>
  <p:slideViewPr>
    <p:cSldViewPr>
      <p:cViewPr varScale="1">
        <p:scale>
          <a:sx n="108" d="100"/>
          <a:sy n="108" d="100"/>
        </p:scale>
        <p:origin x="-1962" y="-84"/>
      </p:cViewPr>
      <p:guideLst>
        <p:guide orient="horz" pos="2204"/>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2020/4/8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3364588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cs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cs typeface="宋体" panose="02010600030101010101" pitchFamily="2" charset="-122"/>
              </a:defRPr>
            </a:lvl1pPr>
          </a:lstStyle>
          <a:p>
            <a:pPr>
              <a:defRPr/>
            </a:pPr>
            <a:fld id="{3DB68DD6-438F-4AAF-88CA-FFF448653ACB}" type="datetimeFigureOut">
              <a:rPr lang="zh-CN" altLang="en-US"/>
              <a:pPr>
                <a:defRPr/>
              </a:pPr>
              <a:t>2020/4/8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cs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cs typeface="宋体" panose="02010600030101010101" pitchFamily="2" charset="-122"/>
              </a:defRPr>
            </a:lvl1pPr>
          </a:lstStyle>
          <a:p>
            <a:pPr>
              <a:defRPr/>
            </a:pPr>
            <a:fld id="{ED8B4E67-66EB-467F-8AAA-63CC1BF242C5}" type="slidenum">
              <a:rPr lang="zh-CN" altLang="en-US"/>
              <a:pPr>
                <a:defRPr/>
              </a:pPr>
              <a:t>‹#›</a:t>
            </a:fld>
            <a:endParaRPr lang="zh-CN" altLang="en-US"/>
          </a:p>
        </p:txBody>
      </p:sp>
    </p:spTree>
    <p:extLst>
      <p:ext uri="{BB962C8B-B14F-4D97-AF65-F5344CB8AC3E}">
        <p14:creationId xmlns:p14="http://schemas.microsoft.com/office/powerpoint/2010/main" val="347041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宋体" panose="02010600030101010101" pitchFamily="2" charset="-122"/>
        <a:ea typeface="+mn-ea"/>
        <a:cs typeface="宋体" panose="02010600030101010101" pitchFamily="2" charset="-122"/>
      </a:defRPr>
    </a:lvl1pPr>
    <a:lvl2pPr marL="362585" algn="l" rtl="0" eaLnBrk="0" fontAlgn="base" hangingPunct="0">
      <a:spcBef>
        <a:spcPct val="30000"/>
      </a:spcBef>
      <a:spcAft>
        <a:spcPct val="0"/>
      </a:spcAft>
      <a:defRPr sz="1000" kern="1200">
        <a:solidFill>
          <a:schemeClr val="tx1"/>
        </a:solidFill>
        <a:latin typeface="宋体" panose="02010600030101010101" pitchFamily="2" charset="-122"/>
        <a:ea typeface="+mn-ea"/>
        <a:cs typeface="宋体" panose="02010600030101010101" pitchFamily="2" charset="-122"/>
      </a:defRPr>
    </a:lvl2pPr>
    <a:lvl3pPr marL="725805" algn="l" rtl="0" eaLnBrk="0" fontAlgn="base" hangingPunct="0">
      <a:spcBef>
        <a:spcPct val="30000"/>
      </a:spcBef>
      <a:spcAft>
        <a:spcPct val="0"/>
      </a:spcAft>
      <a:defRPr sz="1000" kern="1200">
        <a:solidFill>
          <a:schemeClr val="tx1"/>
        </a:solidFill>
        <a:latin typeface="宋体" panose="02010600030101010101" pitchFamily="2" charset="-122"/>
        <a:ea typeface="+mn-ea"/>
        <a:cs typeface="宋体" panose="02010600030101010101" pitchFamily="2" charset="-122"/>
      </a:defRPr>
    </a:lvl3pPr>
    <a:lvl4pPr marL="1088390" algn="l" rtl="0" eaLnBrk="0" fontAlgn="base" hangingPunct="0">
      <a:spcBef>
        <a:spcPct val="30000"/>
      </a:spcBef>
      <a:spcAft>
        <a:spcPct val="0"/>
      </a:spcAft>
      <a:defRPr sz="1000" kern="1200">
        <a:solidFill>
          <a:schemeClr val="tx1"/>
        </a:solidFill>
        <a:latin typeface="宋体" panose="02010600030101010101" pitchFamily="2" charset="-122"/>
        <a:ea typeface="+mn-ea"/>
        <a:cs typeface="宋体" panose="02010600030101010101" pitchFamily="2" charset="-122"/>
      </a:defRPr>
    </a:lvl4pPr>
    <a:lvl5pPr marL="1451610" algn="l" rtl="0" eaLnBrk="0" fontAlgn="base" hangingPunct="0">
      <a:spcBef>
        <a:spcPct val="30000"/>
      </a:spcBef>
      <a:spcAft>
        <a:spcPct val="0"/>
      </a:spcAft>
      <a:defRPr sz="1000" kern="1200">
        <a:solidFill>
          <a:schemeClr val="tx1"/>
        </a:solidFill>
        <a:latin typeface="宋体" panose="02010600030101010101" pitchFamily="2" charset="-122"/>
        <a:ea typeface="+mn-ea"/>
        <a:cs typeface="宋体" panose="02010600030101010101" pitchFamily="2" charset="-122"/>
      </a:defRPr>
    </a:lvl5pPr>
    <a:lvl6pPr marL="1814195" algn="l" defTabSz="725170" rtl="0" eaLnBrk="1" latinLnBrk="0" hangingPunct="1">
      <a:defRPr sz="1000" kern="1200">
        <a:solidFill>
          <a:schemeClr val="tx1"/>
        </a:solidFill>
        <a:latin typeface="+mn-lt"/>
        <a:ea typeface="+mn-ea"/>
        <a:cs typeface="+mn-cs"/>
      </a:defRPr>
    </a:lvl6pPr>
    <a:lvl7pPr marL="2176780" algn="l" defTabSz="725170" rtl="0" eaLnBrk="1" latinLnBrk="0" hangingPunct="1">
      <a:defRPr sz="1000" kern="1200">
        <a:solidFill>
          <a:schemeClr val="tx1"/>
        </a:solidFill>
        <a:latin typeface="+mn-lt"/>
        <a:ea typeface="+mn-ea"/>
        <a:cs typeface="+mn-cs"/>
      </a:defRPr>
    </a:lvl7pPr>
    <a:lvl8pPr marL="2540000" algn="l" defTabSz="725170" rtl="0" eaLnBrk="1" latinLnBrk="0" hangingPunct="1">
      <a:defRPr sz="1000" kern="1200">
        <a:solidFill>
          <a:schemeClr val="tx1"/>
        </a:solidFill>
        <a:latin typeface="+mn-lt"/>
        <a:ea typeface="+mn-ea"/>
        <a:cs typeface="+mn-cs"/>
      </a:defRPr>
    </a:lvl8pPr>
    <a:lvl9pPr marL="2902585" algn="l" defTabSz="72517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97FB177E-5A8C-4C5F-8AF6-B42DBABE4CE1}" type="slidenum">
              <a:rPr lang="en-US" altLang="zh-CN" smtClean="0"/>
              <a:pPr/>
              <a:t>14</a:t>
            </a:fld>
            <a:endParaRPr lang="en-US" altLang="zh-CN" smtClean="0"/>
          </a:p>
        </p:txBody>
      </p:sp>
      <p:sp>
        <p:nvSpPr>
          <p:cNvPr id="22531" name="Rectangle 2"/>
          <p:cNvSpPr>
            <a:spLocks noGrp="1" noRot="1" noChangeAspect="1" noChangeArrowheads="1" noTextEdit="1"/>
          </p:cNvSpPr>
          <p:nvPr>
            <p:ph type="sldImg"/>
          </p:nvPr>
        </p:nvSpPr>
        <p:spPr>
          <a:xfrm>
            <a:off x="1143000" y="685800"/>
            <a:ext cx="4572000" cy="3429000"/>
          </a:xfrm>
        </p:spPr>
      </p:sp>
      <p:sp>
        <p:nvSpPr>
          <p:cNvPr id="22532" name="Rectangle 3"/>
          <p:cNvSpPr>
            <a:spLocks noGrp="1" noChangeArrowheads="1"/>
          </p:cNvSpPr>
          <p:nvPr>
            <p:ph type="body" idx="1"/>
          </p:nvPr>
        </p:nvSpPr>
        <p:spPr>
          <a:xfrm>
            <a:off x="914400" y="4343400"/>
            <a:ext cx="5029200" cy="4114800"/>
          </a:xfrm>
          <a:noFill/>
        </p:spPr>
        <p:txBody>
          <a:bodyPr/>
          <a:lstStyle/>
          <a:p>
            <a:pPr eaLnBrk="1" hangingPunct="1"/>
            <a:r>
              <a:rPr lang="zh-CN" altLang="en-US" smtClean="0"/>
              <a:t>原子如果相当于直径约为百米的体育场大小；则原子核的直径相当于毫米大小的露珠；</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AFF91A7-3141-4758-B0DA-7FB7308E6D65}" type="slidenum">
              <a:rPr lang="en-US" altLang="zh-CN" smtClean="0"/>
              <a:pPr/>
              <a:t>21</a:t>
            </a:fld>
            <a:endParaRPr lang="en-US" altLang="zh-CN" smtClean="0"/>
          </a:p>
        </p:txBody>
      </p:sp>
      <p:sp>
        <p:nvSpPr>
          <p:cNvPr id="23555" name="Rectangle 2"/>
          <p:cNvSpPr>
            <a:spLocks noGrp="1" noRot="1" noChangeAspect="1" noChangeArrowheads="1" noTextEdit="1"/>
          </p:cNvSpPr>
          <p:nvPr>
            <p:ph type="sldImg"/>
          </p:nvPr>
        </p:nvSpPr>
        <p:spPr>
          <a:xfrm>
            <a:off x="1143000" y="685800"/>
            <a:ext cx="4572000" cy="3429000"/>
          </a:xfrm>
        </p:spPr>
      </p:sp>
      <p:sp>
        <p:nvSpPr>
          <p:cNvPr id="23556" name="Rectangle 3"/>
          <p:cNvSpPr>
            <a:spLocks noGrp="1" noChangeArrowheads="1"/>
          </p:cNvSpPr>
          <p:nvPr>
            <p:ph type="body" idx="1"/>
          </p:nvPr>
        </p:nvSpPr>
        <p:spPr>
          <a:xfrm>
            <a:off x="914400" y="4343400"/>
            <a:ext cx="5029200" cy="4114800"/>
          </a:xfrm>
          <a:noFill/>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6356350"/>
            <a:ext cx="2057400" cy="365125"/>
          </a:xfrm>
        </p:spPr>
        <p:txBody>
          <a:bodyPr/>
          <a:lstStyle/>
          <a:p>
            <a:fld id="{82F288E0-7875-42C4-84C8-98DBBD3BF4D2}" type="datetimeFigureOut">
              <a:rPr lang="zh-CN" altLang="en-US" smtClean="0"/>
              <a:pPr/>
              <a:t>2020/4/8</a:t>
            </a:fld>
            <a:endParaRPr lang="zh-CN" altLang="en-US"/>
          </a:p>
        </p:txBody>
      </p:sp>
      <p:sp>
        <p:nvSpPr>
          <p:cNvPr id="5" name="页脚占位符 4"/>
          <p:cNvSpPr>
            <a:spLocks noGrp="1"/>
          </p:cNvSpPr>
          <p:nvPr>
            <p:ph type="ftr" sz="quarter" idx="11"/>
          </p:nvPr>
        </p:nvSpPr>
        <p:spPr>
          <a:xfrm>
            <a:off x="3028950" y="6356350"/>
            <a:ext cx="3086100" cy="365125"/>
          </a:xfrm>
        </p:spPr>
        <p:txBody>
          <a:bodyPr/>
          <a:lstStyle/>
          <a:p>
            <a:endParaRPr lang="zh-CN" altLang="en-US"/>
          </a:p>
        </p:txBody>
      </p:sp>
      <p:sp>
        <p:nvSpPr>
          <p:cNvPr id="6" name="灯片编号占位符 5"/>
          <p:cNvSpPr>
            <a:spLocks noGrp="1"/>
          </p:cNvSpPr>
          <p:nvPr>
            <p:ph type="sldNum" sz="quarter" idx="12"/>
          </p:nvPr>
        </p:nvSpPr>
        <p:spPr>
          <a:xfrm>
            <a:off x="6457950" y="6356350"/>
            <a:ext cx="20574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628650" y="6356350"/>
            <a:ext cx="2057400" cy="365125"/>
          </a:xfrm>
        </p:spPr>
        <p:txBody>
          <a:bodyPr/>
          <a:lstStyle/>
          <a:p>
            <a:fld id="{82F288E0-7875-42C4-84C8-98DBBD3BF4D2}" type="datetimeFigureOut">
              <a:rPr lang="zh-CN" altLang="en-US" smtClean="0"/>
              <a:pPr/>
              <a:t>2020/4/8</a:t>
            </a:fld>
            <a:endParaRPr lang="zh-CN" altLang="en-US"/>
          </a:p>
        </p:txBody>
      </p:sp>
      <p:sp>
        <p:nvSpPr>
          <p:cNvPr id="4" name="页脚占位符 3"/>
          <p:cNvSpPr>
            <a:spLocks noGrp="1"/>
          </p:cNvSpPr>
          <p:nvPr>
            <p:ph type="ftr" sz="quarter" idx="11"/>
          </p:nvPr>
        </p:nvSpPr>
        <p:spPr>
          <a:xfrm>
            <a:off x="3028950" y="6356350"/>
            <a:ext cx="3086100" cy="365125"/>
          </a:xfrm>
        </p:spPr>
        <p:txBody>
          <a:bodyPr/>
          <a:lstStyle/>
          <a:p>
            <a:endParaRPr lang="zh-CN" altLang="en-US"/>
          </a:p>
        </p:txBody>
      </p:sp>
      <p:sp>
        <p:nvSpPr>
          <p:cNvPr id="5" name="灯片编号占位符 4"/>
          <p:cNvSpPr>
            <a:spLocks noGrp="1"/>
          </p:cNvSpPr>
          <p:nvPr>
            <p:ph type="sldNum" sz="quarter" idx="12"/>
          </p:nvPr>
        </p:nvSpPr>
        <p:spPr>
          <a:xfrm>
            <a:off x="6457950" y="6356350"/>
            <a:ext cx="20574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6356350"/>
            <a:ext cx="2057400" cy="365125"/>
          </a:xfrm>
        </p:spPr>
        <p:txBody>
          <a:bodyPr/>
          <a:lstStyle/>
          <a:p>
            <a:fld id="{82F288E0-7875-42C4-84C8-98DBBD3BF4D2}" type="datetimeFigureOut">
              <a:rPr lang="zh-CN" altLang="en-US" smtClean="0"/>
              <a:pPr/>
              <a:t>2020/4/8</a:t>
            </a:fld>
            <a:endParaRPr lang="zh-CN" altLang="en-US"/>
          </a:p>
        </p:txBody>
      </p:sp>
      <p:sp>
        <p:nvSpPr>
          <p:cNvPr id="5" name="页脚占位符 4"/>
          <p:cNvSpPr>
            <a:spLocks noGrp="1"/>
          </p:cNvSpPr>
          <p:nvPr>
            <p:ph type="ftr" sz="quarter" idx="11"/>
          </p:nvPr>
        </p:nvSpPr>
        <p:spPr>
          <a:xfrm>
            <a:off x="3028950" y="6356350"/>
            <a:ext cx="3086100" cy="365125"/>
          </a:xfrm>
        </p:spPr>
        <p:txBody>
          <a:bodyPr/>
          <a:lstStyle/>
          <a:p>
            <a:endParaRPr lang="zh-CN" altLang="en-US"/>
          </a:p>
        </p:txBody>
      </p:sp>
      <p:sp>
        <p:nvSpPr>
          <p:cNvPr id="6" name="灯片编号占位符 5"/>
          <p:cNvSpPr>
            <a:spLocks noGrp="1"/>
          </p:cNvSpPr>
          <p:nvPr>
            <p:ph type="sldNum" sz="quarter" idx="12"/>
          </p:nvPr>
        </p:nvSpPr>
        <p:spPr>
          <a:xfrm>
            <a:off x="6457950" y="6356350"/>
            <a:ext cx="20574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825625"/>
            <a:ext cx="78867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6356350"/>
            <a:ext cx="2057400" cy="365125"/>
          </a:xfrm>
        </p:spPr>
        <p:txBody>
          <a:bodyPr/>
          <a:lstStyle/>
          <a:p>
            <a:fld id="{82F288E0-7875-42C4-84C8-98DBBD3BF4D2}" type="datetimeFigureOut">
              <a:rPr lang="zh-CN" altLang="en-US" smtClean="0"/>
              <a:pPr/>
              <a:t>2020/4/8</a:t>
            </a:fld>
            <a:endParaRPr lang="zh-CN" altLang="en-US"/>
          </a:p>
        </p:txBody>
      </p:sp>
      <p:sp>
        <p:nvSpPr>
          <p:cNvPr id="5" name="页脚占位符 4"/>
          <p:cNvSpPr>
            <a:spLocks noGrp="1"/>
          </p:cNvSpPr>
          <p:nvPr>
            <p:ph type="ftr" sz="quarter" idx="11"/>
          </p:nvPr>
        </p:nvSpPr>
        <p:spPr>
          <a:xfrm>
            <a:off x="3028950" y="6356350"/>
            <a:ext cx="3086100" cy="365125"/>
          </a:xfrm>
        </p:spPr>
        <p:txBody>
          <a:bodyPr/>
          <a:lstStyle/>
          <a:p>
            <a:endParaRPr lang="zh-CN" altLang="en-US"/>
          </a:p>
        </p:txBody>
      </p:sp>
      <p:sp>
        <p:nvSpPr>
          <p:cNvPr id="6" name="灯片编号占位符 5"/>
          <p:cNvSpPr>
            <a:spLocks noGrp="1"/>
          </p:cNvSpPr>
          <p:nvPr>
            <p:ph type="sldNum" sz="quarter" idx="12"/>
          </p:nvPr>
        </p:nvSpPr>
        <p:spPr>
          <a:xfrm>
            <a:off x="6457950" y="6356350"/>
            <a:ext cx="20574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628650" y="6356350"/>
            <a:ext cx="2057400" cy="365125"/>
          </a:xfrm>
        </p:spPr>
        <p:txBody>
          <a:bodyPr/>
          <a:lstStyle/>
          <a:p>
            <a:fld id="{82F288E0-7875-42C4-84C8-98DBBD3BF4D2}" type="datetimeFigureOut">
              <a:rPr lang="zh-CN" altLang="en-US" smtClean="0"/>
              <a:pPr/>
              <a:t>2020/4/8</a:t>
            </a:fld>
            <a:endParaRPr lang="zh-CN" altLang="en-US"/>
          </a:p>
        </p:txBody>
      </p:sp>
      <p:sp>
        <p:nvSpPr>
          <p:cNvPr id="5" name="页脚占位符 4"/>
          <p:cNvSpPr>
            <a:spLocks noGrp="1"/>
          </p:cNvSpPr>
          <p:nvPr>
            <p:ph type="ftr" sz="quarter" idx="11"/>
          </p:nvPr>
        </p:nvSpPr>
        <p:spPr>
          <a:xfrm>
            <a:off x="3028950" y="6356350"/>
            <a:ext cx="3086100" cy="365125"/>
          </a:xfrm>
        </p:spPr>
        <p:txBody>
          <a:bodyPr/>
          <a:lstStyle/>
          <a:p>
            <a:endParaRPr lang="zh-CN" altLang="en-US"/>
          </a:p>
        </p:txBody>
      </p:sp>
      <p:sp>
        <p:nvSpPr>
          <p:cNvPr id="6" name="灯片编号占位符 5"/>
          <p:cNvSpPr>
            <a:spLocks noGrp="1"/>
          </p:cNvSpPr>
          <p:nvPr>
            <p:ph type="sldNum" sz="quarter" idx="12"/>
          </p:nvPr>
        </p:nvSpPr>
        <p:spPr>
          <a:xfrm>
            <a:off x="6457950" y="6356350"/>
            <a:ext cx="20574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28650" y="6356350"/>
            <a:ext cx="2057400" cy="365125"/>
          </a:xfrm>
        </p:spPr>
        <p:txBody>
          <a:bodyPr/>
          <a:lstStyle/>
          <a:p>
            <a:fld id="{82F288E0-7875-42C4-84C8-98DBBD3BF4D2}" type="datetimeFigureOut">
              <a:rPr lang="zh-CN" altLang="en-US" smtClean="0"/>
              <a:pPr/>
              <a:t>2020/4/8</a:t>
            </a:fld>
            <a:endParaRPr lang="zh-CN" altLang="en-US"/>
          </a:p>
        </p:txBody>
      </p:sp>
      <p:sp>
        <p:nvSpPr>
          <p:cNvPr id="6" name="页脚占位符 5"/>
          <p:cNvSpPr>
            <a:spLocks noGrp="1"/>
          </p:cNvSpPr>
          <p:nvPr>
            <p:ph type="ftr" sz="quarter" idx="11"/>
          </p:nvPr>
        </p:nvSpPr>
        <p:spPr>
          <a:xfrm>
            <a:off x="3028950" y="6356350"/>
            <a:ext cx="3086100" cy="365125"/>
          </a:xfrm>
        </p:spPr>
        <p:txBody>
          <a:bodyPr/>
          <a:lstStyle/>
          <a:p>
            <a:endParaRPr lang="zh-CN" altLang="en-US"/>
          </a:p>
        </p:txBody>
      </p:sp>
      <p:sp>
        <p:nvSpPr>
          <p:cNvPr id="7" name="灯片编号占位符 6"/>
          <p:cNvSpPr>
            <a:spLocks noGrp="1"/>
          </p:cNvSpPr>
          <p:nvPr>
            <p:ph type="sldNum" sz="quarter" idx="12"/>
          </p:nvPr>
        </p:nvSpPr>
        <p:spPr>
          <a:xfrm>
            <a:off x="6457950" y="6356350"/>
            <a:ext cx="20574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28650" y="6356350"/>
            <a:ext cx="2057400" cy="365125"/>
          </a:xfrm>
        </p:spPr>
        <p:txBody>
          <a:bodyPr/>
          <a:lstStyle/>
          <a:p>
            <a:fld id="{82F288E0-7875-42C4-84C8-98DBBD3BF4D2}" type="datetimeFigureOut">
              <a:rPr lang="zh-CN" altLang="en-US" smtClean="0"/>
              <a:pPr/>
              <a:t>2020/4/8</a:t>
            </a:fld>
            <a:endParaRPr lang="zh-CN" altLang="en-US"/>
          </a:p>
        </p:txBody>
      </p:sp>
      <p:sp>
        <p:nvSpPr>
          <p:cNvPr id="8" name="页脚占位符 7"/>
          <p:cNvSpPr>
            <a:spLocks noGrp="1"/>
          </p:cNvSpPr>
          <p:nvPr>
            <p:ph type="ftr" sz="quarter" idx="11"/>
          </p:nvPr>
        </p:nvSpPr>
        <p:spPr>
          <a:xfrm>
            <a:off x="3028950" y="6356350"/>
            <a:ext cx="3086100" cy="365125"/>
          </a:xfrm>
        </p:spPr>
        <p:txBody>
          <a:bodyPr/>
          <a:lstStyle/>
          <a:p>
            <a:endParaRPr lang="zh-CN" altLang="en-US"/>
          </a:p>
        </p:txBody>
      </p:sp>
      <p:sp>
        <p:nvSpPr>
          <p:cNvPr id="9" name="灯片编号占位符 8"/>
          <p:cNvSpPr>
            <a:spLocks noGrp="1"/>
          </p:cNvSpPr>
          <p:nvPr>
            <p:ph type="sldNum" sz="quarter" idx="12"/>
          </p:nvPr>
        </p:nvSpPr>
        <p:spPr>
          <a:xfrm>
            <a:off x="6457950" y="6356350"/>
            <a:ext cx="20574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6356350"/>
            <a:ext cx="2057400" cy="365125"/>
          </a:xfrm>
        </p:spPr>
        <p:txBody>
          <a:bodyPr/>
          <a:lstStyle/>
          <a:p>
            <a:fld id="{82F288E0-7875-42C4-84C8-98DBBD3BF4D2}" type="datetimeFigureOut">
              <a:rPr lang="zh-CN" altLang="en-US" smtClean="0"/>
              <a:pPr/>
              <a:t>2020/4/8</a:t>
            </a:fld>
            <a:endParaRPr lang="zh-CN" altLang="en-US"/>
          </a:p>
        </p:txBody>
      </p:sp>
      <p:sp>
        <p:nvSpPr>
          <p:cNvPr id="4" name="页脚占位符 3"/>
          <p:cNvSpPr>
            <a:spLocks noGrp="1"/>
          </p:cNvSpPr>
          <p:nvPr>
            <p:ph type="ftr" sz="quarter" idx="11"/>
          </p:nvPr>
        </p:nvSpPr>
        <p:spPr>
          <a:xfrm>
            <a:off x="3028950" y="6356350"/>
            <a:ext cx="3086100" cy="365125"/>
          </a:xfrm>
        </p:spPr>
        <p:txBody>
          <a:bodyPr/>
          <a:lstStyle/>
          <a:p>
            <a:endParaRPr lang="zh-CN" altLang="en-US"/>
          </a:p>
        </p:txBody>
      </p:sp>
      <p:sp>
        <p:nvSpPr>
          <p:cNvPr id="5" name="灯片编号占位符 4"/>
          <p:cNvSpPr>
            <a:spLocks noGrp="1"/>
          </p:cNvSpPr>
          <p:nvPr>
            <p:ph type="sldNum" sz="quarter" idx="12"/>
          </p:nvPr>
        </p:nvSpPr>
        <p:spPr>
          <a:xfrm>
            <a:off x="6457950" y="6356350"/>
            <a:ext cx="20574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0"/>
            <a:ext cx="2057400" cy="365125"/>
          </a:xfrm>
        </p:spPr>
        <p:txBody>
          <a:bodyPr/>
          <a:lstStyle/>
          <a:p>
            <a:fld id="{82F288E0-7875-42C4-84C8-98DBBD3BF4D2}" type="datetimeFigureOut">
              <a:rPr lang="zh-CN" altLang="en-US" smtClean="0"/>
              <a:pPr/>
              <a:t>2020/4/8</a:t>
            </a:fld>
            <a:endParaRPr lang="zh-CN" altLang="en-US"/>
          </a:p>
        </p:txBody>
      </p:sp>
      <p:sp>
        <p:nvSpPr>
          <p:cNvPr id="3" name="页脚占位符 2"/>
          <p:cNvSpPr>
            <a:spLocks noGrp="1"/>
          </p:cNvSpPr>
          <p:nvPr>
            <p:ph type="ftr" sz="quarter" idx="11"/>
          </p:nvPr>
        </p:nvSpPr>
        <p:spPr>
          <a:xfrm>
            <a:off x="3028950" y="6356350"/>
            <a:ext cx="3086100" cy="365125"/>
          </a:xfrm>
        </p:spPr>
        <p:txBody>
          <a:bodyPr/>
          <a:lstStyle/>
          <a:p>
            <a:endParaRPr lang="zh-CN" altLang="en-US"/>
          </a:p>
        </p:txBody>
      </p:sp>
      <p:sp>
        <p:nvSpPr>
          <p:cNvPr id="4" name="灯片编号占位符 3"/>
          <p:cNvSpPr>
            <a:spLocks noGrp="1"/>
          </p:cNvSpPr>
          <p:nvPr>
            <p:ph type="sldNum" sz="quarter" idx="12"/>
          </p:nvPr>
        </p:nvSpPr>
        <p:spPr>
          <a:xfrm>
            <a:off x="6457950" y="6356350"/>
            <a:ext cx="2057400" cy="365125"/>
          </a:xfrm>
        </p:spPr>
        <p:txBody>
          <a:bodyPr/>
          <a:lstStyle/>
          <a:p>
            <a:fld id="{7D9BB5D0-35E4-459D-AEF3-FE4D7C45CC19}" type="slidenum">
              <a:rPr lang="zh-CN" altLang="en-US" smtClean="0"/>
              <a:pPr/>
              <a:t>‹#›</a:t>
            </a:fld>
            <a:endParaRPr lang="zh-CN" altLang="en-US"/>
          </a:p>
        </p:txBody>
      </p:sp>
      <p:sp>
        <p:nvSpPr>
          <p:cNvPr id="5" name="矩形 4"/>
          <p:cNvSpPr/>
          <p:nvPr userDrawn="1"/>
        </p:nvSpPr>
        <p:spPr>
          <a:xfrm>
            <a:off x="-8890" y="-31750"/>
            <a:ext cx="9159240" cy="6895465"/>
          </a:xfrm>
          <a:prstGeom prst="rect">
            <a:avLst/>
          </a:prstGeom>
          <a:solidFill>
            <a:srgbClr val="E6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8890" y="598170"/>
            <a:ext cx="9159240" cy="76200"/>
          </a:xfrm>
          <a:prstGeom prst="rect">
            <a:avLst/>
          </a:prstGeom>
          <a:solidFill>
            <a:srgbClr val="D4F787"/>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8970" y="6201285"/>
            <a:ext cx="9161860" cy="727100"/>
            <a:chOff x="-17860" y="4481070"/>
            <a:chExt cx="9161860" cy="727100"/>
          </a:xfrm>
        </p:grpSpPr>
        <p:pic>
          <p:nvPicPr>
            <p:cNvPr id="8" name="Picture 5" descr="E:\PPT素材\卡通b0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rot="1077800">
              <a:off x="3510732" y="4481070"/>
              <a:ext cx="793144" cy="727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PPT素材\卡通b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7860" y="4641573"/>
              <a:ext cx="9161860" cy="501927"/>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图片 9" descr="万向思维logo源文件-白色-横竖2"/>
          <p:cNvPicPr>
            <a:picLocks noChangeAspect="1"/>
          </p:cNvPicPr>
          <p:nvPr userDrawn="1"/>
        </p:nvPicPr>
        <p:blipFill>
          <a:blip r:embed="rId4" cstate="print"/>
          <a:stretch>
            <a:fillRect/>
          </a:stretch>
        </p:blipFill>
        <p:spPr>
          <a:xfrm>
            <a:off x="95250" y="50165"/>
            <a:ext cx="1809115" cy="624205"/>
          </a:xfrm>
          <a:prstGeom prst="rect">
            <a:avLst/>
          </a:prstGeom>
        </p:spPr>
      </p:pic>
      <p:pic>
        <p:nvPicPr>
          <p:cNvPr id="11" name="Picture 5" descr="E:\PPT素材\卡通b02.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a:fillRect/>
          </a:stretch>
        </p:blipFill>
        <p:spPr bwMode="auto">
          <a:xfrm rot="300000">
            <a:off x="8236858" y="6190912"/>
            <a:ext cx="788291" cy="5072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E:\PPT素材\卡通b11.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41055" y="-31750"/>
            <a:ext cx="490855" cy="57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a:xfrm>
            <a:off x="628650" y="6356350"/>
            <a:ext cx="2057400" cy="365125"/>
          </a:xfrm>
        </p:spPr>
        <p:txBody>
          <a:bodyPr/>
          <a:lstStyle/>
          <a:p>
            <a:fld id="{82F288E0-7875-42C4-84C8-98DBBD3BF4D2}" type="datetimeFigureOut">
              <a:rPr lang="zh-CN" altLang="en-US" smtClean="0"/>
              <a:pPr/>
              <a:t>2020/4/8</a:t>
            </a:fld>
            <a:endParaRPr lang="zh-CN" altLang="en-US"/>
          </a:p>
        </p:txBody>
      </p:sp>
      <p:sp>
        <p:nvSpPr>
          <p:cNvPr id="6" name="页脚占位符 5"/>
          <p:cNvSpPr>
            <a:spLocks noGrp="1"/>
          </p:cNvSpPr>
          <p:nvPr>
            <p:ph type="ftr" sz="quarter" idx="11"/>
          </p:nvPr>
        </p:nvSpPr>
        <p:spPr>
          <a:xfrm>
            <a:off x="3028950" y="6356350"/>
            <a:ext cx="3086100" cy="365125"/>
          </a:xfrm>
        </p:spPr>
        <p:txBody>
          <a:bodyPr/>
          <a:lstStyle/>
          <a:p>
            <a:endParaRPr lang="zh-CN" altLang="en-US"/>
          </a:p>
        </p:txBody>
      </p:sp>
      <p:sp>
        <p:nvSpPr>
          <p:cNvPr id="7" name="灯片编号占位符 6"/>
          <p:cNvSpPr>
            <a:spLocks noGrp="1"/>
          </p:cNvSpPr>
          <p:nvPr>
            <p:ph type="sldNum" sz="quarter" idx="12"/>
          </p:nvPr>
        </p:nvSpPr>
        <p:spPr>
          <a:xfrm>
            <a:off x="6457950" y="6356350"/>
            <a:ext cx="20574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6356350"/>
            <a:ext cx="2057400" cy="365125"/>
          </a:xfrm>
        </p:spPr>
        <p:txBody>
          <a:bodyPr/>
          <a:lstStyle/>
          <a:p>
            <a:fld id="{82F288E0-7875-42C4-84C8-98DBBD3BF4D2}" type="datetimeFigureOut">
              <a:rPr lang="zh-CN" altLang="en-US" smtClean="0"/>
              <a:pPr/>
              <a:t>2020/4/8</a:t>
            </a:fld>
            <a:endParaRPr lang="zh-CN" altLang="en-US"/>
          </a:p>
        </p:txBody>
      </p:sp>
      <p:sp>
        <p:nvSpPr>
          <p:cNvPr id="5" name="页脚占位符 4"/>
          <p:cNvSpPr>
            <a:spLocks noGrp="1"/>
          </p:cNvSpPr>
          <p:nvPr>
            <p:ph type="ftr" sz="quarter" idx="11"/>
          </p:nvPr>
        </p:nvSpPr>
        <p:spPr>
          <a:xfrm>
            <a:off x="3028950" y="6356350"/>
            <a:ext cx="3086100" cy="365125"/>
          </a:xfrm>
        </p:spPr>
        <p:txBody>
          <a:bodyPr/>
          <a:lstStyle/>
          <a:p>
            <a:endParaRPr lang="zh-CN" altLang="en-US"/>
          </a:p>
        </p:txBody>
      </p:sp>
      <p:sp>
        <p:nvSpPr>
          <p:cNvPr id="6" name="灯片编号占位符 5"/>
          <p:cNvSpPr>
            <a:spLocks noGrp="1"/>
          </p:cNvSpPr>
          <p:nvPr>
            <p:ph type="sldNum" sz="quarter" idx="12"/>
          </p:nvPr>
        </p:nvSpPr>
        <p:spPr>
          <a:xfrm>
            <a:off x="6457950" y="6356350"/>
            <a:ext cx="20574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825625"/>
            <a:ext cx="78867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6356350"/>
            <a:ext cx="2057400" cy="365125"/>
          </a:xfrm>
        </p:spPr>
        <p:txBody>
          <a:bodyPr/>
          <a:lstStyle/>
          <a:p>
            <a:fld id="{82F288E0-7875-42C4-84C8-98DBBD3BF4D2}" type="datetimeFigureOut">
              <a:rPr lang="zh-CN" altLang="en-US" smtClean="0"/>
              <a:pPr/>
              <a:t>2020/4/8</a:t>
            </a:fld>
            <a:endParaRPr lang="zh-CN" altLang="en-US"/>
          </a:p>
        </p:txBody>
      </p:sp>
      <p:sp>
        <p:nvSpPr>
          <p:cNvPr id="5" name="页脚占位符 4"/>
          <p:cNvSpPr>
            <a:spLocks noGrp="1"/>
          </p:cNvSpPr>
          <p:nvPr>
            <p:ph type="ftr" sz="quarter" idx="11"/>
          </p:nvPr>
        </p:nvSpPr>
        <p:spPr>
          <a:xfrm>
            <a:off x="3028950" y="6356350"/>
            <a:ext cx="3086100" cy="365125"/>
          </a:xfrm>
        </p:spPr>
        <p:txBody>
          <a:bodyPr/>
          <a:lstStyle/>
          <a:p>
            <a:endParaRPr lang="zh-CN" altLang="en-US"/>
          </a:p>
        </p:txBody>
      </p:sp>
      <p:sp>
        <p:nvSpPr>
          <p:cNvPr id="6" name="灯片编号占位符 5"/>
          <p:cNvSpPr>
            <a:spLocks noGrp="1"/>
          </p:cNvSpPr>
          <p:nvPr>
            <p:ph type="sldNum" sz="quarter" idx="12"/>
          </p:nvPr>
        </p:nvSpPr>
        <p:spPr>
          <a:xfrm>
            <a:off x="6457950" y="6356350"/>
            <a:ext cx="20574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628650" y="6356350"/>
            <a:ext cx="2057400" cy="365125"/>
          </a:xfrm>
        </p:spPr>
        <p:txBody>
          <a:bodyPr/>
          <a:lstStyle/>
          <a:p>
            <a:fld id="{82F288E0-7875-42C4-84C8-98DBBD3BF4D2}" type="datetimeFigureOut">
              <a:rPr lang="zh-CN" altLang="en-US" smtClean="0"/>
              <a:pPr/>
              <a:t>2020/4/8</a:t>
            </a:fld>
            <a:endParaRPr lang="zh-CN" altLang="en-US"/>
          </a:p>
        </p:txBody>
      </p:sp>
      <p:sp>
        <p:nvSpPr>
          <p:cNvPr id="4" name="页脚占位符 3"/>
          <p:cNvSpPr>
            <a:spLocks noGrp="1"/>
          </p:cNvSpPr>
          <p:nvPr>
            <p:ph type="ftr" sz="quarter" idx="11"/>
          </p:nvPr>
        </p:nvSpPr>
        <p:spPr>
          <a:xfrm>
            <a:off x="3028950" y="6356350"/>
            <a:ext cx="3086100" cy="365125"/>
          </a:xfrm>
        </p:spPr>
        <p:txBody>
          <a:bodyPr/>
          <a:lstStyle/>
          <a:p>
            <a:endParaRPr lang="zh-CN" altLang="en-US"/>
          </a:p>
        </p:txBody>
      </p:sp>
      <p:sp>
        <p:nvSpPr>
          <p:cNvPr id="5" name="灯片编号占位符 4"/>
          <p:cNvSpPr>
            <a:spLocks noGrp="1"/>
          </p:cNvSpPr>
          <p:nvPr>
            <p:ph type="sldNum" sz="quarter" idx="12"/>
          </p:nvPr>
        </p:nvSpPr>
        <p:spPr>
          <a:xfrm>
            <a:off x="6457950" y="6356350"/>
            <a:ext cx="20574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628650" y="6356350"/>
            <a:ext cx="2057400" cy="365125"/>
          </a:xfrm>
        </p:spPr>
        <p:txBody>
          <a:bodyPr/>
          <a:lstStyle/>
          <a:p>
            <a:fld id="{82F288E0-7875-42C4-84C8-98DBBD3BF4D2}" type="datetimeFigureOut">
              <a:rPr lang="zh-CN" altLang="en-US" smtClean="0"/>
              <a:pPr/>
              <a:t>2020/4/8</a:t>
            </a:fld>
            <a:endParaRPr lang="zh-CN" altLang="en-US"/>
          </a:p>
        </p:txBody>
      </p:sp>
      <p:sp>
        <p:nvSpPr>
          <p:cNvPr id="5" name="页脚占位符 4"/>
          <p:cNvSpPr>
            <a:spLocks noGrp="1"/>
          </p:cNvSpPr>
          <p:nvPr>
            <p:ph type="ftr" sz="quarter" idx="11"/>
          </p:nvPr>
        </p:nvSpPr>
        <p:spPr>
          <a:xfrm>
            <a:off x="3028950" y="6356350"/>
            <a:ext cx="3086100" cy="365125"/>
          </a:xfrm>
        </p:spPr>
        <p:txBody>
          <a:bodyPr/>
          <a:lstStyle/>
          <a:p>
            <a:endParaRPr lang="zh-CN" altLang="en-US"/>
          </a:p>
        </p:txBody>
      </p:sp>
      <p:sp>
        <p:nvSpPr>
          <p:cNvPr id="6" name="灯片编号占位符 5"/>
          <p:cNvSpPr>
            <a:spLocks noGrp="1"/>
          </p:cNvSpPr>
          <p:nvPr>
            <p:ph type="sldNum" sz="quarter" idx="12"/>
          </p:nvPr>
        </p:nvSpPr>
        <p:spPr>
          <a:xfrm>
            <a:off x="6457950" y="6356350"/>
            <a:ext cx="20574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28650" y="6356350"/>
            <a:ext cx="2057400" cy="365125"/>
          </a:xfrm>
        </p:spPr>
        <p:txBody>
          <a:bodyPr/>
          <a:lstStyle/>
          <a:p>
            <a:fld id="{82F288E0-7875-42C4-84C8-98DBBD3BF4D2}" type="datetimeFigureOut">
              <a:rPr lang="zh-CN" altLang="en-US" smtClean="0"/>
              <a:pPr/>
              <a:t>2020/4/8</a:t>
            </a:fld>
            <a:endParaRPr lang="zh-CN" altLang="en-US"/>
          </a:p>
        </p:txBody>
      </p:sp>
      <p:sp>
        <p:nvSpPr>
          <p:cNvPr id="6" name="页脚占位符 5"/>
          <p:cNvSpPr>
            <a:spLocks noGrp="1"/>
          </p:cNvSpPr>
          <p:nvPr>
            <p:ph type="ftr" sz="quarter" idx="11"/>
          </p:nvPr>
        </p:nvSpPr>
        <p:spPr>
          <a:xfrm>
            <a:off x="3028950" y="6356350"/>
            <a:ext cx="3086100" cy="365125"/>
          </a:xfrm>
        </p:spPr>
        <p:txBody>
          <a:bodyPr/>
          <a:lstStyle/>
          <a:p>
            <a:endParaRPr lang="zh-CN" altLang="en-US"/>
          </a:p>
        </p:txBody>
      </p:sp>
      <p:sp>
        <p:nvSpPr>
          <p:cNvPr id="7" name="灯片编号占位符 6"/>
          <p:cNvSpPr>
            <a:spLocks noGrp="1"/>
          </p:cNvSpPr>
          <p:nvPr>
            <p:ph type="sldNum" sz="quarter" idx="12"/>
          </p:nvPr>
        </p:nvSpPr>
        <p:spPr>
          <a:xfrm>
            <a:off x="6457950" y="6356350"/>
            <a:ext cx="20574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28650" y="6356350"/>
            <a:ext cx="2057400" cy="365125"/>
          </a:xfrm>
        </p:spPr>
        <p:txBody>
          <a:bodyPr/>
          <a:lstStyle/>
          <a:p>
            <a:fld id="{82F288E0-7875-42C4-84C8-98DBBD3BF4D2}" type="datetimeFigureOut">
              <a:rPr lang="zh-CN" altLang="en-US" smtClean="0"/>
              <a:pPr/>
              <a:t>2020/4/8</a:t>
            </a:fld>
            <a:endParaRPr lang="zh-CN" altLang="en-US"/>
          </a:p>
        </p:txBody>
      </p:sp>
      <p:sp>
        <p:nvSpPr>
          <p:cNvPr id="8" name="页脚占位符 7"/>
          <p:cNvSpPr>
            <a:spLocks noGrp="1"/>
          </p:cNvSpPr>
          <p:nvPr>
            <p:ph type="ftr" sz="quarter" idx="11"/>
          </p:nvPr>
        </p:nvSpPr>
        <p:spPr>
          <a:xfrm>
            <a:off x="3028950" y="6356350"/>
            <a:ext cx="3086100" cy="365125"/>
          </a:xfrm>
        </p:spPr>
        <p:txBody>
          <a:bodyPr/>
          <a:lstStyle/>
          <a:p>
            <a:endParaRPr lang="zh-CN" altLang="en-US"/>
          </a:p>
        </p:txBody>
      </p:sp>
      <p:sp>
        <p:nvSpPr>
          <p:cNvPr id="9" name="灯片编号占位符 8"/>
          <p:cNvSpPr>
            <a:spLocks noGrp="1"/>
          </p:cNvSpPr>
          <p:nvPr>
            <p:ph type="sldNum" sz="quarter" idx="12"/>
          </p:nvPr>
        </p:nvSpPr>
        <p:spPr>
          <a:xfrm>
            <a:off x="6457950" y="6356350"/>
            <a:ext cx="20574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6356350"/>
            <a:ext cx="2057400" cy="365125"/>
          </a:xfrm>
        </p:spPr>
        <p:txBody>
          <a:bodyPr/>
          <a:lstStyle/>
          <a:p>
            <a:fld id="{82F288E0-7875-42C4-84C8-98DBBD3BF4D2}" type="datetimeFigureOut">
              <a:rPr lang="zh-CN" altLang="en-US" smtClean="0"/>
              <a:pPr/>
              <a:t>2020/4/8</a:t>
            </a:fld>
            <a:endParaRPr lang="zh-CN" altLang="en-US"/>
          </a:p>
        </p:txBody>
      </p:sp>
      <p:sp>
        <p:nvSpPr>
          <p:cNvPr id="4" name="页脚占位符 3"/>
          <p:cNvSpPr>
            <a:spLocks noGrp="1"/>
          </p:cNvSpPr>
          <p:nvPr>
            <p:ph type="ftr" sz="quarter" idx="11"/>
          </p:nvPr>
        </p:nvSpPr>
        <p:spPr>
          <a:xfrm>
            <a:off x="3028950" y="6356350"/>
            <a:ext cx="3086100" cy="365125"/>
          </a:xfrm>
        </p:spPr>
        <p:txBody>
          <a:bodyPr/>
          <a:lstStyle/>
          <a:p>
            <a:endParaRPr lang="zh-CN" altLang="en-US"/>
          </a:p>
        </p:txBody>
      </p:sp>
      <p:sp>
        <p:nvSpPr>
          <p:cNvPr id="5" name="灯片编号占位符 4"/>
          <p:cNvSpPr>
            <a:spLocks noGrp="1"/>
          </p:cNvSpPr>
          <p:nvPr>
            <p:ph type="sldNum" sz="quarter" idx="12"/>
          </p:nvPr>
        </p:nvSpPr>
        <p:spPr>
          <a:xfrm>
            <a:off x="6457950" y="6356350"/>
            <a:ext cx="20574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a:xfrm>
            <a:off x="628650" y="6356350"/>
            <a:ext cx="2057400" cy="365125"/>
          </a:xfrm>
        </p:spPr>
        <p:txBody>
          <a:bodyPr/>
          <a:lstStyle/>
          <a:p>
            <a:fld id="{82F288E0-7875-42C4-84C8-98DBBD3BF4D2}" type="datetimeFigureOut">
              <a:rPr lang="zh-CN" altLang="en-US" smtClean="0"/>
              <a:pPr/>
              <a:t>2020/4/8</a:t>
            </a:fld>
            <a:endParaRPr lang="zh-CN" altLang="en-US"/>
          </a:p>
        </p:txBody>
      </p:sp>
      <p:sp>
        <p:nvSpPr>
          <p:cNvPr id="6" name="页脚占位符 5"/>
          <p:cNvSpPr>
            <a:spLocks noGrp="1"/>
          </p:cNvSpPr>
          <p:nvPr>
            <p:ph type="ftr" sz="quarter" idx="11"/>
          </p:nvPr>
        </p:nvSpPr>
        <p:spPr>
          <a:xfrm>
            <a:off x="3028950" y="6356350"/>
            <a:ext cx="3086100" cy="365125"/>
          </a:xfrm>
        </p:spPr>
        <p:txBody>
          <a:bodyPr/>
          <a:lstStyle/>
          <a:p>
            <a:endParaRPr lang="zh-CN" altLang="en-US"/>
          </a:p>
        </p:txBody>
      </p:sp>
      <p:sp>
        <p:nvSpPr>
          <p:cNvPr id="7" name="灯片编号占位符 6"/>
          <p:cNvSpPr>
            <a:spLocks noGrp="1"/>
          </p:cNvSpPr>
          <p:nvPr>
            <p:ph type="sldNum" sz="quarter" idx="12"/>
          </p:nvPr>
        </p:nvSpPr>
        <p:spPr>
          <a:xfrm>
            <a:off x="6457950" y="6356350"/>
            <a:ext cx="20574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6356350"/>
            <a:ext cx="2057400" cy="365125"/>
          </a:xfrm>
        </p:spPr>
        <p:txBody>
          <a:bodyPr/>
          <a:lstStyle/>
          <a:p>
            <a:fld id="{82F288E0-7875-42C4-84C8-98DBBD3BF4D2}" type="datetimeFigureOut">
              <a:rPr lang="zh-CN" altLang="en-US" smtClean="0"/>
              <a:pPr/>
              <a:t>2020/4/8</a:t>
            </a:fld>
            <a:endParaRPr lang="zh-CN" altLang="en-US"/>
          </a:p>
        </p:txBody>
      </p:sp>
      <p:sp>
        <p:nvSpPr>
          <p:cNvPr id="5" name="页脚占位符 4"/>
          <p:cNvSpPr>
            <a:spLocks noGrp="1"/>
          </p:cNvSpPr>
          <p:nvPr>
            <p:ph type="ftr" sz="quarter" idx="11"/>
          </p:nvPr>
        </p:nvSpPr>
        <p:spPr>
          <a:xfrm>
            <a:off x="3028950" y="6356350"/>
            <a:ext cx="3086100" cy="365125"/>
          </a:xfrm>
        </p:spPr>
        <p:txBody>
          <a:bodyPr/>
          <a:lstStyle/>
          <a:p>
            <a:endParaRPr lang="zh-CN" altLang="en-US"/>
          </a:p>
        </p:txBody>
      </p:sp>
      <p:sp>
        <p:nvSpPr>
          <p:cNvPr id="6" name="灯片编号占位符 5"/>
          <p:cNvSpPr>
            <a:spLocks noGrp="1"/>
          </p:cNvSpPr>
          <p:nvPr>
            <p:ph type="sldNum" sz="quarter" idx="12"/>
          </p:nvPr>
        </p:nvSpPr>
        <p:spPr>
          <a:xfrm>
            <a:off x="6457950" y="6356350"/>
            <a:ext cx="20574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17" Type="http://schemas.openxmlformats.org/officeDocument/2006/relationships/image" Target="../media/image3.png"/><Relationship Id="rId2" Type="http://schemas.openxmlformats.org/officeDocument/2006/relationships/slideLayout" Target="../slideLayouts/slideLayout12.xml"/><Relationship Id="rId16"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image" Target="../media/image2.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userDrawn="1"/>
        </p:nvSpPr>
        <p:spPr>
          <a:xfrm>
            <a:off x="-8890" y="-31750"/>
            <a:ext cx="9159240" cy="6895465"/>
          </a:xfrm>
          <a:prstGeom prst="rect">
            <a:avLst/>
          </a:prstGeom>
          <a:solidFill>
            <a:srgbClr val="E6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8890" y="598170"/>
            <a:ext cx="9159240" cy="76200"/>
          </a:xfrm>
          <a:prstGeom prst="rect">
            <a:avLst/>
          </a:prstGeom>
          <a:solidFill>
            <a:srgbClr val="D4F787"/>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万向思维logo源文件-白色-横竖2"/>
          <p:cNvPicPr>
            <a:picLocks noChangeAspect="1"/>
          </p:cNvPicPr>
          <p:nvPr userDrawn="1"/>
        </p:nvPicPr>
        <p:blipFill>
          <a:blip r:embed="rId13" cstate="print"/>
          <a:stretch>
            <a:fillRect/>
          </a:stretch>
        </p:blipFill>
        <p:spPr>
          <a:xfrm>
            <a:off x="95250" y="50165"/>
            <a:ext cx="1809115" cy="624205"/>
          </a:xfrm>
          <a:prstGeom prst="rect">
            <a:avLst/>
          </a:prstGeom>
        </p:spPr>
      </p:pic>
      <p:pic>
        <p:nvPicPr>
          <p:cNvPr id="17" name="Picture 12" descr="E:\PPT素材\卡通b11.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441055" y="-31750"/>
            <a:ext cx="490855" cy="57785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组合 17"/>
          <p:cNvGrpSpPr/>
          <p:nvPr userDrawn="1"/>
        </p:nvGrpSpPr>
        <p:grpSpPr>
          <a:xfrm>
            <a:off x="-8970" y="6201285"/>
            <a:ext cx="9161860" cy="727100"/>
            <a:chOff x="-17860" y="4481070"/>
            <a:chExt cx="9161860" cy="727100"/>
          </a:xfrm>
        </p:grpSpPr>
        <p:pic>
          <p:nvPicPr>
            <p:cNvPr id="19" name="Picture 5" descr="E:\PPT素材\卡通b02.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a:stretch>
              <a:fillRect/>
            </a:stretch>
          </p:blipFill>
          <p:spPr bwMode="auto">
            <a:xfrm rot="1077800">
              <a:off x="3510732" y="4481070"/>
              <a:ext cx="793144" cy="7271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E:\PPT素材\卡通b01.p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a:fillRect/>
            </a:stretch>
          </p:blipFill>
          <p:spPr bwMode="auto">
            <a:xfrm>
              <a:off x="-17860" y="4641573"/>
              <a:ext cx="9161860" cy="501927"/>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5" descr="E:\PPT素材\卡通b02.png"/>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a:stretch>
            <a:fillRect/>
          </a:stretch>
        </p:blipFill>
        <p:spPr bwMode="auto">
          <a:xfrm rot="300000">
            <a:off x="8236858" y="6190912"/>
            <a:ext cx="788291" cy="507257"/>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userDrawn="1"/>
        </p:nvSpPr>
        <p:spPr>
          <a:xfrm>
            <a:off x="-8890" y="1529080"/>
            <a:ext cx="9159240" cy="3222625"/>
          </a:xfrm>
          <a:prstGeom prst="rect">
            <a:avLst/>
          </a:prstGeom>
          <a:solidFill>
            <a:srgbClr val="D4F787"/>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nvSpPr>
        <p:spPr>
          <a:xfrm>
            <a:off x="-6350" y="4928870"/>
            <a:ext cx="9159240" cy="76200"/>
          </a:xfrm>
          <a:prstGeom prst="rect">
            <a:avLst/>
          </a:prstGeom>
          <a:solidFill>
            <a:srgbClr val="D4F787"/>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nvSpPr>
        <p:spPr>
          <a:xfrm>
            <a:off x="-8890" y="-31750"/>
            <a:ext cx="9159240" cy="6895465"/>
          </a:xfrm>
          <a:prstGeom prst="rect">
            <a:avLst/>
          </a:prstGeom>
          <a:solidFill>
            <a:srgbClr val="E6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8890" y="598170"/>
            <a:ext cx="9159240" cy="76200"/>
          </a:xfrm>
          <a:prstGeom prst="rect">
            <a:avLst/>
          </a:prstGeom>
          <a:solidFill>
            <a:srgbClr val="D4F787"/>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nvGrpSpPr>
        <p:grpSpPr>
          <a:xfrm>
            <a:off x="-8970" y="6201285"/>
            <a:ext cx="9161860" cy="727100"/>
            <a:chOff x="-17860" y="4481070"/>
            <a:chExt cx="9161860" cy="727100"/>
          </a:xfrm>
        </p:grpSpPr>
        <p:pic>
          <p:nvPicPr>
            <p:cNvPr id="15" name="Picture 5" descr="E:\PPT素材\卡通b02.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a:fillRect/>
            </a:stretch>
          </p:blipFill>
          <p:spPr bwMode="auto">
            <a:xfrm rot="1077800">
              <a:off x="3510732" y="4481070"/>
              <a:ext cx="793144" cy="727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E:\PPT素材\卡通b01.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a:stretch>
              <a:fillRect/>
            </a:stretch>
          </p:blipFill>
          <p:spPr bwMode="auto">
            <a:xfrm>
              <a:off x="-17860" y="4641573"/>
              <a:ext cx="9161860" cy="501927"/>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图片 16" descr="万向思维logo源文件-白色-横竖2"/>
          <p:cNvPicPr>
            <a:picLocks noChangeAspect="1"/>
          </p:cNvPicPr>
          <p:nvPr userDrawn="1"/>
        </p:nvPicPr>
        <p:blipFill>
          <a:blip r:embed="rId15" cstate="print"/>
          <a:stretch>
            <a:fillRect/>
          </a:stretch>
        </p:blipFill>
        <p:spPr>
          <a:xfrm>
            <a:off x="95250" y="50165"/>
            <a:ext cx="1809115" cy="624205"/>
          </a:xfrm>
          <a:prstGeom prst="rect">
            <a:avLst/>
          </a:prstGeom>
        </p:spPr>
      </p:pic>
      <p:pic>
        <p:nvPicPr>
          <p:cNvPr id="18" name="Picture 5" descr="E:\PPT素材\卡通b02.png"/>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a:stretch>
            <a:fillRect/>
          </a:stretch>
        </p:blipFill>
        <p:spPr bwMode="auto">
          <a:xfrm rot="300000">
            <a:off x="8236858" y="6190912"/>
            <a:ext cx="788291" cy="50725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E:\PPT素材\卡通b11.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441055" y="-31750"/>
            <a:ext cx="490855" cy="5778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0815"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0815"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0815"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0" y="2130425"/>
            <a:ext cx="9144000" cy="1470025"/>
          </a:xfrm>
          <a:prstGeom prst="rect">
            <a:avLst/>
          </a:prstGeom>
        </p:spPr>
        <p:txBody>
          <a:bodyPr>
            <a:noAutofit/>
          </a:bodyPr>
          <a:lstStyle/>
          <a:p>
            <a:pPr algn="ctr"/>
            <a:r>
              <a:rPr lang="zh-CN" altLang="en-US" sz="6000" b="1" dirty="0" smtClean="0">
                <a:solidFill>
                  <a:srgbClr val="FF6700"/>
                </a:solidFill>
                <a:latin typeface="华文新魏" panose="02010800040101010101" pitchFamily="2" charset="-122"/>
                <a:ea typeface="华文新魏" panose="02010800040101010101" pitchFamily="2" charset="-122"/>
              </a:rPr>
              <a:t>教学课件</a:t>
            </a:r>
            <a:br>
              <a:rPr lang="zh-CN" altLang="en-US" sz="6000" b="1" dirty="0" smtClean="0">
                <a:solidFill>
                  <a:srgbClr val="FF6700"/>
                </a:solidFill>
                <a:latin typeface="华文新魏" panose="02010800040101010101" pitchFamily="2" charset="-122"/>
                <a:ea typeface="华文新魏" panose="02010800040101010101" pitchFamily="2" charset="-122"/>
              </a:rPr>
            </a:br>
            <a:r>
              <a:rPr lang="zh-CN" altLang="en-US" sz="6000" b="1" dirty="0" smtClean="0">
                <a:solidFill>
                  <a:schemeClr val="bg1"/>
                </a:solidFill>
                <a:latin typeface="华文行楷" pitchFamily="2" charset="-122"/>
                <a:ea typeface="华文行楷" pitchFamily="2" charset="-122"/>
              </a:rPr>
              <a:t/>
            </a:r>
            <a:br>
              <a:rPr lang="zh-CN" altLang="en-US" sz="6000" b="1" dirty="0" smtClean="0">
                <a:solidFill>
                  <a:schemeClr val="bg1"/>
                </a:solidFill>
                <a:latin typeface="华文行楷" pitchFamily="2" charset="-122"/>
                <a:ea typeface="华文行楷" pitchFamily="2" charset="-122"/>
              </a:rPr>
            </a:br>
            <a:endParaRPr lang="zh-CN" altLang="en-US" sz="6000" dirty="0">
              <a:latin typeface="华文行楷" pitchFamily="2" charset="-122"/>
              <a:ea typeface="华文行楷" pitchFamily="2" charset="-122"/>
            </a:endParaRPr>
          </a:p>
        </p:txBody>
      </p:sp>
      <p:sp>
        <p:nvSpPr>
          <p:cNvPr id="3" name="副标题 2"/>
          <p:cNvSpPr>
            <a:spLocks noGrp="1"/>
          </p:cNvSpPr>
          <p:nvPr>
            <p:ph type="subTitle" idx="4294967295"/>
          </p:nvPr>
        </p:nvSpPr>
        <p:spPr>
          <a:xfrm>
            <a:off x="0" y="3886200"/>
            <a:ext cx="9144000" cy="1752600"/>
          </a:xfrm>
          <a:prstGeom prst="rect">
            <a:avLst/>
          </a:prstGeom>
        </p:spPr>
        <p:txBody>
          <a:bodyPr/>
          <a:lstStyle/>
          <a:p>
            <a:pPr algn="ctr">
              <a:buNone/>
            </a:pPr>
            <a:r>
              <a:rPr lang="zh-CN" altLang="en-US" sz="4000" b="1" dirty="0" smtClean="0">
                <a:solidFill>
                  <a:srgbClr val="F94D2B"/>
                </a:solidFill>
                <a:latin typeface="华文楷体" pitchFamily="2" charset="-122"/>
                <a:ea typeface="华文楷体" pitchFamily="2" charset="-122"/>
              </a:rPr>
              <a:t>物理 九年级全一册 北师大版</a:t>
            </a:r>
            <a:endParaRPr lang="zh-CN" altLang="en-US" sz="4000" dirty="0">
              <a:solidFill>
                <a:srgbClr val="F94D2B"/>
              </a:solidFill>
              <a:latin typeface="华文楷体" pitchFamily="2" charset="-122"/>
              <a:ea typeface="华文楷体" pitchFamily="2"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13" name="Rectangle 13"/>
          <p:cNvSpPr>
            <a:spLocks noChangeArrowheads="1"/>
          </p:cNvSpPr>
          <p:nvPr/>
        </p:nvSpPr>
        <p:spPr bwMode="auto">
          <a:xfrm>
            <a:off x="357158" y="857232"/>
            <a:ext cx="4610100" cy="626110"/>
          </a:xfrm>
          <a:prstGeom prst="rect">
            <a:avLst/>
          </a:prstGeom>
          <a:noFill/>
          <a:ln w="9525">
            <a:noFill/>
            <a:miter lim="800000"/>
          </a:ln>
          <a:effectLst/>
        </p:spPr>
        <p:txBody>
          <a:bodyPr lIns="72567" tIns="36283" rIns="72567" bIns="36283">
            <a:spAutoFit/>
          </a:bodyPr>
          <a:lstStyle/>
          <a:p>
            <a:pPr>
              <a:lnSpc>
                <a:spcPct val="150000"/>
              </a:lnSpc>
              <a:spcBef>
                <a:spcPct val="50000"/>
              </a:spcBef>
              <a:defRPr/>
            </a:pPr>
            <a:r>
              <a:rPr kumimoji="1" lang="zh-CN" altLang="en-US" sz="2400" baseline="0" dirty="0">
                <a:solidFill>
                  <a:srgbClr val="000000"/>
                </a:solidFill>
                <a:latin typeface="宋体" panose="02010600030101010101" pitchFamily="2" charset="-122"/>
                <a:cs typeface="宋体" panose="02010600030101010101" pitchFamily="2" charset="-122"/>
              </a:rPr>
              <a:t>汤姆生的原子模型</a:t>
            </a:r>
          </a:p>
        </p:txBody>
      </p:sp>
      <p:sp>
        <p:nvSpPr>
          <p:cNvPr id="128017" name="Text Box 17"/>
          <p:cNvSpPr txBox="1">
            <a:spLocks noChangeArrowheads="1"/>
          </p:cNvSpPr>
          <p:nvPr/>
        </p:nvSpPr>
        <p:spPr bwMode="auto">
          <a:xfrm>
            <a:off x="357158" y="1500174"/>
            <a:ext cx="8352928" cy="2287905"/>
          </a:xfrm>
          <a:prstGeom prst="rect">
            <a:avLst/>
          </a:prstGeom>
          <a:solidFill>
            <a:schemeClr val="bg1"/>
          </a:solidFill>
          <a:ln w="28575">
            <a:noFill/>
            <a:miter lim="800000"/>
          </a:ln>
        </p:spPr>
        <p:txBody>
          <a:bodyPr wrap="square" lIns="72567" tIns="36283" rIns="72567" bIns="36283">
            <a:spAutoFit/>
          </a:bodyPr>
          <a:lstStyle/>
          <a:p>
            <a:pPr>
              <a:lnSpc>
                <a:spcPct val="150000"/>
              </a:lnSpc>
              <a:spcBef>
                <a:spcPts val="0"/>
              </a:spcBef>
            </a:pP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十九世纪末，汤姆生发现了电子，并知道电子是原子的组成部分，由于电子是带负电的，而原子又是中性的，因此推断出原子中还有带正电的物质，那么这两种物质是怎样构成原子的呢？</a:t>
            </a:r>
          </a:p>
        </p:txBody>
      </p:sp>
      <p:sp>
        <p:nvSpPr>
          <p:cNvPr id="9222" name="Line 19"/>
          <p:cNvSpPr>
            <a:spLocks noChangeShapeType="1"/>
          </p:cNvSpPr>
          <p:nvPr/>
        </p:nvSpPr>
        <p:spPr bwMode="auto">
          <a:xfrm flipH="1">
            <a:off x="3391274" y="-27384"/>
            <a:ext cx="2362200" cy="0"/>
          </a:xfrm>
          <a:prstGeom prst="line">
            <a:avLst/>
          </a:prstGeom>
          <a:noFill/>
          <a:ln w="38100">
            <a:noFill/>
            <a:round/>
          </a:ln>
        </p:spPr>
        <p:txBody>
          <a:bodyPr/>
          <a:lstStyle/>
          <a:p>
            <a:endParaRPr lang="zh-CN" altLang="en-US" sz="2800" baseline="0">
              <a:latin typeface="宋体" panose="02010600030101010101" pitchFamily="2" charset="-122"/>
              <a:cs typeface="宋体" panose="02010600030101010101" pitchFamily="2" charset="-122"/>
            </a:endParaRPr>
          </a:p>
        </p:txBody>
      </p:sp>
      <p:sp>
        <p:nvSpPr>
          <p:cNvPr id="4" name="矩形 3"/>
          <p:cNvSpPr/>
          <p:nvPr/>
        </p:nvSpPr>
        <p:spPr>
          <a:xfrm>
            <a:off x="2714612" y="4929198"/>
            <a:ext cx="3230880" cy="645160"/>
          </a:xfrm>
          <a:prstGeom prst="rect">
            <a:avLst/>
          </a:prstGeom>
        </p:spPr>
        <p:txBody>
          <a:bodyPr wrap="none">
            <a:spAutoFit/>
          </a:bodyPr>
          <a:lstStyle/>
          <a:p>
            <a:pPr>
              <a:lnSpc>
                <a:spcPct val="150000"/>
              </a:lnSpc>
              <a:spcBef>
                <a:spcPts val="0"/>
              </a:spcBef>
            </a:pP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汤姆生提出了</a:t>
            </a:r>
            <a:r>
              <a:rPr kumimoji="1" lang="zh-CN" altLang="en-US" sz="2400" baseline="0" dirty="0">
                <a:solidFill>
                  <a:srgbClr val="FF0000"/>
                </a:solidFill>
                <a:latin typeface="宋体" panose="02010600030101010101" pitchFamily="2" charset="-122"/>
                <a:ea typeface="宋体" panose="02010600030101010101" pitchFamily="2" charset="-122"/>
                <a:cs typeface="宋体" panose="02010600030101010101" pitchFamily="2" charset="-122"/>
              </a:rPr>
              <a:t>枣糕模型</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9085" y="3571875"/>
            <a:ext cx="1558925" cy="243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994" name="Picture 1146" descr="Untitled-2 copy"/>
          <p:cNvPicPr>
            <a:picLocks noChangeAspect="1" noChangeArrowheads="1"/>
          </p:cNvPicPr>
          <p:nvPr/>
        </p:nvPicPr>
        <p:blipFill>
          <a:blip r:embed="rId2" cstate="print"/>
          <a:srcRect/>
          <a:stretch>
            <a:fillRect/>
          </a:stretch>
        </p:blipFill>
        <p:spPr bwMode="auto">
          <a:xfrm>
            <a:off x="611560" y="1741832"/>
            <a:ext cx="2448272" cy="3139027"/>
          </a:xfrm>
          <a:prstGeom prst="rect">
            <a:avLst/>
          </a:prstGeom>
          <a:noFill/>
          <a:ln w="76200">
            <a:noFill/>
            <a:miter lim="800000"/>
            <a:headEnd/>
            <a:tailEnd/>
          </a:ln>
          <a:effectLst/>
          <a:scene3d>
            <a:camera prst="orthographicFront">
              <a:rot lat="0" lon="0" rev="0"/>
            </a:camera>
            <a:lightRig rig="contrasting" dir="t">
              <a:rot lat="0" lon="0" rev="7800000"/>
            </a:lightRig>
          </a:scene3d>
          <a:sp3d>
            <a:bevelT w="139700" h="139700"/>
          </a:sp3d>
        </p:spPr>
      </p:pic>
      <p:sp>
        <p:nvSpPr>
          <p:cNvPr id="79995" name="Text Box 1147"/>
          <p:cNvSpPr txBox="1">
            <a:spLocks noChangeArrowheads="1"/>
          </p:cNvSpPr>
          <p:nvPr/>
        </p:nvSpPr>
        <p:spPr bwMode="auto">
          <a:xfrm>
            <a:off x="1058704" y="5061444"/>
            <a:ext cx="1219200" cy="626110"/>
          </a:xfrm>
          <a:prstGeom prst="rect">
            <a:avLst/>
          </a:prstGeom>
          <a:noFill/>
          <a:ln w="38100">
            <a:noFill/>
            <a:miter lim="800000"/>
          </a:ln>
        </p:spPr>
        <p:txBody>
          <a:bodyPr lIns="72567" tIns="36283" rIns="72567" bIns="36283">
            <a:spAutoFit/>
          </a:bodyPr>
          <a:lstStyle/>
          <a:p>
            <a:pPr>
              <a:lnSpc>
                <a:spcPct val="150000"/>
              </a:lnSpc>
              <a:spcBef>
                <a:spcPts val="0"/>
              </a:spcBef>
            </a:pP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正电荷</a:t>
            </a:r>
          </a:p>
        </p:txBody>
      </p:sp>
      <p:sp>
        <p:nvSpPr>
          <p:cNvPr id="3" name="矩形 2"/>
          <p:cNvSpPr/>
          <p:nvPr/>
        </p:nvSpPr>
        <p:spPr>
          <a:xfrm>
            <a:off x="500034" y="857232"/>
            <a:ext cx="2621280" cy="645160"/>
          </a:xfrm>
          <a:prstGeom prst="rect">
            <a:avLst/>
          </a:prstGeom>
        </p:spPr>
        <p:txBody>
          <a:bodyPr wrap="none">
            <a:spAutoFit/>
          </a:bodyPr>
          <a:lstStyle/>
          <a:p>
            <a:pPr>
              <a:lnSpc>
                <a:spcPct val="150000"/>
              </a:lnSpc>
              <a:spcBef>
                <a:spcPts val="0"/>
              </a:spcBef>
              <a:defRPr/>
            </a:pP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汤姆生的原子模型</a:t>
            </a:r>
          </a:p>
        </p:txBody>
      </p:sp>
      <p:sp>
        <p:nvSpPr>
          <p:cNvPr id="4" name="矩形 3"/>
          <p:cNvSpPr/>
          <p:nvPr/>
        </p:nvSpPr>
        <p:spPr>
          <a:xfrm>
            <a:off x="3203848" y="1619386"/>
            <a:ext cx="5220072" cy="1753235"/>
          </a:xfrm>
          <a:prstGeom prst="rect">
            <a:avLst/>
          </a:prstGeom>
        </p:spPr>
        <p:txBody>
          <a:bodyPr wrap="square">
            <a:spAutoFit/>
          </a:bodyPr>
          <a:lstStyle/>
          <a:p>
            <a:pPr>
              <a:lnSpc>
                <a:spcPct val="150000"/>
              </a:lnSpc>
              <a:spcBef>
                <a:spcPts val="0"/>
              </a:spcBef>
            </a:pP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在汤姆生的原子模型</a:t>
            </a:r>
            <a:r>
              <a:rPr kumimoji="1" lang="zh-CN" altLang="en-US"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中</a:t>
            </a:r>
            <a:r>
              <a:rPr kumimoji="1" lang="en-US" altLang="zh-CN"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a:t>
            </a:r>
            <a:r>
              <a:rPr kumimoji="1" lang="zh-CN" altLang="en-US"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原子</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是一个</a:t>
            </a:r>
            <a:r>
              <a:rPr kumimoji="1" lang="zh-CN" altLang="en-US"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球体</a:t>
            </a:r>
            <a:r>
              <a:rPr kumimoji="1" lang="en-US" altLang="zh-CN"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a:t>
            </a:r>
            <a:r>
              <a:rPr kumimoji="1" lang="zh-CN" altLang="en-US"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正电</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核均匀分布在整个球</a:t>
            </a:r>
            <a:r>
              <a:rPr kumimoji="1" lang="zh-CN" altLang="en-US"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内</a:t>
            </a:r>
            <a:r>
              <a:rPr kumimoji="1" lang="en-US" altLang="zh-CN"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a:t>
            </a:r>
            <a:r>
              <a:rPr kumimoji="1" lang="zh-CN" altLang="en-US"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而</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电子都象枣核那样镶嵌在原子里面。</a:t>
            </a:r>
          </a:p>
        </p:txBody>
      </p:sp>
      <p:sp>
        <p:nvSpPr>
          <p:cNvPr id="5" name="矩形 4"/>
          <p:cNvSpPr/>
          <p:nvPr/>
        </p:nvSpPr>
        <p:spPr>
          <a:xfrm>
            <a:off x="3203850" y="4965171"/>
            <a:ext cx="4754880" cy="645160"/>
          </a:xfrm>
          <a:prstGeom prst="rect">
            <a:avLst/>
          </a:prstGeom>
        </p:spPr>
        <p:txBody>
          <a:bodyPr wrap="none">
            <a:spAutoFit/>
          </a:bodyPr>
          <a:lstStyle/>
          <a:p>
            <a:pPr>
              <a:lnSpc>
                <a:spcPct val="150000"/>
              </a:lnSpc>
              <a:spcBef>
                <a:spcPts val="0"/>
              </a:spcBef>
              <a:defRPr/>
            </a:pP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这个模型不久就被实验事实否定了</a:t>
            </a:r>
          </a:p>
        </p:txBody>
      </p:sp>
      <p:cxnSp>
        <p:nvCxnSpPr>
          <p:cNvPr id="2" name="直接箭头连接符 1"/>
          <p:cNvCxnSpPr/>
          <p:nvPr/>
        </p:nvCxnSpPr>
        <p:spPr>
          <a:xfrm flipH="1" flipV="1">
            <a:off x="1187450" y="4077335"/>
            <a:ext cx="504825" cy="1250315"/>
          </a:xfrm>
          <a:prstGeom prst="straightConnector1">
            <a:avLst/>
          </a:prstGeom>
          <a:ln>
            <a:tailEnd type="arrow" w="med" len="med"/>
          </a:ln>
        </p:spPr>
        <p:style>
          <a:lnRef idx="3">
            <a:schemeClr val="accent6"/>
          </a:lnRef>
          <a:fillRef idx="0">
            <a:schemeClr val="accent6"/>
          </a:fillRef>
          <a:effectRef idx="2">
            <a:schemeClr val="accent6"/>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71" name="Picture 67" descr="222"/>
          <p:cNvPicPr>
            <a:picLocks noChangeAspect="1" noChangeArrowheads="1"/>
          </p:cNvPicPr>
          <p:nvPr/>
        </p:nvPicPr>
        <p:blipFill>
          <a:blip r:embed="rId2" cstate="print"/>
          <a:srcRect/>
          <a:stretch>
            <a:fillRect/>
          </a:stretch>
        </p:blipFill>
        <p:spPr bwMode="auto">
          <a:xfrm>
            <a:off x="347980" y="3366770"/>
            <a:ext cx="1530985" cy="1593215"/>
          </a:xfrm>
          <a:prstGeom prst="rect">
            <a:avLst/>
          </a:prstGeom>
          <a:noFill/>
          <a:ln w="57150">
            <a:noFill/>
            <a:miter lim="800000"/>
            <a:headEnd/>
            <a:tailEnd/>
          </a:ln>
        </p:spPr>
      </p:pic>
      <p:sp>
        <p:nvSpPr>
          <p:cNvPr id="1038" name="Text Box 69"/>
          <p:cNvSpPr txBox="1">
            <a:spLocks noChangeArrowheads="1"/>
          </p:cNvSpPr>
          <p:nvPr/>
        </p:nvSpPr>
        <p:spPr bwMode="auto">
          <a:xfrm>
            <a:off x="814204" y="2371877"/>
            <a:ext cx="3657600" cy="645160"/>
          </a:xfrm>
          <a:prstGeom prst="rect">
            <a:avLst/>
          </a:prstGeom>
          <a:solidFill>
            <a:schemeClr val="bg1"/>
          </a:solidFill>
          <a:ln w="9525">
            <a:noFill/>
            <a:miter lim="800000"/>
          </a:ln>
        </p:spPr>
        <p:txBody>
          <a:bodyPr>
            <a:spAutoFit/>
          </a:bodyPr>
          <a:lstStyle/>
          <a:p>
            <a:pPr>
              <a:lnSpc>
                <a:spcPct val="150000"/>
              </a:lnSpc>
              <a:spcBef>
                <a:spcPct val="50000"/>
              </a:spcBef>
            </a:pP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著名</a:t>
            </a:r>
            <a:r>
              <a:rPr kumimoji="1" lang="zh-CN" altLang="en-US"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的</a:t>
            </a: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α</a:t>
            </a:r>
            <a:r>
              <a:rPr kumimoji="1" lang="zh-CN" altLang="en-US"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粒子</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散射实验</a:t>
            </a:r>
          </a:p>
        </p:txBody>
      </p:sp>
      <p:pic>
        <p:nvPicPr>
          <p:cNvPr id="72775" name="Picture 71" descr="卢瑟福"/>
          <p:cNvPicPr>
            <a:picLocks noChangeAspect="1" noChangeArrowheads="1"/>
          </p:cNvPicPr>
          <p:nvPr/>
        </p:nvPicPr>
        <p:blipFill>
          <a:blip r:embed="rId3" cstate="print"/>
          <a:srcRect/>
          <a:stretch>
            <a:fillRect/>
          </a:stretch>
        </p:blipFill>
        <p:spPr bwMode="auto">
          <a:xfrm flipH="1">
            <a:off x="6489391" y="1254110"/>
            <a:ext cx="1486094" cy="2238488"/>
          </a:xfrm>
          <a:prstGeom prst="rect">
            <a:avLst/>
          </a:prstGeom>
          <a:noFill/>
          <a:ln w="57150">
            <a:solidFill>
              <a:schemeClr val="folHlink"/>
            </a:solidFill>
            <a:miter lim="800000"/>
            <a:headEnd/>
            <a:tailEnd/>
          </a:ln>
        </p:spPr>
      </p:pic>
      <p:pic>
        <p:nvPicPr>
          <p:cNvPr id="72781" name="Picture 77" descr="111"/>
          <p:cNvPicPr>
            <a:picLocks noChangeAspect="1" noChangeArrowheads="1"/>
          </p:cNvPicPr>
          <p:nvPr/>
        </p:nvPicPr>
        <p:blipFill>
          <a:blip r:embed="rId4" cstate="print"/>
          <a:srcRect/>
          <a:stretch>
            <a:fillRect/>
          </a:stretch>
        </p:blipFill>
        <p:spPr bwMode="auto">
          <a:xfrm>
            <a:off x="1976120" y="3086735"/>
            <a:ext cx="2495550" cy="2363470"/>
          </a:xfrm>
          <a:prstGeom prst="rect">
            <a:avLst/>
          </a:prstGeom>
          <a:noFill/>
          <a:ln w="57150">
            <a:noFill/>
            <a:miter lim="800000"/>
            <a:headEnd/>
            <a:tailEnd/>
          </a:ln>
        </p:spPr>
      </p:pic>
      <p:sp>
        <p:nvSpPr>
          <p:cNvPr id="7" name="矩形 6"/>
          <p:cNvSpPr/>
          <p:nvPr/>
        </p:nvSpPr>
        <p:spPr>
          <a:xfrm>
            <a:off x="814358" y="932162"/>
            <a:ext cx="4572000" cy="645160"/>
          </a:xfrm>
          <a:prstGeom prst="rect">
            <a:avLst/>
          </a:prstGeom>
        </p:spPr>
        <p:txBody>
          <a:bodyPr>
            <a:spAutoFit/>
          </a:bodyPr>
          <a:lstStyle/>
          <a:p>
            <a:pPr>
              <a:lnSpc>
                <a:spcPct val="150000"/>
              </a:lnSpc>
              <a:spcBef>
                <a:spcPts val="0"/>
              </a:spcBef>
              <a:defRPr/>
            </a:pP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 α</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粒子</a:t>
            </a:r>
            <a:r>
              <a:rPr kumimoji="1" lang="zh-CN" altLang="en-US"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散射实验</a:t>
            </a:r>
          </a:p>
        </p:txBody>
      </p:sp>
      <p:sp>
        <p:nvSpPr>
          <p:cNvPr id="8" name="矩形 7"/>
          <p:cNvSpPr/>
          <p:nvPr/>
        </p:nvSpPr>
        <p:spPr>
          <a:xfrm>
            <a:off x="4544695" y="3696970"/>
            <a:ext cx="4231005" cy="1753235"/>
          </a:xfrm>
          <a:prstGeom prst="rect">
            <a:avLst/>
          </a:prstGeom>
        </p:spPr>
        <p:txBody>
          <a:bodyPr wrap="square">
            <a:spAutoFit/>
          </a:bodyPr>
          <a:lstStyle/>
          <a:p>
            <a:pPr>
              <a:lnSpc>
                <a:spcPct val="150000"/>
              </a:lnSpc>
              <a:spcBef>
                <a:spcPts val="0"/>
              </a:spcBef>
            </a:pP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 1909</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1911</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年，英国物理学家卢瑟福</a:t>
            </a:r>
            <a:r>
              <a:rPr kumimoji="1" lang="zh-CN" altLang="en-US"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和他</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的助手们进行</a:t>
            </a:r>
            <a:r>
              <a:rPr kumimoji="1" lang="zh-CN" altLang="en-US"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了</a:t>
            </a: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α</a:t>
            </a:r>
            <a:r>
              <a:rPr kumimoji="1" lang="zh-CN" altLang="en-US"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粒子</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散射实验。</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825" name="Picture 73" descr="原子的核式结构　a"/>
          <p:cNvPicPr>
            <a:picLocks noChangeAspect="1" noChangeArrowheads="1"/>
          </p:cNvPicPr>
          <p:nvPr/>
        </p:nvPicPr>
        <p:blipFill>
          <a:blip r:embed="rId2" cstate="print"/>
          <a:srcRect/>
          <a:stretch>
            <a:fillRect/>
          </a:stretch>
        </p:blipFill>
        <p:spPr bwMode="auto">
          <a:xfrm>
            <a:off x="1094661" y="3657924"/>
            <a:ext cx="3600400" cy="2236106"/>
          </a:xfrm>
          <a:prstGeom prst="rect">
            <a:avLst/>
          </a:prstGeom>
          <a:noFill/>
          <a:ln w="76200">
            <a:noFill/>
            <a:miter lim="800000"/>
            <a:headEnd/>
            <a:tailEnd/>
          </a:ln>
          <a:effectLst/>
          <a:scene3d>
            <a:camera prst="orthographicFront">
              <a:rot lat="0" lon="0" rev="0"/>
            </a:camera>
            <a:lightRig rig="contrasting" dir="t">
              <a:rot lat="0" lon="0" rev="7800000"/>
            </a:lightRig>
          </a:scene3d>
          <a:sp3d>
            <a:bevelT w="139700" h="139700"/>
          </a:sp3d>
        </p:spPr>
      </p:pic>
      <p:sp>
        <p:nvSpPr>
          <p:cNvPr id="2" name="矩形 1"/>
          <p:cNvSpPr/>
          <p:nvPr/>
        </p:nvSpPr>
        <p:spPr>
          <a:xfrm>
            <a:off x="395257" y="738803"/>
            <a:ext cx="2672080" cy="737235"/>
          </a:xfrm>
          <a:prstGeom prst="rect">
            <a:avLst/>
          </a:prstGeom>
        </p:spPr>
        <p:txBody>
          <a:bodyPr wrap="none">
            <a:spAutoFit/>
          </a:bodyPr>
          <a:lstStyle/>
          <a:p>
            <a:pPr>
              <a:lnSpc>
                <a:spcPct val="150000"/>
              </a:lnSpc>
              <a:spcBef>
                <a:spcPts val="0"/>
              </a:spcBef>
              <a:defRPr/>
            </a:pPr>
            <a:r>
              <a:rPr kumimoji="1" lang="zh-CN" altLang="en-US" sz="28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原子的核式结构</a:t>
            </a:r>
          </a:p>
        </p:txBody>
      </p:sp>
      <p:sp>
        <p:nvSpPr>
          <p:cNvPr id="3" name="矩形 2"/>
          <p:cNvSpPr/>
          <p:nvPr/>
        </p:nvSpPr>
        <p:spPr>
          <a:xfrm>
            <a:off x="491421" y="1700055"/>
            <a:ext cx="8424936" cy="1753235"/>
          </a:xfrm>
          <a:prstGeom prst="rect">
            <a:avLst/>
          </a:prstGeom>
        </p:spPr>
        <p:txBody>
          <a:bodyPr wrap="square">
            <a:spAutoFit/>
          </a:bodyPr>
          <a:lstStyle/>
          <a:p>
            <a:pPr>
              <a:lnSpc>
                <a:spcPct val="150000"/>
              </a:lnSpc>
              <a:spcBef>
                <a:spcPts val="0"/>
              </a:spcBef>
              <a:buClr>
                <a:schemeClr val="accent2"/>
              </a:buClr>
              <a:buSzPct val="80000"/>
              <a:buFont typeface="Wingdings" panose="05000000000000000000" pitchFamily="2" charset="2"/>
              <a:buNone/>
            </a:pP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在原子的中心有一个很小的核，叫做</a:t>
            </a:r>
            <a:r>
              <a:rPr kumimoji="1" lang="zh-CN" altLang="en-US"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原子核</a:t>
            </a:r>
            <a:r>
              <a:rPr kumimoji="1" lang="en-US" altLang="zh-CN"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ts val="0"/>
              </a:spcBef>
              <a:buClr>
                <a:schemeClr val="accent2"/>
              </a:buClr>
              <a:buSzPct val="80000"/>
              <a:buFont typeface="Wingdings" panose="05000000000000000000" pitchFamily="2" charset="2"/>
              <a:buNone/>
            </a:pP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原子的全部正电荷和几乎全部质量都集中在原子核</a:t>
            </a:r>
            <a:r>
              <a:rPr kumimoji="1" lang="zh-CN" altLang="en-US"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里</a:t>
            </a:r>
            <a:r>
              <a:rPr kumimoji="1" lang="en-US" altLang="zh-CN"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ts val="0"/>
              </a:spcBef>
              <a:buClr>
                <a:schemeClr val="accent2"/>
              </a:buClr>
              <a:buSzPct val="80000"/>
              <a:buFont typeface="Wingdings" panose="05000000000000000000" pitchFamily="2" charset="2"/>
              <a:buNone/>
            </a:pP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带负电的电子在核外空间绕着核</a:t>
            </a:r>
            <a:r>
              <a:rPr kumimoji="1" lang="zh-CN" altLang="en-US"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旋转</a:t>
            </a:r>
            <a:r>
              <a:rPr kumimoji="1" lang="en-US" altLang="zh-CN"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a:t>
            </a:r>
          </a:p>
        </p:txBody>
      </p:sp>
      <p:sp>
        <p:nvSpPr>
          <p:cNvPr id="5" name="矩形 4"/>
          <p:cNvSpPr/>
          <p:nvPr/>
        </p:nvSpPr>
        <p:spPr>
          <a:xfrm>
            <a:off x="5076190" y="4057650"/>
            <a:ext cx="2600960" cy="1198880"/>
          </a:xfrm>
          <a:prstGeom prst="rect">
            <a:avLst/>
          </a:prstGeom>
        </p:spPr>
        <p:txBody>
          <a:bodyPr wrap="square">
            <a:spAutoFit/>
          </a:bodyPr>
          <a:lstStyle/>
          <a:p>
            <a:pPr>
              <a:lnSpc>
                <a:spcPct val="150000"/>
              </a:lnSpc>
              <a:spcBef>
                <a:spcPts val="0"/>
              </a:spcBef>
            </a:pP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卢瑟福提出的原子核式结构</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6" name="Text Box 10"/>
          <p:cNvSpPr txBox="1">
            <a:spLocks noChangeArrowheads="1"/>
          </p:cNvSpPr>
          <p:nvPr/>
        </p:nvSpPr>
        <p:spPr bwMode="auto">
          <a:xfrm>
            <a:off x="558800" y="1361440"/>
            <a:ext cx="8026400" cy="1179830"/>
          </a:xfrm>
          <a:prstGeom prst="rect">
            <a:avLst/>
          </a:prstGeom>
          <a:noFill/>
          <a:ln w="9525">
            <a:noFill/>
            <a:miter lim="800000"/>
          </a:ln>
        </p:spPr>
        <p:txBody>
          <a:bodyPr wrap="square" lIns="72567" tIns="36283" rIns="72567" bIns="36283">
            <a:spAutoFit/>
          </a:bodyPr>
          <a:lstStyle/>
          <a:p>
            <a:pPr>
              <a:lnSpc>
                <a:spcPct val="150000"/>
              </a:lnSpc>
              <a:spcBef>
                <a:spcPts val="0"/>
              </a:spcBef>
            </a:pP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根据卢瑟福的原子结构模型，原子内部是十分“空旷”的，举一个简单的例子：</a:t>
            </a:r>
          </a:p>
        </p:txBody>
      </p:sp>
      <p:sp>
        <p:nvSpPr>
          <p:cNvPr id="7" name="矩形 6"/>
          <p:cNvSpPr/>
          <p:nvPr/>
        </p:nvSpPr>
        <p:spPr>
          <a:xfrm>
            <a:off x="428596" y="741346"/>
            <a:ext cx="3027680" cy="737235"/>
          </a:xfrm>
          <a:prstGeom prst="rect">
            <a:avLst/>
          </a:prstGeom>
        </p:spPr>
        <p:txBody>
          <a:bodyPr wrap="none">
            <a:spAutoFit/>
          </a:bodyPr>
          <a:lstStyle/>
          <a:p>
            <a:pPr>
              <a:lnSpc>
                <a:spcPct val="150000"/>
              </a:lnSpc>
              <a:spcBef>
                <a:spcPts val="0"/>
              </a:spcBef>
              <a:defRPr/>
            </a:pPr>
            <a:r>
              <a:rPr kumimoji="1" lang="zh-CN" altLang="en-US" sz="28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原子核的核式结构</a:t>
            </a:r>
          </a:p>
        </p:txBody>
      </p:sp>
      <p:grpSp>
        <p:nvGrpSpPr>
          <p:cNvPr id="2" name="Group 2"/>
          <p:cNvGrpSpPr/>
          <p:nvPr/>
        </p:nvGrpSpPr>
        <p:grpSpPr bwMode="auto">
          <a:xfrm>
            <a:off x="4089203" y="2011979"/>
            <a:ext cx="4495800" cy="3011488"/>
            <a:chOff x="2736" y="1221"/>
            <a:chExt cx="2832" cy="1897"/>
          </a:xfrm>
        </p:grpSpPr>
        <p:pic>
          <p:nvPicPr>
            <p:cNvPr id="12312" name="Picture 3" descr="北京体育大学体育场"/>
            <p:cNvPicPr>
              <a:picLocks noChangeAspect="1" noChangeArrowheads="1"/>
            </p:cNvPicPr>
            <p:nvPr/>
          </p:nvPicPr>
          <p:blipFill>
            <a:blip r:embed="rId3" cstate="print"/>
            <a:srcRect/>
            <a:stretch>
              <a:fillRect/>
            </a:stretch>
          </p:blipFill>
          <p:spPr bwMode="auto">
            <a:xfrm>
              <a:off x="2736" y="1221"/>
              <a:ext cx="2832" cy="1897"/>
            </a:xfrm>
            <a:prstGeom prst="rect">
              <a:avLst/>
            </a:prstGeom>
            <a:noFill/>
            <a:ln w="57150">
              <a:noFill/>
              <a:miter lim="800000"/>
              <a:headEnd/>
              <a:tailEnd/>
            </a:ln>
          </p:spPr>
        </p:pic>
        <p:sp>
          <p:nvSpPr>
            <p:cNvPr id="12313" name="Text Box 4"/>
            <p:cNvSpPr txBox="1">
              <a:spLocks noChangeArrowheads="1"/>
            </p:cNvSpPr>
            <p:nvPr/>
          </p:nvSpPr>
          <p:spPr bwMode="auto">
            <a:xfrm>
              <a:off x="4621" y="1315"/>
              <a:ext cx="864" cy="406"/>
            </a:xfrm>
            <a:prstGeom prst="rect">
              <a:avLst/>
            </a:prstGeom>
            <a:solidFill>
              <a:schemeClr val="bg1"/>
            </a:solidFill>
            <a:ln w="38100">
              <a:noFill/>
              <a:miter lim="800000"/>
            </a:ln>
          </p:spPr>
          <p:txBody>
            <a:bodyPr wrap="square">
              <a:spAutoFit/>
            </a:bodyPr>
            <a:lstStyle/>
            <a:p>
              <a:pPr>
                <a:lnSpc>
                  <a:spcPct val="150000"/>
                </a:lnSpc>
                <a:spcBef>
                  <a:spcPct val="50000"/>
                </a:spcBef>
              </a:pP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体育场</a:t>
              </a:r>
            </a:p>
          </p:txBody>
        </p:sp>
      </p:grpSp>
      <p:sp>
        <p:nvSpPr>
          <p:cNvPr id="142347" name="Text Box 11"/>
          <p:cNvSpPr txBox="1">
            <a:spLocks noChangeArrowheads="1"/>
          </p:cNvSpPr>
          <p:nvPr/>
        </p:nvSpPr>
        <p:spPr bwMode="auto">
          <a:xfrm>
            <a:off x="2220617" y="2424933"/>
            <a:ext cx="1143000" cy="626110"/>
          </a:xfrm>
          <a:prstGeom prst="rect">
            <a:avLst/>
          </a:prstGeom>
          <a:solidFill>
            <a:schemeClr val="bg1"/>
          </a:solidFill>
          <a:ln w="38100">
            <a:noFill/>
            <a:miter lim="800000"/>
          </a:ln>
        </p:spPr>
        <p:txBody>
          <a:bodyPr lIns="72567" tIns="36283" rIns="72567" bIns="36283">
            <a:spAutoFit/>
          </a:bodyPr>
          <a:lstStyle/>
          <a:p>
            <a:pPr>
              <a:lnSpc>
                <a:spcPct val="150000"/>
              </a:lnSpc>
              <a:spcBef>
                <a:spcPct val="50000"/>
              </a:spcBef>
            </a:pP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原子</a:t>
            </a:r>
          </a:p>
        </p:txBody>
      </p:sp>
      <p:grpSp>
        <p:nvGrpSpPr>
          <p:cNvPr id="4" name="Group 12"/>
          <p:cNvGrpSpPr/>
          <p:nvPr/>
        </p:nvGrpSpPr>
        <p:grpSpPr bwMode="auto">
          <a:xfrm>
            <a:off x="766884" y="3522960"/>
            <a:ext cx="5257800" cy="2438400"/>
            <a:chOff x="768" y="2352"/>
            <a:chExt cx="3312" cy="1536"/>
          </a:xfrm>
        </p:grpSpPr>
        <p:sp>
          <p:nvSpPr>
            <p:cNvPr id="12304" name="Line 13"/>
            <p:cNvSpPr>
              <a:spLocks noChangeShapeType="1"/>
            </p:cNvSpPr>
            <p:nvPr/>
          </p:nvSpPr>
          <p:spPr bwMode="auto">
            <a:xfrm>
              <a:off x="768" y="2352"/>
              <a:ext cx="3312" cy="240"/>
            </a:xfrm>
            <a:prstGeom prst="line">
              <a:avLst/>
            </a:prstGeom>
            <a:noFill/>
            <a:ln w="9525">
              <a:solidFill>
                <a:schemeClr val="tx1"/>
              </a:solidFill>
              <a:prstDash val="dash"/>
              <a:round/>
            </a:ln>
          </p:spPr>
          <p:txBody>
            <a:bodyPr/>
            <a:lstStyle/>
            <a:p>
              <a:endParaRPr lang="zh-CN" altLang="en-US" baseline="0">
                <a:latin typeface="宋体" panose="02010600030101010101" pitchFamily="2" charset="-122"/>
                <a:cs typeface="宋体" panose="02010600030101010101" pitchFamily="2" charset="-122"/>
              </a:endParaRPr>
            </a:p>
          </p:txBody>
        </p:sp>
        <p:sp>
          <p:nvSpPr>
            <p:cNvPr id="12305" name="Rectangle 14"/>
            <p:cNvSpPr>
              <a:spLocks noChangeArrowheads="1"/>
            </p:cNvSpPr>
            <p:nvPr/>
          </p:nvSpPr>
          <p:spPr bwMode="auto">
            <a:xfrm>
              <a:off x="2448" y="2496"/>
              <a:ext cx="528" cy="720"/>
            </a:xfrm>
            <a:prstGeom prst="rect">
              <a:avLst/>
            </a:prstGeom>
            <a:noFill/>
            <a:ln w="9525">
              <a:solidFill>
                <a:schemeClr val="tx1"/>
              </a:solidFill>
              <a:miter lim="800000"/>
            </a:ln>
          </p:spPr>
          <p:txBody>
            <a:bodyPr wrap="none" anchor="ctr"/>
            <a:lstStyle/>
            <a:p>
              <a:pPr>
                <a:lnSpc>
                  <a:spcPct val="150000"/>
                </a:lnSpc>
              </a:pPr>
              <a:endParaRPr lang="zh-CN" altLang="en-US" sz="2400" baseline="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12306" name="Line 15"/>
            <p:cNvSpPr>
              <a:spLocks noChangeShapeType="1"/>
            </p:cNvSpPr>
            <p:nvPr/>
          </p:nvSpPr>
          <p:spPr bwMode="auto">
            <a:xfrm>
              <a:off x="1854" y="2352"/>
              <a:ext cx="2226" cy="240"/>
            </a:xfrm>
            <a:prstGeom prst="line">
              <a:avLst/>
            </a:prstGeom>
            <a:noFill/>
            <a:ln w="19050">
              <a:solidFill>
                <a:schemeClr val="tx1"/>
              </a:solidFill>
              <a:round/>
            </a:ln>
          </p:spPr>
          <p:txBody>
            <a:bodyPr/>
            <a:lstStyle/>
            <a:p>
              <a:endParaRPr lang="zh-CN" altLang="en-US" baseline="0">
                <a:latin typeface="宋体" panose="02010600030101010101" pitchFamily="2" charset="-122"/>
                <a:cs typeface="宋体" panose="02010600030101010101" pitchFamily="2" charset="-122"/>
              </a:endParaRPr>
            </a:p>
          </p:txBody>
        </p:sp>
        <p:sp>
          <p:nvSpPr>
            <p:cNvPr id="12307" name="Line 16"/>
            <p:cNvSpPr>
              <a:spLocks noChangeShapeType="1"/>
            </p:cNvSpPr>
            <p:nvPr/>
          </p:nvSpPr>
          <p:spPr bwMode="auto">
            <a:xfrm flipV="1">
              <a:off x="1920" y="2592"/>
              <a:ext cx="2160" cy="1296"/>
            </a:xfrm>
            <a:prstGeom prst="line">
              <a:avLst/>
            </a:prstGeom>
            <a:noFill/>
            <a:ln w="9525">
              <a:solidFill>
                <a:schemeClr val="tx1"/>
              </a:solidFill>
              <a:round/>
              <a:headEnd type="oval" w="med" len="med"/>
            </a:ln>
          </p:spPr>
          <p:txBody>
            <a:bodyPr/>
            <a:lstStyle/>
            <a:p>
              <a:endParaRPr lang="zh-CN" altLang="en-US" baseline="0">
                <a:latin typeface="宋体" panose="02010600030101010101" pitchFamily="2" charset="-122"/>
                <a:cs typeface="宋体" panose="02010600030101010101" pitchFamily="2" charset="-122"/>
              </a:endParaRPr>
            </a:p>
          </p:txBody>
        </p:sp>
        <p:sp>
          <p:nvSpPr>
            <p:cNvPr id="12308" name="Line 17"/>
            <p:cNvSpPr>
              <a:spLocks noChangeShapeType="1"/>
            </p:cNvSpPr>
            <p:nvPr/>
          </p:nvSpPr>
          <p:spPr bwMode="auto">
            <a:xfrm flipV="1">
              <a:off x="768" y="2592"/>
              <a:ext cx="3312" cy="1296"/>
            </a:xfrm>
            <a:prstGeom prst="line">
              <a:avLst/>
            </a:prstGeom>
            <a:noFill/>
            <a:ln w="9525">
              <a:solidFill>
                <a:schemeClr val="tx1"/>
              </a:solidFill>
              <a:prstDash val="dash"/>
              <a:round/>
            </a:ln>
          </p:spPr>
          <p:txBody>
            <a:bodyPr/>
            <a:lstStyle/>
            <a:p>
              <a:endParaRPr lang="zh-CN" altLang="en-US" baseline="0">
                <a:latin typeface="宋体" panose="02010600030101010101" pitchFamily="2" charset="-122"/>
                <a:cs typeface="宋体" panose="02010600030101010101" pitchFamily="2" charset="-122"/>
              </a:endParaRPr>
            </a:p>
          </p:txBody>
        </p:sp>
        <p:pic>
          <p:nvPicPr>
            <p:cNvPr id="12309" name="Picture 18" descr="水滴7"/>
            <p:cNvPicPr>
              <a:picLocks noChangeAspect="1" noChangeArrowheads="1"/>
            </p:cNvPicPr>
            <p:nvPr/>
          </p:nvPicPr>
          <p:blipFill>
            <a:blip r:embed="rId4" cstate="print"/>
            <a:srcRect/>
            <a:stretch>
              <a:fillRect/>
            </a:stretch>
          </p:blipFill>
          <p:spPr bwMode="auto">
            <a:xfrm>
              <a:off x="2448" y="2464"/>
              <a:ext cx="581" cy="768"/>
            </a:xfrm>
            <a:prstGeom prst="rect">
              <a:avLst/>
            </a:prstGeom>
            <a:noFill/>
            <a:ln w="38100">
              <a:noFill/>
              <a:miter lim="800000"/>
              <a:headEnd/>
              <a:tailEnd/>
            </a:ln>
          </p:spPr>
        </p:pic>
      </p:grpSp>
      <p:pic>
        <p:nvPicPr>
          <p:cNvPr id="142355" name="Picture 19" descr="水滴7"/>
          <p:cNvPicPr>
            <a:picLocks noChangeAspect="1" noChangeArrowheads="1"/>
          </p:cNvPicPr>
          <p:nvPr/>
        </p:nvPicPr>
        <p:blipFill>
          <a:blip r:embed="rId5" cstate="print"/>
          <a:srcRect/>
          <a:stretch>
            <a:fillRect/>
          </a:stretch>
        </p:blipFill>
        <p:spPr bwMode="auto">
          <a:xfrm>
            <a:off x="690686" y="3522960"/>
            <a:ext cx="1844675" cy="2438400"/>
          </a:xfrm>
          <a:prstGeom prst="rect">
            <a:avLst/>
          </a:prstGeom>
          <a:noFill/>
          <a:ln w="76200">
            <a:noFill/>
            <a:miter lim="800000"/>
            <a:headEnd/>
            <a:tailEnd/>
          </a:ln>
        </p:spPr>
      </p:pic>
      <p:sp>
        <p:nvSpPr>
          <p:cNvPr id="142356" name="Line 20"/>
          <p:cNvSpPr>
            <a:spLocks noChangeShapeType="1"/>
          </p:cNvSpPr>
          <p:nvPr/>
        </p:nvSpPr>
        <p:spPr bwMode="auto">
          <a:xfrm>
            <a:off x="3071802" y="2786058"/>
            <a:ext cx="918369" cy="30820"/>
          </a:xfrm>
          <a:prstGeom prst="line">
            <a:avLst/>
          </a:prstGeom>
          <a:noFill/>
          <a:ln w="38100">
            <a:solidFill>
              <a:schemeClr val="folHlink"/>
            </a:solidFill>
            <a:round/>
          </a:ln>
        </p:spPr>
        <p:txBody>
          <a:bodyPr lIns="72567" tIns="36283" rIns="72567" bIns="36283"/>
          <a:lstStyle/>
          <a:p>
            <a:endParaRPr lang="zh-CN" altLang="en-US" baseline="0">
              <a:latin typeface="宋体" panose="02010600030101010101" pitchFamily="2" charset="-122"/>
              <a:cs typeface="宋体" panose="02010600030101010101" pitchFamily="2" charset="-122"/>
            </a:endParaRPr>
          </a:p>
        </p:txBody>
      </p:sp>
      <p:sp>
        <p:nvSpPr>
          <p:cNvPr id="142357" name="Text Box 21"/>
          <p:cNvSpPr txBox="1">
            <a:spLocks noChangeArrowheads="1"/>
          </p:cNvSpPr>
          <p:nvPr/>
        </p:nvSpPr>
        <p:spPr bwMode="auto">
          <a:xfrm>
            <a:off x="3654101" y="5674056"/>
            <a:ext cx="2077145" cy="626110"/>
          </a:xfrm>
          <a:prstGeom prst="rect">
            <a:avLst/>
          </a:prstGeom>
          <a:solidFill>
            <a:schemeClr val="bg1"/>
          </a:solidFill>
          <a:ln w="38100">
            <a:noFill/>
            <a:miter lim="800000"/>
          </a:ln>
        </p:spPr>
        <p:txBody>
          <a:bodyPr wrap="square" lIns="72567" tIns="36283" rIns="72567" bIns="36283">
            <a:spAutoFit/>
          </a:bodyPr>
          <a:lstStyle/>
          <a:p>
            <a:pPr>
              <a:lnSpc>
                <a:spcPct val="150000"/>
              </a:lnSpc>
              <a:spcBef>
                <a:spcPct val="50000"/>
              </a:spcBef>
            </a:pP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原子核</a:t>
            </a:r>
          </a:p>
        </p:txBody>
      </p:sp>
      <p:grpSp>
        <p:nvGrpSpPr>
          <p:cNvPr id="5" name="Group 22"/>
          <p:cNvGrpSpPr/>
          <p:nvPr/>
        </p:nvGrpSpPr>
        <p:grpSpPr bwMode="auto">
          <a:xfrm>
            <a:off x="1986083" y="4589759"/>
            <a:ext cx="1600200" cy="1524000"/>
            <a:chOff x="1536" y="3024"/>
            <a:chExt cx="1008" cy="960"/>
          </a:xfrm>
        </p:grpSpPr>
        <p:grpSp>
          <p:nvGrpSpPr>
            <p:cNvPr id="6" name="Group 23"/>
            <p:cNvGrpSpPr/>
            <p:nvPr/>
          </p:nvGrpSpPr>
          <p:grpSpPr bwMode="auto">
            <a:xfrm>
              <a:off x="1536" y="3504"/>
              <a:ext cx="1008" cy="480"/>
              <a:chOff x="1488" y="3552"/>
              <a:chExt cx="1008" cy="480"/>
            </a:xfrm>
          </p:grpSpPr>
          <p:sp>
            <p:nvSpPr>
              <p:cNvPr id="12302" name="Line 24"/>
              <p:cNvSpPr>
                <a:spLocks noChangeShapeType="1"/>
              </p:cNvSpPr>
              <p:nvPr/>
            </p:nvSpPr>
            <p:spPr bwMode="auto">
              <a:xfrm>
                <a:off x="1488" y="3552"/>
                <a:ext cx="384" cy="480"/>
              </a:xfrm>
              <a:prstGeom prst="line">
                <a:avLst/>
              </a:prstGeom>
              <a:noFill/>
              <a:ln w="38100">
                <a:solidFill>
                  <a:schemeClr val="folHlink"/>
                </a:solidFill>
                <a:round/>
              </a:ln>
            </p:spPr>
            <p:txBody>
              <a:bodyPr/>
              <a:lstStyle/>
              <a:p>
                <a:endParaRPr lang="zh-CN" altLang="en-US" baseline="0">
                  <a:latin typeface="宋体" panose="02010600030101010101" pitchFamily="2" charset="-122"/>
                  <a:cs typeface="宋体" panose="02010600030101010101" pitchFamily="2" charset="-122"/>
                </a:endParaRPr>
              </a:p>
            </p:txBody>
          </p:sp>
          <p:sp>
            <p:nvSpPr>
              <p:cNvPr id="12303" name="Line 25"/>
              <p:cNvSpPr>
                <a:spLocks noChangeShapeType="1"/>
              </p:cNvSpPr>
              <p:nvPr/>
            </p:nvSpPr>
            <p:spPr bwMode="auto">
              <a:xfrm>
                <a:off x="1872" y="4032"/>
                <a:ext cx="624" cy="0"/>
              </a:xfrm>
              <a:prstGeom prst="line">
                <a:avLst/>
              </a:prstGeom>
              <a:noFill/>
              <a:ln w="38100">
                <a:solidFill>
                  <a:schemeClr val="folHlink"/>
                </a:solidFill>
                <a:round/>
              </a:ln>
            </p:spPr>
            <p:txBody>
              <a:bodyPr/>
              <a:lstStyle/>
              <a:p>
                <a:endParaRPr lang="zh-CN" altLang="en-US" baseline="0">
                  <a:latin typeface="宋体" panose="02010600030101010101" pitchFamily="2" charset="-122"/>
                  <a:cs typeface="宋体" panose="02010600030101010101" pitchFamily="2" charset="-122"/>
                </a:endParaRPr>
              </a:p>
            </p:txBody>
          </p:sp>
        </p:grpSp>
        <p:sp>
          <p:nvSpPr>
            <p:cNvPr id="12301" name="Line 26"/>
            <p:cNvSpPr>
              <a:spLocks noChangeShapeType="1"/>
            </p:cNvSpPr>
            <p:nvPr/>
          </p:nvSpPr>
          <p:spPr bwMode="auto">
            <a:xfrm>
              <a:off x="1584" y="3024"/>
              <a:ext cx="336" cy="960"/>
            </a:xfrm>
            <a:prstGeom prst="line">
              <a:avLst/>
            </a:prstGeom>
            <a:noFill/>
            <a:ln w="38100">
              <a:solidFill>
                <a:schemeClr val="folHlink"/>
              </a:solidFill>
              <a:round/>
            </a:ln>
          </p:spPr>
          <p:txBody>
            <a:bodyPr/>
            <a:lstStyle/>
            <a:p>
              <a:endParaRPr lang="zh-CN" altLang="en-US" baseline="0">
                <a:latin typeface="宋体" panose="02010600030101010101" pitchFamily="2" charset="-122"/>
                <a:cs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2346"/>
                                        </p:tgtEl>
                                        <p:attrNameLst>
                                          <p:attrName>style.visibility</p:attrName>
                                        </p:attrNameLst>
                                      </p:cBhvr>
                                      <p:to>
                                        <p:strVal val="visible"/>
                                      </p:to>
                                    </p:set>
                                    <p:animEffect transition="in" filter="dissolve">
                                      <p:cBhvr>
                                        <p:cTn id="7" dur="500"/>
                                        <p:tgtEl>
                                          <p:spTgt spid="1423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2356"/>
                                        </p:tgtEl>
                                        <p:attrNameLst>
                                          <p:attrName>style.visibility</p:attrName>
                                        </p:attrNameLst>
                                      </p:cBhvr>
                                      <p:to>
                                        <p:strVal val="visible"/>
                                      </p:to>
                                    </p:set>
                                    <p:animEffect transition="in" filter="wipe(left)">
                                      <p:cBhvr>
                                        <p:cTn id="11" dur="500"/>
                                        <p:tgtEl>
                                          <p:spTgt spid="142356"/>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42357"/>
                                        </p:tgtEl>
                                        <p:attrNameLst>
                                          <p:attrName>style.visibility</p:attrName>
                                        </p:attrNameLst>
                                      </p:cBhvr>
                                      <p:to>
                                        <p:strVal val="visible"/>
                                      </p:to>
                                    </p:set>
                                    <p:animEffect transition="in" filter="box(in)">
                                      <p:cBhvr>
                                        <p:cTn id="20" dur="500"/>
                                        <p:tgtEl>
                                          <p:spTgt spid="142357"/>
                                        </p:tgtEl>
                                      </p:cBhvr>
                                    </p:animEffect>
                                  </p:childTnLst>
                                </p:cTn>
                              </p:par>
                            </p:childTnLst>
                          </p:cTn>
                        </p:par>
                        <p:par>
                          <p:cTn id="21" fill="hold">
                            <p:stCondLst>
                              <p:cond delay="500"/>
                            </p:stCondLst>
                            <p:childTnLst>
                              <p:par>
                                <p:cTn id="22" presetID="4" presetClass="entr" presetSubtype="16" fill="hold" nodeType="afterEffect">
                                  <p:stCondLst>
                                    <p:cond delay="0"/>
                                  </p:stCondLst>
                                  <p:childTnLst>
                                    <p:set>
                                      <p:cBhvr>
                                        <p:cTn id="23" dur="1" fill="hold">
                                          <p:stCondLst>
                                            <p:cond delay="0"/>
                                          </p:stCondLst>
                                        </p:cTn>
                                        <p:tgtEl>
                                          <p:spTgt spid="142355"/>
                                        </p:tgtEl>
                                        <p:attrNameLst>
                                          <p:attrName>style.visibility</p:attrName>
                                        </p:attrNameLst>
                                      </p:cBhvr>
                                      <p:to>
                                        <p:strVal val="visible"/>
                                      </p:to>
                                    </p:set>
                                    <p:animEffect transition="in" filter="box(in)">
                                      <p:cBhvr>
                                        <p:cTn id="24" dur="500"/>
                                        <p:tgtEl>
                                          <p:spTgt spid="142355"/>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6" grpId="0" autoUpdateAnimBg="0"/>
      <p:bldP spid="142356" grpId="0" bldLvl="0" animBg="1"/>
      <p:bldP spid="142357" grpId="0" bldLvl="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7" name="Text Box 9"/>
          <p:cNvSpPr txBox="1">
            <a:spLocks noChangeArrowheads="1"/>
          </p:cNvSpPr>
          <p:nvPr/>
        </p:nvSpPr>
        <p:spPr bwMode="auto">
          <a:xfrm>
            <a:off x="774065" y="1527175"/>
            <a:ext cx="7535545" cy="1734185"/>
          </a:xfrm>
          <a:prstGeom prst="rect">
            <a:avLst/>
          </a:prstGeom>
          <a:noFill/>
          <a:ln w="9525">
            <a:noFill/>
            <a:miter lim="800000"/>
          </a:ln>
        </p:spPr>
        <p:txBody>
          <a:bodyPr wrap="square" lIns="72567" tIns="36283" rIns="72567" bIns="36283">
            <a:spAutoFit/>
          </a:bodyPr>
          <a:lstStyle/>
          <a:p>
            <a:pPr>
              <a:lnSpc>
                <a:spcPct val="150000"/>
              </a:lnSpc>
              <a:spcBef>
                <a:spcPts val="0"/>
              </a:spcBef>
            </a:pPr>
            <a:r>
              <a:rPr kumimoji="1" lang="en-US" altLang="zh-CN"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    1919</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年，卢瑟福用粒子轰击氮核，得到了质子，进而猜想原子核内存在不带电的中子，这一猜想被他的学生查德威克用实验证实，并得到</a:t>
            </a:r>
            <a:r>
              <a:rPr kumimoji="1" lang="zh-CN" altLang="en-US"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公认</a:t>
            </a:r>
            <a:r>
              <a:rPr kumimoji="1" lang="en-US" altLang="zh-CN"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a:t>
            </a:r>
          </a:p>
        </p:txBody>
      </p:sp>
      <p:sp>
        <p:nvSpPr>
          <p:cNvPr id="2" name="矩形 1"/>
          <p:cNvSpPr/>
          <p:nvPr/>
        </p:nvSpPr>
        <p:spPr>
          <a:xfrm>
            <a:off x="357158" y="857232"/>
            <a:ext cx="2316480" cy="737235"/>
          </a:xfrm>
          <a:prstGeom prst="rect">
            <a:avLst/>
          </a:prstGeom>
        </p:spPr>
        <p:txBody>
          <a:bodyPr wrap="none">
            <a:spAutoFit/>
          </a:bodyPr>
          <a:lstStyle/>
          <a:p>
            <a:pPr>
              <a:lnSpc>
                <a:spcPct val="150000"/>
              </a:lnSpc>
              <a:spcBef>
                <a:spcPts val="0"/>
              </a:spcBef>
              <a:defRPr/>
            </a:pPr>
            <a:r>
              <a:rPr kumimoji="1" lang="zh-CN" altLang="en-US" sz="28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原子核的组成</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5417"/>
                                        </p:tgtEl>
                                        <p:attrNameLst>
                                          <p:attrName>style.visibility</p:attrName>
                                        </p:attrNameLst>
                                      </p:cBhvr>
                                      <p:to>
                                        <p:strVal val="visible"/>
                                      </p:to>
                                    </p:set>
                                    <p:animEffect transition="in" filter="dissolve">
                                      <p:cBhvr>
                                        <p:cTn id="7" dur="500"/>
                                        <p:tgtEl>
                                          <p:spTgt spid="145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5336232" y="1844511"/>
            <a:ext cx="1371600" cy="914400"/>
          </a:xfrm>
          <a:prstGeom prst="rect">
            <a:avLst/>
          </a:prstGeom>
          <a:noFill/>
          <a:ln w="38100">
            <a:solidFill>
              <a:schemeClr val="folHlink"/>
            </a:solidFill>
            <a:miter lim="800000"/>
          </a:ln>
        </p:spPr>
        <p:txBody>
          <a:bodyPr wrap="none" lIns="72567" tIns="36283" rIns="72567" bIns="36283" anchor="ctr"/>
          <a:lstStyle/>
          <a:p>
            <a:pPr algn="ctr">
              <a:lnSpc>
                <a:spcPct val="150000"/>
              </a:lnSpc>
            </a:pPr>
            <a:endParaRPr lang="zh-CN" altLang="en-US" sz="2400" baseline="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pic>
        <p:nvPicPr>
          <p:cNvPr id="145416" name="Picture 8" descr="3 copy"/>
          <p:cNvPicPr>
            <a:picLocks noChangeAspect="1" noChangeArrowheads="1"/>
          </p:cNvPicPr>
          <p:nvPr/>
        </p:nvPicPr>
        <p:blipFill>
          <a:blip r:embed="rId2" cstate="print"/>
          <a:srcRect/>
          <a:stretch>
            <a:fillRect/>
          </a:stretch>
        </p:blipFill>
        <p:spPr bwMode="auto">
          <a:xfrm>
            <a:off x="630831" y="1316767"/>
            <a:ext cx="3733800" cy="3636961"/>
          </a:xfrm>
          <a:prstGeom prst="rect">
            <a:avLst/>
          </a:prstGeom>
          <a:noFill/>
          <a:ln w="76200">
            <a:noFill/>
            <a:miter lim="800000"/>
            <a:headEnd/>
            <a:tailEnd/>
          </a:ln>
        </p:spPr>
      </p:pic>
      <p:sp>
        <p:nvSpPr>
          <p:cNvPr id="145418" name="Text Box 10"/>
          <p:cNvSpPr txBox="1">
            <a:spLocks noChangeArrowheads="1"/>
          </p:cNvSpPr>
          <p:nvPr/>
        </p:nvSpPr>
        <p:spPr bwMode="auto">
          <a:xfrm>
            <a:off x="4860032" y="1401333"/>
            <a:ext cx="1219200" cy="626110"/>
          </a:xfrm>
          <a:prstGeom prst="rect">
            <a:avLst/>
          </a:prstGeom>
          <a:solidFill>
            <a:schemeClr val="bg1"/>
          </a:solidFill>
          <a:ln w="38100">
            <a:solidFill>
              <a:schemeClr val="folHlink"/>
            </a:solidFill>
            <a:miter lim="800000"/>
          </a:ln>
        </p:spPr>
        <p:txBody>
          <a:bodyPr lIns="72567" tIns="36283" rIns="72567" bIns="36283">
            <a:spAutoFit/>
          </a:bodyPr>
          <a:lstStyle/>
          <a:p>
            <a:pPr algn="ctr">
              <a:lnSpc>
                <a:spcPct val="150000"/>
              </a:lnSpc>
              <a:spcBef>
                <a:spcPct val="50000"/>
              </a:spcBef>
            </a:pP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质子</a:t>
            </a:r>
          </a:p>
        </p:txBody>
      </p:sp>
      <p:sp>
        <p:nvSpPr>
          <p:cNvPr id="145419" name="Text Box 11"/>
          <p:cNvSpPr txBox="1">
            <a:spLocks noChangeArrowheads="1"/>
          </p:cNvSpPr>
          <p:nvPr/>
        </p:nvSpPr>
        <p:spPr bwMode="auto">
          <a:xfrm>
            <a:off x="4860032" y="2361440"/>
            <a:ext cx="1219200" cy="626110"/>
          </a:xfrm>
          <a:prstGeom prst="rect">
            <a:avLst/>
          </a:prstGeom>
          <a:solidFill>
            <a:schemeClr val="bg1"/>
          </a:solidFill>
          <a:ln w="38100">
            <a:solidFill>
              <a:schemeClr val="folHlink"/>
            </a:solidFill>
            <a:miter lim="800000"/>
          </a:ln>
        </p:spPr>
        <p:txBody>
          <a:bodyPr lIns="72567" tIns="36283" rIns="72567" bIns="36283">
            <a:spAutoFit/>
          </a:bodyPr>
          <a:lstStyle/>
          <a:p>
            <a:pPr algn="ctr">
              <a:lnSpc>
                <a:spcPct val="150000"/>
              </a:lnSpc>
              <a:spcBef>
                <a:spcPct val="50000"/>
              </a:spcBef>
            </a:pPr>
            <a:r>
              <a:rPr kumimoji="1" lang="zh-CN" altLang="en-US" sz="2400" baseline="0">
                <a:solidFill>
                  <a:srgbClr val="000000"/>
                </a:solidFill>
                <a:latin typeface="宋体" panose="02010600030101010101" pitchFamily="2" charset="-122"/>
                <a:ea typeface="宋体" panose="02010600030101010101" pitchFamily="2" charset="-122"/>
                <a:cs typeface="宋体" panose="02010600030101010101" pitchFamily="2" charset="-122"/>
              </a:rPr>
              <a:t>中子</a:t>
            </a:r>
          </a:p>
        </p:txBody>
      </p:sp>
      <p:sp>
        <p:nvSpPr>
          <p:cNvPr id="145420" name="Line 12"/>
          <p:cNvSpPr>
            <a:spLocks noChangeShapeType="1"/>
          </p:cNvSpPr>
          <p:nvPr/>
        </p:nvSpPr>
        <p:spPr bwMode="auto">
          <a:xfrm>
            <a:off x="6707832" y="2301709"/>
            <a:ext cx="533400" cy="0"/>
          </a:xfrm>
          <a:prstGeom prst="line">
            <a:avLst/>
          </a:prstGeom>
          <a:noFill/>
          <a:ln w="38100">
            <a:solidFill>
              <a:schemeClr val="folHlink"/>
            </a:solidFill>
            <a:round/>
          </a:ln>
        </p:spPr>
        <p:txBody>
          <a:bodyPr lIns="72567" tIns="36283" rIns="72567" bIns="36283"/>
          <a:lstStyle/>
          <a:p>
            <a:endParaRPr lang="zh-CN" altLang="en-US" baseline="0">
              <a:solidFill>
                <a:srgbClr val="002060"/>
              </a:solidFill>
              <a:latin typeface="宋体" panose="02010600030101010101" pitchFamily="2" charset="-122"/>
              <a:cs typeface="宋体" panose="02010600030101010101" pitchFamily="2" charset="-122"/>
            </a:endParaRPr>
          </a:p>
        </p:txBody>
      </p:sp>
      <p:sp>
        <p:nvSpPr>
          <p:cNvPr id="145421" name="Text Box 13"/>
          <p:cNvSpPr txBox="1">
            <a:spLocks noChangeArrowheads="1"/>
          </p:cNvSpPr>
          <p:nvPr/>
        </p:nvSpPr>
        <p:spPr bwMode="auto">
          <a:xfrm>
            <a:off x="7088831" y="1996910"/>
            <a:ext cx="1219200" cy="626110"/>
          </a:xfrm>
          <a:prstGeom prst="rect">
            <a:avLst/>
          </a:prstGeom>
          <a:solidFill>
            <a:schemeClr val="bg1"/>
          </a:solidFill>
          <a:ln w="38100">
            <a:solidFill>
              <a:schemeClr val="folHlink"/>
            </a:solidFill>
            <a:miter lim="800000"/>
          </a:ln>
        </p:spPr>
        <p:txBody>
          <a:bodyPr lIns="72567" tIns="36283" rIns="72567" bIns="36283">
            <a:spAutoFit/>
          </a:bodyPr>
          <a:lstStyle/>
          <a:p>
            <a:pPr algn="ctr">
              <a:lnSpc>
                <a:spcPct val="150000"/>
              </a:lnSpc>
              <a:spcBef>
                <a:spcPct val="50000"/>
              </a:spcBef>
            </a:pPr>
            <a:r>
              <a:rPr kumimoji="1" lang="zh-CN" altLang="en-US" sz="2400" baseline="0">
                <a:solidFill>
                  <a:srgbClr val="000000"/>
                </a:solidFill>
                <a:latin typeface="宋体" panose="02010600030101010101" pitchFamily="2" charset="-122"/>
                <a:ea typeface="宋体" panose="02010600030101010101" pitchFamily="2" charset="-122"/>
                <a:cs typeface="宋体" panose="02010600030101010101" pitchFamily="2" charset="-122"/>
              </a:rPr>
              <a:t>核子</a:t>
            </a:r>
          </a:p>
        </p:txBody>
      </p:sp>
      <p:sp>
        <p:nvSpPr>
          <p:cNvPr id="145422" name="Text Box 14"/>
          <p:cNvSpPr txBox="1">
            <a:spLocks noChangeArrowheads="1"/>
          </p:cNvSpPr>
          <p:nvPr/>
        </p:nvSpPr>
        <p:spPr bwMode="auto">
          <a:xfrm>
            <a:off x="4802831" y="3749510"/>
            <a:ext cx="1524000" cy="626110"/>
          </a:xfrm>
          <a:prstGeom prst="rect">
            <a:avLst/>
          </a:prstGeom>
          <a:solidFill>
            <a:schemeClr val="bg1"/>
          </a:solidFill>
          <a:ln w="38100">
            <a:solidFill>
              <a:schemeClr val="folHlink"/>
            </a:solidFill>
            <a:miter lim="800000"/>
          </a:ln>
        </p:spPr>
        <p:txBody>
          <a:bodyPr lIns="72567" tIns="36283" rIns="72567" bIns="36283">
            <a:spAutoFit/>
          </a:bodyPr>
          <a:lstStyle/>
          <a:p>
            <a:pPr algn="ctr">
              <a:lnSpc>
                <a:spcPct val="150000"/>
              </a:lnSpc>
              <a:spcBef>
                <a:spcPct val="50000"/>
              </a:spcBef>
            </a:pPr>
            <a:r>
              <a:rPr kumimoji="1" lang="zh-CN" altLang="en-US" sz="2400" baseline="0">
                <a:solidFill>
                  <a:srgbClr val="000000"/>
                </a:solidFill>
                <a:latin typeface="宋体" panose="02010600030101010101" pitchFamily="2" charset="-122"/>
                <a:ea typeface="宋体" panose="02010600030101010101" pitchFamily="2" charset="-122"/>
                <a:cs typeface="宋体" panose="02010600030101010101" pitchFamily="2" charset="-122"/>
              </a:rPr>
              <a:t>质子数</a:t>
            </a:r>
          </a:p>
        </p:txBody>
      </p:sp>
      <p:grpSp>
        <p:nvGrpSpPr>
          <p:cNvPr id="3" name="Group 15"/>
          <p:cNvGrpSpPr/>
          <p:nvPr/>
        </p:nvGrpSpPr>
        <p:grpSpPr bwMode="auto">
          <a:xfrm>
            <a:off x="6479231" y="3978110"/>
            <a:ext cx="381000" cy="152400"/>
            <a:chOff x="4320" y="3360"/>
            <a:chExt cx="240" cy="96"/>
          </a:xfrm>
        </p:grpSpPr>
        <p:sp>
          <p:nvSpPr>
            <p:cNvPr id="13325" name="Line 16"/>
            <p:cNvSpPr>
              <a:spLocks noChangeShapeType="1"/>
            </p:cNvSpPr>
            <p:nvPr/>
          </p:nvSpPr>
          <p:spPr bwMode="auto">
            <a:xfrm>
              <a:off x="4320" y="3360"/>
              <a:ext cx="240" cy="0"/>
            </a:xfrm>
            <a:prstGeom prst="line">
              <a:avLst/>
            </a:prstGeom>
            <a:noFill/>
            <a:ln w="38100">
              <a:solidFill>
                <a:schemeClr val="folHlink"/>
              </a:solidFill>
              <a:round/>
            </a:ln>
          </p:spPr>
          <p:txBody>
            <a:bodyPr/>
            <a:lstStyle/>
            <a:p>
              <a:endParaRPr lang="zh-CN" altLang="en-US" baseline="0">
                <a:solidFill>
                  <a:srgbClr val="002060"/>
                </a:solidFill>
                <a:latin typeface="宋体" panose="02010600030101010101" pitchFamily="2" charset="-122"/>
                <a:cs typeface="宋体" panose="02010600030101010101" pitchFamily="2" charset="-122"/>
              </a:endParaRPr>
            </a:p>
          </p:txBody>
        </p:sp>
        <p:sp>
          <p:nvSpPr>
            <p:cNvPr id="13326" name="Line 17"/>
            <p:cNvSpPr>
              <a:spLocks noChangeShapeType="1"/>
            </p:cNvSpPr>
            <p:nvPr/>
          </p:nvSpPr>
          <p:spPr bwMode="auto">
            <a:xfrm>
              <a:off x="4320" y="3456"/>
              <a:ext cx="240" cy="0"/>
            </a:xfrm>
            <a:prstGeom prst="line">
              <a:avLst/>
            </a:prstGeom>
            <a:noFill/>
            <a:ln w="38100">
              <a:solidFill>
                <a:schemeClr val="folHlink"/>
              </a:solidFill>
              <a:round/>
            </a:ln>
          </p:spPr>
          <p:txBody>
            <a:bodyPr/>
            <a:lstStyle/>
            <a:p>
              <a:endParaRPr lang="zh-CN" altLang="en-US" baseline="0">
                <a:solidFill>
                  <a:srgbClr val="002060"/>
                </a:solidFill>
                <a:latin typeface="宋体" panose="02010600030101010101" pitchFamily="2" charset="-122"/>
                <a:cs typeface="宋体" panose="02010600030101010101" pitchFamily="2" charset="-122"/>
              </a:endParaRPr>
            </a:p>
          </p:txBody>
        </p:sp>
      </p:grpSp>
      <p:sp>
        <p:nvSpPr>
          <p:cNvPr id="145426" name="Text Box 18"/>
          <p:cNvSpPr txBox="1">
            <a:spLocks noChangeArrowheads="1"/>
          </p:cNvSpPr>
          <p:nvPr/>
        </p:nvSpPr>
        <p:spPr bwMode="auto">
          <a:xfrm>
            <a:off x="7012632" y="3749510"/>
            <a:ext cx="1447800" cy="626110"/>
          </a:xfrm>
          <a:prstGeom prst="rect">
            <a:avLst/>
          </a:prstGeom>
          <a:solidFill>
            <a:schemeClr val="bg1"/>
          </a:solidFill>
          <a:ln w="38100">
            <a:solidFill>
              <a:schemeClr val="folHlink"/>
            </a:solidFill>
            <a:miter lim="800000"/>
          </a:ln>
        </p:spPr>
        <p:txBody>
          <a:bodyPr lIns="72567" tIns="36283" rIns="72567" bIns="36283">
            <a:spAutoFit/>
          </a:bodyPr>
          <a:lstStyle/>
          <a:p>
            <a:pPr algn="ctr">
              <a:lnSpc>
                <a:spcPct val="150000"/>
              </a:lnSpc>
              <a:spcBef>
                <a:spcPct val="50000"/>
              </a:spcBef>
            </a:pPr>
            <a:r>
              <a:rPr kumimoji="1" lang="zh-CN" altLang="en-US" sz="2400" baseline="0">
                <a:solidFill>
                  <a:srgbClr val="000000"/>
                </a:solidFill>
                <a:latin typeface="宋体" panose="02010600030101010101" pitchFamily="2" charset="-122"/>
                <a:ea typeface="宋体" panose="02010600030101010101" pitchFamily="2" charset="-122"/>
                <a:cs typeface="宋体" panose="02010600030101010101" pitchFamily="2" charset="-122"/>
              </a:rPr>
              <a:t>电荷数</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5418"/>
                                        </p:tgtEl>
                                        <p:attrNameLst>
                                          <p:attrName>style.visibility</p:attrName>
                                        </p:attrNameLst>
                                      </p:cBhvr>
                                      <p:to>
                                        <p:strVal val="visible"/>
                                      </p:to>
                                    </p:set>
                                    <p:animEffect transition="in" filter="box(in)">
                                      <p:cBhvr>
                                        <p:cTn id="7" dur="500"/>
                                        <p:tgtEl>
                                          <p:spTgt spid="1454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5419"/>
                                        </p:tgtEl>
                                        <p:attrNameLst>
                                          <p:attrName>style.visibility</p:attrName>
                                        </p:attrNameLst>
                                      </p:cBhvr>
                                      <p:to>
                                        <p:strVal val="visible"/>
                                      </p:to>
                                    </p:set>
                                    <p:animEffect transition="in" filter="box(in)">
                                      <p:cBhvr>
                                        <p:cTn id="12" dur="500"/>
                                        <p:tgtEl>
                                          <p:spTgt spid="1454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5410"/>
                                        </p:tgtEl>
                                        <p:attrNameLst>
                                          <p:attrName>style.visibility</p:attrName>
                                        </p:attrNameLst>
                                      </p:cBhvr>
                                      <p:to>
                                        <p:strVal val="visible"/>
                                      </p:to>
                                    </p:set>
                                    <p:animEffect transition="in" filter="wipe(left)">
                                      <p:cBhvr>
                                        <p:cTn id="17" dur="500"/>
                                        <p:tgtEl>
                                          <p:spTgt spid="145410"/>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45420"/>
                                        </p:tgtEl>
                                        <p:attrNameLst>
                                          <p:attrName>style.visibility</p:attrName>
                                        </p:attrNameLst>
                                      </p:cBhvr>
                                      <p:to>
                                        <p:strVal val="visible"/>
                                      </p:to>
                                    </p:set>
                                    <p:animEffect transition="in" filter="wipe(left)">
                                      <p:cBhvr>
                                        <p:cTn id="21" dur="500"/>
                                        <p:tgtEl>
                                          <p:spTgt spid="145420"/>
                                        </p:tgtEl>
                                      </p:cBhvr>
                                    </p:animEffect>
                                  </p:childTnLst>
                                </p:cTn>
                              </p:par>
                            </p:childTnLst>
                          </p:cTn>
                        </p:par>
                        <p:par>
                          <p:cTn id="22" fill="hold">
                            <p:stCondLst>
                              <p:cond delay="1000"/>
                            </p:stCondLst>
                            <p:childTnLst>
                              <p:par>
                                <p:cTn id="23" presetID="4" presetClass="entr" presetSubtype="16" fill="hold" grpId="0" nodeType="afterEffect">
                                  <p:stCondLst>
                                    <p:cond delay="0"/>
                                  </p:stCondLst>
                                  <p:childTnLst>
                                    <p:set>
                                      <p:cBhvr>
                                        <p:cTn id="24" dur="1" fill="hold">
                                          <p:stCondLst>
                                            <p:cond delay="0"/>
                                          </p:stCondLst>
                                        </p:cTn>
                                        <p:tgtEl>
                                          <p:spTgt spid="145421"/>
                                        </p:tgtEl>
                                        <p:attrNameLst>
                                          <p:attrName>style.visibility</p:attrName>
                                        </p:attrNameLst>
                                      </p:cBhvr>
                                      <p:to>
                                        <p:strVal val="visible"/>
                                      </p:to>
                                    </p:set>
                                    <p:animEffect transition="in" filter="box(in)">
                                      <p:cBhvr>
                                        <p:cTn id="25" dur="500"/>
                                        <p:tgtEl>
                                          <p:spTgt spid="145421"/>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45422"/>
                                        </p:tgtEl>
                                        <p:attrNameLst>
                                          <p:attrName>style.visibility</p:attrName>
                                        </p:attrNameLst>
                                      </p:cBhvr>
                                      <p:to>
                                        <p:strVal val="visible"/>
                                      </p:to>
                                    </p:set>
                                    <p:animEffect transition="in" filter="box(in)">
                                      <p:cBhvr>
                                        <p:cTn id="30" dur="500"/>
                                        <p:tgtEl>
                                          <p:spTgt spid="145422"/>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ssolve">
                                      <p:cBhvr>
                                        <p:cTn id="34" dur="500"/>
                                        <p:tgtEl>
                                          <p:spTgt spid="3"/>
                                        </p:tgtEl>
                                      </p:cBhvr>
                                    </p:animEffect>
                                  </p:childTnLst>
                                </p:cTn>
                              </p:par>
                            </p:childTnLst>
                          </p:cTn>
                        </p:par>
                        <p:par>
                          <p:cTn id="35" fill="hold">
                            <p:stCondLst>
                              <p:cond delay="1000"/>
                            </p:stCondLst>
                            <p:childTnLst>
                              <p:par>
                                <p:cTn id="36" presetID="4" presetClass="entr" presetSubtype="16" fill="hold" grpId="0" nodeType="afterEffect">
                                  <p:stCondLst>
                                    <p:cond delay="0"/>
                                  </p:stCondLst>
                                  <p:childTnLst>
                                    <p:set>
                                      <p:cBhvr>
                                        <p:cTn id="37" dur="1" fill="hold">
                                          <p:stCondLst>
                                            <p:cond delay="0"/>
                                          </p:stCondLst>
                                        </p:cTn>
                                        <p:tgtEl>
                                          <p:spTgt spid="145426"/>
                                        </p:tgtEl>
                                        <p:attrNameLst>
                                          <p:attrName>style.visibility</p:attrName>
                                        </p:attrNameLst>
                                      </p:cBhvr>
                                      <p:to>
                                        <p:strVal val="visible"/>
                                      </p:to>
                                    </p:set>
                                    <p:animEffect transition="in" filter="box(in)">
                                      <p:cBhvr>
                                        <p:cTn id="38" dur="500"/>
                                        <p:tgtEl>
                                          <p:spTgt spid="145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bldLvl="0" animBg="1"/>
      <p:bldP spid="145418" grpId="0" bldLvl="0" animBg="1" autoUpdateAnimBg="0"/>
      <p:bldP spid="145419" grpId="0" bldLvl="0" animBg="1" autoUpdateAnimBg="0"/>
      <p:bldP spid="145420" grpId="0" bldLvl="0" animBg="1"/>
      <p:bldP spid="145421" grpId="0" bldLvl="0" animBg="1" autoUpdateAnimBg="0"/>
      <p:bldP spid="145422" grpId="0" bldLvl="0" animBg="1" autoUpdateAnimBg="0"/>
      <p:bldP spid="145426"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4294967295"/>
          </p:nvPr>
        </p:nvSpPr>
        <p:spPr>
          <a:xfrm>
            <a:off x="0" y="1889125"/>
            <a:ext cx="4826000" cy="1355725"/>
          </a:xfrm>
          <a:prstGeom prst="rect">
            <a:avLst/>
          </a:prstGeom>
        </p:spPr>
        <p:txBody>
          <a:bodyPr>
            <a:noAutofit/>
          </a:bodyPr>
          <a:lstStyle/>
          <a:p>
            <a:pPr marL="0" indent="0" algn="l" eaLnBrk="1" fontAlgn="base" hangingPunct="1">
              <a:lnSpc>
                <a:spcPct val="170000"/>
              </a:lnSpc>
              <a:spcBef>
                <a:spcPts val="0"/>
              </a:spcBef>
              <a:spcAft>
                <a:spcPct val="0"/>
              </a:spcAft>
              <a:buNone/>
            </a:pPr>
            <a:r>
              <a:rPr kumimoji="1" lang="en-US" altLang="zh-CN" sz="2400" dirty="0" smtClean="0">
                <a:solidFill>
                  <a:srgbClr val="000000"/>
                </a:solidFill>
                <a:ea typeface="宋体" panose="02010600030101010101" pitchFamily="2" charset="-122"/>
              </a:rPr>
              <a:t>    </a:t>
            </a:r>
            <a:r>
              <a:rPr kumimoji="1" lang="zh-CN" altLang="en-US" sz="2400" dirty="0" smtClean="0">
                <a:solidFill>
                  <a:srgbClr val="000000"/>
                </a:solidFill>
                <a:ea typeface="宋体" panose="02010600030101010101" pitchFamily="2" charset="-122"/>
              </a:rPr>
              <a:t>纳米技术是</a:t>
            </a:r>
            <a:r>
              <a:rPr kumimoji="1" lang="en-US" altLang="zh-CN" sz="2400" dirty="0" smtClean="0">
                <a:solidFill>
                  <a:srgbClr val="000000"/>
                </a:solidFill>
                <a:ea typeface="宋体" panose="02010600030101010101" pitchFamily="2" charset="-122"/>
              </a:rPr>
              <a:t>20</a:t>
            </a:r>
            <a:r>
              <a:rPr kumimoji="1" lang="zh-CN" altLang="en-US" sz="2400" dirty="0" smtClean="0">
                <a:solidFill>
                  <a:srgbClr val="000000"/>
                </a:solidFill>
                <a:ea typeface="宋体" panose="02010600030101010101" pitchFamily="2" charset="-122"/>
              </a:rPr>
              <a:t>世纪</a:t>
            </a:r>
            <a:r>
              <a:rPr kumimoji="1" lang="en-US" altLang="zh-CN" sz="2400" dirty="0" smtClean="0">
                <a:solidFill>
                  <a:srgbClr val="000000"/>
                </a:solidFill>
                <a:ea typeface="宋体" panose="02010600030101010101" pitchFamily="2" charset="-122"/>
              </a:rPr>
              <a:t>90</a:t>
            </a:r>
            <a:r>
              <a:rPr kumimoji="1" lang="zh-CN" altLang="en-US" sz="2400" dirty="0" smtClean="0">
                <a:solidFill>
                  <a:srgbClr val="000000"/>
                </a:solidFill>
                <a:ea typeface="宋体" panose="02010600030101010101" pitchFamily="2" charset="-122"/>
              </a:rPr>
              <a:t>年代出现的一门新兴技术</a:t>
            </a:r>
            <a:r>
              <a:rPr kumimoji="1" lang="en-US" altLang="zh-CN" sz="2400" dirty="0" smtClean="0">
                <a:solidFill>
                  <a:srgbClr val="000000"/>
                </a:solidFill>
                <a:ea typeface="宋体" panose="02010600030101010101" pitchFamily="2" charset="-122"/>
              </a:rPr>
              <a:t>。</a:t>
            </a:r>
          </a:p>
        </p:txBody>
      </p:sp>
      <p:pic>
        <p:nvPicPr>
          <p:cNvPr id="16388" name="Picture 4" descr="纳米晶体的制备及应用"/>
          <p:cNvPicPr>
            <a:picLocks noChangeAspect="1" noChangeArrowheads="1"/>
          </p:cNvPicPr>
          <p:nvPr/>
        </p:nvPicPr>
        <p:blipFill>
          <a:blip r:embed="rId3" cstate="print"/>
          <a:srcRect/>
          <a:stretch>
            <a:fillRect/>
          </a:stretch>
        </p:blipFill>
        <p:spPr bwMode="auto">
          <a:xfrm>
            <a:off x="5148064" y="1232454"/>
            <a:ext cx="3456384" cy="2478164"/>
          </a:xfrm>
          <a:prstGeom prst="rect">
            <a:avLst/>
          </a:prstGeom>
          <a:noFill/>
          <a:ln w="9525">
            <a:noFill/>
            <a:miter lim="800000"/>
            <a:headEnd/>
            <a:tailEnd/>
          </a:ln>
          <a:scene3d>
            <a:camera prst="perspectiveHeroicExtremeLeftFacing"/>
            <a:lightRig rig="threePt" dir="t"/>
          </a:scene3d>
        </p:spPr>
      </p:pic>
      <p:sp>
        <p:nvSpPr>
          <p:cNvPr id="5" name="矩形 4"/>
          <p:cNvSpPr/>
          <p:nvPr/>
        </p:nvSpPr>
        <p:spPr>
          <a:xfrm>
            <a:off x="539552" y="3824742"/>
            <a:ext cx="7272338" cy="1734185"/>
          </a:xfrm>
          <a:prstGeom prst="rect">
            <a:avLst/>
          </a:prstGeom>
        </p:spPr>
        <p:txBody>
          <a:bodyPr lIns="72567" tIns="36283" rIns="72567" bIns="36283">
            <a:spAutoFit/>
          </a:bodyPr>
          <a:lstStyle/>
          <a:p>
            <a:pPr>
              <a:lnSpc>
                <a:spcPct val="150000"/>
              </a:lnSpc>
              <a:spcBef>
                <a:spcPts val="0"/>
              </a:spcBef>
              <a:defRPr/>
            </a:pP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它是在</a:t>
            </a: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0.10</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至</a:t>
            </a: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100</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纳米</a:t>
            </a: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即十亿分之一米</a:t>
            </a: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尺度的空间内，研究电子、原子和分子运动规律和特性的崭新</a:t>
            </a:r>
            <a:r>
              <a:rPr kumimoji="1" lang="zh-CN" altLang="en-US"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技术</a:t>
            </a:r>
            <a:r>
              <a:rPr kumimoji="1" lang="en-US" altLang="zh-CN"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a:t>
            </a:r>
          </a:p>
        </p:txBody>
      </p:sp>
      <p:sp>
        <p:nvSpPr>
          <p:cNvPr id="2" name="矩形 1"/>
          <p:cNvSpPr/>
          <p:nvPr/>
        </p:nvSpPr>
        <p:spPr>
          <a:xfrm>
            <a:off x="604174" y="971215"/>
            <a:ext cx="1605280" cy="737235"/>
          </a:xfrm>
          <a:prstGeom prst="rect">
            <a:avLst/>
          </a:prstGeom>
        </p:spPr>
        <p:txBody>
          <a:bodyPr wrap="none">
            <a:spAutoFit/>
          </a:bodyPr>
          <a:lstStyle/>
          <a:p>
            <a:pPr>
              <a:lnSpc>
                <a:spcPct val="150000"/>
              </a:lnSpc>
              <a:spcBef>
                <a:spcPts val="0"/>
              </a:spcBef>
            </a:pPr>
            <a:r>
              <a:rPr kumimoji="1" lang="zh-CN" altLang="en-US" sz="28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纳米技术</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1470"/>
    </mc:Choice>
    <mc:Fallback xmlns="">
      <p:transition advTm="14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ppt_w</p:attrName>
                                        </p:attrNameLst>
                                      </p:cBhvr>
                                      <p:tavLst>
                                        <p:tav tm="0">
                                          <p:val>
                                            <p:strVal val="#ppt_w*0.05"/>
                                          </p:val>
                                        </p:tav>
                                        <p:tav tm="100000">
                                          <p:val>
                                            <p:strVal val="#ppt_w"/>
                                          </p:val>
                                        </p:tav>
                                      </p:tavLst>
                                    </p:anim>
                                    <p:anim calcmode="lin" valueType="num">
                                      <p:cBhvr>
                                        <p:cTn id="8" dur="500" fill="hold"/>
                                        <p:tgtEl>
                                          <p:spTgt spid="16388"/>
                                        </p:tgtEl>
                                        <p:attrNameLst>
                                          <p:attrName>ppt_h</p:attrName>
                                        </p:attrNameLst>
                                      </p:cBhvr>
                                      <p:tavLst>
                                        <p:tav tm="0">
                                          <p:val>
                                            <p:strVal val="#ppt_h"/>
                                          </p:val>
                                        </p:tav>
                                        <p:tav tm="100000">
                                          <p:val>
                                            <p:strVal val="#ppt_h"/>
                                          </p:val>
                                        </p:tav>
                                      </p:tavLst>
                                    </p:anim>
                                    <p:anim calcmode="lin" valueType="num">
                                      <p:cBhvr>
                                        <p:cTn id="9" dur="500" fill="hold"/>
                                        <p:tgtEl>
                                          <p:spTgt spid="16388"/>
                                        </p:tgtEl>
                                        <p:attrNameLst>
                                          <p:attrName>ppt_x</p:attrName>
                                        </p:attrNameLst>
                                      </p:cBhvr>
                                      <p:tavLst>
                                        <p:tav tm="0">
                                          <p:val>
                                            <p:strVal val="#ppt_x-.2"/>
                                          </p:val>
                                        </p:tav>
                                        <p:tav tm="100000">
                                          <p:val>
                                            <p:strVal val="#ppt_x"/>
                                          </p:val>
                                        </p:tav>
                                      </p:tavLst>
                                    </p:anim>
                                    <p:anim calcmode="lin" valueType="num">
                                      <p:cBhvr>
                                        <p:cTn id="10" dur="500" fill="hold"/>
                                        <p:tgtEl>
                                          <p:spTgt spid="16388"/>
                                        </p:tgtEl>
                                        <p:attrNameLst>
                                          <p:attrName>ppt_y</p:attrName>
                                        </p:attrNameLst>
                                      </p:cBhvr>
                                      <p:tavLst>
                                        <p:tav tm="0">
                                          <p:val>
                                            <p:strVal val="#ppt_y"/>
                                          </p:val>
                                        </p:tav>
                                        <p:tav tm="100000">
                                          <p:val>
                                            <p:strVal val="#ppt_y"/>
                                          </p:val>
                                        </p:tav>
                                      </p:tavLst>
                                    </p:anim>
                                    <p:animEffect transition="in" filter="fade">
                                      <p:cBhvr>
                                        <p:cTn id="11" dur="500"/>
                                        <p:tgtEl>
                                          <p:spTgt spid="1638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928688"/>
            <a:ext cx="4219575" cy="922337"/>
          </a:xfrm>
          <a:prstGeom prst="rect">
            <a:avLst/>
          </a:prstGeom>
        </p:spPr>
        <p:txBody>
          <a:bodyPr>
            <a:noAutofit/>
          </a:bodyPr>
          <a:lstStyle/>
          <a:p>
            <a:pPr eaLnBrk="1" fontAlgn="base" hangingPunct="1">
              <a:lnSpc>
                <a:spcPct val="150000"/>
              </a:lnSpc>
              <a:spcBef>
                <a:spcPts val="0"/>
              </a:spcBef>
              <a:spcAft>
                <a:spcPct val="0"/>
              </a:spcAft>
            </a:pPr>
            <a:r>
              <a:rPr kumimoji="1" lang="zh-CN" altLang="en-US" sz="2400" b="0" dirty="0">
                <a:solidFill>
                  <a:srgbClr val="000000"/>
                </a:solidFill>
                <a:ea typeface="宋体" panose="02010600030101010101" pitchFamily="2" charset="-122"/>
              </a:rPr>
              <a:t>纳米氧化钛</a:t>
            </a:r>
          </a:p>
        </p:txBody>
      </p:sp>
      <p:sp>
        <p:nvSpPr>
          <p:cNvPr id="17411" name="Rectangle 3"/>
          <p:cNvSpPr>
            <a:spLocks noGrp="1" noChangeArrowheads="1"/>
          </p:cNvSpPr>
          <p:nvPr>
            <p:ph idx="4294967295"/>
          </p:nvPr>
        </p:nvSpPr>
        <p:spPr>
          <a:xfrm>
            <a:off x="0" y="1736725"/>
            <a:ext cx="7847013" cy="3516313"/>
          </a:xfrm>
          <a:prstGeom prst="rect">
            <a:avLst/>
          </a:prstGeom>
        </p:spPr>
        <p:txBody>
          <a:bodyPr>
            <a:normAutofit/>
          </a:bodyPr>
          <a:lstStyle/>
          <a:p>
            <a:pPr marL="0" indent="0" algn="l" eaLnBrk="1" fontAlgn="base" hangingPunct="1">
              <a:lnSpc>
                <a:spcPct val="150000"/>
              </a:lnSpc>
              <a:spcBef>
                <a:spcPts val="0"/>
              </a:spcBef>
              <a:spcAft>
                <a:spcPct val="0"/>
              </a:spcAft>
              <a:buNone/>
            </a:pPr>
            <a:r>
              <a:rPr kumimoji="1" lang="en-US" altLang="zh-CN" sz="2400" dirty="0">
                <a:solidFill>
                  <a:srgbClr val="000000"/>
                </a:solidFill>
                <a:ea typeface="宋体" panose="02010600030101010101" pitchFamily="2" charset="-122"/>
              </a:rPr>
              <a:t>    </a:t>
            </a:r>
            <a:r>
              <a:rPr kumimoji="1" lang="zh-CN" altLang="en-US" sz="2400" dirty="0">
                <a:solidFill>
                  <a:srgbClr val="000000"/>
                </a:solidFill>
                <a:ea typeface="宋体" panose="02010600030101010101" pitchFamily="2" charset="-122"/>
              </a:rPr>
              <a:t>纳米钛可耐</a:t>
            </a:r>
            <a:r>
              <a:rPr kumimoji="1" lang="zh-CN" altLang="en-US" sz="2400" dirty="0" smtClean="0">
                <a:solidFill>
                  <a:srgbClr val="000000"/>
                </a:solidFill>
                <a:ea typeface="宋体" panose="02010600030101010101" pitchFamily="2" charset="-122"/>
              </a:rPr>
              <a:t>腐蚀</a:t>
            </a:r>
            <a:r>
              <a:rPr kumimoji="1" lang="en-US" altLang="zh-CN" sz="2400" dirty="0" smtClean="0">
                <a:solidFill>
                  <a:srgbClr val="000000"/>
                </a:solidFill>
                <a:ea typeface="宋体" panose="02010600030101010101" pitchFamily="2" charset="-122"/>
              </a:rPr>
              <a:t>,</a:t>
            </a:r>
            <a:r>
              <a:rPr kumimoji="1" lang="zh-CN" altLang="en-US" sz="2400" dirty="0" smtClean="0">
                <a:solidFill>
                  <a:srgbClr val="000000"/>
                </a:solidFill>
                <a:ea typeface="宋体" panose="02010600030101010101" pitchFamily="2" charset="-122"/>
              </a:rPr>
              <a:t>用</a:t>
            </a:r>
            <a:r>
              <a:rPr kumimoji="1" lang="zh-CN" altLang="en-US" sz="2400" dirty="0">
                <a:solidFill>
                  <a:srgbClr val="000000"/>
                </a:solidFill>
                <a:ea typeface="宋体" panose="02010600030101010101" pitchFamily="2" charset="-122"/>
              </a:rPr>
              <a:t>其涂覆的物品既能耐沸水，又能在海水中浸泡</a:t>
            </a:r>
            <a:r>
              <a:rPr kumimoji="1" lang="en-US" altLang="zh-CN" sz="2400" dirty="0">
                <a:solidFill>
                  <a:srgbClr val="000000"/>
                </a:solidFill>
                <a:ea typeface="宋体" panose="02010600030101010101" pitchFamily="2" charset="-122"/>
              </a:rPr>
              <a:t>10</a:t>
            </a:r>
            <a:r>
              <a:rPr kumimoji="1" lang="zh-CN" altLang="en-US" sz="2400" dirty="0">
                <a:solidFill>
                  <a:srgbClr val="000000"/>
                </a:solidFill>
                <a:ea typeface="宋体" panose="02010600030101010101" pitchFamily="2" charset="-122"/>
              </a:rPr>
              <a:t>年不</a:t>
            </a:r>
            <a:r>
              <a:rPr kumimoji="1" lang="zh-CN" altLang="en-US" sz="2400" dirty="0" smtClean="0">
                <a:solidFill>
                  <a:srgbClr val="000000"/>
                </a:solidFill>
                <a:ea typeface="宋体" panose="02010600030101010101" pitchFamily="2" charset="-122"/>
              </a:rPr>
              <a:t>损</a:t>
            </a:r>
            <a:r>
              <a:rPr kumimoji="1" lang="en-US" altLang="zh-CN" sz="2400" dirty="0" smtClean="0">
                <a:solidFill>
                  <a:srgbClr val="000000"/>
                </a:solidFill>
                <a:ea typeface="宋体" panose="02010600030101010101" pitchFamily="2" charset="-122"/>
              </a:rPr>
              <a:t>,</a:t>
            </a:r>
            <a:r>
              <a:rPr kumimoji="1" lang="zh-CN" altLang="en-US" sz="2400" dirty="0" smtClean="0">
                <a:solidFill>
                  <a:srgbClr val="000000"/>
                </a:solidFill>
                <a:ea typeface="宋体" panose="02010600030101010101" pitchFamily="2" charset="-122"/>
              </a:rPr>
              <a:t>它</a:t>
            </a:r>
            <a:r>
              <a:rPr kumimoji="1" lang="zh-CN" altLang="en-US" sz="2400" dirty="0">
                <a:solidFill>
                  <a:srgbClr val="000000"/>
                </a:solidFill>
                <a:ea typeface="宋体" panose="02010600030101010101" pitchFamily="2" charset="-122"/>
              </a:rPr>
              <a:t>还有神奇的自我修复</a:t>
            </a:r>
            <a:r>
              <a:rPr kumimoji="1" lang="zh-CN" altLang="en-US" sz="2400" dirty="0" smtClean="0">
                <a:solidFill>
                  <a:srgbClr val="000000"/>
                </a:solidFill>
                <a:ea typeface="宋体" panose="02010600030101010101" pitchFamily="2" charset="-122"/>
              </a:rPr>
              <a:t>能力</a:t>
            </a:r>
            <a:r>
              <a:rPr kumimoji="1" lang="en-US" altLang="zh-CN" sz="2400" dirty="0" smtClean="0">
                <a:solidFill>
                  <a:srgbClr val="000000"/>
                </a:solidFill>
                <a:ea typeface="宋体" panose="02010600030101010101" pitchFamily="2" charset="-122"/>
              </a:rPr>
              <a:t>,</a:t>
            </a:r>
            <a:r>
              <a:rPr kumimoji="1" lang="zh-CN" altLang="en-US" sz="2400" dirty="0" smtClean="0">
                <a:solidFill>
                  <a:srgbClr val="000000"/>
                </a:solidFill>
                <a:ea typeface="宋体" panose="02010600030101010101" pitchFamily="2" charset="-122"/>
              </a:rPr>
              <a:t>可</a:t>
            </a:r>
            <a:r>
              <a:rPr kumimoji="1" lang="zh-CN" altLang="en-US" sz="2400" dirty="0">
                <a:solidFill>
                  <a:srgbClr val="000000"/>
                </a:solidFill>
                <a:ea typeface="宋体" panose="02010600030101010101" pitchFamily="2" charset="-122"/>
              </a:rPr>
              <a:t>作为金属、非金属材料通用的修补</a:t>
            </a:r>
            <a:r>
              <a:rPr kumimoji="1" lang="zh-CN" altLang="en-US" sz="2400" dirty="0" smtClean="0">
                <a:solidFill>
                  <a:srgbClr val="000000"/>
                </a:solidFill>
                <a:ea typeface="宋体" panose="02010600030101010101" pitchFamily="2" charset="-122"/>
              </a:rPr>
              <a:t>剂</a:t>
            </a:r>
            <a:r>
              <a:rPr kumimoji="1" lang="en-US" altLang="zh-CN" sz="2400" dirty="0" smtClean="0">
                <a:solidFill>
                  <a:srgbClr val="000000"/>
                </a:solidFill>
                <a:ea typeface="宋体" panose="02010600030101010101" pitchFamily="2" charset="-122"/>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875"/>
    </mc:Choice>
    <mc:Fallback xmlns="">
      <p:transition advTm="8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7" dur="5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纳米零件"/>
          <p:cNvPicPr>
            <a:picLocks noChangeAspect="1" noChangeArrowheads="1"/>
          </p:cNvPicPr>
          <p:nvPr/>
        </p:nvPicPr>
        <p:blipFill>
          <a:blip r:embed="rId3" cstate="print"/>
          <a:srcRect/>
          <a:stretch>
            <a:fillRect/>
          </a:stretch>
        </p:blipFill>
        <p:spPr bwMode="auto">
          <a:xfrm>
            <a:off x="5004048" y="1796819"/>
            <a:ext cx="3009900" cy="3168650"/>
          </a:xfrm>
          <a:prstGeom prst="rect">
            <a:avLst/>
          </a:prstGeom>
          <a:noFill/>
          <a:ln w="9525">
            <a:noFill/>
            <a:miter lim="800000"/>
            <a:headEnd/>
            <a:tailEnd/>
          </a:ln>
        </p:spPr>
      </p:pic>
      <p:pic>
        <p:nvPicPr>
          <p:cNvPr id="19461" name="Picture 5" descr="20051027121740744"/>
          <p:cNvPicPr>
            <a:picLocks noChangeAspect="1" noChangeArrowheads="1"/>
          </p:cNvPicPr>
          <p:nvPr/>
        </p:nvPicPr>
        <p:blipFill>
          <a:blip r:embed="rId4" cstate="print"/>
          <a:srcRect/>
          <a:stretch>
            <a:fillRect/>
          </a:stretch>
        </p:blipFill>
        <p:spPr bwMode="auto">
          <a:xfrm>
            <a:off x="1404023" y="2157578"/>
            <a:ext cx="2664545" cy="230425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9462" name="Text Box 6"/>
          <p:cNvSpPr txBox="1">
            <a:spLocks noChangeArrowheads="1"/>
          </p:cNvSpPr>
          <p:nvPr/>
        </p:nvSpPr>
        <p:spPr bwMode="auto">
          <a:xfrm>
            <a:off x="5441174" y="5205198"/>
            <a:ext cx="1963738" cy="626110"/>
          </a:xfrm>
          <a:prstGeom prst="rect">
            <a:avLst/>
          </a:prstGeom>
          <a:noFill/>
          <a:ln w="9525">
            <a:noFill/>
            <a:miter lim="800000"/>
          </a:ln>
        </p:spPr>
        <p:txBody>
          <a:bodyPr lIns="72567" tIns="36283" rIns="72567" bIns="36283">
            <a:spAutoFit/>
          </a:bodyPr>
          <a:lstStyle/>
          <a:p>
            <a:pPr>
              <a:lnSpc>
                <a:spcPct val="150000"/>
              </a:lnSpc>
              <a:spcBef>
                <a:spcPts val="0"/>
              </a:spcBef>
            </a:pP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纳米零件</a:t>
            </a:r>
          </a:p>
        </p:txBody>
      </p:sp>
      <p:sp>
        <p:nvSpPr>
          <p:cNvPr id="19463" name="Text Box 7"/>
          <p:cNvSpPr txBox="1">
            <a:spLocks noChangeArrowheads="1"/>
          </p:cNvSpPr>
          <p:nvPr/>
        </p:nvSpPr>
        <p:spPr bwMode="auto">
          <a:xfrm>
            <a:off x="1907704" y="5205198"/>
            <a:ext cx="1363980" cy="626110"/>
          </a:xfrm>
          <a:prstGeom prst="rect">
            <a:avLst/>
          </a:prstGeom>
          <a:noFill/>
          <a:ln w="9525">
            <a:noFill/>
            <a:miter lim="800000"/>
          </a:ln>
        </p:spPr>
        <p:txBody>
          <a:bodyPr wrap="none" lIns="72567" tIns="36283" rIns="72567" bIns="36283">
            <a:spAutoFit/>
          </a:bodyPr>
          <a:lstStyle/>
          <a:p>
            <a:pPr>
              <a:lnSpc>
                <a:spcPct val="150000"/>
              </a:lnSpc>
              <a:spcBef>
                <a:spcPts val="0"/>
              </a:spcBef>
            </a:pP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纳米薄膜</a:t>
            </a:r>
          </a:p>
        </p:txBody>
      </p:sp>
      <p:sp>
        <p:nvSpPr>
          <p:cNvPr id="7" name="TextBox 6"/>
          <p:cNvSpPr txBox="1"/>
          <p:nvPr/>
        </p:nvSpPr>
        <p:spPr>
          <a:xfrm>
            <a:off x="785786" y="1000108"/>
            <a:ext cx="1800225" cy="626110"/>
          </a:xfrm>
          <a:prstGeom prst="rect">
            <a:avLst/>
          </a:prstGeom>
          <a:noFill/>
        </p:spPr>
        <p:txBody>
          <a:bodyPr lIns="72567" tIns="36283" rIns="72567" bIns="36283">
            <a:spAutoFit/>
          </a:bodyPr>
          <a:lstStyle/>
          <a:p>
            <a:pPr>
              <a:lnSpc>
                <a:spcPct val="150000"/>
              </a:lnSpc>
              <a:spcBef>
                <a:spcPts val="0"/>
              </a:spcBef>
              <a:defRPr/>
            </a:pP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应用</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1078"/>
    </mc:Choice>
    <mc:Fallback xmlns="">
      <p:transition advTm="107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0" y="2714620"/>
            <a:ext cx="9144000" cy="1470025"/>
          </a:xfrm>
          <a:prstGeom prst="rect">
            <a:avLst/>
          </a:prstGeom>
        </p:spPr>
        <p:txBody>
          <a:bodyPr/>
          <a:lstStyle/>
          <a:p>
            <a:pPr algn="ctr"/>
            <a:r>
              <a:rPr lang="zh-CN" altLang="en-US" sz="4800" dirty="0" smtClean="0">
                <a:solidFill>
                  <a:srgbClr val="FF6700"/>
                </a:solidFill>
                <a:effectLst>
                  <a:outerShdw blurRad="50800" dist="38100" dir="2700000" algn="tl" rotWithShape="0">
                    <a:prstClr val="black">
                      <a:alpha val="40000"/>
                    </a:prstClr>
                  </a:outerShdw>
                </a:effectLst>
                <a:latin typeface="华文新魏" panose="02010800040101010101" pitchFamily="2" charset="-122"/>
                <a:ea typeface="华文新魏" panose="02010800040101010101" pitchFamily="2" charset="-122"/>
                <a:cs typeface="+mn-cs"/>
              </a:rPr>
              <a:t>第十六章 粒子和宇宙</a:t>
            </a:r>
            <a:endParaRPr lang="zh-CN" altLang="en-US" sz="4800" dirty="0">
              <a:solidFill>
                <a:srgbClr val="FF6700"/>
              </a:solidFill>
              <a:effectLst>
                <a:outerShdw blurRad="50800" dist="38100" dir="2700000" algn="tl" rotWithShape="0">
                  <a:prstClr val="black">
                    <a:alpha val="40000"/>
                  </a:prstClr>
                </a:outerShdw>
              </a:effectLst>
              <a:latin typeface="华文新魏" panose="02010800040101010101" pitchFamily="2" charset="-122"/>
              <a:ea typeface="华文新魏" panose="02010800040101010101" pitchFamily="2" charset="-122"/>
              <a:cs typeface="+mn-cs"/>
            </a:endParaRPr>
          </a:p>
        </p:txBody>
      </p:sp>
      <p:sp>
        <p:nvSpPr>
          <p:cNvPr id="3" name="副标题 2"/>
          <p:cNvSpPr>
            <a:spLocks noGrp="1"/>
          </p:cNvSpPr>
          <p:nvPr>
            <p:ph type="subTitle" idx="4294967295"/>
          </p:nvPr>
        </p:nvSpPr>
        <p:spPr>
          <a:xfrm>
            <a:off x="0" y="3886200"/>
            <a:ext cx="9144000" cy="1752600"/>
          </a:xfrm>
          <a:prstGeom prst="rect">
            <a:avLst/>
          </a:prstGeom>
        </p:spPr>
        <p:txBody>
          <a:bodyPr/>
          <a:lstStyle/>
          <a:p>
            <a:pPr marL="0" algn="ctr">
              <a:buNone/>
            </a:pPr>
            <a:r>
              <a:rPr lang="zh-CN" altLang="en-US" sz="4000" dirty="0" smtClean="0">
                <a:solidFill>
                  <a:srgbClr val="F94D2B"/>
                </a:solidFill>
                <a:effectLst>
                  <a:outerShdw blurRad="50800" dist="38100" dir="2700000" algn="tl" rotWithShape="0">
                    <a:prstClr val="black">
                      <a:alpha val="40000"/>
                    </a:prstClr>
                  </a:outerShdw>
                </a:effectLst>
                <a:latin typeface="华文新魏" panose="02010800040101010101" pitchFamily="2" charset="-122"/>
                <a:ea typeface="华文新魏" panose="02010800040101010101" pitchFamily="2" charset="-122"/>
                <a:sym typeface="+mn-ea"/>
              </a:rPr>
              <a:t>一、探索微观世界的历程</a:t>
            </a:r>
            <a:endParaRPr lang="zh-CN" altLang="en-US" sz="4000" dirty="0">
              <a:solidFill>
                <a:srgbClr val="F94D2B"/>
              </a:solidFill>
              <a:effectLst>
                <a:outerShdw blurRad="50800" dist="38100" dir="2700000" algn="tl" rotWithShape="0">
                  <a:prstClr val="black">
                    <a:alpha val="40000"/>
                  </a:prstClr>
                </a:outerShdw>
              </a:effectLst>
              <a:latin typeface="华文新魏" panose="02010800040101010101" pitchFamily="2" charset="-122"/>
              <a:ea typeface="华文新魏" panose="02010800040101010101" pitchFamily="2" charset="-122"/>
              <a:sym typeface="+mn-ea"/>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75"/>
          <p:cNvSpPr>
            <a:spLocks noChangeArrowheads="1"/>
          </p:cNvSpPr>
          <p:nvPr/>
        </p:nvSpPr>
        <p:spPr bwMode="auto">
          <a:xfrm>
            <a:off x="440055" y="1845945"/>
            <a:ext cx="8386445" cy="2842260"/>
          </a:xfrm>
          <a:prstGeom prst="rect">
            <a:avLst/>
          </a:prstGeom>
          <a:noFill/>
          <a:ln w="9525">
            <a:noFill/>
            <a:miter lim="800000"/>
          </a:ln>
        </p:spPr>
        <p:txBody>
          <a:bodyPr wrap="square" lIns="72567" tIns="36283" rIns="72567" bIns="36283">
            <a:spAutoFit/>
          </a:bodyPr>
          <a:lstStyle/>
          <a:p>
            <a:pPr>
              <a:lnSpc>
                <a:spcPct val="150000"/>
              </a:lnSpc>
              <a:spcBef>
                <a:spcPts val="0"/>
              </a:spcBef>
            </a:pP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1.</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下列实例中，利用纳米材料特殊作用的是（ </a:t>
            </a:r>
            <a:r>
              <a:rPr kumimoji="1" lang="zh-CN" altLang="en-US"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       </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a:t>
            </a:r>
          </a:p>
          <a:p>
            <a:pPr>
              <a:lnSpc>
                <a:spcPct val="150000"/>
              </a:lnSpc>
              <a:spcBef>
                <a:spcPts val="0"/>
              </a:spcBef>
            </a:pP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A.</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为了装饰，在墙壁上涂刷了</a:t>
            </a:r>
            <a:r>
              <a:rPr kumimoji="1" lang="zh-CN" altLang="en-US"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“立邦”</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漆，漆能吸附在墙上</a:t>
            </a:r>
          </a:p>
          <a:p>
            <a:pPr>
              <a:lnSpc>
                <a:spcPct val="150000"/>
              </a:lnSpc>
              <a:spcBef>
                <a:spcPts val="0"/>
              </a:spcBef>
            </a:pP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B.</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用胶水可以把两张纸粘在一起</a:t>
            </a:r>
          </a:p>
          <a:p>
            <a:pPr>
              <a:lnSpc>
                <a:spcPct val="150000"/>
              </a:lnSpc>
              <a:spcBef>
                <a:spcPts val="0"/>
              </a:spcBef>
            </a:pP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C.</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用纳米陶瓷粉制成的陶瓷不易撞</a:t>
            </a:r>
            <a:r>
              <a:rPr kumimoji="1" lang="zh-CN" altLang="en-US"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碎</a:t>
            </a:r>
            <a:r>
              <a:rPr kumimoji="1" lang="en-US" altLang="zh-CN"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a:t>
            </a:r>
            <a:r>
              <a:rPr kumimoji="1" lang="zh-CN" altLang="en-US"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具有</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一定的塑性</a:t>
            </a:r>
          </a:p>
          <a:p>
            <a:pPr>
              <a:lnSpc>
                <a:spcPct val="150000"/>
              </a:lnSpc>
              <a:spcBef>
                <a:spcPts val="0"/>
              </a:spcBef>
            </a:pP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D.</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小雨天气，羽绒服装不易被雨水淋湿</a:t>
            </a:r>
          </a:p>
        </p:txBody>
      </p:sp>
      <p:sp>
        <p:nvSpPr>
          <p:cNvPr id="2" name="矩形 1"/>
          <p:cNvSpPr/>
          <p:nvPr/>
        </p:nvSpPr>
        <p:spPr>
          <a:xfrm>
            <a:off x="440025" y="1002011"/>
            <a:ext cx="894080" cy="737235"/>
          </a:xfrm>
          <a:prstGeom prst="rect">
            <a:avLst/>
          </a:prstGeom>
        </p:spPr>
        <p:txBody>
          <a:bodyPr wrap="none">
            <a:spAutoFit/>
          </a:bodyPr>
          <a:lstStyle/>
          <a:p>
            <a:pPr>
              <a:lnSpc>
                <a:spcPct val="150000"/>
              </a:lnSpc>
              <a:spcBef>
                <a:spcPts val="0"/>
              </a:spcBef>
            </a:pPr>
            <a:r>
              <a:rPr kumimoji="1" lang="zh-CN" altLang="en-US" sz="28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练习</a:t>
            </a:r>
          </a:p>
        </p:txBody>
      </p:sp>
      <p:sp>
        <p:nvSpPr>
          <p:cNvPr id="3" name="矩形 2"/>
          <p:cNvSpPr/>
          <p:nvPr/>
        </p:nvSpPr>
        <p:spPr>
          <a:xfrm>
            <a:off x="6948264" y="1772816"/>
            <a:ext cx="487680" cy="645160"/>
          </a:xfrm>
          <a:prstGeom prst="rect">
            <a:avLst/>
          </a:prstGeom>
        </p:spPr>
        <p:txBody>
          <a:bodyPr wrap="none">
            <a:spAutoFit/>
          </a:bodyPr>
          <a:lstStyle/>
          <a:p>
            <a:pPr>
              <a:lnSpc>
                <a:spcPct val="150000"/>
              </a:lnSpc>
              <a:spcBef>
                <a:spcPts val="0"/>
              </a:spcBef>
            </a:pPr>
            <a:r>
              <a:rPr kumimoji="1" lang="en-US" altLang="zh-CN" sz="2400" baseline="0" dirty="0" smtClean="0">
                <a:solidFill>
                  <a:srgbClr val="FF0000"/>
                </a:solidFill>
                <a:latin typeface="宋体" panose="02010600030101010101" pitchFamily="2" charset="-122"/>
                <a:ea typeface="宋体" panose="02010600030101010101" pitchFamily="2" charset="-122"/>
                <a:cs typeface="宋体" panose="02010600030101010101" pitchFamily="2" charset="-122"/>
              </a:rPr>
              <a:t>CD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500034" y="1142984"/>
            <a:ext cx="7704138" cy="3395980"/>
          </a:xfrm>
          <a:prstGeom prst="rect">
            <a:avLst/>
          </a:prstGeom>
          <a:noFill/>
          <a:ln w="9525">
            <a:noFill/>
            <a:miter lim="800000"/>
          </a:ln>
        </p:spPr>
        <p:txBody>
          <a:bodyPr lIns="72567" tIns="36283" rIns="72567" bIns="36283">
            <a:spAutoFit/>
          </a:bodyPr>
          <a:lstStyle/>
          <a:p>
            <a:pPr>
              <a:lnSpc>
                <a:spcPct val="150000"/>
              </a:lnSpc>
              <a:spcBef>
                <a:spcPts val="0"/>
              </a:spcBef>
            </a:pP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2.</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关于一些微观粒子的发现或提出，下列说法正确的是（    </a:t>
            </a:r>
            <a:r>
              <a:rPr kumimoji="1" lang="zh-CN" altLang="en-US" sz="240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ts val="0"/>
              </a:spcBef>
            </a:pP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A. </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汤姆逊发现了中子                 </a:t>
            </a:r>
          </a:p>
          <a:p>
            <a:pPr>
              <a:lnSpc>
                <a:spcPct val="150000"/>
              </a:lnSpc>
              <a:spcBef>
                <a:spcPts val="0"/>
              </a:spcBef>
            </a:pP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B. </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卢瑟福用</a:t>
            </a: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α</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粒子从氦原子核中打出了质子</a:t>
            </a:r>
          </a:p>
          <a:p>
            <a:pPr>
              <a:lnSpc>
                <a:spcPct val="150000"/>
              </a:lnSpc>
              <a:spcBef>
                <a:spcPts val="0"/>
              </a:spcBef>
            </a:pP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C. </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查德威克提出夸克的设想           </a:t>
            </a:r>
          </a:p>
          <a:p>
            <a:pPr>
              <a:lnSpc>
                <a:spcPct val="150000"/>
              </a:lnSpc>
              <a:spcBef>
                <a:spcPts val="0"/>
              </a:spcBef>
            </a:pPr>
            <a:r>
              <a:rPr kumimoji="1" lang="en-US" altLang="zh-CN"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D. </a:t>
            </a:r>
            <a:r>
              <a:rPr kumimoji="1" lang="zh-CN" altLang="en-US" sz="24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盖尔曼发现了中子 </a:t>
            </a:r>
          </a:p>
        </p:txBody>
      </p:sp>
      <p:sp>
        <p:nvSpPr>
          <p:cNvPr id="2" name="矩形 1"/>
          <p:cNvSpPr/>
          <p:nvPr/>
        </p:nvSpPr>
        <p:spPr>
          <a:xfrm>
            <a:off x="1068368" y="1628800"/>
            <a:ext cx="335280" cy="645160"/>
          </a:xfrm>
          <a:prstGeom prst="rect">
            <a:avLst/>
          </a:prstGeom>
        </p:spPr>
        <p:txBody>
          <a:bodyPr wrap="none">
            <a:spAutoFit/>
          </a:bodyPr>
          <a:lstStyle/>
          <a:p>
            <a:pPr>
              <a:lnSpc>
                <a:spcPct val="150000"/>
              </a:lnSpc>
              <a:spcBef>
                <a:spcPts val="0"/>
              </a:spcBef>
            </a:pPr>
            <a:r>
              <a:rPr kumimoji="1" lang="en-US" altLang="zh-CN" sz="2400" baseline="0" dirty="0">
                <a:solidFill>
                  <a:srgbClr val="FF0000"/>
                </a:solidFill>
                <a:latin typeface="宋体" panose="02010600030101010101" pitchFamily="2" charset="-122"/>
                <a:ea typeface="宋体" panose="02010600030101010101" pitchFamily="2" charset="-122"/>
                <a:cs typeface="宋体" panose="02010600030101010101" pitchFamily="2" charset="-122"/>
              </a:rPr>
              <a:t>B</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3073"/>
          <p:cNvSpPr>
            <a:spLocks noGrp="1"/>
          </p:cNvSpPr>
          <p:nvPr>
            <p:ph type="title" idx="4294967295"/>
          </p:nvPr>
        </p:nvSpPr>
        <p:spPr>
          <a:xfrm>
            <a:off x="285720" y="928670"/>
            <a:ext cx="5267325" cy="490538"/>
          </a:xfrm>
          <a:prstGeom prst="rect">
            <a:avLst/>
          </a:prstGeom>
        </p:spPr>
        <p:txBody>
          <a:bodyPr anchor="ctr">
            <a:normAutofit/>
          </a:bodyPr>
          <a:lstStyle/>
          <a:p>
            <a:r>
              <a:rPr lang="zh-CN" altLang="en-US" sz="2800" b="0" dirty="0">
                <a:solidFill>
                  <a:srgbClr val="000000"/>
                </a:solidFill>
                <a:latin typeface="宋体" panose="02010600030101010101" pitchFamily="2" charset="-122"/>
                <a:ea typeface="宋体" panose="02010600030101010101" pitchFamily="2" charset="-122"/>
              </a:rPr>
              <a:t>思维的火花</a:t>
            </a:r>
          </a:p>
        </p:txBody>
      </p:sp>
      <p:pic>
        <p:nvPicPr>
          <p:cNvPr id="3076" name="图片 3075" descr="wl9kbt16-1"/>
          <p:cNvPicPr>
            <a:picLocks noChangeAspect="1"/>
          </p:cNvPicPr>
          <p:nvPr/>
        </p:nvPicPr>
        <p:blipFill>
          <a:blip r:embed="rId2" cstate="print"/>
          <a:stretch>
            <a:fillRect/>
          </a:stretch>
        </p:blipFill>
        <p:spPr>
          <a:xfrm>
            <a:off x="642910" y="1500174"/>
            <a:ext cx="5332095" cy="4002405"/>
          </a:xfrm>
          <a:prstGeom prst="rect">
            <a:avLst/>
          </a:prstGeom>
          <a:noFill/>
          <a:ln w="9525">
            <a:noFill/>
          </a:ln>
        </p:spPr>
      </p:pic>
      <p:sp>
        <p:nvSpPr>
          <p:cNvPr id="3077" name="文本框 3076"/>
          <p:cNvSpPr txBox="1"/>
          <p:nvPr/>
        </p:nvSpPr>
        <p:spPr>
          <a:xfrm>
            <a:off x="793405" y="5741339"/>
            <a:ext cx="5535930" cy="460375"/>
          </a:xfrm>
          <a:prstGeom prst="rect">
            <a:avLst/>
          </a:prstGeom>
          <a:noFill/>
          <a:ln w="9525">
            <a:noFill/>
          </a:ln>
        </p:spPr>
        <p:txBody>
          <a:bodyPr wrap="square" anchor="t">
            <a:spAutoFit/>
          </a:bodyPr>
          <a:lstStyle/>
          <a:p>
            <a:r>
              <a:rPr lang="zh-CN" altLang="en-US" sz="2400" baseline="0" dirty="0">
                <a:solidFill>
                  <a:srgbClr val="000000"/>
                </a:solidFill>
                <a:uFillTx/>
                <a:latin typeface="宋体" panose="02010600030101010101" pitchFamily="2" charset="-122"/>
                <a:cs typeface="宋体" panose="02010600030101010101" pitchFamily="2" charset="-122"/>
              </a:rPr>
              <a:t>德谟克利特（公元前</a:t>
            </a:r>
            <a:r>
              <a:rPr lang="en-US" altLang="zh-CN" sz="2400" baseline="0" dirty="0">
                <a:solidFill>
                  <a:srgbClr val="000000"/>
                </a:solidFill>
                <a:uFillTx/>
                <a:latin typeface="宋体" panose="02010600030101010101" pitchFamily="2" charset="-122"/>
                <a:cs typeface="宋体" panose="02010600030101010101" pitchFamily="2" charset="-122"/>
              </a:rPr>
              <a:t>460</a:t>
            </a:r>
            <a:r>
              <a:rPr lang="zh-CN" altLang="en-US" sz="2400" baseline="0" dirty="0">
                <a:solidFill>
                  <a:srgbClr val="000000"/>
                </a:solidFill>
                <a:uFillTx/>
                <a:latin typeface="宋体" panose="02010600030101010101" pitchFamily="2" charset="-122"/>
                <a:cs typeface="宋体" panose="02010600030101010101" pitchFamily="2" charset="-122"/>
              </a:rPr>
              <a:t>－公元前</a:t>
            </a:r>
            <a:r>
              <a:rPr lang="en-US" altLang="zh-CN" sz="2400" baseline="0" dirty="0">
                <a:solidFill>
                  <a:srgbClr val="000000"/>
                </a:solidFill>
                <a:uFillTx/>
                <a:latin typeface="宋体" panose="02010600030101010101" pitchFamily="2" charset="-122"/>
                <a:cs typeface="宋体" panose="02010600030101010101" pitchFamily="2" charset="-122"/>
              </a:rPr>
              <a:t>370</a:t>
            </a:r>
            <a:r>
              <a:rPr lang="zh-CN" altLang="en-US" sz="2400" baseline="0" dirty="0">
                <a:solidFill>
                  <a:srgbClr val="000000"/>
                </a:solidFill>
                <a:uFillTx/>
                <a:latin typeface="宋体" panose="02010600030101010101" pitchFamily="2" charset="-122"/>
                <a:cs typeface="宋体" panose="02010600030101010101" pitchFamily="2" charset="-122"/>
              </a:rPr>
              <a:t>）</a:t>
            </a:r>
          </a:p>
        </p:txBody>
      </p:sp>
      <p:sp>
        <p:nvSpPr>
          <p:cNvPr id="3" name="圆角矩形 2"/>
          <p:cNvSpPr/>
          <p:nvPr/>
        </p:nvSpPr>
        <p:spPr>
          <a:xfrm>
            <a:off x="941995" y="4905679"/>
            <a:ext cx="2592070" cy="432435"/>
          </a:xfrm>
          <a:prstGeom prst="roundRect">
            <a:avLst/>
          </a:prstGeom>
          <a:solidFill>
            <a:srgbClr val="B9D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5" name="标题 3073"/>
          <p:cNvSpPr>
            <a:spLocks noGrp="1"/>
          </p:cNvSpPr>
          <p:nvPr/>
        </p:nvSpPr>
        <p:spPr>
          <a:xfrm>
            <a:off x="6089650" y="1136015"/>
            <a:ext cx="2541905" cy="4725670"/>
          </a:xfrm>
          <a:prstGeom prst="rect">
            <a:avLst/>
          </a:prstGeom>
        </p:spPr>
        <p:txBody>
          <a:bodyPr anchor="ctr"/>
          <a:lstStyle>
            <a:lvl1pPr algn="l" defTabSz="685800" rtl="0" eaLnBrk="1" latinLnBrk="0" hangingPunct="1">
              <a:lnSpc>
                <a:spcPct val="90000"/>
              </a:lnSpc>
              <a:spcBef>
                <a:spcPct val="0"/>
              </a:spcBef>
              <a:buNone/>
              <a:defRPr sz="2300" b="1" i="0" kern="1200" baseline="0">
                <a:solidFill>
                  <a:schemeClr val="tx1"/>
                </a:solidFill>
                <a:effectLst/>
                <a:latin typeface="Arial Black" panose="020B0A04020102020204" pitchFamily="34" charset="0"/>
                <a:ea typeface="微软雅黑" panose="020B0503020204020204" pitchFamily="34" charset="-122"/>
                <a:cs typeface="宋体" panose="02010600030101010101" pitchFamily="2" charset="-122"/>
              </a:defRPr>
            </a:lvl1pPr>
          </a:lstStyle>
          <a:p>
            <a:pPr>
              <a:lnSpc>
                <a:spcPct val="130000"/>
              </a:lnSpc>
            </a:pPr>
            <a:r>
              <a:rPr lang="en-US" altLang="zh-CN" sz="2400" b="0" dirty="0">
                <a:solidFill>
                  <a:srgbClr val="000000"/>
                </a:solidFill>
                <a:latin typeface="宋体" panose="02010600030101010101" pitchFamily="2" charset="-122"/>
                <a:ea typeface="宋体" panose="02010600030101010101" pitchFamily="2" charset="-122"/>
                <a:sym typeface="+mn-ea"/>
              </a:rPr>
              <a:t>“</a:t>
            </a:r>
            <a:r>
              <a:rPr lang="zh-CN" altLang="en-US" sz="2400" b="0" dirty="0">
                <a:solidFill>
                  <a:srgbClr val="000000"/>
                </a:solidFill>
                <a:latin typeface="宋体" panose="02010600030101010101" pitchFamily="2" charset="-122"/>
                <a:ea typeface="宋体" panose="02010600030101010101" pitchFamily="2" charset="-122"/>
                <a:sym typeface="+mn-ea"/>
              </a:rPr>
              <a:t>正像绿墙是由树干和枝叶组成似的，大自然的物都是由看不见的微小粒子</a:t>
            </a:r>
            <a:r>
              <a:rPr lang="en-US" altLang="zh-CN" sz="2400" b="0" dirty="0">
                <a:solidFill>
                  <a:srgbClr val="000000"/>
                </a:solidFill>
                <a:latin typeface="宋体" panose="02010600030101010101" pitchFamily="2" charset="-122"/>
                <a:ea typeface="宋体" panose="02010600030101010101" pitchFamily="2" charset="-122"/>
                <a:sym typeface="+mn-ea"/>
              </a:rPr>
              <a:t>——</a:t>
            </a:r>
            <a:r>
              <a:rPr lang="zh-CN" altLang="en-US" sz="2400" b="0" dirty="0">
                <a:solidFill>
                  <a:srgbClr val="000000"/>
                </a:solidFill>
                <a:latin typeface="宋体" panose="02010600030101010101" pitchFamily="2" charset="-122"/>
                <a:ea typeface="宋体" panose="02010600030101010101" pitchFamily="2" charset="-122"/>
                <a:sym typeface="+mn-ea"/>
              </a:rPr>
              <a:t>原子构成。原子不能消失，但也不会无中生有。”</a:t>
            </a:r>
            <a:endParaRPr lang="zh-CN" altLang="en-US" sz="2400" b="0" dirty="0">
              <a:solidFill>
                <a:srgbClr val="000000"/>
              </a:solidFill>
              <a:latin typeface="宋体" panose="02010600030101010101" pitchFamily="2" charset="-122"/>
              <a:ea typeface="宋体" panose="02010600030101010101" pitchFamily="2" charset="-122"/>
            </a:endParaRPr>
          </a:p>
          <a:p>
            <a:pPr>
              <a:lnSpc>
                <a:spcPct val="130000"/>
              </a:lnSpc>
            </a:pPr>
            <a:r>
              <a:rPr lang="en-US" altLang="zh-CN" sz="2400" b="0" dirty="0">
                <a:solidFill>
                  <a:srgbClr val="000000"/>
                </a:solidFill>
                <a:latin typeface="宋体" panose="02010600030101010101" pitchFamily="2" charset="-122"/>
                <a:ea typeface="宋体" panose="02010600030101010101" pitchFamily="2" charset="-122"/>
                <a:sym typeface="+mn-ea"/>
              </a:rPr>
              <a:t>——</a:t>
            </a:r>
            <a:r>
              <a:rPr lang="zh-CN" altLang="en-US" sz="2400" b="0" dirty="0">
                <a:solidFill>
                  <a:srgbClr val="000000"/>
                </a:solidFill>
                <a:latin typeface="宋体" panose="02010600030101010101" pitchFamily="2" charset="-122"/>
                <a:ea typeface="宋体" panose="02010600030101010101" pitchFamily="2" charset="-122"/>
                <a:sym typeface="+mn-ea"/>
              </a:rPr>
              <a:t>德谟克利特</a:t>
            </a:r>
            <a:endParaRPr lang="zh-CN" altLang="en-US" sz="2400" b="0" dirty="0" smtClean="0">
              <a:latin typeface="宋体" panose="02010600030101010101" pitchFamily="2" charset="-122"/>
              <a:ea typeface="宋体" panose="02010600030101010101" pitchFamily="2" charset="-122"/>
            </a:endParaRPr>
          </a:p>
          <a:p>
            <a:endParaRPr lang="zh-CN" altLang="en-US" sz="2400" b="0" dirty="0" smtClean="0">
              <a:solidFill>
                <a:srgbClr val="000000"/>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blinds(horizontal)">
                                      <p:cBhvr>
                                        <p:cTn id="13" dur="500"/>
                                        <p:tgtEl>
                                          <p:spTgt spid="307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077"/>
                                        </p:tgtEl>
                                        <p:attrNameLst>
                                          <p:attrName>style.visibility</p:attrName>
                                        </p:attrNameLst>
                                      </p:cBhvr>
                                      <p:to>
                                        <p:strVal val="visible"/>
                                      </p:to>
                                    </p:set>
                                    <p:animEffect transition="in" filter="blinds(horizontal)">
                                      <p:cBhvr>
                                        <p:cTn id="20" dur="500"/>
                                        <p:tgtEl>
                                          <p:spTgt spid="307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7" grpId="0"/>
      <p:bldP spid="3"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3073"/>
          <p:cNvSpPr>
            <a:spLocks noGrp="1"/>
          </p:cNvSpPr>
          <p:nvPr>
            <p:ph type="title" idx="4294967295"/>
          </p:nvPr>
        </p:nvSpPr>
        <p:spPr>
          <a:xfrm>
            <a:off x="500034" y="1000108"/>
            <a:ext cx="5267325" cy="490538"/>
          </a:xfrm>
          <a:prstGeom prst="rect">
            <a:avLst/>
          </a:prstGeom>
        </p:spPr>
        <p:txBody>
          <a:bodyPr anchor="ctr">
            <a:normAutofit/>
          </a:bodyPr>
          <a:lstStyle/>
          <a:p>
            <a:r>
              <a:rPr lang="zh-CN" altLang="en-US" sz="2800" b="0" dirty="0">
                <a:solidFill>
                  <a:srgbClr val="000000"/>
                </a:solidFill>
                <a:latin typeface="宋体" panose="02010600030101010101" pitchFamily="2" charset="-122"/>
                <a:ea typeface="宋体" panose="02010600030101010101" pitchFamily="2" charset="-122"/>
              </a:rPr>
              <a:t>走向科学</a:t>
            </a:r>
          </a:p>
        </p:txBody>
      </p:sp>
      <p:sp>
        <p:nvSpPr>
          <p:cNvPr id="4099" name="文本占位符 4098"/>
          <p:cNvSpPr>
            <a:spLocks noGrp="1"/>
          </p:cNvSpPr>
          <p:nvPr>
            <p:ph idx="4294967295"/>
          </p:nvPr>
        </p:nvSpPr>
        <p:spPr>
          <a:xfrm>
            <a:off x="857224" y="1928802"/>
            <a:ext cx="7804150" cy="3622675"/>
          </a:xfrm>
          <a:prstGeom prst="rect">
            <a:avLst/>
          </a:prstGeom>
        </p:spPr>
        <p:txBody>
          <a:bodyPr/>
          <a:lstStyle/>
          <a:p>
            <a:pPr marL="0" indent="0">
              <a:lnSpc>
                <a:spcPct val="150000"/>
              </a:lnSpc>
              <a:buNone/>
            </a:pPr>
            <a:r>
              <a:rPr lang="en-US" altLang="zh-CN" sz="2400" dirty="0">
                <a:solidFill>
                  <a:srgbClr val="000000"/>
                </a:solidFill>
                <a:latin typeface="宋体" panose="02010600030101010101" pitchFamily="2" charset="-122"/>
                <a:ea typeface="宋体" panose="02010600030101010101" pitchFamily="2" charset="-122"/>
              </a:rPr>
              <a:t>    </a:t>
            </a:r>
            <a:r>
              <a:rPr lang="zh-CN" altLang="en-US" sz="2400" dirty="0">
                <a:solidFill>
                  <a:srgbClr val="000000"/>
                </a:solidFill>
                <a:latin typeface="宋体" panose="02010600030101010101" pitchFamily="2" charset="-122"/>
                <a:ea typeface="宋体" panose="02010600030101010101" pitchFamily="2" charset="-122"/>
              </a:rPr>
              <a:t>德谟克利特的原子论缺少科学的实验基础，长期以来并不为人们所认同。</a:t>
            </a:r>
          </a:p>
          <a:p>
            <a:pPr marL="0" indent="0">
              <a:lnSpc>
                <a:spcPct val="150000"/>
              </a:lnSpc>
              <a:buNone/>
            </a:pPr>
            <a:r>
              <a:rPr lang="zh-CN" altLang="en-US" sz="2400" dirty="0">
                <a:solidFill>
                  <a:srgbClr val="000000"/>
                </a:solidFill>
                <a:sym typeface="+mn-ea"/>
              </a:rPr>
              <a:t>    直到</a:t>
            </a:r>
            <a:r>
              <a:rPr lang="en-US" altLang="zh-CN" sz="2400" dirty="0">
                <a:solidFill>
                  <a:srgbClr val="000000"/>
                </a:solidFill>
                <a:sym typeface="+mn-ea"/>
              </a:rPr>
              <a:t>17</a:t>
            </a:r>
            <a:r>
              <a:rPr lang="zh-CN" altLang="en-US" sz="2400" dirty="0">
                <a:solidFill>
                  <a:srgbClr val="000000"/>
                </a:solidFill>
                <a:sym typeface="+mn-ea"/>
              </a:rPr>
              <a:t>世纪，以“化学之父”道尔顿和玻意耳为代表的科学家通过大量的实验才复活和确立了原子论。</a:t>
            </a:r>
            <a:endParaRPr lang="zh-CN" altLang="en-US" sz="2400" dirty="0">
              <a:solidFill>
                <a:srgbClr val="000000"/>
              </a:solidFill>
              <a:latin typeface="宋体" panose="02010600030101010101" pitchFamily="2" charset="-122"/>
              <a:cs typeface="宋体" panose="02010600030101010101" pitchFamily="2" charset="-122"/>
            </a:endParaRPr>
          </a:p>
          <a:p>
            <a:pPr marL="0" indent="0">
              <a:lnSpc>
                <a:spcPct val="150000"/>
              </a:lnSpc>
              <a:buNone/>
            </a:pPr>
            <a:endParaRPr lang="zh-CN" altLang="en-US" sz="2400" dirty="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 calcmode="lin" valueType="num">
                                      <p:cBhvr additive="base">
                                        <p:cTn id="19"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409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4294967295"/>
          </p:nvPr>
        </p:nvSpPr>
        <p:spPr>
          <a:xfrm>
            <a:off x="5357818" y="2571744"/>
            <a:ext cx="3095625" cy="1246188"/>
          </a:xfrm>
          <a:prstGeom prst="rect">
            <a:avLst/>
          </a:prstGeom>
        </p:spPr>
        <p:txBody>
          <a:bodyPr/>
          <a:lstStyle/>
          <a:p>
            <a:pPr>
              <a:lnSpc>
                <a:spcPct val="150000"/>
              </a:lnSpc>
              <a:buNone/>
            </a:pPr>
            <a:r>
              <a:rPr lang="en-US" altLang="zh-CN" sz="2400" dirty="0">
                <a:solidFill>
                  <a:srgbClr val="000000"/>
                </a:solidFill>
                <a:ea typeface="宋体" panose="02010600030101010101" pitchFamily="2" charset="-122"/>
              </a:rPr>
              <a:t>“</a:t>
            </a:r>
            <a:r>
              <a:rPr lang="zh-CN" altLang="en-US" sz="2400" dirty="0">
                <a:solidFill>
                  <a:srgbClr val="000000"/>
                </a:solidFill>
                <a:ea typeface="宋体" panose="02010600030101010101" pitchFamily="2" charset="-122"/>
              </a:rPr>
              <a:t>化学之父”道尔顿（</a:t>
            </a:r>
            <a:r>
              <a:rPr lang="en-US" altLang="zh-CN" sz="2400" dirty="0">
                <a:solidFill>
                  <a:srgbClr val="000000"/>
                </a:solidFill>
                <a:ea typeface="宋体" panose="02010600030101010101" pitchFamily="2" charset="-122"/>
              </a:rPr>
              <a:t>1766—1844</a:t>
            </a:r>
            <a:r>
              <a:rPr lang="zh-CN" altLang="en-US" sz="2400" dirty="0">
                <a:solidFill>
                  <a:srgbClr val="000000"/>
                </a:solidFill>
                <a:ea typeface="宋体" panose="02010600030101010101" pitchFamily="2" charset="-122"/>
              </a:rPr>
              <a:t>）</a:t>
            </a:r>
          </a:p>
        </p:txBody>
      </p:sp>
      <p:pic>
        <p:nvPicPr>
          <p:cNvPr id="5124" name="图片 5123" descr="wl9kbt16-2"/>
          <p:cNvPicPr>
            <a:picLocks noChangeAspect="1"/>
          </p:cNvPicPr>
          <p:nvPr/>
        </p:nvPicPr>
        <p:blipFill>
          <a:blip r:embed="rId2" cstate="print"/>
          <a:stretch>
            <a:fillRect/>
          </a:stretch>
        </p:blipFill>
        <p:spPr>
          <a:xfrm>
            <a:off x="929005" y="1090295"/>
            <a:ext cx="4047490" cy="501078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heckerboard(across)">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 calcmode="lin" valueType="num">
                                      <p:cBhvr additive="base">
                                        <p:cTn id="12" dur="500" fill="hold"/>
                                        <p:tgtEl>
                                          <p:spTgt spid="512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文本占位符 6146"/>
          <p:cNvSpPr>
            <a:spLocks noGrp="1"/>
          </p:cNvSpPr>
          <p:nvPr>
            <p:ph idx="4294967295"/>
          </p:nvPr>
        </p:nvSpPr>
        <p:spPr>
          <a:xfrm>
            <a:off x="0" y="958850"/>
            <a:ext cx="8715404" cy="892175"/>
          </a:xfrm>
          <a:prstGeom prst="rect">
            <a:avLst/>
          </a:prstGeom>
        </p:spPr>
        <p:txBody>
          <a:bodyPr>
            <a:noAutofit/>
          </a:bodyPr>
          <a:lstStyle/>
          <a:p>
            <a:pPr>
              <a:lnSpc>
                <a:spcPct val="150000"/>
              </a:lnSpc>
              <a:buNone/>
            </a:pPr>
            <a:r>
              <a:rPr lang="en-US" altLang="zh-CN" sz="2400" dirty="0">
                <a:solidFill>
                  <a:srgbClr val="000000"/>
                </a:solidFill>
                <a:uFillTx/>
                <a:ea typeface="宋体" panose="02010600030101010101" pitchFamily="2" charset="-122"/>
              </a:rPr>
              <a:t>   1811</a:t>
            </a:r>
            <a:r>
              <a:rPr lang="zh-CN" altLang="en-US" sz="2400" dirty="0">
                <a:solidFill>
                  <a:srgbClr val="000000"/>
                </a:solidFill>
                <a:uFillTx/>
                <a:ea typeface="宋体" panose="02010600030101010101" pitchFamily="2" charset="-122"/>
              </a:rPr>
              <a:t>年，意大利的科学家阿伏伽德罗进一步指出，物质一般不是直接由原子组成，而是由几个原子相结合的分子构成的。</a:t>
            </a:r>
          </a:p>
        </p:txBody>
      </p:sp>
      <p:pic>
        <p:nvPicPr>
          <p:cNvPr id="6149" name="图片 6148" descr="wl9kbt16-3"/>
          <p:cNvPicPr>
            <a:picLocks noChangeAspect="1"/>
          </p:cNvPicPr>
          <p:nvPr/>
        </p:nvPicPr>
        <p:blipFill>
          <a:blip r:embed="rId2" cstate="print"/>
          <a:stretch>
            <a:fillRect/>
          </a:stretch>
        </p:blipFill>
        <p:spPr>
          <a:xfrm>
            <a:off x="647065" y="2375535"/>
            <a:ext cx="5500370" cy="4250690"/>
          </a:xfrm>
          <a:prstGeom prst="rect">
            <a:avLst/>
          </a:prstGeom>
          <a:noFill/>
          <a:ln w="9525">
            <a:noFill/>
          </a:ln>
        </p:spPr>
      </p:pic>
      <p:sp>
        <p:nvSpPr>
          <p:cNvPr id="6151" name="文本框 6150"/>
          <p:cNvSpPr txBox="1"/>
          <p:nvPr/>
        </p:nvSpPr>
        <p:spPr>
          <a:xfrm>
            <a:off x="6506210" y="2211070"/>
            <a:ext cx="921385" cy="3959225"/>
          </a:xfrm>
          <a:prstGeom prst="rect">
            <a:avLst/>
          </a:prstGeom>
          <a:noFill/>
          <a:ln w="9525">
            <a:noFill/>
          </a:ln>
        </p:spPr>
        <p:txBody>
          <a:bodyPr vert="eaVert" wrap="square">
            <a:spAutoFit/>
          </a:bodyPr>
          <a:lstStyle/>
          <a:p>
            <a:r>
              <a:rPr lang="zh-CN" altLang="en-US" sz="2400" baseline="0" dirty="0">
                <a:solidFill>
                  <a:srgbClr val="000000"/>
                </a:solidFill>
                <a:uFillTx/>
                <a:latin typeface="宋体" panose="02010600030101010101" pitchFamily="2" charset="-122"/>
                <a:cs typeface="宋体" panose="02010600030101010101" pitchFamily="2" charset="-122"/>
              </a:rPr>
              <a:t>用场离子显微镜拍摄的钨针针尖上的原子图样</a:t>
            </a:r>
          </a:p>
        </p:txBody>
      </p:sp>
      <p:sp>
        <p:nvSpPr>
          <p:cNvPr id="6154" name="文本框 6153"/>
          <p:cNvSpPr txBox="1"/>
          <p:nvPr/>
        </p:nvSpPr>
        <p:spPr>
          <a:xfrm>
            <a:off x="6297613" y="3522980"/>
            <a:ext cx="1859280" cy="460375"/>
          </a:xfrm>
          <a:prstGeom prst="rect">
            <a:avLst/>
          </a:prstGeom>
          <a:noFill/>
          <a:ln w="9525">
            <a:noFill/>
          </a:ln>
        </p:spPr>
        <p:txBody>
          <a:bodyPr wrap="none" anchor="t">
            <a:spAutoFit/>
          </a:bodyPr>
          <a:lstStyle/>
          <a:p>
            <a:r>
              <a:rPr lang="en-US" altLang="zh-CN" sz="2400" baseline="0" dirty="0">
                <a:solidFill>
                  <a:srgbClr val="000000"/>
                </a:solidFill>
                <a:uFillTx/>
                <a:latin typeface="宋体" panose="02010600030101010101" pitchFamily="2" charset="-122"/>
                <a:cs typeface="宋体" panose="02010600030101010101" pitchFamily="2" charset="-122"/>
              </a:rPr>
              <a:t>DNA</a:t>
            </a:r>
            <a:r>
              <a:rPr lang="zh-CN" altLang="en-US" sz="2400" baseline="0" dirty="0">
                <a:solidFill>
                  <a:srgbClr val="000000"/>
                </a:solidFill>
                <a:uFillTx/>
                <a:latin typeface="宋体" panose="02010600030101010101" pitchFamily="2" charset="-122"/>
                <a:cs typeface="宋体" panose="02010600030101010101" pitchFamily="2" charset="-122"/>
              </a:rPr>
              <a:t>分子结构</a:t>
            </a:r>
          </a:p>
        </p:txBody>
      </p:sp>
      <p:pic>
        <p:nvPicPr>
          <p:cNvPr id="1026" name="Picture 2"/>
          <p:cNvPicPr>
            <a:picLocks noChangeAspect="1" noChangeArrowheads="1"/>
          </p:cNvPicPr>
          <p:nvPr/>
        </p:nvPicPr>
        <p:blipFill>
          <a:blip r:embed="rId3" cstate="print"/>
          <a:srcRect/>
          <a:stretch>
            <a:fillRect/>
          </a:stretch>
        </p:blipFill>
        <p:spPr bwMode="auto">
          <a:xfrm>
            <a:off x="1187624" y="2420888"/>
            <a:ext cx="4513425" cy="4198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149"/>
                                        </p:tgtEl>
                                        <p:attrNameLst>
                                          <p:attrName>style.visibility</p:attrName>
                                        </p:attrNameLst>
                                      </p:cBhvr>
                                      <p:to>
                                        <p:strVal val="visible"/>
                                      </p:to>
                                    </p:set>
                                    <p:animEffect transition="in" filter="checkerboard(across)">
                                      <p:cBhvr>
                                        <p:cTn id="13" dur="500"/>
                                        <p:tgtEl>
                                          <p:spTgt spid="614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151"/>
                                        </p:tgtEl>
                                        <p:attrNameLst>
                                          <p:attrName>style.visibility</p:attrName>
                                        </p:attrNameLst>
                                      </p:cBhvr>
                                      <p:to>
                                        <p:strVal val="visible"/>
                                      </p:to>
                                    </p:set>
                                    <p:anim calcmode="lin" valueType="num">
                                      <p:cBhvr additive="base">
                                        <p:cTn id="18" dur="500" fill="hold"/>
                                        <p:tgtEl>
                                          <p:spTgt spid="6151"/>
                                        </p:tgtEl>
                                        <p:attrNameLst>
                                          <p:attrName>ppt_x</p:attrName>
                                        </p:attrNameLst>
                                      </p:cBhvr>
                                      <p:tavLst>
                                        <p:tav tm="0">
                                          <p:val>
                                            <p:strVal val="#ppt_x"/>
                                          </p:val>
                                        </p:tav>
                                        <p:tav tm="100000">
                                          <p:val>
                                            <p:strVal val="#ppt_x"/>
                                          </p:val>
                                        </p:tav>
                                      </p:tavLst>
                                    </p:anim>
                                    <p:anim calcmode="lin" valueType="num">
                                      <p:cBhvr additive="base">
                                        <p:cTn id="19"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xit" presetSubtype="10" fill="hold" nodeType="clickEffect">
                                  <p:stCondLst>
                                    <p:cond delay="0"/>
                                  </p:stCondLst>
                                  <p:childTnLst>
                                    <p:animEffect transition="out" filter="checkerboard(across)">
                                      <p:cBhvr>
                                        <p:cTn id="23" dur="500"/>
                                        <p:tgtEl>
                                          <p:spTgt spid="6149"/>
                                        </p:tgtEl>
                                      </p:cBhvr>
                                    </p:animEffect>
                                    <p:set>
                                      <p:cBhvr>
                                        <p:cTn id="24" dur="1" fill="hold">
                                          <p:stCondLst>
                                            <p:cond delay="499"/>
                                          </p:stCondLst>
                                        </p:cTn>
                                        <p:tgtEl>
                                          <p:spTgt spid="614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grpId="1" nodeType="clickEffect">
                                  <p:stCondLst>
                                    <p:cond delay="0"/>
                                  </p:stCondLst>
                                  <p:childTnLst>
                                    <p:animEffect transition="out" filter="checkerboard(across)">
                                      <p:cBhvr>
                                        <p:cTn id="28" dur="500"/>
                                        <p:tgtEl>
                                          <p:spTgt spid="6151"/>
                                        </p:tgtEl>
                                      </p:cBhvr>
                                    </p:animEffect>
                                    <p:set>
                                      <p:cBhvr>
                                        <p:cTn id="29" dur="1" fill="hold">
                                          <p:stCondLst>
                                            <p:cond delay="499"/>
                                          </p:stCondLst>
                                        </p:cTn>
                                        <p:tgtEl>
                                          <p:spTgt spid="615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154"/>
                                        </p:tgtEl>
                                        <p:attrNameLst>
                                          <p:attrName>style.visibility</p:attrName>
                                        </p:attrNameLst>
                                      </p:cBhvr>
                                      <p:to>
                                        <p:strVal val="visible"/>
                                      </p:to>
                                    </p:set>
                                    <p:anim calcmode="lin" valueType="num">
                                      <p:cBhvr additive="base">
                                        <p:cTn id="34" dur="500" fill="hold"/>
                                        <p:tgtEl>
                                          <p:spTgt spid="6154"/>
                                        </p:tgtEl>
                                        <p:attrNameLst>
                                          <p:attrName>ppt_x</p:attrName>
                                        </p:attrNameLst>
                                      </p:cBhvr>
                                      <p:tavLst>
                                        <p:tav tm="0">
                                          <p:val>
                                            <p:strVal val="#ppt_x"/>
                                          </p:val>
                                        </p:tav>
                                        <p:tav tm="100000">
                                          <p:val>
                                            <p:strVal val="#ppt_x"/>
                                          </p:val>
                                        </p:tav>
                                      </p:tavLst>
                                    </p:anim>
                                    <p:anim calcmode="lin" valueType="num">
                                      <p:cBhvr additive="base">
                                        <p:cTn id="35"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 calcmode="lin" valueType="num">
                                      <p:cBhvr additive="base">
                                        <p:cTn id="40" dur="500" fill="hold"/>
                                        <p:tgtEl>
                                          <p:spTgt spid="1026"/>
                                        </p:tgtEl>
                                        <p:attrNameLst>
                                          <p:attrName>ppt_x</p:attrName>
                                        </p:attrNameLst>
                                      </p:cBhvr>
                                      <p:tavLst>
                                        <p:tav tm="0">
                                          <p:val>
                                            <p:strVal val="#ppt_x"/>
                                          </p:val>
                                        </p:tav>
                                        <p:tav tm="100000">
                                          <p:val>
                                            <p:strVal val="#ppt_x"/>
                                          </p:val>
                                        </p:tav>
                                      </p:tavLst>
                                    </p:anim>
                                    <p:anim calcmode="lin" valueType="num">
                                      <p:cBhvr additive="base">
                                        <p:cTn id="4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51" grpId="0"/>
      <p:bldP spid="6151" grpId="1"/>
      <p:bldP spid="61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2" name="Text Box 12"/>
          <p:cNvSpPr txBox="1">
            <a:spLocks noChangeArrowheads="1"/>
          </p:cNvSpPr>
          <p:nvPr/>
        </p:nvSpPr>
        <p:spPr bwMode="auto">
          <a:xfrm>
            <a:off x="683568" y="1604797"/>
            <a:ext cx="7704856" cy="2287905"/>
          </a:xfrm>
          <a:prstGeom prst="rect">
            <a:avLst/>
          </a:prstGeom>
          <a:noFill/>
          <a:ln w="9525">
            <a:noFill/>
            <a:miter lim="800000"/>
          </a:ln>
          <a:effectLst/>
        </p:spPr>
        <p:txBody>
          <a:bodyPr wrap="square" lIns="72567" tIns="36283" rIns="72567" bIns="36283">
            <a:spAutoFit/>
          </a:bodyPr>
          <a:lstStyle/>
          <a:p>
            <a:pPr>
              <a:lnSpc>
                <a:spcPct val="150000"/>
              </a:lnSpc>
              <a:spcBef>
                <a:spcPts val="0"/>
              </a:spcBef>
              <a:defRPr/>
            </a:pPr>
            <a:r>
              <a:rPr kumimoji="1" lang="en-US" altLang="zh-CN" sz="2400" baseline="0" dirty="0" smtClean="0">
                <a:solidFill>
                  <a:srgbClr val="000000"/>
                </a:solidFill>
                <a:latin typeface="宋体" panose="02010600030101010101" pitchFamily="2" charset="-122"/>
                <a:cs typeface="宋体" panose="02010600030101010101" pitchFamily="2" charset="-122"/>
              </a:rPr>
              <a:t>19</a:t>
            </a:r>
            <a:r>
              <a:rPr kumimoji="1" lang="zh-CN" altLang="en-US" sz="2400" baseline="0" dirty="0">
                <a:solidFill>
                  <a:srgbClr val="000000"/>
                </a:solidFill>
                <a:latin typeface="宋体" panose="02010600030101010101" pitchFamily="2" charset="-122"/>
                <a:cs typeface="宋体" panose="02010600030101010101" pitchFamily="2" charset="-122"/>
              </a:rPr>
              <a:t>世纪末到</a:t>
            </a:r>
            <a:r>
              <a:rPr kumimoji="1" lang="en-US" altLang="zh-CN" sz="2400" baseline="0" dirty="0">
                <a:solidFill>
                  <a:srgbClr val="000000"/>
                </a:solidFill>
                <a:latin typeface="宋体" panose="02010600030101010101" pitchFamily="2" charset="-122"/>
                <a:cs typeface="宋体" panose="02010600030101010101" pitchFamily="2" charset="-122"/>
              </a:rPr>
              <a:t>20</a:t>
            </a:r>
            <a:r>
              <a:rPr kumimoji="1" lang="zh-CN" altLang="en-US" sz="2400" baseline="0" dirty="0">
                <a:solidFill>
                  <a:srgbClr val="000000"/>
                </a:solidFill>
                <a:latin typeface="宋体" panose="02010600030101010101" pitchFamily="2" charset="-122"/>
                <a:cs typeface="宋体" panose="02010600030101010101" pitchFamily="2" charset="-122"/>
              </a:rPr>
              <a:t>世纪的三十年代，对于电子、光谱的深入研究以及放射性现象、中子、质子的发现，引起物理观念的重大变革，创立了新的理论，导致人们对原子和原子核认识的</a:t>
            </a:r>
            <a:r>
              <a:rPr kumimoji="1" lang="zh-CN" altLang="en-US" sz="2400" baseline="0" dirty="0" smtClean="0">
                <a:solidFill>
                  <a:srgbClr val="000000"/>
                </a:solidFill>
                <a:latin typeface="宋体" panose="02010600030101010101" pitchFamily="2" charset="-122"/>
                <a:cs typeface="宋体" panose="02010600030101010101" pitchFamily="2" charset="-122"/>
              </a:rPr>
              <a:t>升华</a:t>
            </a:r>
            <a:r>
              <a:rPr kumimoji="1" lang="en-US" altLang="zh-CN" sz="2400" baseline="0" dirty="0" smtClean="0">
                <a:solidFill>
                  <a:srgbClr val="000000"/>
                </a:solidFill>
                <a:latin typeface="宋体" panose="02010600030101010101" pitchFamily="2" charset="-122"/>
                <a:cs typeface="宋体" panose="02010600030101010101" pitchFamily="2" charset="-122"/>
              </a:rPr>
              <a:t>。</a:t>
            </a:r>
          </a:p>
        </p:txBody>
      </p:sp>
      <p:sp>
        <p:nvSpPr>
          <p:cNvPr id="2" name="矩形 1"/>
          <p:cNvSpPr/>
          <p:nvPr/>
        </p:nvSpPr>
        <p:spPr>
          <a:xfrm>
            <a:off x="510194" y="866122"/>
            <a:ext cx="3472180" cy="737235"/>
          </a:xfrm>
          <a:prstGeom prst="rect">
            <a:avLst/>
          </a:prstGeom>
        </p:spPr>
        <p:txBody>
          <a:bodyPr wrap="none">
            <a:spAutoFit/>
          </a:bodyPr>
          <a:lstStyle/>
          <a:p>
            <a:pPr>
              <a:lnSpc>
                <a:spcPct val="150000"/>
              </a:lnSpc>
              <a:spcBef>
                <a:spcPts val="0"/>
              </a:spcBef>
            </a:pPr>
            <a:r>
              <a:rPr kumimoji="1" lang="zh-CN" altLang="en-US" sz="28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揭开原子的</a:t>
            </a:r>
            <a:r>
              <a:rPr kumimoji="1" lang="en-US" altLang="zh-CN" sz="2800" baseline="0" dirty="0">
                <a:solidFill>
                  <a:srgbClr val="000000"/>
                </a:solidFill>
                <a:latin typeface="宋体" panose="02010600030101010101" pitchFamily="2" charset="-122"/>
                <a:cs typeface="宋体" panose="02010600030101010101" pitchFamily="2" charset="-122"/>
              </a:rPr>
              <a:t>“</a:t>
            </a:r>
            <a:r>
              <a:rPr kumimoji="1" lang="zh-CN" altLang="en-US" sz="280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面纱”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6812"/>
                                        </p:tgtEl>
                                        <p:attrNameLst>
                                          <p:attrName>style.visibility</p:attrName>
                                        </p:attrNameLst>
                                      </p:cBhvr>
                                      <p:to>
                                        <p:strVal val="visible"/>
                                      </p:to>
                                    </p:set>
                                    <p:animEffect transition="in" filter="dissolve">
                                      <p:cBhvr>
                                        <p:cTn id="7" dur="500"/>
                                        <p:tgtEl>
                                          <p:spTgt spid="76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2" grpId="0" bldLvl="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7169"/>
          <p:cNvSpPr>
            <a:spLocks noGrp="1"/>
          </p:cNvSpPr>
          <p:nvPr>
            <p:ph type="title" idx="4294967295"/>
          </p:nvPr>
        </p:nvSpPr>
        <p:spPr>
          <a:xfrm>
            <a:off x="357158" y="785794"/>
            <a:ext cx="5033963" cy="700088"/>
          </a:xfrm>
          <a:prstGeom prst="rect">
            <a:avLst/>
          </a:prstGeom>
        </p:spPr>
        <p:txBody>
          <a:bodyPr anchor="ctr"/>
          <a:lstStyle/>
          <a:p>
            <a:pPr>
              <a:lnSpc>
                <a:spcPct val="150000"/>
              </a:lnSpc>
            </a:pPr>
            <a:r>
              <a:rPr lang="zh-CN" altLang="en-US" sz="2400" b="0" dirty="0">
                <a:solidFill>
                  <a:srgbClr val="000000"/>
                </a:solidFill>
                <a:latin typeface="宋体" panose="02010600030101010101" pitchFamily="2" charset="-122"/>
              </a:rPr>
              <a:t>电子的发现</a:t>
            </a:r>
          </a:p>
        </p:txBody>
      </p:sp>
      <p:sp>
        <p:nvSpPr>
          <p:cNvPr id="7171" name="文本占位符 7170"/>
          <p:cNvSpPr>
            <a:spLocks noGrp="1"/>
          </p:cNvSpPr>
          <p:nvPr>
            <p:ph idx="4294967295"/>
          </p:nvPr>
        </p:nvSpPr>
        <p:spPr>
          <a:xfrm>
            <a:off x="5429256" y="1500174"/>
            <a:ext cx="3408362" cy="4456112"/>
          </a:xfrm>
          <a:prstGeom prst="rect">
            <a:avLst/>
          </a:prstGeom>
        </p:spPr>
        <p:txBody>
          <a:bodyPr/>
          <a:lstStyle/>
          <a:p>
            <a:pPr marL="0" indent="0">
              <a:lnSpc>
                <a:spcPct val="150000"/>
              </a:lnSpc>
              <a:buNone/>
            </a:pPr>
            <a:r>
              <a:rPr lang="en-US" altLang="zh-CN" sz="2400" dirty="0">
                <a:solidFill>
                  <a:srgbClr val="000000"/>
                </a:solidFill>
                <a:latin typeface="宋体" panose="02010600030101010101" pitchFamily="2" charset="-122"/>
              </a:rPr>
              <a:t>  1897</a:t>
            </a:r>
            <a:r>
              <a:rPr lang="zh-CN" altLang="en-US" sz="2400" dirty="0">
                <a:solidFill>
                  <a:srgbClr val="000000"/>
                </a:solidFill>
                <a:latin typeface="宋体" panose="02010600030101010101" pitchFamily="2" charset="-122"/>
              </a:rPr>
              <a:t>年，英国的物理学家汤姆孙发现，阴极放射线在电场或磁场的作用下可发生偏转，方向与带负电的粒子相同，从而发现了电子。</a:t>
            </a:r>
          </a:p>
          <a:p>
            <a:pPr>
              <a:buNone/>
            </a:pPr>
            <a:endParaRPr lang="zh-CN" altLang="en-US" sz="2400" dirty="0">
              <a:solidFill>
                <a:srgbClr val="000000"/>
              </a:solidFill>
              <a:latin typeface="宋体" panose="02010600030101010101" pitchFamily="2" charset="-122"/>
            </a:endParaRPr>
          </a:p>
        </p:txBody>
      </p:sp>
      <p:pic>
        <p:nvPicPr>
          <p:cNvPr id="7172" name="图片 7171" descr="wl9kbt16-5"/>
          <p:cNvPicPr>
            <a:picLocks noChangeAspect="1"/>
          </p:cNvPicPr>
          <p:nvPr/>
        </p:nvPicPr>
        <p:blipFill>
          <a:blip r:embed="rId2" cstate="print"/>
          <a:srcRect b="16031"/>
          <a:stretch>
            <a:fillRect/>
          </a:stretch>
        </p:blipFill>
        <p:spPr>
          <a:xfrm>
            <a:off x="257810" y="1689735"/>
            <a:ext cx="4897755" cy="40513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checkerboard(across)">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7171">
                                            <p:txEl>
                                              <p:pRg st="0" end="0"/>
                                            </p:txEl>
                                          </p:spTgt>
                                        </p:tgtEl>
                                        <p:attrNameLst>
                                          <p:attrName>style.visibility</p:attrName>
                                        </p:attrNameLst>
                                      </p:cBhvr>
                                      <p:to>
                                        <p:strVal val="visible"/>
                                      </p:to>
                                    </p:set>
                                    <p:anim calcmode="discrete" valueType="clr">
                                      <p:cBhvr override="childStyle">
                                        <p:cTn id="17" dur="500"/>
                                        <p:tgtEl>
                                          <p:spTgt spid="71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500"/>
                                        <p:tgtEl>
                                          <p:spTgt spid="7171">
                                            <p:txEl>
                                              <p:pRg st="0" end="0"/>
                                            </p:txEl>
                                          </p:spTgt>
                                        </p:tgtEl>
                                        <p:attrNameLst>
                                          <p:attrName>fillcolor</p:attrName>
                                        </p:attrNameLst>
                                      </p:cBhvr>
                                      <p:tavLst>
                                        <p:tav tm="0">
                                          <p:val>
                                            <p:clrVal>
                                              <a:schemeClr val="accent2"/>
                                            </p:clrVal>
                                          </p:val>
                                        </p:tav>
                                        <p:tav tm="50000">
                                          <p:val>
                                            <p:clrVal>
                                              <a:schemeClr val="hlink"/>
                                            </p:clrVal>
                                          </p:val>
                                        </p:tav>
                                      </p:tavLst>
                                    </p:anim>
                                    <p:set>
                                      <p:cBhvr>
                                        <p:cTn id="19" dur="500"/>
                                        <p:tgtEl>
                                          <p:spTgt spid="71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文本占位符 9218"/>
          <p:cNvSpPr>
            <a:spLocks noGrp="1"/>
          </p:cNvSpPr>
          <p:nvPr>
            <p:ph idx="4294967295"/>
          </p:nvPr>
        </p:nvSpPr>
        <p:spPr>
          <a:xfrm>
            <a:off x="5214942" y="1285860"/>
            <a:ext cx="3168650" cy="4514850"/>
          </a:xfrm>
          <a:prstGeom prst="rect">
            <a:avLst/>
          </a:prstGeom>
        </p:spPr>
        <p:txBody>
          <a:bodyPr/>
          <a:lstStyle/>
          <a:p>
            <a:pPr marL="0" indent="0">
              <a:lnSpc>
                <a:spcPct val="150000"/>
              </a:lnSpc>
              <a:buNone/>
            </a:pPr>
            <a:r>
              <a:rPr lang="zh-CN" altLang="en-US" sz="2400" dirty="0">
                <a:solidFill>
                  <a:srgbClr val="000000"/>
                </a:solidFill>
                <a:uFillTx/>
              </a:rPr>
              <a:t>电子的发现，打破了原子不可分的概念，是人类对物质结构认识上的一次飞跃。并掀起了新一轮探索物质微观结构的热潮。 </a:t>
            </a:r>
          </a:p>
        </p:txBody>
      </p:sp>
      <p:pic>
        <p:nvPicPr>
          <p:cNvPr id="9220" name="图片 9219" descr="wl9kbt16-6"/>
          <p:cNvPicPr>
            <a:picLocks noChangeAspect="1"/>
          </p:cNvPicPr>
          <p:nvPr/>
        </p:nvPicPr>
        <p:blipFill>
          <a:blip r:embed="rId2" cstate="print"/>
          <a:stretch>
            <a:fillRect/>
          </a:stretch>
        </p:blipFill>
        <p:spPr>
          <a:xfrm>
            <a:off x="342265" y="876935"/>
            <a:ext cx="4062730" cy="4762500"/>
          </a:xfrm>
          <a:prstGeom prst="rect">
            <a:avLst/>
          </a:prstGeom>
          <a:noFill/>
          <a:ln w="9525">
            <a:noFill/>
          </a:ln>
        </p:spPr>
      </p:pic>
      <p:sp>
        <p:nvSpPr>
          <p:cNvPr id="9221" name="文本框 9220"/>
          <p:cNvSpPr txBox="1"/>
          <p:nvPr/>
        </p:nvSpPr>
        <p:spPr>
          <a:xfrm>
            <a:off x="758190" y="5725795"/>
            <a:ext cx="3230880" cy="460375"/>
          </a:xfrm>
          <a:prstGeom prst="rect">
            <a:avLst/>
          </a:prstGeom>
          <a:noFill/>
          <a:ln w="9525">
            <a:noFill/>
          </a:ln>
        </p:spPr>
        <p:txBody>
          <a:bodyPr wrap="none" anchor="t">
            <a:spAutoFit/>
          </a:bodyPr>
          <a:lstStyle/>
          <a:p>
            <a:r>
              <a:rPr lang="zh-CN" altLang="en-US" sz="2400" baseline="0" dirty="0">
                <a:solidFill>
                  <a:srgbClr val="000000"/>
                </a:solidFill>
                <a:uFillTx/>
                <a:latin typeface="宋体" panose="02010600030101010101" pitchFamily="2" charset="-122"/>
                <a:cs typeface="宋体" panose="02010600030101010101" pitchFamily="2" charset="-122"/>
              </a:rPr>
              <a:t>汤姆孙（</a:t>
            </a:r>
            <a:r>
              <a:rPr lang="en-US" altLang="zh-CN" sz="2400" baseline="0" dirty="0">
                <a:solidFill>
                  <a:srgbClr val="000000"/>
                </a:solidFill>
                <a:uFillTx/>
                <a:latin typeface="宋体" panose="02010600030101010101" pitchFamily="2" charset="-122"/>
                <a:cs typeface="宋体" panose="02010600030101010101" pitchFamily="2" charset="-122"/>
              </a:rPr>
              <a:t>1856</a:t>
            </a:r>
            <a:r>
              <a:rPr lang="zh-CN" altLang="en-US" sz="2400" baseline="0" dirty="0">
                <a:solidFill>
                  <a:srgbClr val="000000"/>
                </a:solidFill>
                <a:uFillTx/>
                <a:latin typeface="宋体" panose="02010600030101010101" pitchFamily="2" charset="-122"/>
                <a:cs typeface="宋体" panose="02010600030101010101" pitchFamily="2" charset="-122"/>
              </a:rPr>
              <a:t>－</a:t>
            </a:r>
            <a:r>
              <a:rPr lang="en-US" altLang="zh-CN" sz="2400" baseline="0" dirty="0">
                <a:solidFill>
                  <a:srgbClr val="000000"/>
                </a:solidFill>
                <a:uFillTx/>
                <a:latin typeface="宋体" panose="02010600030101010101" pitchFamily="2" charset="-122"/>
                <a:cs typeface="宋体" panose="02010600030101010101" pitchFamily="2" charset="-122"/>
              </a:rPr>
              <a:t>1940</a:t>
            </a:r>
            <a:r>
              <a:rPr lang="zh-CN" altLang="en-US" sz="2400" baseline="0" dirty="0">
                <a:solidFill>
                  <a:srgbClr val="000000"/>
                </a:solidFill>
                <a:uFillTx/>
                <a:latin typeface="宋体" panose="02010600030101010101" pitchFamily="2" charset="-122"/>
                <a:cs typeface="宋体" panose="02010600030101010101" pitchFamily="2"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checkerboard(across)">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additive="base">
                                        <p:cTn id="12" dur="500" fill="hold"/>
                                        <p:tgtEl>
                                          <p:spTgt spid="9221"/>
                                        </p:tgtEl>
                                        <p:attrNameLst>
                                          <p:attrName>ppt_x</p:attrName>
                                        </p:attrNameLst>
                                      </p:cBhvr>
                                      <p:tavLst>
                                        <p:tav tm="0">
                                          <p:val>
                                            <p:strVal val="#ppt_x"/>
                                          </p:val>
                                        </p:tav>
                                        <p:tav tm="100000">
                                          <p:val>
                                            <p:strVal val="#ppt_x"/>
                                          </p:val>
                                        </p:tav>
                                      </p:tavLst>
                                    </p:anim>
                                    <p:anim calcmode="lin" valueType="num">
                                      <p:cBhvr additive="base">
                                        <p:cTn id="13"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9219">
                                            <p:txEl>
                                              <p:pRg st="0" end="0"/>
                                            </p:txEl>
                                          </p:spTgt>
                                        </p:tgtEl>
                                        <p:attrNameLst>
                                          <p:attrName>style.visibility</p:attrName>
                                        </p:attrNameLst>
                                      </p:cBhvr>
                                      <p:to>
                                        <p:strVal val="visible"/>
                                      </p:to>
                                    </p:set>
                                    <p:animEffect transition="in" filter="diamond(in)">
                                      <p:cBhvr>
                                        <p:cTn id="18" dur="20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0|0.4|0.2|0.3"/>
</p:tagLst>
</file>

<file path=ppt/tags/tag2.xml><?xml version="1.0" encoding="utf-8"?>
<p:tagLst xmlns:a="http://schemas.openxmlformats.org/drawingml/2006/main" xmlns:r="http://schemas.openxmlformats.org/officeDocument/2006/relationships" xmlns:p="http://schemas.openxmlformats.org/presentationml/2006/main">
  <p:tag name="TIMING" val="|0|0.4|0"/>
</p:tagLst>
</file>

<file path=ppt/tags/tag3.xml><?xml version="1.0" encoding="utf-8"?>
<p:tagLst xmlns:a="http://schemas.openxmlformats.org/drawingml/2006/main" xmlns:r="http://schemas.openxmlformats.org/officeDocument/2006/relationships" xmlns:p="http://schemas.openxmlformats.org/presentationml/2006/main">
  <p:tag name="TIMING" val="|0|0.1|0.3|0.1|0.2"/>
</p:tagLst>
</file>

<file path=ppt/theme/theme1.xml><?xml version="1.0" encoding="utf-8"?>
<a:theme xmlns:a="http://schemas.openxmlformats.org/drawingml/2006/main" na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TotalTime>
  <Words>1335</Words>
  <Application>Microsoft Office PowerPoint</Application>
  <PresentationFormat>全屏显示(4:3)</PresentationFormat>
  <Paragraphs>72</Paragraphs>
  <Slides>21</Slides>
  <Notes>2</Notes>
  <HiddenSlides>0</HiddenSlides>
  <MMClips>0</MMClips>
  <ScaleCrop>false</ScaleCrop>
  <HeadingPairs>
    <vt:vector size="4" baseType="variant">
      <vt:variant>
        <vt:lpstr>主题</vt:lpstr>
      </vt:variant>
      <vt:variant>
        <vt:i4>2</vt:i4>
      </vt:variant>
      <vt:variant>
        <vt:lpstr>幻灯片标题</vt:lpstr>
      </vt:variant>
      <vt:variant>
        <vt:i4>21</vt:i4>
      </vt:variant>
    </vt:vector>
  </HeadingPairs>
  <TitlesOfParts>
    <vt:vector size="23" baseType="lpstr">
      <vt:lpstr>1</vt:lpstr>
      <vt:lpstr>自定义设计方案</vt:lpstr>
      <vt:lpstr>教学课件  </vt:lpstr>
      <vt:lpstr>第十六章 粒子和宇宙</vt:lpstr>
      <vt:lpstr>思维的火花</vt:lpstr>
      <vt:lpstr>走向科学</vt:lpstr>
      <vt:lpstr>PowerPoint 演示文稿</vt:lpstr>
      <vt:lpstr>PowerPoint 演示文稿</vt:lpstr>
      <vt:lpstr>PowerPoint 演示文稿</vt:lpstr>
      <vt:lpstr>电子的发现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纳米氧化钛</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教学课件  </dc:title>
  <dc:subject/>
  <dc:creator/>
  <cp:keywords/>
  <dc:description/>
  <cp:lastModifiedBy>User</cp:lastModifiedBy>
  <cp:revision>1</cp:revision>
  <cp:lastPrinted>2113-01-01T00:00:00Z</cp:lastPrinted>
  <dcterms:created xsi:type="dcterms:W3CDTF">2015-05-08T05:26:00Z</dcterms:created>
  <dcterms:modified xsi:type="dcterms:W3CDTF">2020-04-08T08:51:37Z</dcterms:modified>
  <cp:category/>
</cp:coreProperties>
</file>