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19" r:id="rId5"/>
    <p:sldId id="309" r:id="rId6"/>
    <p:sldId id="306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0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47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0" y="-108"/>
      </p:cViewPr>
      <p:guideLst>
        <p:guide orient="horz" pos="572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</a:t>
            </a:r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力的三要素及力的相互作用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Document12.docx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Document14.docx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5.docx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　力的三要素及力的相互作用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3D79106-47BC-4FC1-9077-D91458F06C9B}"/>
              </a:ext>
            </a:extLst>
          </p:cNvPr>
          <p:cNvSpPr>
            <a:spLocks noChangeAspect="1"/>
          </p:cNvSpPr>
          <p:nvPr/>
        </p:nvSpPr>
        <p:spPr>
          <a:xfrm>
            <a:off x="381000" y="1259143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乙船上的晓彤用竹竿撑开小雪乘坐的甲船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19FA0A8-6C8B-4628-B5B1-72D875599E89}"/>
              </a:ext>
            </a:extLst>
          </p:cNvPr>
          <p:cNvSpPr>
            <a:spLocks noChangeAspect="1"/>
          </p:cNvSpPr>
          <p:nvPr/>
        </p:nvSpPr>
        <p:spPr>
          <a:xfrm>
            <a:off x="381000" y="3810239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该过程只有竹竿对甲船施力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甲船不会对竹竿施力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竹竿变弯是力的作用效果之一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两船向相反方向运动说明物体间力的作用是相互的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该过程既有力改变物体的运动状态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又有力改变物体的形状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871730"/>
              </p:ext>
            </p:extLst>
          </p:nvPr>
        </p:nvGraphicFramePr>
        <p:xfrm>
          <a:off x="381000" y="1807381"/>
          <a:ext cx="11430000" cy="1971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文档" r:id="rId3" imgW="4906281" imgH="846338" progId="Word.Document.12">
                  <p:embed/>
                </p:oleObj>
              </mc:Choice>
              <mc:Fallback>
                <p:oleObj name="文档" r:id="rId3" imgW="4906281" imgH="8463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807381"/>
                        <a:ext cx="11430000" cy="1971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0315670" y="1373820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88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C35762F-C6CD-490B-8FF3-A67DDA266F73}"/>
              </a:ext>
            </a:extLst>
          </p:cNvPr>
          <p:cNvSpPr>
            <a:spLocks noChangeAspect="1"/>
          </p:cNvSpPr>
          <p:nvPr/>
        </p:nvSpPr>
        <p:spPr>
          <a:xfrm>
            <a:off x="381000" y="1031340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我们用双桨在水中划船时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为了使船头向右转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应该采用的划水方式是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63E3B33-B49C-44B1-A0B7-DC6938AD9BD0}"/>
              </a:ext>
            </a:extLst>
          </p:cNvPr>
          <p:cNvSpPr>
            <a:spLocks noChangeAspect="1"/>
          </p:cNvSpPr>
          <p:nvPr/>
        </p:nvSpPr>
        <p:spPr>
          <a:xfrm>
            <a:off x="381000" y="4602786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左、右桨同时向后划水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左、右桨同时向前划水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左桨向前划水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右桨向后划水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左桨向后划水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右桨向前划水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597045"/>
              </p:ext>
            </p:extLst>
          </p:nvPr>
        </p:nvGraphicFramePr>
        <p:xfrm>
          <a:off x="381000" y="2001994"/>
          <a:ext cx="11430000" cy="2590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文档" r:id="rId3" imgW="4906281" imgH="1111919" progId="Word.Document.12">
                  <p:embed/>
                </p:oleObj>
              </mc:Choice>
              <mc:Fallback>
                <p:oleObj name="文档" r:id="rId3" imgW="4906281" imgH="11119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001994"/>
                        <a:ext cx="11430000" cy="25904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62515" y="1584208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94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90F5A78-47A5-46A2-8042-1F863DFA4E31}"/>
              </a:ext>
            </a:extLst>
          </p:cNvPr>
          <p:cNvSpPr>
            <a:spLocks noChangeAspect="1"/>
          </p:cNvSpPr>
          <p:nvPr/>
        </p:nvSpPr>
        <p:spPr>
          <a:xfrm>
            <a:off x="380999" y="1139726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画出足球被踩在脚下时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脚对足球的压力及地面对足球的支持力的示意图。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715344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880192"/>
              </p:ext>
            </p:extLst>
          </p:nvPr>
        </p:nvGraphicFramePr>
        <p:xfrm>
          <a:off x="381000" y="4250875"/>
          <a:ext cx="11430000" cy="1983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文档" r:id="rId3" imgW="4906281" imgH="851369" progId="Word.Document.12">
                  <p:embed/>
                </p:oleObj>
              </mc:Choice>
              <mc:Fallback>
                <p:oleObj name="文档" r:id="rId3" imgW="4906281" imgH="851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250875"/>
                        <a:ext cx="11430000" cy="1983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20064"/>
              </p:ext>
            </p:extLst>
          </p:nvPr>
        </p:nvGraphicFramePr>
        <p:xfrm>
          <a:off x="380999" y="1706993"/>
          <a:ext cx="11284446" cy="1958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文档" r:id="rId5" imgW="4906281" imgH="851369" progId="Word.Document.12">
                  <p:embed/>
                </p:oleObj>
              </mc:Choice>
              <mc:Fallback>
                <p:oleObj name="文档" r:id="rId5" imgW="4906281" imgH="851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999" y="1706993"/>
                        <a:ext cx="11284446" cy="19581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086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F452011-6E05-48E3-83DF-7E4962DD01E0}"/>
              </a:ext>
            </a:extLst>
          </p:cNvPr>
          <p:cNvSpPr>
            <a:spLocks noChangeAspect="1"/>
          </p:cNvSpPr>
          <p:nvPr/>
        </p:nvSpPr>
        <p:spPr>
          <a:xfrm>
            <a:off x="381000" y="1793755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水平面上的一辆小车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点受到向右上方与水平方向成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30°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角的拉力作用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并使其向右运动。已知该拉力大小为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请画出这个拉力的示意图。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651402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675547"/>
              </p:ext>
            </p:extLst>
          </p:nvPr>
        </p:nvGraphicFramePr>
        <p:xfrm>
          <a:off x="377825" y="4191303"/>
          <a:ext cx="1138396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文档" r:id="rId3" imgW="4906281" imgH="476537" progId="Word.Document.12">
                  <p:embed/>
                </p:oleObj>
              </mc:Choice>
              <mc:Fallback>
                <p:oleObj name="文档" r:id="rId3" imgW="4906281" imgH="4765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825" y="4191303"/>
                        <a:ext cx="11383963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168903"/>
              </p:ext>
            </p:extLst>
          </p:nvPr>
        </p:nvGraphicFramePr>
        <p:xfrm>
          <a:off x="381000" y="2821769"/>
          <a:ext cx="11430000" cy="761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文档" r:id="rId5" imgW="4906281" imgH="327035" progId="Word.Document.12">
                  <p:embed/>
                </p:oleObj>
              </mc:Choice>
              <mc:Fallback>
                <p:oleObj name="文档" r:id="rId5" imgW="4906281" imgH="3270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2821769"/>
                        <a:ext cx="11430000" cy="7618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900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51BE4FE-1A26-4719-AF5A-D64E878B5322}"/>
              </a:ext>
            </a:extLst>
          </p:cNvPr>
          <p:cNvSpPr>
            <a:spLocks noChangeAspect="1"/>
          </p:cNvSpPr>
          <p:nvPr/>
        </p:nvSpPr>
        <p:spPr>
          <a:xfrm>
            <a:off x="381000" y="1098804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将一薄钢尺的下端固定。现分别用不同的力去推它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使其发生图甲、乙、丙、丁中所示的形变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FE5973C-30EB-4490-A79A-58485870D300}"/>
              </a:ext>
            </a:extLst>
          </p:cNvPr>
          <p:cNvSpPr>
            <a:spLocks noChangeAspect="1"/>
          </p:cNvSpPr>
          <p:nvPr/>
        </p:nvSpPr>
        <p:spPr>
          <a:xfrm>
            <a:off x="381000" y="4313207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能说明力的作用效果跟力的大小有关的是图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甲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和图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能说明力的作用效果跟力的方向有关的是图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甲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和图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能说明力的作用效果跟力的作用点有关的是图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甲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和图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丁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本实验用到的实验方法是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控制变量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882397"/>
              </p:ext>
            </p:extLst>
          </p:nvPr>
        </p:nvGraphicFramePr>
        <p:xfrm>
          <a:off x="381000" y="2214945"/>
          <a:ext cx="11430000" cy="1942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文档" r:id="rId3" imgW="4906281" imgH="833760" progId="Word.Document.12">
                  <p:embed/>
                </p:oleObj>
              </mc:Choice>
              <mc:Fallback>
                <p:oleObj name="文档" r:id="rId3" imgW="4906281" imgH="8337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14945"/>
                        <a:ext cx="11430000" cy="1942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321986" y="4371698"/>
            <a:ext cx="51165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27567" y="4371698"/>
            <a:ext cx="51165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7615" y="4800659"/>
            <a:ext cx="51165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15470" y="4800659"/>
            <a:ext cx="51165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33444" y="5240378"/>
            <a:ext cx="51165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60908" y="5240378"/>
            <a:ext cx="51165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31808" y="5687554"/>
            <a:ext cx="136765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93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0820B22-45D0-4BCF-AB5E-240428A0D6F3}"/>
              </a:ext>
            </a:extLst>
          </p:cNvPr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小刚想利用教室里的课桌来验证力的三要素是否影响力的作用效果。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他用力向右拉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桌子向右运动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他用相同的力向左推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桌子向左运动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这说明力的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方向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影响力的作用效果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他轻轻地向右拉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桌子不动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用较大的力才能将桌子拉动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影响力的作用效果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怎样验证力的作用点也影响力的作用效果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请写出实验方法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用力推桌子的右角时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桌子逆时针转动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用相同大小和方向的力推桌子的左角时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桌子顺时针转动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950" y="2677980"/>
            <a:ext cx="86494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7459" y="3121554"/>
            <a:ext cx="86494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2119" y="4010915"/>
            <a:ext cx="257849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92" y="4443731"/>
            <a:ext cx="1170170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92" y="4878760"/>
            <a:ext cx="104409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B01F4CD-1D21-4C8C-9A1F-BA66E3AE48A6}"/>
              </a:ext>
            </a:extLst>
          </p:cNvPr>
          <p:cNvSpPr>
            <a:spLocks noChangeAspect="1"/>
          </p:cNvSpPr>
          <p:nvPr/>
        </p:nvSpPr>
        <p:spPr>
          <a:xfrm>
            <a:off x="381000" y="974113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力的三要素和力的示意图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结合以下实例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并尝试着做一做。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E62DD79-00C8-4CE0-A6DC-C463F4506DFA}"/>
              </a:ext>
            </a:extLst>
          </p:cNvPr>
          <p:cNvSpPr>
            <a:spLocks noChangeAspect="1"/>
          </p:cNvSpPr>
          <p:nvPr/>
        </p:nvSpPr>
        <p:spPr>
          <a:xfrm>
            <a:off x="381000" y="3806421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用不同的力拉同一根橡皮筋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伸长长度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力的大小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影响力的作用效果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用大小相同的力压或拉弹簧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弹簧的形变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力的方向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影响力的作用效果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处用同样大小的力推门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发现越靠近门轴推门越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难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力的作用点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影响力的作用效果。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912859"/>
              </p:ext>
            </p:extLst>
          </p:nvPr>
        </p:nvGraphicFramePr>
        <p:xfrm>
          <a:off x="381000" y="1934376"/>
          <a:ext cx="11430000" cy="1786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文档" r:id="rId3" imgW="4906281" imgH="766915" progId="Word.Document.12">
                  <p:embed/>
                </p:oleObj>
              </mc:Choice>
              <mc:Fallback>
                <p:oleObj name="文档" r:id="rId3" imgW="4906281" imgH="7669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934376"/>
                        <a:ext cx="11430000" cy="1786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7239959" y="3868767"/>
            <a:ext cx="84416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03395" y="3868767"/>
            <a:ext cx="151611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41260" y="4747896"/>
            <a:ext cx="84416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11624" y="4747896"/>
            <a:ext cx="151313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77945" y="5627025"/>
            <a:ext cx="151313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62945" y="6063443"/>
            <a:ext cx="170411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AC1E33D-F138-48E5-85E7-DA36E19DE378}"/>
              </a:ext>
            </a:extLst>
          </p:cNvPr>
          <p:cNvSpPr>
            <a:spLocks noChangeAspect="1"/>
          </p:cNvSpPr>
          <p:nvPr/>
        </p:nvSpPr>
        <p:spPr>
          <a:xfrm>
            <a:off x="381000" y="148466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水平地面上的一个物体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受到水平向右大小为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请在图中用力的示意图把它表示出来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604799"/>
              </p:ext>
            </p:extLst>
          </p:nvPr>
        </p:nvGraphicFramePr>
        <p:xfrm>
          <a:off x="377825" y="4052347"/>
          <a:ext cx="11269663" cy="129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文档" r:id="rId3" imgW="4906281" imgH="562069" progId="Word.Document.12">
                  <p:embed/>
                </p:oleObj>
              </mc:Choice>
              <mc:Fallback>
                <p:oleObj name="文档" r:id="rId3" imgW="4906281" imgH="5620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825" y="4052347"/>
                        <a:ext cx="11269663" cy="1292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3516816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592358"/>
              </p:ext>
            </p:extLst>
          </p:nvPr>
        </p:nvGraphicFramePr>
        <p:xfrm>
          <a:off x="381000" y="2454753"/>
          <a:ext cx="11430000" cy="997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文档" r:id="rId5" imgW="4906281" imgH="428021" progId="Word.Document.12">
                  <p:embed/>
                </p:oleObj>
              </mc:Choice>
              <mc:Fallback>
                <p:oleObj name="文档" r:id="rId5" imgW="4906281" imgH="4280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2454753"/>
                        <a:ext cx="11430000" cy="997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7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9A9A1CE-227C-48D9-BB84-AC4631F63491}"/>
              </a:ext>
            </a:extLst>
          </p:cNvPr>
          <p:cNvSpPr>
            <a:spLocks noChangeAspect="1"/>
          </p:cNvSpPr>
          <p:nvPr/>
        </p:nvSpPr>
        <p:spPr>
          <a:xfrm>
            <a:off x="381000" y="109508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小球被斜挂在竖直墙上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画出小球所受绳子拉力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790978"/>
              </p:ext>
            </p:extLst>
          </p:nvPr>
        </p:nvGraphicFramePr>
        <p:xfrm>
          <a:off x="381000" y="2031435"/>
          <a:ext cx="11430000" cy="1773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文档" r:id="rId3" imgW="4906281" imgH="761165" progId="Word.Document.12">
                  <p:embed/>
                </p:oleObj>
              </mc:Choice>
              <mc:Fallback>
                <p:oleObj name="文档" r:id="rId3" imgW="4906281" imgH="7611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031435"/>
                        <a:ext cx="11430000" cy="1773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381000" y="3804695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710684"/>
              </p:ext>
            </p:extLst>
          </p:nvPr>
        </p:nvGraphicFramePr>
        <p:xfrm>
          <a:off x="381000" y="4340226"/>
          <a:ext cx="11430000" cy="1773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文档" r:id="rId5" imgW="4906281" imgH="761165" progId="Word.Document.12">
                  <p:embed/>
                </p:oleObj>
              </mc:Choice>
              <mc:Fallback>
                <p:oleObj name="文档" r:id="rId5" imgW="4906281" imgH="7611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4340226"/>
                        <a:ext cx="11430000" cy="1773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740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353AE93-2ACD-45DB-B393-3148E8EA43FA}"/>
              </a:ext>
            </a:extLst>
          </p:cNvPr>
          <p:cNvSpPr>
            <a:spLocks noChangeAspect="1"/>
          </p:cNvSpPr>
          <p:nvPr/>
        </p:nvSpPr>
        <p:spPr>
          <a:xfrm>
            <a:off x="381000" y="1037900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力的作用是相互的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打排球时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用力拍打排球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会觉得手疼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物体间力的作用是相互的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当电风扇工作时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空气会由静止流动起来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同时小车将向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右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物体间力的作用是相互的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D09C8E0-07B1-484F-AF14-88ED316D2C89}"/>
              </a:ext>
            </a:extLst>
          </p:cNvPr>
          <p:cNvSpPr>
            <a:spLocks noChangeAspect="1"/>
          </p:cNvSpPr>
          <p:nvPr/>
        </p:nvSpPr>
        <p:spPr>
          <a:xfrm>
            <a:off x="381000" y="4936721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在拳击比赛中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有时拳手会被击倒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关于这一现象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攻击者受到的力大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被击者受到的力大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两者受力一样大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303376"/>
              </p:ext>
            </p:extLst>
          </p:nvPr>
        </p:nvGraphicFramePr>
        <p:xfrm>
          <a:off x="381000" y="2882244"/>
          <a:ext cx="11430000" cy="1948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文档" r:id="rId3" imgW="4906281" imgH="836275" progId="Word.Document.12">
                  <p:embed/>
                </p:oleObj>
              </mc:Choice>
              <mc:Fallback>
                <p:oleObj name="文档" r:id="rId3" imgW="4906281" imgH="836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882244"/>
                        <a:ext cx="11430000" cy="1948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658070" y="1528142"/>
            <a:ext cx="362893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98597" y="1970463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14770" y="2415963"/>
            <a:ext cx="354330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40261" y="5073330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3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0306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在排球比赛中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二传手传过来的球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主攻手用大小不变的力扣球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球的落地点和旋转性各不一样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方向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作用点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不同所产生的效果也不同。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狗拉雪橇前行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狗对雪橇有拉力作用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雪橇对狗也有拉力作用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这两个力的三要素中完全不相同的要素是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方向和作用点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游泳时小涛向后划水以获得向前的力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这说明力的作用是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相互的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到达终点时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因受到池壁作用力而停止运动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这表明作用力改变了他的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用下列方法制作如图所示的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喷气火箭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将气球吹大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并用夹子把口夹紧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从一根吸管上剪取一小段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用胶带把它固定在气球上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将一根细绳穿过吸管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并水平拉直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喷气火箭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运动的轨道。把封口的夹子松开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气球就会向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右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运动。使气球由静止变为运动的力的施力物体是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空气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此现象说明力可以改变物体的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J393.EPS" descr="id:214749166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88925" y="5475893"/>
            <a:ext cx="1964245" cy="1143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61578" y="1503440"/>
            <a:ext cx="74025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0790" y="1503440"/>
            <a:ext cx="122062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91521" y="2378169"/>
            <a:ext cx="207543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73912" y="2824978"/>
            <a:ext cx="11922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75147" y="3266670"/>
            <a:ext cx="145197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97753" y="4566203"/>
            <a:ext cx="365306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31012" y="4997532"/>
            <a:ext cx="922606" cy="34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57576" y="5444720"/>
            <a:ext cx="1423554" cy="34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F237865-93ED-474E-B123-120D76B12177}"/>
              </a:ext>
            </a:extLst>
          </p:cNvPr>
          <p:cNvSpPr>
            <a:spLocks noChangeAspect="1"/>
          </p:cNvSpPr>
          <p:nvPr/>
        </p:nvSpPr>
        <p:spPr>
          <a:xfrm>
            <a:off x="381000" y="1672940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修理汽车的工人师傅使用短套筒的六角扳手拧螺母时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发现很难拧开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于是换用长套筒的六角扳手来拧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这是通过改变如下哪个因素来拧开螺母的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DCFEFFE-D81D-44BD-9E10-027C4631AB07}"/>
              </a:ext>
            </a:extLst>
          </p:cNvPr>
          <p:cNvSpPr>
            <a:spLocks noChangeAspect="1"/>
          </p:cNvSpPr>
          <p:nvPr/>
        </p:nvSpPr>
        <p:spPr>
          <a:xfrm>
            <a:off x="381000" y="4395669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力的方向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用力的时间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638426"/>
              </p:ext>
            </p:extLst>
          </p:nvPr>
        </p:nvGraphicFramePr>
        <p:xfrm>
          <a:off x="381000" y="2686830"/>
          <a:ext cx="11430000" cy="165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文档" r:id="rId3" imgW="4906281" imgH="710493" progId="Word.Document.12">
                  <p:embed/>
                </p:oleObj>
              </mc:Choice>
              <mc:Fallback>
                <p:oleObj name="文档" r:id="rId3" imgW="4906281" imgH="7104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86830"/>
                        <a:ext cx="11430000" cy="1655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8642733" y="2228453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95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ECD5D94-7809-40DB-ACD6-2ABB1AD64208}"/>
              </a:ext>
            </a:extLst>
          </p:cNvPr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下列有关力的说法中不正确的是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滑冰时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人用力推墙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人会往后退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因为人也受到墙的推力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立定跳远时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脚要用力向后蹬地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说明物体间力的作用是相互的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跳水运动员踩压跳板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身体向上弹起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说明力的作用是相互的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只有力的大小会影响力的作用效果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6861" y="2532506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60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36F4434-BB6E-4111-BC46-235DA74ECE51}"/>
              </a:ext>
            </a:extLst>
          </p:cNvPr>
          <p:cNvSpPr>
            <a:spLocks noChangeAspect="1"/>
          </p:cNvSpPr>
          <p:nvPr/>
        </p:nvSpPr>
        <p:spPr>
          <a:xfrm>
            <a:off x="381000" y="1162264"/>
            <a:ext cx="5099473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 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6C1E00E-0334-4A74-9E64-4A3AA7AE571D}"/>
              </a:ext>
            </a:extLst>
          </p:cNvPr>
          <p:cNvSpPr>
            <a:spLocks noChangeAspect="1"/>
          </p:cNvSpPr>
          <p:nvPr/>
        </p:nvSpPr>
        <p:spPr>
          <a:xfrm>
            <a:off x="381000" y="2976566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C.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我们常用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鸡蛋碰石头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来形容对立双方的势力悬殊非常大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弱者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很容易被碰的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头破血流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而石头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却完好无损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从物理学角度看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鸡蛋受到力的作用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而石头没有受到力的作用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鸡蛋受到较大的力的作用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石头受到较小的力的作用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它们相互作用力大小一样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只是石头比鸡蛋硬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鸡蛋碰石头时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鸡蛋是受力物体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122454"/>
              </p:ext>
            </p:extLst>
          </p:nvPr>
        </p:nvGraphicFramePr>
        <p:xfrm>
          <a:off x="381000" y="1727674"/>
          <a:ext cx="11430000" cy="1252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文档" r:id="rId3" imgW="4906281" imgH="537631" progId="Word.Document.12">
                  <p:embed/>
                </p:oleObj>
              </mc:Choice>
              <mc:Fallback>
                <p:oleObj name="文档" r:id="rId3" imgW="4906281" imgH="5376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727674"/>
                        <a:ext cx="11430000" cy="1252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714969" y="1277319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05378" y="3962140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5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33</TotalTime>
  <Words>700</Words>
  <Application>Microsoft Office PowerPoint</Application>
  <PresentationFormat>自定义</PresentationFormat>
  <Paragraphs>59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数学模板</vt:lpstr>
      <vt:lpstr>文档</vt:lpstr>
      <vt:lpstr>第2课时　力的三要素及力的相互作用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第2课时　力的三要素及力的相互作用</dc:title>
  <dc:creator>Administrator</dc:creator>
  <cp:lastModifiedBy>dreamsummit</cp:lastModifiedBy>
  <cp:revision>19</cp:revision>
  <dcterms:created xsi:type="dcterms:W3CDTF">2019-12-12T02:41:39Z</dcterms:created>
  <dcterms:modified xsi:type="dcterms:W3CDTF">2019-12-18T03:35:59Z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