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  <p:sldMasterId id="2147483670" r:id="rId3"/>
  </p:sldMasterIdLst>
  <p:notesMasterIdLst>
    <p:notesMasterId r:id="rId29"/>
  </p:notesMasterIdLst>
  <p:handoutMasterIdLst>
    <p:handoutMasterId r:id="rId30"/>
  </p:handoutMasterIdLst>
  <p:sldIdLst>
    <p:sldId id="256" r:id="rId4"/>
    <p:sldId id="258" r:id="rId5"/>
    <p:sldId id="271" r:id="rId6"/>
    <p:sldId id="257" r:id="rId7"/>
    <p:sldId id="261" r:id="rId8"/>
    <p:sldId id="289" r:id="rId9"/>
    <p:sldId id="290" r:id="rId10"/>
    <p:sldId id="329" r:id="rId11"/>
    <p:sldId id="262" r:id="rId12"/>
    <p:sldId id="260" r:id="rId13"/>
    <p:sldId id="332" r:id="rId14"/>
    <p:sldId id="309" r:id="rId15"/>
    <p:sldId id="310" r:id="rId16"/>
    <p:sldId id="314" r:id="rId17"/>
    <p:sldId id="308" r:id="rId18"/>
    <p:sldId id="346" r:id="rId19"/>
    <p:sldId id="347" r:id="rId20"/>
    <p:sldId id="285" r:id="rId21"/>
    <p:sldId id="331" r:id="rId22"/>
    <p:sldId id="287" r:id="rId23"/>
    <p:sldId id="330" r:id="rId24"/>
    <p:sldId id="286" r:id="rId25"/>
    <p:sldId id="284" r:id="rId26"/>
    <p:sldId id="326" r:id="rId27"/>
    <p:sldId id="327" r:id="rId28"/>
  </p:sldIdLst>
  <p:sldSz cx="9144000" cy="5143500" type="screen16x9"/>
  <p:notesSz cx="9947275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作者" initials="A" lastIdx="23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FFFF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324" y="-102"/>
      </p:cViewPr>
      <p:guideLst>
        <p:guide orient="horz" pos="1598"/>
        <p:guide pos="28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2019/11/12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846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2019/11/12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373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0">
    <p:fade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2019/11/12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2019/11/12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  <a:endParaRPr lang="zh-CN" altLang="en-US" sz="2500" b="1" dirty="0">
              <a:solidFill>
                <a:prstClr val="black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  <a:endParaRPr lang="zh-CN" altLang="en-US" sz="2500" b="1" dirty="0">
              <a:solidFill>
                <a:prstClr val="black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5120365" y="31044"/>
            <a:ext cx="30283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22.4 </a:t>
            </a:r>
            <a:r>
              <a:rPr lang="zh-CN" altLang="en-US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能源与可持续发展</a:t>
            </a:r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"/>
          <p:cNvSpPr txBox="1">
            <a:spLocks noChangeArrowheads="1"/>
          </p:cNvSpPr>
          <p:nvPr userDrawn="1"/>
        </p:nvSpPr>
        <p:spPr bwMode="auto">
          <a:xfrm>
            <a:off x="5120365" y="31044"/>
            <a:ext cx="30283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22.4 </a:t>
            </a:r>
            <a:r>
              <a:rPr lang="zh-CN" altLang="en-US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能源与可持续发展</a:t>
            </a:r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1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image" Target="../media/image14.png"/><Relationship Id="rId7" Type="http://schemas.openxmlformats.org/officeDocument/2006/relationships/image" Target="../media/image18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gif"/><Relationship Id="rId5" Type="http://schemas.openxmlformats.org/officeDocument/2006/relationships/image" Target="../media/image16.gi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4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" y="1049321"/>
            <a:ext cx="9144000" cy="2371725"/>
          </a:xfrm>
          <a:solidFill>
            <a:schemeClr val="tx2">
              <a:lumMod val="20000"/>
              <a:lumOff val="80000"/>
              <a:alpha val="32000"/>
            </a:schemeClr>
          </a:solidFill>
        </p:spPr>
        <p:txBody>
          <a:bodyPr>
            <a:no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第二十二章  能</a:t>
            </a:r>
            <a:r>
              <a:rPr lang="zh-CN" altLang="en-US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源与可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持续发展</a:t>
            </a:r>
            <a:b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/>
            </a:r>
            <a:b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节  能</a:t>
            </a:r>
            <a:r>
              <a:rPr lang="zh-CN" altLang="en-US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源与可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持续发展</a:t>
            </a:r>
          </a:p>
        </p:txBody>
      </p:sp>
      <p:pic>
        <p:nvPicPr>
          <p:cNvPr id="7" name="图片 3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84758" y="18437"/>
            <a:ext cx="1321424" cy="520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 7"/>
          <p:cNvSpPr/>
          <p:nvPr/>
        </p:nvSpPr>
        <p:spPr>
          <a:xfrm>
            <a:off x="-2822" y="-2726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113139" y="257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版 物理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九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年级 下册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12"/>
          <p:cNvSpPr/>
          <p:nvPr/>
        </p:nvSpPr>
        <p:spPr>
          <a:xfrm>
            <a:off x="85090" y="1164906"/>
            <a:ext cx="8853170" cy="177933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化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石能源通过燃烧转化为内能，相当一部分内能没有被有效利用，从而造成了热污染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2400" b="1" dirty="0">
                <a:latin typeface="Constantia" panose="02030602050306030303" pitchFamily="18" charset="0"/>
                <a:ea typeface="宋体" panose="02010600030101010101" pitchFamily="2" charset="-122"/>
              </a:rPr>
              <a:t>汽车尾气造成空气污染和城市热岛效应。</a:t>
            </a:r>
          </a:p>
          <a:p>
            <a:pPr fontAlgn="auto">
              <a:lnSpc>
                <a:spcPts val="3400"/>
              </a:lnSpc>
              <a:buFont typeface="Arial" panose="020B0604020202020204" pitchFamily="34" charset="0"/>
              <a:buNone/>
            </a:pP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8" name="TextBox 4"/>
          <p:cNvSpPr txBox="1"/>
          <p:nvPr/>
        </p:nvSpPr>
        <p:spPr>
          <a:xfrm>
            <a:off x="730409" y="2076943"/>
            <a:ext cx="788336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Constantia" panose="02030602050306030303" pitchFamily="18" charset="0"/>
                <a:ea typeface="宋体" panose="02010600030101010101" pitchFamily="2" charset="-122"/>
              </a:rPr>
              <a:t>燃料燃烧产生的大量二氧化碳，加剧了地球的温室效应。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087245" y="582295"/>
            <a:ext cx="5227955" cy="463550"/>
            <a:chOff x="4360" y="888"/>
            <a:chExt cx="8233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知识点</a:t>
                </a:r>
                <a:r>
                  <a:rPr lang="en-US" sz="2400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endParaRPr lang="en-US" sz="2400" b="1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5567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>
                <a:buClrTx/>
                <a:buSzTx/>
                <a:buFontTx/>
                <a:defRPr/>
              </a:pPr>
              <a:r>
                <a:rPr lang="zh-CN" altLang="en-US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能源消耗对环境的影响</a:t>
              </a:r>
              <a:endParaRPr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 descr="从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82490" y="2641165"/>
            <a:ext cx="3582035" cy="2108200"/>
          </a:xfrm>
          <a:prstGeom prst="rect">
            <a:avLst/>
          </a:prstGeom>
        </p:spPr>
      </p:pic>
      <p:pic>
        <p:nvPicPr>
          <p:cNvPr id="3" name="图片 2" descr="f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9130" y="2641165"/>
            <a:ext cx="3502660" cy="211582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198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矩形 14"/>
          <p:cNvSpPr/>
          <p:nvPr/>
        </p:nvSpPr>
        <p:spPr>
          <a:xfrm>
            <a:off x="123190" y="621665"/>
            <a:ext cx="87109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Constantia" panose="02030602050306030303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400" b="1" dirty="0" smtClean="0">
                <a:latin typeface="Constantia" panose="02030602050306030303" pitchFamily="18" charset="0"/>
                <a:ea typeface="宋体" panose="02010600030101010101" pitchFamily="2" charset="-122"/>
              </a:rPr>
              <a:t>燃</a:t>
            </a:r>
            <a:r>
              <a:rPr lang="zh-CN" altLang="en-US" sz="2400" b="1" dirty="0">
                <a:latin typeface="Constantia" panose="02030602050306030303" pitchFamily="18" charset="0"/>
                <a:ea typeface="宋体" panose="02010600030101010101" pitchFamily="2" charset="-122"/>
              </a:rPr>
              <a:t>料燃烧还生成二氧化硫、氮氧化物、粉尘和一氧化碳等有害物质</a:t>
            </a:r>
            <a:r>
              <a:rPr lang="zh-CN" altLang="en-US" sz="2400" b="1" dirty="0" smtClean="0">
                <a:latin typeface="Constantia" panose="02030602050306030303" pitchFamily="18" charset="0"/>
                <a:ea typeface="宋体" panose="02010600030101010101" pitchFamily="2" charset="-122"/>
              </a:rPr>
              <a:t>。产</a:t>
            </a:r>
            <a:r>
              <a:rPr lang="zh-CN" altLang="en-US" sz="2400" b="1" dirty="0">
                <a:latin typeface="Constantia" panose="02030602050306030303" pitchFamily="18" charset="0"/>
                <a:ea typeface="宋体" panose="02010600030101010101" pitchFamily="2" charset="-122"/>
              </a:rPr>
              <a:t>生的酸性气体最终会形成酸雨，可致水、土壤酸化，对植物、建筑物、金属构件造成危害。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6097" y="2374857"/>
            <a:ext cx="3810000" cy="2143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58864" y="2374857"/>
            <a:ext cx="3981965" cy="225343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4" descr="C:\Users\John\Desktop\0025116bbe5b1138ec1d1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7533" y="1619858"/>
            <a:ext cx="4744353" cy="33892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0" name="TextBox 4"/>
          <p:cNvSpPr/>
          <p:nvPr/>
        </p:nvSpPr>
        <p:spPr>
          <a:xfrm>
            <a:off x="5551445" y="1792235"/>
            <a:ext cx="3122771" cy="304703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2D2D8A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</a:t>
            </a:r>
            <a:r>
              <a:rPr lang="en-US" altLang="zh-CN" sz="24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2012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24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24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日起，北京的机动车燃油进行</a:t>
            </a:r>
            <a:r>
              <a:rPr lang="zh-CN" altLang="en-US" sz="2400" b="1" dirty="0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了升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级，升级后的燃油更加环保，可以改善大气质量。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452370" y="544195"/>
            <a:ext cx="4636770" cy="463550"/>
            <a:chOff x="4360" y="888"/>
            <a:chExt cx="7302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知识点</a:t>
                </a:r>
                <a:r>
                  <a:rPr lang="en-US" sz="2400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3</a:t>
                </a:r>
                <a:endParaRPr lang="en-US" sz="2400" b="1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4636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>
                <a:buClrTx/>
                <a:buSzTx/>
                <a:buFontTx/>
                <a:defRPr/>
              </a:pPr>
              <a:r>
                <a:rPr lang="zh-CN" altLang="en-US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能源与可持续发展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1480" y="1110709"/>
            <a:ext cx="7900836" cy="481400"/>
            <a:chOff x="2506980" y="593791"/>
            <a:chExt cx="3958508" cy="481400"/>
          </a:xfrm>
        </p:grpSpPr>
        <p:pic>
          <p:nvPicPr>
            <p:cNvPr id="24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矩形 24"/>
            <p:cNvSpPr/>
            <p:nvPr/>
          </p:nvSpPr>
          <p:spPr>
            <a:xfrm>
              <a:off x="2593872" y="61481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提高能源的利用率，减少在能源使用中对环境的破坏。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矩形 2"/>
          <p:cNvSpPr/>
          <p:nvPr/>
        </p:nvSpPr>
        <p:spPr>
          <a:xfrm>
            <a:off x="159544" y="2136907"/>
            <a:ext cx="4878705" cy="1420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CC00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400" b="1" dirty="0">
                <a:solidFill>
                  <a:srgbClr val="CC00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可再生能源：</a:t>
            </a:r>
            <a:r>
              <a:rPr lang="zh-CN" altLang="en-US" sz="2400" b="1" dirty="0">
                <a:latin typeface="Constantia" panose="02030602050306030303" pitchFamily="18" charset="0"/>
                <a:ea typeface="宋体" panose="02010600030101010101" pitchFamily="2" charset="-122"/>
              </a:rPr>
              <a:t>太阳能、风能、水能等可以在自然界里源源不断地得到</a:t>
            </a:r>
            <a:r>
              <a:rPr lang="zh-CN" altLang="en-US" sz="2400" b="1" dirty="0">
                <a:solidFill>
                  <a:srgbClr val="FF00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Constantia" panose="02030602050306030303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46087" name="Rectangle 7"/>
          <p:cNvSpPr/>
          <p:nvPr/>
        </p:nvSpPr>
        <p:spPr>
          <a:xfrm>
            <a:off x="159385" y="1159372"/>
            <a:ext cx="4958715" cy="977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CC00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400" b="1" dirty="0">
                <a:solidFill>
                  <a:srgbClr val="CC00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不可再生能源：</a:t>
            </a:r>
            <a:r>
              <a:rPr lang="zh-CN" altLang="en-US" sz="2400" b="1" dirty="0">
                <a:latin typeface="Constantia" panose="02030602050306030303" pitchFamily="18" charset="0"/>
                <a:ea typeface="宋体" panose="02010600030101010101" pitchFamily="2" charset="-122"/>
              </a:rPr>
              <a:t>化石能源、核能等能源会越用越少。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4150" y="3411220"/>
            <a:ext cx="4843463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绿色能源：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在释放能量或能量转化过程中对环境不造成污染的能源叫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绿色能源。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" name="图片 2" descr="dddd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7539" y="1354602"/>
            <a:ext cx="3565408" cy="1354455"/>
          </a:xfrm>
          <a:prstGeom prst="rect">
            <a:avLst/>
          </a:prstGeom>
        </p:spPr>
      </p:pic>
      <p:pic>
        <p:nvPicPr>
          <p:cNvPr id="5" name="图片 4" descr="吃吃吃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57935" y="3114172"/>
            <a:ext cx="3485012" cy="121285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2334027" y="530605"/>
            <a:ext cx="3958508" cy="481400"/>
            <a:chOff x="2506980" y="593791"/>
            <a:chExt cx="3958508" cy="481400"/>
          </a:xfrm>
        </p:grpSpPr>
        <p:pic>
          <p:nvPicPr>
            <p:cNvPr id="37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8" name="矩形 37"/>
            <p:cNvSpPr/>
            <p:nvPr/>
          </p:nvSpPr>
          <p:spPr>
            <a:xfrm>
              <a:off x="2507512" y="61481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发展新的理想能源</a:t>
              </a:r>
              <a:endPara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楷体_GB2312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608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608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7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剪去同侧角的矩形 1"/>
          <p:cNvSpPr/>
          <p:nvPr/>
        </p:nvSpPr>
        <p:spPr>
          <a:xfrm>
            <a:off x="489285" y="755175"/>
            <a:ext cx="8192653" cy="3468507"/>
          </a:xfrm>
          <a:prstGeom prst="snip2SameRect">
            <a:avLst/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02" name="Rectangle 4"/>
          <p:cNvSpPr/>
          <p:nvPr/>
        </p:nvSpPr>
        <p:spPr>
          <a:xfrm>
            <a:off x="122822" y="1288923"/>
            <a:ext cx="8655368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 b="1" dirty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满足条件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b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须足够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丰富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，可以保证长期使用；</a:t>
            </a:r>
            <a:b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须足够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便宜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，可以保证多数人用得起；</a:t>
            </a:r>
            <a:b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技术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必须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成熟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，可以保证大规模使用；</a:t>
            </a:r>
            <a:b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须足够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安全、清洁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，可以保证不会产生严重的后果。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2339373" y="502830"/>
            <a:ext cx="3958508" cy="481400"/>
            <a:chOff x="2506980" y="593791"/>
            <a:chExt cx="3958508" cy="481400"/>
          </a:xfrm>
        </p:grpSpPr>
        <p:pic>
          <p:nvPicPr>
            <p:cNvPr id="37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8" name="矩形 37"/>
            <p:cNvSpPr/>
            <p:nvPr/>
          </p:nvSpPr>
          <p:spPr>
            <a:xfrm>
              <a:off x="2593872" y="61481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未来理想新能源</a:t>
              </a:r>
              <a:endPara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493" y="1142822"/>
            <a:ext cx="8817293" cy="978729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（2018•玉林）保护环境，人人有责。如图所示，下面哪种现象更有利于对环境的保护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）</a:t>
            </a:r>
          </a:p>
        </p:txBody>
      </p:sp>
      <p:pic>
        <p:nvPicPr>
          <p:cNvPr id="3" name="图片 2" descr="1f5e6649[1]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2409" y="2300384"/>
            <a:ext cx="1924526" cy="1330166"/>
          </a:xfrm>
          <a:prstGeom prst="rect">
            <a:avLst/>
          </a:prstGeom>
        </p:spPr>
      </p:pic>
      <p:pic>
        <p:nvPicPr>
          <p:cNvPr id="4" name="图片 3" descr="ebd1195e[1]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3160" y="2300384"/>
            <a:ext cx="2175986" cy="1330166"/>
          </a:xfrm>
          <a:prstGeom prst="rect">
            <a:avLst/>
          </a:prstGeom>
        </p:spPr>
      </p:pic>
      <p:pic>
        <p:nvPicPr>
          <p:cNvPr id="5" name="图片 4" descr="16bed6f5[1]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7759" y="2300384"/>
            <a:ext cx="1985963" cy="1330166"/>
          </a:xfrm>
          <a:prstGeom prst="rect">
            <a:avLst/>
          </a:prstGeom>
        </p:spPr>
      </p:pic>
      <p:pic>
        <p:nvPicPr>
          <p:cNvPr id="6" name="图片 5" descr="258b9a37[1]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67074" y="2300384"/>
            <a:ext cx="1972628" cy="133016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6258" y="3774002"/>
            <a:ext cx="7638630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A．汽车排放尾气      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              B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．养殖场排放污水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17208" y="4378364"/>
            <a:ext cx="7733207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C．工厂释放烟雾      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            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D．使用太阳能路灯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09769" y="1611702"/>
            <a:ext cx="403225" cy="460375"/>
          </a:xfrm>
          <a:prstGeom prst="rect">
            <a:avLst/>
          </a:prstGeom>
          <a:solidFill>
            <a:srgbClr val="FFFFFF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grpSp>
        <p:nvGrpSpPr>
          <p:cNvPr id="17" name="组合 3"/>
          <p:cNvGrpSpPr/>
          <p:nvPr/>
        </p:nvGrpSpPr>
        <p:grpSpPr bwMode="auto">
          <a:xfrm>
            <a:off x="3371850" y="568628"/>
            <a:ext cx="1879997" cy="474345"/>
            <a:chOff x="497257" y="753279"/>
            <a:chExt cx="1881032" cy="475146"/>
          </a:xfrm>
        </p:grpSpPr>
        <p:grpSp>
          <p:nvGrpSpPr>
            <p:cNvPr id="18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0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3"/>
          <p:cNvGrpSpPr/>
          <p:nvPr/>
        </p:nvGrpSpPr>
        <p:grpSpPr bwMode="auto">
          <a:xfrm>
            <a:off x="3371850" y="568628"/>
            <a:ext cx="1879997" cy="474345"/>
            <a:chOff x="497257" y="753279"/>
            <a:chExt cx="1881032" cy="475146"/>
          </a:xfrm>
        </p:grpSpPr>
        <p:grpSp>
          <p:nvGrpSpPr>
            <p:cNvPr id="14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6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2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5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47980" y="1264146"/>
            <a:ext cx="8401050" cy="33239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（2019•巴中）下列关于能源说法正确的是（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A．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太阳能是清洁能源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B．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核能是可再生能源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煤是新型能源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D．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电能是一次能源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809920" y="1331136"/>
            <a:ext cx="493871" cy="59965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44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3"/>
          <p:cNvGrpSpPr/>
          <p:nvPr/>
        </p:nvGrpSpPr>
        <p:grpSpPr bwMode="auto">
          <a:xfrm>
            <a:off x="3303270" y="424483"/>
            <a:ext cx="1879997" cy="474345"/>
            <a:chOff x="497257" y="753279"/>
            <a:chExt cx="1881032" cy="475146"/>
          </a:xfrm>
        </p:grpSpPr>
        <p:grpSp>
          <p:nvGrpSpPr>
            <p:cNvPr id="14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6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2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5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1115" y="898525"/>
            <a:ext cx="908240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（2019•齐齐哈尔）“北国好风光，尽在黑龙江”，建设人与自然和谐共存的美丽家园，打响蓝天保卫战，能源问题已成焦点，全球能源将发生巨大变革。下列关于能源问题说法正确的是（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A．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天然气燃烧产生的二氧化碳，不会加剧地球温室效应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B．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煤是不可再生的化石能源，它在能源领域重要性有所降低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地下石油资源取之不尽用之不竭，可无限开采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D．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核电站可完全替代火电站，因为核能是可再生能源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183563" y="1984254"/>
            <a:ext cx="493871" cy="655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44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6916" y="1148257"/>
            <a:ext cx="8689181" cy="3970318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列事例中，能表示能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量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转移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或转化具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有“方向性”的事例是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A．电能可以转化为机械能，机械能也可以转化为电能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B．机械能可以转化为内能，内能也可以转化为机械能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C．动能可以和重力势能相互转化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D．热量自发从高温向低温物体传递，却不能自发从低温向高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</a:t>
            </a:r>
            <a:endParaRPr lang="en-US" altLang="zh-CN" sz="24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体传递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11718" y="1683433"/>
            <a:ext cx="407484" cy="57996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grpSp>
        <p:nvGrpSpPr>
          <p:cNvPr id="24" name="组合 1"/>
          <p:cNvGrpSpPr>
            <a:grpSpLocks noChangeAspect="1"/>
          </p:cNvGrpSpPr>
          <p:nvPr/>
        </p:nvGrpSpPr>
        <p:grpSpPr>
          <a:xfrm>
            <a:off x="3219133" y="515435"/>
            <a:ext cx="2411412" cy="450850"/>
            <a:chOff x="3564387" y="597378"/>
            <a:chExt cx="2247990" cy="419195"/>
          </a:xfrm>
        </p:grpSpPr>
        <p:sp>
          <p:nvSpPr>
            <p:cNvPr id="28" name="缺角矩形 27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9" name="缺角矩形 28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0" name="缺角矩形 29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1" name="缺角矩形 30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2" name="缺角矩形 31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3" name="TextBox 15"/>
          <p:cNvSpPr txBox="1"/>
          <p:nvPr/>
        </p:nvSpPr>
        <p:spPr>
          <a:xfrm>
            <a:off x="3184208" y="47257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82368" y="1123957"/>
            <a:ext cx="8832056" cy="3784600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下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列关于能源的说法，正确的是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）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A．风能是不可再生能源 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B．太阳能、水能是二次能源 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C．人类已建成的核电站是利用核聚变发电的 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D．化石能源的大量使用造成了酸雨、雾霾等环境问题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375283" y="1130507"/>
            <a:ext cx="407484" cy="71846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grpSp>
        <p:nvGrpSpPr>
          <p:cNvPr id="24" name="组合 1"/>
          <p:cNvGrpSpPr>
            <a:grpSpLocks noChangeAspect="1"/>
          </p:cNvGrpSpPr>
          <p:nvPr/>
        </p:nvGrpSpPr>
        <p:grpSpPr>
          <a:xfrm>
            <a:off x="3219133" y="515435"/>
            <a:ext cx="2411412" cy="450850"/>
            <a:chOff x="3564387" y="597378"/>
            <a:chExt cx="2247990" cy="419195"/>
          </a:xfrm>
        </p:grpSpPr>
        <p:sp>
          <p:nvSpPr>
            <p:cNvPr id="28" name="缺角矩形 27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9" name="缺角矩形 28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0" name="缺角矩形 29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1" name="缺角矩形 30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2" name="缺角矩形 31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3" name="TextBox 15"/>
          <p:cNvSpPr txBox="1"/>
          <p:nvPr/>
        </p:nvSpPr>
        <p:spPr>
          <a:xfrm>
            <a:off x="3184208" y="47257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TextBox 5"/>
          <p:cNvSpPr txBox="1"/>
          <p:nvPr/>
        </p:nvSpPr>
        <p:spPr>
          <a:xfrm>
            <a:off x="1207541" y="3728319"/>
            <a:ext cx="4988719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等到那一天，我们人类又会用什么？</a:t>
            </a:r>
          </a:p>
        </p:txBody>
      </p:sp>
      <p:sp>
        <p:nvSpPr>
          <p:cNvPr id="32770" name="TextBox 3"/>
          <p:cNvSpPr txBox="1"/>
          <p:nvPr/>
        </p:nvSpPr>
        <p:spPr>
          <a:xfrm>
            <a:off x="491331" y="2527991"/>
            <a:ext cx="829056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b="1" dirty="0" smtClean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化</a:t>
            </a:r>
            <a:r>
              <a:rPr lang="zh-CN" altLang="en-US" sz="24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石能</a:t>
            </a:r>
            <a:r>
              <a:rPr lang="zh-CN" altLang="en-US" sz="2400" b="1" dirty="0" smtClean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源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是现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代人类文明所需的主要能源。由于它们属于不可再生的资源，所以总有使用殆尽的一天。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66" y="802104"/>
            <a:ext cx="2591519" cy="1725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435" y="819842"/>
            <a:ext cx="2562352" cy="1653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109" y="802103"/>
            <a:ext cx="2572396" cy="1685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4635" y="1119505"/>
            <a:ext cx="8486775" cy="3415030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于能源的利用，下列说法不正确的是（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）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A．自然界的能量守恒，所以不需要节约能源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B．一座城市的能量耗散使其环境温度略高于周围农村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endParaRPr lang="en-US" altLang="zh-CN" sz="24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环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境温度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C．煤炭和石油产品燃烧会造成空气污染和温室效应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D．能量耗散表明能源的利用是有条件的，也是有代价的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258805" y="1119741"/>
            <a:ext cx="40322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grpSp>
        <p:nvGrpSpPr>
          <p:cNvPr id="24" name="组合 1"/>
          <p:cNvGrpSpPr>
            <a:grpSpLocks noChangeAspect="1"/>
          </p:cNvGrpSpPr>
          <p:nvPr/>
        </p:nvGrpSpPr>
        <p:grpSpPr>
          <a:xfrm>
            <a:off x="3219133" y="515435"/>
            <a:ext cx="2411412" cy="450850"/>
            <a:chOff x="3564387" y="597378"/>
            <a:chExt cx="2247990" cy="419195"/>
          </a:xfrm>
        </p:grpSpPr>
        <p:sp>
          <p:nvSpPr>
            <p:cNvPr id="25" name="缺角矩形 24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6" name="缺角矩形 25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7" name="缺角矩形 26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8" name="缺角矩形 27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9" name="缺角矩形 28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0" name="TextBox 15"/>
          <p:cNvSpPr txBox="1"/>
          <p:nvPr/>
        </p:nvSpPr>
        <p:spPr>
          <a:xfrm>
            <a:off x="3184208" y="47257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2338" y="1081537"/>
            <a:ext cx="8539992" cy="3970318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护环境功在当代，利在千秋。你认为下列措施切实可行的是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①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用植物茎秆作为燃料代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替化石燃料燃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烧   ②合理使用化肥、农药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③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发展新能源汽车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④使用风力、水力发电代替火力发电  </a:t>
            </a:r>
            <a:endParaRPr lang="en-US" altLang="zh-CN" sz="24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⑤控制生活污水和工业废水的排放。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A．②③④⑤         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B．①③④⑤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C．①③⑤                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D．①②③④⑤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266256" y="1635207"/>
            <a:ext cx="40322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grpSp>
        <p:nvGrpSpPr>
          <p:cNvPr id="24" name="组合 1"/>
          <p:cNvGrpSpPr>
            <a:grpSpLocks noChangeAspect="1"/>
          </p:cNvGrpSpPr>
          <p:nvPr/>
        </p:nvGrpSpPr>
        <p:grpSpPr>
          <a:xfrm>
            <a:off x="3219133" y="515435"/>
            <a:ext cx="2411412" cy="450850"/>
            <a:chOff x="3564387" y="597378"/>
            <a:chExt cx="2247990" cy="419195"/>
          </a:xfrm>
        </p:grpSpPr>
        <p:sp>
          <p:nvSpPr>
            <p:cNvPr id="25" name="缺角矩形 24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6" name="缺角矩形 25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7" name="缺角矩形 26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8" name="缺角矩形 27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9" name="缺角矩形 28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0" name="TextBox 15"/>
          <p:cNvSpPr txBox="1"/>
          <p:nvPr/>
        </p:nvSpPr>
        <p:spPr>
          <a:xfrm>
            <a:off x="3184208" y="47257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070" y="1000099"/>
            <a:ext cx="8975408" cy="4016484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ts val="34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）伽利略认为，如果图示中的斜面是光滑的，那么当小球从左侧某一高度向下运动时，无论右侧斜面坡度如何，小球都会沿斜面上升到相同的高度，这是因为小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球在这</a:t>
            </a:r>
            <a:endParaRPr lang="en-US" altLang="zh-CN" sz="24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ts val="34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运动过程中，能的总量是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的。</a:t>
            </a:r>
          </a:p>
          <a:p>
            <a:pPr fontAlgn="auto">
              <a:lnSpc>
                <a:spcPts val="34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）众所周知，内能会从温度高的物体转移到温度低的物体，但不可能自动地从温度低的物体转移到温度高的物体；由于摩擦总会有一些机械能转化为内能散失到空气中，但散失到空气中的内能却不可能自动地再转化为机械能，这是因为能量的转化或转移具有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99657" y="2302033"/>
            <a:ext cx="80342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守恒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53620" y="4469852"/>
            <a:ext cx="111280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方向性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710" y="1870942"/>
            <a:ext cx="2882399" cy="873244"/>
          </a:xfrm>
          <a:prstGeom prst="rect">
            <a:avLst/>
          </a:prstGeom>
        </p:spPr>
      </p:pic>
      <p:grpSp>
        <p:nvGrpSpPr>
          <p:cNvPr id="30" name="组合 1"/>
          <p:cNvGrpSpPr>
            <a:grpSpLocks noChangeAspect="1"/>
          </p:cNvGrpSpPr>
          <p:nvPr/>
        </p:nvGrpSpPr>
        <p:grpSpPr bwMode="auto">
          <a:xfrm>
            <a:off x="3111183" y="501044"/>
            <a:ext cx="2411016" cy="450056"/>
            <a:chOff x="3564387" y="597378"/>
            <a:chExt cx="2247990" cy="419195"/>
          </a:xfrm>
        </p:grpSpPr>
        <p:sp>
          <p:nvSpPr>
            <p:cNvPr id="31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2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4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5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6" name="TextBox 15"/>
          <p:cNvSpPr txBox="1">
            <a:spLocks noChangeArrowheads="1"/>
          </p:cNvSpPr>
          <p:nvPr/>
        </p:nvSpPr>
        <p:spPr bwMode="auto">
          <a:xfrm>
            <a:off x="3043635" y="487391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圆角矩形 24"/>
          <p:cNvSpPr/>
          <p:nvPr/>
        </p:nvSpPr>
        <p:spPr>
          <a:xfrm>
            <a:off x="187699" y="2003566"/>
            <a:ext cx="1647644" cy="82078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源与可持续发展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左大括号 25"/>
          <p:cNvSpPr/>
          <p:nvPr/>
        </p:nvSpPr>
        <p:spPr>
          <a:xfrm>
            <a:off x="1835343" y="1138685"/>
            <a:ext cx="380635" cy="2550543"/>
          </a:xfrm>
          <a:prstGeom prst="leftBrace">
            <a:avLst>
              <a:gd name="adj1" fmla="val 27310"/>
              <a:gd name="adj2" fmla="val 50000"/>
            </a:avLst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2186152" y="946961"/>
            <a:ext cx="4431520" cy="4572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能量转移和转化具有方向性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2149002" y="1792853"/>
            <a:ext cx="4295162" cy="45591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能源消耗对环境的影响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2215978" y="3192530"/>
            <a:ext cx="1744469" cy="71742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能源与可持续发展</a:t>
            </a:r>
          </a:p>
        </p:txBody>
      </p:sp>
      <p:sp>
        <p:nvSpPr>
          <p:cNvPr id="32" name="左大括号 31"/>
          <p:cNvSpPr/>
          <p:nvPr/>
        </p:nvSpPr>
        <p:spPr>
          <a:xfrm>
            <a:off x="4039168" y="2929315"/>
            <a:ext cx="257415" cy="1357368"/>
          </a:xfrm>
          <a:prstGeom prst="leftBrace">
            <a:avLst>
              <a:gd name="adj1" fmla="val 27651"/>
              <a:gd name="adj2" fmla="val 50000"/>
            </a:avLst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4296583" y="2646528"/>
            <a:ext cx="1735314" cy="461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两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类能源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296583" y="4055850"/>
            <a:ext cx="2261446" cy="461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未来理想能源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左大括号 34"/>
          <p:cNvSpPr/>
          <p:nvPr/>
        </p:nvSpPr>
        <p:spPr>
          <a:xfrm>
            <a:off x="6109455" y="2279078"/>
            <a:ext cx="448574" cy="1357368"/>
          </a:xfrm>
          <a:prstGeom prst="leftBrace">
            <a:avLst>
              <a:gd name="adj1" fmla="val 29487"/>
              <a:gd name="adj2" fmla="val 50000"/>
            </a:avLst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6558029" y="2048245"/>
            <a:ext cx="1735314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可再生资源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17672" y="3377166"/>
            <a:ext cx="2173704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不可再生资源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2343" y="1008419"/>
            <a:ext cx="8635510" cy="3283208"/>
            <a:chOff x="452343" y="1008419"/>
            <a:chExt cx="8635510" cy="3283208"/>
          </a:xfrm>
        </p:grpSpPr>
        <p:sp>
          <p:nvSpPr>
            <p:cNvPr id="7" name="等腰三角形 6"/>
            <p:cNvSpPr/>
            <p:nvPr>
              <p:custDataLst>
                <p:tags r:id="rId1"/>
              </p:custDataLst>
            </p:nvPr>
          </p:nvSpPr>
          <p:spPr bwMode="auto">
            <a:xfrm rot="16200000">
              <a:off x="869196" y="1121279"/>
              <a:ext cx="3283208" cy="3057488"/>
            </a:xfrm>
            <a:prstGeom prst="triangle">
              <a:avLst/>
            </a:prstGeom>
            <a:solidFill>
              <a:srgbClr val="4276AA">
                <a:lumMod val="20000"/>
                <a:lumOff val="80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 bwMode="auto">
            <a:xfrm>
              <a:off x="452343" y="1777921"/>
              <a:ext cx="1744204" cy="1744205"/>
            </a:xfrm>
            <a:prstGeom prst="ellipse">
              <a:avLst/>
            </a:prstGeom>
            <a:solidFill>
              <a:srgbClr val="4276AA"/>
            </a:solidFill>
            <a:ln w="9525">
              <a:noFill/>
              <a:round/>
            </a:ln>
          </p:spPr>
          <p:txBody>
            <a:bodyPr vert="horz" wrap="square" lIns="67500" tIns="67500" rIns="67500" bIns="67500" anchor="ctr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作业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9" name="圆角矩形 8"/>
            <p:cNvSpPr/>
            <p:nvPr>
              <p:custDataLst>
                <p:tags r:id="rId3"/>
              </p:custDataLst>
            </p:nvPr>
          </p:nvSpPr>
          <p:spPr>
            <a:xfrm>
              <a:off x="4159674" y="1925002"/>
              <a:ext cx="101088" cy="531880"/>
            </a:xfrm>
            <a:prstGeom prst="roundRect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>
              <p:custDataLst>
                <p:tags r:id="rId4"/>
              </p:custDataLst>
            </p:nvPr>
          </p:nvSpPr>
          <p:spPr>
            <a:xfrm>
              <a:off x="4159674" y="2858988"/>
              <a:ext cx="101088" cy="531880"/>
            </a:xfrm>
            <a:prstGeom prst="round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417746" y="1777966"/>
              <a:ext cx="1544955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178AA1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教材作业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260583" y="2215164"/>
              <a:ext cx="4827270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 smtClean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 完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成课后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4417746" y="2711893"/>
              <a:ext cx="1545431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40A693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自主安排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4417746" y="3014311"/>
              <a:ext cx="3659505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配套练习</a:t>
              </a:r>
              <a:r>
                <a:rPr lang="zh-CN" altLang="en-US" sz="2100" b="1" spc="150" dirty="0" smtClean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册练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习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97374" y="1420072"/>
            <a:ext cx="7141700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000" b="1" dirty="0">
                <a:solidFill>
                  <a:srgbClr val="FF6600"/>
                </a:solidFill>
                <a:latin typeface="+mn-ea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678815" y="3130396"/>
            <a:ext cx="7676198" cy="12909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认识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能量转移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能量转化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的方向性，提高节能意识。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882875" y="847222"/>
            <a:ext cx="7683910" cy="21069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通过了解能源消耗对环境的影响，认识科技对人类社会发展的负面影响，提高环保意识，并在个人力所能及的范围内对社会的可持续发展有所贡献。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78815" y="630370"/>
            <a:ext cx="8214995" cy="3898265"/>
            <a:chOff x="987" y="819"/>
            <a:chExt cx="12937" cy="6139"/>
          </a:xfrm>
        </p:grpSpPr>
        <p:cxnSp>
          <p:nvCxnSpPr>
            <p:cNvPr id="21" name="直接连接符 20"/>
            <p:cNvCxnSpPr/>
            <p:nvPr/>
          </p:nvCxnSpPr>
          <p:spPr>
            <a:xfrm flipV="1">
              <a:off x="987" y="6916"/>
              <a:ext cx="12462" cy="0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3409" y="4728"/>
              <a:ext cx="0" cy="2230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13357" y="4770"/>
              <a:ext cx="567" cy="0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 flipV="1">
              <a:off x="13924" y="819"/>
              <a:ext cx="0" cy="400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12"/>
          <p:cNvSpPr/>
          <p:nvPr/>
        </p:nvSpPr>
        <p:spPr>
          <a:xfrm>
            <a:off x="477520" y="1148080"/>
            <a:ext cx="803656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我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们从石油中提炼出汽油，内燃机把能源中储备的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化学能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转化为汽车的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机械能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内能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34823" name="矩形 12"/>
          <p:cNvSpPr/>
          <p:nvPr/>
        </p:nvSpPr>
        <p:spPr>
          <a:xfrm>
            <a:off x="897217" y="4572676"/>
            <a:ext cx="735758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这些机械能、内能能否再转化回可以被利用的能源？</a:t>
            </a:r>
          </a:p>
        </p:txBody>
      </p:sp>
      <p:grpSp>
        <p:nvGrpSpPr>
          <p:cNvPr id="34824" name="Group 9"/>
          <p:cNvGrpSpPr/>
          <p:nvPr/>
        </p:nvGrpSpPr>
        <p:grpSpPr>
          <a:xfrm>
            <a:off x="1014376" y="3529837"/>
            <a:ext cx="6754495" cy="1139190"/>
            <a:chOff x="0" y="0"/>
            <a:chExt cx="4479" cy="957"/>
          </a:xfrm>
        </p:grpSpPr>
        <p:cxnSp>
          <p:nvCxnSpPr>
            <p:cNvPr id="34825" name="直接箭头连接符 8"/>
            <p:cNvCxnSpPr/>
            <p:nvPr/>
          </p:nvCxnSpPr>
          <p:spPr>
            <a:xfrm>
              <a:off x="1077" y="272"/>
              <a:ext cx="749" cy="0"/>
            </a:xfrm>
            <a:prstGeom prst="straightConnector1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cxnSp>
        <p:grpSp>
          <p:nvGrpSpPr>
            <p:cNvPr id="34826" name="Group 11"/>
            <p:cNvGrpSpPr/>
            <p:nvPr/>
          </p:nvGrpSpPr>
          <p:grpSpPr>
            <a:xfrm>
              <a:off x="0" y="6"/>
              <a:ext cx="1100" cy="481"/>
              <a:chOff x="0" y="0"/>
              <a:chExt cx="1526" cy="481"/>
            </a:xfrm>
          </p:grpSpPr>
          <p:pic>
            <p:nvPicPr>
              <p:cNvPr id="34827" name="矩形 9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0" y="0"/>
                <a:ext cx="1526" cy="48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4828" name="Text Box 13"/>
              <p:cNvSpPr txBox="1"/>
              <p:nvPr/>
            </p:nvSpPr>
            <p:spPr>
              <a:xfrm>
                <a:off x="35" y="85"/>
                <a:ext cx="1461" cy="36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zh-CN" altLang="en-US" sz="2400" dirty="0">
                    <a:solidFill>
                      <a:srgbClr val="FFFFFF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Calibri" panose="020F0502020204030204" pitchFamily="34" charset="0"/>
                    <a:ea typeface="宋体" panose="02010600030101010101" pitchFamily="2" charset="-122"/>
                  </a:rPr>
                  <a:t>化学能</a:t>
                </a:r>
              </a:p>
            </p:txBody>
          </p:sp>
        </p:grpSp>
        <p:grpSp>
          <p:nvGrpSpPr>
            <p:cNvPr id="34829" name="Group 14"/>
            <p:cNvGrpSpPr/>
            <p:nvPr/>
          </p:nvGrpSpPr>
          <p:grpSpPr>
            <a:xfrm>
              <a:off x="1825" y="476"/>
              <a:ext cx="998" cy="481"/>
              <a:chOff x="0" y="0"/>
              <a:chExt cx="1525" cy="481"/>
            </a:xfrm>
          </p:grpSpPr>
          <p:pic>
            <p:nvPicPr>
              <p:cNvPr id="34830" name="矩形 10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0" y="0"/>
                <a:ext cx="1525" cy="48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4831" name="Text Box 16"/>
              <p:cNvSpPr txBox="1"/>
              <p:nvPr/>
            </p:nvSpPr>
            <p:spPr>
              <a:xfrm>
                <a:off x="34" y="85"/>
                <a:ext cx="1461" cy="36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zh-CN" altLang="en-US" sz="2400" dirty="0">
                    <a:solidFill>
                      <a:srgbClr val="FFFFFF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Calibri" panose="020F0502020204030204" pitchFamily="34" charset="0"/>
                    <a:ea typeface="宋体" panose="02010600030101010101" pitchFamily="2" charset="-122"/>
                  </a:rPr>
                  <a:t>内能</a:t>
                </a:r>
              </a:p>
            </p:txBody>
          </p:sp>
        </p:grpSp>
        <p:grpSp>
          <p:nvGrpSpPr>
            <p:cNvPr id="34832" name="Group 17"/>
            <p:cNvGrpSpPr/>
            <p:nvPr/>
          </p:nvGrpSpPr>
          <p:grpSpPr>
            <a:xfrm>
              <a:off x="3481" y="0"/>
              <a:ext cx="998" cy="481"/>
              <a:chOff x="0" y="0"/>
              <a:chExt cx="1525" cy="481"/>
            </a:xfrm>
          </p:grpSpPr>
          <p:pic>
            <p:nvPicPr>
              <p:cNvPr id="34833" name="矩形 10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0" y="0"/>
                <a:ext cx="1525" cy="48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4834" name="Text Box 19"/>
              <p:cNvSpPr txBox="1"/>
              <p:nvPr/>
            </p:nvSpPr>
            <p:spPr>
              <a:xfrm>
                <a:off x="34" y="85"/>
                <a:ext cx="1461" cy="36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zh-CN" altLang="en-US" sz="2400" dirty="0">
                    <a:solidFill>
                      <a:srgbClr val="FFFFFF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Calibri" panose="020F0502020204030204" pitchFamily="34" charset="0"/>
                    <a:ea typeface="宋体" panose="02010600030101010101" pitchFamily="2" charset="-122"/>
                  </a:rPr>
                  <a:t>内能</a:t>
                </a:r>
              </a:p>
            </p:txBody>
          </p:sp>
        </p:grpSp>
        <p:cxnSp>
          <p:nvCxnSpPr>
            <p:cNvPr id="34835" name="直接箭头连接符 8"/>
            <p:cNvCxnSpPr/>
            <p:nvPr/>
          </p:nvCxnSpPr>
          <p:spPr>
            <a:xfrm>
              <a:off x="1077" y="363"/>
              <a:ext cx="749" cy="341"/>
            </a:xfrm>
            <a:prstGeom prst="straightConnector1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34836" name="直接箭头连接符 8"/>
            <p:cNvCxnSpPr/>
            <p:nvPr/>
          </p:nvCxnSpPr>
          <p:spPr>
            <a:xfrm>
              <a:off x="2982" y="250"/>
              <a:ext cx="499" cy="0"/>
            </a:xfrm>
            <a:prstGeom prst="straightConnector1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cxnSp>
        <p:grpSp>
          <p:nvGrpSpPr>
            <p:cNvPr id="34837" name="Group 22"/>
            <p:cNvGrpSpPr/>
            <p:nvPr/>
          </p:nvGrpSpPr>
          <p:grpSpPr>
            <a:xfrm>
              <a:off x="1848" y="46"/>
              <a:ext cx="1111" cy="414"/>
              <a:chOff x="0" y="0"/>
              <a:chExt cx="2726" cy="595"/>
            </a:xfrm>
          </p:grpSpPr>
          <p:pic>
            <p:nvPicPr>
              <p:cNvPr id="34838" name="矩形 1"/>
              <p:cNvPicPr/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0" y="0"/>
                <a:ext cx="2726" cy="59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4839" name="Text Box 24"/>
              <p:cNvSpPr txBox="1"/>
              <p:nvPr/>
            </p:nvSpPr>
            <p:spPr>
              <a:xfrm>
                <a:off x="37" y="23"/>
                <a:ext cx="2655" cy="5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zh-CN" altLang="en-US" sz="2400" dirty="0">
                    <a:solidFill>
                      <a:srgbClr val="FFFFFF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Calibri" panose="020F0502020204030204" pitchFamily="34" charset="0"/>
                    <a:ea typeface="宋体" panose="02010600030101010101" pitchFamily="2" charset="-122"/>
                  </a:rPr>
                  <a:t>机械能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1549400" y="624205"/>
            <a:ext cx="6324600" cy="463550"/>
            <a:chOff x="4360" y="888"/>
            <a:chExt cx="9960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知识点 </a:t>
                </a:r>
                <a:r>
                  <a:rPr lang="en-US" altLang="zh-CN" sz="2400" b="1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zh-CN" altLang="en-US" sz="2400" b="1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7294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>
                <a:buClrTx/>
                <a:buSzTx/>
                <a:buFontTx/>
                <a:defRPr/>
              </a:pPr>
              <a:r>
                <a:rPr lang="zh-CN" altLang="en-US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能量转移和能量转化的方向性</a:t>
              </a:r>
              <a:endParaRPr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1190" y="2063115"/>
            <a:ext cx="2338705" cy="1393825"/>
          </a:xfrm>
          <a:prstGeom prst="rect">
            <a:avLst/>
          </a:prstGeom>
        </p:spPr>
      </p:pic>
      <p:pic>
        <p:nvPicPr>
          <p:cNvPr id="3" name="图片 2" descr="l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412490" y="2009287"/>
            <a:ext cx="2225040" cy="1475740"/>
          </a:xfrm>
          <a:prstGeom prst="rect">
            <a:avLst/>
          </a:prstGeom>
        </p:spPr>
      </p:pic>
      <p:pic>
        <p:nvPicPr>
          <p:cNvPr id="4" name="图片 3" descr="op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129655" y="1991507"/>
            <a:ext cx="2423160" cy="149352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12"/>
          <p:cNvSpPr/>
          <p:nvPr/>
        </p:nvSpPr>
        <p:spPr>
          <a:xfrm>
            <a:off x="312343" y="514816"/>
            <a:ext cx="8592503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火力发电厂把煤中贮存的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化学能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转化为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电能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，供生产和生活用。</a:t>
            </a:r>
          </a:p>
        </p:txBody>
      </p:sp>
      <p:sp>
        <p:nvSpPr>
          <p:cNvPr id="35843" name="矩形 12"/>
          <p:cNvSpPr/>
          <p:nvPr/>
        </p:nvSpPr>
        <p:spPr>
          <a:xfrm>
            <a:off x="209074" y="4200022"/>
            <a:ext cx="8729186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用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电器将电能转化为内能、光能、机械能多种形式的能后，这些能量能否再变回能源？</a:t>
            </a:r>
          </a:p>
        </p:txBody>
      </p:sp>
      <p:grpSp>
        <p:nvGrpSpPr>
          <p:cNvPr id="35852" name="Group 12"/>
          <p:cNvGrpSpPr/>
          <p:nvPr/>
        </p:nvGrpSpPr>
        <p:grpSpPr>
          <a:xfrm>
            <a:off x="312420" y="3174656"/>
            <a:ext cx="8060531" cy="1025366"/>
            <a:chOff x="0" y="0"/>
            <a:chExt cx="5018" cy="974"/>
          </a:xfrm>
        </p:grpSpPr>
        <p:cxnSp>
          <p:nvCxnSpPr>
            <p:cNvPr id="35853" name="直接箭头连接符 8"/>
            <p:cNvCxnSpPr/>
            <p:nvPr/>
          </p:nvCxnSpPr>
          <p:spPr>
            <a:xfrm>
              <a:off x="1222" y="266"/>
              <a:ext cx="742" cy="0"/>
            </a:xfrm>
            <a:prstGeom prst="straightConnector1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  <a:effectLst>
              <a:outerShdw dist="23000" dir="5400000" algn="ctr" rotWithShape="0">
                <a:srgbClr val="000000">
                  <a:alpha val="28999"/>
                </a:srgbClr>
              </a:outerShdw>
            </a:effectLst>
          </p:spPr>
        </p:cxnSp>
        <p:grpSp>
          <p:nvGrpSpPr>
            <p:cNvPr id="35854" name="Group 14"/>
            <p:cNvGrpSpPr/>
            <p:nvPr/>
          </p:nvGrpSpPr>
          <p:grpSpPr>
            <a:xfrm>
              <a:off x="0" y="0"/>
              <a:ext cx="1246" cy="481"/>
              <a:chOff x="0" y="0"/>
              <a:chExt cx="2779776" cy="1048512"/>
            </a:xfrm>
          </p:grpSpPr>
          <p:pic>
            <p:nvPicPr>
              <p:cNvPr id="35855" name="矩形 9"/>
              <p:cNvPicPr/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0" y="0"/>
                <a:ext cx="2779776" cy="1048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5856" name="Text Box 16"/>
              <p:cNvSpPr txBox="1"/>
              <p:nvPr/>
            </p:nvSpPr>
            <p:spPr>
              <a:xfrm>
                <a:off x="60746" y="182480"/>
                <a:ext cx="2665226" cy="79157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zh-CN" altLang="en-US" sz="2400" dirty="0">
                    <a:solidFill>
                      <a:srgbClr val="FFFFFF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Calibri" panose="020F0502020204030204" pitchFamily="34" charset="0"/>
                    <a:ea typeface="宋体" panose="02010600030101010101" pitchFamily="2" charset="-122"/>
                  </a:rPr>
                  <a:t>化学能</a:t>
                </a:r>
              </a:p>
            </p:txBody>
          </p:sp>
        </p:grpSp>
        <p:grpSp>
          <p:nvGrpSpPr>
            <p:cNvPr id="35857" name="Group 17"/>
            <p:cNvGrpSpPr/>
            <p:nvPr/>
          </p:nvGrpSpPr>
          <p:grpSpPr>
            <a:xfrm>
              <a:off x="2001" y="493"/>
              <a:ext cx="998" cy="481"/>
              <a:chOff x="0" y="0"/>
              <a:chExt cx="1525" cy="481"/>
            </a:xfrm>
          </p:grpSpPr>
          <p:pic>
            <p:nvPicPr>
              <p:cNvPr id="35858" name="矩形 10"/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0" y="0"/>
                <a:ext cx="1525" cy="48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5859" name="Text Box 19"/>
              <p:cNvSpPr txBox="1"/>
              <p:nvPr/>
            </p:nvSpPr>
            <p:spPr>
              <a:xfrm>
                <a:off x="33" y="85"/>
                <a:ext cx="1460" cy="36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zh-CN" altLang="en-US" sz="2400" dirty="0">
                    <a:solidFill>
                      <a:srgbClr val="FFFFFF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Calibri" panose="020F0502020204030204" pitchFamily="34" charset="0"/>
                    <a:ea typeface="宋体" panose="02010600030101010101" pitchFamily="2" charset="-122"/>
                  </a:rPr>
                  <a:t>内能</a:t>
                </a:r>
              </a:p>
            </p:txBody>
          </p:sp>
        </p:grpSp>
        <p:grpSp>
          <p:nvGrpSpPr>
            <p:cNvPr id="35860" name="Group 20"/>
            <p:cNvGrpSpPr/>
            <p:nvPr/>
          </p:nvGrpSpPr>
          <p:grpSpPr>
            <a:xfrm>
              <a:off x="4020" y="16"/>
              <a:ext cx="998" cy="481"/>
              <a:chOff x="0" y="0"/>
              <a:chExt cx="1525" cy="481"/>
            </a:xfrm>
          </p:grpSpPr>
          <p:pic>
            <p:nvPicPr>
              <p:cNvPr id="35861" name="矩形 10"/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0" y="0"/>
                <a:ext cx="1525" cy="48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5862" name="Text Box 22"/>
              <p:cNvSpPr txBox="1"/>
              <p:nvPr/>
            </p:nvSpPr>
            <p:spPr>
              <a:xfrm>
                <a:off x="31" y="85"/>
                <a:ext cx="1465" cy="36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zh-CN" altLang="en-US" sz="2400" dirty="0">
                    <a:solidFill>
                      <a:srgbClr val="FFFFFF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Calibri" panose="020F0502020204030204" pitchFamily="34" charset="0"/>
                    <a:ea typeface="宋体" panose="02010600030101010101" pitchFamily="2" charset="-122"/>
                  </a:rPr>
                  <a:t>内能</a:t>
                </a:r>
              </a:p>
            </p:txBody>
          </p:sp>
        </p:grpSp>
        <p:cxnSp>
          <p:nvCxnSpPr>
            <p:cNvPr id="35863" name="直接箭头连接符 8"/>
            <p:cNvCxnSpPr/>
            <p:nvPr/>
          </p:nvCxnSpPr>
          <p:spPr>
            <a:xfrm>
              <a:off x="1230" y="311"/>
              <a:ext cx="749" cy="341"/>
            </a:xfrm>
            <a:prstGeom prst="straightConnector1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35864" name="直接箭头连接符 8"/>
            <p:cNvCxnSpPr/>
            <p:nvPr/>
          </p:nvCxnSpPr>
          <p:spPr>
            <a:xfrm>
              <a:off x="2908" y="266"/>
              <a:ext cx="1076" cy="8"/>
            </a:xfrm>
            <a:prstGeom prst="straightConnector1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cxnSp>
        <p:grpSp>
          <p:nvGrpSpPr>
            <p:cNvPr id="35865" name="Group 25"/>
            <p:cNvGrpSpPr/>
            <p:nvPr/>
          </p:nvGrpSpPr>
          <p:grpSpPr>
            <a:xfrm>
              <a:off x="1956" y="16"/>
              <a:ext cx="975" cy="476"/>
              <a:chOff x="0" y="0"/>
              <a:chExt cx="1179" cy="431"/>
            </a:xfrm>
          </p:grpSpPr>
          <p:pic>
            <p:nvPicPr>
              <p:cNvPr id="35866" name="圆角矩形 1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0" y="0"/>
                <a:ext cx="1179" cy="43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5867" name="Text Box 27"/>
              <p:cNvSpPr txBox="1"/>
              <p:nvPr/>
            </p:nvSpPr>
            <p:spPr>
              <a:xfrm>
                <a:off x="45" y="45"/>
                <a:ext cx="1106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zh-CN" altLang="en-US" sz="2400" dirty="0">
                    <a:solidFill>
                      <a:srgbClr val="FFFFFF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Calibri" panose="020F0502020204030204" pitchFamily="34" charset="0"/>
                    <a:ea typeface="宋体" panose="02010600030101010101" pitchFamily="2" charset="-122"/>
                  </a:rPr>
                  <a:t>电能</a:t>
                </a:r>
              </a:p>
            </p:txBody>
          </p:sp>
        </p:grpSp>
      </p:grpSp>
      <p:pic>
        <p:nvPicPr>
          <p:cNvPr id="2" name="图片 1" descr="七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2268" y="1344997"/>
            <a:ext cx="2239025" cy="1573463"/>
          </a:xfrm>
          <a:prstGeom prst="rect">
            <a:avLst/>
          </a:prstGeom>
        </p:spPr>
      </p:pic>
      <p:pic>
        <p:nvPicPr>
          <p:cNvPr id="3" name="图片 2" descr="t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16145" y="1225388"/>
            <a:ext cx="1787525" cy="1141730"/>
          </a:xfrm>
          <a:prstGeom prst="rect">
            <a:avLst/>
          </a:prstGeom>
        </p:spPr>
      </p:pic>
      <p:pic>
        <p:nvPicPr>
          <p:cNvPr id="4" name="图片 3" descr="s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40641" y="2211077"/>
            <a:ext cx="1587418" cy="1017708"/>
          </a:xfrm>
          <a:prstGeom prst="rect">
            <a:avLst/>
          </a:prstGeom>
        </p:spPr>
      </p:pic>
      <p:pic>
        <p:nvPicPr>
          <p:cNvPr id="5" name="图片 4" descr="b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617089" y="1491614"/>
            <a:ext cx="2241796" cy="1426845"/>
          </a:xfrm>
          <a:prstGeom prst="rect">
            <a:avLst/>
          </a:prstGeom>
        </p:spPr>
      </p:pic>
      <p:sp>
        <p:nvSpPr>
          <p:cNvPr id="6" name="右箭头 5"/>
          <p:cNvSpPr/>
          <p:nvPr/>
        </p:nvSpPr>
        <p:spPr>
          <a:xfrm>
            <a:off x="3121660" y="1637665"/>
            <a:ext cx="1457960" cy="8134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电能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12"/>
          <p:cNvSpPr/>
          <p:nvPr/>
        </p:nvSpPr>
        <p:spPr>
          <a:xfrm>
            <a:off x="218073" y="558667"/>
            <a:ext cx="8276222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在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热传递的过程中，热量只能自发地从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高温物体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转移到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低温物体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，反之则不能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。如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果要使热量从低温物体转移到高温物体，就需要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消耗其他形式的能量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</a:p>
        </p:txBody>
      </p:sp>
      <p:sp>
        <p:nvSpPr>
          <p:cNvPr id="3" name="矩形 12"/>
          <p:cNvSpPr/>
          <p:nvPr/>
        </p:nvSpPr>
        <p:spPr>
          <a:xfrm>
            <a:off x="4974557" y="4353009"/>
            <a:ext cx="4112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电冰箱制冷就要消耗电能。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751" y="1349253"/>
            <a:ext cx="2706776" cy="299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386080" y="1815143"/>
            <a:ext cx="4267200" cy="2834005"/>
            <a:chOff x="386080" y="1815143"/>
            <a:chExt cx="4267200" cy="2834005"/>
          </a:xfrm>
        </p:grpSpPr>
        <p:pic>
          <p:nvPicPr>
            <p:cNvPr id="4" name="图片 3" descr="u=2814263505,2210647117&amp;fm=26&amp;gp=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6080" y="1815143"/>
              <a:ext cx="4267200" cy="2834005"/>
            </a:xfrm>
            <a:prstGeom prst="rect">
              <a:avLst/>
            </a:prstGeom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5832" y="4398490"/>
              <a:ext cx="907448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o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1220" y="1883143"/>
            <a:ext cx="3794125" cy="2338705"/>
          </a:xfrm>
          <a:prstGeom prst="rect">
            <a:avLst/>
          </a:prstGeom>
        </p:spPr>
      </p:pic>
      <p:sp>
        <p:nvSpPr>
          <p:cNvPr id="37890" name="矩形 12"/>
          <p:cNvSpPr/>
          <p:nvPr/>
        </p:nvSpPr>
        <p:spPr>
          <a:xfrm>
            <a:off x="174148" y="696380"/>
            <a:ext cx="821721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zh-CN" altLang="en-US" sz="2400" b="1" dirty="0">
                <a:latin typeface="Constantia" panose="02030602050306030303" pitchFamily="18" charset="0"/>
                <a:ea typeface="宋体" panose="02010600030101010101" pitchFamily="2" charset="-122"/>
              </a:rPr>
              <a:t>汽车制动时，由于摩擦，动能转化成轮胎、地面和空气的内能，这些消耗的能量不能再自动地被用来驱动汽车。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2" name="矩形 5"/>
          <p:cNvSpPr/>
          <p:nvPr/>
        </p:nvSpPr>
        <p:spPr>
          <a:xfrm>
            <a:off x="174307" y="1855472"/>
            <a:ext cx="87960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        能</a:t>
            </a:r>
            <a:r>
              <a:rPr lang="zh-CN" altLang="en-US" sz="2400" b="1" dirty="0">
                <a:solidFill>
                  <a:srgbClr val="FF00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量</a:t>
            </a:r>
            <a:r>
              <a:rPr lang="zh-CN" altLang="en-US" sz="2400" b="1" dirty="0" smtClean="0">
                <a:solidFill>
                  <a:srgbClr val="FF00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的转移和转化具</a:t>
            </a:r>
            <a:r>
              <a:rPr lang="zh-CN" altLang="en-US" sz="2400" b="1" dirty="0">
                <a:solidFill>
                  <a:srgbClr val="FF00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有方向性</a:t>
            </a:r>
            <a:r>
              <a:rPr lang="zh-CN" altLang="en-US" sz="2400" b="1" dirty="0" smtClean="0">
                <a:latin typeface="Constantia" panose="02030602050306030303" pitchFamily="18" charset="0"/>
                <a:ea typeface="宋体" panose="02010600030101010101" pitchFamily="2" charset="-122"/>
              </a:rPr>
              <a:t>，</a:t>
            </a:r>
            <a:endParaRPr lang="en-US" altLang="zh-CN" sz="2400" b="1" dirty="0" smtClean="0">
              <a:latin typeface="Constantia" panose="02030602050306030303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Constantia" panose="02030602050306030303" pitchFamily="18" charset="0"/>
                <a:ea typeface="宋体" panose="02010600030101010101" pitchFamily="2" charset="-122"/>
              </a:rPr>
              <a:t>有</a:t>
            </a:r>
            <a:r>
              <a:rPr lang="zh-CN" altLang="en-US" sz="2400" b="1" dirty="0">
                <a:latin typeface="Constantia" panose="02030602050306030303" pitchFamily="18" charset="0"/>
                <a:ea typeface="宋体" panose="02010600030101010101" pitchFamily="2" charset="-122"/>
              </a:rPr>
              <a:t>些能量可以利用，有些则不能。</a:t>
            </a:r>
          </a:p>
          <a:p>
            <a:pPr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Constantia" panose="02030602050306030303" pitchFamily="18" charset="0"/>
                <a:ea typeface="宋体" panose="02010600030101010101" pitchFamily="2" charset="-122"/>
              </a:rPr>
              <a:t>　    我们所能利用的能源是有</a:t>
            </a:r>
            <a:r>
              <a:rPr lang="zh-CN" altLang="en-US" sz="2400" b="1" dirty="0" smtClean="0">
                <a:latin typeface="Constantia" panose="02030602050306030303" pitchFamily="18" charset="0"/>
                <a:ea typeface="宋体" panose="02010600030101010101" pitchFamily="2" charset="-122"/>
                <a:sym typeface="+mn-ea"/>
              </a:rPr>
              <a:t>限的，</a:t>
            </a:r>
            <a:endParaRPr lang="en-US" altLang="zh-CN" sz="2400" b="1" dirty="0" smtClean="0">
              <a:latin typeface="Constantia" panose="02030602050306030303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Constantia" panose="02030602050306030303" pitchFamily="18" charset="0"/>
                <a:ea typeface="宋体" panose="02010600030101010101" pitchFamily="2" charset="-122"/>
              </a:rPr>
              <a:t>所</a:t>
            </a:r>
            <a:r>
              <a:rPr lang="zh-CN" altLang="en-US" sz="2400" b="1" dirty="0">
                <a:latin typeface="Constantia" panose="02030602050306030303" pitchFamily="18" charset="0"/>
                <a:ea typeface="宋体" panose="02010600030101010101" pitchFamily="2" charset="-122"/>
              </a:rPr>
              <a:t>以需要</a:t>
            </a:r>
            <a:r>
              <a:rPr lang="zh-CN" altLang="en-US" sz="2400" b="1" dirty="0">
                <a:solidFill>
                  <a:srgbClr val="FF00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节约能源</a:t>
            </a:r>
            <a:r>
              <a:rPr lang="zh-CN" altLang="en-US" sz="2400" b="1" dirty="0">
                <a:latin typeface="Constantia" panose="02030602050306030303" pitchFamily="18" charset="0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78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37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7867" y="771953"/>
            <a:ext cx="8631555" cy="3323987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汽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车刹车的过程，伴随着能量从机械能转化为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    内能散失到空气中，此过程能量的总和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（选填“增大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 “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不变”或“缩小”）；散失到空气中的内能无法自动转化为机械能再用来驱动汽车，这是因为能量的转移和转化具有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性。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11382" y="1437408"/>
            <a:ext cx="906017" cy="65684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内能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203420" y="2051440"/>
            <a:ext cx="906017" cy="65684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不变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150552" y="3305732"/>
            <a:ext cx="906017" cy="65684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方向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4482" y="587912"/>
            <a:ext cx="8331679" cy="3970318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图所示，玻璃杯里水的内能自发集中到水的上层，使得上层水沸腾，下层水结冰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8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假想的能量转移过程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选填“违反”或“不违反”）能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量</a:t>
            </a:r>
            <a:endParaRPr lang="en-US" altLang="zh-CN" sz="28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守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恒定律，却因能量的转化和转移是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，所以不可能发生。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414345" y="2004675"/>
            <a:ext cx="126669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不违反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50524" y="3911495"/>
            <a:ext cx="198804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有方向性的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554" y="1546291"/>
            <a:ext cx="2072005" cy="2567839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1572</Words>
  <Application>Microsoft Office PowerPoint</Application>
  <PresentationFormat>全屏显示(16:9)</PresentationFormat>
  <Paragraphs>125</Paragraphs>
  <Slides>25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《七彩课堂》课件模板（新）</vt:lpstr>
      <vt:lpstr>1_《七彩课堂》课件模板（新）</vt:lpstr>
      <vt:lpstr>自定义设计方案</vt:lpstr>
      <vt:lpstr>第二十二章  能源与可持续发展  第4节  能源与可持续发展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37</cp:revision>
  <dcterms:created xsi:type="dcterms:W3CDTF">2018-03-01T02:03:00Z</dcterms:created>
  <dcterms:modified xsi:type="dcterms:W3CDTF">2019-11-12T09:21:10Z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2052-11.1.0.8765</vt:lpwstr>
  </property>
  <property fmtid="{D5CDD505-2E9C-101B-9397-08002B2CF9AE}" pid="3" name="KSORubyTemplateID">
    <vt:lpwstr>13</vt:lpwstr>
  </property>
</Properties>
</file>