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44" d="100"/>
          <a:sy n="144" d="100"/>
        </p:scale>
        <p:origin x="-684" y="-96"/>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0772EDC-1BFB-4320-A3F8-E32F2BB80749}" type="datetimeFigureOut">
              <a:rPr lang="zh-CN" altLang="en-US" smtClean="0"/>
              <a:pPr/>
              <a:t>2020/3/14</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9575A90-9B85-46A8-81D9-EBC0DE58B5D5}" type="slidenum">
              <a:rPr lang="zh-CN" altLang="en-US" smtClean="0"/>
              <a:pPr/>
              <a:t>‹#›</a:t>
            </a:fld>
            <a:endParaRPr lang="zh-CN" altLang="en-US"/>
          </a:p>
        </p:txBody>
      </p:sp>
    </p:spTree>
    <p:extLst>
      <p:ext uri="{BB962C8B-B14F-4D97-AF65-F5344CB8AC3E}">
        <p14:creationId xmlns:p14="http://schemas.microsoft.com/office/powerpoint/2010/main" val="40704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幻灯片图像占位符 1"/>
          <p:cNvSpPr>
            <a:spLocks noGrp="1" noRot="1" noChangeAspect="1"/>
          </p:cNvSpPr>
          <p:nvPr>
            <p:ph type="sldImg"/>
          </p:nvPr>
        </p:nvSpPr>
        <p:spPr bwMode="auto">
          <a:noFill/>
          <a:ln>
            <a:solidFill>
              <a:srgbClr val="000000"/>
            </a:solidFill>
            <a:miter lim="800000"/>
            <a:headEnd/>
            <a:tailEnd/>
          </a:ln>
        </p:spPr>
      </p:sp>
      <p:sp>
        <p:nvSpPr>
          <p:cNvPr id="10242" name="备注占位符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zh-CN" altLang="en-US" smtClean="0"/>
          </a:p>
        </p:txBody>
      </p:sp>
      <p:sp>
        <p:nvSpPr>
          <p:cNvPr id="10243"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B285E3E-9C56-4C66-B0D0-93EB041E7F26}" type="slidenum">
              <a:rPr lang="zh-CN" altLang="en-US"/>
              <a:pPr fontAlgn="base">
                <a:spcBef>
                  <a:spcPct val="0"/>
                </a:spcBef>
                <a:spcAft>
                  <a:spcPct val="0"/>
                </a:spcAft>
              </a:pPr>
              <a:t>1</a:t>
            </a:fld>
            <a:endParaRPr lang="en-US" altLang="zh-C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幻灯片图像占位符 1"/>
          <p:cNvSpPr>
            <a:spLocks noGrp="1" noRot="1" noChangeAspect="1"/>
          </p:cNvSpPr>
          <p:nvPr>
            <p:ph type="sldImg"/>
          </p:nvPr>
        </p:nvSpPr>
        <p:spPr bwMode="auto">
          <a:noFill/>
          <a:ln>
            <a:solidFill>
              <a:srgbClr val="000000"/>
            </a:solidFill>
            <a:miter lim="800000"/>
            <a:headEnd/>
            <a:tailEnd/>
          </a:ln>
        </p:spPr>
      </p:sp>
      <p:sp>
        <p:nvSpPr>
          <p:cNvPr id="12290" name="备注占位符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zh-CN" altLang="en-US" smtClean="0"/>
          </a:p>
        </p:txBody>
      </p:sp>
      <p:sp>
        <p:nvSpPr>
          <p:cNvPr id="12291"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BC6C4FE-F031-40F8-929B-5CB801BBA9A5}" type="slidenum">
              <a:rPr lang="zh-CN" altLang="en-US"/>
              <a:pPr fontAlgn="base">
                <a:spcBef>
                  <a:spcPct val="0"/>
                </a:spcBef>
                <a:spcAft>
                  <a:spcPct val="0"/>
                </a:spcAft>
              </a:pPr>
              <a:t>2</a:t>
            </a:fld>
            <a:endParaRPr lang="en-US" altLang="zh-C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幻灯片图像占位符 1"/>
          <p:cNvSpPr>
            <a:spLocks noGrp="1" noRot="1" noChangeAspect="1"/>
          </p:cNvSpPr>
          <p:nvPr>
            <p:ph type="sldImg"/>
          </p:nvPr>
        </p:nvSpPr>
        <p:spPr bwMode="auto">
          <a:noFill/>
          <a:ln>
            <a:solidFill>
              <a:srgbClr val="000000"/>
            </a:solidFill>
            <a:miter lim="800000"/>
            <a:headEnd/>
            <a:tailEnd/>
          </a:ln>
        </p:spPr>
      </p:sp>
      <p:sp>
        <p:nvSpPr>
          <p:cNvPr id="18434" name="备注占位符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zh-CN" altLang="en-US" smtClean="0"/>
          </a:p>
        </p:txBody>
      </p:sp>
      <p:sp>
        <p:nvSpPr>
          <p:cNvPr id="18435"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737AD89-37EB-48DA-8321-15A8725ABA93}" type="slidenum">
              <a:rPr lang="zh-CN" altLang="en-US"/>
              <a:pPr fontAlgn="base">
                <a:spcBef>
                  <a:spcPct val="0"/>
                </a:spcBef>
                <a:spcAft>
                  <a:spcPct val="0"/>
                </a:spcAft>
              </a:pPr>
              <a:t>7</a:t>
            </a:fld>
            <a:endParaRPr lang="en-US" altLang="zh-CN"/>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8596E00-E193-4203-964D-2D5598ABFA05}" type="slidenum">
              <a:rPr lang="zh-CN" altLang="en-US"/>
              <a:pPr fontAlgn="base">
                <a:spcBef>
                  <a:spcPct val="0"/>
                </a:spcBef>
                <a:spcAft>
                  <a:spcPct val="0"/>
                </a:spcAft>
              </a:pPr>
              <a:t>12</a:t>
            </a:fld>
            <a:endParaRPr lang="en-US" altLang="zh-CN"/>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幻灯片图像占位符 1"/>
          <p:cNvSpPr>
            <a:spLocks noGrp="1" noRot="1" noChangeAspect="1"/>
          </p:cNvSpPr>
          <p:nvPr>
            <p:ph type="sldImg"/>
          </p:nvPr>
        </p:nvSpPr>
        <p:spPr bwMode="auto">
          <a:noFill/>
          <a:ln>
            <a:solidFill>
              <a:srgbClr val="000000"/>
            </a:solidFill>
            <a:miter lim="800000"/>
            <a:headEnd/>
            <a:tailEnd/>
          </a:ln>
        </p:spPr>
      </p:sp>
      <p:sp>
        <p:nvSpPr>
          <p:cNvPr id="30722" name="备注占位符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zh-CN" altLang="en-US" smtClean="0"/>
          </a:p>
        </p:txBody>
      </p:sp>
      <p:sp>
        <p:nvSpPr>
          <p:cNvPr id="30723"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AECBEFB-5374-4797-9249-2C8E425B487E}" type="slidenum">
              <a:rPr lang="zh-CN" altLang="en-US"/>
              <a:pPr fontAlgn="base">
                <a:spcBef>
                  <a:spcPct val="0"/>
                </a:spcBef>
                <a:spcAft>
                  <a:spcPct val="0"/>
                </a:spcAft>
              </a:pPr>
              <a:t>17</a:t>
            </a:fld>
            <a:endParaRPr lang="en-US" altLang="zh-CN"/>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幻灯片图像占位符 1"/>
          <p:cNvSpPr>
            <a:spLocks noGrp="1" noRot="1" noChangeAspect="1"/>
          </p:cNvSpPr>
          <p:nvPr>
            <p:ph type="sldImg"/>
          </p:nvPr>
        </p:nvSpPr>
        <p:spPr bwMode="auto">
          <a:noFill/>
          <a:ln>
            <a:solidFill>
              <a:srgbClr val="000000"/>
            </a:solidFill>
            <a:miter lim="800000"/>
            <a:headEnd/>
            <a:tailEnd/>
          </a:ln>
        </p:spPr>
      </p:sp>
      <p:sp>
        <p:nvSpPr>
          <p:cNvPr id="39938" name="备注占位符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zh-CN" altLang="en-US" smtClean="0"/>
          </a:p>
        </p:txBody>
      </p:sp>
      <p:sp>
        <p:nvSpPr>
          <p:cNvPr id="3993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AFD71F9-4EDB-42DF-AA20-37D4F7DB8327}" type="slidenum">
              <a:rPr lang="zh-CN" altLang="en-US"/>
              <a:pPr fontAlgn="base">
                <a:spcBef>
                  <a:spcPct val="0"/>
                </a:spcBef>
                <a:spcAft>
                  <a:spcPct val="0"/>
                </a:spcAft>
              </a:pPr>
              <a:t>25</a:t>
            </a:fld>
            <a:endParaRPr lang="en-US" altLang="zh-CN"/>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幻灯片图像占位符 1"/>
          <p:cNvSpPr>
            <a:spLocks noGrp="1" noRot="1" noChangeAspect="1"/>
          </p:cNvSpPr>
          <p:nvPr>
            <p:ph type="sldImg"/>
          </p:nvPr>
        </p:nvSpPr>
        <p:spPr bwMode="auto">
          <a:noFill/>
          <a:ln>
            <a:solidFill>
              <a:srgbClr val="000000"/>
            </a:solidFill>
            <a:miter lim="800000"/>
            <a:headEnd/>
            <a:tailEnd/>
          </a:ln>
        </p:spPr>
      </p:sp>
      <p:sp>
        <p:nvSpPr>
          <p:cNvPr id="51202" name="备注占位符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zh-CN" altLang="en-US" smtClean="0"/>
          </a:p>
        </p:txBody>
      </p:sp>
      <p:sp>
        <p:nvSpPr>
          <p:cNvPr id="51203"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A0569A2-C9AE-4A5D-B13A-E630D5575AEF}" type="slidenum">
              <a:rPr lang="zh-CN" altLang="en-US"/>
              <a:pPr fontAlgn="base">
                <a:spcBef>
                  <a:spcPct val="0"/>
                </a:spcBef>
                <a:spcAft>
                  <a:spcPct val="0"/>
                </a:spcAft>
              </a:pPr>
              <a:t>35</a:t>
            </a:fld>
            <a:endParaRPr lang="en-US" altLang="zh-C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7819"/>
            <a:ext cx="7772400" cy="1102519"/>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79"/>
            <a:ext cx="2057400" cy="4388644"/>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05979"/>
            <a:ext cx="6019800" cy="4388644"/>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04787"/>
            <a:ext cx="3008313" cy="871538"/>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0"/>
            <a:ext cx="5486400" cy="425054"/>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2020/3/14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pPr/>
              <a:t>2020/3/14</a:t>
            </a:fld>
            <a:endParaRPr lang="zh-CN" altLang="en-US"/>
          </a:p>
        </p:txBody>
      </p:sp>
      <p:sp>
        <p:nvSpPr>
          <p:cNvPr id="5" name="页脚占位符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19.jpeg"/></Relationships>
</file>

<file path=ppt/slides/_rels/slide1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22.jpeg"/><Relationship Id="rId2" Type="http://schemas.openxmlformats.org/officeDocument/2006/relationships/image" Target="../media/image11.png"/><Relationship Id="rId1" Type="http://schemas.openxmlformats.org/officeDocument/2006/relationships/slideLayout" Target="../slideLayouts/slideLayout7.xml"/><Relationship Id="rId6" Type="http://schemas.openxmlformats.org/officeDocument/2006/relationships/image" Target="../media/image21.jpeg"/><Relationship Id="rId5" Type="http://schemas.openxmlformats.org/officeDocument/2006/relationships/image" Target="../media/image20.jpeg"/><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23.jpeg"/><Relationship Id="rId1" Type="http://schemas.openxmlformats.org/officeDocument/2006/relationships/slideLayout" Target="../slideLayouts/slideLayout7.xml"/><Relationship Id="rId4" Type="http://schemas.openxmlformats.org/officeDocument/2006/relationships/image" Target="../media/image17.png"/></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 Id="rId4" Type="http://schemas.openxmlformats.org/officeDocument/2006/relationships/image" Target="../media/image17.png"/></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23.jpeg"/><Relationship Id="rId1" Type="http://schemas.openxmlformats.org/officeDocument/2006/relationships/slideLayout" Target="../slideLayouts/slideLayout7.xml"/><Relationship Id="rId4" Type="http://schemas.openxmlformats.org/officeDocument/2006/relationships/image" Target="../media/image17.png"/></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1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24.jpeg"/></Relationships>
</file>

<file path=ppt/slides/_rels/slide1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 Id="rId4" Type="http://schemas.openxmlformats.org/officeDocument/2006/relationships/image" Target="../media/image17.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7.png"/><Relationship Id="rId1" Type="http://schemas.openxmlformats.org/officeDocument/2006/relationships/slideLayout" Target="../slideLayouts/slideLayout7.xml"/><Relationship Id="rId5" Type="http://schemas.openxmlformats.org/officeDocument/2006/relationships/image" Target="../media/image26.jpeg"/><Relationship Id="rId4" Type="http://schemas.openxmlformats.org/officeDocument/2006/relationships/image" Target="../media/image25.jpeg"/></Relationships>
</file>

<file path=ppt/slides/_rels/slide2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 Id="rId4" Type="http://schemas.openxmlformats.org/officeDocument/2006/relationships/image" Target="../media/image27.png"/></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 Id="rId5" Type="http://schemas.openxmlformats.org/officeDocument/2006/relationships/image" Target="../media/image28.jpeg"/><Relationship Id="rId4" Type="http://schemas.openxmlformats.org/officeDocument/2006/relationships/image" Target="../media/image7.png"/></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2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29.jpeg"/></Relationships>
</file>

<file path=ppt/slides/_rels/slide2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2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30.jpeg"/></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9.jpeg"/></Relationships>
</file>

<file path=ppt/slides/_rels/slide3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3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31.jpeg"/></Relationships>
</file>

<file path=ppt/slides/_rels/slide3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3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32.png"/><Relationship Id="rId7" Type="http://schemas.openxmlformats.org/officeDocument/2006/relationships/image" Target="../media/image35.png"/><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image" Target="../media/image34.png"/><Relationship Id="rId5" Type="http://schemas.openxmlformats.org/officeDocument/2006/relationships/image" Target="../media/image3.png"/><Relationship Id="rId4" Type="http://schemas.openxmlformats.org/officeDocument/2006/relationships/image" Target="../media/image33.pn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 Id="rId5" Type="http://schemas.openxmlformats.org/officeDocument/2006/relationships/image" Target="../media/image14.jpeg"/><Relationship Id="rId4" Type="http://schemas.openxmlformats.org/officeDocument/2006/relationships/image" Target="../media/image13.png"/></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 Id="rId5" Type="http://schemas.openxmlformats.org/officeDocument/2006/relationships/image" Target="../media/image15.jpe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 Id="rId5" Type="http://schemas.openxmlformats.org/officeDocument/2006/relationships/image" Target="../media/image16.jpeg"/><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 name="Picture 3" descr="road.png"/>
          <p:cNvPicPr>
            <a:picLocks noChangeAspect="1"/>
          </p:cNvPicPr>
          <p:nvPr/>
        </p:nvPicPr>
        <p:blipFill>
          <a:blip r:embed="rId3"/>
          <a:srcRect/>
          <a:stretch>
            <a:fillRect/>
          </a:stretch>
        </p:blipFill>
        <p:spPr bwMode="auto">
          <a:xfrm>
            <a:off x="0" y="2139950"/>
            <a:ext cx="9144000" cy="3003550"/>
          </a:xfrm>
          <a:prstGeom prst="rect">
            <a:avLst/>
          </a:prstGeom>
          <a:noFill/>
          <a:ln w="9525">
            <a:noFill/>
            <a:miter lim="800000"/>
            <a:headEnd/>
            <a:tailEnd/>
          </a:ln>
        </p:spPr>
      </p:pic>
      <p:grpSp>
        <p:nvGrpSpPr>
          <p:cNvPr id="2" name="组合 87"/>
          <p:cNvGrpSpPr>
            <a:grpSpLocks/>
          </p:cNvGrpSpPr>
          <p:nvPr/>
        </p:nvGrpSpPr>
        <p:grpSpPr bwMode="auto">
          <a:xfrm>
            <a:off x="2589213" y="3035300"/>
            <a:ext cx="3779837" cy="1577975"/>
            <a:chOff x="6240567" y="2900570"/>
            <a:chExt cx="3915294" cy="1916713"/>
          </a:xfrm>
        </p:grpSpPr>
        <p:grpSp>
          <p:nvGrpSpPr>
            <p:cNvPr id="3" name="组合 72"/>
            <p:cNvGrpSpPr>
              <a:grpSpLocks/>
            </p:cNvGrpSpPr>
            <p:nvPr/>
          </p:nvGrpSpPr>
          <p:grpSpPr bwMode="auto">
            <a:xfrm>
              <a:off x="6341196" y="2900570"/>
              <a:ext cx="3814665" cy="1916713"/>
              <a:chOff x="6341196" y="2900570"/>
              <a:chExt cx="3814665" cy="1916713"/>
            </a:xfrm>
          </p:grpSpPr>
          <p:sp>
            <p:nvSpPr>
              <p:cNvPr id="94" name="文本框 79"/>
              <p:cNvSpPr txBox="1"/>
              <p:nvPr/>
            </p:nvSpPr>
            <p:spPr>
              <a:xfrm>
                <a:off x="6340874" y="2900570"/>
                <a:ext cx="3814987" cy="1905143"/>
              </a:xfrm>
              <a:prstGeom prst="rect">
                <a:avLst/>
              </a:prstGeom>
              <a:noFill/>
            </p:spPr>
            <p:txBody>
              <a:bodyPr>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pPr fontAlgn="auto">
                  <a:lnSpc>
                    <a:spcPct val="150000"/>
                  </a:lnSpc>
                  <a:spcBef>
                    <a:spcPts val="0"/>
                  </a:spcBef>
                  <a:spcAft>
                    <a:spcPts val="0"/>
                  </a:spcAft>
                  <a:defRPr/>
                </a:pPr>
                <a:r>
                  <a:rPr lang="zh-CN" altLang="en-US" dirty="0" smtClean="0">
                    <a:solidFill>
                      <a:schemeClr val="accent3"/>
                    </a:solidFill>
                  </a:rPr>
                  <a:t>新课标教科版</a:t>
                </a:r>
                <a:r>
                  <a:rPr lang="en-US" altLang="zh-CN" dirty="0" smtClean="0">
                    <a:solidFill>
                      <a:schemeClr val="accent3"/>
                    </a:solidFill>
                  </a:rPr>
                  <a:t>·</a:t>
                </a:r>
                <a:r>
                  <a:rPr lang="zh-CN" altLang="en-US" dirty="0" smtClean="0">
                    <a:solidFill>
                      <a:schemeClr val="accent3"/>
                    </a:solidFill>
                  </a:rPr>
                  <a:t>物理</a:t>
                </a:r>
                <a:endParaRPr lang="en-US" altLang="zh-CN" dirty="0" smtClean="0">
                  <a:solidFill>
                    <a:schemeClr val="accent3"/>
                  </a:solidFill>
                </a:endParaRPr>
              </a:p>
              <a:p>
                <a:pPr algn="ctr" fontAlgn="auto">
                  <a:lnSpc>
                    <a:spcPct val="150000"/>
                  </a:lnSpc>
                  <a:spcBef>
                    <a:spcPts val="0"/>
                  </a:spcBef>
                  <a:spcAft>
                    <a:spcPts val="0"/>
                  </a:spcAft>
                  <a:defRPr/>
                </a:pPr>
                <a:r>
                  <a:rPr lang="zh-CN" altLang="en-US" dirty="0" smtClean="0">
                    <a:solidFill>
                      <a:srgbClr val="FF0000"/>
                    </a:solidFill>
                  </a:rPr>
                  <a:t> 九年级下</a:t>
                </a:r>
                <a:endParaRPr lang="zh-CN" altLang="en-US" dirty="0">
                  <a:solidFill>
                    <a:srgbClr val="FF0000"/>
                  </a:solidFill>
                </a:endParaRPr>
              </a:p>
            </p:txBody>
          </p:sp>
          <p:sp>
            <p:nvSpPr>
              <p:cNvPr id="95" name="圆角矩形 94"/>
              <p:cNvSpPr/>
              <p:nvPr/>
            </p:nvSpPr>
            <p:spPr>
              <a:xfrm>
                <a:off x="6409938" y="3087614"/>
                <a:ext cx="3694947" cy="1729669"/>
              </a:xfrm>
              <a:prstGeom prst="roundRect">
                <a:avLst/>
              </a:prstGeom>
              <a:noFill/>
              <a:ln w="6350">
                <a:solidFill>
                  <a:srgbClr val="A0BF0D"/>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grpSp>
        <p:grpSp>
          <p:nvGrpSpPr>
            <p:cNvPr id="4" name="组合 45"/>
            <p:cNvGrpSpPr>
              <a:grpSpLocks/>
            </p:cNvGrpSpPr>
            <p:nvPr/>
          </p:nvGrpSpPr>
          <p:grpSpPr bwMode="auto">
            <a:xfrm rot="2731254">
              <a:off x="6341934" y="2879007"/>
              <a:ext cx="109793" cy="312528"/>
              <a:chOff x="4454660" y="3810474"/>
              <a:chExt cx="406107" cy="1155987"/>
            </a:xfrm>
          </p:grpSpPr>
          <p:sp>
            <p:nvSpPr>
              <p:cNvPr id="9226" name="Freeform 16"/>
              <p:cNvSpPr>
                <a:spLocks/>
              </p:cNvSpPr>
              <p:nvPr/>
            </p:nvSpPr>
            <p:spPr bwMode="auto">
              <a:xfrm flipV="1">
                <a:off x="4459674" y="3810474"/>
                <a:ext cx="396080" cy="564858"/>
              </a:xfrm>
              <a:custGeom>
                <a:avLst/>
                <a:gdLst>
                  <a:gd name="T0" fmla="*/ 148399 w 758"/>
                  <a:gd name="T1" fmla="*/ 564858 h 1081"/>
                  <a:gd name="T2" fmla="*/ 396080 w 758"/>
                  <a:gd name="T3" fmla="*/ 0 h 1081"/>
                  <a:gd name="T4" fmla="*/ 0 w 758"/>
                  <a:gd name="T5" fmla="*/ 150489 h 1081"/>
                  <a:gd name="T6" fmla="*/ 148399 w 758"/>
                  <a:gd name="T7" fmla="*/ 564858 h 1081"/>
                  <a:gd name="T8" fmla="*/ 0 60000 65536"/>
                  <a:gd name="T9" fmla="*/ 0 60000 65536"/>
                  <a:gd name="T10" fmla="*/ 0 60000 65536"/>
                  <a:gd name="T11" fmla="*/ 0 60000 65536"/>
                  <a:gd name="T12" fmla="*/ 0 w 758"/>
                  <a:gd name="T13" fmla="*/ 0 h 1081"/>
                  <a:gd name="T14" fmla="*/ 758 w 758"/>
                  <a:gd name="T15" fmla="*/ 1081 h 1081"/>
                </a:gdLst>
                <a:ahLst/>
                <a:cxnLst>
                  <a:cxn ang="T8">
                    <a:pos x="T0" y="T1"/>
                  </a:cxn>
                  <a:cxn ang="T9">
                    <a:pos x="T2" y="T3"/>
                  </a:cxn>
                  <a:cxn ang="T10">
                    <a:pos x="T4" y="T5"/>
                  </a:cxn>
                  <a:cxn ang="T11">
                    <a:pos x="T6" y="T7"/>
                  </a:cxn>
                </a:cxnLst>
                <a:rect l="T12" t="T13" r="T14" b="T15"/>
                <a:pathLst>
                  <a:path w="758" h="1081">
                    <a:moveTo>
                      <a:pt x="284" y="1081"/>
                    </a:moveTo>
                    <a:lnTo>
                      <a:pt x="758" y="0"/>
                    </a:lnTo>
                    <a:lnTo>
                      <a:pt x="0" y="288"/>
                    </a:lnTo>
                    <a:lnTo>
                      <a:pt x="284" y="1081"/>
                    </a:lnTo>
                    <a:close/>
                  </a:path>
                </a:pathLst>
              </a:custGeom>
              <a:solidFill>
                <a:srgbClr val="319095"/>
              </a:solidFill>
              <a:ln w="9525">
                <a:noFill/>
                <a:round/>
                <a:headEnd/>
                <a:tailEnd/>
              </a:ln>
            </p:spPr>
            <p:txBody>
              <a:bodyPr/>
              <a:lstStyle/>
              <a:p>
                <a:endParaRPr lang="zh-CN" altLang="en-US"/>
              </a:p>
            </p:txBody>
          </p:sp>
          <p:sp>
            <p:nvSpPr>
              <p:cNvPr id="9227" name="Freeform 30"/>
              <p:cNvSpPr>
                <a:spLocks/>
              </p:cNvSpPr>
              <p:nvPr/>
            </p:nvSpPr>
            <p:spPr bwMode="auto">
              <a:xfrm rot="-6303818">
                <a:off x="4522923" y="4261161"/>
                <a:ext cx="275725" cy="329602"/>
              </a:xfrm>
              <a:custGeom>
                <a:avLst/>
                <a:gdLst>
                  <a:gd name="T0" fmla="*/ 0 w 261"/>
                  <a:gd name="T1" fmla="*/ 0 h 312"/>
                  <a:gd name="T2" fmla="*/ 125714 w 261"/>
                  <a:gd name="T3" fmla="*/ 329602 h 312"/>
                  <a:gd name="T4" fmla="*/ 125714 w 261"/>
                  <a:gd name="T5" fmla="*/ 329602 h 312"/>
                  <a:gd name="T6" fmla="*/ 275725 w 261"/>
                  <a:gd name="T7" fmla="*/ 0 h 312"/>
                  <a:gd name="T8" fmla="*/ 0 w 261"/>
                  <a:gd name="T9" fmla="*/ 0 h 312"/>
                  <a:gd name="T10" fmla="*/ 0 60000 65536"/>
                  <a:gd name="T11" fmla="*/ 0 60000 65536"/>
                  <a:gd name="T12" fmla="*/ 0 60000 65536"/>
                  <a:gd name="T13" fmla="*/ 0 60000 65536"/>
                  <a:gd name="T14" fmla="*/ 0 60000 65536"/>
                  <a:gd name="T15" fmla="*/ 0 w 261"/>
                  <a:gd name="T16" fmla="*/ 0 h 312"/>
                  <a:gd name="T17" fmla="*/ 261 w 261"/>
                  <a:gd name="T18" fmla="*/ 312 h 312"/>
                </a:gdLst>
                <a:ahLst/>
                <a:cxnLst>
                  <a:cxn ang="T10">
                    <a:pos x="T0" y="T1"/>
                  </a:cxn>
                  <a:cxn ang="T11">
                    <a:pos x="T2" y="T3"/>
                  </a:cxn>
                  <a:cxn ang="T12">
                    <a:pos x="T4" y="T5"/>
                  </a:cxn>
                  <a:cxn ang="T13">
                    <a:pos x="T6" y="T7"/>
                  </a:cxn>
                  <a:cxn ang="T14">
                    <a:pos x="T8" y="T9"/>
                  </a:cxn>
                </a:cxnLst>
                <a:rect l="T15" t="T16" r="T17" b="T18"/>
                <a:pathLst>
                  <a:path w="261" h="312">
                    <a:moveTo>
                      <a:pt x="0" y="0"/>
                    </a:moveTo>
                    <a:lnTo>
                      <a:pt x="119" y="312"/>
                    </a:lnTo>
                    <a:lnTo>
                      <a:pt x="261" y="0"/>
                    </a:lnTo>
                    <a:lnTo>
                      <a:pt x="0" y="0"/>
                    </a:lnTo>
                    <a:close/>
                  </a:path>
                </a:pathLst>
              </a:custGeom>
              <a:solidFill>
                <a:srgbClr val="A0BF0D"/>
              </a:solidFill>
              <a:ln w="9525">
                <a:noFill/>
                <a:round/>
                <a:headEnd/>
                <a:tailEnd/>
              </a:ln>
            </p:spPr>
            <p:txBody>
              <a:bodyPr/>
              <a:lstStyle/>
              <a:p>
                <a:endParaRPr lang="zh-CN" altLang="en-US"/>
              </a:p>
            </p:txBody>
          </p:sp>
          <p:sp>
            <p:nvSpPr>
              <p:cNvPr id="9228" name="Freeform 12"/>
              <p:cNvSpPr>
                <a:spLocks/>
              </p:cNvSpPr>
              <p:nvPr/>
            </p:nvSpPr>
            <p:spPr bwMode="auto">
              <a:xfrm rot="7160246">
                <a:off x="4384500" y="4490194"/>
                <a:ext cx="546427" cy="406107"/>
              </a:xfrm>
              <a:custGeom>
                <a:avLst/>
                <a:gdLst>
                  <a:gd name="T0" fmla="*/ 400474 w 1067"/>
                  <a:gd name="T1" fmla="*/ 0 h 793"/>
                  <a:gd name="T2" fmla="*/ 0 w 1067"/>
                  <a:gd name="T3" fmla="*/ 147489 h 793"/>
                  <a:gd name="T4" fmla="*/ 546427 w 1067"/>
                  <a:gd name="T5" fmla="*/ 406107 h 793"/>
                  <a:gd name="T6" fmla="*/ 400474 w 1067"/>
                  <a:gd name="T7" fmla="*/ 0 h 793"/>
                  <a:gd name="T8" fmla="*/ 0 60000 65536"/>
                  <a:gd name="T9" fmla="*/ 0 60000 65536"/>
                  <a:gd name="T10" fmla="*/ 0 60000 65536"/>
                  <a:gd name="T11" fmla="*/ 0 60000 65536"/>
                  <a:gd name="T12" fmla="*/ 0 w 1067"/>
                  <a:gd name="T13" fmla="*/ 0 h 793"/>
                  <a:gd name="T14" fmla="*/ 1067 w 1067"/>
                  <a:gd name="T15" fmla="*/ 793 h 793"/>
                </a:gdLst>
                <a:ahLst/>
                <a:cxnLst>
                  <a:cxn ang="T8">
                    <a:pos x="T0" y="T1"/>
                  </a:cxn>
                  <a:cxn ang="T9">
                    <a:pos x="T2" y="T3"/>
                  </a:cxn>
                  <a:cxn ang="T10">
                    <a:pos x="T4" y="T5"/>
                  </a:cxn>
                  <a:cxn ang="T11">
                    <a:pos x="T6" y="T7"/>
                  </a:cxn>
                </a:cxnLst>
                <a:rect l="T12" t="T13" r="T14" b="T15"/>
                <a:pathLst>
                  <a:path w="1067" h="793">
                    <a:moveTo>
                      <a:pt x="782" y="0"/>
                    </a:moveTo>
                    <a:lnTo>
                      <a:pt x="0" y="288"/>
                    </a:lnTo>
                    <a:lnTo>
                      <a:pt x="1067" y="793"/>
                    </a:lnTo>
                    <a:lnTo>
                      <a:pt x="782" y="0"/>
                    </a:lnTo>
                    <a:close/>
                  </a:path>
                </a:pathLst>
              </a:custGeom>
              <a:solidFill>
                <a:srgbClr val="FDB900"/>
              </a:solidFill>
              <a:ln w="9525">
                <a:noFill/>
                <a:round/>
                <a:headEnd/>
                <a:tailEnd/>
              </a:ln>
            </p:spPr>
            <p:txBody>
              <a:bodyPr/>
              <a:lstStyle/>
              <a:p>
                <a:endParaRPr lang="zh-CN" altLang="en-US"/>
              </a:p>
            </p:txBody>
          </p:sp>
        </p:grpSp>
      </p:grpSp>
      <p:sp>
        <p:nvSpPr>
          <p:cNvPr id="96" name="文本框 78"/>
          <p:cNvSpPr txBox="1"/>
          <p:nvPr/>
        </p:nvSpPr>
        <p:spPr>
          <a:xfrm>
            <a:off x="3017838" y="2343150"/>
            <a:ext cx="2908300" cy="623888"/>
          </a:xfrm>
          <a:prstGeom prst="rect">
            <a:avLst/>
          </a:prstGeom>
          <a:noFill/>
        </p:spPr>
        <p:txBody>
          <a:bodyPr wrap="none" lIns="68580" tIns="34290" rIns="68580" bIns="3429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pPr fontAlgn="auto">
              <a:spcBef>
                <a:spcPts val="0"/>
              </a:spcBef>
              <a:spcAft>
                <a:spcPts val="0"/>
              </a:spcAft>
              <a:defRPr/>
            </a:pPr>
            <a:r>
              <a:rPr lang="zh-CN" altLang="en-US" sz="3600" dirty="0" smtClean="0">
                <a:solidFill>
                  <a:schemeClr val="accent1">
                    <a:lumMod val="75000"/>
                  </a:schemeClr>
                </a:solidFill>
              </a:rPr>
              <a:t>学科素养课件</a:t>
            </a:r>
            <a:endParaRPr lang="zh-CN" altLang="en-US" sz="3600" dirty="0">
              <a:solidFill>
                <a:schemeClr val="accent1">
                  <a:lumMod val="75000"/>
                </a:schemeClr>
              </a:solidFill>
            </a:endParaRPr>
          </a:p>
        </p:txBody>
      </p:sp>
      <p:pic>
        <p:nvPicPr>
          <p:cNvPr id="54" name="Picture 5" descr="cloudandb.png"/>
          <p:cNvPicPr>
            <a:picLocks noChangeAspect="1"/>
          </p:cNvPicPr>
          <p:nvPr/>
        </p:nvPicPr>
        <p:blipFill>
          <a:blip r:embed="rId4"/>
          <a:srcRect/>
          <a:stretch>
            <a:fillRect/>
          </a:stretch>
        </p:blipFill>
        <p:spPr bwMode="auto">
          <a:xfrm>
            <a:off x="2892425" y="39688"/>
            <a:ext cx="6226175" cy="998537"/>
          </a:xfrm>
          <a:prstGeom prst="rect">
            <a:avLst/>
          </a:prstGeom>
          <a:noFill/>
          <a:ln w="9525">
            <a:noFill/>
            <a:miter lim="800000"/>
            <a:headEnd/>
            <a:tailEnd/>
          </a:ln>
        </p:spPr>
      </p:pic>
      <p:pic>
        <p:nvPicPr>
          <p:cNvPr id="97" name="Picture 4" descr="cloud_ballon.png"/>
          <p:cNvPicPr>
            <a:picLocks noChangeAspect="1"/>
          </p:cNvPicPr>
          <p:nvPr/>
        </p:nvPicPr>
        <p:blipFill>
          <a:blip r:embed="rId5"/>
          <a:srcRect/>
          <a:stretch>
            <a:fillRect/>
          </a:stretch>
        </p:blipFill>
        <p:spPr bwMode="auto">
          <a:xfrm>
            <a:off x="7796213" y="5143500"/>
            <a:ext cx="842962" cy="69056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62"/>
                                        </p:tgtEl>
                                        <p:attrNameLst>
                                          <p:attrName>style.visibility</p:attrName>
                                        </p:attrNameLst>
                                      </p:cBhvr>
                                      <p:to>
                                        <p:strVal val="visible"/>
                                      </p:to>
                                    </p:set>
                                    <p:anim calcmode="lin" valueType="num">
                                      <p:cBhvr>
                                        <p:cTn id="7" dur="500" fill="hold"/>
                                        <p:tgtEl>
                                          <p:spTgt spid="62"/>
                                        </p:tgtEl>
                                        <p:attrNameLst>
                                          <p:attrName>ppt_w</p:attrName>
                                        </p:attrNameLst>
                                      </p:cBhvr>
                                      <p:tavLst>
                                        <p:tav tm="0">
                                          <p:val>
                                            <p:fltVal val="0"/>
                                          </p:val>
                                        </p:tav>
                                        <p:tav tm="100000">
                                          <p:val>
                                            <p:strVal val="#ppt_w"/>
                                          </p:val>
                                        </p:tav>
                                      </p:tavLst>
                                    </p:anim>
                                    <p:anim calcmode="lin" valueType="num">
                                      <p:cBhvr>
                                        <p:cTn id="8" dur="500" fill="hold"/>
                                        <p:tgtEl>
                                          <p:spTgt spid="62"/>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42" presetClass="entr" presetSubtype="0" fill="hold" grpId="0" nodeType="afterEffect">
                                  <p:stCondLst>
                                    <p:cond delay="0"/>
                                  </p:stCondLst>
                                  <p:childTnLst>
                                    <p:set>
                                      <p:cBhvr>
                                        <p:cTn id="11" dur="1" fill="hold">
                                          <p:stCondLst>
                                            <p:cond delay="0"/>
                                          </p:stCondLst>
                                        </p:cTn>
                                        <p:tgtEl>
                                          <p:spTgt spid="96"/>
                                        </p:tgtEl>
                                        <p:attrNameLst>
                                          <p:attrName>style.visibility</p:attrName>
                                        </p:attrNameLst>
                                      </p:cBhvr>
                                      <p:to>
                                        <p:strVal val="visible"/>
                                      </p:to>
                                    </p:set>
                                    <p:animEffect transition="in" filter="fade">
                                      <p:cBhvr>
                                        <p:cTn id="12" dur="1000"/>
                                        <p:tgtEl>
                                          <p:spTgt spid="96"/>
                                        </p:tgtEl>
                                      </p:cBhvr>
                                    </p:animEffect>
                                    <p:anim calcmode="lin" valueType="num">
                                      <p:cBhvr>
                                        <p:cTn id="13" dur="1000" fill="hold"/>
                                        <p:tgtEl>
                                          <p:spTgt spid="96"/>
                                        </p:tgtEl>
                                        <p:attrNameLst>
                                          <p:attrName>ppt_x</p:attrName>
                                        </p:attrNameLst>
                                      </p:cBhvr>
                                      <p:tavLst>
                                        <p:tav tm="0">
                                          <p:val>
                                            <p:strVal val="#ppt_x"/>
                                          </p:val>
                                        </p:tav>
                                        <p:tav tm="100000">
                                          <p:val>
                                            <p:strVal val="#ppt_x"/>
                                          </p:val>
                                        </p:tav>
                                      </p:tavLst>
                                    </p:anim>
                                    <p:anim calcmode="lin" valueType="num">
                                      <p:cBhvr>
                                        <p:cTn id="14" dur="1000" fill="hold"/>
                                        <p:tgtEl>
                                          <p:spTgt spid="96"/>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1000"/>
                                        <p:tgtEl>
                                          <p:spTgt spid="2"/>
                                        </p:tgtEl>
                                      </p:cBhvr>
                                    </p:animEffect>
                                    <p:anim calcmode="lin" valueType="num">
                                      <p:cBhvr>
                                        <p:cTn id="18" dur="1000" fill="hold"/>
                                        <p:tgtEl>
                                          <p:spTgt spid="2"/>
                                        </p:tgtEl>
                                        <p:attrNameLst>
                                          <p:attrName>ppt_x</p:attrName>
                                        </p:attrNameLst>
                                      </p:cBhvr>
                                      <p:tavLst>
                                        <p:tav tm="0">
                                          <p:val>
                                            <p:strVal val="#ppt_x"/>
                                          </p:val>
                                        </p:tav>
                                        <p:tav tm="100000">
                                          <p:val>
                                            <p:strVal val="#ppt_x"/>
                                          </p:val>
                                        </p:tav>
                                      </p:tavLst>
                                    </p:anim>
                                    <p:anim calcmode="lin" valueType="num">
                                      <p:cBhvr>
                                        <p:cTn id="19" dur="1000" fill="hold"/>
                                        <p:tgtEl>
                                          <p:spTgt spid="2"/>
                                        </p:tgtEl>
                                        <p:attrNameLst>
                                          <p:attrName>ppt_y</p:attrName>
                                        </p:attrNameLst>
                                      </p:cBhvr>
                                      <p:tavLst>
                                        <p:tav tm="0">
                                          <p:val>
                                            <p:strVal val="#ppt_y+.1"/>
                                          </p:val>
                                        </p:tav>
                                        <p:tav tm="100000">
                                          <p:val>
                                            <p:strVal val="#ppt_y"/>
                                          </p:val>
                                        </p:tav>
                                      </p:tavLst>
                                    </p:anim>
                                  </p:childTnLst>
                                </p:cTn>
                              </p:par>
                            </p:childTnLst>
                          </p:cTn>
                        </p:par>
                        <p:par>
                          <p:cTn id="20" fill="hold">
                            <p:stCondLst>
                              <p:cond delay="1500"/>
                            </p:stCondLst>
                            <p:childTnLst>
                              <p:par>
                                <p:cTn id="21" presetID="1" presetClass="entr" presetSubtype="0" fill="hold" nodeType="afterEffect">
                                  <p:stCondLst>
                                    <p:cond delay="0"/>
                                  </p:stCondLst>
                                  <p:childTnLst>
                                    <p:set>
                                      <p:cBhvr>
                                        <p:cTn id="22" dur="1" fill="hold">
                                          <p:stCondLst>
                                            <p:cond delay="0"/>
                                          </p:stCondLst>
                                        </p:cTn>
                                        <p:tgtEl>
                                          <p:spTgt spid="54"/>
                                        </p:tgtEl>
                                        <p:attrNameLst>
                                          <p:attrName>style.visibility</p:attrName>
                                        </p:attrNameLst>
                                      </p:cBhvr>
                                      <p:to>
                                        <p:strVal val="visible"/>
                                      </p:to>
                                    </p:set>
                                  </p:childTnLst>
                                </p:cTn>
                              </p:par>
                            </p:childTnLst>
                          </p:cTn>
                        </p:par>
                        <p:par>
                          <p:cTn id="23" fill="hold">
                            <p:stCondLst>
                              <p:cond delay="1500"/>
                            </p:stCondLst>
                            <p:childTnLst>
                              <p:par>
                                <p:cTn id="24" presetID="0" presetClass="path" presetSubtype="0" accel="50000" decel="50000" fill="hold" nodeType="afterEffect">
                                  <p:stCondLst>
                                    <p:cond delay="0"/>
                                  </p:stCondLst>
                                  <p:childTnLst>
                                    <p:animMotion origin="layout" path="M -0.02057 -0.10209 C -0.02722 -0.10602 -0.03307 -0.11204 -0.03932 -0.1169 C -0.04271 -0.11945 -0.04636 -0.12037 -0.04974 -0.12246 C -0.05091 -0.12315 -0.05169 -0.12546 -0.05287 -0.12616 C -0.05417 -0.12709 -0.06354 -0.12963 -0.06432 -0.12986 C -0.07162 -0.13241 -0.07761 -0.13588 -0.08516 -0.13727 C -0.08972 -0.13935 -0.09414 -0.1419 -0.0987 -0.14468 C -0.10222 -0.14676 -0.10391 -0.1456 -0.10703 -0.14838 C -0.11289 -0.15347 -0.11823 -0.15857 -0.12474 -0.16134 C -0.12578 -0.1625 -0.12669 -0.16412 -0.12787 -0.16505 C -0.12891 -0.16597 -0.13008 -0.16597 -0.13099 -0.1669 C -0.1375 -0.17338 -0.14258 -0.18125 -0.14974 -0.18542 C -0.15287 -0.19097 -0.15599 -0.19653 -0.15912 -0.20209 C -0.16081 -0.20509 -0.16341 -0.20533 -0.16537 -0.20764 C -0.16849 -0.21597 -0.17383 -0.22269 -0.17787 -0.22986 C -0.18399 -0.24074 -0.18998 -0.25139 -0.19557 -0.2632 C -0.20365 -0.28033 -0.20729 -0.30556 -0.2112 -0.32616 C -0.21211 -0.33773 -0.2138 -0.34815 -0.21537 -0.35949 C -0.21563 -0.38634 -0.2125 -0.44815 -0.21953 -0.48542 C -0.2224 -0.53079 -0.22149 -0.57037 -0.23307 -0.61134 C -0.23503 -0.61806 -0.23672 -0.62778 -0.23932 -0.63357 C -0.24675 -0.6507 -0.24297 -0.63982 -0.2487 -0.64838 C -0.25248 -0.65394 -0.25638 -0.66227 -0.2612 -0.66505 C -0.27448 -0.67292 -0.28659 -0.67639 -0.30078 -0.67801 C -0.32878 -0.69468 -0.36094 -0.68056 -0.39037 -0.67616 C -0.41211 -0.6632 -0.42669 -0.67824 -0.44349 -0.69468 C -0.44623 -0.69722 -0.44961 -0.69815 -0.45182 -0.70209 C -0.45547 -0.70857 -0.45821 -0.71088 -0.46328 -0.7132 C -0.46732 -0.72037 -0.4724 -0.72153 -0.47682 -0.72801 C -0.48099 -0.73426 -0.48451 -0.73704 -0.48932 -0.74283 C -0.49141 -0.74537 -0.4944 -0.74445 -0.49662 -0.74653 C -0.50313 -0.75301 -0.50612 -0.75625 -0.51328 -0.75949 C -0.51862 -0.76574 -0.52578 -0.76783 -0.53203 -0.7706 C -0.54219 -0.78264 -0.57383 -0.77778 -0.57787 -0.77801 C -0.58867 -0.78449 -0.57656 -0.77801 -0.60391 -0.77801 C -0.65287 -0.77801 -0.70182 -0.77917 -0.75078 -0.77986 C -0.76094 -0.78588 -0.76992 -0.79722 -0.77995 -0.80394 C -0.78334 -0.80625 -0.78568 -0.81134 -0.78932 -0.81134 " pathEditMode="relative" ptsTypes="fffffffffffffffffffffffffffffffffffffA">
                                      <p:cBhvr>
                                        <p:cTn id="25" dur="2000" fill="hold"/>
                                        <p:tgtEl>
                                          <p:spTgt spid="97"/>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4221439"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500063" y="1116013"/>
            <a:ext cx="1244600" cy="527050"/>
          </a:xfrm>
          <a:prstGeom prst="rect">
            <a:avLst/>
          </a:prstGeom>
          <a:noFill/>
          <a:ln w="9525">
            <a:noFill/>
            <a:miter lim="800000"/>
            <a:headEnd/>
            <a:tailEnd/>
          </a:ln>
        </p:spPr>
      </p:pic>
      <p:pic>
        <p:nvPicPr>
          <p:cNvPr id="21" name="图片 20" descr="book3.png"/>
          <p:cNvPicPr>
            <a:picLocks noChangeAspect="1"/>
          </p:cNvPicPr>
          <p:nvPr/>
        </p:nvPicPr>
        <p:blipFill>
          <a:blip r:embed="rId3"/>
          <a:srcRect/>
          <a:stretch>
            <a:fillRect/>
          </a:stretch>
        </p:blipFill>
        <p:spPr bwMode="auto">
          <a:xfrm>
            <a:off x="7967663" y="3990975"/>
            <a:ext cx="971550" cy="971550"/>
          </a:xfrm>
          <a:prstGeom prst="rect">
            <a:avLst/>
          </a:prstGeom>
          <a:noFill/>
          <a:ln w="9525">
            <a:noFill/>
            <a:miter lim="800000"/>
            <a:headEnd/>
            <a:tailEnd/>
          </a:ln>
        </p:spPr>
      </p:pic>
      <p:sp>
        <p:nvSpPr>
          <p:cNvPr id="9" name="矩形 8"/>
          <p:cNvSpPr>
            <a:spLocks noChangeArrowheads="1"/>
          </p:cNvSpPr>
          <p:nvPr/>
        </p:nvSpPr>
        <p:spPr bwMode="auto">
          <a:xfrm>
            <a:off x="306388" y="349250"/>
            <a:ext cx="404971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能量转化中的效率</a:t>
            </a:r>
          </a:p>
        </p:txBody>
      </p:sp>
      <p:pic>
        <p:nvPicPr>
          <p:cNvPr id="10" name="tt299.jpg" descr="id:2147501994;FounderCES"/>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2699792" y="1203598"/>
            <a:ext cx="4274363" cy="263683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par>
                                <p:cTn id="18" presetID="12" presetClass="entr" presetSubtype="4" fill="hold" nodeType="with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slide(fromBottom)">
                                      <p:cBhvr>
                                        <p:cTn id="2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434676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481013" y="1108075"/>
            <a:ext cx="1284287" cy="542925"/>
          </a:xfrm>
          <a:prstGeom prst="rect">
            <a:avLst/>
          </a:prstGeom>
          <a:noFill/>
          <a:ln w="9525">
            <a:noFill/>
            <a:miter lim="800000"/>
            <a:headEnd/>
            <a:tailEnd/>
          </a:ln>
        </p:spPr>
      </p:pic>
      <p:pic>
        <p:nvPicPr>
          <p:cNvPr id="21" name="图片 20" descr="book3.png"/>
          <p:cNvPicPr>
            <a:picLocks noChangeAspect="1"/>
          </p:cNvPicPr>
          <p:nvPr/>
        </p:nvPicPr>
        <p:blipFill>
          <a:blip r:embed="rId3"/>
          <a:srcRect/>
          <a:stretch>
            <a:fillRect/>
          </a:stretch>
        </p:blipFill>
        <p:spPr bwMode="auto">
          <a:xfrm>
            <a:off x="7967663" y="3990975"/>
            <a:ext cx="971550" cy="971550"/>
          </a:xfrm>
          <a:prstGeom prst="rect">
            <a:avLst/>
          </a:prstGeom>
          <a:noFill/>
          <a:ln w="9525">
            <a:noFill/>
            <a:miter lim="800000"/>
            <a:headEnd/>
            <a:tailEnd/>
          </a:ln>
        </p:spPr>
      </p:pic>
      <p:sp>
        <p:nvSpPr>
          <p:cNvPr id="9" name="矩形 8"/>
          <p:cNvSpPr>
            <a:spLocks noChangeArrowheads="1"/>
          </p:cNvSpPr>
          <p:nvPr/>
        </p:nvSpPr>
        <p:spPr bwMode="auto">
          <a:xfrm>
            <a:off x="306388" y="349250"/>
            <a:ext cx="404971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能量转化中的效率</a:t>
            </a:r>
          </a:p>
        </p:txBody>
      </p:sp>
      <p:sp>
        <p:nvSpPr>
          <p:cNvPr id="11" name="矩形 10"/>
          <p:cNvSpPr>
            <a:spLocks noChangeArrowheads="1"/>
          </p:cNvSpPr>
          <p:nvPr/>
        </p:nvSpPr>
        <p:spPr bwMode="auto">
          <a:xfrm>
            <a:off x="1043608" y="1851670"/>
            <a:ext cx="6808291" cy="1177245"/>
          </a:xfrm>
          <a:prstGeom prst="rect">
            <a:avLst/>
          </a:prstGeom>
          <a:noFill/>
          <a:ln w="9525">
            <a:noFill/>
            <a:miter lim="800000"/>
            <a:headEnd/>
            <a:tailEnd/>
          </a:ln>
        </p:spPr>
        <p:txBody>
          <a:bodyPr wrap="square" lIns="68580" tIns="34290" rIns="68580" bIns="34290">
            <a:spAutoFit/>
          </a:bodyPr>
          <a:lstStyle/>
          <a:p>
            <a:pPr>
              <a:lnSpc>
                <a:spcPct val="150000"/>
              </a:lnSpc>
            </a:pPr>
            <a:r>
              <a:rPr lang="zh-CN" altLang="en-US" sz="2400" b="1" dirty="0">
                <a:latin typeface="微软雅黑" pitchFamily="34" charset="-122"/>
                <a:ea typeface="微软雅黑" pitchFamily="34" charset="-122"/>
              </a:rPr>
              <a:t>       能量转化效率是输出有效能量占输入能量的比值</a:t>
            </a:r>
            <a:r>
              <a:rPr lang="en-US" altLang="zh-CN" sz="2400" b="1" dirty="0">
                <a:latin typeface="微软雅黑" pitchFamily="34" charset="-122"/>
                <a:ea typeface="微软雅黑" pitchFamily="34" charset="-122"/>
              </a:rPr>
              <a:t>,</a:t>
            </a:r>
            <a:r>
              <a:rPr lang="zh-CN" altLang="en-US" sz="2400" b="1" dirty="0">
                <a:latin typeface="微软雅黑" pitchFamily="34" charset="-122"/>
                <a:ea typeface="微软雅黑" pitchFamily="34" charset="-122"/>
              </a:rPr>
              <a:t>输出有效能量越大</a:t>
            </a:r>
            <a:r>
              <a:rPr lang="en-US" altLang="zh-CN" sz="2400" b="1" dirty="0">
                <a:latin typeface="微软雅黑" pitchFamily="34" charset="-122"/>
                <a:ea typeface="微软雅黑" pitchFamily="34" charset="-122"/>
              </a:rPr>
              <a:t>,</a:t>
            </a:r>
            <a:r>
              <a:rPr lang="zh-CN" altLang="en-US" sz="2400" b="1" dirty="0">
                <a:latin typeface="微软雅黑" pitchFamily="34" charset="-122"/>
                <a:ea typeface="微软雅黑" pitchFamily="34" charset="-122"/>
              </a:rPr>
              <a:t>能量转化效率未必越高</a:t>
            </a:r>
            <a:r>
              <a:rPr lang="en-US" altLang="zh-CN" sz="2400" b="1" dirty="0">
                <a:latin typeface="微软雅黑" pitchFamily="34" charset="-122"/>
                <a:ea typeface="微软雅黑" pitchFamily="34" charset="-122"/>
              </a:rPr>
              <a:t>.</a:t>
            </a:r>
            <a:endParaRPr lang="zh-CN" altLang="en-US" sz="2400" b="1" dirty="0">
              <a:latin typeface="微软雅黑" pitchFamily="34" charset="-122"/>
              <a:ea typeface="微软雅黑"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slide(fromBottom)">
                                      <p:cBhvr>
                                        <p:cTn id="2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a:spLocks noChangeArrowheads="1"/>
          </p:cNvSpPr>
          <p:nvPr/>
        </p:nvSpPr>
        <p:spPr bwMode="auto">
          <a:xfrm>
            <a:off x="179388" y="533400"/>
            <a:ext cx="8964612" cy="900113"/>
          </a:xfrm>
          <a:prstGeom prst="rect">
            <a:avLst/>
          </a:prstGeom>
          <a:noFill/>
          <a:ln w="9525">
            <a:noFill/>
            <a:miter lim="800000"/>
            <a:headEnd/>
            <a:tailEnd/>
          </a:ln>
        </p:spPr>
        <p:txBody>
          <a:bodyPr lIns="68580" tIns="34290" rIns="68580" bIns="34290">
            <a:spAutoFit/>
          </a:bodyPr>
          <a:lstStyle/>
          <a:p>
            <a:r>
              <a:rPr lang="zh-CN" altLang="en-US" sz="5400" b="1">
                <a:solidFill>
                  <a:schemeClr val="accent1"/>
                </a:solidFill>
                <a:latin typeface="隶书"/>
                <a:ea typeface="隶书"/>
                <a:cs typeface="隶书"/>
              </a:rPr>
              <a:t>第十一章 物理学与能源技术</a:t>
            </a:r>
          </a:p>
        </p:txBody>
      </p:sp>
      <p:sp>
        <p:nvSpPr>
          <p:cNvPr id="64" name="文本框 78"/>
          <p:cNvSpPr txBox="1">
            <a:spLocks noChangeArrowheads="1"/>
          </p:cNvSpPr>
          <p:nvPr/>
        </p:nvSpPr>
        <p:spPr bwMode="auto">
          <a:xfrm>
            <a:off x="2974975" y="1846263"/>
            <a:ext cx="2938463" cy="576262"/>
          </a:xfrm>
          <a:prstGeom prst="rect">
            <a:avLst/>
          </a:prstGeom>
          <a:noFill/>
          <a:ln w="9525">
            <a:noFill/>
            <a:miter lim="800000"/>
            <a:headEnd/>
            <a:tailEnd/>
          </a:ln>
        </p:spPr>
        <p:txBody>
          <a:bodyPr wrap="none" lIns="68580" tIns="34290" rIns="68580" bIns="34290">
            <a:spAutoFit/>
          </a:bodyPr>
          <a:lstStyle/>
          <a:p>
            <a:r>
              <a:rPr lang="zh-CN" altLang="en-US" sz="3300" b="1">
                <a:solidFill>
                  <a:schemeClr val="accent1"/>
                </a:solidFill>
                <a:latin typeface="微软雅黑" pitchFamily="34" charset="-122"/>
                <a:ea typeface="微软雅黑" pitchFamily="34" charset="-122"/>
              </a:rPr>
              <a:t>第</a:t>
            </a:r>
            <a:r>
              <a:rPr lang="en-US" altLang="zh-CN" sz="3300" b="1">
                <a:solidFill>
                  <a:schemeClr val="accent1"/>
                </a:solidFill>
                <a:latin typeface="微软雅黑" pitchFamily="34" charset="-122"/>
                <a:ea typeface="微软雅黑" pitchFamily="34" charset="-122"/>
              </a:rPr>
              <a:t>3</a:t>
            </a:r>
            <a:r>
              <a:rPr lang="zh-CN" altLang="en-US" sz="3300" b="1">
                <a:solidFill>
                  <a:schemeClr val="accent1"/>
                </a:solidFill>
                <a:latin typeface="微软雅黑" pitchFamily="34" charset="-122"/>
                <a:ea typeface="微软雅黑" pitchFamily="34" charset="-122"/>
              </a:rPr>
              <a:t>节　能　源</a:t>
            </a:r>
          </a:p>
        </p:txBody>
      </p:sp>
      <p:pic>
        <p:nvPicPr>
          <p:cNvPr id="25" name="Picture 12" descr="clouds1.png"/>
          <p:cNvPicPr>
            <a:picLocks noChangeAspect="1"/>
          </p:cNvPicPr>
          <p:nvPr/>
        </p:nvPicPr>
        <p:blipFill>
          <a:blip r:embed="rId3"/>
          <a:srcRect/>
          <a:stretch>
            <a:fillRect/>
          </a:stretch>
        </p:blipFill>
        <p:spPr bwMode="auto">
          <a:xfrm>
            <a:off x="1822450" y="3101975"/>
            <a:ext cx="4770438" cy="828675"/>
          </a:xfrm>
          <a:prstGeom prst="rect">
            <a:avLst/>
          </a:prstGeom>
          <a:noFill/>
          <a:ln w="9525">
            <a:noFill/>
            <a:miter lim="800000"/>
            <a:headEnd/>
            <a:tailEnd/>
          </a:ln>
        </p:spPr>
      </p:pic>
      <p:pic>
        <p:nvPicPr>
          <p:cNvPr id="26" name="Picture 10" descr="field1.png"/>
          <p:cNvPicPr>
            <a:picLocks noChangeAspect="1"/>
          </p:cNvPicPr>
          <p:nvPr/>
        </p:nvPicPr>
        <p:blipFill>
          <a:blip r:embed="rId4"/>
          <a:srcRect/>
          <a:stretch>
            <a:fillRect/>
          </a:stretch>
        </p:blipFill>
        <p:spPr bwMode="auto">
          <a:xfrm>
            <a:off x="88900" y="3838575"/>
            <a:ext cx="8916988" cy="1354138"/>
          </a:xfrm>
          <a:prstGeom prst="rect">
            <a:avLst/>
          </a:prstGeom>
          <a:noFill/>
          <a:ln w="9525">
            <a:noFill/>
            <a:miter lim="800000"/>
            <a:headEnd/>
            <a:tailEnd/>
          </a:ln>
        </p:spPr>
      </p:pic>
      <p:pic>
        <p:nvPicPr>
          <p:cNvPr id="27" name="Picture 11" descr="server.png"/>
          <p:cNvPicPr>
            <a:picLocks noChangeAspect="1"/>
          </p:cNvPicPr>
          <p:nvPr/>
        </p:nvPicPr>
        <p:blipFill>
          <a:blip r:embed="rId5"/>
          <a:srcRect/>
          <a:stretch>
            <a:fillRect/>
          </a:stretch>
        </p:blipFill>
        <p:spPr bwMode="auto">
          <a:xfrm>
            <a:off x="2759075" y="3294063"/>
            <a:ext cx="3560763" cy="1955800"/>
          </a:xfrm>
          <a:prstGeom prst="rect">
            <a:avLst/>
          </a:prstGeom>
          <a:noFill/>
          <a:ln w="9525">
            <a:noFill/>
            <a:miter lim="800000"/>
            <a:headEnd/>
            <a:tailEnd/>
          </a:ln>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431800" y="1100138"/>
            <a:ext cx="1230313" cy="522287"/>
          </a:xfrm>
          <a:prstGeom prst="rect">
            <a:avLst/>
          </a:prstGeom>
          <a:noFill/>
          <a:ln w="9525">
            <a:noFill/>
            <a:miter lim="800000"/>
            <a:headEnd/>
            <a:tailEnd/>
          </a:ln>
        </p:spPr>
      </p:pic>
      <p:grpSp>
        <p:nvGrpSpPr>
          <p:cNvPr id="2" name="组合 18"/>
          <p:cNvGrpSpPr>
            <a:grpSpLocks/>
          </p:cNvGrpSpPr>
          <p:nvPr/>
        </p:nvGrpSpPr>
        <p:grpSpPr bwMode="auto">
          <a:xfrm>
            <a:off x="252413" y="0"/>
            <a:ext cx="3027362"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0105" y="209398"/>
              <a:ext cx="418795" cy="0"/>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3157" y="209398"/>
              <a:ext cx="418795" cy="0"/>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3011487"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能源的分类</a:t>
            </a:r>
          </a:p>
        </p:txBody>
      </p:sp>
      <p:sp>
        <p:nvSpPr>
          <p:cNvPr id="14" name="矩形 13"/>
          <p:cNvSpPr>
            <a:spLocks noChangeArrowheads="1"/>
          </p:cNvSpPr>
          <p:nvPr/>
        </p:nvSpPr>
        <p:spPr bwMode="auto">
          <a:xfrm>
            <a:off x="1208088" y="3795886"/>
            <a:ext cx="7019131" cy="623248"/>
          </a:xfrm>
          <a:prstGeom prst="rect">
            <a:avLst/>
          </a:prstGeom>
          <a:noFill/>
          <a:ln w="9525">
            <a:noFill/>
            <a:miter lim="800000"/>
            <a:headEnd/>
            <a:tailEnd/>
          </a:ln>
        </p:spPr>
        <p:txBody>
          <a:bodyPr wrap="square" lIns="68580" tIns="34290" rIns="68580" bIns="34290">
            <a:spAutoFit/>
          </a:bodyPr>
          <a:lstStyle/>
          <a:p>
            <a:pPr>
              <a:lnSpc>
                <a:spcPct val="150000"/>
              </a:lnSpc>
            </a:pPr>
            <a:r>
              <a:rPr lang="zh-CN" altLang="en-US" sz="2400" b="1" dirty="0">
                <a:latin typeface="微软雅黑" pitchFamily="34" charset="-122"/>
                <a:ea typeface="微软雅黑" pitchFamily="34" charset="-122"/>
              </a:rPr>
              <a:t>煤、石油、天然气是当今世界一次能源的三大支柱</a:t>
            </a:r>
            <a:r>
              <a:rPr lang="en-US" altLang="zh-CN" sz="2400" b="1" dirty="0">
                <a:latin typeface="微软雅黑" pitchFamily="34" charset="-122"/>
                <a:ea typeface="微软雅黑" pitchFamily="34" charset="-122"/>
              </a:rPr>
              <a:t>.</a:t>
            </a:r>
          </a:p>
        </p:txBody>
      </p:sp>
      <p:pic>
        <p:nvPicPr>
          <p:cNvPr id="13" name="tt312.jpg" descr="id:2147502374;FounderCES"/>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1208088" y="1586529"/>
            <a:ext cx="1995760" cy="1937721"/>
          </a:xfrm>
          <a:prstGeom prst="rect">
            <a:avLst/>
          </a:prstGeom>
          <a:noFill/>
          <a:ln w="9525">
            <a:noFill/>
            <a:miter lim="800000"/>
            <a:headEnd/>
            <a:tailEnd/>
          </a:ln>
        </p:spPr>
      </p:pic>
      <p:pic>
        <p:nvPicPr>
          <p:cNvPr id="15" name="tt313.jpg" descr="id:2147502381;FounderCES"/>
          <p:cNvPicPr>
            <a:picLocks noChangeAspect="1" noChangeArrowheads="1"/>
          </p:cNvPicPr>
          <p:nvPr/>
        </p:nvPicPr>
        <p:blipFill>
          <a:blip r:embed="rId6"/>
          <a:srcRect/>
          <a:stretch>
            <a:fillRect/>
          </a:stretch>
        </p:blipFill>
        <p:spPr bwMode="auto">
          <a:xfrm>
            <a:off x="3687763" y="1586529"/>
            <a:ext cx="1995760" cy="1937721"/>
          </a:xfrm>
          <a:prstGeom prst="rect">
            <a:avLst/>
          </a:prstGeom>
          <a:noFill/>
          <a:ln w="9525">
            <a:noFill/>
            <a:miter lim="800000"/>
            <a:headEnd/>
            <a:tailEnd/>
          </a:ln>
        </p:spPr>
      </p:pic>
      <p:pic>
        <p:nvPicPr>
          <p:cNvPr id="18" name="tt314.jpg" descr="id:2147502388;FounderCES"/>
          <p:cNvPicPr>
            <a:picLocks noChangeAspect="1" noChangeArrowheads="1"/>
          </p:cNvPicPr>
          <p:nvPr/>
        </p:nvPicPr>
        <p:blipFill>
          <a:blip r:embed="rId7"/>
          <a:srcRect/>
          <a:stretch>
            <a:fillRect/>
          </a:stretch>
        </p:blipFill>
        <p:spPr bwMode="auto">
          <a:xfrm>
            <a:off x="6062663" y="1622425"/>
            <a:ext cx="1984912" cy="188436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par>
                                <p:cTn id="30" presetID="12" presetClass="entr" presetSubtype="4" fill="hold" nodeType="with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slide(fromBottom)">
                                      <p:cBhvr>
                                        <p:cTn id="32" dur="500"/>
                                        <p:tgtEl>
                                          <p:spTgt spid="13"/>
                                        </p:tgtEl>
                                      </p:cBhvr>
                                    </p:animEffect>
                                  </p:childTnLst>
                                </p:cTn>
                              </p:par>
                              <p:par>
                                <p:cTn id="33" presetID="12" presetClass="entr" presetSubtype="4" fill="hold" nodeType="withEffect">
                                  <p:stCondLst>
                                    <p:cond delay="0"/>
                                  </p:stCondLst>
                                  <p:childTnLst>
                                    <p:set>
                                      <p:cBhvr>
                                        <p:cTn id="34" dur="1" fill="hold">
                                          <p:stCondLst>
                                            <p:cond delay="0"/>
                                          </p:stCondLst>
                                        </p:cTn>
                                        <p:tgtEl>
                                          <p:spTgt spid="15"/>
                                        </p:tgtEl>
                                        <p:attrNameLst>
                                          <p:attrName>style.visibility</p:attrName>
                                        </p:attrNameLst>
                                      </p:cBhvr>
                                      <p:to>
                                        <p:strVal val="visible"/>
                                      </p:to>
                                    </p:set>
                                    <p:animEffect transition="in" filter="slide(fromBottom)">
                                      <p:cBhvr>
                                        <p:cTn id="35" dur="500"/>
                                        <p:tgtEl>
                                          <p:spTgt spid="15"/>
                                        </p:tgtEl>
                                      </p:cBhvr>
                                    </p:animEffect>
                                  </p:childTnLst>
                                </p:cTn>
                              </p:par>
                              <p:par>
                                <p:cTn id="36" presetID="12" presetClass="entr" presetSubtype="4" fill="hold" nodeType="withEffect">
                                  <p:stCondLst>
                                    <p:cond delay="0"/>
                                  </p:stCondLst>
                                  <p:childTnLst>
                                    <p:set>
                                      <p:cBhvr>
                                        <p:cTn id="37" dur="1" fill="hold">
                                          <p:stCondLst>
                                            <p:cond delay="0"/>
                                          </p:stCondLst>
                                        </p:cTn>
                                        <p:tgtEl>
                                          <p:spTgt spid="18"/>
                                        </p:tgtEl>
                                        <p:attrNameLst>
                                          <p:attrName>style.visibility</p:attrName>
                                        </p:attrNameLst>
                                      </p:cBhvr>
                                      <p:to>
                                        <p:strVal val="visible"/>
                                      </p:to>
                                    </p:set>
                                    <p:animEffect transition="in" filter="slide(fromBottom)">
                                      <p:cBhvr>
                                        <p:cTn id="38" dur="500"/>
                                        <p:tgtEl>
                                          <p:spTgt spid="18"/>
                                        </p:tgtEl>
                                      </p:cBhvr>
                                    </p:animEffect>
                                  </p:childTnLst>
                                </p:cTn>
                              </p:par>
                            </p:childTnLst>
                          </p:cTn>
                        </p:par>
                        <p:par>
                          <p:cTn id="39" fill="hold">
                            <p:stCondLst>
                              <p:cond delay="1500"/>
                            </p:stCondLst>
                            <p:childTnLst>
                              <p:par>
                                <p:cTn id="40" presetID="12" presetClass="entr" presetSubtype="4" fill="hold" grpId="0" nodeType="after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slide(fromBottom)">
                                      <p:cBhvr>
                                        <p:cTn id="4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5"/>
          <p:cNvGrpSpPr>
            <a:grpSpLocks/>
          </p:cNvGrpSpPr>
          <p:nvPr/>
        </p:nvGrpSpPr>
        <p:grpSpPr bwMode="auto">
          <a:xfrm>
            <a:off x="252413" y="0"/>
            <a:ext cx="3160712" cy="819150"/>
            <a:chOff x="337457" y="0"/>
            <a:chExt cx="5751109" cy="1091406"/>
          </a:xfrm>
        </p:grpSpPr>
        <p:sp>
          <p:nvSpPr>
            <p:cNvPr id="13" name="圆角矩形 12"/>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4" name="直接连接符 13"/>
            <p:cNvCxnSpPr/>
            <p:nvPr/>
          </p:nvCxnSpPr>
          <p:spPr>
            <a:xfrm rot="5400000">
              <a:off x="710101" y="207954"/>
              <a:ext cx="418795" cy="2889"/>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15" name="直接连接符 14"/>
            <p:cNvCxnSpPr/>
            <p:nvPr/>
          </p:nvCxnSpPr>
          <p:spPr>
            <a:xfrm rot="5400000">
              <a:off x="5112257" y="207954"/>
              <a:ext cx="418795" cy="2889"/>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pic>
        <p:nvPicPr>
          <p:cNvPr id="20" name="图片 19" descr="画笔.jpg"/>
          <p:cNvPicPr>
            <a:picLocks noChangeAspect="1"/>
          </p:cNvPicPr>
          <p:nvPr/>
        </p:nvPicPr>
        <p:blipFill>
          <a:blip r:embed="rId2">
            <a:clrChange>
              <a:clrFrom>
                <a:srgbClr val="F0F0F0"/>
              </a:clrFrom>
              <a:clrTo>
                <a:srgbClr val="F0F0F0">
                  <a:alpha val="0"/>
                </a:srgbClr>
              </a:clrTo>
            </a:clrChange>
          </a:blip>
          <a:srcRect r="50000" b="51064"/>
          <a:stretch>
            <a:fillRect/>
          </a:stretch>
        </p:blipFill>
        <p:spPr bwMode="auto">
          <a:xfrm>
            <a:off x="7993063" y="4016375"/>
            <a:ext cx="11509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26" name="图片 25" descr="图片1.png"/>
          <p:cNvPicPr>
            <a:picLocks noChangeAspect="1"/>
          </p:cNvPicPr>
          <p:nvPr/>
        </p:nvPicPr>
        <p:blipFill>
          <a:blip r:embed="rId4"/>
          <a:srcRect/>
          <a:stretch>
            <a:fillRect/>
          </a:stretch>
        </p:blipFill>
        <p:spPr bwMode="auto">
          <a:xfrm>
            <a:off x="327025" y="1074738"/>
            <a:ext cx="1117600" cy="471487"/>
          </a:xfrm>
          <a:prstGeom prst="rect">
            <a:avLst/>
          </a:prstGeom>
          <a:noFill/>
          <a:ln w="9525">
            <a:noFill/>
            <a:miter lim="800000"/>
            <a:headEnd/>
            <a:tailEnd/>
          </a:ln>
        </p:spPr>
      </p:pic>
      <p:sp>
        <p:nvSpPr>
          <p:cNvPr id="11" name="矩形 10"/>
          <p:cNvSpPr>
            <a:spLocks noChangeArrowheads="1"/>
          </p:cNvSpPr>
          <p:nvPr/>
        </p:nvSpPr>
        <p:spPr bwMode="auto">
          <a:xfrm>
            <a:off x="1778000" y="2097088"/>
            <a:ext cx="5570538" cy="1401762"/>
          </a:xfrm>
          <a:prstGeom prst="rect">
            <a:avLst/>
          </a:prstGeom>
          <a:noFill/>
          <a:ln w="9525">
            <a:noFill/>
            <a:miter lim="800000"/>
            <a:headEnd/>
            <a:tailEnd/>
          </a:ln>
        </p:spPr>
        <p:txBody>
          <a:bodyPr lIns="68580" tIns="34290" rIns="68580" bIns="34290">
            <a:spAutoFit/>
          </a:bodyPr>
          <a:lstStyle/>
          <a:p>
            <a:pPr algn="just">
              <a:lnSpc>
                <a:spcPct val="150000"/>
              </a:lnSpc>
            </a:pPr>
            <a:r>
              <a:rPr lang="zh-CN" altLang="en-US" sz="2000">
                <a:latin typeface="微软雅黑" pitchFamily="34" charset="-122"/>
                <a:ea typeface="微软雅黑" pitchFamily="34" charset="-122"/>
              </a:rPr>
              <a:t>       同一种能源可属于不同的能源类型</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例如水能既属于一次能源</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也属于可再生能源</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还是常规能源</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这是由划分的角度、标准不同造成的</a:t>
            </a:r>
            <a:r>
              <a:rPr lang="en-US" altLang="zh-CN" sz="2000">
                <a:latin typeface="微软雅黑" pitchFamily="34" charset="-122"/>
                <a:ea typeface="微软雅黑" pitchFamily="34" charset="-122"/>
              </a:rPr>
              <a:t>.</a:t>
            </a:r>
          </a:p>
        </p:txBody>
      </p:sp>
      <p:sp>
        <p:nvSpPr>
          <p:cNvPr id="12" name="矩形 11"/>
          <p:cNvSpPr>
            <a:spLocks noChangeArrowheads="1"/>
          </p:cNvSpPr>
          <p:nvPr/>
        </p:nvSpPr>
        <p:spPr bwMode="auto">
          <a:xfrm>
            <a:off x="306388" y="349250"/>
            <a:ext cx="3011487"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能源的分类</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slide(fromLeft)">
                                      <p:cBhvr>
                                        <p:cTn id="10" dur="500"/>
                                        <p:tgtEl>
                                          <p:spTgt spid="12"/>
                                        </p:tgtEl>
                                      </p:cBhvr>
                                    </p:animEffect>
                                  </p:childTnLst>
                                </p:cTn>
                              </p:par>
                            </p:childTnLst>
                          </p:cTn>
                        </p:par>
                        <p:par>
                          <p:cTn id="11" fill="hold">
                            <p:stCondLst>
                              <p:cond delay="500"/>
                            </p:stCondLst>
                            <p:childTnLst>
                              <p:par>
                                <p:cTn id="12" presetID="12" presetClass="entr" presetSubtype="4" fill="hold" nodeType="afterEffect">
                                  <p:stCondLst>
                                    <p:cond delay="0"/>
                                  </p:stCondLst>
                                  <p:childTnLst>
                                    <p:set>
                                      <p:cBhvr>
                                        <p:cTn id="13" dur="1" fill="hold">
                                          <p:stCondLst>
                                            <p:cond delay="0"/>
                                          </p:stCondLst>
                                        </p:cTn>
                                        <p:tgtEl>
                                          <p:spTgt spid="26"/>
                                        </p:tgtEl>
                                        <p:attrNameLst>
                                          <p:attrName>style.visibility</p:attrName>
                                        </p:attrNameLst>
                                      </p:cBhvr>
                                      <p:to>
                                        <p:strVal val="visible"/>
                                      </p:to>
                                    </p:set>
                                    <p:animEffect transition="in" filter="slide(fromBottom)">
                                      <p:cBhvr>
                                        <p:cTn id="14" dur="500"/>
                                        <p:tgtEl>
                                          <p:spTgt spid="26"/>
                                        </p:tgtEl>
                                      </p:cBhvr>
                                    </p:animEffect>
                                  </p:childTnLst>
                                </p:cTn>
                              </p:par>
                            </p:childTnLst>
                          </p:cTn>
                        </p:par>
                        <p:par>
                          <p:cTn id="15" fill="hold">
                            <p:stCondLst>
                              <p:cond delay="1000"/>
                            </p:stCondLst>
                            <p:childTnLst>
                              <p:par>
                                <p:cTn id="16" presetID="29" presetClass="entr" presetSubtype="0" fill="hold" nodeType="afterEffect">
                                  <p:stCondLst>
                                    <p:cond delay="0"/>
                                  </p:stCondLst>
                                  <p:childTnLst>
                                    <p:set>
                                      <p:cBhvr>
                                        <p:cTn id="17" dur="1" fill="hold">
                                          <p:stCondLst>
                                            <p:cond delay="0"/>
                                          </p:stCondLst>
                                        </p:cTn>
                                        <p:tgtEl>
                                          <p:spTgt spid="20"/>
                                        </p:tgtEl>
                                        <p:attrNameLst>
                                          <p:attrName>style.visibility</p:attrName>
                                        </p:attrNameLst>
                                      </p:cBhvr>
                                      <p:to>
                                        <p:strVal val="visible"/>
                                      </p:to>
                                    </p:set>
                                    <p:anim calcmode="lin" valueType="num">
                                      <p:cBhvr>
                                        <p:cTn id="18" dur="500" fill="hold"/>
                                        <p:tgtEl>
                                          <p:spTgt spid="20"/>
                                        </p:tgtEl>
                                        <p:attrNameLst>
                                          <p:attrName>ppt_x</p:attrName>
                                        </p:attrNameLst>
                                      </p:cBhvr>
                                      <p:tavLst>
                                        <p:tav tm="0">
                                          <p:val>
                                            <p:strVal val="#ppt_x-.2"/>
                                          </p:val>
                                        </p:tav>
                                        <p:tav tm="100000">
                                          <p:val>
                                            <p:strVal val="#ppt_x"/>
                                          </p:val>
                                        </p:tav>
                                      </p:tavLst>
                                    </p:anim>
                                    <p:anim calcmode="lin" valueType="num">
                                      <p:cBhvr>
                                        <p:cTn id="19"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20" dur="500"/>
                                        <p:tgtEl>
                                          <p:spTgt spid="20"/>
                                        </p:tgtEl>
                                      </p:cBhvr>
                                    </p:animEffect>
                                  </p:childTnLst>
                                </p:cTn>
                              </p:par>
                              <p:par>
                                <p:cTn id="21" presetID="32" presetClass="emph" presetSubtype="0" fill="hold" nodeType="withEffect">
                                  <p:stCondLst>
                                    <p:cond delay="0"/>
                                  </p:stCondLst>
                                  <p:childTnLst>
                                    <p:animClr clrSpc="rgb" dir="cw">
                                      <p:cBhvr override="childStyle">
                                        <p:cTn id="22" dur="100" fill="hold"/>
                                        <p:tgtEl>
                                          <p:spTgt spid="24"/>
                                        </p:tgtEl>
                                        <p:attrNameLst>
                                          <p:attrName>style.color</p:attrName>
                                        </p:attrNameLst>
                                      </p:cBhvr>
                                      <p:to>
                                        <a:schemeClr val="bg1"/>
                                      </p:to>
                                    </p:animClr>
                                    <p:animClr clrSpc="rgb" dir="cw">
                                      <p:cBhvr>
                                        <p:cTn id="23" dur="100" fill="hold"/>
                                        <p:tgtEl>
                                          <p:spTgt spid="24"/>
                                        </p:tgtEl>
                                        <p:attrNameLst>
                                          <p:attrName>fillcolor</p:attrName>
                                        </p:attrNameLst>
                                      </p:cBhvr>
                                      <p:to>
                                        <a:schemeClr val="bg1"/>
                                      </p:to>
                                    </p:animClr>
                                    <p:set>
                                      <p:cBhvr>
                                        <p:cTn id="24" dur="100" fill="hold"/>
                                        <p:tgtEl>
                                          <p:spTgt spid="24"/>
                                        </p:tgtEl>
                                        <p:attrNameLst>
                                          <p:attrName>fill.type</p:attrName>
                                        </p:attrNameLst>
                                      </p:cBhvr>
                                      <p:to>
                                        <p:strVal val="solid"/>
                                      </p:to>
                                    </p:set>
                                    <p:set>
                                      <p:cBhvr>
                                        <p:cTn id="25" dur="100" fill="hold"/>
                                        <p:tgtEl>
                                          <p:spTgt spid="24"/>
                                        </p:tgtEl>
                                        <p:attrNameLst>
                                          <p:attrName>fill.on</p:attrName>
                                        </p:attrNameLst>
                                      </p:cBhvr>
                                      <p:to>
                                        <p:strVal val="true"/>
                                      </p:to>
                                    </p:set>
                                    <p:animRot by="120000">
                                      <p:cBhvr>
                                        <p:cTn id="26" dur="100" fill="hold">
                                          <p:stCondLst>
                                            <p:cond delay="0"/>
                                          </p:stCondLst>
                                        </p:cTn>
                                        <p:tgtEl>
                                          <p:spTgt spid="24"/>
                                        </p:tgtEl>
                                        <p:attrNameLst>
                                          <p:attrName>r</p:attrName>
                                        </p:attrNameLst>
                                      </p:cBhvr>
                                    </p:animRot>
                                    <p:animRot by="-240000">
                                      <p:cBhvr>
                                        <p:cTn id="27" dur="200" fill="hold">
                                          <p:stCondLst>
                                            <p:cond delay="200"/>
                                          </p:stCondLst>
                                        </p:cTn>
                                        <p:tgtEl>
                                          <p:spTgt spid="24"/>
                                        </p:tgtEl>
                                        <p:attrNameLst>
                                          <p:attrName>r</p:attrName>
                                        </p:attrNameLst>
                                      </p:cBhvr>
                                    </p:animRot>
                                    <p:animRot by="240000">
                                      <p:cBhvr>
                                        <p:cTn id="28" dur="200" fill="hold">
                                          <p:stCondLst>
                                            <p:cond delay="400"/>
                                          </p:stCondLst>
                                        </p:cTn>
                                        <p:tgtEl>
                                          <p:spTgt spid="24"/>
                                        </p:tgtEl>
                                        <p:attrNameLst>
                                          <p:attrName>r</p:attrName>
                                        </p:attrNameLst>
                                      </p:cBhvr>
                                    </p:animRot>
                                    <p:animRot by="-240000">
                                      <p:cBhvr>
                                        <p:cTn id="29" dur="200" fill="hold">
                                          <p:stCondLst>
                                            <p:cond delay="600"/>
                                          </p:stCondLst>
                                        </p:cTn>
                                        <p:tgtEl>
                                          <p:spTgt spid="24"/>
                                        </p:tgtEl>
                                        <p:attrNameLst>
                                          <p:attrName>r</p:attrName>
                                        </p:attrNameLst>
                                      </p:cBhvr>
                                    </p:animRot>
                                    <p:animRot by="120000">
                                      <p:cBhvr>
                                        <p:cTn id="30" dur="200" fill="hold">
                                          <p:stCondLst>
                                            <p:cond delay="800"/>
                                          </p:stCondLst>
                                        </p:cTn>
                                        <p:tgtEl>
                                          <p:spTgt spid="24"/>
                                        </p:tgtEl>
                                        <p:attrNameLst>
                                          <p:attrName>r</p:attrName>
                                        </p:attrNameLst>
                                      </p:cBhvr>
                                    </p:animRot>
                                  </p:childTnLst>
                                </p:cTn>
                              </p:par>
                            </p:childTnLst>
                          </p:cTn>
                        </p:par>
                        <p:par>
                          <p:cTn id="31" fill="hold">
                            <p:stCondLst>
                              <p:cond delay="2000"/>
                            </p:stCondLst>
                            <p:childTnLst>
                              <p:par>
                                <p:cTn id="32" presetID="12" presetClass="entr" presetSubtype="8" fill="hold" grpId="0" nodeType="after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slide(fromLeft)">
                                      <p:cBhvr>
                                        <p:cTn id="3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428625" y="1100138"/>
            <a:ext cx="1236663" cy="522287"/>
          </a:xfrm>
          <a:prstGeom prst="rect">
            <a:avLst/>
          </a:prstGeom>
          <a:noFill/>
          <a:ln w="9525">
            <a:noFill/>
            <a:miter lim="800000"/>
            <a:headEnd/>
            <a:tailEnd/>
          </a:ln>
        </p:spPr>
      </p:pic>
      <p:grpSp>
        <p:nvGrpSpPr>
          <p:cNvPr id="2" name="组合 18"/>
          <p:cNvGrpSpPr>
            <a:grpSpLocks/>
          </p:cNvGrpSpPr>
          <p:nvPr/>
        </p:nvGrpSpPr>
        <p:grpSpPr bwMode="auto">
          <a:xfrm>
            <a:off x="252413" y="0"/>
            <a:ext cx="3113087"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0208" y="207932"/>
              <a:ext cx="418795" cy="2932"/>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2255" y="207931"/>
              <a:ext cx="418795" cy="2934"/>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3011487"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能源的分类</a:t>
            </a:r>
          </a:p>
        </p:txBody>
      </p:sp>
      <p:sp>
        <p:nvSpPr>
          <p:cNvPr id="14" name="矩形 13"/>
          <p:cNvSpPr>
            <a:spLocks noChangeArrowheads="1"/>
          </p:cNvSpPr>
          <p:nvPr/>
        </p:nvSpPr>
        <p:spPr bwMode="auto">
          <a:xfrm>
            <a:off x="1115616" y="1851670"/>
            <a:ext cx="7022306" cy="1361911"/>
          </a:xfrm>
          <a:prstGeom prst="rect">
            <a:avLst/>
          </a:prstGeom>
          <a:noFill/>
          <a:ln w="9525">
            <a:noFill/>
            <a:miter lim="800000"/>
            <a:headEnd/>
            <a:tailEnd/>
          </a:ln>
        </p:spPr>
        <p:txBody>
          <a:bodyPr wrap="square" lIns="68580" tIns="34290" rIns="68580" bIns="34290">
            <a:spAutoFit/>
          </a:bodyPr>
          <a:lstStyle/>
          <a:p>
            <a:pPr>
              <a:lnSpc>
                <a:spcPct val="150000"/>
              </a:lnSpc>
            </a:pPr>
            <a:r>
              <a:rPr lang="zh-CN" altLang="en-US" sz="2800" b="1" dirty="0">
                <a:latin typeface="微软雅黑" pitchFamily="34" charset="-122"/>
                <a:ea typeface="微软雅黑" pitchFamily="34" charset="-122"/>
              </a:rPr>
              <a:t>能量与能源之间既有区别</a:t>
            </a:r>
            <a:r>
              <a:rPr lang="en-US" altLang="zh-CN" sz="2800" b="1" dirty="0">
                <a:latin typeface="微软雅黑" pitchFamily="34" charset="-122"/>
                <a:ea typeface="微软雅黑" pitchFamily="34" charset="-122"/>
              </a:rPr>
              <a:t>,</a:t>
            </a:r>
            <a:r>
              <a:rPr lang="zh-CN" altLang="en-US" sz="2800" b="1" dirty="0">
                <a:latin typeface="微软雅黑" pitchFamily="34" charset="-122"/>
                <a:ea typeface="微软雅黑" pitchFamily="34" charset="-122"/>
              </a:rPr>
              <a:t>又有联系</a:t>
            </a:r>
            <a:r>
              <a:rPr lang="en-US" altLang="zh-CN" sz="2800" b="1" dirty="0">
                <a:latin typeface="微软雅黑" pitchFamily="34" charset="-122"/>
                <a:ea typeface="微软雅黑" pitchFamily="34" charset="-122"/>
              </a:rPr>
              <a:t>,</a:t>
            </a:r>
            <a:r>
              <a:rPr lang="zh-CN" altLang="en-US" sz="2800" b="1" dirty="0">
                <a:latin typeface="微软雅黑" pitchFamily="34" charset="-122"/>
                <a:ea typeface="微软雅黑" pitchFamily="34" charset="-122"/>
              </a:rPr>
              <a:t>不可混为一谈</a:t>
            </a:r>
            <a:r>
              <a:rPr lang="en-US" altLang="zh-CN" sz="2800" b="1" dirty="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5"/>
          <p:cNvGrpSpPr>
            <a:grpSpLocks/>
          </p:cNvGrpSpPr>
          <p:nvPr/>
        </p:nvGrpSpPr>
        <p:grpSpPr bwMode="auto">
          <a:xfrm>
            <a:off x="252413" y="0"/>
            <a:ext cx="4386262" cy="819150"/>
            <a:chOff x="337457" y="0"/>
            <a:chExt cx="5751109" cy="1091406"/>
          </a:xfrm>
        </p:grpSpPr>
        <p:sp>
          <p:nvSpPr>
            <p:cNvPr id="13" name="圆角矩形 12"/>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4" name="直接连接符 13"/>
            <p:cNvCxnSpPr/>
            <p:nvPr/>
          </p:nvCxnSpPr>
          <p:spPr>
            <a:xfrm rot="5400000">
              <a:off x="709830" y="208357"/>
              <a:ext cx="418795" cy="2082"/>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15" name="直接连接符 14"/>
            <p:cNvCxnSpPr/>
            <p:nvPr/>
          </p:nvCxnSpPr>
          <p:spPr>
            <a:xfrm rot="5400000">
              <a:off x="5112146" y="208357"/>
              <a:ext cx="418795" cy="2081"/>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pic>
        <p:nvPicPr>
          <p:cNvPr id="20" name="图片 19" descr="画笔.jpg"/>
          <p:cNvPicPr>
            <a:picLocks noChangeAspect="1"/>
          </p:cNvPicPr>
          <p:nvPr/>
        </p:nvPicPr>
        <p:blipFill>
          <a:blip r:embed="rId2">
            <a:clrChange>
              <a:clrFrom>
                <a:srgbClr val="F0F0F0"/>
              </a:clrFrom>
              <a:clrTo>
                <a:srgbClr val="F0F0F0">
                  <a:alpha val="0"/>
                </a:srgbClr>
              </a:clrTo>
            </a:clrChange>
          </a:blip>
          <a:srcRect r="50000" b="51064"/>
          <a:stretch>
            <a:fillRect/>
          </a:stretch>
        </p:blipFill>
        <p:spPr bwMode="auto">
          <a:xfrm>
            <a:off x="7993063" y="4016375"/>
            <a:ext cx="11509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26" name="图片 25" descr="图片1.png"/>
          <p:cNvPicPr>
            <a:picLocks noChangeAspect="1"/>
          </p:cNvPicPr>
          <p:nvPr/>
        </p:nvPicPr>
        <p:blipFill>
          <a:blip r:embed="rId4"/>
          <a:srcRect/>
          <a:stretch>
            <a:fillRect/>
          </a:stretch>
        </p:blipFill>
        <p:spPr bwMode="auto">
          <a:xfrm>
            <a:off x="327025" y="1074738"/>
            <a:ext cx="1117600" cy="471487"/>
          </a:xfrm>
          <a:prstGeom prst="rect">
            <a:avLst/>
          </a:prstGeom>
          <a:noFill/>
          <a:ln w="9525">
            <a:noFill/>
            <a:miter lim="800000"/>
            <a:headEnd/>
            <a:tailEnd/>
          </a:ln>
        </p:spPr>
      </p:pic>
      <p:sp>
        <p:nvSpPr>
          <p:cNvPr id="11" name="矩形 10"/>
          <p:cNvSpPr>
            <a:spLocks noChangeArrowheads="1"/>
          </p:cNvSpPr>
          <p:nvPr/>
        </p:nvSpPr>
        <p:spPr bwMode="auto">
          <a:xfrm>
            <a:off x="676765" y="1635646"/>
            <a:ext cx="7549084" cy="1731243"/>
          </a:xfrm>
          <a:prstGeom prst="rect">
            <a:avLst/>
          </a:prstGeom>
          <a:noFill/>
          <a:ln w="9525">
            <a:noFill/>
            <a:miter lim="800000"/>
            <a:headEnd/>
            <a:tailEnd/>
          </a:ln>
        </p:spPr>
        <p:txBody>
          <a:bodyPr wrap="square" lIns="68580" tIns="34290" rIns="68580" bIns="34290">
            <a:spAutoFit/>
          </a:bodyPr>
          <a:lstStyle/>
          <a:p>
            <a:pPr algn="just">
              <a:lnSpc>
                <a:spcPct val="150000"/>
              </a:lnSpc>
            </a:pPr>
            <a:r>
              <a:rPr lang="zh-CN" altLang="en-US" sz="2400" b="1" dirty="0">
                <a:latin typeface="微软雅黑" pitchFamily="34" charset="-122"/>
                <a:ea typeface="微软雅黑" pitchFamily="34" charset="-122"/>
              </a:rPr>
              <a:t>       生活中使用的汽油是通过石油炼制而成的</a:t>
            </a:r>
            <a:r>
              <a:rPr lang="en-US" altLang="zh-CN" sz="2400" b="1" dirty="0">
                <a:latin typeface="微软雅黑" pitchFamily="34" charset="-122"/>
                <a:ea typeface="微软雅黑" pitchFamily="34" charset="-122"/>
              </a:rPr>
              <a:t>,</a:t>
            </a:r>
            <a:r>
              <a:rPr lang="zh-CN" altLang="en-US" sz="2400" b="1" dirty="0">
                <a:latin typeface="微软雅黑" pitchFamily="34" charset="-122"/>
                <a:ea typeface="微软雅黑" pitchFamily="34" charset="-122"/>
              </a:rPr>
              <a:t>煤气也不同于天然气</a:t>
            </a:r>
            <a:r>
              <a:rPr lang="en-US" altLang="zh-CN" sz="2400" b="1" dirty="0">
                <a:latin typeface="微软雅黑" pitchFamily="34" charset="-122"/>
                <a:ea typeface="微软雅黑" pitchFamily="34" charset="-122"/>
              </a:rPr>
              <a:t>,</a:t>
            </a:r>
            <a:r>
              <a:rPr lang="zh-CN" altLang="en-US" sz="2400" b="1" dirty="0">
                <a:latin typeface="微软雅黑" pitchFamily="34" charset="-122"/>
                <a:ea typeface="微软雅黑" pitchFamily="34" charset="-122"/>
              </a:rPr>
              <a:t>所以汽油和煤气是二次能源</a:t>
            </a:r>
            <a:r>
              <a:rPr lang="en-US" altLang="zh-CN" sz="2400" b="1" dirty="0">
                <a:latin typeface="微软雅黑" pitchFamily="34" charset="-122"/>
                <a:ea typeface="微软雅黑" pitchFamily="34" charset="-122"/>
              </a:rPr>
              <a:t>,</a:t>
            </a:r>
            <a:r>
              <a:rPr lang="zh-CN" altLang="en-US" sz="2400" b="1" dirty="0">
                <a:latin typeface="微软雅黑" pitchFamily="34" charset="-122"/>
                <a:ea typeface="微软雅黑" pitchFamily="34" charset="-122"/>
              </a:rPr>
              <a:t>石油和天然气是一次能源</a:t>
            </a:r>
            <a:r>
              <a:rPr lang="en-US" altLang="zh-CN" sz="2400" b="1" dirty="0">
                <a:latin typeface="微软雅黑" pitchFamily="34" charset="-122"/>
                <a:ea typeface="微软雅黑" pitchFamily="34" charset="-122"/>
              </a:rPr>
              <a:t>.</a:t>
            </a:r>
          </a:p>
        </p:txBody>
      </p:sp>
      <p:sp>
        <p:nvSpPr>
          <p:cNvPr id="12" name="矩形 11"/>
          <p:cNvSpPr>
            <a:spLocks noChangeArrowheads="1"/>
          </p:cNvSpPr>
          <p:nvPr/>
        </p:nvSpPr>
        <p:spPr bwMode="auto">
          <a:xfrm>
            <a:off x="306388" y="349250"/>
            <a:ext cx="4397375"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世界能源储量及需求</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slide(fromLeft)">
                                      <p:cBhvr>
                                        <p:cTn id="10" dur="500"/>
                                        <p:tgtEl>
                                          <p:spTgt spid="12"/>
                                        </p:tgtEl>
                                      </p:cBhvr>
                                    </p:animEffect>
                                  </p:childTnLst>
                                </p:cTn>
                              </p:par>
                            </p:childTnLst>
                          </p:cTn>
                        </p:par>
                        <p:par>
                          <p:cTn id="11" fill="hold">
                            <p:stCondLst>
                              <p:cond delay="500"/>
                            </p:stCondLst>
                            <p:childTnLst>
                              <p:par>
                                <p:cTn id="12" presetID="12" presetClass="entr" presetSubtype="4" fill="hold" nodeType="afterEffect">
                                  <p:stCondLst>
                                    <p:cond delay="0"/>
                                  </p:stCondLst>
                                  <p:childTnLst>
                                    <p:set>
                                      <p:cBhvr>
                                        <p:cTn id="13" dur="1" fill="hold">
                                          <p:stCondLst>
                                            <p:cond delay="0"/>
                                          </p:stCondLst>
                                        </p:cTn>
                                        <p:tgtEl>
                                          <p:spTgt spid="26"/>
                                        </p:tgtEl>
                                        <p:attrNameLst>
                                          <p:attrName>style.visibility</p:attrName>
                                        </p:attrNameLst>
                                      </p:cBhvr>
                                      <p:to>
                                        <p:strVal val="visible"/>
                                      </p:to>
                                    </p:set>
                                    <p:animEffect transition="in" filter="slide(fromBottom)">
                                      <p:cBhvr>
                                        <p:cTn id="14" dur="500"/>
                                        <p:tgtEl>
                                          <p:spTgt spid="26"/>
                                        </p:tgtEl>
                                      </p:cBhvr>
                                    </p:animEffect>
                                  </p:childTnLst>
                                </p:cTn>
                              </p:par>
                            </p:childTnLst>
                          </p:cTn>
                        </p:par>
                        <p:par>
                          <p:cTn id="15" fill="hold">
                            <p:stCondLst>
                              <p:cond delay="1000"/>
                            </p:stCondLst>
                            <p:childTnLst>
                              <p:par>
                                <p:cTn id="16" presetID="29" presetClass="entr" presetSubtype="0" fill="hold" nodeType="afterEffect">
                                  <p:stCondLst>
                                    <p:cond delay="0"/>
                                  </p:stCondLst>
                                  <p:childTnLst>
                                    <p:set>
                                      <p:cBhvr>
                                        <p:cTn id="17" dur="1" fill="hold">
                                          <p:stCondLst>
                                            <p:cond delay="0"/>
                                          </p:stCondLst>
                                        </p:cTn>
                                        <p:tgtEl>
                                          <p:spTgt spid="20"/>
                                        </p:tgtEl>
                                        <p:attrNameLst>
                                          <p:attrName>style.visibility</p:attrName>
                                        </p:attrNameLst>
                                      </p:cBhvr>
                                      <p:to>
                                        <p:strVal val="visible"/>
                                      </p:to>
                                    </p:set>
                                    <p:anim calcmode="lin" valueType="num">
                                      <p:cBhvr>
                                        <p:cTn id="18" dur="500" fill="hold"/>
                                        <p:tgtEl>
                                          <p:spTgt spid="20"/>
                                        </p:tgtEl>
                                        <p:attrNameLst>
                                          <p:attrName>ppt_x</p:attrName>
                                        </p:attrNameLst>
                                      </p:cBhvr>
                                      <p:tavLst>
                                        <p:tav tm="0">
                                          <p:val>
                                            <p:strVal val="#ppt_x-.2"/>
                                          </p:val>
                                        </p:tav>
                                        <p:tav tm="100000">
                                          <p:val>
                                            <p:strVal val="#ppt_x"/>
                                          </p:val>
                                        </p:tav>
                                      </p:tavLst>
                                    </p:anim>
                                    <p:anim calcmode="lin" valueType="num">
                                      <p:cBhvr>
                                        <p:cTn id="19"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20" dur="500"/>
                                        <p:tgtEl>
                                          <p:spTgt spid="20"/>
                                        </p:tgtEl>
                                      </p:cBhvr>
                                    </p:animEffect>
                                  </p:childTnLst>
                                </p:cTn>
                              </p:par>
                              <p:par>
                                <p:cTn id="21" presetID="32" presetClass="emph" presetSubtype="0" fill="hold" nodeType="withEffect">
                                  <p:stCondLst>
                                    <p:cond delay="0"/>
                                  </p:stCondLst>
                                  <p:childTnLst>
                                    <p:animClr clrSpc="rgb" dir="cw">
                                      <p:cBhvr override="childStyle">
                                        <p:cTn id="22" dur="100" fill="hold"/>
                                        <p:tgtEl>
                                          <p:spTgt spid="24"/>
                                        </p:tgtEl>
                                        <p:attrNameLst>
                                          <p:attrName>style.color</p:attrName>
                                        </p:attrNameLst>
                                      </p:cBhvr>
                                      <p:to>
                                        <a:schemeClr val="bg1"/>
                                      </p:to>
                                    </p:animClr>
                                    <p:animClr clrSpc="rgb" dir="cw">
                                      <p:cBhvr>
                                        <p:cTn id="23" dur="100" fill="hold"/>
                                        <p:tgtEl>
                                          <p:spTgt spid="24"/>
                                        </p:tgtEl>
                                        <p:attrNameLst>
                                          <p:attrName>fillcolor</p:attrName>
                                        </p:attrNameLst>
                                      </p:cBhvr>
                                      <p:to>
                                        <a:schemeClr val="bg1"/>
                                      </p:to>
                                    </p:animClr>
                                    <p:set>
                                      <p:cBhvr>
                                        <p:cTn id="24" dur="100" fill="hold"/>
                                        <p:tgtEl>
                                          <p:spTgt spid="24"/>
                                        </p:tgtEl>
                                        <p:attrNameLst>
                                          <p:attrName>fill.type</p:attrName>
                                        </p:attrNameLst>
                                      </p:cBhvr>
                                      <p:to>
                                        <p:strVal val="solid"/>
                                      </p:to>
                                    </p:set>
                                    <p:set>
                                      <p:cBhvr>
                                        <p:cTn id="25" dur="100" fill="hold"/>
                                        <p:tgtEl>
                                          <p:spTgt spid="24"/>
                                        </p:tgtEl>
                                        <p:attrNameLst>
                                          <p:attrName>fill.on</p:attrName>
                                        </p:attrNameLst>
                                      </p:cBhvr>
                                      <p:to>
                                        <p:strVal val="true"/>
                                      </p:to>
                                    </p:set>
                                    <p:animRot by="120000">
                                      <p:cBhvr>
                                        <p:cTn id="26" dur="100" fill="hold">
                                          <p:stCondLst>
                                            <p:cond delay="0"/>
                                          </p:stCondLst>
                                        </p:cTn>
                                        <p:tgtEl>
                                          <p:spTgt spid="24"/>
                                        </p:tgtEl>
                                        <p:attrNameLst>
                                          <p:attrName>r</p:attrName>
                                        </p:attrNameLst>
                                      </p:cBhvr>
                                    </p:animRot>
                                    <p:animRot by="-240000">
                                      <p:cBhvr>
                                        <p:cTn id="27" dur="200" fill="hold">
                                          <p:stCondLst>
                                            <p:cond delay="200"/>
                                          </p:stCondLst>
                                        </p:cTn>
                                        <p:tgtEl>
                                          <p:spTgt spid="24"/>
                                        </p:tgtEl>
                                        <p:attrNameLst>
                                          <p:attrName>r</p:attrName>
                                        </p:attrNameLst>
                                      </p:cBhvr>
                                    </p:animRot>
                                    <p:animRot by="240000">
                                      <p:cBhvr>
                                        <p:cTn id="28" dur="200" fill="hold">
                                          <p:stCondLst>
                                            <p:cond delay="400"/>
                                          </p:stCondLst>
                                        </p:cTn>
                                        <p:tgtEl>
                                          <p:spTgt spid="24"/>
                                        </p:tgtEl>
                                        <p:attrNameLst>
                                          <p:attrName>r</p:attrName>
                                        </p:attrNameLst>
                                      </p:cBhvr>
                                    </p:animRot>
                                    <p:animRot by="-240000">
                                      <p:cBhvr>
                                        <p:cTn id="29" dur="200" fill="hold">
                                          <p:stCondLst>
                                            <p:cond delay="600"/>
                                          </p:stCondLst>
                                        </p:cTn>
                                        <p:tgtEl>
                                          <p:spTgt spid="24"/>
                                        </p:tgtEl>
                                        <p:attrNameLst>
                                          <p:attrName>r</p:attrName>
                                        </p:attrNameLst>
                                      </p:cBhvr>
                                    </p:animRot>
                                    <p:animRot by="120000">
                                      <p:cBhvr>
                                        <p:cTn id="30" dur="200" fill="hold">
                                          <p:stCondLst>
                                            <p:cond delay="800"/>
                                          </p:stCondLst>
                                        </p:cTn>
                                        <p:tgtEl>
                                          <p:spTgt spid="24"/>
                                        </p:tgtEl>
                                        <p:attrNameLst>
                                          <p:attrName>r</p:attrName>
                                        </p:attrNameLst>
                                      </p:cBhvr>
                                    </p:animRot>
                                  </p:childTnLst>
                                </p:cTn>
                              </p:par>
                            </p:childTnLst>
                          </p:cTn>
                        </p:par>
                        <p:par>
                          <p:cTn id="31" fill="hold">
                            <p:stCondLst>
                              <p:cond delay="2000"/>
                            </p:stCondLst>
                            <p:childTnLst>
                              <p:par>
                                <p:cTn id="32" presetID="12" presetClass="entr" presetSubtype="8" fill="hold" grpId="0" nodeType="after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slide(fromLeft)">
                                      <p:cBhvr>
                                        <p:cTn id="3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a:spLocks noChangeArrowheads="1"/>
          </p:cNvSpPr>
          <p:nvPr/>
        </p:nvSpPr>
        <p:spPr bwMode="auto">
          <a:xfrm>
            <a:off x="179388" y="533400"/>
            <a:ext cx="8964612" cy="900113"/>
          </a:xfrm>
          <a:prstGeom prst="rect">
            <a:avLst/>
          </a:prstGeom>
          <a:noFill/>
          <a:ln w="9525">
            <a:noFill/>
            <a:miter lim="800000"/>
            <a:headEnd/>
            <a:tailEnd/>
          </a:ln>
        </p:spPr>
        <p:txBody>
          <a:bodyPr lIns="68580" tIns="34290" rIns="68580" bIns="34290">
            <a:spAutoFit/>
          </a:bodyPr>
          <a:lstStyle/>
          <a:p>
            <a:r>
              <a:rPr lang="zh-CN" altLang="en-US" sz="5400" b="1">
                <a:solidFill>
                  <a:schemeClr val="accent1"/>
                </a:solidFill>
                <a:latin typeface="隶书"/>
                <a:ea typeface="隶书"/>
                <a:cs typeface="隶书"/>
              </a:rPr>
              <a:t>第十一章 物理学与能源技术</a:t>
            </a:r>
          </a:p>
        </p:txBody>
      </p:sp>
      <p:sp>
        <p:nvSpPr>
          <p:cNvPr id="64" name="文本框 78"/>
          <p:cNvSpPr txBox="1">
            <a:spLocks noChangeArrowheads="1"/>
          </p:cNvSpPr>
          <p:nvPr/>
        </p:nvSpPr>
        <p:spPr bwMode="auto">
          <a:xfrm>
            <a:off x="2974975" y="1846263"/>
            <a:ext cx="2938463" cy="576262"/>
          </a:xfrm>
          <a:prstGeom prst="rect">
            <a:avLst/>
          </a:prstGeom>
          <a:noFill/>
          <a:ln w="9525">
            <a:noFill/>
            <a:miter lim="800000"/>
            <a:headEnd/>
            <a:tailEnd/>
          </a:ln>
        </p:spPr>
        <p:txBody>
          <a:bodyPr wrap="none" lIns="68580" tIns="34290" rIns="68580" bIns="34290">
            <a:spAutoFit/>
          </a:bodyPr>
          <a:lstStyle/>
          <a:p>
            <a:r>
              <a:rPr lang="zh-CN" altLang="en-US" sz="3300" b="1">
                <a:solidFill>
                  <a:schemeClr val="accent1"/>
                </a:solidFill>
                <a:latin typeface="微软雅黑" pitchFamily="34" charset="-122"/>
                <a:ea typeface="微软雅黑" pitchFamily="34" charset="-122"/>
              </a:rPr>
              <a:t>第</a:t>
            </a:r>
            <a:r>
              <a:rPr lang="en-US" altLang="zh-CN" sz="3300" b="1">
                <a:solidFill>
                  <a:schemeClr val="accent1"/>
                </a:solidFill>
                <a:latin typeface="微软雅黑" pitchFamily="34" charset="-122"/>
                <a:ea typeface="微软雅黑" pitchFamily="34" charset="-122"/>
              </a:rPr>
              <a:t>4</a:t>
            </a:r>
            <a:r>
              <a:rPr lang="zh-CN" altLang="en-US" sz="3300" b="1">
                <a:solidFill>
                  <a:schemeClr val="accent1"/>
                </a:solidFill>
                <a:latin typeface="微软雅黑" pitchFamily="34" charset="-122"/>
                <a:ea typeface="微软雅黑" pitchFamily="34" charset="-122"/>
              </a:rPr>
              <a:t>节　核　能</a:t>
            </a:r>
          </a:p>
        </p:txBody>
      </p:sp>
      <p:pic>
        <p:nvPicPr>
          <p:cNvPr id="25" name="Picture 12" descr="clouds1.png"/>
          <p:cNvPicPr>
            <a:picLocks noChangeAspect="1"/>
          </p:cNvPicPr>
          <p:nvPr/>
        </p:nvPicPr>
        <p:blipFill>
          <a:blip r:embed="rId3"/>
          <a:srcRect/>
          <a:stretch>
            <a:fillRect/>
          </a:stretch>
        </p:blipFill>
        <p:spPr bwMode="auto">
          <a:xfrm>
            <a:off x="1822450" y="3101975"/>
            <a:ext cx="4770438" cy="828675"/>
          </a:xfrm>
          <a:prstGeom prst="rect">
            <a:avLst/>
          </a:prstGeom>
          <a:noFill/>
          <a:ln w="9525">
            <a:noFill/>
            <a:miter lim="800000"/>
            <a:headEnd/>
            <a:tailEnd/>
          </a:ln>
        </p:spPr>
      </p:pic>
      <p:pic>
        <p:nvPicPr>
          <p:cNvPr id="26" name="Picture 10" descr="field1.png"/>
          <p:cNvPicPr>
            <a:picLocks noChangeAspect="1"/>
          </p:cNvPicPr>
          <p:nvPr/>
        </p:nvPicPr>
        <p:blipFill>
          <a:blip r:embed="rId4"/>
          <a:srcRect/>
          <a:stretch>
            <a:fillRect/>
          </a:stretch>
        </p:blipFill>
        <p:spPr bwMode="auto">
          <a:xfrm>
            <a:off x="88900" y="3838575"/>
            <a:ext cx="8916988" cy="1354138"/>
          </a:xfrm>
          <a:prstGeom prst="rect">
            <a:avLst/>
          </a:prstGeom>
          <a:noFill/>
          <a:ln w="9525">
            <a:noFill/>
            <a:miter lim="800000"/>
            <a:headEnd/>
            <a:tailEnd/>
          </a:ln>
        </p:spPr>
      </p:pic>
      <p:pic>
        <p:nvPicPr>
          <p:cNvPr id="27" name="Picture 11" descr="server.png"/>
          <p:cNvPicPr>
            <a:picLocks noChangeAspect="1"/>
          </p:cNvPicPr>
          <p:nvPr/>
        </p:nvPicPr>
        <p:blipFill>
          <a:blip r:embed="rId5"/>
          <a:srcRect/>
          <a:stretch>
            <a:fillRect/>
          </a:stretch>
        </p:blipFill>
        <p:spPr bwMode="auto">
          <a:xfrm>
            <a:off x="2759075" y="3294063"/>
            <a:ext cx="3560763" cy="1955800"/>
          </a:xfrm>
          <a:prstGeom prst="rect">
            <a:avLst/>
          </a:prstGeom>
          <a:noFill/>
          <a:ln w="9525">
            <a:noFill/>
            <a:miter lim="800000"/>
            <a:headEnd/>
            <a:tailEnd/>
          </a:ln>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354271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481013" y="1106488"/>
            <a:ext cx="1284287" cy="544512"/>
          </a:xfrm>
          <a:prstGeom prst="rect">
            <a:avLst/>
          </a:prstGeom>
          <a:noFill/>
          <a:ln w="9525">
            <a:noFill/>
            <a:miter lim="800000"/>
            <a:headEnd/>
            <a:tailEnd/>
          </a:ln>
        </p:spPr>
      </p:pic>
      <p:pic>
        <p:nvPicPr>
          <p:cNvPr id="21" name="图片 20" descr="book3.png"/>
          <p:cNvPicPr>
            <a:picLocks noChangeAspect="1"/>
          </p:cNvPicPr>
          <p:nvPr/>
        </p:nvPicPr>
        <p:blipFill>
          <a:blip r:embed="rId3"/>
          <a:srcRect/>
          <a:stretch>
            <a:fillRect/>
          </a:stretch>
        </p:blipFill>
        <p:spPr bwMode="auto">
          <a:xfrm>
            <a:off x="7967663" y="3990975"/>
            <a:ext cx="971550" cy="971550"/>
          </a:xfrm>
          <a:prstGeom prst="rect">
            <a:avLst/>
          </a:prstGeom>
          <a:noFill/>
          <a:ln w="9525">
            <a:noFill/>
            <a:miter lim="800000"/>
            <a:headEnd/>
            <a:tailEnd/>
          </a:ln>
        </p:spPr>
      </p:pic>
      <p:sp>
        <p:nvSpPr>
          <p:cNvPr id="9" name="矩形 8"/>
          <p:cNvSpPr>
            <a:spLocks noChangeArrowheads="1"/>
          </p:cNvSpPr>
          <p:nvPr/>
        </p:nvSpPr>
        <p:spPr bwMode="auto">
          <a:xfrm>
            <a:off x="306388" y="349250"/>
            <a:ext cx="3703637"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原子核及核能　</a:t>
            </a:r>
          </a:p>
        </p:txBody>
      </p:sp>
      <p:sp>
        <p:nvSpPr>
          <p:cNvPr id="11" name="矩形 10"/>
          <p:cNvSpPr>
            <a:spLocks noChangeArrowheads="1"/>
          </p:cNvSpPr>
          <p:nvPr/>
        </p:nvSpPr>
        <p:spPr bwMode="auto">
          <a:xfrm>
            <a:off x="434105" y="1656798"/>
            <a:ext cx="4424486" cy="2285241"/>
          </a:xfrm>
          <a:prstGeom prst="rect">
            <a:avLst/>
          </a:prstGeom>
          <a:noFill/>
          <a:ln w="9525">
            <a:noFill/>
            <a:miter lim="800000"/>
            <a:headEnd/>
            <a:tailEnd/>
          </a:ln>
        </p:spPr>
        <p:txBody>
          <a:bodyPr wrap="square" lIns="68580" tIns="34290" rIns="68580" bIns="34290">
            <a:spAutoFit/>
          </a:bodyPr>
          <a:lstStyle/>
          <a:p>
            <a:pPr>
              <a:lnSpc>
                <a:spcPct val="150000"/>
              </a:lnSpc>
            </a:pPr>
            <a:r>
              <a:rPr lang="zh-CN" altLang="en-US" sz="2400" b="1" dirty="0">
                <a:latin typeface="微软雅黑" pitchFamily="34" charset="-122"/>
                <a:ea typeface="微软雅黑" pitchFamily="34" charset="-122"/>
              </a:rPr>
              <a:t>       太阳系的中心是太阳</a:t>
            </a:r>
            <a:r>
              <a:rPr lang="en-US" altLang="zh-CN" sz="2400" b="1" dirty="0">
                <a:latin typeface="微软雅黑" pitchFamily="34" charset="-122"/>
                <a:ea typeface="微软雅黑" pitchFamily="34" charset="-122"/>
              </a:rPr>
              <a:t>,</a:t>
            </a:r>
            <a:r>
              <a:rPr lang="zh-CN" altLang="en-US" sz="2400" b="1" dirty="0">
                <a:latin typeface="微软雅黑" pitchFamily="34" charset="-122"/>
                <a:ea typeface="微软雅黑" pitchFamily="34" charset="-122"/>
              </a:rPr>
              <a:t>其他行星围绕太阳运行</a:t>
            </a:r>
            <a:r>
              <a:rPr lang="en-US" altLang="zh-CN" sz="2400" b="1" dirty="0">
                <a:latin typeface="微软雅黑" pitchFamily="34" charset="-122"/>
                <a:ea typeface="微软雅黑" pitchFamily="34" charset="-122"/>
              </a:rPr>
              <a:t>;</a:t>
            </a:r>
            <a:r>
              <a:rPr lang="zh-CN" altLang="en-US" sz="2400" b="1" dirty="0">
                <a:latin typeface="微软雅黑" pitchFamily="34" charset="-122"/>
                <a:ea typeface="微软雅黑" pitchFamily="34" charset="-122"/>
              </a:rPr>
              <a:t>原子的中心是原子核</a:t>
            </a:r>
            <a:r>
              <a:rPr lang="en-US" altLang="zh-CN" sz="2400" b="1" dirty="0">
                <a:latin typeface="微软雅黑" pitchFamily="34" charset="-122"/>
                <a:ea typeface="微软雅黑" pitchFamily="34" charset="-122"/>
              </a:rPr>
              <a:t>,</a:t>
            </a:r>
            <a:r>
              <a:rPr lang="zh-CN" altLang="en-US" sz="2400" b="1" dirty="0">
                <a:latin typeface="微软雅黑" pitchFamily="34" charset="-122"/>
                <a:ea typeface="微软雅黑" pitchFamily="34" charset="-122"/>
              </a:rPr>
              <a:t>在原子核周围</a:t>
            </a:r>
            <a:r>
              <a:rPr lang="en-US" altLang="zh-CN" sz="2400" b="1" dirty="0">
                <a:latin typeface="微软雅黑" pitchFamily="34" charset="-122"/>
                <a:ea typeface="微软雅黑" pitchFamily="34" charset="-122"/>
              </a:rPr>
              <a:t>,</a:t>
            </a:r>
            <a:r>
              <a:rPr lang="zh-CN" altLang="en-US" sz="2400" b="1" dirty="0">
                <a:latin typeface="微软雅黑" pitchFamily="34" charset="-122"/>
                <a:ea typeface="微软雅黑" pitchFamily="34" charset="-122"/>
              </a:rPr>
              <a:t>有一定数目的电子在绕核运动</a:t>
            </a:r>
            <a:r>
              <a:rPr lang="en-US" altLang="zh-CN" sz="2400" b="1" dirty="0">
                <a:latin typeface="微软雅黑" pitchFamily="34" charset="-122"/>
                <a:ea typeface="微软雅黑" pitchFamily="34" charset="-122"/>
              </a:rPr>
              <a:t>.</a:t>
            </a:r>
          </a:p>
        </p:txBody>
      </p:sp>
      <p:pic>
        <p:nvPicPr>
          <p:cNvPr id="13" name="tt327.jpg" descr="id:2147502681;FounderCES"/>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4644008" y="1563638"/>
            <a:ext cx="4594686" cy="225010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slide(fromBottom)">
                                      <p:cBhvr>
                                        <p:cTn id="21" dur="500"/>
                                        <p:tgtEl>
                                          <p:spTgt spid="11"/>
                                        </p:tgtEl>
                                      </p:cBhvr>
                                    </p:animEffect>
                                  </p:childTnLst>
                                </p:cTn>
                              </p:par>
                              <p:par>
                                <p:cTn id="22" presetID="12" presetClass="entr" presetSubtype="4" fill="hold" nodeType="with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slide(fromBottom)">
                                      <p:cBhvr>
                                        <p:cTn id="24"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431800" y="1100138"/>
            <a:ext cx="1230313" cy="520700"/>
          </a:xfrm>
          <a:prstGeom prst="rect">
            <a:avLst/>
          </a:prstGeom>
          <a:noFill/>
          <a:ln w="9525">
            <a:noFill/>
            <a:miter lim="800000"/>
            <a:headEnd/>
            <a:tailEnd/>
          </a:ln>
        </p:spPr>
      </p:pic>
      <p:grpSp>
        <p:nvGrpSpPr>
          <p:cNvPr id="2" name="组合 18"/>
          <p:cNvGrpSpPr>
            <a:grpSpLocks/>
          </p:cNvGrpSpPr>
          <p:nvPr/>
        </p:nvGrpSpPr>
        <p:grpSpPr bwMode="auto">
          <a:xfrm>
            <a:off x="252413" y="0"/>
            <a:ext cx="3508375"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09675" y="208097"/>
              <a:ext cx="418795" cy="2603"/>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2786" y="208097"/>
              <a:ext cx="418795" cy="2603"/>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3703637"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原子核及核能　</a:t>
            </a:r>
          </a:p>
        </p:txBody>
      </p:sp>
      <p:sp>
        <p:nvSpPr>
          <p:cNvPr id="14" name="矩形 13"/>
          <p:cNvSpPr>
            <a:spLocks noChangeArrowheads="1"/>
          </p:cNvSpPr>
          <p:nvPr/>
        </p:nvSpPr>
        <p:spPr bwMode="auto">
          <a:xfrm>
            <a:off x="1187624" y="1779662"/>
            <a:ext cx="6896744" cy="1731243"/>
          </a:xfrm>
          <a:prstGeom prst="rect">
            <a:avLst/>
          </a:prstGeom>
          <a:noFill/>
          <a:ln w="9525">
            <a:noFill/>
            <a:miter lim="800000"/>
            <a:headEnd/>
            <a:tailEnd/>
          </a:ln>
        </p:spPr>
        <p:txBody>
          <a:bodyPr wrap="square" lIns="68580" tIns="34290" rIns="68580" bIns="34290">
            <a:spAutoFit/>
          </a:bodyPr>
          <a:lstStyle/>
          <a:p>
            <a:pPr>
              <a:lnSpc>
                <a:spcPct val="150000"/>
              </a:lnSpc>
            </a:pPr>
            <a:r>
              <a:rPr lang="en-US" altLang="zh-CN" sz="2400" b="1" dirty="0">
                <a:latin typeface="微软雅黑" pitchFamily="34" charset="-122"/>
                <a:ea typeface="微软雅黑" pitchFamily="34" charset="-122"/>
              </a:rPr>
              <a:t>(1)</a:t>
            </a:r>
            <a:r>
              <a:rPr lang="zh-CN" altLang="en-US" sz="2400" b="1" dirty="0">
                <a:latin typeface="微软雅黑" pitchFamily="34" charset="-122"/>
                <a:ea typeface="微软雅黑" pitchFamily="34" charset="-122"/>
              </a:rPr>
              <a:t>原子核分裂或聚合前需要储存能量</a:t>
            </a:r>
            <a:r>
              <a:rPr lang="en-US" altLang="zh-CN" sz="2400" b="1" dirty="0">
                <a:latin typeface="微软雅黑" pitchFamily="34" charset="-122"/>
                <a:ea typeface="微软雅黑" pitchFamily="34" charset="-122"/>
              </a:rPr>
              <a:t>,</a:t>
            </a:r>
            <a:r>
              <a:rPr lang="zh-CN" altLang="en-US" sz="2400" b="1" dirty="0">
                <a:latin typeface="微软雅黑" pitchFamily="34" charset="-122"/>
                <a:ea typeface="微软雅黑" pitchFamily="34" charset="-122"/>
              </a:rPr>
              <a:t>分裂或聚合后需要释放能量</a:t>
            </a:r>
            <a:r>
              <a:rPr lang="en-US" altLang="zh-CN" sz="2400" b="1" dirty="0">
                <a:latin typeface="微软雅黑" pitchFamily="34" charset="-122"/>
                <a:ea typeface="微软雅黑" pitchFamily="34" charset="-122"/>
              </a:rPr>
              <a:t>,</a:t>
            </a:r>
            <a:r>
              <a:rPr lang="zh-CN" altLang="en-US" sz="2400" b="1" dirty="0">
                <a:latin typeface="微软雅黑" pitchFamily="34" charset="-122"/>
                <a:ea typeface="微软雅黑" pitchFamily="34" charset="-122"/>
              </a:rPr>
              <a:t>前者不是核能</a:t>
            </a:r>
            <a:r>
              <a:rPr lang="en-US" altLang="zh-CN" sz="2400" b="1" dirty="0">
                <a:latin typeface="微软雅黑" pitchFamily="34" charset="-122"/>
                <a:ea typeface="微软雅黑" pitchFamily="34" charset="-122"/>
              </a:rPr>
              <a:t>,</a:t>
            </a:r>
            <a:r>
              <a:rPr lang="zh-CN" altLang="en-US" sz="2400" b="1" dirty="0">
                <a:latin typeface="微软雅黑" pitchFamily="34" charset="-122"/>
                <a:ea typeface="微软雅黑" pitchFamily="34" charset="-122"/>
              </a:rPr>
              <a:t>后者才是核能</a:t>
            </a:r>
            <a:r>
              <a:rPr lang="en-US" altLang="zh-CN" sz="2400" b="1" dirty="0">
                <a:latin typeface="微软雅黑" pitchFamily="34" charset="-122"/>
                <a:ea typeface="微软雅黑" pitchFamily="34" charset="-122"/>
              </a:rPr>
              <a:t>;</a:t>
            </a:r>
          </a:p>
          <a:p>
            <a:pPr>
              <a:lnSpc>
                <a:spcPct val="150000"/>
              </a:lnSpc>
            </a:pPr>
            <a:r>
              <a:rPr lang="en-US" altLang="zh-CN" sz="2400" b="1" dirty="0">
                <a:latin typeface="微软雅黑" pitchFamily="34" charset="-122"/>
                <a:ea typeface="微软雅黑" pitchFamily="34" charset="-122"/>
              </a:rPr>
              <a:t>(2)</a:t>
            </a:r>
            <a:r>
              <a:rPr lang="zh-CN" altLang="en-US" sz="2400" b="1" dirty="0">
                <a:latin typeface="微软雅黑" pitchFamily="34" charset="-122"/>
                <a:ea typeface="微软雅黑" pitchFamily="34" charset="-122"/>
              </a:rPr>
              <a:t>核能和内能不是一个概念</a:t>
            </a:r>
            <a:r>
              <a:rPr lang="en-US" altLang="zh-CN" sz="2400" b="1" dirty="0">
                <a:latin typeface="微软雅黑" pitchFamily="34" charset="-122"/>
                <a:ea typeface="微软雅黑" pitchFamily="34" charset="-122"/>
              </a:rPr>
              <a:t>,</a:t>
            </a:r>
            <a:r>
              <a:rPr lang="zh-CN" altLang="en-US" sz="2400" b="1" dirty="0">
                <a:latin typeface="微软雅黑" pitchFamily="34" charset="-122"/>
                <a:ea typeface="微软雅黑" pitchFamily="34" charset="-122"/>
              </a:rPr>
              <a:t>注意不要混淆</a:t>
            </a:r>
            <a:r>
              <a:rPr lang="en-US" altLang="zh-CN" sz="2400" b="1" dirty="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a:spLocks noChangeArrowheads="1"/>
          </p:cNvSpPr>
          <p:nvPr/>
        </p:nvSpPr>
        <p:spPr bwMode="auto">
          <a:xfrm>
            <a:off x="179388" y="533400"/>
            <a:ext cx="8964612" cy="900113"/>
          </a:xfrm>
          <a:prstGeom prst="rect">
            <a:avLst/>
          </a:prstGeom>
          <a:noFill/>
          <a:ln w="9525">
            <a:noFill/>
            <a:miter lim="800000"/>
            <a:headEnd/>
            <a:tailEnd/>
          </a:ln>
        </p:spPr>
        <p:txBody>
          <a:bodyPr lIns="68580" tIns="34290" rIns="68580" bIns="34290">
            <a:spAutoFit/>
          </a:bodyPr>
          <a:lstStyle/>
          <a:p>
            <a:r>
              <a:rPr lang="zh-CN" altLang="en-US" sz="5400" b="1" dirty="0">
                <a:solidFill>
                  <a:srgbClr val="FF0000"/>
                </a:solidFill>
                <a:latin typeface="隶书"/>
                <a:ea typeface="隶书"/>
                <a:cs typeface="隶书"/>
              </a:rPr>
              <a:t>第十一章 物理学与能源技术</a:t>
            </a:r>
          </a:p>
        </p:txBody>
      </p:sp>
      <p:sp>
        <p:nvSpPr>
          <p:cNvPr id="64" name="文本框 78"/>
          <p:cNvSpPr txBox="1">
            <a:spLocks noChangeArrowheads="1"/>
          </p:cNvSpPr>
          <p:nvPr/>
        </p:nvSpPr>
        <p:spPr bwMode="auto">
          <a:xfrm>
            <a:off x="2343150" y="1846263"/>
            <a:ext cx="4208463" cy="576262"/>
          </a:xfrm>
          <a:prstGeom prst="rect">
            <a:avLst/>
          </a:prstGeom>
          <a:noFill/>
          <a:ln w="9525">
            <a:noFill/>
            <a:miter lim="800000"/>
            <a:headEnd/>
            <a:tailEnd/>
          </a:ln>
        </p:spPr>
        <p:txBody>
          <a:bodyPr wrap="none" lIns="68580" tIns="34290" rIns="68580" bIns="34290">
            <a:spAutoFit/>
          </a:bodyPr>
          <a:lstStyle/>
          <a:p>
            <a:r>
              <a:rPr lang="zh-CN" altLang="en-US" sz="3300" b="1">
                <a:solidFill>
                  <a:schemeClr val="accent1"/>
                </a:solidFill>
                <a:latin typeface="微软雅黑" pitchFamily="34" charset="-122"/>
                <a:ea typeface="微软雅黑" pitchFamily="34" charset="-122"/>
              </a:rPr>
              <a:t>第</a:t>
            </a:r>
            <a:r>
              <a:rPr lang="en-US" altLang="zh-CN" sz="3300" b="1">
                <a:solidFill>
                  <a:schemeClr val="accent1"/>
                </a:solidFill>
                <a:latin typeface="微软雅黑" pitchFamily="34" charset="-122"/>
                <a:ea typeface="微软雅黑" pitchFamily="34" charset="-122"/>
              </a:rPr>
              <a:t>1</a:t>
            </a:r>
            <a:r>
              <a:rPr lang="zh-CN" altLang="en-US" sz="3300" b="1">
                <a:solidFill>
                  <a:schemeClr val="accent1"/>
                </a:solidFill>
                <a:latin typeface="微软雅黑" pitchFamily="34" charset="-122"/>
                <a:ea typeface="微软雅黑" pitchFamily="34" charset="-122"/>
              </a:rPr>
              <a:t>节　能量守恒定律</a:t>
            </a:r>
          </a:p>
        </p:txBody>
      </p:sp>
      <p:pic>
        <p:nvPicPr>
          <p:cNvPr id="25" name="Picture 12" descr="clouds1.png"/>
          <p:cNvPicPr>
            <a:picLocks noChangeAspect="1"/>
          </p:cNvPicPr>
          <p:nvPr/>
        </p:nvPicPr>
        <p:blipFill>
          <a:blip r:embed="rId3"/>
          <a:srcRect/>
          <a:stretch>
            <a:fillRect/>
          </a:stretch>
        </p:blipFill>
        <p:spPr bwMode="auto">
          <a:xfrm>
            <a:off x="1822450" y="3101975"/>
            <a:ext cx="4770438" cy="828675"/>
          </a:xfrm>
          <a:prstGeom prst="rect">
            <a:avLst/>
          </a:prstGeom>
          <a:noFill/>
          <a:ln w="9525">
            <a:noFill/>
            <a:miter lim="800000"/>
            <a:headEnd/>
            <a:tailEnd/>
          </a:ln>
        </p:spPr>
      </p:pic>
      <p:pic>
        <p:nvPicPr>
          <p:cNvPr id="26" name="Picture 10" descr="field1.png"/>
          <p:cNvPicPr>
            <a:picLocks noChangeAspect="1"/>
          </p:cNvPicPr>
          <p:nvPr/>
        </p:nvPicPr>
        <p:blipFill>
          <a:blip r:embed="rId4"/>
          <a:srcRect/>
          <a:stretch>
            <a:fillRect/>
          </a:stretch>
        </p:blipFill>
        <p:spPr bwMode="auto">
          <a:xfrm>
            <a:off x="88900" y="3838575"/>
            <a:ext cx="8916988" cy="1354138"/>
          </a:xfrm>
          <a:prstGeom prst="rect">
            <a:avLst/>
          </a:prstGeom>
          <a:noFill/>
          <a:ln w="9525">
            <a:noFill/>
            <a:miter lim="800000"/>
            <a:headEnd/>
            <a:tailEnd/>
          </a:ln>
        </p:spPr>
      </p:pic>
      <p:pic>
        <p:nvPicPr>
          <p:cNvPr id="27" name="Picture 11" descr="server.png"/>
          <p:cNvPicPr>
            <a:picLocks noChangeAspect="1"/>
          </p:cNvPicPr>
          <p:nvPr/>
        </p:nvPicPr>
        <p:blipFill>
          <a:blip r:embed="rId5"/>
          <a:srcRect/>
          <a:stretch>
            <a:fillRect/>
          </a:stretch>
        </p:blipFill>
        <p:spPr bwMode="auto">
          <a:xfrm>
            <a:off x="2759075" y="3294063"/>
            <a:ext cx="3560763" cy="1955800"/>
          </a:xfrm>
          <a:prstGeom prst="rect">
            <a:avLst/>
          </a:prstGeom>
          <a:noFill/>
          <a:ln w="9525">
            <a:noFill/>
            <a:miter lim="800000"/>
            <a:headEnd/>
            <a:tailEnd/>
          </a:ln>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4230867"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481013" y="1106488"/>
            <a:ext cx="1284287" cy="544512"/>
          </a:xfrm>
          <a:prstGeom prst="rect">
            <a:avLst/>
          </a:prstGeom>
          <a:noFill/>
          <a:ln w="9525">
            <a:noFill/>
            <a:miter lim="800000"/>
            <a:headEnd/>
            <a:tailEnd/>
          </a:ln>
        </p:spPr>
      </p:pic>
      <p:pic>
        <p:nvPicPr>
          <p:cNvPr id="21" name="图片 20" descr="book3.png"/>
          <p:cNvPicPr>
            <a:picLocks noChangeAspect="1"/>
          </p:cNvPicPr>
          <p:nvPr/>
        </p:nvPicPr>
        <p:blipFill>
          <a:blip r:embed="rId3"/>
          <a:srcRect/>
          <a:stretch>
            <a:fillRect/>
          </a:stretch>
        </p:blipFill>
        <p:spPr bwMode="auto">
          <a:xfrm>
            <a:off x="7967663" y="3990975"/>
            <a:ext cx="971550" cy="971550"/>
          </a:xfrm>
          <a:prstGeom prst="rect">
            <a:avLst/>
          </a:prstGeom>
          <a:noFill/>
          <a:ln w="9525">
            <a:noFill/>
            <a:miter lim="800000"/>
            <a:headEnd/>
            <a:tailEnd/>
          </a:ln>
        </p:spPr>
      </p:pic>
      <p:sp>
        <p:nvSpPr>
          <p:cNvPr id="9" name="矩形 8"/>
          <p:cNvSpPr>
            <a:spLocks noChangeArrowheads="1"/>
          </p:cNvSpPr>
          <p:nvPr/>
        </p:nvSpPr>
        <p:spPr bwMode="auto">
          <a:xfrm>
            <a:off x="306388" y="349250"/>
            <a:ext cx="404971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核裂变能及其利用</a:t>
            </a:r>
          </a:p>
        </p:txBody>
      </p:sp>
      <p:sp>
        <p:nvSpPr>
          <p:cNvPr id="11" name="矩形 10"/>
          <p:cNvSpPr>
            <a:spLocks noChangeArrowheads="1"/>
          </p:cNvSpPr>
          <p:nvPr/>
        </p:nvSpPr>
        <p:spPr bwMode="auto">
          <a:xfrm>
            <a:off x="1302495" y="3552053"/>
            <a:ext cx="6633526" cy="1177245"/>
          </a:xfrm>
          <a:prstGeom prst="rect">
            <a:avLst/>
          </a:prstGeom>
          <a:noFill/>
          <a:ln w="9525">
            <a:noFill/>
            <a:miter lim="800000"/>
            <a:headEnd/>
            <a:tailEnd/>
          </a:ln>
        </p:spPr>
        <p:txBody>
          <a:bodyPr wrap="square" lIns="68580" tIns="34290" rIns="68580" bIns="34290">
            <a:spAutoFit/>
          </a:bodyPr>
          <a:lstStyle/>
          <a:p>
            <a:pPr>
              <a:lnSpc>
                <a:spcPct val="150000"/>
              </a:lnSpc>
            </a:pPr>
            <a:r>
              <a:rPr lang="en-US" altLang="zh-CN" sz="2400" b="1" dirty="0">
                <a:latin typeface="微软雅黑" pitchFamily="34" charset="-122"/>
                <a:ea typeface="微软雅黑" pitchFamily="34" charset="-122"/>
              </a:rPr>
              <a:t>1</a:t>
            </a:r>
            <a:r>
              <a:rPr lang="zh-CN" altLang="en-US" sz="2400" b="1" dirty="0">
                <a:latin typeface="微软雅黑" pitchFamily="34" charset="-122"/>
                <a:ea typeface="微软雅黑" pitchFamily="34" charset="-122"/>
              </a:rPr>
              <a:t>千克铀中的铀核全部裂变释放出的能量相当于</a:t>
            </a:r>
            <a:r>
              <a:rPr lang="en-US" altLang="zh-CN" sz="2400" b="1" dirty="0">
                <a:latin typeface="微软雅黑" pitchFamily="34" charset="-122"/>
                <a:ea typeface="微软雅黑" pitchFamily="34" charset="-122"/>
              </a:rPr>
              <a:t>2500</a:t>
            </a:r>
            <a:r>
              <a:rPr lang="zh-CN" altLang="en-US" sz="2400" b="1" dirty="0">
                <a:latin typeface="微软雅黑" pitchFamily="34" charset="-122"/>
                <a:ea typeface="微软雅黑" pitchFamily="34" charset="-122"/>
              </a:rPr>
              <a:t>吨的煤完全燃烧释放的能量</a:t>
            </a:r>
            <a:r>
              <a:rPr lang="en-US" altLang="zh-CN" sz="2400" b="1" dirty="0">
                <a:latin typeface="微软雅黑" pitchFamily="34" charset="-122"/>
                <a:ea typeface="微软雅黑" pitchFamily="34" charset="-122"/>
              </a:rPr>
              <a:t>.</a:t>
            </a:r>
          </a:p>
        </p:txBody>
      </p:sp>
      <p:pic>
        <p:nvPicPr>
          <p:cNvPr id="12" name="tt331.jpg" descr="id:2147502738;FounderCES"/>
          <p:cNvPicPr>
            <a:picLocks noChangeAspect="1" noChangeArrowheads="1"/>
          </p:cNvPicPr>
          <p:nvPr/>
        </p:nvPicPr>
        <p:blipFill>
          <a:blip r:embed="rId4"/>
          <a:srcRect/>
          <a:stretch>
            <a:fillRect/>
          </a:stretch>
        </p:blipFill>
        <p:spPr bwMode="auto">
          <a:xfrm>
            <a:off x="1720988" y="1203598"/>
            <a:ext cx="2020465" cy="1732087"/>
          </a:xfrm>
          <a:prstGeom prst="rect">
            <a:avLst/>
          </a:prstGeom>
          <a:noFill/>
          <a:ln w="9525">
            <a:noFill/>
            <a:miter lim="800000"/>
            <a:headEnd/>
            <a:tailEnd/>
          </a:ln>
        </p:spPr>
      </p:pic>
      <p:sp>
        <p:nvSpPr>
          <p:cNvPr id="18" name="矩形 17"/>
          <p:cNvSpPr>
            <a:spLocks noChangeArrowheads="1"/>
          </p:cNvSpPr>
          <p:nvPr/>
        </p:nvSpPr>
        <p:spPr bwMode="auto">
          <a:xfrm>
            <a:off x="2344283" y="3003798"/>
            <a:ext cx="784225" cy="531812"/>
          </a:xfrm>
          <a:prstGeom prst="rect">
            <a:avLst/>
          </a:prstGeom>
          <a:noFill/>
          <a:ln w="9525">
            <a:noFill/>
            <a:miter lim="800000"/>
            <a:headEnd/>
            <a:tailEnd/>
          </a:ln>
        </p:spPr>
        <p:txBody>
          <a:bodyPr lIns="68580" tIns="34290" rIns="68580" bIns="34290">
            <a:spAutoFit/>
          </a:bodyPr>
          <a:lstStyle/>
          <a:p>
            <a:pPr>
              <a:lnSpc>
                <a:spcPct val="150000"/>
              </a:lnSpc>
            </a:pPr>
            <a:r>
              <a:rPr lang="en-US" altLang="zh-CN" sz="2000" dirty="0">
                <a:latin typeface="微软雅黑" pitchFamily="34" charset="-122"/>
                <a:ea typeface="微软雅黑" pitchFamily="34" charset="-122"/>
              </a:rPr>
              <a:t>1 kg</a:t>
            </a:r>
          </a:p>
        </p:txBody>
      </p:sp>
      <p:pic>
        <p:nvPicPr>
          <p:cNvPr id="19" name="tt332.jpg" descr="id:2147502745;FounderCES"/>
          <p:cNvPicPr>
            <a:picLocks noChangeAspect="1" noChangeArrowheads="1"/>
          </p:cNvPicPr>
          <p:nvPr/>
        </p:nvPicPr>
        <p:blipFill>
          <a:blip r:embed="rId5"/>
          <a:srcRect/>
          <a:stretch>
            <a:fillRect/>
          </a:stretch>
        </p:blipFill>
        <p:spPr bwMode="auto">
          <a:xfrm>
            <a:off x="5241416" y="1203598"/>
            <a:ext cx="1767209" cy="1893837"/>
          </a:xfrm>
          <a:prstGeom prst="rect">
            <a:avLst/>
          </a:prstGeom>
          <a:noFill/>
          <a:ln w="9525">
            <a:noFill/>
            <a:miter lim="800000"/>
            <a:headEnd/>
            <a:tailEnd/>
          </a:ln>
        </p:spPr>
      </p:pic>
      <p:sp>
        <p:nvSpPr>
          <p:cNvPr id="20" name="矩形 19"/>
          <p:cNvSpPr>
            <a:spLocks noChangeArrowheads="1"/>
          </p:cNvSpPr>
          <p:nvPr/>
        </p:nvSpPr>
        <p:spPr bwMode="auto">
          <a:xfrm>
            <a:off x="5724128" y="3097435"/>
            <a:ext cx="1074737" cy="530225"/>
          </a:xfrm>
          <a:prstGeom prst="rect">
            <a:avLst/>
          </a:prstGeom>
          <a:noFill/>
          <a:ln w="9525">
            <a:noFill/>
            <a:miter lim="800000"/>
            <a:headEnd/>
            <a:tailEnd/>
          </a:ln>
        </p:spPr>
        <p:txBody>
          <a:bodyPr lIns="68580" tIns="34290" rIns="68580" bIns="34290">
            <a:spAutoFit/>
          </a:bodyPr>
          <a:lstStyle/>
          <a:p>
            <a:pPr>
              <a:lnSpc>
                <a:spcPct val="150000"/>
              </a:lnSpc>
            </a:pPr>
            <a:r>
              <a:rPr lang="en-US" altLang="zh-CN" sz="2000" dirty="0">
                <a:latin typeface="微软雅黑" pitchFamily="34" charset="-122"/>
                <a:ea typeface="微软雅黑" pitchFamily="34" charset="-122"/>
              </a:rPr>
              <a:t>200</a:t>
            </a:r>
            <a:r>
              <a:rPr lang="zh-CN" altLang="en-US" sz="2000" dirty="0">
                <a:latin typeface="微软雅黑" pitchFamily="34" charset="-122"/>
                <a:ea typeface="微软雅黑" pitchFamily="34" charset="-122"/>
              </a:rPr>
              <a:t>辆</a:t>
            </a:r>
          </a:p>
        </p:txBody>
      </p:sp>
      <p:sp>
        <p:nvSpPr>
          <p:cNvPr id="22" name="矩形 21"/>
          <p:cNvSpPr>
            <a:spLocks noChangeArrowheads="1"/>
          </p:cNvSpPr>
          <p:nvPr/>
        </p:nvSpPr>
        <p:spPr bwMode="auto">
          <a:xfrm>
            <a:off x="4129088" y="2362200"/>
            <a:ext cx="500062" cy="530225"/>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a:t>
            </a:r>
            <a:endParaRPr lang="en-US" altLang="zh-CN" sz="2000">
              <a:latin typeface="微软雅黑" pitchFamily="34" charset="-122"/>
              <a:ea typeface="微软雅黑"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par>
                                <p:cTn id="18" presetID="12" presetClass="entr" presetSubtype="4" fill="hold" nodeType="with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slide(fromBottom)">
                                      <p:cBhvr>
                                        <p:cTn id="20" dur="500"/>
                                        <p:tgtEl>
                                          <p:spTgt spid="12"/>
                                        </p:tgtEl>
                                      </p:cBhvr>
                                    </p:animEffect>
                                  </p:childTnLst>
                                </p:cTn>
                              </p:par>
                            </p:childTnLst>
                          </p:cTn>
                        </p:par>
                        <p:par>
                          <p:cTn id="21" fill="hold">
                            <p:stCondLst>
                              <p:cond delay="500"/>
                            </p:stCondLst>
                            <p:childTnLst>
                              <p:par>
                                <p:cTn id="22" presetID="12" presetClass="entr" presetSubtype="4" fill="hold" grpId="0" nodeType="afterEffect">
                                  <p:stCondLst>
                                    <p:cond delay="0"/>
                                  </p:stCondLst>
                                  <p:childTnLst>
                                    <p:set>
                                      <p:cBhvr>
                                        <p:cTn id="23" dur="1" fill="hold">
                                          <p:stCondLst>
                                            <p:cond delay="0"/>
                                          </p:stCondLst>
                                        </p:cTn>
                                        <p:tgtEl>
                                          <p:spTgt spid="18"/>
                                        </p:tgtEl>
                                        <p:attrNameLst>
                                          <p:attrName>style.visibility</p:attrName>
                                        </p:attrNameLst>
                                      </p:cBhvr>
                                      <p:to>
                                        <p:strVal val="visible"/>
                                      </p:to>
                                    </p:set>
                                    <p:animEffect transition="in" filter="slide(fromBottom)">
                                      <p:cBhvr>
                                        <p:cTn id="24" dur="500"/>
                                        <p:tgtEl>
                                          <p:spTgt spid="18"/>
                                        </p:tgtEl>
                                      </p:cBhvr>
                                    </p:animEffect>
                                  </p:childTnLst>
                                </p:cTn>
                              </p:par>
                            </p:childTnLst>
                          </p:cTn>
                        </p:par>
                        <p:par>
                          <p:cTn id="25" fill="hold">
                            <p:stCondLst>
                              <p:cond delay="1000"/>
                            </p:stCondLst>
                            <p:childTnLst>
                              <p:par>
                                <p:cTn id="26" presetID="12" presetClass="entr" presetSubtype="4" fill="hold" grpId="0" nodeType="afterEffect">
                                  <p:stCondLst>
                                    <p:cond delay="0"/>
                                  </p:stCondLst>
                                  <p:childTnLst>
                                    <p:set>
                                      <p:cBhvr>
                                        <p:cTn id="27" dur="1" fill="hold">
                                          <p:stCondLst>
                                            <p:cond delay="0"/>
                                          </p:stCondLst>
                                        </p:cTn>
                                        <p:tgtEl>
                                          <p:spTgt spid="22"/>
                                        </p:tgtEl>
                                        <p:attrNameLst>
                                          <p:attrName>style.visibility</p:attrName>
                                        </p:attrNameLst>
                                      </p:cBhvr>
                                      <p:to>
                                        <p:strVal val="visible"/>
                                      </p:to>
                                    </p:set>
                                    <p:animEffect transition="in" filter="slide(fromBottom)">
                                      <p:cBhvr>
                                        <p:cTn id="28" dur="500"/>
                                        <p:tgtEl>
                                          <p:spTgt spid="22"/>
                                        </p:tgtEl>
                                      </p:cBhvr>
                                    </p:animEffect>
                                  </p:childTnLst>
                                </p:cTn>
                              </p:par>
                              <p:par>
                                <p:cTn id="29" presetID="12" presetClass="entr" presetSubtype="4" fill="hold" nodeType="withEffect">
                                  <p:stCondLst>
                                    <p:cond delay="0"/>
                                  </p:stCondLst>
                                  <p:childTnLst>
                                    <p:set>
                                      <p:cBhvr>
                                        <p:cTn id="30" dur="1" fill="hold">
                                          <p:stCondLst>
                                            <p:cond delay="0"/>
                                          </p:stCondLst>
                                        </p:cTn>
                                        <p:tgtEl>
                                          <p:spTgt spid="19"/>
                                        </p:tgtEl>
                                        <p:attrNameLst>
                                          <p:attrName>style.visibility</p:attrName>
                                        </p:attrNameLst>
                                      </p:cBhvr>
                                      <p:to>
                                        <p:strVal val="visible"/>
                                      </p:to>
                                    </p:set>
                                    <p:animEffect transition="in" filter="slide(fromBottom)">
                                      <p:cBhvr>
                                        <p:cTn id="31" dur="500"/>
                                        <p:tgtEl>
                                          <p:spTgt spid="19"/>
                                        </p:tgtEl>
                                      </p:cBhvr>
                                    </p:animEffect>
                                  </p:childTnLst>
                                </p:cTn>
                              </p:par>
                            </p:childTnLst>
                          </p:cTn>
                        </p:par>
                        <p:par>
                          <p:cTn id="32" fill="hold">
                            <p:stCondLst>
                              <p:cond delay="1500"/>
                            </p:stCondLst>
                            <p:childTnLst>
                              <p:par>
                                <p:cTn id="33" presetID="12" presetClass="entr" presetSubtype="4" fill="hold" grpId="0" nodeType="afterEffect">
                                  <p:stCondLst>
                                    <p:cond delay="0"/>
                                  </p:stCondLst>
                                  <p:childTnLst>
                                    <p:set>
                                      <p:cBhvr>
                                        <p:cTn id="34" dur="1" fill="hold">
                                          <p:stCondLst>
                                            <p:cond delay="0"/>
                                          </p:stCondLst>
                                        </p:cTn>
                                        <p:tgtEl>
                                          <p:spTgt spid="20"/>
                                        </p:tgtEl>
                                        <p:attrNameLst>
                                          <p:attrName>style.visibility</p:attrName>
                                        </p:attrNameLst>
                                      </p:cBhvr>
                                      <p:to>
                                        <p:strVal val="visible"/>
                                      </p:to>
                                    </p:set>
                                    <p:animEffect transition="in" filter="slide(fromBottom)">
                                      <p:cBhvr>
                                        <p:cTn id="35" dur="500"/>
                                        <p:tgtEl>
                                          <p:spTgt spid="20"/>
                                        </p:tgtEl>
                                      </p:cBhvr>
                                    </p:animEffect>
                                  </p:childTnLst>
                                </p:cTn>
                              </p:par>
                            </p:childTnLst>
                          </p:cTn>
                        </p:par>
                        <p:par>
                          <p:cTn id="36" fill="hold">
                            <p:stCondLst>
                              <p:cond delay="2000"/>
                            </p:stCondLst>
                            <p:childTnLst>
                              <p:par>
                                <p:cTn id="37" presetID="12" presetClass="entr" presetSubtype="4" fill="hold" grpId="0" nodeType="afterEffect">
                                  <p:stCondLst>
                                    <p:cond delay="0"/>
                                  </p:stCondLst>
                                  <p:childTnLst>
                                    <p:set>
                                      <p:cBhvr>
                                        <p:cTn id="38" dur="1" fill="hold">
                                          <p:stCondLst>
                                            <p:cond delay="0"/>
                                          </p:stCondLst>
                                        </p:cTn>
                                        <p:tgtEl>
                                          <p:spTgt spid="11"/>
                                        </p:tgtEl>
                                        <p:attrNameLst>
                                          <p:attrName>style.visibility</p:attrName>
                                        </p:attrNameLst>
                                      </p:cBhvr>
                                      <p:to>
                                        <p:strVal val="visible"/>
                                      </p:to>
                                    </p:set>
                                    <p:animEffect transition="in" filter="slide(fromBottom)">
                                      <p:cBhvr>
                                        <p:cTn id="39"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8" grpId="0"/>
      <p:bldP spid="20" grpId="0"/>
      <p:bldP spid="2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431800" y="1100138"/>
            <a:ext cx="1230313" cy="522287"/>
          </a:xfrm>
          <a:prstGeom prst="rect">
            <a:avLst/>
          </a:prstGeom>
          <a:noFill/>
          <a:ln w="9525">
            <a:noFill/>
            <a:miter lim="800000"/>
            <a:headEnd/>
            <a:tailEnd/>
          </a:ln>
        </p:spPr>
      </p:pic>
      <p:grpSp>
        <p:nvGrpSpPr>
          <p:cNvPr id="2" name="组合 18"/>
          <p:cNvGrpSpPr>
            <a:grpSpLocks/>
          </p:cNvGrpSpPr>
          <p:nvPr/>
        </p:nvGrpSpPr>
        <p:grpSpPr bwMode="auto">
          <a:xfrm>
            <a:off x="252413" y="0"/>
            <a:ext cx="4140200"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0226" y="209398"/>
              <a:ext cx="418795" cy="0"/>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2868" y="208295"/>
              <a:ext cx="418795" cy="2204"/>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404971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核裂变能及其利用</a:t>
            </a:r>
          </a:p>
        </p:txBody>
      </p:sp>
      <p:sp>
        <p:nvSpPr>
          <p:cNvPr id="14" name="矩形 13"/>
          <p:cNvSpPr>
            <a:spLocks noChangeArrowheads="1"/>
          </p:cNvSpPr>
          <p:nvPr/>
        </p:nvSpPr>
        <p:spPr bwMode="auto">
          <a:xfrm>
            <a:off x="885429" y="1779662"/>
            <a:ext cx="7014368" cy="2008242"/>
          </a:xfrm>
          <a:prstGeom prst="rect">
            <a:avLst/>
          </a:prstGeom>
          <a:noFill/>
          <a:ln w="9525">
            <a:noFill/>
            <a:miter lim="800000"/>
            <a:headEnd/>
            <a:tailEnd/>
          </a:ln>
        </p:spPr>
        <p:txBody>
          <a:bodyPr wrap="square" lIns="68580" tIns="34290" rIns="68580" bIns="34290">
            <a:spAutoFit/>
          </a:bodyPr>
          <a:lstStyle/>
          <a:p>
            <a:pPr>
              <a:lnSpc>
                <a:spcPct val="150000"/>
              </a:lnSpc>
            </a:pPr>
            <a:r>
              <a:rPr lang="zh-CN" altLang="en-US" sz="2800" b="1" dirty="0">
                <a:latin typeface="微软雅黑" pitchFamily="34" charset="-122"/>
                <a:ea typeface="微软雅黑" pitchFamily="34" charset="-122"/>
              </a:rPr>
              <a:t>       核电站、原子弹是典型的核裂变的应用</a:t>
            </a:r>
            <a:r>
              <a:rPr lang="en-US" altLang="zh-CN" sz="2800" b="1" dirty="0">
                <a:latin typeface="微软雅黑" pitchFamily="34" charset="-122"/>
                <a:ea typeface="微软雅黑" pitchFamily="34" charset="-122"/>
              </a:rPr>
              <a:t>,</a:t>
            </a:r>
            <a:r>
              <a:rPr lang="zh-CN" altLang="en-US" sz="2800" b="1" dirty="0">
                <a:latin typeface="微软雅黑" pitchFamily="34" charset="-122"/>
                <a:ea typeface="微软雅黑" pitchFamily="34" charset="-122"/>
              </a:rPr>
              <a:t>但它们有着重要的区别</a:t>
            </a:r>
            <a:r>
              <a:rPr lang="en-US" altLang="zh-CN" sz="2800" b="1" dirty="0">
                <a:latin typeface="微软雅黑" pitchFamily="34" charset="-122"/>
                <a:ea typeface="微软雅黑" pitchFamily="34" charset="-122"/>
              </a:rPr>
              <a:t>,</a:t>
            </a:r>
            <a:r>
              <a:rPr lang="zh-CN" altLang="en-US" sz="2800" b="1" dirty="0">
                <a:latin typeface="微软雅黑" pitchFamily="34" charset="-122"/>
                <a:ea typeface="微软雅黑" pitchFamily="34" charset="-122"/>
              </a:rPr>
              <a:t>即核电站的链式反应是可控的</a:t>
            </a:r>
            <a:r>
              <a:rPr lang="en-US" altLang="zh-CN" sz="2800" b="1" dirty="0">
                <a:latin typeface="微软雅黑" pitchFamily="34" charset="-122"/>
                <a:ea typeface="微软雅黑" pitchFamily="34" charset="-122"/>
              </a:rPr>
              <a:t>,</a:t>
            </a:r>
            <a:r>
              <a:rPr lang="zh-CN" altLang="en-US" sz="2800" b="1" dirty="0">
                <a:latin typeface="微软雅黑" pitchFamily="34" charset="-122"/>
                <a:ea typeface="微软雅黑" pitchFamily="34" charset="-122"/>
              </a:rPr>
              <a:t>而原子弹的链式反应是不可控的</a:t>
            </a:r>
            <a:r>
              <a:rPr lang="en-US" altLang="zh-CN" sz="2800" b="1" dirty="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2515187"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496888" y="1106488"/>
            <a:ext cx="1250950" cy="546100"/>
          </a:xfrm>
          <a:prstGeom prst="rect">
            <a:avLst/>
          </a:prstGeom>
          <a:noFill/>
          <a:ln w="9525">
            <a:noFill/>
            <a:miter lim="800000"/>
            <a:headEnd/>
            <a:tailEnd/>
          </a:ln>
        </p:spPr>
      </p:pic>
      <p:pic>
        <p:nvPicPr>
          <p:cNvPr id="21" name="图片 20" descr="book3.png"/>
          <p:cNvPicPr>
            <a:picLocks noChangeAspect="1"/>
          </p:cNvPicPr>
          <p:nvPr/>
        </p:nvPicPr>
        <p:blipFill>
          <a:blip r:embed="rId3"/>
          <a:srcRect l="10980" t="7890" r="17050" b="13779"/>
          <a:stretch>
            <a:fillRect/>
          </a:stretch>
        </p:blipFill>
        <p:spPr bwMode="auto">
          <a:xfrm>
            <a:off x="7967663" y="3946525"/>
            <a:ext cx="971550" cy="1058863"/>
          </a:xfrm>
          <a:prstGeom prst="rect">
            <a:avLst/>
          </a:prstGeom>
          <a:noFill/>
          <a:ln w="9525">
            <a:noFill/>
            <a:miter lim="800000"/>
            <a:headEnd/>
            <a:tailEnd/>
          </a:ln>
        </p:spPr>
      </p:pic>
      <p:sp>
        <p:nvSpPr>
          <p:cNvPr id="9" name="矩形 8"/>
          <p:cNvSpPr>
            <a:spLocks noChangeArrowheads="1"/>
          </p:cNvSpPr>
          <p:nvPr/>
        </p:nvSpPr>
        <p:spPr bwMode="auto">
          <a:xfrm>
            <a:off x="306388" y="349250"/>
            <a:ext cx="2319337"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核聚变</a:t>
            </a:r>
          </a:p>
        </p:txBody>
      </p:sp>
      <p:sp>
        <p:nvSpPr>
          <p:cNvPr id="23" name="矩形 22"/>
          <p:cNvSpPr>
            <a:spLocks noChangeArrowheads="1"/>
          </p:cNvSpPr>
          <p:nvPr/>
        </p:nvSpPr>
        <p:spPr bwMode="auto">
          <a:xfrm>
            <a:off x="683568" y="1779662"/>
            <a:ext cx="7456488" cy="1454150"/>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b="1" dirty="0">
                <a:latin typeface="微软雅黑" pitchFamily="34" charset="-122"/>
                <a:ea typeface="微软雅黑" pitchFamily="34" charset="-122"/>
              </a:rPr>
              <a:t>核泄漏的防护</a:t>
            </a:r>
            <a:r>
              <a:rPr lang="en-US" altLang="zh-CN" sz="2000" b="1" dirty="0">
                <a:latin typeface="微软雅黑" pitchFamily="34" charset="-122"/>
                <a:ea typeface="微软雅黑" pitchFamily="34" charset="-122"/>
              </a:rPr>
              <a:t>.</a:t>
            </a:r>
          </a:p>
          <a:p>
            <a:pPr>
              <a:lnSpc>
                <a:spcPct val="150000"/>
              </a:lnSpc>
            </a:pPr>
            <a:r>
              <a:rPr lang="en-US" altLang="zh-CN" sz="2000" b="1" dirty="0">
                <a:latin typeface="微软雅黑" pitchFamily="34" charset="-122"/>
                <a:ea typeface="微软雅黑" pitchFamily="34" charset="-122"/>
              </a:rPr>
              <a:t>(1)</a:t>
            </a:r>
            <a:r>
              <a:rPr lang="zh-CN" altLang="en-US" sz="2000" b="1" dirty="0">
                <a:latin typeface="微软雅黑" pitchFamily="34" charset="-122"/>
                <a:ea typeface="微软雅黑" pitchFamily="34" charset="-122"/>
              </a:rPr>
              <a:t>防止放射性物质的扩散</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人体切莫随便靠近</a:t>
            </a:r>
            <a:r>
              <a:rPr lang="en-US" altLang="zh-CN" sz="2000" b="1" dirty="0">
                <a:latin typeface="微软雅黑" pitchFamily="34" charset="-122"/>
                <a:ea typeface="微软雅黑" pitchFamily="34" charset="-122"/>
              </a:rPr>
              <a:t>;</a:t>
            </a:r>
          </a:p>
          <a:p>
            <a:pPr>
              <a:lnSpc>
                <a:spcPct val="150000"/>
              </a:lnSpc>
            </a:pPr>
            <a:r>
              <a:rPr lang="en-US" altLang="zh-CN" sz="2000" b="1" dirty="0">
                <a:latin typeface="微软雅黑" pitchFamily="34" charset="-122"/>
                <a:ea typeface="微软雅黑" pitchFamily="34" charset="-122"/>
              </a:rPr>
              <a:t>(2)</a:t>
            </a:r>
            <a:r>
              <a:rPr lang="zh-CN" altLang="en-US" sz="2000" b="1" dirty="0">
                <a:latin typeface="微软雅黑" pitchFamily="34" charset="-122"/>
                <a:ea typeface="微软雅黑" pitchFamily="34" charset="-122"/>
              </a:rPr>
              <a:t>在放射性实验室中</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要用铅板、有机玻璃等材料做好隔离防护</a:t>
            </a:r>
            <a:r>
              <a:rPr lang="en-US" altLang="zh-CN" sz="2000" b="1" dirty="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slide(fromBottom)">
                                      <p:cBhvr>
                                        <p:cTn id="21"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2571748"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496888" y="1106488"/>
            <a:ext cx="1250950" cy="546100"/>
          </a:xfrm>
          <a:prstGeom prst="rect">
            <a:avLst/>
          </a:prstGeom>
          <a:noFill/>
          <a:ln w="9525">
            <a:noFill/>
            <a:miter lim="800000"/>
            <a:headEnd/>
            <a:tailEnd/>
          </a:ln>
        </p:spPr>
      </p:pic>
      <p:sp>
        <p:nvSpPr>
          <p:cNvPr id="9" name="矩形 8"/>
          <p:cNvSpPr>
            <a:spLocks noChangeArrowheads="1"/>
          </p:cNvSpPr>
          <p:nvPr/>
        </p:nvSpPr>
        <p:spPr bwMode="auto">
          <a:xfrm>
            <a:off x="306388" y="349250"/>
            <a:ext cx="2319337"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核聚变</a:t>
            </a:r>
          </a:p>
        </p:txBody>
      </p:sp>
      <p:sp>
        <p:nvSpPr>
          <p:cNvPr id="23" name="矩形 22"/>
          <p:cNvSpPr>
            <a:spLocks noChangeArrowheads="1"/>
          </p:cNvSpPr>
          <p:nvPr/>
        </p:nvSpPr>
        <p:spPr bwMode="auto">
          <a:xfrm>
            <a:off x="1069974" y="1652588"/>
            <a:ext cx="7032625" cy="2378075"/>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b="1" dirty="0">
                <a:latin typeface="微软雅黑" pitchFamily="34" charset="-122"/>
                <a:ea typeface="微软雅黑" pitchFamily="34" charset="-122"/>
              </a:rPr>
              <a:t>       一个氘核由一个质子和一个中子组成</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一个氚核由一个质子和二个中子组成</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它们发生聚变反应结合成由二个质子和二个中子组成的氦核时</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要放出一个中子</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并释放出核能</a:t>
            </a:r>
            <a:r>
              <a:rPr lang="en-US" altLang="zh-CN" sz="2000" b="1" dirty="0">
                <a:latin typeface="微软雅黑" pitchFamily="34" charset="-122"/>
                <a:ea typeface="微软雅黑" pitchFamily="34" charset="-122"/>
              </a:rPr>
              <a:t>.</a:t>
            </a:r>
          </a:p>
          <a:p>
            <a:pPr>
              <a:lnSpc>
                <a:spcPct val="150000"/>
              </a:lnSpc>
            </a:pPr>
            <a:r>
              <a:rPr lang="zh-CN" altLang="en-US" sz="2000" b="1" dirty="0">
                <a:latin typeface="微软雅黑" pitchFamily="34" charset="-122"/>
                <a:ea typeface="微软雅黑" pitchFamily="34" charset="-122"/>
              </a:rPr>
              <a:t>       聚变需要在几百万摄氏度的高温下才能发生</a:t>
            </a:r>
            <a:r>
              <a:rPr lang="en-US" altLang="zh-CN" sz="2000" b="1" dirty="0">
                <a:latin typeface="微软雅黑" pitchFamily="34" charset="-122"/>
                <a:ea typeface="微软雅黑" pitchFamily="34" charset="-122"/>
              </a:rPr>
              <a:t>,</a:t>
            </a:r>
            <a:r>
              <a:rPr lang="zh-CN" altLang="en-US" sz="2000" b="1" dirty="0">
                <a:latin typeface="微软雅黑" pitchFamily="34" charset="-122"/>
                <a:ea typeface="微软雅黑" pitchFamily="34" charset="-122"/>
              </a:rPr>
              <a:t>因此聚变又叫热核反应</a:t>
            </a:r>
            <a:r>
              <a:rPr lang="en-US" altLang="zh-CN" sz="2000" b="1" dirty="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2" presetClass="entr" presetSubtype="4"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slide(fromBottom)">
                                      <p:cBhvr>
                                        <p:cTn id="13" dur="500"/>
                                        <p:tgtEl>
                                          <p:spTgt spid="14"/>
                                        </p:tgtEl>
                                      </p:cBhvr>
                                    </p:animEffect>
                                  </p:childTnLst>
                                </p:cTn>
                              </p:par>
                            </p:childTnLst>
                          </p:cTn>
                        </p:par>
                        <p:par>
                          <p:cTn id="14" fill="hold">
                            <p:stCondLst>
                              <p:cond delay="500"/>
                            </p:stCondLst>
                            <p:childTnLst>
                              <p:par>
                                <p:cTn id="15" presetID="12" presetClass="entr" presetSubtype="4" fill="hold" grpId="0" nodeType="after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slide(fromBottom)">
                                      <p:cBhvr>
                                        <p:cTn id="1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461963" y="1112838"/>
            <a:ext cx="1169987" cy="495300"/>
          </a:xfrm>
          <a:prstGeom prst="rect">
            <a:avLst/>
          </a:prstGeom>
          <a:noFill/>
          <a:ln w="9525">
            <a:noFill/>
            <a:miter lim="800000"/>
            <a:headEnd/>
            <a:tailEnd/>
          </a:ln>
        </p:spPr>
      </p:pic>
      <p:grpSp>
        <p:nvGrpSpPr>
          <p:cNvPr id="2" name="组合 18"/>
          <p:cNvGrpSpPr>
            <a:grpSpLocks/>
          </p:cNvGrpSpPr>
          <p:nvPr/>
        </p:nvGrpSpPr>
        <p:grpSpPr bwMode="auto">
          <a:xfrm>
            <a:off x="252413" y="0"/>
            <a:ext cx="2443162"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1017" y="209398"/>
              <a:ext cx="418795" cy="0"/>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3101" y="209398"/>
              <a:ext cx="418795" cy="0"/>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2319337"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核聚变</a:t>
            </a:r>
          </a:p>
        </p:txBody>
      </p:sp>
      <p:sp>
        <p:nvSpPr>
          <p:cNvPr id="14" name="矩形 13"/>
          <p:cNvSpPr>
            <a:spLocks noChangeArrowheads="1"/>
          </p:cNvSpPr>
          <p:nvPr/>
        </p:nvSpPr>
        <p:spPr bwMode="auto">
          <a:xfrm>
            <a:off x="2124075" y="3498850"/>
            <a:ext cx="4822825" cy="993775"/>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太阳内部进行着大规模的聚变</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并以电磁波的形式向外释放核能</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这就是太阳能的来历</a:t>
            </a:r>
            <a:r>
              <a:rPr lang="en-US" altLang="zh-CN" sz="2000">
                <a:latin typeface="微软雅黑" pitchFamily="34" charset="-122"/>
                <a:ea typeface="微软雅黑" pitchFamily="34" charset="-122"/>
              </a:rPr>
              <a:t>.</a:t>
            </a:r>
          </a:p>
        </p:txBody>
      </p:sp>
      <p:pic>
        <p:nvPicPr>
          <p:cNvPr id="13" name="tt333.jpg" descr="id:2147502817;FounderCES"/>
          <p:cNvPicPr>
            <a:picLocks noChangeAspect="1" noChangeArrowheads="1"/>
          </p:cNvPicPr>
          <p:nvPr/>
        </p:nvPicPr>
        <p:blipFill>
          <a:blip r:embed="rId5"/>
          <a:srcRect/>
          <a:stretch>
            <a:fillRect/>
          </a:stretch>
        </p:blipFill>
        <p:spPr bwMode="auto">
          <a:xfrm>
            <a:off x="3325813" y="1484313"/>
            <a:ext cx="2330450" cy="17367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par>
                                <p:cTn id="34" presetID="12" presetClass="entr" presetSubtype="4" fill="hold" nodeType="withEffect">
                                  <p:stCondLst>
                                    <p:cond delay="0"/>
                                  </p:stCondLst>
                                  <p:childTnLst>
                                    <p:set>
                                      <p:cBhvr>
                                        <p:cTn id="35" dur="1" fill="hold">
                                          <p:stCondLst>
                                            <p:cond delay="0"/>
                                          </p:stCondLst>
                                        </p:cTn>
                                        <p:tgtEl>
                                          <p:spTgt spid="13"/>
                                        </p:tgtEl>
                                        <p:attrNameLst>
                                          <p:attrName>style.visibility</p:attrName>
                                        </p:attrNameLst>
                                      </p:cBhvr>
                                      <p:to>
                                        <p:strVal val="visible"/>
                                      </p:to>
                                    </p:set>
                                    <p:animEffect transition="in" filter="slide(fromBottom)">
                                      <p:cBhvr>
                                        <p:cTn id="36"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a:spLocks noChangeArrowheads="1"/>
          </p:cNvSpPr>
          <p:nvPr/>
        </p:nvSpPr>
        <p:spPr bwMode="auto">
          <a:xfrm>
            <a:off x="179388" y="533400"/>
            <a:ext cx="8964612" cy="900113"/>
          </a:xfrm>
          <a:prstGeom prst="rect">
            <a:avLst/>
          </a:prstGeom>
          <a:noFill/>
          <a:ln w="9525">
            <a:noFill/>
            <a:miter lim="800000"/>
            <a:headEnd/>
            <a:tailEnd/>
          </a:ln>
        </p:spPr>
        <p:txBody>
          <a:bodyPr lIns="68580" tIns="34290" rIns="68580" bIns="34290">
            <a:spAutoFit/>
          </a:bodyPr>
          <a:lstStyle/>
          <a:p>
            <a:r>
              <a:rPr lang="zh-CN" altLang="en-US" sz="5400" b="1">
                <a:solidFill>
                  <a:schemeClr val="accent1"/>
                </a:solidFill>
                <a:latin typeface="隶书"/>
                <a:ea typeface="隶书"/>
                <a:cs typeface="隶书"/>
              </a:rPr>
              <a:t>第十一章 物理学与能源技术</a:t>
            </a:r>
          </a:p>
        </p:txBody>
      </p:sp>
      <p:sp>
        <p:nvSpPr>
          <p:cNvPr id="64" name="文本框 78"/>
          <p:cNvSpPr txBox="1">
            <a:spLocks noChangeArrowheads="1"/>
          </p:cNvSpPr>
          <p:nvPr/>
        </p:nvSpPr>
        <p:spPr bwMode="auto">
          <a:xfrm>
            <a:off x="1785938" y="1873250"/>
            <a:ext cx="5902325" cy="577850"/>
          </a:xfrm>
          <a:prstGeom prst="rect">
            <a:avLst/>
          </a:prstGeom>
          <a:noFill/>
          <a:ln w="9525">
            <a:noFill/>
            <a:miter lim="800000"/>
            <a:headEnd/>
            <a:tailEnd/>
          </a:ln>
        </p:spPr>
        <p:txBody>
          <a:bodyPr wrap="none" lIns="68580" tIns="34290" rIns="68580" bIns="34290">
            <a:spAutoFit/>
          </a:bodyPr>
          <a:lstStyle/>
          <a:p>
            <a:r>
              <a:rPr lang="zh-CN" altLang="en-US" sz="3300" b="1">
                <a:solidFill>
                  <a:schemeClr val="accent1"/>
                </a:solidFill>
                <a:latin typeface="微软雅黑" pitchFamily="34" charset="-122"/>
                <a:ea typeface="微软雅黑" pitchFamily="34" charset="-122"/>
              </a:rPr>
              <a:t>第</a:t>
            </a:r>
            <a:r>
              <a:rPr lang="en-US" altLang="zh-CN" sz="3300" b="1">
                <a:solidFill>
                  <a:schemeClr val="accent1"/>
                </a:solidFill>
                <a:latin typeface="微软雅黑" pitchFamily="34" charset="-122"/>
                <a:ea typeface="微软雅黑" pitchFamily="34" charset="-122"/>
              </a:rPr>
              <a:t>5</a:t>
            </a:r>
            <a:r>
              <a:rPr lang="zh-CN" altLang="en-US" sz="3300" b="1">
                <a:solidFill>
                  <a:schemeClr val="accent1"/>
                </a:solidFill>
                <a:latin typeface="微软雅黑" pitchFamily="34" charset="-122"/>
                <a:ea typeface="微软雅黑" pitchFamily="34" charset="-122"/>
              </a:rPr>
              <a:t>节　能源开发与可持续发展</a:t>
            </a:r>
          </a:p>
        </p:txBody>
      </p:sp>
      <p:pic>
        <p:nvPicPr>
          <p:cNvPr id="25" name="Picture 12" descr="clouds1.png"/>
          <p:cNvPicPr>
            <a:picLocks noChangeAspect="1"/>
          </p:cNvPicPr>
          <p:nvPr/>
        </p:nvPicPr>
        <p:blipFill>
          <a:blip r:embed="rId3"/>
          <a:srcRect/>
          <a:stretch>
            <a:fillRect/>
          </a:stretch>
        </p:blipFill>
        <p:spPr bwMode="auto">
          <a:xfrm>
            <a:off x="1822450" y="3101975"/>
            <a:ext cx="4770438" cy="828675"/>
          </a:xfrm>
          <a:prstGeom prst="rect">
            <a:avLst/>
          </a:prstGeom>
          <a:noFill/>
          <a:ln w="9525">
            <a:noFill/>
            <a:miter lim="800000"/>
            <a:headEnd/>
            <a:tailEnd/>
          </a:ln>
        </p:spPr>
      </p:pic>
      <p:pic>
        <p:nvPicPr>
          <p:cNvPr id="26" name="Picture 10" descr="field1.png"/>
          <p:cNvPicPr>
            <a:picLocks noChangeAspect="1"/>
          </p:cNvPicPr>
          <p:nvPr/>
        </p:nvPicPr>
        <p:blipFill>
          <a:blip r:embed="rId4"/>
          <a:srcRect/>
          <a:stretch>
            <a:fillRect/>
          </a:stretch>
        </p:blipFill>
        <p:spPr bwMode="auto">
          <a:xfrm>
            <a:off x="88900" y="3838575"/>
            <a:ext cx="8916988" cy="1354138"/>
          </a:xfrm>
          <a:prstGeom prst="rect">
            <a:avLst/>
          </a:prstGeom>
          <a:noFill/>
          <a:ln w="9525">
            <a:noFill/>
            <a:miter lim="800000"/>
            <a:headEnd/>
            <a:tailEnd/>
          </a:ln>
        </p:spPr>
      </p:pic>
      <p:pic>
        <p:nvPicPr>
          <p:cNvPr id="27" name="Picture 11" descr="server.png"/>
          <p:cNvPicPr>
            <a:picLocks noChangeAspect="1"/>
          </p:cNvPicPr>
          <p:nvPr/>
        </p:nvPicPr>
        <p:blipFill>
          <a:blip r:embed="rId5"/>
          <a:srcRect/>
          <a:stretch>
            <a:fillRect/>
          </a:stretch>
        </p:blipFill>
        <p:spPr bwMode="auto">
          <a:xfrm>
            <a:off x="2759075" y="3294063"/>
            <a:ext cx="3560763" cy="1955800"/>
          </a:xfrm>
          <a:prstGeom prst="rect">
            <a:avLst/>
          </a:prstGeom>
          <a:noFill/>
          <a:ln w="9525">
            <a:noFill/>
            <a:miter lim="800000"/>
            <a:headEnd/>
            <a:tailEnd/>
          </a:ln>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5918263"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481013" y="1106488"/>
            <a:ext cx="1284287" cy="544512"/>
          </a:xfrm>
          <a:prstGeom prst="rect">
            <a:avLst/>
          </a:prstGeom>
          <a:noFill/>
          <a:ln w="9525">
            <a:noFill/>
            <a:miter lim="800000"/>
            <a:headEnd/>
            <a:tailEnd/>
          </a:ln>
        </p:spPr>
      </p:pic>
      <p:pic>
        <p:nvPicPr>
          <p:cNvPr id="21" name="图片 20" descr="book3.png"/>
          <p:cNvPicPr>
            <a:picLocks noChangeAspect="1"/>
          </p:cNvPicPr>
          <p:nvPr/>
        </p:nvPicPr>
        <p:blipFill>
          <a:blip r:embed="rId3"/>
          <a:srcRect/>
          <a:stretch>
            <a:fillRect/>
          </a:stretch>
        </p:blipFill>
        <p:spPr bwMode="auto">
          <a:xfrm>
            <a:off x="7967663" y="3990975"/>
            <a:ext cx="971550" cy="971550"/>
          </a:xfrm>
          <a:prstGeom prst="rect">
            <a:avLst/>
          </a:prstGeom>
          <a:noFill/>
          <a:ln w="9525">
            <a:noFill/>
            <a:miter lim="800000"/>
            <a:headEnd/>
            <a:tailEnd/>
          </a:ln>
        </p:spPr>
      </p:pic>
      <p:sp>
        <p:nvSpPr>
          <p:cNvPr id="9" name="矩形 8"/>
          <p:cNvSpPr>
            <a:spLocks noChangeArrowheads="1"/>
          </p:cNvSpPr>
          <p:nvPr/>
        </p:nvSpPr>
        <p:spPr bwMode="auto">
          <a:xfrm>
            <a:off x="306388" y="349250"/>
            <a:ext cx="6127750"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能源利用中的问题及相应对策　</a:t>
            </a:r>
          </a:p>
        </p:txBody>
      </p:sp>
      <p:sp>
        <p:nvSpPr>
          <p:cNvPr id="11" name="矩形 10"/>
          <p:cNvSpPr>
            <a:spLocks noChangeArrowheads="1"/>
          </p:cNvSpPr>
          <p:nvPr/>
        </p:nvSpPr>
        <p:spPr bwMode="auto">
          <a:xfrm>
            <a:off x="2876550" y="3679351"/>
            <a:ext cx="4359746" cy="623248"/>
          </a:xfrm>
          <a:prstGeom prst="rect">
            <a:avLst/>
          </a:prstGeom>
          <a:noFill/>
          <a:ln w="9525">
            <a:noFill/>
            <a:miter lim="800000"/>
            <a:headEnd/>
            <a:tailEnd/>
          </a:ln>
        </p:spPr>
        <p:txBody>
          <a:bodyPr wrap="square" lIns="68580" tIns="34290" rIns="68580" bIns="34290">
            <a:spAutoFit/>
          </a:bodyPr>
          <a:lstStyle/>
          <a:p>
            <a:pPr>
              <a:lnSpc>
                <a:spcPct val="150000"/>
              </a:lnSpc>
            </a:pPr>
            <a:r>
              <a:rPr lang="zh-CN" altLang="en-US" sz="2400" b="1" dirty="0">
                <a:latin typeface="微软雅黑" pitchFamily="34" charset="-122"/>
                <a:ea typeface="微软雅黑" pitchFamily="34" charset="-122"/>
              </a:rPr>
              <a:t>没有被有效利用的内能</a:t>
            </a:r>
            <a:r>
              <a:rPr lang="en-US" altLang="zh-CN" sz="2400" b="1" dirty="0">
                <a:latin typeface="微软雅黑" pitchFamily="34" charset="-122"/>
                <a:ea typeface="微软雅黑" pitchFamily="34" charset="-122"/>
              </a:rPr>
              <a:t>.</a:t>
            </a:r>
          </a:p>
        </p:txBody>
      </p:sp>
      <p:pic>
        <p:nvPicPr>
          <p:cNvPr id="13" name="tt340.jpg" descr="id:2147503082;FounderCES"/>
          <p:cNvPicPr>
            <a:picLocks noChangeAspect="1" noChangeArrowheads="1"/>
          </p:cNvPicPr>
          <p:nvPr/>
        </p:nvPicPr>
        <p:blipFill>
          <a:blip r:embed="rId4"/>
          <a:srcRect/>
          <a:stretch>
            <a:fillRect/>
          </a:stretch>
        </p:blipFill>
        <p:spPr bwMode="auto">
          <a:xfrm>
            <a:off x="2923367" y="1059582"/>
            <a:ext cx="3166347" cy="2572544"/>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par>
                                <p:cTn id="18" presetID="12" presetClass="entr" presetSubtype="4" fill="hold" nodeType="with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slide(fromBottom)">
                                      <p:cBhvr>
                                        <p:cTn id="20" dur="500"/>
                                        <p:tgtEl>
                                          <p:spTgt spid="13"/>
                                        </p:tgtEl>
                                      </p:cBhvr>
                                    </p:animEffect>
                                  </p:childTnLst>
                                </p:cTn>
                              </p:par>
                            </p:childTnLst>
                          </p:cTn>
                        </p:par>
                        <p:par>
                          <p:cTn id="21" fill="hold">
                            <p:stCondLst>
                              <p:cond delay="500"/>
                            </p:stCondLst>
                            <p:childTnLst>
                              <p:par>
                                <p:cTn id="22" presetID="12" presetClass="entr" presetSubtype="4" fill="hold" grpId="0" nodeType="after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slide(fromBottom)">
                                      <p:cBhvr>
                                        <p:cTn id="2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5965397"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500063" y="1106488"/>
            <a:ext cx="1244600" cy="544512"/>
          </a:xfrm>
          <a:prstGeom prst="rect">
            <a:avLst/>
          </a:prstGeom>
          <a:noFill/>
          <a:ln w="9525">
            <a:noFill/>
            <a:miter lim="800000"/>
            <a:headEnd/>
            <a:tailEnd/>
          </a:ln>
        </p:spPr>
      </p:pic>
      <p:pic>
        <p:nvPicPr>
          <p:cNvPr id="21" name="图片 20" descr="book3.png"/>
          <p:cNvPicPr>
            <a:picLocks noChangeAspect="1"/>
          </p:cNvPicPr>
          <p:nvPr/>
        </p:nvPicPr>
        <p:blipFill>
          <a:blip r:embed="rId3"/>
          <a:srcRect/>
          <a:stretch>
            <a:fillRect/>
          </a:stretch>
        </p:blipFill>
        <p:spPr bwMode="auto">
          <a:xfrm>
            <a:off x="7967663" y="3990975"/>
            <a:ext cx="971550" cy="971550"/>
          </a:xfrm>
          <a:prstGeom prst="rect">
            <a:avLst/>
          </a:prstGeom>
          <a:noFill/>
          <a:ln w="9525">
            <a:noFill/>
            <a:miter lim="800000"/>
            <a:headEnd/>
            <a:tailEnd/>
          </a:ln>
        </p:spPr>
      </p:pic>
      <p:sp>
        <p:nvSpPr>
          <p:cNvPr id="9" name="矩形 8"/>
          <p:cNvSpPr>
            <a:spLocks noChangeArrowheads="1"/>
          </p:cNvSpPr>
          <p:nvPr/>
        </p:nvSpPr>
        <p:spPr bwMode="auto">
          <a:xfrm>
            <a:off x="306388" y="349250"/>
            <a:ext cx="6127750"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能源利用中的问题及相应对策　</a:t>
            </a:r>
          </a:p>
        </p:txBody>
      </p:sp>
      <p:sp>
        <p:nvSpPr>
          <p:cNvPr id="11" name="矩形 10"/>
          <p:cNvSpPr>
            <a:spLocks noChangeArrowheads="1"/>
          </p:cNvSpPr>
          <p:nvPr/>
        </p:nvSpPr>
        <p:spPr bwMode="auto">
          <a:xfrm>
            <a:off x="2486025" y="1558925"/>
            <a:ext cx="3725863" cy="3300413"/>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能源利用对环境的影响</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重点</a:t>
            </a:r>
            <a:r>
              <a:rPr lang="en-US" altLang="zh-CN" sz="2000">
                <a:latin typeface="微软雅黑" pitchFamily="34" charset="-122"/>
                <a:ea typeface="微软雅黑" pitchFamily="34" charset="-122"/>
              </a:rPr>
              <a:t>).</a:t>
            </a:r>
          </a:p>
          <a:p>
            <a:pPr>
              <a:lnSpc>
                <a:spcPct val="150000"/>
              </a:lnSpc>
            </a:pPr>
            <a:r>
              <a:rPr lang="en-US" altLang="zh-CN" sz="2000">
                <a:latin typeface="微软雅黑" pitchFamily="34" charset="-122"/>
                <a:ea typeface="微软雅黑" pitchFamily="34" charset="-122"/>
              </a:rPr>
              <a:t>(1)</a:t>
            </a:r>
            <a:r>
              <a:rPr lang="zh-CN" altLang="en-US" sz="2000">
                <a:latin typeface="微软雅黑" pitchFamily="34" charset="-122"/>
                <a:ea typeface="微软雅黑" pitchFamily="34" charset="-122"/>
              </a:rPr>
              <a:t>热污染</a:t>
            </a:r>
            <a:r>
              <a:rPr lang="en-US" altLang="zh-CN" sz="2000">
                <a:latin typeface="微软雅黑" pitchFamily="34" charset="-122"/>
                <a:ea typeface="微软雅黑" pitchFamily="34" charset="-122"/>
              </a:rPr>
              <a:t>;</a:t>
            </a:r>
          </a:p>
          <a:p>
            <a:pPr>
              <a:lnSpc>
                <a:spcPct val="150000"/>
              </a:lnSpc>
            </a:pPr>
            <a:r>
              <a:rPr lang="en-US" altLang="zh-CN" sz="2000">
                <a:latin typeface="微软雅黑" pitchFamily="34" charset="-122"/>
                <a:ea typeface="微软雅黑" pitchFamily="34" charset="-122"/>
              </a:rPr>
              <a:t>(2)</a:t>
            </a:r>
            <a:r>
              <a:rPr lang="zh-CN" altLang="en-US" sz="2000">
                <a:latin typeface="微软雅黑" pitchFamily="34" charset="-122"/>
                <a:ea typeface="微软雅黑" pitchFamily="34" charset="-122"/>
              </a:rPr>
              <a:t>热岛效应</a:t>
            </a:r>
            <a:r>
              <a:rPr lang="en-US" altLang="zh-CN" sz="2000">
                <a:latin typeface="微软雅黑" pitchFamily="34" charset="-122"/>
                <a:ea typeface="微软雅黑" pitchFamily="34" charset="-122"/>
              </a:rPr>
              <a:t>;</a:t>
            </a:r>
          </a:p>
          <a:p>
            <a:pPr>
              <a:lnSpc>
                <a:spcPct val="150000"/>
              </a:lnSpc>
            </a:pPr>
            <a:r>
              <a:rPr lang="en-US" altLang="zh-CN" sz="2000">
                <a:latin typeface="微软雅黑" pitchFamily="34" charset="-122"/>
                <a:ea typeface="微软雅黑" pitchFamily="34" charset="-122"/>
              </a:rPr>
              <a:t>(3)</a:t>
            </a:r>
            <a:r>
              <a:rPr lang="zh-CN" altLang="en-US" sz="2000">
                <a:latin typeface="微软雅黑" pitchFamily="34" charset="-122"/>
                <a:ea typeface="微软雅黑" pitchFamily="34" charset="-122"/>
              </a:rPr>
              <a:t>温室效应</a:t>
            </a:r>
            <a:r>
              <a:rPr lang="en-US" altLang="zh-CN" sz="2000">
                <a:latin typeface="微软雅黑" pitchFamily="34" charset="-122"/>
                <a:ea typeface="微软雅黑" pitchFamily="34" charset="-122"/>
              </a:rPr>
              <a:t>;</a:t>
            </a:r>
          </a:p>
          <a:p>
            <a:pPr>
              <a:lnSpc>
                <a:spcPct val="150000"/>
              </a:lnSpc>
            </a:pPr>
            <a:r>
              <a:rPr lang="en-US" altLang="zh-CN" sz="2000">
                <a:latin typeface="微软雅黑" pitchFamily="34" charset="-122"/>
                <a:ea typeface="微软雅黑" pitchFamily="34" charset="-122"/>
              </a:rPr>
              <a:t>(4)</a:t>
            </a:r>
            <a:r>
              <a:rPr lang="zh-CN" altLang="en-US" sz="2000">
                <a:latin typeface="微软雅黑" pitchFamily="34" charset="-122"/>
                <a:ea typeface="微软雅黑" pitchFamily="34" charset="-122"/>
              </a:rPr>
              <a:t>酸雨</a:t>
            </a:r>
            <a:r>
              <a:rPr lang="en-US" altLang="zh-CN" sz="2000">
                <a:latin typeface="微软雅黑" pitchFamily="34" charset="-122"/>
                <a:ea typeface="微软雅黑" pitchFamily="34" charset="-122"/>
              </a:rPr>
              <a:t>;</a:t>
            </a:r>
          </a:p>
          <a:p>
            <a:pPr>
              <a:lnSpc>
                <a:spcPct val="150000"/>
              </a:lnSpc>
            </a:pPr>
            <a:r>
              <a:rPr lang="en-US" altLang="zh-CN" sz="2000">
                <a:latin typeface="微软雅黑" pitchFamily="34" charset="-122"/>
                <a:ea typeface="微软雅黑" pitchFamily="34" charset="-122"/>
              </a:rPr>
              <a:t>(5)</a:t>
            </a:r>
            <a:r>
              <a:rPr lang="zh-CN" altLang="en-US" sz="2000">
                <a:latin typeface="微软雅黑" pitchFamily="34" charset="-122"/>
                <a:ea typeface="微软雅黑" pitchFamily="34" charset="-122"/>
              </a:rPr>
              <a:t>空气污染</a:t>
            </a:r>
            <a:r>
              <a:rPr lang="en-US" altLang="zh-CN" sz="2000">
                <a:latin typeface="微软雅黑" pitchFamily="34" charset="-122"/>
                <a:ea typeface="微软雅黑" pitchFamily="34" charset="-122"/>
              </a:rPr>
              <a:t>;</a:t>
            </a:r>
          </a:p>
          <a:p>
            <a:pPr>
              <a:lnSpc>
                <a:spcPct val="150000"/>
              </a:lnSpc>
            </a:pPr>
            <a:r>
              <a:rPr lang="en-US" altLang="zh-CN" sz="2000">
                <a:latin typeface="微软雅黑" pitchFamily="34" charset="-122"/>
                <a:ea typeface="微软雅黑" pitchFamily="34" charset="-122"/>
              </a:rPr>
              <a:t>(6)</a:t>
            </a:r>
            <a:r>
              <a:rPr lang="zh-CN" altLang="en-US" sz="2000">
                <a:latin typeface="微软雅黑" pitchFamily="34" charset="-122"/>
                <a:ea typeface="微软雅黑" pitchFamily="34" charset="-122"/>
              </a:rPr>
              <a:t>水土流失、沙漠化</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slide(fromBottom)">
                                      <p:cBhvr>
                                        <p:cTn id="2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450850" y="1100138"/>
            <a:ext cx="1193800" cy="522287"/>
          </a:xfrm>
          <a:prstGeom prst="rect">
            <a:avLst/>
          </a:prstGeom>
          <a:noFill/>
          <a:ln w="9525">
            <a:noFill/>
            <a:miter lim="800000"/>
            <a:headEnd/>
            <a:tailEnd/>
          </a:ln>
        </p:spPr>
      </p:pic>
      <p:grpSp>
        <p:nvGrpSpPr>
          <p:cNvPr id="2" name="组合 18"/>
          <p:cNvGrpSpPr>
            <a:grpSpLocks/>
          </p:cNvGrpSpPr>
          <p:nvPr/>
        </p:nvGrpSpPr>
        <p:grpSpPr bwMode="auto">
          <a:xfrm>
            <a:off x="252413" y="0"/>
            <a:ext cx="4508500"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0257" y="208385"/>
              <a:ext cx="418795" cy="2026"/>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2690" y="208385"/>
              <a:ext cx="418795" cy="2026"/>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4397375"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新能源的开发与利用</a:t>
            </a:r>
          </a:p>
        </p:txBody>
      </p:sp>
      <p:sp>
        <p:nvSpPr>
          <p:cNvPr id="14" name="矩形 13"/>
          <p:cNvSpPr>
            <a:spLocks noChangeArrowheads="1"/>
          </p:cNvSpPr>
          <p:nvPr/>
        </p:nvSpPr>
        <p:spPr bwMode="auto">
          <a:xfrm>
            <a:off x="782638" y="2239963"/>
            <a:ext cx="7315200" cy="938212"/>
          </a:xfrm>
          <a:prstGeom prst="rect">
            <a:avLst/>
          </a:prstGeom>
          <a:noFill/>
          <a:ln w="9525">
            <a:noFill/>
            <a:miter lim="800000"/>
            <a:headEnd/>
            <a:tailEnd/>
          </a:ln>
        </p:spPr>
        <p:txBody>
          <a:bodyPr lIns="68580" tIns="34290" rIns="68580" bIns="34290">
            <a:spAutoFit/>
          </a:bodyPr>
          <a:lstStyle/>
          <a:p>
            <a:pPr algn="just">
              <a:lnSpc>
                <a:spcPct val="150000"/>
              </a:lnSpc>
            </a:pPr>
            <a:r>
              <a:rPr lang="zh-CN" altLang="en-US" sz="2000">
                <a:latin typeface="微软雅黑" pitchFamily="34" charset="-122"/>
                <a:ea typeface="微软雅黑" pitchFamily="34" charset="-122"/>
              </a:rPr>
              <a:t>       实现核能质的突破的关键在于解决核聚变的可控性</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因为核聚变所需的原料来源十分广泛</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可以解决人类数十亿年的能源需求</a:t>
            </a:r>
            <a:r>
              <a:rPr lang="en-US" altLang="zh-CN" sz="200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466450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481013" y="1106488"/>
            <a:ext cx="1284287" cy="544512"/>
          </a:xfrm>
          <a:prstGeom prst="rect">
            <a:avLst/>
          </a:prstGeom>
          <a:noFill/>
          <a:ln w="9525">
            <a:noFill/>
            <a:miter lim="800000"/>
            <a:headEnd/>
            <a:tailEnd/>
          </a:ln>
        </p:spPr>
      </p:pic>
      <p:pic>
        <p:nvPicPr>
          <p:cNvPr id="21" name="图片 20" descr="book3.png"/>
          <p:cNvPicPr>
            <a:picLocks noChangeAspect="1"/>
          </p:cNvPicPr>
          <p:nvPr/>
        </p:nvPicPr>
        <p:blipFill>
          <a:blip r:embed="rId3"/>
          <a:srcRect/>
          <a:stretch>
            <a:fillRect/>
          </a:stretch>
        </p:blipFill>
        <p:spPr bwMode="auto">
          <a:xfrm>
            <a:off x="7967663" y="3990975"/>
            <a:ext cx="971550" cy="971550"/>
          </a:xfrm>
          <a:prstGeom prst="rect">
            <a:avLst/>
          </a:prstGeom>
          <a:noFill/>
          <a:ln w="9525">
            <a:noFill/>
            <a:miter lim="800000"/>
            <a:headEnd/>
            <a:tailEnd/>
          </a:ln>
        </p:spPr>
      </p:pic>
      <p:sp>
        <p:nvSpPr>
          <p:cNvPr id="9" name="矩形 8"/>
          <p:cNvSpPr>
            <a:spLocks noChangeArrowheads="1"/>
          </p:cNvSpPr>
          <p:nvPr/>
        </p:nvSpPr>
        <p:spPr bwMode="auto">
          <a:xfrm>
            <a:off x="306388" y="349250"/>
            <a:ext cx="4397375"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新能源的开发与利用</a:t>
            </a:r>
          </a:p>
        </p:txBody>
      </p:sp>
      <p:sp>
        <p:nvSpPr>
          <p:cNvPr id="11" name="矩形 10"/>
          <p:cNvSpPr>
            <a:spLocks noChangeArrowheads="1"/>
          </p:cNvSpPr>
          <p:nvPr/>
        </p:nvSpPr>
        <p:spPr bwMode="auto">
          <a:xfrm>
            <a:off x="171450" y="1606550"/>
            <a:ext cx="5334000" cy="3300413"/>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       一法国设计师设计出“太阳能树”</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它的外形与普通盆栽很像</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但“长”出来的是数块太阳能板叶子</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可根据太阳的方向调整每块太阳能板的位置</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从而确保最大限度地吸收太阳能</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最后将能量储存在太阳能树底座内的蓄电池内</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底座上还拥有一个</a:t>
            </a:r>
            <a:r>
              <a:rPr lang="en-US" altLang="zh-CN" sz="2000">
                <a:latin typeface="微软雅黑" pitchFamily="34" charset="-122"/>
                <a:ea typeface="微软雅黑" pitchFamily="34" charset="-122"/>
              </a:rPr>
              <a:t>USB</a:t>
            </a:r>
            <a:r>
              <a:rPr lang="zh-CN" altLang="en-US" sz="2000">
                <a:latin typeface="微软雅黑" pitchFamily="34" charset="-122"/>
                <a:ea typeface="微软雅黑" pitchFamily="34" charset="-122"/>
              </a:rPr>
              <a:t>输出口</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可以为手机充电</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且其输出电压可根据实际需要进行调节</a:t>
            </a:r>
            <a:r>
              <a:rPr lang="en-US" altLang="zh-CN" sz="2000">
                <a:latin typeface="微软雅黑" pitchFamily="34" charset="-122"/>
                <a:ea typeface="微软雅黑" pitchFamily="34" charset="-122"/>
              </a:rPr>
              <a:t>.</a:t>
            </a:r>
          </a:p>
        </p:txBody>
      </p:sp>
      <p:pic>
        <p:nvPicPr>
          <p:cNvPr id="13" name="tt341.jpg" descr="id:2147503147;FounderCES"/>
          <p:cNvPicPr>
            <a:picLocks noChangeAspect="1" noChangeArrowheads="1"/>
          </p:cNvPicPr>
          <p:nvPr/>
        </p:nvPicPr>
        <p:blipFill>
          <a:blip r:embed="rId4"/>
          <a:srcRect/>
          <a:stretch>
            <a:fillRect/>
          </a:stretch>
        </p:blipFill>
        <p:spPr bwMode="auto">
          <a:xfrm>
            <a:off x="6026150" y="1793875"/>
            <a:ext cx="2552700" cy="21193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slide(fromBottom)">
                                      <p:cBhvr>
                                        <p:cTn id="21" dur="500"/>
                                        <p:tgtEl>
                                          <p:spTgt spid="11"/>
                                        </p:tgtEl>
                                      </p:cBhvr>
                                    </p:animEffect>
                                  </p:childTnLst>
                                </p:cTn>
                              </p:par>
                              <p:par>
                                <p:cTn id="22" presetID="12" presetClass="entr" presetSubtype="4" fill="hold" nodeType="with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slide(fromBottom)">
                                      <p:cBhvr>
                                        <p:cTn id="24"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976343"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496888" y="906463"/>
            <a:ext cx="1250950" cy="531812"/>
          </a:xfrm>
          <a:prstGeom prst="rect">
            <a:avLst/>
          </a:prstGeom>
          <a:noFill/>
          <a:ln w="9525">
            <a:noFill/>
            <a:miter lim="800000"/>
            <a:headEnd/>
            <a:tailEnd/>
          </a:ln>
        </p:spPr>
      </p:pic>
      <p:pic>
        <p:nvPicPr>
          <p:cNvPr id="21" name="图片 20" descr="book3.png"/>
          <p:cNvPicPr>
            <a:picLocks noChangeAspect="1"/>
          </p:cNvPicPr>
          <p:nvPr/>
        </p:nvPicPr>
        <p:blipFill>
          <a:blip r:embed="rId3"/>
          <a:srcRect l="10980" t="7890" r="17050" b="13779"/>
          <a:stretch>
            <a:fillRect/>
          </a:stretch>
        </p:blipFill>
        <p:spPr bwMode="auto">
          <a:xfrm>
            <a:off x="7967663" y="3946525"/>
            <a:ext cx="971550" cy="1058863"/>
          </a:xfrm>
          <a:prstGeom prst="rect">
            <a:avLst/>
          </a:prstGeom>
          <a:noFill/>
          <a:ln w="9525">
            <a:noFill/>
            <a:miter lim="800000"/>
            <a:headEnd/>
            <a:tailEnd/>
          </a:ln>
        </p:spPr>
      </p:pic>
      <p:sp>
        <p:nvSpPr>
          <p:cNvPr id="9" name="矩形 8"/>
          <p:cNvSpPr>
            <a:spLocks noChangeArrowheads="1"/>
          </p:cNvSpPr>
          <p:nvPr/>
        </p:nvSpPr>
        <p:spPr bwMode="auto">
          <a:xfrm>
            <a:off x="306388" y="349250"/>
            <a:ext cx="404971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形形色色的能量　</a:t>
            </a:r>
          </a:p>
        </p:txBody>
      </p:sp>
      <p:sp>
        <p:nvSpPr>
          <p:cNvPr id="23" name="矩形 22"/>
          <p:cNvSpPr>
            <a:spLocks noChangeArrowheads="1"/>
          </p:cNvSpPr>
          <p:nvPr/>
        </p:nvSpPr>
        <p:spPr bwMode="auto">
          <a:xfrm>
            <a:off x="2195736" y="3363838"/>
            <a:ext cx="5400600" cy="1177245"/>
          </a:xfrm>
          <a:prstGeom prst="rect">
            <a:avLst/>
          </a:prstGeom>
          <a:noFill/>
          <a:ln w="9525">
            <a:noFill/>
            <a:miter lim="800000"/>
            <a:headEnd/>
            <a:tailEnd/>
          </a:ln>
        </p:spPr>
        <p:txBody>
          <a:bodyPr wrap="square" lIns="68580" tIns="34290" rIns="68580" bIns="34290">
            <a:spAutoFit/>
          </a:bodyPr>
          <a:lstStyle/>
          <a:p>
            <a:pPr>
              <a:lnSpc>
                <a:spcPct val="150000"/>
              </a:lnSpc>
            </a:pPr>
            <a:r>
              <a:rPr lang="zh-CN" altLang="en-US" sz="2400" b="1" dirty="0">
                <a:latin typeface="微软雅黑" pitchFamily="34" charset="-122"/>
                <a:ea typeface="微软雅黑" pitchFamily="34" charset="-122"/>
              </a:rPr>
              <a:t>泥石流具有强大的机械能</a:t>
            </a:r>
            <a:r>
              <a:rPr lang="en-US" altLang="zh-CN" sz="2400" b="1" dirty="0">
                <a:latin typeface="微软雅黑" pitchFamily="34" charset="-122"/>
                <a:ea typeface="微软雅黑" pitchFamily="34" charset="-122"/>
              </a:rPr>
              <a:t>,</a:t>
            </a:r>
            <a:r>
              <a:rPr lang="zh-CN" altLang="en-US" sz="2400" b="1" dirty="0">
                <a:latin typeface="微软雅黑" pitchFamily="34" charset="-122"/>
                <a:ea typeface="微软雅黑" pitchFamily="34" charset="-122"/>
              </a:rPr>
              <a:t>能冲垮房屋、</a:t>
            </a:r>
            <a:endParaRPr lang="en-US" altLang="zh-CN" sz="2400" b="1" dirty="0">
              <a:latin typeface="微软雅黑" pitchFamily="34" charset="-122"/>
              <a:ea typeface="微软雅黑" pitchFamily="34" charset="-122"/>
            </a:endParaRPr>
          </a:p>
          <a:p>
            <a:pPr>
              <a:lnSpc>
                <a:spcPct val="150000"/>
              </a:lnSpc>
            </a:pPr>
            <a:r>
              <a:rPr lang="zh-CN" altLang="en-US" sz="2400" b="1" dirty="0">
                <a:latin typeface="微软雅黑" pitchFamily="34" charset="-122"/>
                <a:ea typeface="微软雅黑" pitchFamily="34" charset="-122"/>
              </a:rPr>
              <a:t>堤坝、路面等</a:t>
            </a:r>
            <a:r>
              <a:rPr lang="en-US" altLang="zh-CN" sz="2400" b="1" dirty="0">
                <a:latin typeface="微软雅黑" pitchFamily="34" charset="-122"/>
                <a:ea typeface="微软雅黑" pitchFamily="34" charset="-122"/>
              </a:rPr>
              <a:t>,</a:t>
            </a:r>
            <a:r>
              <a:rPr lang="zh-CN" altLang="en-US" sz="2400" b="1" dirty="0">
                <a:latin typeface="微软雅黑" pitchFamily="34" charset="-122"/>
                <a:ea typeface="微软雅黑" pitchFamily="34" charset="-122"/>
              </a:rPr>
              <a:t>产生巨大的破坏力</a:t>
            </a:r>
            <a:r>
              <a:rPr lang="en-US" altLang="zh-CN" sz="2400" b="1" dirty="0">
                <a:latin typeface="微软雅黑" pitchFamily="34" charset="-122"/>
                <a:ea typeface="微软雅黑" pitchFamily="34" charset="-122"/>
              </a:rPr>
              <a:t>.</a:t>
            </a:r>
            <a:endParaRPr lang="zh-CN" altLang="en-US" sz="2400" b="1" dirty="0">
              <a:latin typeface="微软雅黑" pitchFamily="34" charset="-122"/>
              <a:ea typeface="微软雅黑" pitchFamily="34" charset="-122"/>
            </a:endParaRPr>
          </a:p>
        </p:txBody>
      </p:sp>
      <p:pic>
        <p:nvPicPr>
          <p:cNvPr id="10" name="tt280.jpg" descr="id:2147501442;FounderCES"/>
          <p:cNvPicPr>
            <a:picLocks noChangeAspect="1" noChangeArrowheads="1"/>
          </p:cNvPicPr>
          <p:nvPr/>
        </p:nvPicPr>
        <p:blipFill>
          <a:blip r:embed="rId4"/>
          <a:srcRect/>
          <a:stretch>
            <a:fillRect/>
          </a:stretch>
        </p:blipFill>
        <p:spPr bwMode="auto">
          <a:xfrm>
            <a:off x="4067944" y="1059582"/>
            <a:ext cx="3245718" cy="217588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par>
                                <p:cTn id="18" presetID="12" presetClass="entr" presetSubtype="4" fill="hold" nodeType="with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slide(fromBottom)">
                                      <p:cBhvr>
                                        <p:cTn id="20" dur="500"/>
                                        <p:tgtEl>
                                          <p:spTgt spid="10"/>
                                        </p:tgtEl>
                                      </p:cBhvr>
                                    </p:animEffect>
                                  </p:childTnLst>
                                </p:cTn>
                              </p:par>
                            </p:childTnLst>
                          </p:cTn>
                        </p:par>
                        <p:par>
                          <p:cTn id="21" fill="hold">
                            <p:stCondLst>
                              <p:cond delay="500"/>
                            </p:stCondLst>
                            <p:childTnLst>
                              <p:par>
                                <p:cTn id="22" presetID="12" presetClass="entr" presetSubtype="4" fill="hold" grpId="0" nodeType="afterEffect">
                                  <p:stCondLst>
                                    <p:cond delay="0"/>
                                  </p:stCondLst>
                                  <p:childTnLst>
                                    <p:set>
                                      <p:cBhvr>
                                        <p:cTn id="23" dur="1" fill="hold">
                                          <p:stCondLst>
                                            <p:cond delay="0"/>
                                          </p:stCondLst>
                                        </p:cTn>
                                        <p:tgtEl>
                                          <p:spTgt spid="23"/>
                                        </p:tgtEl>
                                        <p:attrNameLst>
                                          <p:attrName>style.visibility</p:attrName>
                                        </p:attrNameLst>
                                      </p:cBhvr>
                                      <p:to>
                                        <p:strVal val="visible"/>
                                      </p:to>
                                    </p:set>
                                    <p:animEffect transition="in" filter="slide(fromBottom)">
                                      <p:cBhvr>
                                        <p:cTn id="24"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450850" y="1100138"/>
            <a:ext cx="1193800" cy="522287"/>
          </a:xfrm>
          <a:prstGeom prst="rect">
            <a:avLst/>
          </a:prstGeom>
          <a:noFill/>
          <a:ln w="9525">
            <a:noFill/>
            <a:miter lim="800000"/>
            <a:headEnd/>
            <a:tailEnd/>
          </a:ln>
        </p:spPr>
      </p:pic>
      <p:grpSp>
        <p:nvGrpSpPr>
          <p:cNvPr id="2" name="组合 18"/>
          <p:cNvGrpSpPr>
            <a:grpSpLocks/>
          </p:cNvGrpSpPr>
          <p:nvPr/>
        </p:nvGrpSpPr>
        <p:grpSpPr bwMode="auto">
          <a:xfrm>
            <a:off x="252413" y="0"/>
            <a:ext cx="4489450"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0694" y="208381"/>
              <a:ext cx="418795" cy="2033"/>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3505" y="208381"/>
              <a:ext cx="418795" cy="2034"/>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4397375"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新能源的开发与利用</a:t>
            </a:r>
          </a:p>
        </p:txBody>
      </p:sp>
      <p:sp>
        <p:nvSpPr>
          <p:cNvPr id="14" name="矩形 13"/>
          <p:cNvSpPr>
            <a:spLocks noChangeArrowheads="1"/>
          </p:cNvSpPr>
          <p:nvPr/>
        </p:nvSpPr>
        <p:spPr bwMode="auto">
          <a:xfrm>
            <a:off x="1536700" y="2170113"/>
            <a:ext cx="5942013" cy="938212"/>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       太阳是个炽热的气体星球</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太阳大气的主要成分是氢</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质量约占</a:t>
            </a:r>
            <a:r>
              <a:rPr lang="en-US" altLang="zh-CN" sz="2000">
                <a:latin typeface="微软雅黑" pitchFamily="34" charset="-122"/>
                <a:ea typeface="微软雅黑" pitchFamily="34" charset="-122"/>
              </a:rPr>
              <a:t>71%)</a:t>
            </a:r>
            <a:r>
              <a:rPr lang="zh-CN" altLang="en-US" sz="2000">
                <a:latin typeface="微软雅黑" pitchFamily="34" charset="-122"/>
                <a:ea typeface="微软雅黑" pitchFamily="34" charset="-122"/>
              </a:rPr>
              <a:t>与氦</a:t>
            </a:r>
            <a:r>
              <a:rPr lang="en-US" altLang="zh-CN" sz="2000">
                <a:latin typeface="微软雅黑" pitchFamily="34" charset="-122"/>
                <a:ea typeface="微软雅黑" pitchFamily="34" charset="-122"/>
              </a:rPr>
              <a:t>(</a:t>
            </a:r>
            <a:r>
              <a:rPr lang="zh-CN" altLang="en-US" sz="2000">
                <a:latin typeface="微软雅黑" pitchFamily="34" charset="-122"/>
                <a:ea typeface="微软雅黑" pitchFamily="34" charset="-122"/>
              </a:rPr>
              <a:t>质量约占</a:t>
            </a:r>
            <a:r>
              <a:rPr lang="en-US" altLang="zh-CN" sz="2000">
                <a:latin typeface="微软雅黑" pitchFamily="34" charset="-122"/>
                <a:ea typeface="微软雅黑" pitchFamily="34" charset="-122"/>
              </a:rPr>
              <a:t>27%).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457023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496888" y="1116013"/>
            <a:ext cx="1250950" cy="527050"/>
          </a:xfrm>
          <a:prstGeom prst="rect">
            <a:avLst/>
          </a:prstGeom>
          <a:noFill/>
          <a:ln w="9525">
            <a:noFill/>
            <a:miter lim="800000"/>
            <a:headEnd/>
            <a:tailEnd/>
          </a:ln>
        </p:spPr>
      </p:pic>
      <p:pic>
        <p:nvPicPr>
          <p:cNvPr id="21" name="图片 20" descr="book3.png"/>
          <p:cNvPicPr>
            <a:picLocks noChangeAspect="1"/>
          </p:cNvPicPr>
          <p:nvPr/>
        </p:nvPicPr>
        <p:blipFill>
          <a:blip r:embed="rId3"/>
          <a:srcRect l="10980" t="7890" r="17050" b="13779"/>
          <a:stretch>
            <a:fillRect/>
          </a:stretch>
        </p:blipFill>
        <p:spPr bwMode="auto">
          <a:xfrm>
            <a:off x="7967663" y="3946525"/>
            <a:ext cx="971550" cy="1058863"/>
          </a:xfrm>
          <a:prstGeom prst="rect">
            <a:avLst/>
          </a:prstGeom>
          <a:noFill/>
          <a:ln w="9525">
            <a:noFill/>
            <a:miter lim="800000"/>
            <a:headEnd/>
            <a:tailEnd/>
          </a:ln>
        </p:spPr>
      </p:pic>
      <p:sp>
        <p:nvSpPr>
          <p:cNvPr id="9" name="矩形 8"/>
          <p:cNvSpPr>
            <a:spLocks noChangeArrowheads="1"/>
          </p:cNvSpPr>
          <p:nvPr/>
        </p:nvSpPr>
        <p:spPr bwMode="auto">
          <a:xfrm>
            <a:off x="306388" y="349250"/>
            <a:ext cx="4397375"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新能源的开发与利用</a:t>
            </a:r>
          </a:p>
        </p:txBody>
      </p:sp>
      <p:sp>
        <p:nvSpPr>
          <p:cNvPr id="23" name="矩形 22"/>
          <p:cNvSpPr>
            <a:spLocks noChangeArrowheads="1"/>
          </p:cNvSpPr>
          <p:nvPr/>
        </p:nvSpPr>
        <p:spPr bwMode="auto">
          <a:xfrm>
            <a:off x="611560" y="1779662"/>
            <a:ext cx="7456488" cy="1111971"/>
          </a:xfrm>
          <a:prstGeom prst="rect">
            <a:avLst/>
          </a:prstGeom>
          <a:noFill/>
          <a:ln w="9525">
            <a:noFill/>
            <a:miter lim="800000"/>
            <a:headEnd/>
            <a:tailEnd/>
          </a:ln>
        </p:spPr>
        <p:txBody>
          <a:bodyPr lIns="68580" tIns="34290" rIns="68580" bIns="34290">
            <a:spAutoFit/>
          </a:bodyPr>
          <a:lstStyle/>
          <a:p>
            <a:pPr>
              <a:lnSpc>
                <a:spcPct val="150000"/>
              </a:lnSpc>
            </a:pPr>
            <a:r>
              <a:rPr lang="zh-CN" altLang="en-US" sz="2400" b="1" dirty="0">
                <a:latin typeface="微软雅黑" pitchFamily="34" charset="-122"/>
                <a:ea typeface="微软雅黑" pitchFamily="34" charset="-122"/>
              </a:rPr>
              <a:t>       太阳能的实质是太阳内部的氢原子核在超高温下发生聚变时释放出的核能</a:t>
            </a:r>
            <a:r>
              <a:rPr lang="en-US" altLang="zh-CN" sz="2400" b="1" dirty="0">
                <a:latin typeface="微软雅黑" pitchFamily="34" charset="-122"/>
                <a:ea typeface="微软雅黑" pitchFamily="34" charset="-122"/>
              </a:rPr>
              <a:t>,</a:t>
            </a:r>
            <a:r>
              <a:rPr lang="zh-CN" altLang="en-US" sz="2400" b="1" dirty="0">
                <a:latin typeface="微软雅黑" pitchFamily="34" charset="-122"/>
                <a:ea typeface="微软雅黑" pitchFamily="34" charset="-122"/>
              </a:rPr>
              <a:t>而不是内能</a:t>
            </a:r>
            <a:r>
              <a:rPr lang="en-US" altLang="zh-CN" sz="2400" b="1" dirty="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slide(fromBottom)">
                                      <p:cBhvr>
                                        <p:cTn id="21"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4589084"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500063" y="1116013"/>
            <a:ext cx="1244600" cy="527050"/>
          </a:xfrm>
          <a:prstGeom prst="rect">
            <a:avLst/>
          </a:prstGeom>
          <a:noFill/>
          <a:ln w="9525">
            <a:noFill/>
            <a:miter lim="800000"/>
            <a:headEnd/>
            <a:tailEnd/>
          </a:ln>
        </p:spPr>
      </p:pic>
      <p:pic>
        <p:nvPicPr>
          <p:cNvPr id="21" name="图片 20" descr="book3.png"/>
          <p:cNvPicPr>
            <a:picLocks noChangeAspect="1"/>
          </p:cNvPicPr>
          <p:nvPr/>
        </p:nvPicPr>
        <p:blipFill>
          <a:blip r:embed="rId3"/>
          <a:srcRect/>
          <a:stretch>
            <a:fillRect/>
          </a:stretch>
        </p:blipFill>
        <p:spPr bwMode="auto">
          <a:xfrm>
            <a:off x="7967663" y="3990975"/>
            <a:ext cx="971550" cy="971550"/>
          </a:xfrm>
          <a:prstGeom prst="rect">
            <a:avLst/>
          </a:prstGeom>
          <a:noFill/>
          <a:ln w="9525">
            <a:noFill/>
            <a:miter lim="800000"/>
            <a:headEnd/>
            <a:tailEnd/>
          </a:ln>
        </p:spPr>
      </p:pic>
      <p:sp>
        <p:nvSpPr>
          <p:cNvPr id="9" name="矩形 8"/>
          <p:cNvSpPr>
            <a:spLocks noChangeArrowheads="1"/>
          </p:cNvSpPr>
          <p:nvPr/>
        </p:nvSpPr>
        <p:spPr bwMode="auto">
          <a:xfrm>
            <a:off x="306388" y="349250"/>
            <a:ext cx="4397375"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新能源的开发与利用</a:t>
            </a:r>
          </a:p>
        </p:txBody>
      </p:sp>
      <p:sp>
        <p:nvSpPr>
          <p:cNvPr id="11" name="矩形 10"/>
          <p:cNvSpPr>
            <a:spLocks noChangeArrowheads="1"/>
          </p:cNvSpPr>
          <p:nvPr/>
        </p:nvSpPr>
        <p:spPr bwMode="auto">
          <a:xfrm>
            <a:off x="2590800" y="4554538"/>
            <a:ext cx="3725863" cy="476250"/>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a:latin typeface="微软雅黑" pitchFamily="34" charset="-122"/>
                <a:ea typeface="微软雅黑" pitchFamily="34" charset="-122"/>
              </a:rPr>
              <a:t>太阳能、风能、水能的开发利用</a:t>
            </a:r>
            <a:r>
              <a:rPr lang="en-US" altLang="zh-CN" sz="2000">
                <a:latin typeface="微软雅黑" pitchFamily="34" charset="-122"/>
                <a:ea typeface="微软雅黑" pitchFamily="34" charset="-122"/>
              </a:rPr>
              <a:t>.</a:t>
            </a:r>
          </a:p>
        </p:txBody>
      </p:sp>
      <p:pic>
        <p:nvPicPr>
          <p:cNvPr id="10" name="tt347.jpg" descr="id:2147503175;FounderCES"/>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3087688" y="952500"/>
            <a:ext cx="2530475" cy="37195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slide(fromBottom)">
                                      <p:cBhvr>
                                        <p:cTn id="21" dur="500"/>
                                        <p:tgtEl>
                                          <p:spTgt spid="11"/>
                                        </p:tgtEl>
                                      </p:cBhvr>
                                    </p:animEffect>
                                  </p:childTnLst>
                                </p:cTn>
                              </p:par>
                              <p:par>
                                <p:cTn id="22" presetID="12" presetClass="entr" presetSubtype="4" fill="hold" nodeType="with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slide(fromBottom)">
                                      <p:cBhvr>
                                        <p:cTn id="2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450850" y="1100138"/>
            <a:ext cx="1193800" cy="522287"/>
          </a:xfrm>
          <a:prstGeom prst="rect">
            <a:avLst/>
          </a:prstGeom>
          <a:noFill/>
          <a:ln w="9525">
            <a:noFill/>
            <a:miter lim="800000"/>
            <a:headEnd/>
            <a:tailEnd/>
          </a:ln>
        </p:spPr>
      </p:pic>
      <p:grpSp>
        <p:nvGrpSpPr>
          <p:cNvPr id="2" name="组合 18"/>
          <p:cNvGrpSpPr>
            <a:grpSpLocks/>
          </p:cNvGrpSpPr>
          <p:nvPr/>
        </p:nvGrpSpPr>
        <p:grpSpPr bwMode="auto">
          <a:xfrm>
            <a:off x="252413" y="0"/>
            <a:ext cx="4489450"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0694" y="208381"/>
              <a:ext cx="418795" cy="2033"/>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3505" y="208381"/>
              <a:ext cx="418795" cy="2034"/>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4397375"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新能源的开发与利用</a:t>
            </a:r>
          </a:p>
        </p:txBody>
      </p:sp>
      <p:sp>
        <p:nvSpPr>
          <p:cNvPr id="14" name="矩形 13"/>
          <p:cNvSpPr>
            <a:spLocks noChangeArrowheads="1"/>
          </p:cNvSpPr>
          <p:nvPr/>
        </p:nvSpPr>
        <p:spPr bwMode="auto">
          <a:xfrm>
            <a:off x="1412875" y="1593850"/>
            <a:ext cx="6223000" cy="2840038"/>
          </a:xfrm>
          <a:prstGeom prst="rect">
            <a:avLst/>
          </a:prstGeom>
          <a:noFill/>
          <a:ln w="9525">
            <a:noFill/>
            <a:miter lim="800000"/>
            <a:headEnd/>
            <a:tailEnd/>
          </a:ln>
        </p:spPr>
        <p:txBody>
          <a:bodyPr lIns="68580" tIns="34290" rIns="68580" bIns="34290">
            <a:spAutoFit/>
          </a:bodyPr>
          <a:lstStyle/>
          <a:p>
            <a:pPr>
              <a:lnSpc>
                <a:spcPct val="150000"/>
              </a:lnSpc>
            </a:pPr>
            <a:r>
              <a:rPr lang="zh-CN" altLang="en-US" sz="2000" dirty="0">
                <a:latin typeface="微软雅黑" pitchFamily="34" charset="-122"/>
                <a:ea typeface="微软雅黑" pitchFamily="34" charset="-122"/>
              </a:rPr>
              <a:t>解决氢能的大规模应用的两大问题</a:t>
            </a:r>
            <a:r>
              <a:rPr lang="en-US" altLang="zh-CN" sz="2000" dirty="0">
                <a:latin typeface="微软雅黑" pitchFamily="34" charset="-122"/>
                <a:ea typeface="微软雅黑" pitchFamily="34" charset="-122"/>
              </a:rPr>
              <a:t>.</a:t>
            </a:r>
          </a:p>
          <a:p>
            <a:pPr>
              <a:lnSpc>
                <a:spcPct val="150000"/>
              </a:lnSpc>
            </a:pPr>
            <a:r>
              <a:rPr lang="en-US" altLang="zh-CN" sz="2000" dirty="0">
                <a:latin typeface="微软雅黑" pitchFamily="34" charset="-122"/>
                <a:ea typeface="微软雅黑" pitchFamily="34" charset="-122"/>
              </a:rPr>
              <a:t>(1)</a:t>
            </a:r>
            <a:r>
              <a:rPr lang="zh-CN" altLang="en-US" sz="2000" dirty="0">
                <a:latin typeface="微软雅黑" pitchFamily="34" charset="-122"/>
                <a:ea typeface="微软雅黑" pitchFamily="34" charset="-122"/>
              </a:rPr>
              <a:t>廉价的制氢技术</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因为氢是一种二次能源</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它的制取不但需要消耗大量的能量</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而且目前制氢效率很低</a:t>
            </a:r>
            <a:r>
              <a:rPr lang="en-US" altLang="zh-CN" sz="2000" dirty="0">
                <a:latin typeface="微软雅黑" pitchFamily="34" charset="-122"/>
                <a:ea typeface="微软雅黑" pitchFamily="34" charset="-122"/>
              </a:rPr>
              <a:t>;</a:t>
            </a:r>
          </a:p>
          <a:p>
            <a:pPr>
              <a:lnSpc>
                <a:spcPct val="150000"/>
              </a:lnSpc>
            </a:pPr>
            <a:r>
              <a:rPr lang="en-US" altLang="zh-CN" sz="2000" dirty="0">
                <a:latin typeface="微软雅黑" pitchFamily="34" charset="-122"/>
                <a:ea typeface="微软雅黑" pitchFamily="34" charset="-122"/>
              </a:rPr>
              <a:t>(2)</a:t>
            </a:r>
            <a:r>
              <a:rPr lang="zh-CN" altLang="en-US" sz="2000" dirty="0">
                <a:latin typeface="微软雅黑" pitchFamily="34" charset="-122"/>
                <a:ea typeface="微软雅黑" pitchFamily="34" charset="-122"/>
              </a:rPr>
              <a:t>安全可靠的贮氢和输氢方法</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由于氢易气化、着火、爆炸</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因此如何妥善解决氢能的贮存和运输问题成为开发氢能的关键</a:t>
            </a:r>
            <a:r>
              <a:rPr lang="en-US" altLang="zh-CN" sz="2000" dirty="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457023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496888" y="1116013"/>
            <a:ext cx="1250950" cy="527050"/>
          </a:xfrm>
          <a:prstGeom prst="rect">
            <a:avLst/>
          </a:prstGeom>
          <a:noFill/>
          <a:ln w="9525">
            <a:noFill/>
            <a:miter lim="800000"/>
            <a:headEnd/>
            <a:tailEnd/>
          </a:ln>
        </p:spPr>
      </p:pic>
      <p:pic>
        <p:nvPicPr>
          <p:cNvPr id="21" name="图片 20" descr="book3.png"/>
          <p:cNvPicPr>
            <a:picLocks noChangeAspect="1"/>
          </p:cNvPicPr>
          <p:nvPr/>
        </p:nvPicPr>
        <p:blipFill>
          <a:blip r:embed="rId3"/>
          <a:srcRect l="10980" t="7890" r="17050" b="13779"/>
          <a:stretch>
            <a:fillRect/>
          </a:stretch>
        </p:blipFill>
        <p:spPr bwMode="auto">
          <a:xfrm>
            <a:off x="7967663" y="3946525"/>
            <a:ext cx="971550" cy="1058863"/>
          </a:xfrm>
          <a:prstGeom prst="rect">
            <a:avLst/>
          </a:prstGeom>
          <a:noFill/>
          <a:ln w="9525">
            <a:noFill/>
            <a:miter lim="800000"/>
            <a:headEnd/>
            <a:tailEnd/>
          </a:ln>
        </p:spPr>
      </p:pic>
      <p:sp>
        <p:nvSpPr>
          <p:cNvPr id="9" name="矩形 8"/>
          <p:cNvSpPr>
            <a:spLocks noChangeArrowheads="1"/>
          </p:cNvSpPr>
          <p:nvPr/>
        </p:nvSpPr>
        <p:spPr bwMode="auto">
          <a:xfrm>
            <a:off x="306388" y="349250"/>
            <a:ext cx="4397375"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新能源的开发与利用</a:t>
            </a:r>
          </a:p>
        </p:txBody>
      </p:sp>
      <p:sp>
        <p:nvSpPr>
          <p:cNvPr id="23" name="矩形 22"/>
          <p:cNvSpPr>
            <a:spLocks noChangeArrowheads="1"/>
          </p:cNvSpPr>
          <p:nvPr/>
        </p:nvSpPr>
        <p:spPr bwMode="auto">
          <a:xfrm>
            <a:off x="1043608" y="1779662"/>
            <a:ext cx="7409830" cy="1177245"/>
          </a:xfrm>
          <a:prstGeom prst="rect">
            <a:avLst/>
          </a:prstGeom>
          <a:noFill/>
          <a:ln w="9525">
            <a:noFill/>
            <a:miter lim="800000"/>
            <a:headEnd/>
            <a:tailEnd/>
          </a:ln>
        </p:spPr>
        <p:txBody>
          <a:bodyPr wrap="square" lIns="68580" tIns="34290" rIns="68580" bIns="34290">
            <a:spAutoFit/>
          </a:bodyPr>
          <a:lstStyle/>
          <a:p>
            <a:pPr algn="just">
              <a:lnSpc>
                <a:spcPct val="150000"/>
              </a:lnSpc>
            </a:pPr>
            <a:r>
              <a:rPr lang="zh-CN" altLang="en-US" sz="2400" b="1" dirty="0">
                <a:latin typeface="微软雅黑" pitchFamily="34" charset="-122"/>
                <a:ea typeface="微软雅黑" pitchFamily="34" charset="-122"/>
              </a:rPr>
              <a:t>       严格地说</a:t>
            </a:r>
            <a:r>
              <a:rPr lang="en-US" altLang="zh-CN" sz="2400" b="1" dirty="0">
                <a:latin typeface="微软雅黑" pitchFamily="34" charset="-122"/>
                <a:ea typeface="微软雅黑" pitchFamily="34" charset="-122"/>
              </a:rPr>
              <a:t>,</a:t>
            </a:r>
            <a:r>
              <a:rPr lang="zh-CN" altLang="en-US" sz="2400" b="1" dirty="0">
                <a:latin typeface="微软雅黑" pitchFamily="34" charset="-122"/>
                <a:ea typeface="微软雅黑" pitchFamily="34" charset="-122"/>
              </a:rPr>
              <a:t>除了地热能、核能、潮汐能以外</a:t>
            </a:r>
            <a:r>
              <a:rPr lang="en-US" altLang="zh-CN" sz="2400" b="1" dirty="0">
                <a:latin typeface="微软雅黑" pitchFamily="34" charset="-122"/>
                <a:ea typeface="微软雅黑" pitchFamily="34" charset="-122"/>
              </a:rPr>
              <a:t>,</a:t>
            </a:r>
            <a:r>
              <a:rPr lang="zh-CN" altLang="en-US" sz="2400" b="1" dirty="0">
                <a:latin typeface="微软雅黑" pitchFamily="34" charset="-122"/>
                <a:ea typeface="微软雅黑" pitchFamily="34" charset="-122"/>
              </a:rPr>
              <a:t>地球上所有其他能源全部来自太阳能</a:t>
            </a:r>
            <a:r>
              <a:rPr lang="en-US" altLang="zh-CN" sz="2400" b="1" dirty="0">
                <a:latin typeface="微软雅黑" pitchFamily="34" charset="-122"/>
                <a:ea typeface="微软雅黑" pitchFamily="34" charset="-122"/>
              </a:rPr>
              <a:t>,</a:t>
            </a:r>
            <a:r>
              <a:rPr lang="zh-CN" altLang="en-US" sz="2400" b="1" dirty="0">
                <a:latin typeface="微软雅黑" pitchFamily="34" charset="-122"/>
                <a:ea typeface="微软雅黑" pitchFamily="34" charset="-122"/>
              </a:rPr>
              <a:t>这是“广义太阳能”</a:t>
            </a:r>
            <a:r>
              <a:rPr lang="en-US" altLang="zh-CN" sz="2400" b="1" dirty="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slide(fromBottom)">
                                      <p:cBhvr>
                                        <p:cTn id="21"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文本框 78"/>
          <p:cNvSpPr txBox="1"/>
          <p:nvPr/>
        </p:nvSpPr>
        <p:spPr>
          <a:xfrm>
            <a:off x="3711968" y="2078424"/>
            <a:ext cx="2123477" cy="655252"/>
          </a:xfrm>
          <a:prstGeom prst="rect">
            <a:avLst/>
          </a:prstGeom>
          <a:noFill/>
        </p:spPr>
        <p:txBody>
          <a:bodyPr spcFirstLastPara="1" wrap="none" lIns="68580" tIns="34290" rIns="68580" bIns="34290">
            <a:prstTxWarp prst="textArchUp">
              <a:avLst/>
            </a:prstTxWarp>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pPr fontAlgn="auto">
              <a:spcBef>
                <a:spcPts val="0"/>
              </a:spcBef>
              <a:spcAft>
                <a:spcPts val="0"/>
              </a:spcAft>
              <a:defRPr/>
            </a:pPr>
            <a:r>
              <a:rPr lang="zh-CN" altLang="en-US" sz="5400" dirty="0" smtClean="0">
                <a:solidFill>
                  <a:schemeClr val="accent5"/>
                </a:solidFill>
              </a:rPr>
              <a:t>谢    谢</a:t>
            </a:r>
            <a:endParaRPr lang="zh-CN" altLang="en-US" sz="5400" dirty="0">
              <a:solidFill>
                <a:schemeClr val="accent5"/>
              </a:solidFill>
            </a:endParaRPr>
          </a:p>
        </p:txBody>
      </p:sp>
      <p:pic>
        <p:nvPicPr>
          <p:cNvPr id="44" name="Picture 4" descr="clouds.png"/>
          <p:cNvPicPr>
            <a:picLocks noChangeAspect="1"/>
          </p:cNvPicPr>
          <p:nvPr/>
        </p:nvPicPr>
        <p:blipFill>
          <a:blip r:embed="rId3"/>
          <a:srcRect/>
          <a:stretch>
            <a:fillRect/>
          </a:stretch>
        </p:blipFill>
        <p:spPr bwMode="auto">
          <a:xfrm>
            <a:off x="5705475" y="123825"/>
            <a:ext cx="3228975" cy="611188"/>
          </a:xfrm>
          <a:prstGeom prst="rect">
            <a:avLst/>
          </a:prstGeom>
          <a:noFill/>
          <a:ln w="9525">
            <a:noFill/>
            <a:miter lim="800000"/>
            <a:headEnd/>
            <a:tailEnd/>
          </a:ln>
        </p:spPr>
      </p:pic>
      <p:pic>
        <p:nvPicPr>
          <p:cNvPr id="45" name="Picture 3" descr="field.png"/>
          <p:cNvPicPr>
            <a:picLocks noChangeAspect="1"/>
          </p:cNvPicPr>
          <p:nvPr/>
        </p:nvPicPr>
        <p:blipFill>
          <a:blip r:embed="rId4"/>
          <a:srcRect/>
          <a:stretch>
            <a:fillRect/>
          </a:stretch>
        </p:blipFill>
        <p:spPr bwMode="auto">
          <a:xfrm>
            <a:off x="0" y="4076700"/>
            <a:ext cx="9183688" cy="1066800"/>
          </a:xfrm>
          <a:prstGeom prst="rect">
            <a:avLst/>
          </a:prstGeom>
          <a:noFill/>
          <a:ln w="9525">
            <a:noFill/>
            <a:miter lim="800000"/>
            <a:headEnd/>
            <a:tailEnd/>
          </a:ln>
        </p:spPr>
      </p:pic>
      <p:pic>
        <p:nvPicPr>
          <p:cNvPr id="47" name="Picture 4" descr="cloud_ballon.png"/>
          <p:cNvPicPr>
            <a:picLocks noChangeAspect="1"/>
          </p:cNvPicPr>
          <p:nvPr/>
        </p:nvPicPr>
        <p:blipFill>
          <a:blip r:embed="rId5"/>
          <a:srcRect/>
          <a:stretch>
            <a:fillRect/>
          </a:stretch>
        </p:blipFill>
        <p:spPr bwMode="auto">
          <a:xfrm>
            <a:off x="7796213" y="5143500"/>
            <a:ext cx="842962" cy="690563"/>
          </a:xfrm>
          <a:prstGeom prst="rect">
            <a:avLst/>
          </a:prstGeom>
          <a:noFill/>
          <a:ln w="9525">
            <a:noFill/>
            <a:miter lim="800000"/>
            <a:headEnd/>
            <a:tailEnd/>
          </a:ln>
        </p:spPr>
      </p:pic>
      <p:pic>
        <p:nvPicPr>
          <p:cNvPr id="48" name="Picture 4" descr="clouds.png"/>
          <p:cNvPicPr>
            <a:picLocks noChangeAspect="1"/>
          </p:cNvPicPr>
          <p:nvPr/>
        </p:nvPicPr>
        <p:blipFill>
          <a:blip r:embed="rId3"/>
          <a:srcRect/>
          <a:stretch>
            <a:fillRect/>
          </a:stretch>
        </p:blipFill>
        <p:spPr bwMode="auto">
          <a:xfrm>
            <a:off x="323850" y="514350"/>
            <a:ext cx="5133975" cy="971550"/>
          </a:xfrm>
          <a:prstGeom prst="rect">
            <a:avLst/>
          </a:prstGeom>
          <a:noFill/>
          <a:ln w="9525">
            <a:noFill/>
            <a:miter lim="800000"/>
            <a:headEnd/>
            <a:tailEnd/>
          </a:ln>
        </p:spPr>
      </p:pic>
      <p:pic>
        <p:nvPicPr>
          <p:cNvPr id="49" name="Picture 10" descr="together.png"/>
          <p:cNvPicPr>
            <a:picLocks noChangeAspect="1"/>
          </p:cNvPicPr>
          <p:nvPr/>
        </p:nvPicPr>
        <p:blipFill>
          <a:blip r:embed="rId6"/>
          <a:srcRect/>
          <a:stretch>
            <a:fillRect/>
          </a:stretch>
        </p:blipFill>
        <p:spPr bwMode="auto">
          <a:xfrm>
            <a:off x="2654300" y="3448050"/>
            <a:ext cx="4251325" cy="1200150"/>
          </a:xfrm>
          <a:prstGeom prst="rect">
            <a:avLst/>
          </a:prstGeom>
          <a:noFill/>
          <a:ln w="9525">
            <a:noFill/>
            <a:miter lim="800000"/>
            <a:headEnd/>
            <a:tailEnd/>
          </a:ln>
        </p:spPr>
      </p:pic>
      <p:pic>
        <p:nvPicPr>
          <p:cNvPr id="50" name="Picture 2" descr="C:\Users\Administrator\Desktop\兔子.png"/>
          <p:cNvPicPr>
            <a:picLocks noChangeAspect="1" noChangeArrowheads="1"/>
          </p:cNvPicPr>
          <p:nvPr/>
        </p:nvPicPr>
        <p:blipFill>
          <a:blip r:embed="rId7"/>
          <a:srcRect/>
          <a:stretch>
            <a:fillRect/>
          </a:stretch>
        </p:blipFill>
        <p:spPr bwMode="auto">
          <a:xfrm>
            <a:off x="5876925" y="4352925"/>
            <a:ext cx="800100" cy="790575"/>
          </a:xfrm>
          <a:prstGeom prst="rect">
            <a:avLst/>
          </a:prstGeom>
          <a:noFill/>
          <a:ln w="9525">
            <a:noFill/>
            <a:miter lim="800000"/>
            <a:headEnd/>
            <a:tailEnd/>
          </a:ln>
        </p:spPr>
      </p:pic>
    </p:spTree>
  </p:cSld>
  <p:clrMapOvr>
    <a:masterClrMapping/>
  </p:clrMapOvr>
  <p:transition spd="slow">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45"/>
                                        </p:tgtEl>
                                        <p:attrNameLst>
                                          <p:attrName>style.visibility</p:attrName>
                                        </p:attrNameLst>
                                      </p:cBhvr>
                                      <p:to>
                                        <p:strVal val="visible"/>
                                      </p:to>
                                    </p:set>
                                    <p:animEffect transition="in" filter="fade">
                                      <p:cBhvr>
                                        <p:cTn id="7" dur="1000"/>
                                        <p:tgtEl>
                                          <p:spTgt spid="45"/>
                                        </p:tgtEl>
                                      </p:cBhvr>
                                    </p:animEffect>
                                    <p:anim calcmode="lin" valueType="num">
                                      <p:cBhvr>
                                        <p:cTn id="8" dur="1000" fill="hold"/>
                                        <p:tgtEl>
                                          <p:spTgt spid="45"/>
                                        </p:tgtEl>
                                        <p:attrNameLst>
                                          <p:attrName>ppt_x</p:attrName>
                                        </p:attrNameLst>
                                      </p:cBhvr>
                                      <p:tavLst>
                                        <p:tav tm="0">
                                          <p:val>
                                            <p:strVal val="#ppt_x"/>
                                          </p:val>
                                        </p:tav>
                                        <p:tav tm="100000">
                                          <p:val>
                                            <p:strVal val="#ppt_x"/>
                                          </p:val>
                                        </p:tav>
                                      </p:tavLst>
                                    </p:anim>
                                    <p:anim calcmode="lin" valueType="num">
                                      <p:cBhvr>
                                        <p:cTn id="9" dur="1000" fill="hold"/>
                                        <p:tgtEl>
                                          <p:spTgt spid="45"/>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9" presetClass="entr" presetSubtype="0" fill="hold" nodeType="afterEffect">
                                  <p:stCondLst>
                                    <p:cond delay="0"/>
                                  </p:stCondLst>
                                  <p:childTnLst>
                                    <p:set>
                                      <p:cBhvr>
                                        <p:cTn id="12" dur="1" fill="hold">
                                          <p:stCondLst>
                                            <p:cond delay="0"/>
                                          </p:stCondLst>
                                        </p:cTn>
                                        <p:tgtEl>
                                          <p:spTgt spid="44"/>
                                        </p:tgtEl>
                                        <p:attrNameLst>
                                          <p:attrName>style.visibility</p:attrName>
                                        </p:attrNameLst>
                                      </p:cBhvr>
                                      <p:to>
                                        <p:strVal val="visible"/>
                                      </p:to>
                                    </p:set>
                                    <p:anim calcmode="lin" valueType="num">
                                      <p:cBhvr>
                                        <p:cTn id="13" dur="1000" fill="hold"/>
                                        <p:tgtEl>
                                          <p:spTgt spid="44"/>
                                        </p:tgtEl>
                                        <p:attrNameLst>
                                          <p:attrName>ppt_x</p:attrName>
                                        </p:attrNameLst>
                                      </p:cBhvr>
                                      <p:tavLst>
                                        <p:tav tm="0">
                                          <p:val>
                                            <p:strVal val="#ppt_x-.2"/>
                                          </p:val>
                                        </p:tav>
                                        <p:tav tm="100000">
                                          <p:val>
                                            <p:strVal val="#ppt_x"/>
                                          </p:val>
                                        </p:tav>
                                      </p:tavLst>
                                    </p:anim>
                                    <p:anim calcmode="lin" valueType="num">
                                      <p:cBhvr>
                                        <p:cTn id="14" dur="1000" fill="hold"/>
                                        <p:tgtEl>
                                          <p:spTgt spid="44"/>
                                        </p:tgtEl>
                                        <p:attrNameLst>
                                          <p:attrName>ppt_y</p:attrName>
                                        </p:attrNameLst>
                                      </p:cBhvr>
                                      <p:tavLst>
                                        <p:tav tm="0">
                                          <p:val>
                                            <p:strVal val="#ppt_y"/>
                                          </p:val>
                                        </p:tav>
                                        <p:tav tm="100000">
                                          <p:val>
                                            <p:strVal val="#ppt_y"/>
                                          </p:val>
                                        </p:tav>
                                      </p:tavLst>
                                    </p:anim>
                                    <p:animEffect transition="in" filter="wipe(right)" prLst="gradientSize: 0.1">
                                      <p:cBhvr>
                                        <p:cTn id="15" dur="1000"/>
                                        <p:tgtEl>
                                          <p:spTgt spid="44"/>
                                        </p:tgtEl>
                                      </p:cBhvr>
                                    </p:animEffect>
                                  </p:childTnLst>
                                </p:cTn>
                              </p:par>
                            </p:childTnLst>
                          </p:cTn>
                        </p:par>
                        <p:par>
                          <p:cTn id="16" fill="hold">
                            <p:stCondLst>
                              <p:cond delay="2000"/>
                            </p:stCondLst>
                            <p:childTnLst>
                              <p:par>
                                <p:cTn id="17" presetID="29" presetClass="entr" presetSubtype="0" fill="hold" nodeType="afterEffect">
                                  <p:stCondLst>
                                    <p:cond delay="0"/>
                                  </p:stCondLst>
                                  <p:childTnLst>
                                    <p:set>
                                      <p:cBhvr>
                                        <p:cTn id="18" dur="1" fill="hold">
                                          <p:stCondLst>
                                            <p:cond delay="0"/>
                                          </p:stCondLst>
                                        </p:cTn>
                                        <p:tgtEl>
                                          <p:spTgt spid="48"/>
                                        </p:tgtEl>
                                        <p:attrNameLst>
                                          <p:attrName>style.visibility</p:attrName>
                                        </p:attrNameLst>
                                      </p:cBhvr>
                                      <p:to>
                                        <p:strVal val="visible"/>
                                      </p:to>
                                    </p:set>
                                    <p:anim calcmode="lin" valueType="num">
                                      <p:cBhvr>
                                        <p:cTn id="19" dur="1000" fill="hold"/>
                                        <p:tgtEl>
                                          <p:spTgt spid="48"/>
                                        </p:tgtEl>
                                        <p:attrNameLst>
                                          <p:attrName>ppt_x</p:attrName>
                                        </p:attrNameLst>
                                      </p:cBhvr>
                                      <p:tavLst>
                                        <p:tav tm="0">
                                          <p:val>
                                            <p:strVal val="#ppt_x-.2"/>
                                          </p:val>
                                        </p:tav>
                                        <p:tav tm="100000">
                                          <p:val>
                                            <p:strVal val="#ppt_x"/>
                                          </p:val>
                                        </p:tav>
                                      </p:tavLst>
                                    </p:anim>
                                    <p:anim calcmode="lin" valueType="num">
                                      <p:cBhvr>
                                        <p:cTn id="20" dur="1000" fill="hold"/>
                                        <p:tgtEl>
                                          <p:spTgt spid="48"/>
                                        </p:tgtEl>
                                        <p:attrNameLst>
                                          <p:attrName>ppt_y</p:attrName>
                                        </p:attrNameLst>
                                      </p:cBhvr>
                                      <p:tavLst>
                                        <p:tav tm="0">
                                          <p:val>
                                            <p:strVal val="#ppt_y"/>
                                          </p:val>
                                        </p:tav>
                                        <p:tav tm="100000">
                                          <p:val>
                                            <p:strVal val="#ppt_y"/>
                                          </p:val>
                                        </p:tav>
                                      </p:tavLst>
                                    </p:anim>
                                    <p:animEffect transition="in" filter="wipe(right)" prLst="gradientSize: 0.1">
                                      <p:cBhvr>
                                        <p:cTn id="21" dur="1000"/>
                                        <p:tgtEl>
                                          <p:spTgt spid="48"/>
                                        </p:tgtEl>
                                      </p:cBhvr>
                                    </p:animEffect>
                                  </p:childTnLst>
                                </p:cTn>
                              </p:par>
                            </p:childTnLst>
                          </p:cTn>
                        </p:par>
                        <p:par>
                          <p:cTn id="22" fill="hold">
                            <p:stCondLst>
                              <p:cond delay="3000"/>
                            </p:stCondLst>
                            <p:childTnLst>
                              <p:par>
                                <p:cTn id="23" presetID="0" presetClass="path" presetSubtype="0" accel="50000" decel="50000" fill="hold" nodeType="afterEffect">
                                  <p:stCondLst>
                                    <p:cond delay="0"/>
                                  </p:stCondLst>
                                  <p:childTnLst>
                                    <p:animMotion origin="layout" path="M 0.03984 -0.24838 C 0.03346 -0.25232 0.02799 -0.25787 0.02213 -0.2625 C 0.01888 -0.26505 0.01549 -0.26597 0.01237 -0.26783 C 0.0112 -0.26852 0.01041 -0.27084 0.00937 -0.27153 C 0.0082 -0.27222 -0.00065 -0.27477 -0.00143 -0.275 C -0.00834 -0.27732 -0.01393 -0.28079 -0.0211 -0.28195 C -0.02539 -0.28403 -0.02956 -0.28634 -0.03386 -0.28912 C -0.03711 -0.29097 -0.03867 -0.29005 -0.04167 -0.29259 C -0.04714 -0.29746 -0.05222 -0.30232 -0.05834 -0.30486 C -0.05925 -0.30602 -0.06016 -0.30764 -0.0612 -0.30857 C -0.06224 -0.30949 -0.06328 -0.30949 -0.06419 -0.31019 C -0.07031 -0.31644 -0.07513 -0.32384 -0.0819 -0.32801 C -0.08477 -0.3331 -0.08776 -0.33843 -0.09076 -0.34375 C -0.09232 -0.34676 -0.09479 -0.34699 -0.09662 -0.34908 C -0.09948 -0.35695 -0.10456 -0.36343 -0.10834 -0.37037 C -0.11406 -0.38056 -0.11979 -0.39074 -0.125 -0.40209 C -0.13268 -0.41829 -0.13607 -0.44236 -0.13972 -0.46204 C -0.14063 -0.47315 -0.14219 -0.4831 -0.14362 -0.49375 C -0.14388 -0.51945 -0.14102 -0.57824 -0.14753 -0.61389 C -0.15026 -0.65695 -0.14948 -0.69468 -0.16029 -0.7338 C -0.16224 -0.74028 -0.1638 -0.74954 -0.16628 -0.75509 C -0.17318 -0.7713 -0.16966 -0.76088 -0.175 -0.76921 C -0.17865 -0.77431 -0.18229 -0.78241 -0.18685 -0.78496 C -0.19935 -0.79259 -0.21068 -0.79584 -0.22409 -0.79746 C -0.25052 -0.8132 -0.28073 -0.79977 -0.30847 -0.7956 C -0.32891 -0.78334 -0.34271 -0.79769 -0.35847 -0.8132 C -0.36107 -0.81574 -0.36432 -0.81644 -0.36641 -0.82037 C -0.36979 -0.82639 -0.3724 -0.82871 -0.37709 -0.83079 C -0.38099 -0.83773 -0.38568 -0.83889 -0.38985 -0.84491 C -0.39375 -0.85093 -0.39714 -0.85371 -0.40169 -0.85903 C -0.40365 -0.86158 -0.40638 -0.86065 -0.40847 -0.86273 C -0.41472 -0.86875 -0.41745 -0.87199 -0.42422 -0.875 C -0.4293 -0.88102 -0.43594 -0.88287 -0.44193 -0.88565 C -0.45143 -0.89699 -0.48125 -0.89236 -0.48503 -0.89259 C -0.49518 -0.89884 -0.48386 -0.89259 -0.50951 -0.89259 C -0.55573 -0.89259 -0.60182 -0.89375 -0.64792 -0.89445 C -0.65742 -0.90023 -0.66589 -0.91088 -0.67539 -0.91736 C -0.67852 -0.91968 -0.68073 -0.92431 -0.68412 -0.92431 " pathEditMode="relative" rAng="0" ptsTypes="fffffffffffffffffffffffffffffffffffffA">
                                      <p:cBhvr>
                                        <p:cTn id="24" dur="2000" fill="hold"/>
                                        <p:tgtEl>
                                          <p:spTgt spid="47"/>
                                        </p:tgtEl>
                                        <p:attrNameLst>
                                          <p:attrName>ppt_x</p:attrName>
                                          <p:attrName>ppt_y</p:attrName>
                                        </p:attrNameLst>
                                      </p:cBhvr>
                                      <p:rCtr x="-36200" y="-33800"/>
                                    </p:animMotion>
                                  </p:childTnLst>
                                </p:cTn>
                              </p:par>
                            </p:childTnLst>
                          </p:cTn>
                        </p:par>
                        <p:par>
                          <p:cTn id="25" fill="hold">
                            <p:stCondLst>
                              <p:cond delay="5000"/>
                            </p:stCondLst>
                            <p:childTnLst>
                              <p:par>
                                <p:cTn id="26" presetID="23" presetClass="entr" presetSubtype="16" fill="hold" nodeType="afterEffect">
                                  <p:stCondLst>
                                    <p:cond delay="0"/>
                                  </p:stCondLst>
                                  <p:childTnLst>
                                    <p:set>
                                      <p:cBhvr>
                                        <p:cTn id="27" dur="1" fill="hold">
                                          <p:stCondLst>
                                            <p:cond delay="0"/>
                                          </p:stCondLst>
                                        </p:cTn>
                                        <p:tgtEl>
                                          <p:spTgt spid="49"/>
                                        </p:tgtEl>
                                        <p:attrNameLst>
                                          <p:attrName>style.visibility</p:attrName>
                                        </p:attrNameLst>
                                      </p:cBhvr>
                                      <p:to>
                                        <p:strVal val="visible"/>
                                      </p:to>
                                    </p:set>
                                    <p:anim calcmode="lin" valueType="num">
                                      <p:cBhvr>
                                        <p:cTn id="28" dur="500" fill="hold"/>
                                        <p:tgtEl>
                                          <p:spTgt spid="49"/>
                                        </p:tgtEl>
                                        <p:attrNameLst>
                                          <p:attrName>ppt_w</p:attrName>
                                        </p:attrNameLst>
                                      </p:cBhvr>
                                      <p:tavLst>
                                        <p:tav tm="0">
                                          <p:val>
                                            <p:fltVal val="0"/>
                                          </p:val>
                                        </p:tav>
                                        <p:tav tm="100000">
                                          <p:val>
                                            <p:strVal val="#ppt_w"/>
                                          </p:val>
                                        </p:tav>
                                      </p:tavLst>
                                    </p:anim>
                                    <p:anim calcmode="lin" valueType="num">
                                      <p:cBhvr>
                                        <p:cTn id="29" dur="500" fill="hold"/>
                                        <p:tgtEl>
                                          <p:spTgt spid="49"/>
                                        </p:tgtEl>
                                        <p:attrNameLst>
                                          <p:attrName>ppt_h</p:attrName>
                                        </p:attrNameLst>
                                      </p:cBhvr>
                                      <p:tavLst>
                                        <p:tav tm="0">
                                          <p:val>
                                            <p:fltVal val="0"/>
                                          </p:val>
                                        </p:tav>
                                        <p:tav tm="100000">
                                          <p:val>
                                            <p:strVal val="#ppt_h"/>
                                          </p:val>
                                        </p:tav>
                                      </p:tavLst>
                                    </p:anim>
                                  </p:childTnLst>
                                </p:cTn>
                              </p:par>
                              <p:par>
                                <p:cTn id="30" presetID="1" presetClass="entr" presetSubtype="0" fill="hold" nodeType="withEffect">
                                  <p:stCondLst>
                                    <p:cond delay="0"/>
                                  </p:stCondLst>
                                  <p:childTnLst>
                                    <p:set>
                                      <p:cBhvr>
                                        <p:cTn id="31" dur="1" fill="hold">
                                          <p:stCondLst>
                                            <p:cond delay="0"/>
                                          </p:stCondLst>
                                        </p:cTn>
                                        <p:tgtEl>
                                          <p:spTgt spid="50"/>
                                        </p:tgtEl>
                                        <p:attrNameLst>
                                          <p:attrName>style.visibility</p:attrName>
                                        </p:attrNameLst>
                                      </p:cBhvr>
                                      <p:to>
                                        <p:strVal val="visible"/>
                                      </p:to>
                                    </p:set>
                                  </p:childTnLst>
                                </p:cTn>
                              </p:par>
                              <p:par>
                                <p:cTn id="32" presetID="0" presetClass="path" presetSubtype="0" accel="50000" decel="50000" fill="hold" nodeType="withEffect">
                                  <p:stCondLst>
                                    <p:cond delay="0"/>
                                  </p:stCondLst>
                                  <p:childTnLst>
                                    <p:animMotion origin="layout" path="M -0.05104 0.01759 C -0.05638 0.01134 -0.05586 0.00416 -0.05938 -0.00463 C -0.06029 -0.00671 -0.06159 -0.0081 -0.0625 -0.01019 C -0.06706 -0.0206 -0.06836 -0.03033 -0.075 -0.03611 C -0.08464 -0.03033 -0.09271 -0.02685 -0.1 -0.01389 C -0.10195 -0.00324 -0.10039 0.00926 -0.10313 0.01944 C -0.10404 0.02291 -0.10938 0.02315 -0.10938 0.02338 C -0.11498 0.02199 -0.1207 0.02222 -0.12604 0.01944 C -0.12722 0.01875 -0.12761 0.01597 -0.12813 0.01389 C -0.13307 -0.00671 -0.12266 0.02407 -0.13333 -0.00463 C -0.13477 -0.00857 -0.13503 -0.01366 -0.13646 -0.01759 C -0.13867 -0.02338 -0.14154 -0.02847 -0.14375 -0.03426 C -0.1444 -0.03611 -0.14466 -0.03912 -0.14583 -0.03982 C -0.15013 -0.04236 -0.14805 -0.04051 -0.15208 -0.04537 C -0.16315 -0.04468 -0.17435 -0.04584 -0.18542 -0.04352 C -0.18672 -0.04329 -0.18724 -0.04005 -0.1875 -0.03796 C -0.18841 -0.02871 -0.18737 -0.01921 -0.18854 -0.01019 C -0.18906 -0.00579 -0.19128 -0.00278 -0.19271 0.00092 C -0.1957 0.00879 -0.19623 0.01643 -0.2 0.02315 C -0.20169 0.03241 -0.20534 0.0368 -0.21042 0.03981 C -0.21862 0.03773 -0.22214 0.03704 -0.22917 0.0287 C -0.23125 0.02616 -0.23542 0.02129 -0.23542 0.02153 C -0.23685 0.01759 -0.23815 0.01389 -0.23958 0.01018 C -0.24505 -0.00417 -0.24219 -0.02477 -0.25104 -0.03611 C -0.25404 -0.03982 -0.25599 -0.04028 -0.25938 -0.04167 C -0.26914 -0.04097 -0.27891 -0.04213 -0.28854 -0.03982 C -0.29219 -0.03889 -0.2918 -0.03056 -0.29271 -0.02685 C -0.29518 -0.0169 -0.29857 -0.01412 -0.30208 -0.00463 C -0.30352 -0.00093 -0.3043 0.0037 -0.30625 0.00648 C -0.31133 0.01342 -0.31693 0.01597 -0.32292 0.01944 C -0.32852 0.02268 -0.33281 0.03079 -0.33854 0.03426 C -0.34037 0.03403 -0.34974 0.0331 -0.35313 0.03055 C -0.35625 0.02824 -0.35768 0.025 -0.36146 0.025 " pathEditMode="relative" rAng="0" ptsTypes="ffffffffffffffffffffffffffffffffA">
                                      <p:cBhvr>
                                        <p:cTn id="33" dur="2000" fill="hold"/>
                                        <p:tgtEl>
                                          <p:spTgt spid="50"/>
                                        </p:tgtEl>
                                        <p:attrNameLst>
                                          <p:attrName>ppt_x</p:attrName>
                                          <p:attrName>ppt_y</p:attrName>
                                        </p:attrNameLst>
                                      </p:cBhvr>
                                      <p:rCtr x="-15500" y="-2100"/>
                                    </p:animMotion>
                                  </p:childTnLst>
                                </p:cTn>
                              </p:par>
                            </p:childTnLst>
                          </p:cTn>
                        </p:par>
                        <p:par>
                          <p:cTn id="34" fill="hold">
                            <p:stCondLst>
                              <p:cond delay="7000"/>
                            </p:stCondLst>
                            <p:childTnLst>
                              <p:par>
                                <p:cTn id="35" presetID="26" presetClass="entr" presetSubtype="0" fill="hold" nodeType="afterEffect">
                                  <p:stCondLst>
                                    <p:cond delay="0"/>
                                  </p:stCondLst>
                                  <p:childTnLst>
                                    <p:set>
                                      <p:cBhvr>
                                        <p:cTn id="36" dur="1" fill="hold">
                                          <p:stCondLst>
                                            <p:cond delay="0"/>
                                          </p:stCondLst>
                                        </p:cTn>
                                        <p:tgtEl>
                                          <p:spTgt spid="64"/>
                                        </p:tgtEl>
                                        <p:attrNameLst>
                                          <p:attrName>style.visibility</p:attrName>
                                        </p:attrNameLst>
                                      </p:cBhvr>
                                      <p:to>
                                        <p:strVal val="visible"/>
                                      </p:to>
                                    </p:set>
                                    <p:animEffect transition="in" filter="wipe(down)">
                                      <p:cBhvr>
                                        <p:cTn id="37" dur="580">
                                          <p:stCondLst>
                                            <p:cond delay="0"/>
                                          </p:stCondLst>
                                        </p:cTn>
                                        <p:tgtEl>
                                          <p:spTgt spid="64"/>
                                        </p:tgtEl>
                                      </p:cBhvr>
                                    </p:animEffect>
                                    <p:anim calcmode="lin" valueType="num">
                                      <p:cBhvr>
                                        <p:cTn id="38" dur="1822" tmFilter="0,0; 0.14,0.36; 0.43,0.73; 0.71,0.91; 1.0,1.0">
                                          <p:stCondLst>
                                            <p:cond delay="0"/>
                                          </p:stCondLst>
                                        </p:cTn>
                                        <p:tgtEl>
                                          <p:spTgt spid="64"/>
                                        </p:tgtEl>
                                        <p:attrNameLst>
                                          <p:attrName>ppt_x</p:attrName>
                                        </p:attrNameLst>
                                      </p:cBhvr>
                                      <p:tavLst>
                                        <p:tav tm="0">
                                          <p:val>
                                            <p:strVal val="#ppt_x-0.25"/>
                                          </p:val>
                                        </p:tav>
                                        <p:tav tm="100000">
                                          <p:val>
                                            <p:strVal val="#ppt_x"/>
                                          </p:val>
                                        </p:tav>
                                      </p:tavLst>
                                    </p:anim>
                                    <p:anim calcmode="lin" valueType="num">
                                      <p:cBhvr>
                                        <p:cTn id="39" dur="664" tmFilter="0.0,0.0; 0.25,0.07; 0.50,0.2; 0.75,0.467; 1.0,1.0">
                                          <p:stCondLst>
                                            <p:cond delay="0"/>
                                          </p:stCondLst>
                                        </p:cTn>
                                        <p:tgtEl>
                                          <p:spTgt spid="64"/>
                                        </p:tgtEl>
                                        <p:attrNameLst>
                                          <p:attrName>ppt_y</p:attrName>
                                        </p:attrNameLst>
                                      </p:cBhvr>
                                      <p:tavLst>
                                        <p:tav tm="0" fmla="#ppt_y-sin(pi*$)/3">
                                          <p:val>
                                            <p:fltVal val="0.5"/>
                                          </p:val>
                                        </p:tav>
                                        <p:tav tm="100000">
                                          <p:val>
                                            <p:fltVal val="1"/>
                                          </p:val>
                                        </p:tav>
                                      </p:tavLst>
                                    </p:anim>
                                    <p:anim calcmode="lin" valueType="num">
                                      <p:cBhvr>
                                        <p:cTn id="40" dur="664" tmFilter="0, 0; 0.125,0.2665; 0.25,0.4; 0.375,0.465; 0.5,0.5;  0.625,0.535; 0.75,0.6; 0.875,0.7335; 1,1">
                                          <p:stCondLst>
                                            <p:cond delay="664"/>
                                          </p:stCondLst>
                                        </p:cTn>
                                        <p:tgtEl>
                                          <p:spTgt spid="64"/>
                                        </p:tgtEl>
                                        <p:attrNameLst>
                                          <p:attrName>ppt_y</p:attrName>
                                        </p:attrNameLst>
                                      </p:cBhvr>
                                      <p:tavLst>
                                        <p:tav tm="0" fmla="#ppt_y-sin(pi*$)/9">
                                          <p:val>
                                            <p:fltVal val="0"/>
                                          </p:val>
                                        </p:tav>
                                        <p:tav tm="100000">
                                          <p:val>
                                            <p:fltVal val="1"/>
                                          </p:val>
                                        </p:tav>
                                      </p:tavLst>
                                    </p:anim>
                                    <p:anim calcmode="lin" valueType="num">
                                      <p:cBhvr>
                                        <p:cTn id="41" dur="332" tmFilter="0, 0; 0.125,0.2665; 0.25,0.4; 0.375,0.465; 0.5,0.5;  0.625,0.535; 0.75,0.6; 0.875,0.7335; 1,1">
                                          <p:stCondLst>
                                            <p:cond delay="1324"/>
                                          </p:stCondLst>
                                        </p:cTn>
                                        <p:tgtEl>
                                          <p:spTgt spid="64"/>
                                        </p:tgtEl>
                                        <p:attrNameLst>
                                          <p:attrName>ppt_y</p:attrName>
                                        </p:attrNameLst>
                                      </p:cBhvr>
                                      <p:tavLst>
                                        <p:tav tm="0" fmla="#ppt_y-sin(pi*$)/27">
                                          <p:val>
                                            <p:fltVal val="0"/>
                                          </p:val>
                                        </p:tav>
                                        <p:tav tm="100000">
                                          <p:val>
                                            <p:fltVal val="1"/>
                                          </p:val>
                                        </p:tav>
                                      </p:tavLst>
                                    </p:anim>
                                    <p:anim calcmode="lin" valueType="num">
                                      <p:cBhvr>
                                        <p:cTn id="42" dur="164" tmFilter="0, 0; 0.125,0.2665; 0.25,0.4; 0.375,0.465; 0.5,0.5;  0.625,0.535; 0.75,0.6; 0.875,0.7335; 1,1">
                                          <p:stCondLst>
                                            <p:cond delay="1656"/>
                                          </p:stCondLst>
                                        </p:cTn>
                                        <p:tgtEl>
                                          <p:spTgt spid="64"/>
                                        </p:tgtEl>
                                        <p:attrNameLst>
                                          <p:attrName>ppt_y</p:attrName>
                                        </p:attrNameLst>
                                      </p:cBhvr>
                                      <p:tavLst>
                                        <p:tav tm="0" fmla="#ppt_y-sin(pi*$)/81">
                                          <p:val>
                                            <p:fltVal val="0"/>
                                          </p:val>
                                        </p:tav>
                                        <p:tav tm="100000">
                                          <p:val>
                                            <p:fltVal val="1"/>
                                          </p:val>
                                        </p:tav>
                                      </p:tavLst>
                                    </p:anim>
                                    <p:animScale>
                                      <p:cBhvr>
                                        <p:cTn id="43" dur="26">
                                          <p:stCondLst>
                                            <p:cond delay="650"/>
                                          </p:stCondLst>
                                        </p:cTn>
                                        <p:tgtEl>
                                          <p:spTgt spid="64"/>
                                        </p:tgtEl>
                                      </p:cBhvr>
                                      <p:to x="100000" y="60000"/>
                                    </p:animScale>
                                    <p:animScale>
                                      <p:cBhvr>
                                        <p:cTn id="44" dur="166" decel="50000">
                                          <p:stCondLst>
                                            <p:cond delay="676"/>
                                          </p:stCondLst>
                                        </p:cTn>
                                        <p:tgtEl>
                                          <p:spTgt spid="64"/>
                                        </p:tgtEl>
                                      </p:cBhvr>
                                      <p:to x="100000" y="100000"/>
                                    </p:animScale>
                                    <p:animScale>
                                      <p:cBhvr>
                                        <p:cTn id="45" dur="26">
                                          <p:stCondLst>
                                            <p:cond delay="1312"/>
                                          </p:stCondLst>
                                        </p:cTn>
                                        <p:tgtEl>
                                          <p:spTgt spid="64"/>
                                        </p:tgtEl>
                                      </p:cBhvr>
                                      <p:to x="100000" y="80000"/>
                                    </p:animScale>
                                    <p:animScale>
                                      <p:cBhvr>
                                        <p:cTn id="46" dur="166" decel="50000">
                                          <p:stCondLst>
                                            <p:cond delay="1338"/>
                                          </p:stCondLst>
                                        </p:cTn>
                                        <p:tgtEl>
                                          <p:spTgt spid="64"/>
                                        </p:tgtEl>
                                      </p:cBhvr>
                                      <p:to x="100000" y="100000"/>
                                    </p:animScale>
                                    <p:animScale>
                                      <p:cBhvr>
                                        <p:cTn id="47" dur="26">
                                          <p:stCondLst>
                                            <p:cond delay="1642"/>
                                          </p:stCondLst>
                                        </p:cTn>
                                        <p:tgtEl>
                                          <p:spTgt spid="64"/>
                                        </p:tgtEl>
                                      </p:cBhvr>
                                      <p:to x="100000" y="90000"/>
                                    </p:animScale>
                                    <p:animScale>
                                      <p:cBhvr>
                                        <p:cTn id="48" dur="166" decel="50000">
                                          <p:stCondLst>
                                            <p:cond delay="1668"/>
                                          </p:stCondLst>
                                        </p:cTn>
                                        <p:tgtEl>
                                          <p:spTgt spid="64"/>
                                        </p:tgtEl>
                                      </p:cBhvr>
                                      <p:to x="100000" y="100000"/>
                                    </p:animScale>
                                    <p:animScale>
                                      <p:cBhvr>
                                        <p:cTn id="49" dur="26">
                                          <p:stCondLst>
                                            <p:cond delay="1808"/>
                                          </p:stCondLst>
                                        </p:cTn>
                                        <p:tgtEl>
                                          <p:spTgt spid="64"/>
                                        </p:tgtEl>
                                      </p:cBhvr>
                                      <p:to x="100000" y="95000"/>
                                    </p:animScale>
                                    <p:animScale>
                                      <p:cBhvr>
                                        <p:cTn id="50" dur="166" decel="50000">
                                          <p:stCondLst>
                                            <p:cond delay="1834"/>
                                          </p:stCondLst>
                                        </p:cTn>
                                        <p:tgtEl>
                                          <p:spTgt spid="6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5230107"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496888" y="1106488"/>
            <a:ext cx="1250950" cy="546100"/>
          </a:xfrm>
          <a:prstGeom prst="rect">
            <a:avLst/>
          </a:prstGeom>
          <a:noFill/>
          <a:ln w="9525">
            <a:noFill/>
            <a:miter lim="800000"/>
            <a:headEnd/>
            <a:tailEnd/>
          </a:ln>
        </p:spPr>
      </p:pic>
      <p:pic>
        <p:nvPicPr>
          <p:cNvPr id="21" name="图片 20" descr="book3.png"/>
          <p:cNvPicPr>
            <a:picLocks noChangeAspect="1"/>
          </p:cNvPicPr>
          <p:nvPr/>
        </p:nvPicPr>
        <p:blipFill>
          <a:blip r:embed="rId3"/>
          <a:srcRect l="10980" t="7890" r="17050" b="13779"/>
          <a:stretch>
            <a:fillRect/>
          </a:stretch>
        </p:blipFill>
        <p:spPr bwMode="auto">
          <a:xfrm>
            <a:off x="7967663" y="3946525"/>
            <a:ext cx="971550" cy="1058863"/>
          </a:xfrm>
          <a:prstGeom prst="rect">
            <a:avLst/>
          </a:prstGeom>
          <a:noFill/>
          <a:ln w="9525">
            <a:noFill/>
            <a:miter lim="800000"/>
            <a:headEnd/>
            <a:tailEnd/>
          </a:ln>
        </p:spPr>
      </p:pic>
      <p:sp>
        <p:nvSpPr>
          <p:cNvPr id="9" name="矩形 8"/>
          <p:cNvSpPr>
            <a:spLocks noChangeArrowheads="1"/>
          </p:cNvSpPr>
          <p:nvPr/>
        </p:nvSpPr>
        <p:spPr bwMode="auto">
          <a:xfrm>
            <a:off x="306388" y="349250"/>
            <a:ext cx="5089525"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不同形式能量的相互转化</a:t>
            </a:r>
          </a:p>
        </p:txBody>
      </p:sp>
      <p:sp>
        <p:nvSpPr>
          <p:cNvPr id="23" name="矩形 22"/>
          <p:cNvSpPr>
            <a:spLocks noChangeArrowheads="1"/>
          </p:cNvSpPr>
          <p:nvPr/>
        </p:nvSpPr>
        <p:spPr bwMode="auto">
          <a:xfrm>
            <a:off x="1122363" y="1995686"/>
            <a:ext cx="7074634" cy="1731243"/>
          </a:xfrm>
          <a:prstGeom prst="rect">
            <a:avLst/>
          </a:prstGeom>
          <a:noFill/>
          <a:ln w="9525">
            <a:noFill/>
            <a:miter lim="800000"/>
            <a:headEnd/>
            <a:tailEnd/>
          </a:ln>
        </p:spPr>
        <p:txBody>
          <a:bodyPr wrap="square" lIns="68580" tIns="34290" rIns="68580" bIns="34290">
            <a:spAutoFit/>
          </a:bodyPr>
          <a:lstStyle/>
          <a:p>
            <a:pPr>
              <a:lnSpc>
                <a:spcPct val="150000"/>
              </a:lnSpc>
            </a:pPr>
            <a:r>
              <a:rPr lang="zh-CN" altLang="en-US" sz="2400" b="1" dirty="0">
                <a:latin typeface="微软雅黑" pitchFamily="34" charset="-122"/>
                <a:ea typeface="微软雅黑" pitchFamily="34" charset="-122"/>
              </a:rPr>
              <a:t>能量的转化和转移的区别</a:t>
            </a:r>
            <a:r>
              <a:rPr lang="en-US" altLang="zh-CN" sz="2400" b="1" dirty="0">
                <a:latin typeface="微软雅黑" pitchFamily="34" charset="-122"/>
                <a:ea typeface="微软雅黑" pitchFamily="34" charset="-122"/>
              </a:rPr>
              <a:t>:</a:t>
            </a:r>
          </a:p>
          <a:p>
            <a:pPr>
              <a:lnSpc>
                <a:spcPct val="150000"/>
              </a:lnSpc>
            </a:pPr>
            <a:r>
              <a:rPr lang="zh-CN" altLang="en-US" sz="2400" b="1" dirty="0">
                <a:latin typeface="微软雅黑" pitchFamily="34" charset="-122"/>
                <a:ea typeface="微软雅黑" pitchFamily="34" charset="-122"/>
              </a:rPr>
              <a:t>能量的转化是能量的形式发生了改变</a:t>
            </a:r>
            <a:r>
              <a:rPr lang="en-US" altLang="zh-CN" sz="2400" b="1" dirty="0">
                <a:latin typeface="微软雅黑" pitchFamily="34" charset="-122"/>
                <a:ea typeface="微软雅黑" pitchFamily="34" charset="-122"/>
              </a:rPr>
              <a:t>,</a:t>
            </a:r>
            <a:r>
              <a:rPr lang="zh-CN" altLang="en-US" sz="2400" b="1" dirty="0">
                <a:latin typeface="微软雅黑" pitchFamily="34" charset="-122"/>
                <a:ea typeface="微软雅黑" pitchFamily="34" charset="-122"/>
              </a:rPr>
              <a:t>能量的转移是能量的形式不发生改变</a:t>
            </a:r>
            <a:r>
              <a:rPr lang="en-US" altLang="zh-CN" sz="2400" b="1" dirty="0">
                <a:latin typeface="微软雅黑" pitchFamily="34" charset="-122"/>
                <a:ea typeface="微软雅黑" pitchFamily="34" charset="-122"/>
              </a:rPr>
              <a:t>,</a:t>
            </a:r>
            <a:r>
              <a:rPr lang="zh-CN" altLang="en-US" sz="2400" b="1" dirty="0">
                <a:latin typeface="微软雅黑" pitchFamily="34" charset="-122"/>
                <a:ea typeface="微软雅黑" pitchFamily="34" charset="-122"/>
              </a:rPr>
              <a:t>但能量的载体发生变化</a:t>
            </a:r>
            <a:r>
              <a:rPr lang="en-US" altLang="zh-CN" sz="2400" b="1" dirty="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slide(fromBottom)">
                                      <p:cBhvr>
                                        <p:cTn id="21"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431800" y="1187450"/>
            <a:ext cx="1230313" cy="346075"/>
          </a:xfrm>
          <a:prstGeom prst="rect">
            <a:avLst/>
          </a:prstGeom>
          <a:noFill/>
          <a:ln w="9525">
            <a:noFill/>
            <a:miter lim="800000"/>
            <a:headEnd/>
            <a:tailEnd/>
          </a:ln>
        </p:spPr>
      </p:pic>
      <p:grpSp>
        <p:nvGrpSpPr>
          <p:cNvPr id="2" name="组合 18"/>
          <p:cNvGrpSpPr>
            <a:grpSpLocks/>
          </p:cNvGrpSpPr>
          <p:nvPr/>
        </p:nvGrpSpPr>
        <p:grpSpPr bwMode="auto">
          <a:xfrm>
            <a:off x="252413" y="0"/>
            <a:ext cx="5224462"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0859" y="208524"/>
              <a:ext cx="418795" cy="1748"/>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2878" y="208524"/>
              <a:ext cx="418795" cy="1747"/>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5089525"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不同形式能量的相互转化</a:t>
            </a:r>
          </a:p>
        </p:txBody>
      </p:sp>
      <p:sp>
        <p:nvSpPr>
          <p:cNvPr id="14" name="矩形 13"/>
          <p:cNvSpPr>
            <a:spLocks noChangeArrowheads="1"/>
          </p:cNvSpPr>
          <p:nvPr/>
        </p:nvSpPr>
        <p:spPr bwMode="auto">
          <a:xfrm>
            <a:off x="79375" y="1596093"/>
            <a:ext cx="5543550" cy="3302000"/>
          </a:xfrm>
          <a:prstGeom prst="rect">
            <a:avLst/>
          </a:prstGeom>
          <a:noFill/>
          <a:ln w="9525">
            <a:noFill/>
            <a:miter lim="800000"/>
            <a:headEnd/>
            <a:tailEnd/>
          </a:ln>
        </p:spPr>
        <p:txBody>
          <a:bodyPr lIns="68580" tIns="34290" rIns="68580" bIns="34290">
            <a:spAutoFit/>
          </a:bodyPr>
          <a:lstStyle/>
          <a:p>
            <a:pPr algn="just">
              <a:lnSpc>
                <a:spcPct val="150000"/>
              </a:lnSpc>
            </a:pPr>
            <a:r>
              <a:rPr lang="zh-CN" altLang="en-US" sz="2000" dirty="0">
                <a:latin typeface="微软雅黑" pitchFamily="34" charset="-122"/>
                <a:ea typeface="微软雅黑" pitchFamily="34" charset="-122"/>
              </a:rPr>
              <a:t>       妈妈骑电动车送小华上学</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小华问妈妈</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电动车为什么不用蹬就能向前运动</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实际上这是能量转化的结果</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原因是电动车的蓄电池放电时将化学能转化为电能</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电能又转化为机械能</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使电动车向前运动</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生活中能量转化的事例很多</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例如电灯发光将电能转化为光能</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电风扇转动将电能转化为机械能</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用电饭锅做饭将电能转化为内能等</a:t>
            </a:r>
            <a:r>
              <a:rPr lang="en-US" altLang="zh-CN" sz="2000" dirty="0">
                <a:latin typeface="微软雅黑" pitchFamily="34" charset="-122"/>
                <a:ea typeface="微软雅黑" pitchFamily="34" charset="-122"/>
              </a:rPr>
              <a:t>.</a:t>
            </a:r>
            <a:r>
              <a:rPr lang="zh-CN" altLang="en-US" sz="2000" dirty="0">
                <a:latin typeface="微软雅黑" pitchFamily="34" charset="-122"/>
                <a:ea typeface="微软雅黑" pitchFamily="34" charset="-122"/>
              </a:rPr>
              <a:t>　</a:t>
            </a:r>
          </a:p>
        </p:txBody>
      </p:sp>
      <p:pic>
        <p:nvPicPr>
          <p:cNvPr id="11" name="tt281.jpg" descr="id:2147501472;FounderCES"/>
          <p:cNvPicPr>
            <a:picLocks noChangeAspect="1" noChangeArrowheads="1"/>
          </p:cNvPicPr>
          <p:nvPr/>
        </p:nvPicPr>
        <p:blipFill>
          <a:blip r:embed="rId5">
            <a:clrChange>
              <a:clrFrom>
                <a:srgbClr val="D7E9D9"/>
              </a:clrFrom>
              <a:clrTo>
                <a:srgbClr val="D7E9D9">
                  <a:alpha val="0"/>
                </a:srgbClr>
              </a:clrTo>
            </a:clrChange>
          </a:blip>
          <a:srcRect/>
          <a:stretch>
            <a:fillRect/>
          </a:stretch>
        </p:blipFill>
        <p:spPr bwMode="auto">
          <a:xfrm>
            <a:off x="5839447" y="1533525"/>
            <a:ext cx="3203609" cy="2232521"/>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par>
                                <p:cTn id="34" presetID="12" presetClass="entr" presetSubtype="4" fill="hold" nodeType="with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slide(fromBottom)">
                                      <p:cBhvr>
                                        <p:cTn id="36"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431800" y="1100138"/>
            <a:ext cx="1230313" cy="522287"/>
          </a:xfrm>
          <a:prstGeom prst="rect">
            <a:avLst/>
          </a:prstGeom>
          <a:noFill/>
          <a:ln w="9525">
            <a:noFill/>
            <a:miter lim="800000"/>
            <a:headEnd/>
            <a:tailEnd/>
          </a:ln>
        </p:spPr>
      </p:pic>
      <p:grpSp>
        <p:nvGrpSpPr>
          <p:cNvPr id="2" name="组合 18"/>
          <p:cNvGrpSpPr>
            <a:grpSpLocks/>
          </p:cNvGrpSpPr>
          <p:nvPr/>
        </p:nvGrpSpPr>
        <p:grpSpPr bwMode="auto">
          <a:xfrm>
            <a:off x="252413" y="0"/>
            <a:ext cx="3452812"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1102" y="208076"/>
              <a:ext cx="418795" cy="2643"/>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2353" y="209398"/>
              <a:ext cx="418795" cy="0"/>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3357562"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能量守恒定律</a:t>
            </a:r>
          </a:p>
        </p:txBody>
      </p:sp>
      <p:sp>
        <p:nvSpPr>
          <p:cNvPr id="14" name="矩形 13"/>
          <p:cNvSpPr>
            <a:spLocks noChangeArrowheads="1"/>
          </p:cNvSpPr>
          <p:nvPr/>
        </p:nvSpPr>
        <p:spPr bwMode="auto">
          <a:xfrm>
            <a:off x="601663" y="1622425"/>
            <a:ext cx="4421187" cy="2219967"/>
          </a:xfrm>
          <a:prstGeom prst="rect">
            <a:avLst/>
          </a:prstGeom>
          <a:noFill/>
          <a:ln w="9525">
            <a:noFill/>
            <a:miter lim="800000"/>
            <a:headEnd/>
            <a:tailEnd/>
          </a:ln>
        </p:spPr>
        <p:txBody>
          <a:bodyPr lIns="68580" tIns="34290" rIns="68580" bIns="34290">
            <a:spAutoFit/>
          </a:bodyPr>
          <a:lstStyle/>
          <a:p>
            <a:pPr algn="just">
              <a:lnSpc>
                <a:spcPct val="150000"/>
              </a:lnSpc>
            </a:pPr>
            <a:r>
              <a:rPr lang="zh-CN" altLang="en-US" sz="2400" b="1" dirty="0">
                <a:latin typeface="微软雅黑" pitchFamily="34" charset="-122"/>
                <a:ea typeface="微软雅黑" pitchFamily="34" charset="-122"/>
              </a:rPr>
              <a:t>       蹦极运动中</a:t>
            </a:r>
            <a:r>
              <a:rPr lang="en-US" altLang="zh-CN" sz="2400" b="1" dirty="0">
                <a:latin typeface="微软雅黑" pitchFamily="34" charset="-122"/>
                <a:ea typeface="微软雅黑" pitchFamily="34" charset="-122"/>
              </a:rPr>
              <a:t>,</a:t>
            </a:r>
            <a:r>
              <a:rPr lang="zh-CN" altLang="en-US" sz="2400" b="1" dirty="0">
                <a:latin typeface="微软雅黑" pitchFamily="34" charset="-122"/>
                <a:ea typeface="微软雅黑" pitchFamily="34" charset="-122"/>
              </a:rPr>
              <a:t>人被拉起</a:t>
            </a:r>
            <a:r>
              <a:rPr lang="en-US" altLang="zh-CN" sz="2400" b="1" dirty="0">
                <a:latin typeface="微软雅黑" pitchFamily="34" charset="-122"/>
                <a:ea typeface="微软雅黑" pitchFamily="34" charset="-122"/>
              </a:rPr>
              <a:t>,</a:t>
            </a:r>
            <a:r>
              <a:rPr lang="zh-CN" altLang="en-US" sz="2400" b="1" dirty="0">
                <a:latin typeface="微软雅黑" pitchFamily="34" charset="-122"/>
                <a:ea typeface="微软雅黑" pitchFamily="34" charset="-122"/>
              </a:rPr>
              <a:t>随后又落下</a:t>
            </a:r>
            <a:r>
              <a:rPr lang="en-US" altLang="zh-CN" sz="2400" b="1" dirty="0">
                <a:latin typeface="微软雅黑" pitchFamily="34" charset="-122"/>
                <a:ea typeface="微软雅黑" pitchFamily="34" charset="-122"/>
              </a:rPr>
              <a:t>,</a:t>
            </a:r>
            <a:r>
              <a:rPr lang="zh-CN" altLang="en-US" sz="2400" b="1" dirty="0">
                <a:latin typeface="微软雅黑" pitchFamily="34" charset="-122"/>
                <a:ea typeface="微软雅黑" pitchFamily="34" charset="-122"/>
              </a:rPr>
              <a:t>这样反复多次直到人静止</a:t>
            </a:r>
            <a:r>
              <a:rPr lang="en-US" altLang="zh-CN" sz="2400" b="1" dirty="0">
                <a:latin typeface="微软雅黑" pitchFamily="34" charset="-122"/>
                <a:ea typeface="微软雅黑" pitchFamily="34" charset="-122"/>
              </a:rPr>
              <a:t>,</a:t>
            </a:r>
            <a:r>
              <a:rPr lang="zh-CN" altLang="en-US" sz="2400" b="1" dirty="0">
                <a:latin typeface="微软雅黑" pitchFamily="34" charset="-122"/>
                <a:ea typeface="微软雅黑" pitchFamily="34" charset="-122"/>
              </a:rPr>
              <a:t>此过程中机械能减少</a:t>
            </a:r>
            <a:r>
              <a:rPr lang="en-US" altLang="zh-CN" sz="2400" b="1" dirty="0">
                <a:latin typeface="微软雅黑" pitchFamily="34" charset="-122"/>
                <a:ea typeface="微软雅黑" pitchFamily="34" charset="-122"/>
              </a:rPr>
              <a:t>,</a:t>
            </a:r>
            <a:r>
              <a:rPr lang="zh-CN" altLang="en-US" sz="2400" b="1" dirty="0">
                <a:latin typeface="微软雅黑" pitchFamily="34" charset="-122"/>
                <a:ea typeface="微软雅黑" pitchFamily="34" charset="-122"/>
              </a:rPr>
              <a:t>但能量的总量保持不变</a:t>
            </a:r>
            <a:r>
              <a:rPr lang="en-US" altLang="zh-CN" sz="2400" b="1" dirty="0">
                <a:latin typeface="微软雅黑" pitchFamily="34" charset="-122"/>
                <a:ea typeface="微软雅黑" pitchFamily="34" charset="-122"/>
              </a:rPr>
              <a:t>.</a:t>
            </a:r>
          </a:p>
        </p:txBody>
      </p:sp>
      <p:pic>
        <p:nvPicPr>
          <p:cNvPr id="12" name="tt283.jpg" descr="id:2147501564;FounderCES"/>
          <p:cNvPicPr>
            <a:picLocks noChangeAspect="1" noChangeArrowheads="1"/>
          </p:cNvPicPr>
          <p:nvPr/>
        </p:nvPicPr>
        <p:blipFill>
          <a:blip r:embed="rId5"/>
          <a:srcRect/>
          <a:stretch>
            <a:fillRect/>
          </a:stretch>
        </p:blipFill>
        <p:spPr bwMode="auto">
          <a:xfrm>
            <a:off x="5364088" y="157162"/>
            <a:ext cx="3096344" cy="367529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500"/>
                            </p:stCondLst>
                            <p:childTnLst>
                              <p:par>
                                <p:cTn id="31" presetID="12" presetClass="entr" presetSubtype="4" fill="hold" grpId="0" nodeType="after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slide(fromBottom)">
                                      <p:cBhvr>
                                        <p:cTn id="33" dur="500"/>
                                        <p:tgtEl>
                                          <p:spTgt spid="14"/>
                                        </p:tgtEl>
                                      </p:cBhvr>
                                    </p:animEffect>
                                  </p:childTnLst>
                                </p:cTn>
                              </p:par>
                              <p:par>
                                <p:cTn id="34" presetID="12" presetClass="entr" presetSubtype="4" fill="hold" nodeType="withEffect">
                                  <p:stCondLst>
                                    <p:cond delay="0"/>
                                  </p:stCondLst>
                                  <p:childTnLst>
                                    <p:set>
                                      <p:cBhvr>
                                        <p:cTn id="35" dur="1" fill="hold">
                                          <p:stCondLst>
                                            <p:cond delay="0"/>
                                          </p:stCondLst>
                                        </p:cTn>
                                        <p:tgtEl>
                                          <p:spTgt spid="12"/>
                                        </p:tgtEl>
                                        <p:attrNameLst>
                                          <p:attrName>style.visibility</p:attrName>
                                        </p:attrNameLst>
                                      </p:cBhvr>
                                      <p:to>
                                        <p:strVal val="visible"/>
                                      </p:to>
                                    </p:set>
                                    <p:animEffect transition="in" filter="slide(fromBottom)">
                                      <p:cBhvr>
                                        <p:cTn id="36"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a:spLocks noChangeArrowheads="1"/>
          </p:cNvSpPr>
          <p:nvPr/>
        </p:nvSpPr>
        <p:spPr bwMode="auto">
          <a:xfrm>
            <a:off x="179388" y="533400"/>
            <a:ext cx="8964612" cy="900113"/>
          </a:xfrm>
          <a:prstGeom prst="rect">
            <a:avLst/>
          </a:prstGeom>
          <a:noFill/>
          <a:ln w="9525">
            <a:noFill/>
            <a:miter lim="800000"/>
            <a:headEnd/>
            <a:tailEnd/>
          </a:ln>
        </p:spPr>
        <p:txBody>
          <a:bodyPr lIns="68580" tIns="34290" rIns="68580" bIns="34290">
            <a:spAutoFit/>
          </a:bodyPr>
          <a:lstStyle/>
          <a:p>
            <a:r>
              <a:rPr lang="zh-CN" altLang="en-US" sz="5400" b="1">
                <a:solidFill>
                  <a:schemeClr val="accent1"/>
                </a:solidFill>
                <a:latin typeface="隶书"/>
                <a:ea typeface="隶书"/>
                <a:cs typeface="隶书"/>
              </a:rPr>
              <a:t>第十一章 物理学与能源技术</a:t>
            </a:r>
          </a:p>
        </p:txBody>
      </p:sp>
      <p:sp>
        <p:nvSpPr>
          <p:cNvPr id="64" name="文本框 78"/>
          <p:cNvSpPr txBox="1">
            <a:spLocks noChangeArrowheads="1"/>
          </p:cNvSpPr>
          <p:nvPr/>
        </p:nvSpPr>
        <p:spPr bwMode="auto">
          <a:xfrm>
            <a:off x="1541463" y="1846263"/>
            <a:ext cx="6324600" cy="576262"/>
          </a:xfrm>
          <a:prstGeom prst="rect">
            <a:avLst/>
          </a:prstGeom>
          <a:noFill/>
          <a:ln w="9525">
            <a:noFill/>
            <a:miter lim="800000"/>
            <a:headEnd/>
            <a:tailEnd/>
          </a:ln>
        </p:spPr>
        <p:txBody>
          <a:bodyPr wrap="none" lIns="68580" tIns="34290" rIns="68580" bIns="34290">
            <a:spAutoFit/>
          </a:bodyPr>
          <a:lstStyle/>
          <a:p>
            <a:r>
              <a:rPr lang="zh-CN" altLang="en-US" sz="3300" b="1">
                <a:solidFill>
                  <a:schemeClr val="accent1"/>
                </a:solidFill>
                <a:latin typeface="微软雅黑" pitchFamily="34" charset="-122"/>
                <a:ea typeface="微软雅黑" pitchFamily="34" charset="-122"/>
              </a:rPr>
              <a:t>第</a:t>
            </a:r>
            <a:r>
              <a:rPr lang="en-US" altLang="zh-CN" sz="3300" b="1">
                <a:solidFill>
                  <a:schemeClr val="accent1"/>
                </a:solidFill>
                <a:latin typeface="微软雅黑" pitchFamily="34" charset="-122"/>
                <a:ea typeface="微软雅黑" pitchFamily="34" charset="-122"/>
              </a:rPr>
              <a:t>2</a:t>
            </a:r>
            <a:r>
              <a:rPr lang="zh-CN" altLang="en-US" sz="3300" b="1">
                <a:solidFill>
                  <a:schemeClr val="accent1"/>
                </a:solidFill>
                <a:latin typeface="微软雅黑" pitchFamily="34" charset="-122"/>
                <a:ea typeface="微软雅黑" pitchFamily="34" charset="-122"/>
              </a:rPr>
              <a:t>节　能量转化的方向性和效率</a:t>
            </a:r>
          </a:p>
        </p:txBody>
      </p:sp>
      <p:pic>
        <p:nvPicPr>
          <p:cNvPr id="25" name="Picture 12" descr="clouds1.png"/>
          <p:cNvPicPr>
            <a:picLocks noChangeAspect="1"/>
          </p:cNvPicPr>
          <p:nvPr/>
        </p:nvPicPr>
        <p:blipFill>
          <a:blip r:embed="rId3"/>
          <a:srcRect/>
          <a:stretch>
            <a:fillRect/>
          </a:stretch>
        </p:blipFill>
        <p:spPr bwMode="auto">
          <a:xfrm>
            <a:off x="1822450" y="3101975"/>
            <a:ext cx="4770438" cy="828675"/>
          </a:xfrm>
          <a:prstGeom prst="rect">
            <a:avLst/>
          </a:prstGeom>
          <a:noFill/>
          <a:ln w="9525">
            <a:noFill/>
            <a:miter lim="800000"/>
            <a:headEnd/>
            <a:tailEnd/>
          </a:ln>
        </p:spPr>
      </p:pic>
      <p:pic>
        <p:nvPicPr>
          <p:cNvPr id="26" name="Picture 10" descr="field1.png"/>
          <p:cNvPicPr>
            <a:picLocks noChangeAspect="1"/>
          </p:cNvPicPr>
          <p:nvPr/>
        </p:nvPicPr>
        <p:blipFill>
          <a:blip r:embed="rId4"/>
          <a:srcRect/>
          <a:stretch>
            <a:fillRect/>
          </a:stretch>
        </p:blipFill>
        <p:spPr bwMode="auto">
          <a:xfrm>
            <a:off x="88900" y="3838575"/>
            <a:ext cx="8916988" cy="1354138"/>
          </a:xfrm>
          <a:prstGeom prst="rect">
            <a:avLst/>
          </a:prstGeom>
          <a:noFill/>
          <a:ln w="9525">
            <a:noFill/>
            <a:miter lim="800000"/>
            <a:headEnd/>
            <a:tailEnd/>
          </a:ln>
        </p:spPr>
      </p:pic>
      <p:pic>
        <p:nvPicPr>
          <p:cNvPr id="27" name="Picture 11" descr="server.png"/>
          <p:cNvPicPr>
            <a:picLocks noChangeAspect="1"/>
          </p:cNvPicPr>
          <p:nvPr/>
        </p:nvPicPr>
        <p:blipFill>
          <a:blip r:embed="rId5"/>
          <a:srcRect/>
          <a:stretch>
            <a:fillRect/>
          </a:stretch>
        </p:blipFill>
        <p:spPr bwMode="auto">
          <a:xfrm>
            <a:off x="2759075" y="3294063"/>
            <a:ext cx="3560763" cy="1955800"/>
          </a:xfrm>
          <a:prstGeom prst="rect">
            <a:avLst/>
          </a:prstGeom>
          <a:noFill/>
          <a:ln w="9525">
            <a:noFill/>
            <a:miter lim="800000"/>
            <a:headEnd/>
            <a:tailEnd/>
          </a:ln>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rcRect/>
          <a:stretch>
            <a:fillRect/>
          </a:stretch>
        </p:blipFill>
        <p:spPr bwMode="auto">
          <a:xfrm>
            <a:off x="8005763" y="4016375"/>
            <a:ext cx="1125537" cy="1127125"/>
          </a:xfrm>
          <a:prstGeom prst="rect">
            <a:avLst/>
          </a:prstGeom>
          <a:noFill/>
          <a:ln w="9525">
            <a:noFill/>
            <a:miter lim="800000"/>
            <a:headEnd/>
            <a:tailEnd/>
          </a:ln>
        </p:spPr>
      </p:pic>
      <p:pic>
        <p:nvPicPr>
          <p:cNvPr id="24" name="图片 23" descr="下方素材.png"/>
          <p:cNvPicPr>
            <a:picLocks noChangeAspect="1"/>
          </p:cNvPicPr>
          <p:nvPr/>
        </p:nvPicPr>
        <p:blipFill>
          <a:blip r:embed="rId3"/>
          <a:srcRect t="65517"/>
          <a:stretch>
            <a:fillRect/>
          </a:stretch>
        </p:blipFill>
        <p:spPr bwMode="auto">
          <a:xfrm>
            <a:off x="3967163" y="4652963"/>
            <a:ext cx="1895475" cy="490537"/>
          </a:xfrm>
          <a:prstGeom prst="rect">
            <a:avLst/>
          </a:prstGeom>
          <a:noFill/>
          <a:ln w="9525">
            <a:noFill/>
            <a:miter lim="800000"/>
            <a:headEnd/>
            <a:tailEnd/>
          </a:ln>
        </p:spPr>
      </p:pic>
      <p:pic>
        <p:nvPicPr>
          <p:cNvPr id="16" name="图片 15" descr="图片5.png"/>
          <p:cNvPicPr>
            <a:picLocks noChangeAspect="1"/>
          </p:cNvPicPr>
          <p:nvPr/>
        </p:nvPicPr>
        <p:blipFill>
          <a:blip r:embed="rId4"/>
          <a:srcRect/>
          <a:stretch>
            <a:fillRect/>
          </a:stretch>
        </p:blipFill>
        <p:spPr bwMode="auto">
          <a:xfrm>
            <a:off x="450850" y="1108075"/>
            <a:ext cx="1193800" cy="506413"/>
          </a:xfrm>
          <a:prstGeom prst="rect">
            <a:avLst/>
          </a:prstGeom>
          <a:noFill/>
          <a:ln w="9525">
            <a:noFill/>
            <a:miter lim="800000"/>
            <a:headEnd/>
            <a:tailEnd/>
          </a:ln>
        </p:spPr>
      </p:pic>
      <p:grpSp>
        <p:nvGrpSpPr>
          <p:cNvPr id="2" name="组合 18"/>
          <p:cNvGrpSpPr>
            <a:grpSpLocks/>
          </p:cNvGrpSpPr>
          <p:nvPr/>
        </p:nvGrpSpPr>
        <p:grpSpPr bwMode="auto">
          <a:xfrm>
            <a:off x="252413" y="0"/>
            <a:ext cx="4235450" cy="819150"/>
            <a:chOff x="337457" y="0"/>
            <a:chExt cx="5751109" cy="1091406"/>
          </a:xfrm>
        </p:grpSpPr>
        <p:sp>
          <p:nvSpPr>
            <p:cNvPr id="21" name="圆角矩形 20"/>
            <p:cNvSpPr/>
            <p:nvPr/>
          </p:nvSpPr>
          <p:spPr>
            <a:xfrm>
              <a:off x="337457" y="406105"/>
              <a:ext cx="5751109" cy="685301"/>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22" name="直接连接符 21"/>
            <p:cNvCxnSpPr/>
            <p:nvPr/>
          </p:nvCxnSpPr>
          <p:spPr>
            <a:xfrm rot="5400000">
              <a:off x="710067" y="209398"/>
              <a:ext cx="418795" cy="0"/>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2856" y="208320"/>
              <a:ext cx="418795" cy="2155"/>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a:spLocks noChangeArrowheads="1"/>
          </p:cNvSpPr>
          <p:nvPr/>
        </p:nvSpPr>
        <p:spPr bwMode="auto">
          <a:xfrm>
            <a:off x="306388" y="349250"/>
            <a:ext cx="4397375"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能量转化的方向性　</a:t>
            </a:r>
          </a:p>
        </p:txBody>
      </p:sp>
      <p:sp>
        <p:nvSpPr>
          <p:cNvPr id="14" name="矩形 13"/>
          <p:cNvSpPr>
            <a:spLocks noChangeArrowheads="1"/>
          </p:cNvSpPr>
          <p:nvPr/>
        </p:nvSpPr>
        <p:spPr bwMode="auto">
          <a:xfrm>
            <a:off x="4788024" y="3147814"/>
            <a:ext cx="3942804" cy="1177245"/>
          </a:xfrm>
          <a:prstGeom prst="rect">
            <a:avLst/>
          </a:prstGeom>
          <a:noFill/>
          <a:ln w="9525">
            <a:noFill/>
            <a:miter lim="800000"/>
            <a:headEnd/>
            <a:tailEnd/>
          </a:ln>
        </p:spPr>
        <p:txBody>
          <a:bodyPr wrap="square" lIns="68580" tIns="34290" rIns="68580" bIns="34290">
            <a:spAutoFit/>
          </a:bodyPr>
          <a:lstStyle/>
          <a:p>
            <a:pPr>
              <a:lnSpc>
                <a:spcPct val="150000"/>
              </a:lnSpc>
            </a:pPr>
            <a:r>
              <a:rPr lang="zh-CN" altLang="en-US" sz="2400" b="1" dirty="0">
                <a:latin typeface="微软雅黑" pitchFamily="34" charset="-122"/>
                <a:ea typeface="微软雅黑" pitchFamily="34" charset="-122"/>
              </a:rPr>
              <a:t>用抽水机就能实现</a:t>
            </a:r>
          </a:p>
          <a:p>
            <a:pPr>
              <a:lnSpc>
                <a:spcPct val="150000"/>
              </a:lnSpc>
            </a:pPr>
            <a:r>
              <a:rPr lang="zh-CN" altLang="en-US" sz="2400" b="1" dirty="0">
                <a:latin typeface="微软雅黑" pitchFamily="34" charset="-122"/>
                <a:ea typeface="微软雅黑" pitchFamily="34" charset="-122"/>
              </a:rPr>
              <a:t>水从低处往高处流</a:t>
            </a:r>
            <a:r>
              <a:rPr lang="en-US" altLang="zh-CN" sz="2400" b="1" dirty="0">
                <a:latin typeface="微软雅黑" pitchFamily="34" charset="-122"/>
                <a:ea typeface="微软雅黑" pitchFamily="34" charset="-122"/>
              </a:rPr>
              <a:t>.</a:t>
            </a:r>
          </a:p>
        </p:txBody>
      </p:sp>
      <p:pic>
        <p:nvPicPr>
          <p:cNvPr id="11" name="tt297.jpg" descr="id:2147501937;FounderCES"/>
          <p:cNvPicPr>
            <a:picLocks noChangeAspect="1" noChangeArrowheads="1"/>
          </p:cNvPicPr>
          <p:nvPr/>
        </p:nvPicPr>
        <p:blipFill>
          <a:blip r:embed="rId5"/>
          <a:srcRect/>
          <a:stretch>
            <a:fillRect/>
          </a:stretch>
        </p:blipFill>
        <p:spPr bwMode="auto">
          <a:xfrm>
            <a:off x="4644008" y="483518"/>
            <a:ext cx="3494186" cy="259933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par>
                                <p:cTn id="30" presetID="12" presetClass="entr" presetSubtype="4" fill="hold" nodeType="with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slide(fromBottom)">
                                      <p:cBhvr>
                                        <p:cTn id="32" dur="500"/>
                                        <p:tgtEl>
                                          <p:spTgt spid="11"/>
                                        </p:tgtEl>
                                      </p:cBhvr>
                                    </p:animEffect>
                                  </p:childTnLst>
                                </p:cTn>
                              </p:par>
                            </p:childTnLst>
                          </p:cTn>
                        </p:par>
                        <p:par>
                          <p:cTn id="33" fill="hold">
                            <p:stCondLst>
                              <p:cond delay="1500"/>
                            </p:stCondLst>
                            <p:childTnLst>
                              <p:par>
                                <p:cTn id="34" presetID="12" presetClass="entr" presetSubtype="4" fill="hold" grpId="0" nodeType="afterEffect">
                                  <p:stCondLst>
                                    <p:cond delay="0"/>
                                  </p:stCondLst>
                                  <p:childTnLst>
                                    <p:set>
                                      <p:cBhvr>
                                        <p:cTn id="35" dur="1" fill="hold">
                                          <p:stCondLst>
                                            <p:cond delay="0"/>
                                          </p:stCondLst>
                                        </p:cTn>
                                        <p:tgtEl>
                                          <p:spTgt spid="14"/>
                                        </p:tgtEl>
                                        <p:attrNameLst>
                                          <p:attrName>style.visibility</p:attrName>
                                        </p:attrNameLst>
                                      </p:cBhvr>
                                      <p:to>
                                        <p:strVal val="visible"/>
                                      </p:to>
                                    </p:set>
                                    <p:animEffect transition="in" filter="slide(fromBottom)">
                                      <p:cBhvr>
                                        <p:cTn id="36"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4240292"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rcRect/>
          <a:stretch>
            <a:fillRect/>
          </a:stretch>
        </p:blipFill>
        <p:spPr bwMode="auto">
          <a:xfrm>
            <a:off x="500063" y="1116013"/>
            <a:ext cx="1244600" cy="527050"/>
          </a:xfrm>
          <a:prstGeom prst="rect">
            <a:avLst/>
          </a:prstGeom>
          <a:noFill/>
          <a:ln w="9525">
            <a:noFill/>
            <a:miter lim="800000"/>
            <a:headEnd/>
            <a:tailEnd/>
          </a:ln>
        </p:spPr>
      </p:pic>
      <p:pic>
        <p:nvPicPr>
          <p:cNvPr id="21" name="图片 20" descr="book3.png"/>
          <p:cNvPicPr>
            <a:picLocks noChangeAspect="1"/>
          </p:cNvPicPr>
          <p:nvPr/>
        </p:nvPicPr>
        <p:blipFill>
          <a:blip r:embed="rId3"/>
          <a:srcRect/>
          <a:stretch>
            <a:fillRect/>
          </a:stretch>
        </p:blipFill>
        <p:spPr bwMode="auto">
          <a:xfrm>
            <a:off x="7967663" y="3990975"/>
            <a:ext cx="971550" cy="971550"/>
          </a:xfrm>
          <a:prstGeom prst="rect">
            <a:avLst/>
          </a:prstGeom>
          <a:noFill/>
          <a:ln w="9525">
            <a:noFill/>
            <a:miter lim="800000"/>
            <a:headEnd/>
            <a:tailEnd/>
          </a:ln>
        </p:spPr>
      </p:pic>
      <p:sp>
        <p:nvSpPr>
          <p:cNvPr id="9" name="矩形 8"/>
          <p:cNvSpPr>
            <a:spLocks noChangeArrowheads="1"/>
          </p:cNvSpPr>
          <p:nvPr/>
        </p:nvSpPr>
        <p:spPr bwMode="auto">
          <a:xfrm>
            <a:off x="306388" y="349250"/>
            <a:ext cx="4397375" cy="484188"/>
          </a:xfrm>
          <a:prstGeom prst="rect">
            <a:avLst/>
          </a:prstGeom>
          <a:noFill/>
          <a:ln w="9525">
            <a:noFill/>
            <a:miter lim="800000"/>
            <a:headEnd/>
            <a:tailEnd/>
          </a:ln>
        </p:spPr>
        <p:txBody>
          <a:bodyPr wrap="none" lIns="68580" tIns="34290" rIns="68580" bIns="34290">
            <a:spAutoFit/>
          </a:bodyPr>
          <a:lstStyle/>
          <a:p>
            <a:r>
              <a:rPr lang="zh-CN" altLang="en-US" sz="2700">
                <a:latin typeface="微软雅黑" pitchFamily="34" charset="-122"/>
                <a:ea typeface="微软雅黑" pitchFamily="34" charset="-122"/>
              </a:rPr>
              <a:t>知识点 能量转化的方向性　</a:t>
            </a:r>
          </a:p>
        </p:txBody>
      </p:sp>
      <p:sp>
        <p:nvSpPr>
          <p:cNvPr id="11" name="矩形 10"/>
          <p:cNvSpPr>
            <a:spLocks noChangeArrowheads="1"/>
          </p:cNvSpPr>
          <p:nvPr/>
        </p:nvSpPr>
        <p:spPr bwMode="auto">
          <a:xfrm>
            <a:off x="755576" y="1779662"/>
            <a:ext cx="7550150" cy="1665969"/>
          </a:xfrm>
          <a:prstGeom prst="rect">
            <a:avLst/>
          </a:prstGeom>
          <a:noFill/>
          <a:ln w="9525">
            <a:noFill/>
            <a:miter lim="800000"/>
            <a:headEnd/>
            <a:tailEnd/>
          </a:ln>
        </p:spPr>
        <p:txBody>
          <a:bodyPr lIns="68580" tIns="34290" rIns="68580" bIns="34290">
            <a:spAutoFit/>
          </a:bodyPr>
          <a:lstStyle/>
          <a:p>
            <a:pPr>
              <a:lnSpc>
                <a:spcPct val="150000"/>
              </a:lnSpc>
            </a:pPr>
            <a:r>
              <a:rPr lang="zh-CN" altLang="en-US" sz="2400" b="1" dirty="0">
                <a:latin typeface="微软雅黑" pitchFamily="34" charset="-122"/>
                <a:ea typeface="微软雅黑" pitchFamily="34" charset="-122"/>
              </a:rPr>
              <a:t>       能量守恒定律告诉我们能量总量是不变的</a:t>
            </a:r>
            <a:r>
              <a:rPr lang="en-US" altLang="zh-CN" sz="2400" b="1" dirty="0">
                <a:latin typeface="微软雅黑" pitchFamily="34" charset="-122"/>
                <a:ea typeface="微软雅黑" pitchFamily="34" charset="-122"/>
              </a:rPr>
              <a:t>,</a:t>
            </a:r>
            <a:r>
              <a:rPr lang="zh-CN" altLang="en-US" sz="2400" b="1" dirty="0">
                <a:latin typeface="微软雅黑" pitchFamily="34" charset="-122"/>
                <a:ea typeface="微软雅黑" pitchFamily="34" charset="-122"/>
              </a:rPr>
              <a:t>但能量转移与转化的方向性告诉我们有些有用能量是会越来越少的</a:t>
            </a:r>
            <a:r>
              <a:rPr lang="en-US" altLang="zh-CN" sz="2400" b="1" dirty="0">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slide(fromBottom)">
                                      <p:cBhvr>
                                        <p:cTn id="2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1210</Words>
  <Application>Microsoft Office PowerPoint</Application>
  <PresentationFormat>全屏显示(16:9)</PresentationFormat>
  <Paragraphs>94</Paragraphs>
  <Slides>35</Slides>
  <Notes>7</Notes>
  <HiddenSlides>0</HiddenSlides>
  <MMClips>0</MMClips>
  <ScaleCrop>false</ScaleCrop>
  <HeadingPairs>
    <vt:vector size="4" baseType="variant">
      <vt:variant>
        <vt:lpstr>主题</vt:lpstr>
      </vt:variant>
      <vt:variant>
        <vt:i4>1</vt:i4>
      </vt:variant>
      <vt:variant>
        <vt:lpstr>幻灯片标题</vt:lpstr>
      </vt:variant>
      <vt:variant>
        <vt:i4>35</vt:i4>
      </vt:variant>
    </vt:vector>
  </HeadingPairs>
  <TitlesOfParts>
    <vt:vector size="36" baseType="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Administrator</dc:creator>
  <cp:lastModifiedBy>User</cp:lastModifiedBy>
  <cp:revision>10</cp:revision>
  <dcterms:created xsi:type="dcterms:W3CDTF">2020-02-27T09:21:44Z</dcterms:created>
  <dcterms:modified xsi:type="dcterms:W3CDTF">2020-03-13T23:56:14Z</dcterms:modified>
</cp:coreProperties>
</file>