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6"/>
  </p:notesMasterIdLst>
  <p:sldIdLst>
    <p:sldId id="460" r:id="rId2"/>
    <p:sldId id="390" r:id="rId3"/>
    <p:sldId id="528" r:id="rId4"/>
    <p:sldId id="527" r:id="rId5"/>
    <p:sldId id="453" r:id="rId6"/>
    <p:sldId id="467" r:id="rId7"/>
    <p:sldId id="468" r:id="rId8"/>
    <p:sldId id="469" r:id="rId9"/>
    <p:sldId id="529" r:id="rId10"/>
    <p:sldId id="470" r:id="rId11"/>
    <p:sldId id="494" r:id="rId12"/>
    <p:sldId id="495" r:id="rId13"/>
    <p:sldId id="497" r:id="rId14"/>
    <p:sldId id="498" r:id="rId15"/>
    <p:sldId id="499" r:id="rId16"/>
    <p:sldId id="500" r:id="rId17"/>
    <p:sldId id="501" r:id="rId18"/>
    <p:sldId id="502" r:id="rId19"/>
    <p:sldId id="503" r:id="rId20"/>
    <p:sldId id="530" r:id="rId21"/>
    <p:sldId id="504" r:id="rId22"/>
    <p:sldId id="505" r:id="rId23"/>
    <p:sldId id="506" r:id="rId24"/>
    <p:sldId id="507" r:id="rId25"/>
    <p:sldId id="508" r:id="rId26"/>
    <p:sldId id="509" r:id="rId27"/>
    <p:sldId id="510" r:id="rId28"/>
    <p:sldId id="511" r:id="rId29"/>
    <p:sldId id="512" r:id="rId30"/>
    <p:sldId id="472" r:id="rId31"/>
    <p:sldId id="513" r:id="rId32"/>
    <p:sldId id="514" r:id="rId33"/>
    <p:sldId id="515" r:id="rId34"/>
    <p:sldId id="516" r:id="rId35"/>
    <p:sldId id="517" r:id="rId36"/>
    <p:sldId id="518" r:id="rId37"/>
    <p:sldId id="531" r:id="rId38"/>
    <p:sldId id="520" r:id="rId39"/>
    <p:sldId id="521" r:id="rId40"/>
    <p:sldId id="522" r:id="rId41"/>
    <p:sldId id="523" r:id="rId42"/>
    <p:sldId id="524" r:id="rId43"/>
    <p:sldId id="525" r:id="rId44"/>
    <p:sldId id="526" r:id="rId45"/>
  </p:sldIdLst>
  <p:sldSz cx="9144000" cy="5143500" type="screen16x9"/>
  <p:notesSz cx="6858000" cy="9144000"/>
  <p:embeddedFontLst>
    <p:embeddedFont>
      <p:font typeface="楷体_GB2312" charset="-122"/>
      <p:regular r:id="rId47"/>
    </p:embeddedFont>
    <p:embeddedFont>
      <p:font typeface="黑体" pitchFamily="49" charset="-122"/>
      <p:regular r:id="rId48"/>
    </p:embeddedFont>
    <p:embeddedFont>
      <p:font typeface="幼圆" pitchFamily="49" charset="-122"/>
      <p:regular r:id="rId49"/>
    </p:embeddedFont>
    <p:embeddedFont>
      <p:font typeface="华文中宋" pitchFamily="2" charset="-122"/>
      <p:regular r:id="rId50"/>
    </p:embeddedFont>
  </p:embeddedFontLst>
  <p:custDataLst>
    <p:tags r:id="rId51"/>
  </p:custDataLst>
  <p:defaultTextStyle>
    <a:defPPr>
      <a:defRPr lang="zh-CN"/>
    </a:defPPr>
    <a:lvl1pPr algn="l" rtl="0" eaLnBrk="0" fontAlgn="base" hangingPunct="0">
      <a:spcBef>
        <a:spcPct val="0"/>
      </a:spcBef>
      <a:spcAft>
        <a:spcPct val="0"/>
      </a:spcAft>
      <a:defRPr sz="2000" b="1" kern="1200">
        <a:solidFill>
          <a:srgbClr val="000000"/>
        </a:solidFill>
        <a:latin typeface="楷体_GB2312" panose="02010609030101010101" pitchFamily="49" charset="-122"/>
        <a:ea typeface="楷体_GB2312" panose="02010609030101010101" pitchFamily="49" charset="-122"/>
        <a:cs typeface="+mn-cs"/>
      </a:defRPr>
    </a:lvl1pPr>
    <a:lvl2pPr marL="341630" indent="116205" algn="l" rtl="0" eaLnBrk="0" fontAlgn="base" hangingPunct="0">
      <a:spcBef>
        <a:spcPct val="0"/>
      </a:spcBef>
      <a:spcAft>
        <a:spcPct val="0"/>
      </a:spcAft>
      <a:defRPr sz="2000" b="1" kern="1200">
        <a:solidFill>
          <a:srgbClr val="000000"/>
        </a:solidFill>
        <a:latin typeface="楷体_GB2312" panose="02010609030101010101" pitchFamily="49" charset="-122"/>
        <a:ea typeface="楷体_GB2312" panose="02010609030101010101" pitchFamily="49" charset="-122"/>
        <a:cs typeface="+mn-cs"/>
      </a:defRPr>
    </a:lvl2pPr>
    <a:lvl3pPr marL="684530" indent="230505" algn="l" rtl="0" eaLnBrk="0" fontAlgn="base" hangingPunct="0">
      <a:spcBef>
        <a:spcPct val="0"/>
      </a:spcBef>
      <a:spcAft>
        <a:spcPct val="0"/>
      </a:spcAft>
      <a:defRPr sz="2000" b="1" kern="1200">
        <a:solidFill>
          <a:srgbClr val="000000"/>
        </a:solidFill>
        <a:latin typeface="楷体_GB2312" panose="02010609030101010101" pitchFamily="49" charset="-122"/>
        <a:ea typeface="楷体_GB2312" panose="02010609030101010101" pitchFamily="49" charset="-122"/>
        <a:cs typeface="+mn-cs"/>
      </a:defRPr>
    </a:lvl3pPr>
    <a:lvl4pPr marL="1027430" indent="344805" algn="l" rtl="0" eaLnBrk="0" fontAlgn="base" hangingPunct="0">
      <a:spcBef>
        <a:spcPct val="0"/>
      </a:spcBef>
      <a:spcAft>
        <a:spcPct val="0"/>
      </a:spcAft>
      <a:defRPr sz="2000" b="1" kern="1200">
        <a:solidFill>
          <a:srgbClr val="000000"/>
        </a:solidFill>
        <a:latin typeface="楷体_GB2312" panose="02010609030101010101" pitchFamily="49" charset="-122"/>
        <a:ea typeface="楷体_GB2312" panose="02010609030101010101" pitchFamily="49" charset="-122"/>
        <a:cs typeface="+mn-cs"/>
      </a:defRPr>
    </a:lvl4pPr>
    <a:lvl5pPr marL="1370330" indent="459105" algn="l" rtl="0" eaLnBrk="0" fontAlgn="base" hangingPunct="0">
      <a:spcBef>
        <a:spcPct val="0"/>
      </a:spcBef>
      <a:spcAft>
        <a:spcPct val="0"/>
      </a:spcAft>
      <a:defRPr sz="2000" b="1" kern="1200">
        <a:solidFill>
          <a:srgbClr val="000000"/>
        </a:solidFill>
        <a:latin typeface="楷体_GB2312" panose="02010609030101010101" pitchFamily="49" charset="-122"/>
        <a:ea typeface="楷体_GB2312" panose="02010609030101010101" pitchFamily="49" charset="-122"/>
        <a:cs typeface="+mn-cs"/>
      </a:defRPr>
    </a:lvl5pPr>
    <a:lvl6pPr marL="2286000" algn="l" defTabSz="914400" rtl="0" eaLnBrk="1" latinLnBrk="0" hangingPunct="1">
      <a:defRPr sz="2000" b="1" kern="1200">
        <a:solidFill>
          <a:srgbClr val="000000"/>
        </a:solidFill>
        <a:latin typeface="楷体_GB2312" panose="02010609030101010101" pitchFamily="49" charset="-122"/>
        <a:ea typeface="楷体_GB2312" panose="02010609030101010101" pitchFamily="49" charset="-122"/>
        <a:cs typeface="+mn-cs"/>
      </a:defRPr>
    </a:lvl6pPr>
    <a:lvl7pPr marL="2743200" algn="l" defTabSz="914400" rtl="0" eaLnBrk="1" latinLnBrk="0" hangingPunct="1">
      <a:defRPr sz="2000" b="1" kern="1200">
        <a:solidFill>
          <a:srgbClr val="000000"/>
        </a:solidFill>
        <a:latin typeface="楷体_GB2312" panose="02010609030101010101" pitchFamily="49" charset="-122"/>
        <a:ea typeface="楷体_GB2312" panose="02010609030101010101" pitchFamily="49" charset="-122"/>
        <a:cs typeface="+mn-cs"/>
      </a:defRPr>
    </a:lvl7pPr>
    <a:lvl8pPr marL="3200400" algn="l" defTabSz="914400" rtl="0" eaLnBrk="1" latinLnBrk="0" hangingPunct="1">
      <a:defRPr sz="2000" b="1" kern="1200">
        <a:solidFill>
          <a:srgbClr val="000000"/>
        </a:solidFill>
        <a:latin typeface="楷体_GB2312" panose="02010609030101010101" pitchFamily="49" charset="-122"/>
        <a:ea typeface="楷体_GB2312" panose="02010609030101010101" pitchFamily="49" charset="-122"/>
        <a:cs typeface="+mn-cs"/>
      </a:defRPr>
    </a:lvl8pPr>
    <a:lvl9pPr marL="3657600" algn="l" defTabSz="914400" rtl="0" eaLnBrk="1" latinLnBrk="0" hangingPunct="1">
      <a:defRPr sz="2000" b="1" kern="1200">
        <a:solidFill>
          <a:srgbClr val="000000"/>
        </a:solidFill>
        <a:latin typeface="楷体_GB2312" panose="02010609030101010101" pitchFamily="49" charset="-122"/>
        <a:ea typeface="楷体_GB2312" panose="02010609030101010101" pitchFamily="49"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 uri="{1BD7E111-0CB8-44D6-8891-C1BB2F81B7CC}">
      <p1710:readonlyRecommended xmlns="" xmlns:p1710="http://schemas.microsoft.com/office/powerpoint/2017/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3" autoAdjust="0"/>
    <p:restoredTop sz="94728" autoAdjust="0"/>
  </p:normalViewPr>
  <p:slideViewPr>
    <p:cSldViewPr>
      <p:cViewPr varScale="1">
        <p:scale>
          <a:sx n="144" d="100"/>
          <a:sy n="144" d="100"/>
        </p:scale>
        <p:origin x="-684" y="-102"/>
      </p:cViewPr>
      <p:guideLst>
        <p:guide orient="horz" pos="1692"/>
        <p:guide pos="2861"/>
      </p:guideLst>
    </p:cSldViewPr>
  </p:slideViewPr>
  <p:outlineViewPr>
    <p:cViewPr>
      <p:scale>
        <a:sx n="33" d="100"/>
        <a:sy n="33" d="100"/>
      </p:scale>
      <p:origin x="0" y="1003"/>
    </p:cViewPr>
  </p:outlineViewPr>
  <p:notesTextViewPr>
    <p:cViewPr>
      <p:scale>
        <a:sx n="100" d="100"/>
        <a:sy n="100" d="100"/>
      </p:scale>
      <p:origin x="0" y="0"/>
    </p:cViewPr>
  </p:notesTextViewPr>
  <p:notesViewPr>
    <p:cSldViewPr>
      <p:cViewPr>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1.fntdata"/><Relationship Id="rId50" Type="http://schemas.openxmlformats.org/officeDocument/2006/relationships/font" Target="fonts/font4.fntdata"/><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font" Target="fonts/font2.fntdata"/><Relationship Id="rId8" Type="http://schemas.openxmlformats.org/officeDocument/2006/relationships/slide" Target="slides/slide7.xml"/><Relationship Id="rId51" Type="http://schemas.openxmlformats.org/officeDocument/2006/relationships/tags" Target="tags/tag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5" Type="http://schemas.openxmlformats.org/officeDocument/2006/relationships/image" Target="../media/image5.wmf"/><Relationship Id="rId4"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4" Type="http://schemas.openxmlformats.org/officeDocument/2006/relationships/image" Target="../media/image31.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3.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41.wmf"/><Relationship Id="rId1" Type="http://schemas.openxmlformats.org/officeDocument/2006/relationships/image" Target="../media/image40.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52.wmf"/><Relationship Id="rId1" Type="http://schemas.openxmlformats.org/officeDocument/2006/relationships/image" Target="../media/image51.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5" Type="http://schemas.openxmlformats.org/officeDocument/2006/relationships/image" Target="../media/image57.wmf"/><Relationship Id="rId4" Type="http://schemas.openxmlformats.org/officeDocument/2006/relationships/image" Target="../media/image5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59.wmf"/><Relationship Id="rId1" Type="http://schemas.openxmlformats.org/officeDocument/2006/relationships/image" Target="../media/image58.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image" Target="../media/image61.wmf"/><Relationship Id="rId1" Type="http://schemas.openxmlformats.org/officeDocument/2006/relationships/image" Target="../media/image60.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65.wmf"/><Relationship Id="rId1" Type="http://schemas.openxmlformats.org/officeDocument/2006/relationships/image" Target="../media/image64.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67.wmf"/><Relationship Id="rId1" Type="http://schemas.openxmlformats.org/officeDocument/2006/relationships/image" Target="../media/image66.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页眉占位符 1"/>
          <p:cNvSpPr>
            <a:spLocks noGrp="1" noChangeArrowheads="1"/>
          </p:cNvSpPr>
          <p:nvPr>
            <p:ph type="hdr" sz="quarter" idx="4294967295"/>
          </p:nvPr>
        </p:nvSpPr>
        <p:spPr bwMode="auto">
          <a:xfrm>
            <a:off x="0" y="0"/>
            <a:ext cx="2971800" cy="457200"/>
          </a:xfrm>
          <a:prstGeom prst="rect">
            <a:avLst/>
          </a:prstGeom>
          <a:noFill/>
          <a:ln>
            <a:noFill/>
          </a:ln>
        </p:spPr>
        <p:txBody>
          <a:bodyPr vert="horz" wrap="square" lIns="91440" tIns="45720" rIns="91440" bIns="45720" numCol="1" anchor="t" anchorCtr="0" compatLnSpc="1"/>
          <a:lstStyle>
            <a:lvl1pPr eaLnBrk="1" hangingPunct="1">
              <a:lnSpc>
                <a:spcPct val="100000"/>
              </a:lnSpc>
              <a:buFont typeface="Arial" panose="020B0604020202020204" pitchFamily="34" charset="0"/>
              <a:buNone/>
              <a:defRPr sz="1200" b="0">
                <a:solidFill>
                  <a:schemeClr val="tx1"/>
                </a:solidFill>
                <a:latin typeface="Arial" panose="020B0604020202020204" pitchFamily="34" charset="0"/>
                <a:ea typeface="宋体" panose="02010600030101010101" pitchFamily="2" charset="-122"/>
              </a:defRPr>
            </a:lvl1pPr>
          </a:lstStyle>
          <a:p>
            <a:pPr>
              <a:defRPr/>
            </a:pPr>
            <a:endParaRPr lang="zh-CN" altLang="zh-CN"/>
          </a:p>
        </p:txBody>
      </p:sp>
      <p:sp>
        <p:nvSpPr>
          <p:cNvPr id="2051" name="日期占位符 2"/>
          <p:cNvSpPr>
            <a:spLocks noGrp="1" noChangeArrowheads="1"/>
          </p:cNvSpPr>
          <p:nvPr>
            <p:ph type="dt" idx="1"/>
          </p:nvPr>
        </p:nvSpPr>
        <p:spPr bwMode="auto">
          <a:xfrm>
            <a:off x="3884613" y="0"/>
            <a:ext cx="2971800" cy="457200"/>
          </a:xfrm>
          <a:prstGeom prst="rect">
            <a:avLst/>
          </a:prstGeom>
          <a:noFill/>
          <a:ln>
            <a:noFill/>
          </a:ln>
        </p:spPr>
        <p:txBody>
          <a:bodyPr vert="horz" wrap="square" lIns="91440" tIns="45720" rIns="91440" bIns="45720" numCol="1" anchor="t" anchorCtr="0" compatLnSpc="1"/>
          <a:lstStyle>
            <a:lvl1pPr algn="r" eaLnBrk="1" hangingPunct="1">
              <a:lnSpc>
                <a:spcPct val="100000"/>
              </a:lnSpc>
              <a:buFont typeface="Arial" panose="020B0604020202020204" pitchFamily="34" charset="0"/>
              <a:buNone/>
              <a:defRPr sz="1800" b="0">
                <a:solidFill>
                  <a:schemeClr val="tx1"/>
                </a:solidFill>
                <a:latin typeface="Arial" panose="020B0604020202020204" pitchFamily="34" charset="0"/>
                <a:ea typeface="宋体" panose="02010600030101010101" pitchFamily="2" charset="-122"/>
              </a:defRPr>
            </a:lvl1pPr>
          </a:lstStyle>
          <a:p>
            <a:pPr>
              <a:defRPr/>
            </a:pPr>
            <a:fld id="{2ED31314-4F6B-49FC-A0BD-EE2CAA743F76}" type="datetime1">
              <a:rPr lang="zh-CN" altLang="en-US"/>
              <a:t>2021/2/25</a:t>
            </a:fld>
            <a:endParaRPr lang="zh-CN" altLang="en-US" sz="1200"/>
          </a:p>
        </p:txBody>
      </p:sp>
      <p:sp>
        <p:nvSpPr>
          <p:cNvPr id="11268" name="幻灯片图像占位符 3"/>
          <p:cNvSpPr>
            <a:spLocks noGrp="1" noRot="1" noChangeAspect="1" noChangeArrowheads="1"/>
          </p:cNvSpPr>
          <p:nvPr>
            <p:ph type="sldImg" idx="9"/>
          </p:nvPr>
        </p:nvSpPr>
        <p:spPr bwMode="auto">
          <a:xfrm>
            <a:off x="381000" y="685800"/>
            <a:ext cx="6096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sp>
      <p:sp>
        <p:nvSpPr>
          <p:cNvPr id="2053" name="备注占位符 4"/>
          <p:cNvSpPr>
            <a:spLocks noGrp="1" noRot="1" noChangeAspect="1" noChangeArrowheads="1"/>
          </p:cNvSpPr>
          <p:nvPr/>
        </p:nvSpPr>
        <p:spPr bwMode="auto">
          <a:xfrm>
            <a:off x="685800" y="4343400"/>
            <a:ext cx="5486400" cy="4114800"/>
          </a:xfrm>
          <a:prstGeom prst="rect">
            <a:avLst/>
          </a:prstGeom>
          <a:noFill/>
          <a:ln>
            <a:noFill/>
          </a:ln>
        </p:spPr>
        <p:txBody>
          <a:bodyPr anchor="ctr"/>
          <a:lstStyle>
            <a:lvl1pPr defTabSz="0" eaLnBrk="0" hangingPunct="0">
              <a:spcBef>
                <a:spcPct val="30000"/>
              </a:spcBef>
              <a:defRPr sz="1200">
                <a:solidFill>
                  <a:schemeClr val="tx1"/>
                </a:solidFill>
                <a:latin typeface="Arial" panose="020B0604020202020204" pitchFamily="34" charset="0"/>
              </a:defRPr>
            </a:lvl1pPr>
            <a:lvl2pPr defTabSz="0" eaLnBrk="0" hangingPunct="0">
              <a:spcBef>
                <a:spcPct val="30000"/>
              </a:spcBef>
              <a:defRPr sz="1200">
                <a:solidFill>
                  <a:schemeClr val="tx1"/>
                </a:solidFill>
                <a:latin typeface="Arial" panose="020B0604020202020204" pitchFamily="34" charset="0"/>
              </a:defRPr>
            </a:lvl2pPr>
            <a:lvl3pPr defTabSz="0" eaLnBrk="0" hangingPunct="0">
              <a:spcBef>
                <a:spcPct val="30000"/>
              </a:spcBef>
              <a:defRPr sz="1200">
                <a:solidFill>
                  <a:schemeClr val="tx1"/>
                </a:solidFill>
                <a:latin typeface="Arial" panose="020B0604020202020204" pitchFamily="34" charset="0"/>
              </a:defRPr>
            </a:lvl3pPr>
            <a:lvl4pPr defTabSz="0" eaLnBrk="0" hangingPunct="0">
              <a:spcBef>
                <a:spcPct val="30000"/>
              </a:spcBef>
              <a:defRPr sz="1200">
                <a:solidFill>
                  <a:schemeClr val="tx1"/>
                </a:solidFill>
                <a:latin typeface="Arial" panose="020B0604020202020204" pitchFamily="34" charset="0"/>
              </a:defRPr>
            </a:lvl4pPr>
            <a:lvl5pPr defTabSz="0" eaLnBrk="0" hangingPunct="0">
              <a:spcBef>
                <a:spcPct val="30000"/>
              </a:spcBef>
              <a:defRPr sz="1200">
                <a:solidFill>
                  <a:schemeClr val="tx1"/>
                </a:solidFill>
                <a:latin typeface="Arial" panose="020B0604020202020204" pitchFamily="34" charset="0"/>
              </a:defRPr>
            </a:lvl5pPr>
            <a:lvl6pPr marL="457200" defTabSz="0" eaLnBrk="0" fontAlgn="base" hangingPunct="0">
              <a:spcBef>
                <a:spcPct val="30000"/>
              </a:spcBef>
              <a:spcAft>
                <a:spcPct val="0"/>
              </a:spcAft>
              <a:defRPr sz="1200">
                <a:solidFill>
                  <a:schemeClr val="tx1"/>
                </a:solidFill>
                <a:latin typeface="Arial" panose="020B0604020202020204" pitchFamily="34" charset="0"/>
              </a:defRPr>
            </a:lvl6pPr>
            <a:lvl7pPr marL="914400" defTabSz="0" eaLnBrk="0" fontAlgn="base" hangingPunct="0">
              <a:spcBef>
                <a:spcPct val="30000"/>
              </a:spcBef>
              <a:spcAft>
                <a:spcPct val="0"/>
              </a:spcAft>
              <a:defRPr sz="1200">
                <a:solidFill>
                  <a:schemeClr val="tx1"/>
                </a:solidFill>
                <a:latin typeface="Arial" panose="020B0604020202020204" pitchFamily="34" charset="0"/>
              </a:defRPr>
            </a:lvl7pPr>
            <a:lvl8pPr marL="1371600" defTabSz="0" eaLnBrk="0" fontAlgn="base" hangingPunct="0">
              <a:spcBef>
                <a:spcPct val="30000"/>
              </a:spcBef>
              <a:spcAft>
                <a:spcPct val="0"/>
              </a:spcAft>
              <a:defRPr sz="1200">
                <a:solidFill>
                  <a:schemeClr val="tx1"/>
                </a:solidFill>
                <a:latin typeface="Arial" panose="020B0604020202020204" pitchFamily="34" charset="0"/>
              </a:defRPr>
            </a:lvl8pPr>
            <a:lvl9pPr marL="1828800" defTabSz="0" eaLnBrk="0" fontAlgn="base" hangingPunct="0">
              <a:spcBef>
                <a:spcPct val="30000"/>
              </a:spcBef>
              <a:spcAft>
                <a:spcPct val="0"/>
              </a:spcAft>
              <a:defRPr sz="1200">
                <a:solidFill>
                  <a:schemeClr val="tx1"/>
                </a:solidFill>
                <a:latin typeface="Arial" panose="020B0604020202020204" pitchFamily="34" charset="0"/>
              </a:defRPr>
            </a:lvl9pPr>
          </a:lstStyle>
          <a:p>
            <a:pPr>
              <a:defRPr/>
            </a:pPr>
            <a:r>
              <a:rPr lang="zh-CN" altLang="en-US" b="0" smtClean="0">
                <a:ea typeface="宋体" panose="02010600030101010101" pitchFamily="2" charset="-122"/>
              </a:rPr>
              <a:t>单击此处编辑母版文本样式</a:t>
            </a:r>
          </a:p>
          <a:p>
            <a:pPr>
              <a:defRPr/>
            </a:pPr>
            <a:r>
              <a:rPr lang="zh-CN" altLang="en-US" b="0" smtClean="0">
                <a:ea typeface="宋体" panose="02010600030101010101" pitchFamily="2" charset="-122"/>
              </a:rPr>
              <a:t>第二级</a:t>
            </a:r>
          </a:p>
          <a:p>
            <a:pPr>
              <a:defRPr/>
            </a:pPr>
            <a:r>
              <a:rPr lang="zh-CN" altLang="en-US" b="0" smtClean="0">
                <a:ea typeface="宋体" panose="02010600030101010101" pitchFamily="2" charset="-122"/>
              </a:rPr>
              <a:t>第三级</a:t>
            </a:r>
          </a:p>
          <a:p>
            <a:pPr>
              <a:defRPr/>
            </a:pPr>
            <a:r>
              <a:rPr lang="zh-CN" altLang="en-US" b="0" smtClean="0">
                <a:ea typeface="宋体" panose="02010600030101010101" pitchFamily="2" charset="-122"/>
              </a:rPr>
              <a:t>第四级</a:t>
            </a:r>
          </a:p>
          <a:p>
            <a:pPr>
              <a:defRPr/>
            </a:pPr>
            <a:r>
              <a:rPr lang="zh-CN" altLang="en-US" b="0" smtClean="0">
                <a:ea typeface="宋体" panose="02010600030101010101" pitchFamily="2" charset="-122"/>
              </a:rPr>
              <a:t>第五级</a:t>
            </a:r>
          </a:p>
        </p:txBody>
      </p:sp>
      <p:sp>
        <p:nvSpPr>
          <p:cNvPr id="2054" name="页脚占位符 5"/>
          <p:cNvSpPr>
            <a:spLocks noGrp="1" noChangeArrowheads="1"/>
          </p:cNvSpPr>
          <p:nvPr>
            <p:ph type="ftr" sz="quarter" idx="4"/>
          </p:nvPr>
        </p:nvSpPr>
        <p:spPr bwMode="auto">
          <a:xfrm>
            <a:off x="0" y="8685213"/>
            <a:ext cx="2971800" cy="457200"/>
          </a:xfrm>
          <a:prstGeom prst="rect">
            <a:avLst/>
          </a:prstGeom>
          <a:noFill/>
          <a:ln>
            <a:noFill/>
          </a:ln>
        </p:spPr>
        <p:txBody>
          <a:bodyPr vert="horz" wrap="square" lIns="91440" tIns="45720" rIns="91440" bIns="45720" numCol="1" anchor="b" anchorCtr="0" compatLnSpc="1"/>
          <a:lstStyle>
            <a:lvl1pPr eaLnBrk="1" hangingPunct="1">
              <a:lnSpc>
                <a:spcPct val="100000"/>
              </a:lnSpc>
              <a:buFont typeface="Arial" panose="020B0604020202020204" pitchFamily="34" charset="0"/>
              <a:buNone/>
              <a:defRPr sz="1200" b="0">
                <a:solidFill>
                  <a:schemeClr val="tx1"/>
                </a:solidFill>
                <a:latin typeface="Arial" panose="020B0604020202020204" pitchFamily="34" charset="0"/>
                <a:ea typeface="宋体" panose="02010600030101010101" pitchFamily="2" charset="-122"/>
              </a:defRPr>
            </a:lvl1pPr>
          </a:lstStyle>
          <a:p>
            <a:pPr>
              <a:defRPr/>
            </a:pPr>
            <a:endParaRPr lang="zh-CN" altLang="zh-CN"/>
          </a:p>
        </p:txBody>
      </p:sp>
      <p:sp>
        <p:nvSpPr>
          <p:cNvPr id="2055" name="灯片编号占位符 6"/>
          <p:cNvSpPr>
            <a:spLocks noGrp="1" noChangeArrowheads="1"/>
          </p:cNvSpPr>
          <p:nvPr>
            <p:ph type="sldNum" sz="quarter" idx="5"/>
          </p:nvPr>
        </p:nvSpPr>
        <p:spPr bwMode="auto">
          <a:xfrm>
            <a:off x="3884613" y="8685213"/>
            <a:ext cx="2971800" cy="457200"/>
          </a:xfrm>
          <a:prstGeom prst="rect">
            <a:avLst/>
          </a:prstGeom>
          <a:noFill/>
          <a:ln>
            <a:noFill/>
          </a:ln>
        </p:spPr>
        <p:txBody>
          <a:bodyPr vert="horz" wrap="square" lIns="91440" tIns="45720" rIns="91440" bIns="45720" numCol="1" anchor="b" anchorCtr="0" compatLnSpc="1"/>
          <a:lstStyle>
            <a:lvl1pPr algn="r" eaLnBrk="1" hangingPunct="1">
              <a:lnSpc>
                <a:spcPct val="100000"/>
              </a:lnSpc>
              <a:defRPr sz="1800" b="0" smtClean="0">
                <a:solidFill>
                  <a:schemeClr val="tx1"/>
                </a:solidFill>
                <a:latin typeface="Arial" panose="020B0604020202020204" pitchFamily="34" charset="0"/>
                <a:ea typeface="宋体" panose="02010600030101010101" pitchFamily="2" charset="-122"/>
              </a:defRPr>
            </a:lvl1pPr>
          </a:lstStyle>
          <a:p>
            <a:pPr>
              <a:defRPr/>
            </a:pPr>
            <a:fld id="{D81FBA75-7647-47CD-83B2-F56877BE09F4}" type="slidenum">
              <a:rPr lang="zh-CN" altLang="en-US"/>
              <a:t>‹#›</a:t>
            </a:fld>
            <a:endParaRPr lang="zh-CN" altLang="en-US"/>
          </a:p>
        </p:txBody>
      </p:sp>
    </p:spTree>
    <p:extLst>
      <p:ext uri="{BB962C8B-B14F-4D97-AF65-F5344CB8AC3E}">
        <p14:creationId xmlns:p14="http://schemas.microsoft.com/office/powerpoint/2010/main" val="3394733083"/>
      </p:ext>
    </p:extLst>
  </p:cSld>
  <p:clrMap bg1="lt1" tx1="dk1" bg2="lt2" tx2="dk2" accent1="accent1" accent2="accent2" accent3="accent3" accent4="accent4" accent5="accent5" accent6="accent6" hlink="hlink" folHlink="folHlink"/>
  <p:hf sldNum="0" hdr="0" ftr="0"/>
  <p:notesStyle>
    <a:lvl1pPr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1pPr>
    <a:lvl2pPr marL="4572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2pPr>
    <a:lvl3pPr marL="9144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3pPr>
    <a:lvl4pPr marL="13716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4pPr>
    <a:lvl5pPr marL="18288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幻灯片图像占位符 1"/>
          <p:cNvSpPr>
            <a:spLocks noGrp="1" noRot="1" noChangeAspect="1" noChangeArrowheads="1" noTextEdit="1"/>
          </p:cNvSpPr>
          <p:nvPr>
            <p:ph type="sldImg" idx="4294967295"/>
          </p:nvPr>
        </p:nvSpPr>
        <p:spPr/>
      </p:sp>
      <p:sp>
        <p:nvSpPr>
          <p:cNvPr id="15363" name="备注占位符 2"/>
          <p:cNvSpPr>
            <a:spLocks noGrp="1" noChangeArrowheads="1"/>
          </p:cNvSpPr>
          <p:nvPr>
            <p:ph type="body" idx="1"/>
          </p:nvPr>
        </p:nvSpPr>
        <p:spPr bwMode="auto">
          <a:xfrm>
            <a:off x="685800" y="4400550"/>
            <a:ext cx="5486400" cy="36004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p>
        </p:txBody>
      </p:sp>
      <p:sp>
        <p:nvSpPr>
          <p:cNvPr id="15364" name="日期占位符 3"/>
          <p:cNvSpPr txBox="1">
            <a:spLocks noGrp="1" noChangeArrowheads="1"/>
          </p:cNvSpPr>
          <p:nvPr/>
        </p:nvSpPr>
        <p:spPr bwMode="auto">
          <a:xfrm>
            <a:off x="3884613"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algn="r" eaLnBrk="1" hangingPunct="1">
              <a:lnSpc>
                <a:spcPct val="100000"/>
              </a:lnSpc>
            </a:pPr>
            <a:fld id="{52EC8CD9-AC8C-487C-9523-EBB4DB0A7C22}" type="datetime1">
              <a:rPr lang="zh-CN" altLang="en-US" sz="1000" b="0">
                <a:solidFill>
                  <a:schemeClr val="tx1"/>
                </a:solidFill>
                <a:latin typeface="Arial" panose="020B0604020202020204" pitchFamily="34" charset="0"/>
                <a:ea typeface="宋体" panose="02010600030101010101" pitchFamily="2" charset="-122"/>
              </a:rPr>
              <a:t>2021/2/25</a:t>
            </a:fld>
            <a:endParaRPr lang="zh-CN" altLang="en-US" sz="1000" b="0">
              <a:solidFill>
                <a:schemeClr val="tx1"/>
              </a:solidFill>
              <a:latin typeface="Arial" panose="020B0604020202020204" pitchFamily="34" charset="0"/>
              <a:ea typeface="宋体" panose="02010600030101010101" pitchFamily="2" charset="-122"/>
            </a:endParaRPr>
          </a:p>
        </p:txBody>
      </p:sp>
      <p:sp>
        <p:nvSpPr>
          <p:cNvPr id="15365" name="灯片编号占位符 4"/>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algn="r" eaLnBrk="1" hangingPunct="1">
              <a:lnSpc>
                <a:spcPct val="100000"/>
              </a:lnSpc>
            </a:pPr>
            <a:fld id="{07740070-BA49-4670-A21A-3571EF1920F3}" type="slidenum">
              <a:rPr lang="zh-CN" altLang="en-US" sz="1000" b="0">
                <a:solidFill>
                  <a:schemeClr val="tx1"/>
                </a:solidFill>
                <a:latin typeface="Arial" panose="020B0604020202020204" pitchFamily="34" charset="0"/>
                <a:ea typeface="宋体" panose="02010600030101010101" pitchFamily="2" charset="-122"/>
              </a:rPr>
              <a:t>1</a:t>
            </a:fld>
            <a:endParaRPr lang="zh-CN" altLang="en-US" sz="1000" b="0">
              <a:solidFill>
                <a:schemeClr val="tx1"/>
              </a:solidFill>
              <a:latin typeface="Arial" panose="020B060402020202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ransition/>
  <p:txStyles>
    <p:titleStyle>
      <a:lvl1pPr algn="l" defTabSz="514350" rtl="0" eaLnBrk="0" fontAlgn="base" hangingPunct="0">
        <a:lnSpc>
          <a:spcPct val="90000"/>
        </a:lnSpc>
        <a:spcBef>
          <a:spcPct val="0"/>
        </a:spcBef>
        <a:spcAft>
          <a:spcPct val="0"/>
        </a:spcAft>
        <a:defRPr sz="2400" b="1" kern="1200">
          <a:solidFill>
            <a:schemeClr val="bg1"/>
          </a:solidFill>
          <a:latin typeface="+mj-lt"/>
          <a:ea typeface="+mj-ea"/>
          <a:cs typeface="+mj-cs"/>
        </a:defRPr>
      </a:lvl1pPr>
      <a:lvl2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2pPr>
      <a:lvl3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3pPr>
      <a:lvl4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4pPr>
      <a:lvl5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5pPr>
      <a:lvl6pPr marL="4572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6pPr>
      <a:lvl7pPr marL="9144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7pPr>
      <a:lvl8pPr marL="13716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8pPr>
      <a:lvl9pPr marL="18288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9pPr>
    </p:titleStyle>
    <p:bodyStyle>
      <a:lvl1pPr marL="271780" indent="-271780" algn="just" defTabSz="514350" rtl="0" eaLnBrk="0" fontAlgn="base" hangingPunct="0">
        <a:lnSpc>
          <a:spcPct val="110000"/>
        </a:lnSpc>
        <a:spcBef>
          <a:spcPts val="900"/>
        </a:spcBef>
        <a:spcAft>
          <a:spcPct val="0"/>
        </a:spcAft>
        <a:buClr>
          <a:schemeClr val="accent1"/>
        </a:buClr>
        <a:buSzPct val="60000"/>
        <a:buFont typeface="Wingdings" panose="05000000000000000000" pitchFamily="2" charset="2"/>
        <a:buChar char="u"/>
        <a:defRPr sz="3200" kern="1200">
          <a:solidFill>
            <a:schemeClr val="accent1"/>
          </a:solidFill>
          <a:latin typeface="+mn-lt"/>
          <a:ea typeface="+mn-ea"/>
          <a:cs typeface="+mn-cs"/>
        </a:defRPr>
      </a:lvl1pPr>
      <a:lvl2pPr marL="271780" indent="-271780" algn="just" defTabSz="514350" rtl="0" eaLnBrk="0" fontAlgn="base" hangingPunct="0">
        <a:lnSpc>
          <a:spcPct val="120000"/>
        </a:lnSpc>
        <a:spcBef>
          <a:spcPct val="0"/>
        </a:spcBef>
        <a:spcAft>
          <a:spcPts val="900"/>
        </a:spcAft>
        <a:buClr>
          <a:srgbClr val="ECA280"/>
        </a:buClr>
        <a:buFont typeface="幼圆" panose="02010509060101010101" pitchFamily="49" charset="-122"/>
        <a:buChar char=" "/>
        <a:defRPr sz="1300" kern="1200">
          <a:solidFill>
            <a:schemeClr val="tx1"/>
          </a:solidFill>
          <a:latin typeface="+mn-lt"/>
          <a:ea typeface="+mn-ea"/>
          <a:cs typeface="+mn-cs"/>
        </a:defRPr>
      </a:lvl2pPr>
      <a:lvl3pPr marL="643255" indent="-128905" algn="l" defTabSz="514350" rtl="0" eaLnBrk="0" fontAlgn="base" hangingPunct="0">
        <a:lnSpc>
          <a:spcPct val="90000"/>
        </a:lnSpc>
        <a:spcBef>
          <a:spcPts val="275"/>
        </a:spcBef>
        <a:spcAft>
          <a:spcPct val="0"/>
        </a:spcAft>
        <a:buFont typeface="Arial" panose="020B0604020202020204" pitchFamily="34" charset="0"/>
        <a:buChar char="•"/>
        <a:defRPr sz="1100" kern="1200">
          <a:solidFill>
            <a:schemeClr val="tx1"/>
          </a:solidFill>
          <a:latin typeface="Times New Roman" panose="02020603050405020304" pitchFamily="18" charset="0"/>
          <a:ea typeface="+mn-ea"/>
          <a:cs typeface="+mn-cs"/>
        </a:defRPr>
      </a:lvl3pPr>
      <a:lvl4pPr marL="900430" indent="-128905" algn="l" defTabSz="514350" rtl="0" eaLnBrk="0" fontAlgn="base" hangingPunct="0">
        <a:lnSpc>
          <a:spcPct val="90000"/>
        </a:lnSpc>
        <a:spcBef>
          <a:spcPts val="275"/>
        </a:spcBef>
        <a:spcAft>
          <a:spcPct val="0"/>
        </a:spcAft>
        <a:buFont typeface="Arial" panose="020B0604020202020204" pitchFamily="34" charset="0"/>
        <a:buChar char="•"/>
        <a:defRPr sz="1000" kern="1200">
          <a:solidFill>
            <a:schemeClr val="tx1"/>
          </a:solidFill>
          <a:latin typeface="Times New Roman" panose="02020603050405020304" pitchFamily="18" charset="0"/>
          <a:ea typeface="+mn-ea"/>
          <a:cs typeface="+mn-cs"/>
        </a:defRPr>
      </a:lvl4pPr>
      <a:lvl5pPr marL="1157605" indent="-128905" algn="l" defTabSz="514350" rtl="0" eaLnBrk="0" fontAlgn="base" hangingPunct="0">
        <a:lnSpc>
          <a:spcPct val="90000"/>
        </a:lnSpc>
        <a:spcBef>
          <a:spcPts val="275"/>
        </a:spcBef>
        <a:spcAft>
          <a:spcPct val="0"/>
        </a:spcAft>
        <a:buFont typeface="Arial" panose="020B0604020202020204" pitchFamily="34" charset="0"/>
        <a:buChar char="•"/>
        <a:defRPr sz="10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1.xml"/><Relationship Id="rId1" Type="http://schemas.openxmlformats.org/officeDocument/2006/relationships/vmlDrawing" Target="../drawings/vmlDrawing6.vml"/><Relationship Id="rId4" Type="http://schemas.openxmlformats.org/officeDocument/2006/relationships/image" Target="../media/image18.wmf"/></Relationships>
</file>

<file path=ppt/slides/_rels/slide12.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1.xml"/><Relationship Id="rId1" Type="http://schemas.openxmlformats.org/officeDocument/2006/relationships/vmlDrawing" Target="../drawings/vmlDrawing7.vml"/><Relationship Id="rId6" Type="http://schemas.openxmlformats.org/officeDocument/2006/relationships/image" Target="../media/image20.wmf"/><Relationship Id="rId5" Type="http://schemas.openxmlformats.org/officeDocument/2006/relationships/oleObject" Target="../embeddings/oleObject16.bin"/><Relationship Id="rId4" Type="http://schemas.openxmlformats.org/officeDocument/2006/relationships/image" Target="../media/image19.wmf"/></Relationships>
</file>

<file path=ppt/slides/_rels/slide1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1.xml"/><Relationship Id="rId1" Type="http://schemas.openxmlformats.org/officeDocument/2006/relationships/vmlDrawing" Target="../drawings/vmlDrawing8.vml"/><Relationship Id="rId4" Type="http://schemas.openxmlformats.org/officeDocument/2006/relationships/image" Target="../media/image24.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1.xml"/><Relationship Id="rId1" Type="http://schemas.openxmlformats.org/officeDocument/2006/relationships/vmlDrawing" Target="../drawings/vmlDrawing9.vml"/><Relationship Id="rId4" Type="http://schemas.openxmlformats.org/officeDocument/2006/relationships/image" Target="../media/image25.wmf"/></Relationships>
</file>

<file path=ppt/slides/_rels/slide1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1.xml"/><Relationship Id="rId1" Type="http://schemas.openxmlformats.org/officeDocument/2006/relationships/vmlDrawing" Target="../drawings/vmlDrawing10.vml"/><Relationship Id="rId4" Type="http://schemas.openxmlformats.org/officeDocument/2006/relationships/image" Target="../media/image27.wmf"/></Relationships>
</file>

<file path=ppt/slides/_rels/slide2.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5.w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2.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4.wmf"/><Relationship Id="rId4" Type="http://schemas.openxmlformats.org/officeDocument/2006/relationships/image" Target="../media/image1.wmf"/><Relationship Id="rId9" Type="http://schemas.openxmlformats.org/officeDocument/2006/relationships/oleObject" Target="../embeddings/oleObject4.bin"/></Relationships>
</file>

<file path=ppt/slides/_rels/slide20.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1.bin"/><Relationship Id="rId7" Type="http://schemas.openxmlformats.org/officeDocument/2006/relationships/oleObject" Target="../embeddings/oleObject23.bin"/><Relationship Id="rId2" Type="http://schemas.openxmlformats.org/officeDocument/2006/relationships/slideLayout" Target="../slideLayouts/slideLayout1.xml"/><Relationship Id="rId1" Type="http://schemas.openxmlformats.org/officeDocument/2006/relationships/vmlDrawing" Target="../drawings/vmlDrawing11.vml"/><Relationship Id="rId6" Type="http://schemas.openxmlformats.org/officeDocument/2006/relationships/image" Target="../media/image29.wmf"/><Relationship Id="rId5" Type="http://schemas.openxmlformats.org/officeDocument/2006/relationships/oleObject" Target="../embeddings/oleObject22.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24.bin"/></Relationships>
</file>

<file path=ppt/slides/_rels/slide21.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1.xml"/><Relationship Id="rId1" Type="http://schemas.openxmlformats.org/officeDocument/2006/relationships/vmlDrawing" Target="../drawings/vmlDrawing12.vml"/><Relationship Id="rId6" Type="http://schemas.openxmlformats.org/officeDocument/2006/relationships/image" Target="../media/image34.wmf"/><Relationship Id="rId5" Type="http://schemas.openxmlformats.org/officeDocument/2006/relationships/oleObject" Target="../embeddings/oleObject26.bin"/><Relationship Id="rId4" Type="http://schemas.openxmlformats.org/officeDocument/2006/relationships/image" Target="../media/image33.wmf"/></Relationships>
</file>

<file path=ppt/slides/_rels/slide24.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1.xml"/><Relationship Id="rId1" Type="http://schemas.openxmlformats.org/officeDocument/2006/relationships/vmlDrawing" Target="../drawings/vmlDrawing13.vml"/><Relationship Id="rId4" Type="http://schemas.openxmlformats.org/officeDocument/2006/relationships/image" Target="../media/image37.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1.xml"/><Relationship Id="rId1" Type="http://schemas.openxmlformats.org/officeDocument/2006/relationships/vmlDrawing" Target="../drawings/vmlDrawing14.vml"/><Relationship Id="rId4" Type="http://schemas.openxmlformats.org/officeDocument/2006/relationships/image" Target="../media/image38.wmf"/></Relationships>
</file>

<file path=ppt/slides/_rels/slide27.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1.xml"/><Relationship Id="rId1" Type="http://schemas.openxmlformats.org/officeDocument/2006/relationships/vmlDrawing" Target="../drawings/vmlDrawing15.vml"/><Relationship Id="rId6" Type="http://schemas.openxmlformats.org/officeDocument/2006/relationships/image" Target="../media/image41.wmf"/><Relationship Id="rId5" Type="http://schemas.openxmlformats.org/officeDocument/2006/relationships/oleObject" Target="../embeddings/oleObject30.bin"/><Relationship Id="rId4" Type="http://schemas.openxmlformats.org/officeDocument/2006/relationships/image" Target="../media/image40.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1.xml"/><Relationship Id="rId1" Type="http://schemas.openxmlformats.org/officeDocument/2006/relationships/vmlDrawing" Target="../drawings/vmlDrawing16.vml"/><Relationship Id="rId6" Type="http://schemas.openxmlformats.org/officeDocument/2006/relationships/image" Target="../media/image45.wmf"/><Relationship Id="rId5" Type="http://schemas.openxmlformats.org/officeDocument/2006/relationships/oleObject" Target="../embeddings/oleObject32.bin"/><Relationship Id="rId4" Type="http://schemas.openxmlformats.org/officeDocument/2006/relationships/image" Target="../media/image44.wmf"/></Relationships>
</file>

<file path=ppt/slides/_rels/slide33.x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1.xml"/><Relationship Id="rId1" Type="http://schemas.openxmlformats.org/officeDocument/2006/relationships/vmlDrawing" Target="../drawings/vmlDrawing17.vml"/><Relationship Id="rId6" Type="http://schemas.openxmlformats.org/officeDocument/2006/relationships/image" Target="../media/image48.wmf"/><Relationship Id="rId5" Type="http://schemas.openxmlformats.org/officeDocument/2006/relationships/oleObject" Target="../embeddings/oleObject35.bin"/><Relationship Id="rId4" Type="http://schemas.openxmlformats.org/officeDocument/2006/relationships/image" Target="../media/image47.wmf"/></Relationships>
</file>

<file path=ppt/slides/_rels/slide34.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1.xml"/><Relationship Id="rId1" Type="http://schemas.openxmlformats.org/officeDocument/2006/relationships/vmlDrawing" Target="../drawings/vmlDrawing18.vml"/><Relationship Id="rId6" Type="http://schemas.openxmlformats.org/officeDocument/2006/relationships/image" Target="../media/image52.wmf"/><Relationship Id="rId5" Type="http://schemas.openxmlformats.org/officeDocument/2006/relationships/oleObject" Target="../embeddings/oleObject38.bin"/><Relationship Id="rId4" Type="http://schemas.openxmlformats.org/officeDocument/2006/relationships/image" Target="../media/image51.wmf"/></Relationships>
</file>

<file path=ppt/slides/_rels/slide36.xml.rels><?xml version="1.0" encoding="UTF-8" standalone="yes"?>
<Relationships xmlns="http://schemas.openxmlformats.org/package/2006/relationships"><Relationship Id="rId8" Type="http://schemas.openxmlformats.org/officeDocument/2006/relationships/image" Target="../media/image55.wmf"/><Relationship Id="rId3" Type="http://schemas.openxmlformats.org/officeDocument/2006/relationships/oleObject" Target="../embeddings/oleObject39.bin"/><Relationship Id="rId7" Type="http://schemas.openxmlformats.org/officeDocument/2006/relationships/oleObject" Target="../embeddings/oleObject41.bin"/><Relationship Id="rId12" Type="http://schemas.openxmlformats.org/officeDocument/2006/relationships/image" Target="../media/image57.wmf"/><Relationship Id="rId2" Type="http://schemas.openxmlformats.org/officeDocument/2006/relationships/slideLayout" Target="../slideLayouts/slideLayout1.xml"/><Relationship Id="rId1" Type="http://schemas.openxmlformats.org/officeDocument/2006/relationships/vmlDrawing" Target="../drawings/vmlDrawing19.vml"/><Relationship Id="rId6" Type="http://schemas.openxmlformats.org/officeDocument/2006/relationships/image" Target="../media/image54.wmf"/><Relationship Id="rId11" Type="http://schemas.openxmlformats.org/officeDocument/2006/relationships/oleObject" Target="../embeddings/oleObject43.bin"/><Relationship Id="rId5" Type="http://schemas.openxmlformats.org/officeDocument/2006/relationships/oleObject" Target="../embeddings/oleObject40.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42.bin"/></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1.xml"/><Relationship Id="rId1" Type="http://schemas.openxmlformats.org/officeDocument/2006/relationships/vmlDrawing" Target="../drawings/vmlDrawing20.vml"/><Relationship Id="rId6" Type="http://schemas.openxmlformats.org/officeDocument/2006/relationships/image" Target="../media/image59.wmf"/><Relationship Id="rId5" Type="http://schemas.openxmlformats.org/officeDocument/2006/relationships/oleObject" Target="../embeddings/oleObject45.bin"/><Relationship Id="rId4" Type="http://schemas.openxmlformats.org/officeDocument/2006/relationships/image" Target="../media/image58.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oleObject" Target="../embeddings/oleObject46.bin"/><Relationship Id="rId7" Type="http://schemas.openxmlformats.org/officeDocument/2006/relationships/oleObject" Target="../embeddings/oleObject48.bin"/><Relationship Id="rId2" Type="http://schemas.openxmlformats.org/officeDocument/2006/relationships/slideLayout" Target="../slideLayouts/slideLayout1.xml"/><Relationship Id="rId1" Type="http://schemas.openxmlformats.org/officeDocument/2006/relationships/vmlDrawing" Target="../drawings/vmlDrawing21.vml"/><Relationship Id="rId6" Type="http://schemas.openxmlformats.org/officeDocument/2006/relationships/image" Target="../media/image61.wmf"/><Relationship Id="rId5" Type="http://schemas.openxmlformats.org/officeDocument/2006/relationships/oleObject" Target="../embeddings/oleObject47.bin"/><Relationship Id="rId4" Type="http://schemas.openxmlformats.org/officeDocument/2006/relationships/image" Target="../media/image60.wmf"/></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wmf"/><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63.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1.xml"/><Relationship Id="rId1" Type="http://schemas.openxmlformats.org/officeDocument/2006/relationships/vmlDrawing" Target="../drawings/vmlDrawing22.vml"/><Relationship Id="rId6" Type="http://schemas.openxmlformats.org/officeDocument/2006/relationships/image" Target="../media/image65.wmf"/><Relationship Id="rId5" Type="http://schemas.openxmlformats.org/officeDocument/2006/relationships/oleObject" Target="../embeddings/oleObject50.bin"/><Relationship Id="rId4" Type="http://schemas.openxmlformats.org/officeDocument/2006/relationships/image" Target="../media/image64.wmf"/></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1.xml"/><Relationship Id="rId1" Type="http://schemas.openxmlformats.org/officeDocument/2006/relationships/vmlDrawing" Target="../drawings/vmlDrawing23.vml"/><Relationship Id="rId6" Type="http://schemas.openxmlformats.org/officeDocument/2006/relationships/image" Target="../media/image67.wmf"/><Relationship Id="rId5" Type="http://schemas.openxmlformats.org/officeDocument/2006/relationships/oleObject" Target="../embeddings/oleObject52.bin"/><Relationship Id="rId4" Type="http://schemas.openxmlformats.org/officeDocument/2006/relationships/image" Target="../media/image66.wmf"/></Relationships>
</file>

<file path=ppt/slides/_rels/slide44.x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oleObject" Target="../embeddings/oleObject53.bin"/><Relationship Id="rId7" Type="http://schemas.openxmlformats.org/officeDocument/2006/relationships/oleObject" Target="../embeddings/oleObject55.bin"/><Relationship Id="rId2" Type="http://schemas.openxmlformats.org/officeDocument/2006/relationships/slideLayout" Target="../slideLayouts/slideLayout1.xml"/><Relationship Id="rId1" Type="http://schemas.openxmlformats.org/officeDocument/2006/relationships/vmlDrawing" Target="../drawings/vmlDrawing24.vml"/><Relationship Id="rId6" Type="http://schemas.openxmlformats.org/officeDocument/2006/relationships/image" Target="../media/image69.wmf"/><Relationship Id="rId5" Type="http://schemas.openxmlformats.org/officeDocument/2006/relationships/oleObject" Target="../embeddings/oleObject54.bin"/><Relationship Id="rId4" Type="http://schemas.openxmlformats.org/officeDocument/2006/relationships/image" Target="../media/image68.wmf"/><Relationship Id="rId9" Type="http://schemas.openxmlformats.org/officeDocument/2006/relationships/image" Target="../media/image7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9.wmf"/><Relationship Id="rId5" Type="http://schemas.openxmlformats.org/officeDocument/2006/relationships/oleObject" Target="../embeddings/oleObject7.bin"/><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11.wmf"/><Relationship Id="rId5" Type="http://schemas.openxmlformats.org/officeDocument/2006/relationships/oleObject" Target="../embeddings/oleObject9.bin"/><Relationship Id="rId4" Type="http://schemas.openxmlformats.org/officeDocument/2006/relationships/image" Target="../media/image10.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image" Target="../media/image13.wmf"/><Relationship Id="rId5" Type="http://schemas.openxmlformats.org/officeDocument/2006/relationships/oleObject" Target="../embeddings/oleObject11.bin"/><Relationship Id="rId4" Type="http://schemas.openxmlformats.org/officeDocument/2006/relationships/image" Target="../media/image12.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image" Target="../media/image15.wmf"/><Relationship Id="rId5" Type="http://schemas.openxmlformats.org/officeDocument/2006/relationships/oleObject" Target="../embeddings/oleObject13.bin"/><Relationship Id="rId4" Type="http://schemas.openxmlformats.org/officeDocument/2006/relationships/image" Target="../media/image1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Box 15"/>
          <p:cNvSpPr>
            <a:spLocks noChangeArrowheads="1"/>
          </p:cNvSpPr>
          <p:nvPr/>
        </p:nvSpPr>
        <p:spPr bwMode="auto">
          <a:xfrm>
            <a:off x="539750" y="599472"/>
            <a:ext cx="7667625" cy="715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algn="ctr" eaLnBrk="1" hangingPunct="1"/>
            <a:r>
              <a:rPr lang="zh-CN" altLang="en-US" sz="2700" dirty="0">
                <a:latin typeface="黑体" panose="02010609060101010101" pitchFamily="49" charset="-122"/>
                <a:ea typeface="黑体" panose="02010609060101010101" pitchFamily="49" charset="-122"/>
              </a:rPr>
              <a:t>　</a:t>
            </a:r>
            <a:r>
              <a:rPr lang="zh-CN" altLang="en-US" sz="3200" dirty="0">
                <a:solidFill>
                  <a:srgbClr val="FF0000"/>
                </a:solidFill>
                <a:latin typeface="黑体" panose="02010609060101010101" pitchFamily="49" charset="-122"/>
                <a:ea typeface="黑体" panose="02010609060101010101" pitchFamily="49" charset="-122"/>
              </a:rPr>
              <a:t>第二十四</a:t>
            </a:r>
            <a:r>
              <a:rPr lang="zh-CN" altLang="en-US" sz="3200" dirty="0" smtClean="0">
                <a:solidFill>
                  <a:srgbClr val="FF0000"/>
                </a:solidFill>
                <a:latin typeface="黑体" panose="02010609060101010101" pitchFamily="49" charset="-122"/>
                <a:ea typeface="黑体" panose="02010609060101010101" pitchFamily="49" charset="-122"/>
              </a:rPr>
              <a:t>讲 热</a:t>
            </a:r>
            <a:r>
              <a:rPr lang="zh-CN" altLang="en-US" sz="3200" dirty="0">
                <a:solidFill>
                  <a:srgbClr val="FF0000"/>
                </a:solidFill>
                <a:latin typeface="黑体" panose="02010609060101010101" pitchFamily="49" charset="-122"/>
                <a:ea typeface="黑体" panose="02010609060101010101" pitchFamily="49" charset="-122"/>
              </a:rPr>
              <a:t>效率的相关计算</a:t>
            </a:r>
          </a:p>
        </p:txBody>
      </p:sp>
      <p:sp>
        <p:nvSpPr>
          <p:cNvPr id="8196" name="TextBox 1"/>
          <p:cNvSpPr txBox="1">
            <a:spLocks noChangeArrowheads="1"/>
          </p:cNvSpPr>
          <p:nvPr/>
        </p:nvSpPr>
        <p:spPr bwMode="auto">
          <a:xfrm>
            <a:off x="287338" y="2284413"/>
            <a:ext cx="8389937"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en-US">
                <a:latin typeface="宋体" panose="02010600030101010101" pitchFamily="2" charset="-122"/>
                <a:ea typeface="宋体" panose="02010600030101010101" pitchFamily="2" charset="-122"/>
              </a:rPr>
              <a:t>          </a:t>
            </a:r>
            <a:r>
              <a:rPr lang="zh-CN" altLang="en-US">
                <a:latin typeface="黑体" panose="02010609060101010101" pitchFamily="49" charset="-122"/>
                <a:ea typeface="黑体" panose="02010609060101010101" pitchFamily="49" charset="-122"/>
              </a:rPr>
              <a:t>电热效率的相关计算</a:t>
            </a:r>
            <a:endParaRPr lang="en-US" altLang="zh-CN">
              <a:latin typeface="黑体" panose="02010609060101010101" pitchFamily="49" charset="-122"/>
              <a:ea typeface="黑体" panose="02010609060101010101" pitchFamily="49" charset="-122"/>
            </a:endParaRPr>
          </a:p>
          <a:p>
            <a:pPr eaLnBrk="1" hangingPunct="1"/>
            <a:r>
              <a:rPr lang="zh-CN" altLang="en-US">
                <a:latin typeface="宋体" panose="02010600030101010101" pitchFamily="2" charset="-122"/>
                <a:ea typeface="宋体" panose="02010600030101010101" pitchFamily="2" charset="-122"/>
              </a:rPr>
              <a:t>    分析近</a:t>
            </a:r>
            <a:r>
              <a:rPr lang="en-US" altLang="zh-CN">
                <a:latin typeface="宋体" panose="02010600030101010101" pitchFamily="2" charset="-122"/>
                <a:ea typeface="宋体" panose="02010600030101010101" pitchFamily="2" charset="-122"/>
              </a:rPr>
              <a:t>10</a:t>
            </a:r>
            <a:r>
              <a:rPr lang="zh-CN" altLang="en-US">
                <a:latin typeface="宋体" panose="02010600030101010101" pitchFamily="2" charset="-122"/>
                <a:ea typeface="宋体" panose="02010600030101010101" pitchFamily="2" charset="-122"/>
              </a:rPr>
              <a:t>年江西中考真题发现，电热效率的相关计算近</a:t>
            </a:r>
            <a:r>
              <a:rPr lang="en-US" altLang="zh-CN">
                <a:latin typeface="宋体" panose="02010600030101010101" pitchFamily="2" charset="-122"/>
                <a:ea typeface="宋体" panose="02010600030101010101" pitchFamily="2" charset="-122"/>
              </a:rPr>
              <a:t>10</a:t>
            </a:r>
            <a:r>
              <a:rPr lang="zh-CN" altLang="en-US">
                <a:latin typeface="宋体" panose="02010600030101010101" pitchFamily="2" charset="-122"/>
                <a:ea typeface="宋体" panose="02010600030101010101" pitchFamily="2" charset="-122"/>
              </a:rPr>
              <a:t>年考查了</a:t>
            </a:r>
            <a:r>
              <a:rPr lang="en-US" altLang="zh-CN">
                <a:latin typeface="宋体" panose="02010600030101010101" pitchFamily="2" charset="-122"/>
                <a:ea typeface="宋体" panose="02010600030101010101" pitchFamily="2" charset="-122"/>
              </a:rPr>
              <a:t>6</a:t>
            </a:r>
            <a:r>
              <a:rPr lang="zh-CN" altLang="en-US">
                <a:latin typeface="宋体" panose="02010600030101010101" pitchFamily="2" charset="-122"/>
                <a:ea typeface="宋体" panose="02010600030101010101" pitchFamily="2" charset="-122"/>
              </a:rPr>
              <a:t>次，以家用电器</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榨汁机、暖奶器、爆米花机、电热水壶、足浴盆、电饭煲</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为背景在计算题中结合其他知识综合考查，分值在</a:t>
            </a:r>
            <a:r>
              <a:rPr lang="en-US" altLang="zh-CN">
                <a:latin typeface="宋体" panose="02010600030101010101" pitchFamily="2" charset="-122"/>
                <a:ea typeface="宋体" panose="02010600030101010101" pitchFamily="2" charset="-122"/>
              </a:rPr>
              <a:t>7</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8</a:t>
            </a:r>
            <a:r>
              <a:rPr lang="zh-CN" altLang="en-US">
                <a:latin typeface="宋体" panose="02010600030101010101" pitchFamily="2" charset="-122"/>
                <a:ea typeface="宋体" panose="02010600030101010101" pitchFamily="2" charset="-122"/>
              </a:rPr>
              <a:t>分。</a:t>
            </a:r>
          </a:p>
        </p:txBody>
      </p:sp>
      <p:sp>
        <p:nvSpPr>
          <p:cNvPr id="6" name="圆角矩形 2"/>
          <p:cNvSpPr/>
          <p:nvPr/>
        </p:nvSpPr>
        <p:spPr bwMode="auto">
          <a:xfrm>
            <a:off x="352593" y="2427285"/>
            <a:ext cx="118882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lnSpc>
                <a:spcPct val="150000"/>
              </a:lnSpc>
              <a:defRPr/>
            </a:pP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类型</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1</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nodeType="clickEffect">
                                  <p:stCondLst>
                                    <p:cond delay="0"/>
                                  </p:stCondLst>
                                  <p:childTnLst>
                                    <p:set>
                                      <p:cBhvr>
                                        <p:cTn id="12" dur="1" fill="hold">
                                          <p:stCondLst>
                                            <p:cond delay="0"/>
                                          </p:stCondLst>
                                        </p:cTn>
                                        <p:tgtEl>
                                          <p:spTgt spid="819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5602" name="TextBox 1"/>
          <p:cNvSpPr txBox="1">
            <a:spLocks noChangeArrowheads="1"/>
          </p:cNvSpPr>
          <p:nvPr/>
        </p:nvSpPr>
        <p:spPr bwMode="auto">
          <a:xfrm>
            <a:off x="346075" y="527050"/>
            <a:ext cx="8389938"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en-US">
                <a:latin typeface="宋体" panose="02010600030101010101" pitchFamily="2" charset="-122"/>
                <a:ea typeface="宋体" panose="02010600030101010101" pitchFamily="2" charset="-122"/>
              </a:rPr>
              <a:t>       </a:t>
            </a:r>
            <a:r>
              <a:rPr lang="zh-CN" altLang="zh-CN">
                <a:latin typeface="宋体" panose="02010600030101010101" pitchFamily="2" charset="-122"/>
                <a:ea typeface="宋体" panose="02010600030101010101" pitchFamily="2" charset="-122"/>
              </a:rPr>
              <a:t>(2020·</a:t>
            </a:r>
            <a:r>
              <a:rPr lang="zh-CN" altLang="en-US">
                <a:latin typeface="宋体" panose="02010600030101010101" pitchFamily="2" charset="-122"/>
                <a:ea typeface="宋体" panose="02010600030101010101" pitchFamily="2" charset="-122"/>
              </a:rPr>
              <a:t>营口</a:t>
            </a:r>
            <a:r>
              <a:rPr lang="zh-CN" altLang="zh-CN">
                <a:latin typeface="宋体" panose="02010600030101010101" pitchFamily="2" charset="-122"/>
                <a:ea typeface="宋体" panose="02010600030101010101" pitchFamily="2" charset="-122"/>
              </a:rPr>
              <a:t>)2020</a:t>
            </a:r>
            <a:r>
              <a:rPr lang="zh-CN" altLang="en-US">
                <a:latin typeface="宋体" panose="02010600030101010101" pitchFamily="2" charset="-122"/>
                <a:ea typeface="宋体" panose="02010600030101010101" pitchFamily="2" charset="-122"/>
              </a:rPr>
              <a:t>年</a:t>
            </a:r>
            <a:r>
              <a:rPr lang="zh-CN"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月</a:t>
            </a:r>
            <a:r>
              <a:rPr lang="zh-CN" altLang="zh-CN">
                <a:latin typeface="宋体" panose="02010600030101010101" pitchFamily="2" charset="-122"/>
                <a:ea typeface="宋体" panose="02010600030101010101" pitchFamily="2" charset="-122"/>
              </a:rPr>
              <a:t>13</a:t>
            </a:r>
            <a:r>
              <a:rPr lang="zh-CN" altLang="en-US">
                <a:latin typeface="宋体" panose="02010600030101010101" pitchFamily="2" charset="-122"/>
                <a:ea typeface="宋体" panose="02010600030101010101" pitchFamily="2" charset="-122"/>
              </a:rPr>
              <a:t>日，一批增援武汉的军队医护人员乘</a:t>
            </a:r>
            <a:r>
              <a:rPr lang="zh-CN" altLang="zh-CN">
                <a:latin typeface="宋体" panose="02010600030101010101" pitchFamily="2" charset="-122"/>
                <a:ea typeface="宋体" panose="02010600030101010101" pitchFamily="2" charset="-122"/>
              </a:rPr>
              <a:t>6</a:t>
            </a:r>
            <a:r>
              <a:rPr lang="zh-CN" altLang="en-US">
                <a:latin typeface="宋体" panose="02010600030101010101" pitchFamily="2" charset="-122"/>
                <a:ea typeface="宋体" panose="02010600030101010101" pitchFamily="2" charset="-122"/>
              </a:rPr>
              <a:t>架国产“运</a:t>
            </a:r>
            <a:r>
              <a:rPr lang="zh-CN" altLang="zh-CN">
                <a:latin typeface="宋体" panose="02010600030101010101" pitchFamily="2" charset="-122"/>
                <a:ea typeface="宋体" panose="02010600030101010101" pitchFamily="2" charset="-122"/>
              </a:rPr>
              <a:t>20”</a:t>
            </a:r>
            <a:r>
              <a:rPr lang="zh-CN" altLang="en-US">
                <a:latin typeface="宋体" panose="02010600030101010101" pitchFamily="2" charset="-122"/>
                <a:ea typeface="宋体" panose="02010600030101010101" pitchFamily="2" charset="-122"/>
              </a:rPr>
              <a:t>运输机抵达武汉天河机场</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如图所示</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，每架飞机及运送的人员和物资总质量为</a:t>
            </a:r>
            <a:r>
              <a:rPr lang="zh-CN" altLang="zh-CN">
                <a:latin typeface="宋体" panose="02010600030101010101" pitchFamily="2" charset="-122"/>
                <a:ea typeface="宋体" panose="02010600030101010101" pitchFamily="2" charset="-122"/>
              </a:rPr>
              <a:t>210 t</a:t>
            </a:r>
            <a:r>
              <a:rPr lang="zh-CN" altLang="en-US">
                <a:latin typeface="宋体" panose="02010600030101010101" pitchFamily="2" charset="-122"/>
                <a:ea typeface="宋体" panose="02010600030101010101" pitchFamily="2" charset="-122"/>
              </a:rPr>
              <a:t>，着陆后，轮胎与地面总接触面积为</a:t>
            </a:r>
            <a:r>
              <a:rPr lang="zh-CN" altLang="zh-CN">
                <a:latin typeface="宋体" panose="02010600030101010101" pitchFamily="2" charset="-122"/>
                <a:ea typeface="宋体" panose="02010600030101010101" pitchFamily="2" charset="-122"/>
              </a:rPr>
              <a:t>4.2 m</a:t>
            </a:r>
            <a:r>
              <a:rPr lang="zh-CN" altLang="zh-CN" baseline="30000">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，本次航程</a:t>
            </a:r>
            <a:r>
              <a:rPr lang="zh-CN" altLang="zh-CN">
                <a:latin typeface="宋体" panose="02010600030101010101" pitchFamily="2" charset="-122"/>
                <a:ea typeface="宋体" panose="02010600030101010101" pitchFamily="2" charset="-122"/>
              </a:rPr>
              <a:t>1 200 km</a:t>
            </a:r>
            <a:r>
              <a:rPr lang="zh-CN" altLang="en-US">
                <a:latin typeface="宋体" panose="02010600030101010101" pitchFamily="2" charset="-122"/>
                <a:ea typeface="宋体" panose="02010600030101010101" pitchFamily="2" charset="-122"/>
              </a:rPr>
              <a:t>，匀速飞行过程中受到的平均阻力是</a:t>
            </a:r>
            <a:r>
              <a:rPr lang="zh-CN" altLang="zh-CN">
                <a:latin typeface="宋体" panose="02010600030101010101" pitchFamily="2" charset="-122"/>
                <a:ea typeface="宋体" panose="02010600030101010101" pitchFamily="2" charset="-122"/>
              </a:rPr>
              <a:t>9×10</a:t>
            </a:r>
            <a:r>
              <a:rPr lang="zh-CN" altLang="zh-CN" baseline="30000">
                <a:latin typeface="宋体" panose="02010600030101010101" pitchFamily="2" charset="-122"/>
                <a:ea typeface="宋体" panose="02010600030101010101" pitchFamily="2" charset="-122"/>
              </a:rPr>
              <a:t>4</a:t>
            </a:r>
            <a:r>
              <a:rPr lang="zh-CN" altLang="zh-CN">
                <a:latin typeface="宋体" panose="02010600030101010101" pitchFamily="2" charset="-122"/>
                <a:ea typeface="宋体" panose="02010600030101010101" pitchFamily="2" charset="-122"/>
              </a:rPr>
              <a:t> N</a:t>
            </a:r>
            <a:r>
              <a:rPr lang="zh-CN" altLang="en-US">
                <a:latin typeface="宋体" panose="02010600030101010101" pitchFamily="2" charset="-122"/>
                <a:ea typeface="宋体" panose="02010600030101010101" pitchFamily="2" charset="-122"/>
              </a:rPr>
              <a:t>，发动机的效率是</a:t>
            </a:r>
            <a:r>
              <a:rPr lang="zh-CN" altLang="zh-CN">
                <a:latin typeface="宋体" panose="02010600030101010101" pitchFamily="2" charset="-122"/>
                <a:ea typeface="宋体" panose="02010600030101010101" pitchFamily="2" charset="-122"/>
              </a:rPr>
              <a:t>40%(</a:t>
            </a:r>
            <a:r>
              <a:rPr lang="zh-CN" altLang="en-US">
                <a:latin typeface="宋体" panose="02010600030101010101" pitchFamily="2" charset="-122"/>
                <a:ea typeface="宋体" panose="02010600030101010101" pitchFamily="2" charset="-122"/>
              </a:rPr>
              <a:t>航空煤油的热值是</a:t>
            </a:r>
            <a:r>
              <a:rPr lang="zh-CN" altLang="zh-CN">
                <a:latin typeface="宋体" panose="02010600030101010101" pitchFamily="2" charset="-122"/>
                <a:ea typeface="宋体" panose="02010600030101010101" pitchFamily="2" charset="-122"/>
              </a:rPr>
              <a:t>4.5×10</a:t>
            </a:r>
            <a:r>
              <a:rPr lang="zh-CN" altLang="zh-CN" baseline="30000">
                <a:latin typeface="宋体" panose="02010600030101010101" pitchFamily="2" charset="-122"/>
                <a:ea typeface="宋体" panose="02010600030101010101" pitchFamily="2" charset="-122"/>
              </a:rPr>
              <a:t>7</a:t>
            </a:r>
            <a:r>
              <a:rPr lang="zh-CN" altLang="zh-CN">
                <a:latin typeface="宋体" panose="02010600030101010101" pitchFamily="2" charset="-122"/>
                <a:ea typeface="宋体" panose="02010600030101010101" pitchFamily="2" charset="-122"/>
              </a:rPr>
              <a:t> J/kg</a:t>
            </a:r>
            <a:r>
              <a:rPr lang="zh-CN" altLang="en-US">
                <a:latin typeface="宋体" panose="02010600030101010101" pitchFamily="2" charset="-122"/>
                <a:ea typeface="宋体" panose="02010600030101010101" pitchFamily="2" charset="-122"/>
              </a:rPr>
              <a:t>，</a:t>
            </a:r>
            <a:r>
              <a:rPr lang="zh-CN" altLang="zh-CN" i="1">
                <a:latin typeface="宋体" panose="02010600030101010101" pitchFamily="2" charset="-122"/>
                <a:ea typeface="宋体" panose="02010600030101010101" pitchFamily="2" charset="-122"/>
              </a:rPr>
              <a:t>g</a:t>
            </a:r>
            <a:r>
              <a:rPr lang="zh-CN" altLang="en-US">
                <a:latin typeface="宋体" panose="02010600030101010101" pitchFamily="2" charset="-122"/>
                <a:ea typeface="宋体" panose="02010600030101010101" pitchFamily="2" charset="-122"/>
              </a:rPr>
              <a:t>取</a:t>
            </a:r>
            <a:r>
              <a:rPr lang="zh-CN" altLang="zh-CN">
                <a:latin typeface="宋体" panose="02010600030101010101" pitchFamily="2" charset="-122"/>
                <a:ea typeface="宋体" panose="02010600030101010101" pitchFamily="2" charset="-122"/>
              </a:rPr>
              <a:t>10 N/kg)</a:t>
            </a:r>
            <a:r>
              <a:rPr lang="zh-CN" altLang="en-US">
                <a:latin typeface="宋体" panose="02010600030101010101" pitchFamily="2" charset="-122"/>
                <a:ea typeface="宋体" panose="02010600030101010101" pitchFamily="2" charset="-122"/>
              </a:rPr>
              <a:t>。求：</a:t>
            </a:r>
            <a:endParaRPr lang="en-US" altLang="zh-CN">
              <a:latin typeface="宋体" panose="02010600030101010101" pitchFamily="2" charset="-122"/>
              <a:ea typeface="宋体" panose="02010600030101010101" pitchFamily="2" charset="-122"/>
            </a:endParaRPr>
          </a:p>
          <a:p>
            <a:pPr eaLnBrk="1" hangingPunct="1"/>
            <a:r>
              <a:rPr lang="zh-CN"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飞机降落后，静止时对水平地面的压强；</a:t>
            </a:r>
          </a:p>
          <a:p>
            <a:pPr eaLnBrk="1" hangingPunct="1"/>
            <a:r>
              <a:rPr lang="zh-CN"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本次航程，每架飞机发动机牵引力所做的功；</a:t>
            </a:r>
          </a:p>
          <a:p>
            <a:pPr eaLnBrk="1" hangingPunct="1"/>
            <a:r>
              <a:rPr lang="zh-CN" altLang="zh-CN">
                <a:latin typeface="宋体" panose="02010600030101010101" pitchFamily="2" charset="-122"/>
                <a:ea typeface="宋体" panose="02010600030101010101" pitchFamily="2" charset="-122"/>
              </a:rPr>
              <a:t>(3)</a:t>
            </a:r>
            <a:r>
              <a:rPr lang="zh-CN" altLang="en-US">
                <a:latin typeface="宋体" panose="02010600030101010101" pitchFamily="2" charset="-122"/>
                <a:ea typeface="宋体" panose="02010600030101010101" pitchFamily="2" charset="-122"/>
              </a:rPr>
              <a:t>本次航程，每架飞机需要航空煤油的质量。</a:t>
            </a:r>
          </a:p>
        </p:txBody>
      </p:sp>
      <p:pic>
        <p:nvPicPr>
          <p:cNvPr id="25603" name="Picture 4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44500" y="692150"/>
            <a:ext cx="877888"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4"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70650" y="3028950"/>
            <a:ext cx="1981200"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7650" name="TextBox 1"/>
          <p:cNvSpPr txBox="1">
            <a:spLocks noChangeArrowheads="1"/>
          </p:cNvSpPr>
          <p:nvPr/>
        </p:nvSpPr>
        <p:spPr bwMode="auto">
          <a:xfrm>
            <a:off x="346075" y="527050"/>
            <a:ext cx="8389938"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solidFill>
                  <a:srgbClr val="C00000"/>
                </a:solidFill>
              </a:rPr>
              <a:t>【</a:t>
            </a:r>
            <a:r>
              <a:rPr lang="zh-CN" altLang="en-US">
                <a:solidFill>
                  <a:srgbClr val="C00000"/>
                </a:solidFill>
              </a:rPr>
              <a:t>参考答案</a:t>
            </a:r>
            <a:r>
              <a:rPr lang="zh-CN" altLang="zh-CN">
                <a:solidFill>
                  <a:srgbClr val="C00000"/>
                </a:solidFill>
              </a:rPr>
              <a:t>】</a:t>
            </a:r>
            <a:endParaRPr lang="zh-CN" altLang="en-US">
              <a:solidFill>
                <a:srgbClr val="C00000"/>
              </a:solidFill>
            </a:endParaRPr>
          </a:p>
          <a:p>
            <a:pPr eaLnBrk="1" hangingPunct="1"/>
            <a:r>
              <a:rPr lang="zh-CN" altLang="en-US">
                <a:solidFill>
                  <a:srgbClr val="C4000B"/>
                </a:solidFill>
              </a:rPr>
              <a:t>解：</a:t>
            </a:r>
            <a:r>
              <a:rPr lang="zh-CN" altLang="zh-CN"/>
              <a:t>(1)</a:t>
            </a:r>
            <a:r>
              <a:rPr lang="zh-CN" altLang="en-US"/>
              <a:t>飞机对地面的压力：</a:t>
            </a:r>
          </a:p>
          <a:p>
            <a:pPr eaLnBrk="1" hangingPunct="1"/>
            <a:r>
              <a:rPr lang="zh-CN" altLang="zh-CN" i="1"/>
              <a:t>F</a:t>
            </a:r>
            <a:r>
              <a:rPr lang="zh-CN" altLang="en-US"/>
              <a:t>＝</a:t>
            </a:r>
            <a:r>
              <a:rPr lang="zh-CN" altLang="zh-CN" i="1"/>
              <a:t>G</a:t>
            </a:r>
            <a:r>
              <a:rPr lang="zh-CN" altLang="en-US"/>
              <a:t>＝</a:t>
            </a:r>
            <a:r>
              <a:rPr lang="zh-CN" altLang="zh-CN" i="1"/>
              <a:t>mg</a:t>
            </a:r>
            <a:r>
              <a:rPr lang="zh-CN" altLang="en-US"/>
              <a:t>＝</a:t>
            </a:r>
            <a:r>
              <a:rPr lang="zh-CN" altLang="zh-CN"/>
              <a:t>210×10</a:t>
            </a:r>
            <a:r>
              <a:rPr lang="zh-CN" altLang="zh-CN" baseline="30000"/>
              <a:t>3</a:t>
            </a:r>
            <a:r>
              <a:rPr lang="zh-CN" altLang="zh-CN"/>
              <a:t>kg×10 N/kg</a:t>
            </a:r>
            <a:r>
              <a:rPr lang="zh-CN" altLang="en-US"/>
              <a:t>＝</a:t>
            </a:r>
            <a:r>
              <a:rPr lang="zh-CN" altLang="zh-CN"/>
              <a:t>2.1×10</a:t>
            </a:r>
            <a:r>
              <a:rPr lang="zh-CN" altLang="zh-CN" baseline="30000"/>
              <a:t>6</a:t>
            </a:r>
            <a:r>
              <a:rPr lang="zh-CN" altLang="zh-CN"/>
              <a:t> N</a:t>
            </a:r>
            <a:r>
              <a:rPr lang="zh-CN" altLang="en-US"/>
              <a:t>，</a:t>
            </a:r>
          </a:p>
          <a:p>
            <a:pPr eaLnBrk="1" hangingPunct="1"/>
            <a:r>
              <a:rPr lang="zh-CN" altLang="en-US"/>
              <a:t>飞机降落后，静止时对水平地面的压强：</a:t>
            </a:r>
          </a:p>
          <a:p>
            <a:pPr eaLnBrk="1" hangingPunct="1"/>
            <a:r>
              <a:rPr lang="zh-CN" altLang="zh-CN" i="1"/>
              <a:t>p</a:t>
            </a:r>
            <a:r>
              <a:rPr lang="zh-CN" altLang="en-US"/>
              <a:t>＝</a:t>
            </a:r>
            <a:r>
              <a:rPr lang="en-US" altLang="zh-CN"/>
              <a:t>          </a:t>
            </a:r>
            <a:r>
              <a:rPr lang="zh-CN" altLang="en-US"/>
              <a:t>＝</a:t>
            </a:r>
            <a:r>
              <a:rPr lang="zh-CN" altLang="zh-CN"/>
              <a:t>5×10</a:t>
            </a:r>
            <a:r>
              <a:rPr lang="zh-CN" altLang="zh-CN" baseline="30000"/>
              <a:t>5</a:t>
            </a:r>
            <a:r>
              <a:rPr lang="zh-CN" altLang="zh-CN"/>
              <a:t> Pa</a:t>
            </a:r>
            <a:r>
              <a:rPr lang="zh-CN" altLang="en-US"/>
              <a:t>。</a:t>
            </a:r>
            <a:endParaRPr lang="en-US" altLang="zh-CN"/>
          </a:p>
          <a:p>
            <a:pPr eaLnBrk="1" hangingPunct="1"/>
            <a:r>
              <a:rPr lang="zh-CN" altLang="zh-CN"/>
              <a:t>(2)</a:t>
            </a:r>
            <a:r>
              <a:rPr lang="zh-CN" altLang="en-US"/>
              <a:t>飞机匀速飞行时，受力平衡，则牵引力</a:t>
            </a:r>
            <a:r>
              <a:rPr lang="zh-CN" altLang="zh-CN" i="1"/>
              <a:t>F</a:t>
            </a:r>
            <a:r>
              <a:rPr lang="zh-CN" altLang="en-US" baseline="-25000"/>
              <a:t>牵</a:t>
            </a:r>
            <a:r>
              <a:rPr lang="zh-CN" altLang="en-US"/>
              <a:t>＝</a:t>
            </a:r>
            <a:r>
              <a:rPr lang="zh-CN" altLang="zh-CN" i="1"/>
              <a:t>f</a:t>
            </a:r>
            <a:r>
              <a:rPr lang="zh-CN" altLang="en-US"/>
              <a:t>＝</a:t>
            </a:r>
            <a:r>
              <a:rPr lang="zh-CN" altLang="zh-CN"/>
              <a:t>9×10</a:t>
            </a:r>
            <a:r>
              <a:rPr lang="zh-CN" altLang="zh-CN" baseline="30000"/>
              <a:t>4</a:t>
            </a:r>
            <a:r>
              <a:rPr lang="zh-CN" altLang="zh-CN"/>
              <a:t> N</a:t>
            </a:r>
            <a:r>
              <a:rPr lang="zh-CN" altLang="en-US"/>
              <a:t>，</a:t>
            </a:r>
          </a:p>
          <a:p>
            <a:pPr eaLnBrk="1" hangingPunct="1"/>
            <a:r>
              <a:rPr lang="zh-CN" altLang="en-US"/>
              <a:t>本次航程，每架飞机发动机牵引力所做的功：</a:t>
            </a:r>
          </a:p>
          <a:p>
            <a:pPr eaLnBrk="1" hangingPunct="1"/>
            <a:r>
              <a:rPr lang="zh-CN" altLang="zh-CN" i="1"/>
              <a:t>W</a:t>
            </a:r>
            <a:r>
              <a:rPr lang="zh-CN" altLang="en-US"/>
              <a:t>＝</a:t>
            </a:r>
            <a:r>
              <a:rPr lang="zh-CN" altLang="zh-CN" i="1"/>
              <a:t>F</a:t>
            </a:r>
            <a:r>
              <a:rPr lang="zh-CN" altLang="en-US" baseline="-25000"/>
              <a:t>牵</a:t>
            </a:r>
            <a:r>
              <a:rPr lang="zh-CN" altLang="zh-CN" i="1"/>
              <a:t>s</a:t>
            </a:r>
            <a:r>
              <a:rPr lang="zh-CN" altLang="en-US"/>
              <a:t>＝</a:t>
            </a:r>
            <a:r>
              <a:rPr lang="zh-CN" altLang="zh-CN"/>
              <a:t>9×10</a:t>
            </a:r>
            <a:r>
              <a:rPr lang="zh-CN" altLang="zh-CN" baseline="30000"/>
              <a:t>4</a:t>
            </a:r>
            <a:r>
              <a:rPr lang="zh-CN" altLang="zh-CN"/>
              <a:t> N×1 200×10</a:t>
            </a:r>
            <a:r>
              <a:rPr lang="zh-CN" altLang="zh-CN" baseline="30000"/>
              <a:t>3</a:t>
            </a:r>
            <a:r>
              <a:rPr lang="zh-CN" altLang="zh-CN"/>
              <a:t> m</a:t>
            </a:r>
            <a:r>
              <a:rPr lang="zh-CN" altLang="en-US"/>
              <a:t>＝</a:t>
            </a:r>
            <a:r>
              <a:rPr lang="zh-CN" altLang="zh-CN"/>
              <a:t>1.08×10</a:t>
            </a:r>
            <a:r>
              <a:rPr lang="zh-CN" altLang="zh-CN" baseline="30000"/>
              <a:t>11</a:t>
            </a:r>
            <a:r>
              <a:rPr lang="zh-CN" altLang="zh-CN"/>
              <a:t> J</a:t>
            </a:r>
            <a:r>
              <a:rPr lang="zh-CN" altLang="en-US"/>
              <a:t>。</a:t>
            </a:r>
            <a:endParaRPr lang="en-US" altLang="zh-CN"/>
          </a:p>
        </p:txBody>
      </p:sp>
      <p:graphicFrame>
        <p:nvGraphicFramePr>
          <p:cNvPr id="27651" name="Object 3"/>
          <p:cNvGraphicFramePr>
            <a:graphicFrameLocks noChangeAspect="1"/>
          </p:cNvGraphicFramePr>
          <p:nvPr/>
        </p:nvGraphicFramePr>
        <p:xfrm>
          <a:off x="920750" y="2373313"/>
          <a:ext cx="1168400" cy="508000"/>
        </p:xfrm>
        <a:graphic>
          <a:graphicData uri="http://schemas.openxmlformats.org/presentationml/2006/ole">
            <mc:AlternateContent xmlns:mc="http://schemas.openxmlformats.org/markup-compatibility/2006">
              <mc:Choice xmlns:v="urn:schemas-microsoft-com:vml" Requires="v">
                <p:oleObj spid="_x0000_s6147" r:id="rId3" imgW="965200" imgH="419100" progId="Equation.DSMT4">
                  <p:embed/>
                </p:oleObj>
              </mc:Choice>
              <mc:Fallback>
                <p:oleObj r:id="rId3" imgW="965200" imgH="4191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920750" y="2373313"/>
                        <a:ext cx="1168400" cy="508000"/>
                      </a:xfrm>
                      <a:prstGeom prst="rect">
                        <a:avLst/>
                      </a:prstGeom>
                      <a:noFill/>
                      <a:ln>
                        <a:noFill/>
                      </a:ln>
                    </p:spPr>
                  </p:pic>
                </p:oleObj>
              </mc:Fallback>
            </mc:AlternateContent>
          </a:graphicData>
        </a:graphic>
      </p:graphicFrame>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8674" name="TextBox 1"/>
          <p:cNvSpPr txBox="1">
            <a:spLocks noChangeArrowheads="1"/>
          </p:cNvSpPr>
          <p:nvPr/>
        </p:nvSpPr>
        <p:spPr bwMode="auto">
          <a:xfrm>
            <a:off x="346075" y="717550"/>
            <a:ext cx="8389938"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lnSpc>
                <a:spcPct val="200000"/>
              </a:lnSpc>
            </a:pPr>
            <a:r>
              <a:rPr lang="zh-CN" altLang="zh-CN"/>
              <a:t>(3)</a:t>
            </a:r>
            <a:r>
              <a:rPr lang="zh-CN" altLang="en-US"/>
              <a:t>飞机发动机的效率是</a:t>
            </a:r>
            <a:r>
              <a:rPr lang="zh-CN" altLang="zh-CN"/>
              <a:t>40%</a:t>
            </a:r>
            <a:r>
              <a:rPr lang="zh-CN" altLang="en-US"/>
              <a:t>，</a:t>
            </a:r>
          </a:p>
          <a:p>
            <a:pPr eaLnBrk="1" hangingPunct="1">
              <a:lnSpc>
                <a:spcPct val="200000"/>
              </a:lnSpc>
            </a:pPr>
            <a:r>
              <a:rPr lang="zh-CN" altLang="en-US"/>
              <a:t>即</a:t>
            </a:r>
            <a:r>
              <a:rPr lang="zh-CN" altLang="zh-CN" i="1"/>
              <a:t>η</a:t>
            </a:r>
            <a:r>
              <a:rPr lang="zh-CN" altLang="en-US"/>
              <a:t>＝</a:t>
            </a:r>
            <a:r>
              <a:rPr lang="en-US" altLang="zh-CN"/>
              <a:t>       </a:t>
            </a:r>
            <a:r>
              <a:rPr lang="zh-CN" altLang="en-US"/>
              <a:t>＝</a:t>
            </a:r>
            <a:r>
              <a:rPr lang="zh-CN" altLang="zh-CN"/>
              <a:t>40%</a:t>
            </a:r>
            <a:r>
              <a:rPr lang="zh-CN" altLang="en-US"/>
              <a:t>，</a:t>
            </a:r>
          </a:p>
          <a:p>
            <a:pPr eaLnBrk="1" hangingPunct="1">
              <a:lnSpc>
                <a:spcPct val="200000"/>
              </a:lnSpc>
            </a:pPr>
            <a:r>
              <a:rPr lang="zh-CN" altLang="zh-CN" i="1"/>
              <a:t>Q</a:t>
            </a:r>
            <a:r>
              <a:rPr lang="zh-CN" altLang="en-US" baseline="-25000"/>
              <a:t>放</a:t>
            </a:r>
            <a:r>
              <a:rPr lang="zh-CN" altLang="en-US"/>
              <a:t>＝</a:t>
            </a:r>
            <a:r>
              <a:rPr lang="en-US" altLang="zh-CN"/>
              <a:t>           </a:t>
            </a:r>
            <a:r>
              <a:rPr lang="zh-CN" altLang="en-US"/>
              <a:t>＝</a:t>
            </a:r>
            <a:r>
              <a:rPr lang="zh-CN" altLang="zh-CN"/>
              <a:t>2.7×10</a:t>
            </a:r>
            <a:r>
              <a:rPr lang="zh-CN" altLang="zh-CN" baseline="30000"/>
              <a:t>11</a:t>
            </a:r>
            <a:r>
              <a:rPr lang="zh-CN" altLang="zh-CN"/>
              <a:t> J</a:t>
            </a:r>
            <a:r>
              <a:rPr lang="zh-CN" altLang="en-US"/>
              <a:t>，</a:t>
            </a:r>
          </a:p>
          <a:p>
            <a:pPr eaLnBrk="1" hangingPunct="1">
              <a:lnSpc>
                <a:spcPct val="200000"/>
              </a:lnSpc>
            </a:pPr>
            <a:r>
              <a:rPr lang="zh-CN" altLang="en-US"/>
              <a:t>则每架飞机需要航空煤油的质量：</a:t>
            </a:r>
          </a:p>
          <a:p>
            <a:pPr eaLnBrk="1" hangingPunct="1">
              <a:lnSpc>
                <a:spcPct val="200000"/>
              </a:lnSpc>
            </a:pPr>
            <a:r>
              <a:rPr lang="zh-CN" altLang="zh-CN" i="1"/>
              <a:t>m</a:t>
            </a:r>
            <a:r>
              <a:rPr lang="zh-CN" altLang="en-US"/>
              <a:t>＝</a:t>
            </a:r>
            <a:r>
              <a:rPr lang="en-US" altLang="zh-CN"/>
              <a:t>             </a:t>
            </a:r>
            <a:r>
              <a:rPr lang="zh-CN" altLang="en-US"/>
              <a:t>＝</a:t>
            </a:r>
            <a:r>
              <a:rPr lang="zh-CN" altLang="zh-CN"/>
              <a:t>6 000 kg</a:t>
            </a:r>
            <a:r>
              <a:rPr lang="zh-CN" altLang="en-US"/>
              <a:t>。</a:t>
            </a:r>
          </a:p>
        </p:txBody>
      </p:sp>
      <p:graphicFrame>
        <p:nvGraphicFramePr>
          <p:cNvPr id="28675" name="Object 3"/>
          <p:cNvGraphicFramePr>
            <a:graphicFrameLocks noChangeAspect="1"/>
          </p:cNvGraphicFramePr>
          <p:nvPr/>
        </p:nvGraphicFramePr>
        <p:xfrm>
          <a:off x="1279525" y="1476375"/>
          <a:ext cx="773113" cy="541338"/>
        </p:xfrm>
        <a:graphic>
          <a:graphicData uri="http://schemas.openxmlformats.org/presentationml/2006/ole">
            <mc:AlternateContent xmlns:mc="http://schemas.openxmlformats.org/markup-compatibility/2006">
              <mc:Choice xmlns:v="urn:schemas-microsoft-com:vml" Requires="v">
                <p:oleObj spid="_x0000_s7175" r:id="rId3" imgW="635000" imgH="444500" progId="Equation.DSMT4">
                  <p:embed/>
                </p:oleObj>
              </mc:Choice>
              <mc:Fallback>
                <p:oleObj r:id="rId3" imgW="635000" imgH="4445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1279525" y="1476375"/>
                        <a:ext cx="773113" cy="541338"/>
                      </a:xfrm>
                      <a:prstGeom prst="rect">
                        <a:avLst/>
                      </a:prstGeom>
                      <a:noFill/>
                      <a:ln>
                        <a:noFill/>
                      </a:ln>
                    </p:spPr>
                  </p:pic>
                </p:oleObj>
              </mc:Fallback>
            </mc:AlternateContent>
          </a:graphicData>
        </a:graphic>
      </p:graphicFrame>
      <p:graphicFrame>
        <p:nvGraphicFramePr>
          <p:cNvPr id="28676" name="Object 4"/>
          <p:cNvGraphicFramePr>
            <a:graphicFrameLocks noChangeAspect="1"/>
          </p:cNvGraphicFramePr>
          <p:nvPr/>
        </p:nvGraphicFramePr>
        <p:xfrm>
          <a:off x="1066800" y="2060575"/>
          <a:ext cx="1314450" cy="541338"/>
        </p:xfrm>
        <a:graphic>
          <a:graphicData uri="http://schemas.openxmlformats.org/presentationml/2006/ole">
            <mc:AlternateContent xmlns:mc="http://schemas.openxmlformats.org/markup-compatibility/2006">
              <mc:Choice xmlns:v="urn:schemas-microsoft-com:vml" Requires="v">
                <p:oleObj spid="_x0000_s7176" r:id="rId5" imgW="1078865" imgH="444500" progId="Equation.DSMT4">
                  <p:embed/>
                </p:oleObj>
              </mc:Choice>
              <mc:Fallback>
                <p:oleObj r:id="rId5" imgW="1078865" imgH="4445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1066800" y="2060575"/>
                        <a:ext cx="1314450" cy="541338"/>
                      </a:xfrm>
                      <a:prstGeom prst="rect">
                        <a:avLst/>
                      </a:prstGeom>
                      <a:noFill/>
                      <a:ln>
                        <a:noFill/>
                      </a:ln>
                    </p:spPr>
                  </p:pic>
                </p:oleObj>
              </mc:Fallback>
            </mc:AlternateContent>
          </a:graphicData>
        </a:graphic>
      </p:graphicFrame>
      <p:graphicFrame>
        <p:nvGraphicFramePr>
          <p:cNvPr id="28677" name="Object 5"/>
          <p:cNvGraphicFramePr>
            <a:graphicFrameLocks noChangeAspect="1"/>
          </p:cNvGraphicFramePr>
          <p:nvPr/>
        </p:nvGraphicFramePr>
        <p:xfrm>
          <a:off x="960438" y="3265488"/>
          <a:ext cx="1530350" cy="541337"/>
        </p:xfrm>
        <a:graphic>
          <a:graphicData uri="http://schemas.openxmlformats.org/presentationml/2006/ole">
            <mc:AlternateContent xmlns:mc="http://schemas.openxmlformats.org/markup-compatibility/2006">
              <mc:Choice xmlns:v="urn:schemas-microsoft-com:vml" Requires="v">
                <p:oleObj spid="_x0000_s7177" r:id="rId7" imgW="1256665" imgH="444500" progId="Equation.DSMT4">
                  <p:embed/>
                </p:oleObj>
              </mc:Choice>
              <mc:Fallback>
                <p:oleObj r:id="rId7" imgW="1256665" imgH="444500" progId="Equation.DSMT4">
                  <p:embed/>
                  <p:pic>
                    <p:nvPicPr>
                      <p:cNvPr id="0" name="OLE substitute image"/>
                      <p:cNvPicPr/>
                      <p:nvPr/>
                    </p:nvPicPr>
                    <p:blipFill>
                      <a:blip r:embed="rId8">
                        <a:extLst>
                          <a:ext uri="{28A0092B-C50C-407E-A947-70E740481C1C}">
                            <a14:useLocalDpi xmlns:a14="http://schemas.microsoft.com/office/drawing/2010/main" val="0"/>
                          </a:ext>
                        </a:extLst>
                      </a:blip>
                      <a:stretch>
                        <a:fillRect/>
                      </a:stretch>
                    </p:blipFill>
                    <p:spPr>
                      <a:xfrm>
                        <a:off x="960438" y="3265488"/>
                        <a:ext cx="1530350" cy="541337"/>
                      </a:xfrm>
                      <a:prstGeom prst="rect">
                        <a:avLst/>
                      </a:prstGeom>
                      <a:noFill/>
                      <a:ln>
                        <a:noFill/>
                      </a:ln>
                    </p:spPr>
                  </p:pic>
                </p:oleObj>
              </mc:Fallback>
            </mc:AlternateContent>
          </a:graphicData>
        </a:graphic>
      </p:graphicFrame>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4034" name="TextBox 1"/>
          <p:cNvSpPr txBox="1">
            <a:spLocks noChangeArrowheads="1"/>
          </p:cNvSpPr>
          <p:nvPr/>
        </p:nvSpPr>
        <p:spPr bwMode="auto">
          <a:xfrm>
            <a:off x="346075" y="617538"/>
            <a:ext cx="83899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en-US">
                <a:latin typeface="黑体" panose="02010609060101010101" pitchFamily="49" charset="-122"/>
                <a:ea typeface="黑体" panose="02010609060101010101" pitchFamily="49" charset="-122"/>
              </a:rPr>
              <a:t>        电热效率的相关计算</a:t>
            </a:r>
          </a:p>
        </p:txBody>
      </p:sp>
      <p:sp>
        <p:nvSpPr>
          <p:cNvPr id="20483" name="TextBox 1"/>
          <p:cNvSpPr txBox="1">
            <a:spLocks noChangeArrowheads="1"/>
          </p:cNvSpPr>
          <p:nvPr/>
        </p:nvSpPr>
        <p:spPr bwMode="auto">
          <a:xfrm>
            <a:off x="336550" y="1074738"/>
            <a:ext cx="8389938"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(2019·</a:t>
            </a:r>
            <a:r>
              <a:rPr lang="zh-CN" altLang="en-US">
                <a:latin typeface="宋体" panose="02010600030101010101" pitchFamily="2" charset="-122"/>
                <a:ea typeface="宋体" panose="02010600030101010101" pitchFamily="2" charset="-122"/>
              </a:rPr>
              <a:t>江西</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如图所示，是小姬妈妈为宝宝准备的暖奶器及其内部电路的结构示意图和铭牌，暖奶器具有加热、保温双重功能，当双触点开关连接触点</a:t>
            </a:r>
            <a:r>
              <a:rPr lang="zh-CN"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和</a:t>
            </a:r>
            <a:r>
              <a:rPr lang="zh-CN"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时为关闭状态，连接触点</a:t>
            </a:r>
            <a:r>
              <a:rPr lang="zh-CN"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和</a:t>
            </a:r>
            <a:r>
              <a:rPr lang="zh-CN" altLang="zh-CN">
                <a:latin typeface="宋体" panose="02010600030101010101" pitchFamily="2" charset="-122"/>
                <a:ea typeface="宋体" panose="02010600030101010101" pitchFamily="2" charset="-122"/>
              </a:rPr>
              <a:t>3</a:t>
            </a:r>
            <a:r>
              <a:rPr lang="zh-CN" altLang="en-US">
                <a:latin typeface="宋体" panose="02010600030101010101" pitchFamily="2" charset="-122"/>
                <a:ea typeface="宋体" panose="02010600030101010101" pitchFamily="2" charset="-122"/>
              </a:rPr>
              <a:t>时为保温状态，连接触点</a:t>
            </a:r>
            <a:r>
              <a:rPr lang="zh-CN" altLang="zh-CN">
                <a:latin typeface="宋体" panose="02010600030101010101" pitchFamily="2" charset="-122"/>
                <a:ea typeface="宋体" panose="02010600030101010101" pitchFamily="2" charset="-122"/>
              </a:rPr>
              <a:t>3</a:t>
            </a:r>
            <a:r>
              <a:rPr lang="zh-CN" altLang="en-US">
                <a:latin typeface="宋体" panose="02010600030101010101" pitchFamily="2" charset="-122"/>
                <a:ea typeface="宋体" panose="02010600030101010101" pitchFamily="2" charset="-122"/>
              </a:rPr>
              <a:t>和</a:t>
            </a:r>
            <a:r>
              <a:rPr lang="zh-CN" altLang="zh-CN">
                <a:latin typeface="宋体" panose="02010600030101010101" pitchFamily="2" charset="-122"/>
                <a:ea typeface="宋体" panose="02010600030101010101" pitchFamily="2" charset="-122"/>
              </a:rPr>
              <a:t>4</a:t>
            </a:r>
            <a:r>
              <a:rPr lang="zh-CN" altLang="en-US">
                <a:latin typeface="宋体" panose="02010600030101010101" pitchFamily="2" charset="-122"/>
                <a:ea typeface="宋体" panose="02010600030101010101" pitchFamily="2" charset="-122"/>
              </a:rPr>
              <a:t>时为加热状态。</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温馨提示：最适合宝宝饮用的牛奶温度为</a:t>
            </a:r>
            <a:r>
              <a:rPr lang="zh-CN" altLang="zh-CN">
                <a:latin typeface="宋体" panose="02010600030101010101" pitchFamily="2" charset="-122"/>
                <a:ea typeface="宋体" panose="02010600030101010101" pitchFamily="2" charset="-122"/>
              </a:rPr>
              <a:t>40 ℃)</a:t>
            </a:r>
            <a:endParaRPr lang="zh-CN" altLang="en-US">
              <a:latin typeface="宋体" panose="02010600030101010101" pitchFamily="2" charset="-122"/>
              <a:ea typeface="宋体" panose="02010600030101010101" pitchFamily="2" charset="-122"/>
            </a:endParaRPr>
          </a:p>
        </p:txBody>
      </p:sp>
      <p:sp>
        <p:nvSpPr>
          <p:cNvPr id="5" name="圆角矩形 2"/>
          <p:cNvSpPr/>
          <p:nvPr/>
        </p:nvSpPr>
        <p:spPr bwMode="auto">
          <a:xfrm>
            <a:off x="226953" y="746100"/>
            <a:ext cx="118882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lnSpc>
                <a:spcPct val="150000"/>
              </a:lnSpc>
              <a:defRPr/>
            </a:pP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类型</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1</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pic>
        <p:nvPicPr>
          <p:cNvPr id="30726" name="Picture 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09575" y="3009900"/>
            <a:ext cx="5229225" cy="195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7"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776913" y="3048000"/>
            <a:ext cx="2190750" cy="178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4034"/>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48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2048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22" name="TextBox 1"/>
          <p:cNvSpPr txBox="1">
            <a:spLocks noChangeArrowheads="1"/>
          </p:cNvSpPr>
          <p:nvPr/>
        </p:nvSpPr>
        <p:spPr bwMode="auto">
          <a:xfrm>
            <a:off x="346075" y="974725"/>
            <a:ext cx="8389938"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求电阻</a:t>
            </a:r>
            <a:r>
              <a:rPr lang="zh-CN" altLang="zh-CN" i="1">
                <a:latin typeface="宋体" panose="02010600030101010101" pitchFamily="2" charset="-122"/>
                <a:ea typeface="宋体" panose="02010600030101010101" pitchFamily="2" charset="-122"/>
              </a:rPr>
              <a:t>R</a:t>
            </a:r>
            <a:r>
              <a:rPr lang="zh-CN" altLang="zh-CN" baseline="-25000">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的阻值；</a:t>
            </a:r>
          </a:p>
          <a:p>
            <a:pPr eaLnBrk="1" hangingPunct="1"/>
            <a:r>
              <a:rPr lang="zh-CN"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把</a:t>
            </a:r>
            <a:r>
              <a:rPr lang="zh-CN" altLang="zh-CN">
                <a:latin typeface="宋体" panose="02010600030101010101" pitchFamily="2" charset="-122"/>
                <a:ea typeface="宋体" panose="02010600030101010101" pitchFamily="2" charset="-122"/>
              </a:rPr>
              <a:t>400 g</a:t>
            </a:r>
            <a:r>
              <a:rPr lang="zh-CN" altLang="en-US">
                <a:latin typeface="宋体" panose="02010600030101010101" pitchFamily="2" charset="-122"/>
                <a:ea typeface="宋体" panose="02010600030101010101" pitchFamily="2" charset="-122"/>
              </a:rPr>
              <a:t>牛奶从</a:t>
            </a:r>
            <a:r>
              <a:rPr lang="zh-CN" altLang="zh-CN">
                <a:latin typeface="宋体" panose="02010600030101010101" pitchFamily="2" charset="-122"/>
                <a:ea typeface="宋体" panose="02010600030101010101" pitchFamily="2" charset="-122"/>
              </a:rPr>
              <a:t>20 ℃</a:t>
            </a:r>
            <a:r>
              <a:rPr lang="zh-CN" altLang="en-US">
                <a:latin typeface="宋体" panose="02010600030101010101" pitchFamily="2" charset="-122"/>
                <a:ea typeface="宋体" panose="02010600030101010101" pitchFamily="2" charset="-122"/>
              </a:rPr>
              <a:t>加热到</a:t>
            </a:r>
            <a:r>
              <a:rPr lang="zh-CN" altLang="zh-CN">
                <a:latin typeface="宋体" panose="02010600030101010101" pitchFamily="2" charset="-122"/>
                <a:ea typeface="宋体" panose="02010600030101010101" pitchFamily="2" charset="-122"/>
              </a:rPr>
              <a:t>40 ℃</a:t>
            </a:r>
            <a:r>
              <a:rPr lang="zh-CN" altLang="en-US">
                <a:latin typeface="宋体" panose="02010600030101010101" pitchFamily="2" charset="-122"/>
                <a:ea typeface="宋体" panose="02010600030101010101" pitchFamily="2" charset="-122"/>
              </a:rPr>
              <a:t>，求牛奶所吸收的热量</a:t>
            </a:r>
            <a:r>
              <a:rPr lang="zh-CN" altLang="zh-CN">
                <a:latin typeface="宋体" panose="02010600030101010101" pitchFamily="2" charset="-122"/>
                <a:ea typeface="宋体" panose="02010600030101010101" pitchFamily="2" charset="-122"/>
              </a:rPr>
              <a:t>[</a:t>
            </a:r>
            <a:r>
              <a:rPr lang="zh-CN" altLang="zh-CN" i="1">
                <a:latin typeface="宋体" panose="02010600030101010101" pitchFamily="2" charset="-122"/>
                <a:ea typeface="宋体" panose="02010600030101010101" pitchFamily="2" charset="-122"/>
              </a:rPr>
              <a:t>c</a:t>
            </a:r>
            <a:r>
              <a:rPr lang="zh-CN" altLang="en-US" baseline="-25000">
                <a:latin typeface="宋体" panose="02010600030101010101" pitchFamily="2" charset="-122"/>
                <a:ea typeface="宋体" panose="02010600030101010101" pitchFamily="2" charset="-122"/>
              </a:rPr>
              <a:t>牛奶</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4.0×10</a:t>
            </a:r>
            <a:r>
              <a:rPr lang="zh-CN" altLang="zh-CN" baseline="30000">
                <a:latin typeface="宋体" panose="02010600030101010101" pitchFamily="2" charset="-122"/>
                <a:ea typeface="宋体" panose="02010600030101010101" pitchFamily="2" charset="-122"/>
              </a:rPr>
              <a:t>3</a:t>
            </a:r>
            <a:r>
              <a:rPr lang="zh-CN" altLang="zh-CN">
                <a:latin typeface="宋体" panose="02010600030101010101" pitchFamily="2" charset="-122"/>
                <a:ea typeface="宋体" panose="02010600030101010101" pitchFamily="2" charset="-122"/>
              </a:rPr>
              <a:t> J/(kg·℃)]</a:t>
            </a:r>
            <a:r>
              <a:rPr lang="zh-CN" altLang="en-US">
                <a:latin typeface="宋体" panose="02010600030101010101" pitchFamily="2" charset="-122"/>
                <a:ea typeface="宋体" panose="02010600030101010101" pitchFamily="2" charset="-122"/>
              </a:rPr>
              <a:t>；</a:t>
            </a:r>
            <a:endParaRPr lang="en-US" altLang="zh-CN">
              <a:latin typeface="宋体" panose="02010600030101010101" pitchFamily="2" charset="-122"/>
              <a:ea typeface="宋体" panose="02010600030101010101" pitchFamily="2" charset="-122"/>
            </a:endParaRPr>
          </a:p>
          <a:p>
            <a:pPr eaLnBrk="1" hangingPunct="1"/>
            <a:r>
              <a:rPr lang="zh-CN" altLang="zh-CN">
                <a:latin typeface="宋体" panose="02010600030101010101" pitchFamily="2" charset="-122"/>
                <a:ea typeface="宋体" panose="02010600030101010101" pitchFamily="2" charset="-122"/>
              </a:rPr>
              <a:t>(3)</a:t>
            </a:r>
            <a:r>
              <a:rPr lang="zh-CN" altLang="en-US">
                <a:latin typeface="宋体" panose="02010600030101010101" pitchFamily="2" charset="-122"/>
                <a:ea typeface="宋体" panose="02010600030101010101" pitchFamily="2" charset="-122"/>
              </a:rPr>
              <a:t>如图乙所示，是暖奶器正常加热和保温过程中温度随时间变化的图象，求暖奶器在加热过程中的热效率。</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结果保留到小数点后一位</a:t>
            </a:r>
            <a:r>
              <a:rPr lang="zh-CN" altLang="zh-CN">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1746" name="TextBox 1"/>
          <p:cNvSpPr txBox="1">
            <a:spLocks noChangeArrowheads="1"/>
          </p:cNvSpPr>
          <p:nvPr/>
        </p:nvSpPr>
        <p:spPr bwMode="auto">
          <a:xfrm>
            <a:off x="346075" y="617538"/>
            <a:ext cx="8797925"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en-US">
                <a:solidFill>
                  <a:srgbClr val="C4000B"/>
                </a:solidFill>
              </a:rPr>
              <a:t>解：</a:t>
            </a:r>
            <a:r>
              <a:rPr lang="zh-CN" altLang="zh-CN"/>
              <a:t>(1)</a:t>
            </a:r>
            <a:r>
              <a:rPr lang="zh-CN" altLang="en-US"/>
              <a:t>电路处于保温状态时，只有</a:t>
            </a:r>
            <a:r>
              <a:rPr lang="zh-CN" altLang="zh-CN" i="1"/>
              <a:t>R</a:t>
            </a:r>
            <a:r>
              <a:rPr lang="zh-CN" altLang="zh-CN" baseline="-25000"/>
              <a:t>1</a:t>
            </a:r>
            <a:r>
              <a:rPr lang="zh-CN" altLang="en-US"/>
              <a:t>工作，处于加热状态时，</a:t>
            </a:r>
            <a:r>
              <a:rPr lang="zh-CN" altLang="zh-CN" i="1"/>
              <a:t>R</a:t>
            </a:r>
            <a:r>
              <a:rPr lang="zh-CN" altLang="zh-CN" baseline="-25000"/>
              <a:t>1</a:t>
            </a:r>
            <a:r>
              <a:rPr lang="zh-CN" altLang="en-US"/>
              <a:t>与</a:t>
            </a:r>
            <a:r>
              <a:rPr lang="zh-CN" altLang="zh-CN" i="1"/>
              <a:t>R</a:t>
            </a:r>
            <a:r>
              <a:rPr lang="zh-CN" altLang="zh-CN" baseline="-25000"/>
              <a:t>2</a:t>
            </a:r>
            <a:r>
              <a:rPr lang="zh-CN" altLang="en-US"/>
              <a:t>并</a:t>
            </a:r>
          </a:p>
          <a:p>
            <a:pPr eaLnBrk="1" hangingPunct="1"/>
            <a:r>
              <a:rPr lang="zh-CN" altLang="en-US"/>
              <a:t>联，则</a:t>
            </a:r>
            <a:r>
              <a:rPr lang="zh-CN" altLang="zh-CN" i="1"/>
              <a:t>P</a:t>
            </a:r>
            <a:r>
              <a:rPr lang="zh-CN" altLang="zh-CN" baseline="-25000"/>
              <a:t>2</a:t>
            </a:r>
            <a:r>
              <a:rPr lang="zh-CN" altLang="en-US"/>
              <a:t>＝</a:t>
            </a:r>
            <a:r>
              <a:rPr lang="zh-CN" altLang="zh-CN" i="1"/>
              <a:t>P</a:t>
            </a:r>
            <a:r>
              <a:rPr lang="zh-CN" altLang="en-US" baseline="-25000"/>
              <a:t>加热</a:t>
            </a:r>
            <a:r>
              <a:rPr lang="zh-CN" altLang="en-US"/>
              <a:t>－</a:t>
            </a:r>
            <a:r>
              <a:rPr lang="zh-CN" altLang="zh-CN" i="1"/>
              <a:t>P</a:t>
            </a:r>
            <a:r>
              <a:rPr lang="zh-CN" altLang="en-US" baseline="-25000"/>
              <a:t>保温</a:t>
            </a:r>
            <a:r>
              <a:rPr lang="zh-CN" altLang="en-US"/>
              <a:t>＝</a:t>
            </a:r>
            <a:r>
              <a:rPr lang="zh-CN" altLang="zh-CN"/>
              <a:t>220 W</a:t>
            </a:r>
            <a:r>
              <a:rPr lang="zh-CN" altLang="en-US"/>
              <a:t>－</a:t>
            </a:r>
            <a:r>
              <a:rPr lang="zh-CN" altLang="zh-CN"/>
              <a:t>20 W</a:t>
            </a:r>
            <a:r>
              <a:rPr lang="zh-CN" altLang="en-US"/>
              <a:t>＝</a:t>
            </a:r>
            <a:r>
              <a:rPr lang="zh-CN" altLang="zh-CN"/>
              <a:t>200 W</a:t>
            </a:r>
            <a:r>
              <a:rPr lang="zh-CN" altLang="en-US"/>
              <a:t>，电阻</a:t>
            </a:r>
            <a:r>
              <a:rPr lang="zh-CN" altLang="zh-CN" i="1"/>
              <a:t>R</a:t>
            </a:r>
            <a:r>
              <a:rPr lang="zh-CN" altLang="zh-CN" baseline="-25000"/>
              <a:t>2</a:t>
            </a:r>
            <a:r>
              <a:rPr lang="zh-CN" altLang="en-US"/>
              <a:t>的阻值：</a:t>
            </a:r>
            <a:r>
              <a:rPr lang="zh-CN" altLang="zh-CN" i="1"/>
              <a:t>R</a:t>
            </a:r>
            <a:r>
              <a:rPr lang="zh-CN" altLang="zh-CN" baseline="-25000"/>
              <a:t>2</a:t>
            </a:r>
            <a:r>
              <a:rPr lang="zh-CN" altLang="en-US"/>
              <a:t>＝</a:t>
            </a:r>
          </a:p>
          <a:p>
            <a:pPr eaLnBrk="1" hangingPunct="1"/>
            <a:r>
              <a:rPr lang="zh-CN" altLang="en-US"/>
              <a:t>＝</a:t>
            </a:r>
            <a:r>
              <a:rPr lang="zh-CN" altLang="zh-CN"/>
              <a:t>242 Ω</a:t>
            </a:r>
            <a:r>
              <a:rPr lang="zh-CN" altLang="en-US"/>
              <a:t>。</a:t>
            </a:r>
          </a:p>
          <a:p>
            <a:pPr eaLnBrk="1" hangingPunct="1"/>
            <a:r>
              <a:rPr lang="zh-CN" altLang="zh-CN"/>
              <a:t>(2)</a:t>
            </a:r>
            <a:r>
              <a:rPr lang="zh-CN" altLang="en-US"/>
              <a:t>牛奶吸收的热量：</a:t>
            </a:r>
          </a:p>
          <a:p>
            <a:pPr eaLnBrk="1" hangingPunct="1"/>
            <a:r>
              <a:rPr lang="zh-CN" altLang="zh-CN" i="1"/>
              <a:t>Q</a:t>
            </a:r>
            <a:r>
              <a:rPr lang="zh-CN" altLang="en-US" baseline="-25000"/>
              <a:t>吸</a:t>
            </a:r>
            <a:r>
              <a:rPr lang="zh-CN" altLang="en-US"/>
              <a:t>＝</a:t>
            </a:r>
            <a:r>
              <a:rPr lang="zh-CN" altLang="zh-CN" i="1"/>
              <a:t>c</a:t>
            </a:r>
            <a:r>
              <a:rPr lang="zh-CN" altLang="en-US" baseline="-25000"/>
              <a:t>牛奶</a:t>
            </a:r>
            <a:r>
              <a:rPr lang="zh-CN" altLang="zh-CN" i="1"/>
              <a:t>m</a:t>
            </a:r>
            <a:r>
              <a:rPr lang="zh-CN" altLang="zh-CN"/>
              <a:t>(</a:t>
            </a:r>
            <a:r>
              <a:rPr lang="zh-CN" altLang="zh-CN" i="1"/>
              <a:t>t</a:t>
            </a:r>
            <a:r>
              <a:rPr lang="zh-CN" altLang="en-US"/>
              <a:t>－</a:t>
            </a:r>
            <a:r>
              <a:rPr lang="zh-CN" altLang="zh-CN" i="1"/>
              <a:t>t</a:t>
            </a:r>
            <a:r>
              <a:rPr lang="zh-CN" altLang="zh-CN" baseline="-25000"/>
              <a:t>0</a:t>
            </a:r>
            <a:r>
              <a:rPr lang="zh-CN" altLang="zh-CN"/>
              <a:t>)</a:t>
            </a:r>
            <a:r>
              <a:rPr lang="zh-CN" altLang="en-US"/>
              <a:t>＝</a:t>
            </a:r>
            <a:r>
              <a:rPr lang="zh-CN" altLang="zh-CN"/>
              <a:t>4.0×10</a:t>
            </a:r>
            <a:r>
              <a:rPr lang="zh-CN" altLang="zh-CN" baseline="30000"/>
              <a:t>3</a:t>
            </a:r>
            <a:r>
              <a:rPr lang="zh-CN" altLang="zh-CN"/>
              <a:t> J/(kg·℃)×0.4 kg×(40</a:t>
            </a:r>
            <a:r>
              <a:rPr lang="zh-CN" altLang="en-US"/>
              <a:t>－</a:t>
            </a:r>
            <a:r>
              <a:rPr lang="zh-CN" altLang="zh-CN"/>
              <a:t>20) ℃</a:t>
            </a:r>
            <a:r>
              <a:rPr lang="zh-CN" altLang="en-US"/>
              <a:t>＝</a:t>
            </a:r>
          </a:p>
          <a:p>
            <a:pPr eaLnBrk="1" hangingPunct="1"/>
            <a:r>
              <a:rPr lang="zh-CN" altLang="zh-CN"/>
              <a:t>3.2×10</a:t>
            </a:r>
            <a:r>
              <a:rPr lang="zh-CN" altLang="zh-CN" baseline="30000"/>
              <a:t>4</a:t>
            </a:r>
            <a:r>
              <a:rPr lang="zh-CN" altLang="zh-CN"/>
              <a:t> J</a:t>
            </a:r>
            <a:r>
              <a:rPr lang="zh-CN" altLang="en-US"/>
              <a:t>。</a:t>
            </a:r>
          </a:p>
        </p:txBody>
      </p:sp>
      <p:graphicFrame>
        <p:nvGraphicFramePr>
          <p:cNvPr id="31747" name="Object 3"/>
          <p:cNvGraphicFramePr>
            <a:graphicFrameLocks noChangeAspect="1"/>
          </p:cNvGraphicFramePr>
          <p:nvPr/>
        </p:nvGraphicFramePr>
        <p:xfrm>
          <a:off x="7913688" y="1131888"/>
          <a:ext cx="1230312" cy="598487"/>
        </p:xfrm>
        <a:graphic>
          <a:graphicData uri="http://schemas.openxmlformats.org/presentationml/2006/ole">
            <mc:AlternateContent xmlns:mc="http://schemas.openxmlformats.org/markup-compatibility/2006">
              <mc:Choice xmlns:v="urn:schemas-microsoft-com:vml" Requires="v">
                <p:oleObj spid="_x0000_s8195" name="Equation" r:id="rId3" imgW="939800" imgH="457200" progId="Equation.DSMT4">
                  <p:embed/>
                </p:oleObj>
              </mc:Choice>
              <mc:Fallback>
                <p:oleObj name="Equation" r:id="rId3" imgW="939800" imgH="4572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7913688" y="1131888"/>
                        <a:ext cx="1230312" cy="598487"/>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2770" name="TextBox 1"/>
          <p:cNvSpPr txBox="1">
            <a:spLocks noChangeArrowheads="1"/>
          </p:cNvSpPr>
          <p:nvPr/>
        </p:nvSpPr>
        <p:spPr bwMode="auto">
          <a:xfrm>
            <a:off x="346075" y="1035050"/>
            <a:ext cx="8389938"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t>(3)</a:t>
            </a:r>
            <a:r>
              <a:rPr lang="zh-CN" altLang="en-US"/>
              <a:t>由图象乙可知，</a:t>
            </a:r>
            <a:r>
              <a:rPr lang="zh-CN" altLang="zh-CN" i="1"/>
              <a:t>t</a:t>
            </a:r>
            <a:r>
              <a:rPr lang="zh-CN" altLang="en-US"/>
              <a:t>＝</a:t>
            </a:r>
            <a:r>
              <a:rPr lang="zh-CN" altLang="zh-CN"/>
              <a:t>200 s</a:t>
            </a:r>
            <a:r>
              <a:rPr lang="zh-CN" altLang="en-US"/>
              <a:t>，暖奶器消耗的电能：</a:t>
            </a:r>
          </a:p>
          <a:p>
            <a:pPr eaLnBrk="1" hangingPunct="1"/>
            <a:r>
              <a:rPr lang="zh-CN" altLang="zh-CN" i="1"/>
              <a:t>W</a:t>
            </a:r>
            <a:r>
              <a:rPr lang="zh-CN" altLang="en-US"/>
              <a:t>＝</a:t>
            </a:r>
            <a:r>
              <a:rPr lang="zh-CN" altLang="zh-CN" i="1"/>
              <a:t>P</a:t>
            </a:r>
            <a:r>
              <a:rPr lang="zh-CN" altLang="en-US" baseline="-25000"/>
              <a:t>加热</a:t>
            </a:r>
            <a:r>
              <a:rPr lang="zh-CN" altLang="zh-CN" i="1"/>
              <a:t>t</a:t>
            </a:r>
            <a:r>
              <a:rPr lang="zh-CN" altLang="en-US"/>
              <a:t>＝</a:t>
            </a:r>
            <a:r>
              <a:rPr lang="zh-CN" altLang="zh-CN"/>
              <a:t>220 W×200 s</a:t>
            </a:r>
            <a:r>
              <a:rPr lang="zh-CN" altLang="en-US"/>
              <a:t>＝</a:t>
            </a:r>
            <a:r>
              <a:rPr lang="zh-CN" altLang="zh-CN"/>
              <a:t>4.4×10</a:t>
            </a:r>
            <a:r>
              <a:rPr lang="zh-CN" altLang="zh-CN" baseline="30000"/>
              <a:t>4</a:t>
            </a:r>
            <a:r>
              <a:rPr lang="zh-CN" altLang="zh-CN"/>
              <a:t> J</a:t>
            </a:r>
            <a:r>
              <a:rPr lang="zh-CN" altLang="en-US"/>
              <a:t>，</a:t>
            </a:r>
          </a:p>
          <a:p>
            <a:pPr eaLnBrk="1" hangingPunct="1"/>
            <a:r>
              <a:rPr lang="zh-CN" altLang="en-US"/>
              <a:t>暖奶器的加热效率：</a:t>
            </a:r>
          </a:p>
          <a:p>
            <a:pPr eaLnBrk="1" hangingPunct="1"/>
            <a:r>
              <a:rPr lang="zh-CN" altLang="zh-CN" i="1"/>
              <a:t>η</a:t>
            </a:r>
            <a:r>
              <a:rPr lang="zh-CN" altLang="en-US"/>
              <a:t>＝                </a:t>
            </a:r>
            <a:r>
              <a:rPr lang="zh-CN" altLang="zh-CN"/>
              <a:t>×100%≈72.7%</a:t>
            </a:r>
            <a:r>
              <a:rPr lang="zh-CN" altLang="en-US"/>
              <a:t>。</a:t>
            </a:r>
          </a:p>
        </p:txBody>
      </p:sp>
      <p:graphicFrame>
        <p:nvGraphicFramePr>
          <p:cNvPr id="32771" name="Object 3"/>
          <p:cNvGraphicFramePr>
            <a:graphicFrameLocks noChangeAspect="1"/>
          </p:cNvGraphicFramePr>
          <p:nvPr/>
        </p:nvGraphicFramePr>
        <p:xfrm>
          <a:off x="1090613" y="2405063"/>
          <a:ext cx="1874837" cy="528637"/>
        </p:xfrm>
        <a:graphic>
          <a:graphicData uri="http://schemas.openxmlformats.org/presentationml/2006/ole">
            <mc:AlternateContent xmlns:mc="http://schemas.openxmlformats.org/markup-compatibility/2006">
              <mc:Choice xmlns:v="urn:schemas-microsoft-com:vml" Requires="v">
                <p:oleObj spid="_x0000_s9219" name="Equation" r:id="rId3" imgW="1485900" imgH="419100" progId="Equation.DSMT4">
                  <p:embed/>
                </p:oleObj>
              </mc:Choice>
              <mc:Fallback>
                <p:oleObj name="Equation" r:id="rId3" imgW="1485900" imgH="4191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1090613" y="2405063"/>
                        <a:ext cx="1874837" cy="528637"/>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3794" name="TextBox 1"/>
          <p:cNvSpPr txBox="1">
            <a:spLocks noChangeArrowheads="1"/>
          </p:cNvSpPr>
          <p:nvPr/>
        </p:nvSpPr>
        <p:spPr bwMode="auto">
          <a:xfrm>
            <a:off x="382588" y="307975"/>
            <a:ext cx="9013825"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(2017·</a:t>
            </a:r>
            <a:r>
              <a:rPr lang="zh-CN" altLang="en-US">
                <a:latin typeface="宋体" panose="02010600030101010101" pitchFamily="2" charset="-122"/>
                <a:ea typeface="宋体" panose="02010600030101010101" pitchFamily="2" charset="-122"/>
              </a:rPr>
              <a:t>江西</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如图所示，是某家用电热水壶内部的电路简化结构图，其中</a:t>
            </a:r>
            <a:r>
              <a:rPr lang="zh-CN" altLang="zh-CN" i="1">
                <a:latin typeface="宋体" panose="02010600030101010101" pitchFamily="2" charset="-122"/>
                <a:ea typeface="宋体" panose="02010600030101010101" pitchFamily="2" charset="-122"/>
              </a:rPr>
              <a:t>R</a:t>
            </a:r>
            <a:r>
              <a:rPr lang="zh-CN" altLang="zh-CN" baseline="-25000">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a:t>
            </a:r>
            <a:r>
              <a:rPr lang="zh-CN" altLang="zh-CN" i="1">
                <a:latin typeface="宋体" panose="02010600030101010101" pitchFamily="2" charset="-122"/>
                <a:ea typeface="宋体" panose="02010600030101010101" pitchFamily="2" charset="-122"/>
              </a:rPr>
              <a:t>R</a:t>
            </a:r>
            <a:r>
              <a:rPr lang="zh-CN" altLang="zh-CN" baseline="-25000">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为阻值相同的电热丝，有甲、乙、丙、丁四种不同的连接方式，该电热水壶加热有高温、中温、低温三挡，中温挡的额定功率为</a:t>
            </a:r>
          </a:p>
          <a:p>
            <a:pPr eaLnBrk="1" hangingPunct="1"/>
            <a:r>
              <a:rPr lang="zh-CN" altLang="zh-CN">
                <a:latin typeface="宋体" panose="02010600030101010101" pitchFamily="2" charset="-122"/>
                <a:ea typeface="宋体" panose="02010600030101010101" pitchFamily="2" charset="-122"/>
              </a:rPr>
              <a:t>500 W</a:t>
            </a:r>
            <a:r>
              <a:rPr lang="zh-CN" altLang="en-US">
                <a:latin typeface="宋体" panose="02010600030101010101" pitchFamily="2" charset="-122"/>
                <a:ea typeface="宋体" panose="02010600030101010101" pitchFamily="2" charset="-122"/>
              </a:rPr>
              <a:t>。求：</a:t>
            </a:r>
            <a:r>
              <a:rPr lang="zh-CN" altLang="zh-CN">
                <a:latin typeface="宋体" panose="02010600030101010101" pitchFamily="2" charset="-122"/>
                <a:ea typeface="宋体" panose="02010600030101010101" pitchFamily="2" charset="-122"/>
              </a:rPr>
              <a:t>[</a:t>
            </a:r>
            <a:r>
              <a:rPr lang="zh-CN" altLang="zh-CN" i="1">
                <a:latin typeface="宋体" panose="02010600030101010101" pitchFamily="2" charset="-122"/>
                <a:ea typeface="宋体" panose="02010600030101010101" pitchFamily="2" charset="-122"/>
              </a:rPr>
              <a:t>c</a:t>
            </a:r>
            <a:r>
              <a:rPr lang="zh-CN" altLang="en-US" baseline="-25000">
                <a:latin typeface="宋体" panose="02010600030101010101" pitchFamily="2" charset="-122"/>
                <a:ea typeface="宋体" panose="02010600030101010101" pitchFamily="2" charset="-122"/>
              </a:rPr>
              <a:t>水</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4.2×10</a:t>
            </a:r>
            <a:r>
              <a:rPr lang="zh-CN" altLang="zh-CN" baseline="30000">
                <a:latin typeface="宋体" panose="02010600030101010101" pitchFamily="2" charset="-122"/>
                <a:ea typeface="宋体" panose="02010600030101010101" pitchFamily="2" charset="-122"/>
              </a:rPr>
              <a:t>3</a:t>
            </a:r>
            <a:r>
              <a:rPr lang="zh-CN" altLang="zh-CN">
                <a:latin typeface="宋体" panose="02010600030101010101" pitchFamily="2" charset="-122"/>
                <a:ea typeface="宋体" panose="02010600030101010101" pitchFamily="2" charset="-122"/>
              </a:rPr>
              <a:t> J/(kg·℃)]</a:t>
            </a:r>
            <a:endParaRPr lang="zh-CN" altLang="en-US">
              <a:latin typeface="宋体" panose="02010600030101010101" pitchFamily="2" charset="-122"/>
              <a:ea typeface="宋体" panose="02010600030101010101" pitchFamily="2" charset="-122"/>
            </a:endParaRPr>
          </a:p>
        </p:txBody>
      </p:sp>
      <p:pic>
        <p:nvPicPr>
          <p:cNvPr id="33795" name="Picture 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417763" y="2243138"/>
            <a:ext cx="4198937" cy="2659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4818" name="TextBox 1"/>
          <p:cNvSpPr txBox="1">
            <a:spLocks noChangeArrowheads="1"/>
          </p:cNvSpPr>
          <p:nvPr/>
        </p:nvSpPr>
        <p:spPr bwMode="auto">
          <a:xfrm>
            <a:off x="346075" y="965200"/>
            <a:ext cx="8389938" cy="232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电热水壶调至中温挡正常加热，将</a:t>
            </a:r>
            <a:r>
              <a:rPr lang="zh-CN" altLang="zh-CN">
                <a:latin typeface="宋体" panose="02010600030101010101" pitchFamily="2" charset="-122"/>
                <a:ea typeface="宋体" panose="02010600030101010101" pitchFamily="2" charset="-122"/>
              </a:rPr>
              <a:t>2 kg</a:t>
            </a:r>
            <a:r>
              <a:rPr lang="zh-CN" altLang="en-US">
                <a:latin typeface="宋体" panose="02010600030101010101" pitchFamily="2" charset="-122"/>
                <a:ea typeface="宋体" panose="02010600030101010101" pitchFamily="2" charset="-122"/>
              </a:rPr>
              <a:t>温度为</a:t>
            </a:r>
            <a:r>
              <a:rPr lang="zh-CN" altLang="zh-CN">
                <a:latin typeface="宋体" panose="02010600030101010101" pitchFamily="2" charset="-122"/>
                <a:ea typeface="宋体" panose="02010600030101010101" pitchFamily="2" charset="-122"/>
              </a:rPr>
              <a:t>30 ℃</a:t>
            </a:r>
            <a:r>
              <a:rPr lang="zh-CN" altLang="en-US">
                <a:latin typeface="宋体" panose="02010600030101010101" pitchFamily="2" charset="-122"/>
                <a:ea typeface="宋体" panose="02010600030101010101" pitchFamily="2" charset="-122"/>
              </a:rPr>
              <a:t>的水烧开</a:t>
            </a:r>
            <a:r>
              <a:rPr lang="zh-CN"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个标准大气压下</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需要</a:t>
            </a:r>
            <a:r>
              <a:rPr lang="zh-CN" altLang="zh-CN">
                <a:latin typeface="宋体" panose="02010600030101010101" pitchFamily="2" charset="-122"/>
                <a:ea typeface="宋体" panose="02010600030101010101" pitchFamily="2" charset="-122"/>
              </a:rPr>
              <a:t>20 min</a:t>
            </a:r>
            <a:r>
              <a:rPr lang="zh-CN" altLang="en-US">
                <a:latin typeface="宋体" panose="02010600030101010101" pitchFamily="2" charset="-122"/>
                <a:ea typeface="宋体" panose="02010600030101010101" pitchFamily="2" charset="-122"/>
              </a:rPr>
              <a:t>，水所吸收的热量及电热水壶的效率；</a:t>
            </a:r>
          </a:p>
          <a:p>
            <a:pPr eaLnBrk="1" hangingPunct="1"/>
            <a:r>
              <a:rPr lang="zh-CN"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电热水壶高温挡的额定功率；</a:t>
            </a:r>
          </a:p>
          <a:p>
            <a:pPr eaLnBrk="1" hangingPunct="1"/>
            <a:r>
              <a:rPr lang="zh-CN" altLang="zh-CN">
                <a:latin typeface="宋体" panose="02010600030101010101" pitchFamily="2" charset="-122"/>
                <a:ea typeface="宋体" panose="02010600030101010101" pitchFamily="2" charset="-122"/>
              </a:rPr>
              <a:t>(3)</a:t>
            </a:r>
            <a:r>
              <a:rPr lang="zh-CN" altLang="en-US">
                <a:latin typeface="宋体" panose="02010600030101010101" pitchFamily="2" charset="-122"/>
                <a:ea typeface="宋体" panose="02010600030101010101" pitchFamily="2" charset="-122"/>
              </a:rPr>
              <a:t>若某次电热水壶用高温挡加热</a:t>
            </a:r>
            <a:r>
              <a:rPr lang="zh-CN" altLang="zh-CN">
                <a:latin typeface="宋体" panose="02010600030101010101" pitchFamily="2" charset="-122"/>
                <a:ea typeface="宋体" panose="02010600030101010101" pitchFamily="2" charset="-122"/>
              </a:rPr>
              <a:t>0.1 h</a:t>
            </a:r>
            <a:r>
              <a:rPr lang="zh-CN" altLang="en-US">
                <a:latin typeface="宋体" panose="02010600030101010101" pitchFamily="2" charset="-122"/>
                <a:ea typeface="宋体" panose="02010600030101010101" pitchFamily="2" charset="-122"/>
              </a:rPr>
              <a:t>，耗电</a:t>
            </a:r>
            <a:r>
              <a:rPr lang="zh-CN" altLang="zh-CN">
                <a:latin typeface="宋体" panose="02010600030101010101" pitchFamily="2" charset="-122"/>
                <a:ea typeface="宋体" panose="02010600030101010101" pitchFamily="2" charset="-122"/>
              </a:rPr>
              <a:t>0.9 kW·h</a:t>
            </a:r>
            <a:r>
              <a:rPr lang="zh-CN" altLang="en-US">
                <a:latin typeface="宋体" panose="02010600030101010101" pitchFamily="2" charset="-122"/>
                <a:ea typeface="宋体" panose="02010600030101010101" pitchFamily="2" charset="-122"/>
              </a:rPr>
              <a:t>，通过计算判断此时电热水壶是否正常工作。</a:t>
            </a: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5842" name="TextBox 1"/>
          <p:cNvSpPr txBox="1">
            <a:spLocks noChangeArrowheads="1"/>
          </p:cNvSpPr>
          <p:nvPr/>
        </p:nvSpPr>
        <p:spPr bwMode="auto">
          <a:xfrm>
            <a:off x="346075" y="768350"/>
            <a:ext cx="8389938"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en-US">
                <a:solidFill>
                  <a:srgbClr val="C4000B"/>
                </a:solidFill>
              </a:rPr>
              <a:t>解：</a:t>
            </a:r>
            <a:r>
              <a:rPr lang="zh-CN" altLang="zh-CN"/>
              <a:t>(1)</a:t>
            </a:r>
            <a:r>
              <a:rPr lang="zh-CN" altLang="en-US"/>
              <a:t>水吸收的热量：</a:t>
            </a:r>
          </a:p>
          <a:p>
            <a:pPr eaLnBrk="1" hangingPunct="1"/>
            <a:r>
              <a:rPr lang="zh-CN" altLang="zh-CN" i="1"/>
              <a:t>Q</a:t>
            </a:r>
            <a:r>
              <a:rPr lang="zh-CN" altLang="en-US" baseline="-25000"/>
              <a:t>吸</a:t>
            </a:r>
            <a:r>
              <a:rPr lang="zh-CN" altLang="en-US"/>
              <a:t>＝</a:t>
            </a:r>
            <a:r>
              <a:rPr lang="zh-CN" altLang="zh-CN" i="1"/>
              <a:t>c</a:t>
            </a:r>
            <a:r>
              <a:rPr lang="zh-CN" altLang="en-US" baseline="-25000"/>
              <a:t>水</a:t>
            </a:r>
            <a:r>
              <a:rPr lang="zh-CN" altLang="zh-CN" i="1"/>
              <a:t>m</a:t>
            </a:r>
            <a:r>
              <a:rPr lang="zh-CN" altLang="en-US" baseline="-25000"/>
              <a:t>水</a:t>
            </a:r>
            <a:r>
              <a:rPr lang="zh-CN" altLang="zh-CN"/>
              <a:t>(</a:t>
            </a:r>
            <a:r>
              <a:rPr lang="zh-CN" altLang="zh-CN" i="1"/>
              <a:t>t</a:t>
            </a:r>
            <a:r>
              <a:rPr lang="zh-CN" altLang="en-US"/>
              <a:t>－</a:t>
            </a:r>
            <a:r>
              <a:rPr lang="zh-CN" altLang="zh-CN" i="1"/>
              <a:t>t</a:t>
            </a:r>
            <a:r>
              <a:rPr lang="zh-CN" altLang="zh-CN" baseline="-25000"/>
              <a:t>0</a:t>
            </a:r>
            <a:r>
              <a:rPr lang="zh-CN" altLang="zh-CN"/>
              <a:t>)</a:t>
            </a:r>
            <a:r>
              <a:rPr lang="zh-CN" altLang="en-US"/>
              <a:t>＝</a:t>
            </a:r>
            <a:r>
              <a:rPr lang="zh-CN" altLang="zh-CN"/>
              <a:t>4.2×10</a:t>
            </a:r>
            <a:r>
              <a:rPr lang="zh-CN" altLang="zh-CN" baseline="30000"/>
              <a:t>3</a:t>
            </a:r>
            <a:r>
              <a:rPr lang="zh-CN" altLang="zh-CN"/>
              <a:t> J/(kg·℃)×2 kg×(100 ℃</a:t>
            </a:r>
            <a:r>
              <a:rPr lang="zh-CN" altLang="en-US"/>
              <a:t>－</a:t>
            </a:r>
            <a:r>
              <a:rPr lang="zh-CN" altLang="zh-CN"/>
              <a:t>30 ℃)</a:t>
            </a:r>
            <a:r>
              <a:rPr lang="zh-CN" altLang="en-US"/>
              <a:t>＝</a:t>
            </a:r>
            <a:r>
              <a:rPr lang="zh-CN" altLang="zh-CN"/>
              <a:t>5.88×10</a:t>
            </a:r>
            <a:r>
              <a:rPr lang="zh-CN" altLang="zh-CN" baseline="30000"/>
              <a:t>5</a:t>
            </a:r>
            <a:r>
              <a:rPr lang="zh-CN" altLang="zh-CN"/>
              <a:t> J</a:t>
            </a:r>
            <a:r>
              <a:rPr lang="zh-CN" altLang="en-US"/>
              <a:t>，</a:t>
            </a:r>
          </a:p>
          <a:p>
            <a:pPr eaLnBrk="1" hangingPunct="1"/>
            <a:r>
              <a:rPr lang="zh-CN" altLang="en-US"/>
              <a:t>消耗的电能：</a:t>
            </a:r>
            <a:r>
              <a:rPr lang="zh-CN" altLang="zh-CN" i="1"/>
              <a:t>W</a:t>
            </a:r>
            <a:r>
              <a:rPr lang="zh-CN" altLang="en-US"/>
              <a:t>＝</a:t>
            </a:r>
            <a:r>
              <a:rPr lang="zh-CN" altLang="zh-CN" i="1"/>
              <a:t>P</a:t>
            </a:r>
            <a:r>
              <a:rPr lang="zh-CN" altLang="en-US" baseline="-25000"/>
              <a:t>额</a:t>
            </a:r>
            <a:r>
              <a:rPr lang="zh-CN" altLang="zh-CN" i="1"/>
              <a:t>t</a:t>
            </a:r>
            <a:r>
              <a:rPr lang="zh-CN" altLang="en-US"/>
              <a:t>＝</a:t>
            </a:r>
            <a:r>
              <a:rPr lang="zh-CN" altLang="zh-CN"/>
              <a:t>500 W×20×60 s</a:t>
            </a:r>
            <a:r>
              <a:rPr lang="zh-CN" altLang="en-US"/>
              <a:t>＝</a:t>
            </a:r>
            <a:r>
              <a:rPr lang="zh-CN" altLang="zh-CN"/>
              <a:t>6×10</a:t>
            </a:r>
            <a:r>
              <a:rPr lang="zh-CN" altLang="zh-CN" baseline="30000"/>
              <a:t>5</a:t>
            </a:r>
            <a:r>
              <a:rPr lang="zh-CN" altLang="zh-CN"/>
              <a:t> J</a:t>
            </a:r>
            <a:r>
              <a:rPr lang="zh-CN" altLang="en-US"/>
              <a:t>，</a:t>
            </a:r>
          </a:p>
          <a:p>
            <a:pPr eaLnBrk="1" hangingPunct="1"/>
            <a:r>
              <a:rPr lang="zh-CN" altLang="en-US"/>
              <a:t>电热水壶的效率：</a:t>
            </a:r>
          </a:p>
          <a:p>
            <a:pPr eaLnBrk="1" hangingPunct="1"/>
            <a:r>
              <a:rPr lang="zh-CN" altLang="zh-CN" i="1"/>
              <a:t>η</a:t>
            </a:r>
            <a:r>
              <a:rPr lang="zh-CN" altLang="en-US"/>
              <a:t>＝                </a:t>
            </a:r>
            <a:r>
              <a:rPr lang="zh-CN" altLang="zh-CN"/>
              <a:t>×100%</a:t>
            </a:r>
            <a:r>
              <a:rPr lang="zh-CN" altLang="en-US"/>
              <a:t>＝</a:t>
            </a:r>
            <a:r>
              <a:rPr lang="zh-CN" altLang="zh-CN"/>
              <a:t>98%</a:t>
            </a:r>
            <a:r>
              <a:rPr lang="zh-CN" altLang="en-US"/>
              <a:t>。</a:t>
            </a:r>
          </a:p>
        </p:txBody>
      </p:sp>
      <p:graphicFrame>
        <p:nvGraphicFramePr>
          <p:cNvPr id="35843" name="Object 3"/>
          <p:cNvGraphicFramePr>
            <a:graphicFrameLocks noChangeAspect="1"/>
          </p:cNvGraphicFramePr>
          <p:nvPr/>
        </p:nvGraphicFramePr>
        <p:xfrm>
          <a:off x="977900" y="3032125"/>
          <a:ext cx="2024063" cy="542925"/>
        </p:xfrm>
        <a:graphic>
          <a:graphicData uri="http://schemas.openxmlformats.org/presentationml/2006/ole">
            <mc:AlternateContent xmlns:mc="http://schemas.openxmlformats.org/markup-compatibility/2006">
              <mc:Choice xmlns:v="urn:schemas-microsoft-com:vml" Requires="v">
                <p:oleObj spid="_x0000_s10243" name="Equation" r:id="rId3" imgW="1562100" imgH="419100" progId="Equation.DSMT4">
                  <p:embed/>
                </p:oleObj>
              </mc:Choice>
              <mc:Fallback>
                <p:oleObj name="Equation" r:id="rId3" imgW="1562100" imgH="4191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977900" y="3032125"/>
                        <a:ext cx="2024063" cy="542925"/>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346075" y="527050"/>
            <a:ext cx="8389938"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en-US" altLang="zh-CN">
                <a:solidFill>
                  <a:srgbClr val="C00000"/>
                </a:solidFill>
                <a:latin typeface="宋体" panose="02010600030101010101" pitchFamily="2" charset="-122"/>
                <a:ea typeface="宋体" panose="02010600030101010101" pitchFamily="2" charset="-122"/>
              </a:rPr>
              <a:t>【</a:t>
            </a:r>
            <a:r>
              <a:rPr lang="zh-CN" altLang="en-US">
                <a:solidFill>
                  <a:srgbClr val="C00000"/>
                </a:solidFill>
                <a:latin typeface="宋体" panose="02010600030101010101" pitchFamily="2" charset="-122"/>
                <a:ea typeface="宋体" panose="02010600030101010101" pitchFamily="2" charset="-122"/>
              </a:rPr>
              <a:t>方法指导</a:t>
            </a:r>
            <a:r>
              <a:rPr lang="en-US" altLang="zh-CN">
                <a:solidFill>
                  <a:srgbClr val="C00000"/>
                </a:solidFill>
                <a:latin typeface="宋体" panose="02010600030101010101" pitchFamily="2" charset="-122"/>
                <a:ea typeface="宋体" panose="02010600030101010101" pitchFamily="2" charset="-122"/>
              </a:rPr>
              <a:t>】</a:t>
            </a:r>
            <a:endParaRPr lang="zh-CN" altLang="en-US">
              <a:solidFill>
                <a:srgbClr val="C00000"/>
              </a:solidFill>
              <a:latin typeface="宋体" panose="02010600030101010101" pitchFamily="2" charset="-122"/>
              <a:ea typeface="宋体" panose="02010600030101010101" pitchFamily="2" charset="-122"/>
            </a:endParaRPr>
          </a:p>
          <a:p>
            <a:pPr eaLnBrk="1" hangingPunct="1"/>
            <a:r>
              <a:rPr lang="en-US"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计算电热效率常考查以下计算公式及其变形公式：</a:t>
            </a:r>
          </a:p>
          <a:p>
            <a:pPr eaLnBrk="1" hangingPunct="1"/>
            <a:r>
              <a:rPr lang="zh-CN" altLang="en-US">
                <a:latin typeface="宋体" panose="02010600030101010101" pitchFamily="2" charset="-122"/>
                <a:ea typeface="宋体" panose="02010600030101010101" pitchFamily="2" charset="-122"/>
              </a:rPr>
              <a:t>①欧姆定律：</a:t>
            </a:r>
            <a:r>
              <a:rPr lang="en-US" altLang="zh-CN" i="1">
                <a:latin typeface="宋体" panose="02010600030101010101" pitchFamily="2" charset="-122"/>
                <a:ea typeface="宋体" panose="02010600030101010101" pitchFamily="2" charset="-122"/>
              </a:rPr>
              <a:t>R</a:t>
            </a:r>
            <a:r>
              <a:rPr lang="zh-CN" altLang="en-US">
                <a:latin typeface="宋体" panose="02010600030101010101" pitchFamily="2" charset="-122"/>
                <a:ea typeface="宋体" panose="02010600030101010101" pitchFamily="2" charset="-122"/>
              </a:rPr>
              <a:t>＝</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a:t>
            </a:r>
          </a:p>
          <a:p>
            <a:pPr eaLnBrk="1" hangingPunct="1"/>
            <a:r>
              <a:rPr lang="zh-CN" altLang="en-US">
                <a:latin typeface="宋体" panose="02010600030101010101" pitchFamily="2" charset="-122"/>
                <a:ea typeface="宋体" panose="02010600030101010101" pitchFamily="2" charset="-122"/>
              </a:rPr>
              <a:t>②电功：</a:t>
            </a:r>
            <a:r>
              <a:rPr lang="en-US" altLang="zh-CN" i="1">
                <a:latin typeface="宋体" panose="02010600030101010101" pitchFamily="2" charset="-122"/>
                <a:ea typeface="宋体" panose="02010600030101010101" pitchFamily="2" charset="-122"/>
              </a:rPr>
              <a:t>W</a:t>
            </a:r>
            <a:r>
              <a:rPr lang="zh-CN" altLang="en-US">
                <a:latin typeface="宋体" panose="02010600030101010101" pitchFamily="2" charset="-122"/>
                <a:ea typeface="宋体" panose="02010600030101010101" pitchFamily="2" charset="-122"/>
              </a:rPr>
              <a:t>＝</a:t>
            </a:r>
            <a:r>
              <a:rPr lang="en-US" altLang="zh-CN" i="1">
                <a:latin typeface="宋体" panose="02010600030101010101" pitchFamily="2" charset="-122"/>
                <a:ea typeface="宋体" panose="02010600030101010101" pitchFamily="2" charset="-122"/>
              </a:rPr>
              <a:t>UIt</a:t>
            </a:r>
            <a:r>
              <a:rPr lang="zh-CN" altLang="en-US">
                <a:latin typeface="宋体" panose="02010600030101010101" pitchFamily="2" charset="-122"/>
                <a:ea typeface="宋体" panose="02010600030101010101" pitchFamily="2" charset="-122"/>
              </a:rPr>
              <a:t>，</a:t>
            </a:r>
            <a:r>
              <a:rPr lang="en-US" altLang="zh-CN" i="1">
                <a:latin typeface="宋体" panose="02010600030101010101" pitchFamily="2" charset="-122"/>
                <a:ea typeface="宋体" panose="02010600030101010101" pitchFamily="2" charset="-122"/>
              </a:rPr>
              <a:t>W</a:t>
            </a:r>
            <a:r>
              <a:rPr lang="zh-CN" altLang="en-US">
                <a:latin typeface="宋体" panose="02010600030101010101" pitchFamily="2" charset="-122"/>
                <a:ea typeface="宋体" panose="02010600030101010101" pitchFamily="2" charset="-122"/>
              </a:rPr>
              <a:t>＝</a:t>
            </a:r>
            <a:r>
              <a:rPr lang="en-US" altLang="zh-CN" i="1">
                <a:latin typeface="宋体" panose="02010600030101010101" pitchFamily="2" charset="-122"/>
                <a:ea typeface="宋体" panose="02010600030101010101" pitchFamily="2" charset="-122"/>
              </a:rPr>
              <a:t>I</a:t>
            </a:r>
            <a:r>
              <a:rPr lang="en-US" altLang="zh-CN" baseline="30000">
                <a:latin typeface="宋体" panose="02010600030101010101" pitchFamily="2" charset="-122"/>
                <a:ea typeface="宋体" panose="02010600030101010101" pitchFamily="2" charset="-122"/>
              </a:rPr>
              <a:t>2</a:t>
            </a:r>
            <a:r>
              <a:rPr lang="en-US" altLang="zh-CN" i="1">
                <a:latin typeface="宋体" panose="02010600030101010101" pitchFamily="2" charset="-122"/>
                <a:ea typeface="宋体" panose="02010600030101010101" pitchFamily="2" charset="-122"/>
              </a:rPr>
              <a:t>Rt</a:t>
            </a:r>
            <a:r>
              <a:rPr lang="zh-CN" altLang="en-US">
                <a:latin typeface="宋体" panose="02010600030101010101" pitchFamily="2" charset="-122"/>
                <a:ea typeface="宋体" panose="02010600030101010101" pitchFamily="2" charset="-122"/>
              </a:rPr>
              <a:t>＝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适用于纯电阻电路</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a:t>
            </a:r>
          </a:p>
          <a:p>
            <a:pPr eaLnBrk="1" hangingPunct="1"/>
            <a:r>
              <a:rPr lang="zh-CN" altLang="en-US">
                <a:latin typeface="宋体" panose="02010600030101010101" pitchFamily="2" charset="-122"/>
                <a:ea typeface="宋体" panose="02010600030101010101" pitchFamily="2" charset="-122"/>
              </a:rPr>
              <a:t>③电功率公式：</a:t>
            </a:r>
            <a:r>
              <a:rPr lang="en-US" altLang="zh-CN" i="1">
                <a:latin typeface="宋体" panose="02010600030101010101" pitchFamily="2" charset="-122"/>
                <a:ea typeface="宋体" panose="02010600030101010101" pitchFamily="2" charset="-122"/>
              </a:rPr>
              <a:t>P</a:t>
            </a:r>
            <a:r>
              <a:rPr lang="zh-CN" altLang="en-US">
                <a:latin typeface="宋体" panose="02010600030101010101" pitchFamily="2" charset="-122"/>
                <a:ea typeface="宋体" panose="02010600030101010101" pitchFamily="2" charset="-122"/>
              </a:rPr>
              <a:t>＝    ＝</a:t>
            </a:r>
            <a:r>
              <a:rPr lang="en-US" altLang="zh-CN" i="1">
                <a:latin typeface="宋体" panose="02010600030101010101" pitchFamily="2" charset="-122"/>
                <a:ea typeface="宋体" panose="02010600030101010101" pitchFamily="2" charset="-122"/>
              </a:rPr>
              <a:t>UI</a:t>
            </a:r>
            <a:r>
              <a:rPr lang="zh-CN" altLang="en-US">
                <a:latin typeface="宋体" panose="02010600030101010101" pitchFamily="2" charset="-122"/>
                <a:ea typeface="宋体" panose="02010600030101010101" pitchFamily="2" charset="-122"/>
              </a:rPr>
              <a:t>，</a:t>
            </a:r>
            <a:r>
              <a:rPr lang="en-US" altLang="zh-CN" i="1">
                <a:latin typeface="宋体" panose="02010600030101010101" pitchFamily="2" charset="-122"/>
                <a:ea typeface="宋体" panose="02010600030101010101" pitchFamily="2" charset="-122"/>
              </a:rPr>
              <a:t>P</a:t>
            </a:r>
            <a:r>
              <a:rPr lang="zh-CN" altLang="en-US">
                <a:latin typeface="宋体" panose="02010600030101010101" pitchFamily="2" charset="-122"/>
                <a:ea typeface="宋体" panose="02010600030101010101" pitchFamily="2" charset="-122"/>
              </a:rPr>
              <a:t>＝</a:t>
            </a:r>
            <a:r>
              <a:rPr lang="en-US" altLang="zh-CN" i="1">
                <a:latin typeface="宋体" panose="02010600030101010101" pitchFamily="2" charset="-122"/>
                <a:ea typeface="宋体" panose="02010600030101010101" pitchFamily="2" charset="-122"/>
              </a:rPr>
              <a:t>I</a:t>
            </a:r>
            <a:r>
              <a:rPr lang="en-US" altLang="zh-CN" baseline="30000">
                <a:latin typeface="宋体" panose="02010600030101010101" pitchFamily="2" charset="-122"/>
                <a:ea typeface="宋体" panose="02010600030101010101" pitchFamily="2" charset="-122"/>
              </a:rPr>
              <a:t>2</a:t>
            </a:r>
            <a:r>
              <a:rPr lang="en-US" altLang="zh-CN" i="1">
                <a:latin typeface="宋体" panose="02010600030101010101" pitchFamily="2" charset="-122"/>
                <a:ea typeface="宋体" panose="02010600030101010101" pitchFamily="2" charset="-122"/>
              </a:rPr>
              <a:t>R</a:t>
            </a:r>
            <a:r>
              <a:rPr lang="zh-CN" altLang="en-US">
                <a:latin typeface="宋体" panose="02010600030101010101" pitchFamily="2" charset="-122"/>
                <a:ea typeface="宋体" panose="02010600030101010101" pitchFamily="2" charset="-122"/>
              </a:rPr>
              <a:t>＝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适用于纯电阻电路</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a:t>
            </a:r>
          </a:p>
          <a:p>
            <a:pPr eaLnBrk="1" hangingPunct="1"/>
            <a:r>
              <a:rPr lang="zh-CN" altLang="en-US">
                <a:latin typeface="宋体" panose="02010600030101010101" pitchFamily="2" charset="-122"/>
                <a:ea typeface="宋体" panose="02010600030101010101" pitchFamily="2" charset="-122"/>
              </a:rPr>
              <a:t>④吸、放热公式：</a:t>
            </a:r>
            <a:r>
              <a:rPr lang="en-US" altLang="zh-CN" i="1">
                <a:latin typeface="宋体" panose="02010600030101010101" pitchFamily="2" charset="-122"/>
                <a:ea typeface="宋体" panose="02010600030101010101" pitchFamily="2" charset="-122"/>
              </a:rPr>
              <a:t>Q</a:t>
            </a:r>
            <a:r>
              <a:rPr lang="zh-CN" altLang="en-US">
                <a:latin typeface="宋体" panose="02010600030101010101" pitchFamily="2" charset="-122"/>
                <a:ea typeface="宋体" panose="02010600030101010101" pitchFamily="2" charset="-122"/>
              </a:rPr>
              <a:t>＝</a:t>
            </a:r>
            <a:r>
              <a:rPr lang="en-US" altLang="zh-CN" i="1">
                <a:latin typeface="宋体" panose="02010600030101010101" pitchFamily="2" charset="-122"/>
                <a:ea typeface="宋体" panose="02010600030101010101" pitchFamily="2" charset="-122"/>
              </a:rPr>
              <a:t>cm</a:t>
            </a:r>
            <a:r>
              <a:rPr lang="en-US" altLang="zh-CN">
                <a:latin typeface="宋体" panose="02010600030101010101" pitchFamily="2" charset="-122"/>
                <a:ea typeface="宋体" panose="02010600030101010101" pitchFamily="2" charset="-122"/>
              </a:rPr>
              <a:t>Δ</a:t>
            </a:r>
            <a:r>
              <a:rPr lang="en-US" altLang="zh-CN" i="1">
                <a:latin typeface="宋体" panose="02010600030101010101" pitchFamily="2" charset="-122"/>
                <a:ea typeface="宋体" panose="02010600030101010101" pitchFamily="2" charset="-122"/>
              </a:rPr>
              <a:t>t</a:t>
            </a:r>
            <a:r>
              <a:rPr lang="zh-CN" altLang="en-US">
                <a:latin typeface="宋体" panose="02010600030101010101" pitchFamily="2" charset="-122"/>
                <a:ea typeface="宋体" panose="02010600030101010101" pitchFamily="2" charset="-122"/>
              </a:rPr>
              <a:t>；</a:t>
            </a:r>
          </a:p>
          <a:p>
            <a:pPr eaLnBrk="1" hangingPunct="1"/>
            <a:r>
              <a:rPr lang="zh-CN" altLang="en-US">
                <a:latin typeface="宋体" panose="02010600030101010101" pitchFamily="2" charset="-122"/>
                <a:ea typeface="宋体" panose="02010600030101010101" pitchFamily="2" charset="-122"/>
              </a:rPr>
              <a:t>⑤电热转化效率公式：</a:t>
            </a:r>
            <a:r>
              <a:rPr lang="en-US" altLang="zh-CN" i="1">
                <a:latin typeface="宋体" panose="02010600030101010101" pitchFamily="2" charset="-122"/>
                <a:ea typeface="宋体" panose="02010600030101010101" pitchFamily="2" charset="-122"/>
              </a:rPr>
              <a:t>η</a:t>
            </a:r>
            <a:r>
              <a:rPr lang="zh-CN" altLang="en-US">
                <a:latin typeface="宋体" panose="02010600030101010101" pitchFamily="2" charset="-122"/>
                <a:ea typeface="宋体" panose="02010600030101010101" pitchFamily="2" charset="-122"/>
              </a:rPr>
              <a:t>＝    </a:t>
            </a:r>
            <a:r>
              <a:rPr lang="en-US" altLang="zh-CN">
                <a:latin typeface="宋体" panose="02010600030101010101" pitchFamily="2" charset="-122"/>
                <a:ea typeface="宋体" panose="02010600030101010101" pitchFamily="2" charset="-122"/>
              </a:rPr>
              <a:t>×100%</a:t>
            </a:r>
            <a:r>
              <a:rPr lang="zh-CN" altLang="en-US">
                <a:latin typeface="宋体" panose="02010600030101010101" pitchFamily="2" charset="-122"/>
                <a:ea typeface="宋体" panose="02010600030101010101" pitchFamily="2" charset="-122"/>
              </a:rPr>
              <a:t>。</a:t>
            </a:r>
          </a:p>
        </p:txBody>
      </p:sp>
      <p:graphicFrame>
        <p:nvGraphicFramePr>
          <p:cNvPr id="16387" name="Object 5"/>
          <p:cNvGraphicFramePr>
            <a:graphicFrameLocks noChangeAspect="1"/>
          </p:cNvGraphicFramePr>
          <p:nvPr/>
        </p:nvGraphicFramePr>
        <p:xfrm>
          <a:off x="2454275" y="1439863"/>
          <a:ext cx="273050" cy="563562"/>
        </p:xfrm>
        <a:graphic>
          <a:graphicData uri="http://schemas.openxmlformats.org/presentationml/2006/ole">
            <mc:AlternateContent xmlns:mc="http://schemas.openxmlformats.org/markup-compatibility/2006">
              <mc:Choice xmlns:v="urn:schemas-microsoft-com:vml" Requires="v">
                <p:oleObj spid="_x0000_s1050" r:id="rId3" imgW="190500" imgH="393700" progId="Equation.DSMT4">
                  <p:embed/>
                </p:oleObj>
              </mc:Choice>
              <mc:Fallback>
                <p:oleObj r:id="rId3" imgW="190500" imgH="3937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2454275" y="1439863"/>
                        <a:ext cx="273050" cy="563562"/>
                      </a:xfrm>
                      <a:prstGeom prst="rect">
                        <a:avLst/>
                      </a:prstGeom>
                      <a:noFill/>
                      <a:ln>
                        <a:noFill/>
                      </a:ln>
                    </p:spPr>
                  </p:pic>
                </p:oleObj>
              </mc:Fallback>
            </mc:AlternateContent>
          </a:graphicData>
        </a:graphic>
      </p:graphicFrame>
      <p:graphicFrame>
        <p:nvGraphicFramePr>
          <p:cNvPr id="16388" name="Object 6"/>
          <p:cNvGraphicFramePr>
            <a:graphicFrameLocks noChangeAspect="1"/>
          </p:cNvGraphicFramePr>
          <p:nvPr/>
        </p:nvGraphicFramePr>
        <p:xfrm>
          <a:off x="3659188" y="1898650"/>
          <a:ext cx="473075" cy="600075"/>
        </p:xfrm>
        <a:graphic>
          <a:graphicData uri="http://schemas.openxmlformats.org/presentationml/2006/ole">
            <mc:AlternateContent xmlns:mc="http://schemas.openxmlformats.org/markup-compatibility/2006">
              <mc:Choice xmlns:v="urn:schemas-microsoft-com:vml" Requires="v">
                <p:oleObj spid="_x0000_s1051" r:id="rId5" imgW="330200" imgH="419100" progId="Equation.DSMT4">
                  <p:embed/>
                </p:oleObj>
              </mc:Choice>
              <mc:Fallback>
                <p:oleObj r:id="rId5" imgW="330200" imgH="4191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3659188" y="1898650"/>
                        <a:ext cx="473075" cy="600075"/>
                      </a:xfrm>
                      <a:prstGeom prst="rect">
                        <a:avLst/>
                      </a:prstGeom>
                      <a:noFill/>
                      <a:ln>
                        <a:noFill/>
                      </a:ln>
                    </p:spPr>
                  </p:pic>
                </p:oleObj>
              </mc:Fallback>
            </mc:AlternateContent>
          </a:graphicData>
        </a:graphic>
      </p:graphicFrame>
      <p:graphicFrame>
        <p:nvGraphicFramePr>
          <p:cNvPr id="16389" name="Object 7"/>
          <p:cNvGraphicFramePr>
            <a:graphicFrameLocks noChangeAspect="1"/>
          </p:cNvGraphicFramePr>
          <p:nvPr/>
        </p:nvGraphicFramePr>
        <p:xfrm>
          <a:off x="2673350" y="2389188"/>
          <a:ext cx="292100" cy="503237"/>
        </p:xfrm>
        <a:graphic>
          <a:graphicData uri="http://schemas.openxmlformats.org/presentationml/2006/ole">
            <mc:AlternateContent xmlns:mc="http://schemas.openxmlformats.org/markup-compatibility/2006">
              <mc:Choice xmlns:v="urn:schemas-microsoft-com:vml" Requires="v">
                <p:oleObj spid="_x0000_s1052" r:id="rId7" imgW="228600" imgH="393700" progId="Equation.DSMT4">
                  <p:embed/>
                </p:oleObj>
              </mc:Choice>
              <mc:Fallback>
                <p:oleObj r:id="rId7" imgW="228600" imgH="393700" progId="Equation.DSMT4">
                  <p:embed/>
                  <p:pic>
                    <p:nvPicPr>
                      <p:cNvPr id="0" name="OLE substitute image"/>
                      <p:cNvPicPr/>
                      <p:nvPr/>
                    </p:nvPicPr>
                    <p:blipFill>
                      <a:blip r:embed="rId8">
                        <a:extLst>
                          <a:ext uri="{28A0092B-C50C-407E-A947-70E740481C1C}">
                            <a14:useLocalDpi xmlns:a14="http://schemas.microsoft.com/office/drawing/2010/main" val="0"/>
                          </a:ext>
                        </a:extLst>
                      </a:blip>
                      <a:stretch>
                        <a:fillRect/>
                      </a:stretch>
                    </p:blipFill>
                    <p:spPr>
                      <a:xfrm>
                        <a:off x="2673350" y="2389188"/>
                        <a:ext cx="292100" cy="503237"/>
                      </a:xfrm>
                      <a:prstGeom prst="rect">
                        <a:avLst/>
                      </a:prstGeom>
                      <a:noFill/>
                      <a:ln>
                        <a:noFill/>
                      </a:ln>
                    </p:spPr>
                  </p:pic>
                </p:oleObj>
              </mc:Fallback>
            </mc:AlternateContent>
          </a:graphicData>
        </a:graphic>
      </p:graphicFrame>
      <p:graphicFrame>
        <p:nvGraphicFramePr>
          <p:cNvPr id="16390" name="Object 5"/>
          <p:cNvGraphicFramePr>
            <a:graphicFrameLocks noChangeAspect="1"/>
          </p:cNvGraphicFramePr>
          <p:nvPr/>
        </p:nvGraphicFramePr>
        <p:xfrm>
          <a:off x="4973638" y="2316163"/>
          <a:ext cx="363537" cy="600075"/>
        </p:xfrm>
        <a:graphic>
          <a:graphicData uri="http://schemas.openxmlformats.org/presentationml/2006/ole">
            <mc:AlternateContent xmlns:mc="http://schemas.openxmlformats.org/markup-compatibility/2006">
              <mc:Choice xmlns:v="urn:schemas-microsoft-com:vml" Requires="v">
                <p:oleObj spid="_x0000_s1053" r:id="rId9" imgW="254000" imgH="418465" progId="Equation.DSMT4">
                  <p:embed/>
                </p:oleObj>
              </mc:Choice>
              <mc:Fallback>
                <p:oleObj r:id="rId9" imgW="254000" imgH="418465" progId="Equation.DSMT4">
                  <p:embed/>
                  <p:pic>
                    <p:nvPicPr>
                      <p:cNvPr id="0" name="OLE substitute image"/>
                      <p:cNvPicPr/>
                      <p:nvPr/>
                    </p:nvPicPr>
                    <p:blipFill>
                      <a:blip r:embed="rId10">
                        <a:extLst>
                          <a:ext uri="{28A0092B-C50C-407E-A947-70E740481C1C}">
                            <a14:useLocalDpi xmlns:a14="http://schemas.microsoft.com/office/drawing/2010/main" val="0"/>
                          </a:ext>
                        </a:extLst>
                      </a:blip>
                      <a:stretch>
                        <a:fillRect/>
                      </a:stretch>
                    </p:blipFill>
                    <p:spPr>
                      <a:xfrm>
                        <a:off x="4973638" y="2316163"/>
                        <a:ext cx="363537" cy="600075"/>
                      </a:xfrm>
                      <a:prstGeom prst="rect">
                        <a:avLst/>
                      </a:prstGeom>
                      <a:noFill/>
                      <a:ln>
                        <a:noFill/>
                      </a:ln>
                    </p:spPr>
                  </p:pic>
                </p:oleObj>
              </mc:Fallback>
            </mc:AlternateContent>
          </a:graphicData>
        </a:graphic>
      </p:graphicFrame>
      <p:graphicFrame>
        <p:nvGraphicFramePr>
          <p:cNvPr id="16391" name="Object 9"/>
          <p:cNvGraphicFramePr>
            <a:graphicFrameLocks noChangeAspect="1"/>
          </p:cNvGraphicFramePr>
          <p:nvPr/>
        </p:nvGraphicFramePr>
        <p:xfrm>
          <a:off x="3586163" y="3268663"/>
          <a:ext cx="436562" cy="654050"/>
        </p:xfrm>
        <a:graphic>
          <a:graphicData uri="http://schemas.openxmlformats.org/presentationml/2006/ole">
            <mc:AlternateContent xmlns:mc="http://schemas.openxmlformats.org/markup-compatibility/2006">
              <mc:Choice xmlns:v="urn:schemas-microsoft-com:vml" Requires="v">
                <p:oleObj spid="_x0000_s1054" r:id="rId11" imgW="304800" imgH="456565" progId="Equation.DSMT4">
                  <p:embed/>
                </p:oleObj>
              </mc:Choice>
              <mc:Fallback>
                <p:oleObj r:id="rId11" imgW="304800" imgH="456565" progId="Equation.DSMT4">
                  <p:embed/>
                  <p:pic>
                    <p:nvPicPr>
                      <p:cNvPr id="0" name="OLE substitute image"/>
                      <p:cNvPicPr/>
                      <p:nvPr/>
                    </p:nvPicPr>
                    <p:blipFill>
                      <a:blip r:embed="rId12">
                        <a:extLst>
                          <a:ext uri="{28A0092B-C50C-407E-A947-70E740481C1C}">
                            <a14:useLocalDpi xmlns:a14="http://schemas.microsoft.com/office/drawing/2010/main" val="0"/>
                          </a:ext>
                        </a:extLst>
                      </a:blip>
                      <a:stretch>
                        <a:fillRect/>
                      </a:stretch>
                    </p:blipFill>
                    <p:spPr>
                      <a:xfrm>
                        <a:off x="3586163" y="3268663"/>
                        <a:ext cx="436562" cy="654050"/>
                      </a:xfrm>
                      <a:prstGeom prst="rect">
                        <a:avLst/>
                      </a:prstGeom>
                      <a:noFill/>
                      <a:ln>
                        <a:noFill/>
                      </a:ln>
                    </p:spPr>
                  </p:pic>
                </p:oleObj>
              </mc:Fallback>
            </mc:AlternateContent>
          </a:graphicData>
        </a:graphic>
      </p:graphicFrame>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Box 1"/>
          <p:cNvSpPr txBox="1">
            <a:spLocks noChangeArrowheads="1"/>
          </p:cNvSpPr>
          <p:nvPr/>
        </p:nvSpPr>
        <p:spPr bwMode="auto">
          <a:xfrm>
            <a:off x="346075" y="684213"/>
            <a:ext cx="8389938"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t>(2)</a:t>
            </a:r>
            <a:r>
              <a:rPr lang="zh-CN" altLang="en-US"/>
              <a:t>中温挡时只有</a:t>
            </a:r>
            <a:r>
              <a:rPr lang="zh-CN" altLang="zh-CN" i="1"/>
              <a:t>R</a:t>
            </a:r>
            <a:r>
              <a:rPr lang="zh-CN" altLang="zh-CN" baseline="-25000"/>
              <a:t>1</a:t>
            </a:r>
            <a:r>
              <a:rPr lang="zh-CN" altLang="en-US"/>
              <a:t>工作，高温挡时两等值的电阻并联，</a:t>
            </a:r>
          </a:p>
          <a:p>
            <a:pPr eaLnBrk="1" hangingPunct="1"/>
            <a:r>
              <a:rPr lang="zh-CN" altLang="en-US"/>
              <a:t>则</a:t>
            </a:r>
            <a:r>
              <a:rPr lang="zh-CN" altLang="zh-CN" i="1"/>
              <a:t>R</a:t>
            </a:r>
            <a:r>
              <a:rPr lang="zh-CN" altLang="zh-CN" baseline="-25000"/>
              <a:t>1</a:t>
            </a:r>
            <a:r>
              <a:rPr lang="zh-CN" altLang="en-US"/>
              <a:t>＝            ＝</a:t>
            </a:r>
            <a:r>
              <a:rPr lang="zh-CN" altLang="zh-CN"/>
              <a:t>96.8 Ω</a:t>
            </a:r>
            <a:r>
              <a:rPr lang="zh-CN" altLang="en-US"/>
              <a:t>，</a:t>
            </a:r>
            <a:endParaRPr lang="en-US" altLang="zh-CN"/>
          </a:p>
          <a:p>
            <a:pPr eaLnBrk="1" hangingPunct="1"/>
            <a:r>
              <a:rPr lang="zh-CN" altLang="en-US"/>
              <a:t>由于</a:t>
            </a:r>
            <a:r>
              <a:rPr lang="en-US" altLang="zh-CN" i="1"/>
              <a:t>R</a:t>
            </a:r>
            <a:r>
              <a:rPr lang="en-US" altLang="zh-CN" baseline="-25000"/>
              <a:t>1</a:t>
            </a:r>
            <a:r>
              <a:rPr lang="zh-CN" altLang="en-US"/>
              <a:t>、</a:t>
            </a:r>
            <a:r>
              <a:rPr lang="en-US" altLang="zh-CN" i="1"/>
              <a:t>R</a:t>
            </a:r>
            <a:r>
              <a:rPr lang="en-US" altLang="zh-CN" baseline="-25000"/>
              <a:t>2</a:t>
            </a:r>
            <a:r>
              <a:rPr lang="zh-CN" altLang="en-US"/>
              <a:t>阻值相等，所以高温挡时电路中的电阻：</a:t>
            </a:r>
          </a:p>
          <a:p>
            <a:pPr eaLnBrk="1" hangingPunct="1"/>
            <a:r>
              <a:rPr lang="en-US" altLang="zh-CN" i="1"/>
              <a:t>R</a:t>
            </a:r>
            <a:r>
              <a:rPr lang="zh-CN" altLang="en-US" baseline="-25000"/>
              <a:t>总</a:t>
            </a:r>
            <a:r>
              <a:rPr lang="zh-CN" altLang="en-US"/>
              <a:t>＝         ＝</a:t>
            </a:r>
            <a:r>
              <a:rPr lang="en-US" altLang="zh-CN"/>
              <a:t>48.4 Ω</a:t>
            </a:r>
            <a:r>
              <a:rPr lang="zh-CN" altLang="en-US"/>
              <a:t>，</a:t>
            </a:r>
          </a:p>
          <a:p>
            <a:pPr eaLnBrk="1" hangingPunct="1"/>
            <a:r>
              <a:rPr lang="zh-CN" altLang="en-US"/>
              <a:t>故高温挡的额定功率：</a:t>
            </a:r>
            <a:r>
              <a:rPr lang="en-US" altLang="zh-CN" i="1"/>
              <a:t>P</a:t>
            </a:r>
            <a:r>
              <a:rPr lang="zh-CN" altLang="en-US" baseline="-25000"/>
              <a:t>高</a:t>
            </a:r>
            <a:r>
              <a:rPr lang="zh-CN" altLang="en-US"/>
              <a:t>＝           ＝</a:t>
            </a:r>
            <a:r>
              <a:rPr lang="en-US" altLang="zh-CN"/>
              <a:t>1 000 W</a:t>
            </a:r>
            <a:r>
              <a:rPr lang="zh-CN" altLang="en-US"/>
              <a:t>。</a:t>
            </a:r>
            <a:endParaRPr lang="en-US" altLang="zh-CN"/>
          </a:p>
          <a:p>
            <a:pPr eaLnBrk="1" hangingPunct="1"/>
            <a:r>
              <a:rPr lang="en-US" altLang="zh-CN"/>
              <a:t>(3)</a:t>
            </a:r>
            <a:r>
              <a:rPr lang="zh-CN" altLang="en-US"/>
              <a:t>电热水壶的实际功率：</a:t>
            </a:r>
          </a:p>
          <a:p>
            <a:pPr eaLnBrk="1" hangingPunct="1"/>
            <a:r>
              <a:rPr lang="en-US" altLang="zh-CN" i="1"/>
              <a:t>P</a:t>
            </a:r>
            <a:r>
              <a:rPr lang="zh-CN" altLang="en-US" baseline="-25000"/>
              <a:t>实</a:t>
            </a:r>
            <a:r>
              <a:rPr lang="zh-CN" altLang="en-US"/>
              <a:t>＝            </a:t>
            </a:r>
            <a:r>
              <a:rPr lang="en-US" altLang="zh-CN"/>
              <a:t>＝900 W，</a:t>
            </a:r>
          </a:p>
          <a:p>
            <a:pPr eaLnBrk="1" hangingPunct="1"/>
            <a:r>
              <a:rPr lang="zh-CN" altLang="en-US"/>
              <a:t>由于</a:t>
            </a:r>
            <a:r>
              <a:rPr lang="en-US" altLang="zh-CN"/>
              <a:t>900 W&lt;</a:t>
            </a:r>
            <a:r>
              <a:rPr lang="en-US" altLang="zh-CN" i="1"/>
              <a:t>P</a:t>
            </a:r>
            <a:r>
              <a:rPr lang="zh-CN" altLang="en-US" baseline="-25000"/>
              <a:t>额</a:t>
            </a:r>
            <a:r>
              <a:rPr lang="zh-CN" altLang="en-US"/>
              <a:t>＝</a:t>
            </a:r>
            <a:r>
              <a:rPr lang="en-US" altLang="zh-CN"/>
              <a:t>1 000 W，</a:t>
            </a:r>
            <a:r>
              <a:rPr lang="zh-CN" altLang="en-US"/>
              <a:t>故此时电热水壶非正常工作。</a:t>
            </a:r>
          </a:p>
        </p:txBody>
      </p:sp>
      <p:graphicFrame>
        <p:nvGraphicFramePr>
          <p:cNvPr id="36867" name="Object 3"/>
          <p:cNvGraphicFramePr>
            <a:graphicFrameLocks noChangeAspect="1"/>
          </p:cNvGraphicFramePr>
          <p:nvPr/>
        </p:nvGraphicFramePr>
        <p:xfrm>
          <a:off x="1268413" y="1158875"/>
          <a:ext cx="1404937" cy="581025"/>
        </p:xfrm>
        <a:graphic>
          <a:graphicData uri="http://schemas.openxmlformats.org/presentationml/2006/ole">
            <mc:AlternateContent xmlns:mc="http://schemas.openxmlformats.org/markup-compatibility/2006">
              <mc:Choice xmlns:v="urn:schemas-microsoft-com:vml" Requires="v">
                <p:oleObj spid="_x0000_s11273" name="Equation" r:id="rId3" imgW="1167765" imgH="482600" progId="Equation.DSMT4">
                  <p:embed/>
                </p:oleObj>
              </mc:Choice>
              <mc:Fallback>
                <p:oleObj name="Equation" r:id="rId3" imgW="1167765" imgH="4826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1268413" y="1158875"/>
                        <a:ext cx="1404937" cy="581025"/>
                      </a:xfrm>
                      <a:prstGeom prst="rect">
                        <a:avLst/>
                      </a:prstGeom>
                      <a:noFill/>
                      <a:ln>
                        <a:noFill/>
                      </a:ln>
                      <a:effectLst/>
                    </p:spPr>
                  </p:pic>
                </p:oleObj>
              </mc:Fallback>
            </mc:AlternateContent>
          </a:graphicData>
        </a:graphic>
      </p:graphicFrame>
      <p:graphicFrame>
        <p:nvGraphicFramePr>
          <p:cNvPr id="36868" name="Object 4"/>
          <p:cNvGraphicFramePr>
            <a:graphicFrameLocks noChangeAspect="1"/>
          </p:cNvGraphicFramePr>
          <p:nvPr/>
        </p:nvGraphicFramePr>
        <p:xfrm>
          <a:off x="1038225" y="2108200"/>
          <a:ext cx="1050925" cy="501650"/>
        </p:xfrm>
        <a:graphic>
          <a:graphicData uri="http://schemas.openxmlformats.org/presentationml/2006/ole">
            <mc:AlternateContent xmlns:mc="http://schemas.openxmlformats.org/markup-compatibility/2006">
              <mc:Choice xmlns:v="urn:schemas-microsoft-com:vml" Requires="v">
                <p:oleObj spid="_x0000_s11274" name="Equation" r:id="rId5" imgW="825500" imgH="393700" progId="Equation.DSMT4">
                  <p:embed/>
                </p:oleObj>
              </mc:Choice>
              <mc:Fallback>
                <p:oleObj name="Equation" r:id="rId5" imgW="825500" imgH="3937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1038225" y="2108200"/>
                        <a:ext cx="1050925" cy="501650"/>
                      </a:xfrm>
                      <a:prstGeom prst="rect">
                        <a:avLst/>
                      </a:prstGeom>
                      <a:noFill/>
                      <a:ln>
                        <a:noFill/>
                      </a:ln>
                      <a:effectLst/>
                    </p:spPr>
                  </p:pic>
                </p:oleObj>
              </mc:Fallback>
            </mc:AlternateContent>
          </a:graphicData>
        </a:graphic>
      </p:graphicFrame>
      <p:graphicFrame>
        <p:nvGraphicFramePr>
          <p:cNvPr id="36869" name="Object 5"/>
          <p:cNvGraphicFramePr>
            <a:graphicFrameLocks noChangeAspect="1"/>
          </p:cNvGraphicFramePr>
          <p:nvPr/>
        </p:nvGraphicFramePr>
        <p:xfrm>
          <a:off x="3590925" y="2516188"/>
          <a:ext cx="1309688" cy="606425"/>
        </p:xfrm>
        <a:graphic>
          <a:graphicData uri="http://schemas.openxmlformats.org/presentationml/2006/ole">
            <mc:AlternateContent xmlns:mc="http://schemas.openxmlformats.org/markup-compatibility/2006">
              <mc:Choice xmlns:v="urn:schemas-microsoft-com:vml" Requires="v">
                <p:oleObj spid="_x0000_s11275" name="Equation" r:id="rId7" imgW="1040765" imgH="482600" progId="Equation.DSMT4">
                  <p:embed/>
                </p:oleObj>
              </mc:Choice>
              <mc:Fallback>
                <p:oleObj name="Equation" r:id="rId7" imgW="1040765" imgH="482600" progId="Equation.DSMT4">
                  <p:embed/>
                  <p:pic>
                    <p:nvPicPr>
                      <p:cNvPr id="0" name="OLE substitute image"/>
                      <p:cNvPicPr/>
                      <p:nvPr/>
                    </p:nvPicPr>
                    <p:blipFill>
                      <a:blip r:embed="rId8">
                        <a:extLst>
                          <a:ext uri="{28A0092B-C50C-407E-A947-70E740481C1C}">
                            <a14:useLocalDpi xmlns:a14="http://schemas.microsoft.com/office/drawing/2010/main" val="0"/>
                          </a:ext>
                        </a:extLst>
                      </a:blip>
                      <a:stretch>
                        <a:fillRect/>
                      </a:stretch>
                    </p:blipFill>
                    <p:spPr>
                      <a:xfrm>
                        <a:off x="3590925" y="2516188"/>
                        <a:ext cx="1309688" cy="606425"/>
                      </a:xfrm>
                      <a:prstGeom prst="rect">
                        <a:avLst/>
                      </a:prstGeom>
                      <a:noFill/>
                      <a:ln>
                        <a:noFill/>
                      </a:ln>
                      <a:effectLst/>
                    </p:spPr>
                  </p:pic>
                </p:oleObj>
              </mc:Fallback>
            </mc:AlternateContent>
          </a:graphicData>
        </a:graphic>
      </p:graphicFrame>
      <p:graphicFrame>
        <p:nvGraphicFramePr>
          <p:cNvPr id="36870" name="Object 6"/>
          <p:cNvGraphicFramePr>
            <a:graphicFrameLocks noChangeAspect="1"/>
          </p:cNvGraphicFramePr>
          <p:nvPr/>
        </p:nvGraphicFramePr>
        <p:xfrm>
          <a:off x="1095375" y="3457575"/>
          <a:ext cx="1358900" cy="512763"/>
        </p:xfrm>
        <a:graphic>
          <a:graphicData uri="http://schemas.openxmlformats.org/presentationml/2006/ole">
            <mc:AlternateContent xmlns:mc="http://schemas.openxmlformats.org/markup-compatibility/2006">
              <mc:Choice xmlns:v="urn:schemas-microsoft-com:vml" Requires="v">
                <p:oleObj spid="_x0000_s11276" name="Equation" r:id="rId9" imgW="1040765" imgH="393700" progId="Equation.DSMT4">
                  <p:embed/>
                </p:oleObj>
              </mc:Choice>
              <mc:Fallback>
                <p:oleObj name="Equation" r:id="rId9" imgW="1040765" imgH="393700" progId="Equation.DSMT4">
                  <p:embed/>
                  <p:pic>
                    <p:nvPicPr>
                      <p:cNvPr id="0" name="OLE substitute image"/>
                      <p:cNvPicPr/>
                      <p:nvPr/>
                    </p:nvPicPr>
                    <p:blipFill>
                      <a:blip r:embed="rId10">
                        <a:extLst>
                          <a:ext uri="{28A0092B-C50C-407E-A947-70E740481C1C}">
                            <a14:useLocalDpi xmlns:a14="http://schemas.microsoft.com/office/drawing/2010/main" val="0"/>
                          </a:ext>
                        </a:extLst>
                      </a:blip>
                      <a:stretch>
                        <a:fillRect/>
                      </a:stretch>
                    </p:blipFill>
                    <p:spPr>
                      <a:xfrm>
                        <a:off x="1095375" y="3457575"/>
                        <a:ext cx="1358900" cy="512763"/>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7890" name="TextBox 1"/>
          <p:cNvSpPr txBox="1">
            <a:spLocks noChangeArrowheads="1"/>
          </p:cNvSpPr>
          <p:nvPr/>
        </p:nvSpPr>
        <p:spPr bwMode="auto">
          <a:xfrm>
            <a:off x="346075" y="617538"/>
            <a:ext cx="8389938"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3</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(2018·</a:t>
            </a:r>
            <a:r>
              <a:rPr lang="zh-CN" altLang="en-US">
                <a:latin typeface="宋体" panose="02010600030101010101" pitchFamily="2" charset="-122"/>
                <a:ea typeface="宋体" panose="02010600030101010101" pitchFamily="2" charset="-122"/>
              </a:rPr>
              <a:t>江西</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如图所示，是某型号的爆米花机的电路图，该爆米花机具有制作和保温功能。只闭合开关</a:t>
            </a:r>
            <a:r>
              <a:rPr lang="zh-CN" altLang="zh-CN">
                <a:latin typeface="宋体" panose="02010600030101010101" pitchFamily="2" charset="-122"/>
                <a:ea typeface="宋体" panose="02010600030101010101" pitchFamily="2" charset="-122"/>
              </a:rPr>
              <a:t>S</a:t>
            </a:r>
            <a:r>
              <a:rPr lang="zh-CN" altLang="zh-CN" baseline="-25000">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时，</a:t>
            </a:r>
            <a:r>
              <a:rPr lang="zh-CN" altLang="zh-CN" i="1">
                <a:latin typeface="宋体" panose="02010600030101010101" pitchFamily="2" charset="-122"/>
                <a:ea typeface="宋体" panose="02010600030101010101" pitchFamily="2" charset="-122"/>
              </a:rPr>
              <a:t>R</a:t>
            </a:r>
            <a:r>
              <a:rPr lang="zh-CN" altLang="zh-CN" baseline="-25000">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加热，电动机搅拌，开始制作爆米花；只闭合开关</a:t>
            </a:r>
            <a:r>
              <a:rPr lang="zh-CN" altLang="zh-CN">
                <a:latin typeface="宋体" panose="02010600030101010101" pitchFamily="2" charset="-122"/>
                <a:ea typeface="宋体" panose="02010600030101010101" pitchFamily="2" charset="-122"/>
              </a:rPr>
              <a:t>S</a:t>
            </a:r>
            <a:r>
              <a:rPr lang="zh-CN" altLang="zh-CN" baseline="-25000">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时，</a:t>
            </a:r>
            <a:r>
              <a:rPr lang="zh-CN" altLang="zh-CN" i="1">
                <a:latin typeface="宋体" panose="02010600030101010101" pitchFamily="2" charset="-122"/>
                <a:ea typeface="宋体" panose="02010600030101010101" pitchFamily="2" charset="-122"/>
              </a:rPr>
              <a:t>R</a:t>
            </a:r>
            <a:r>
              <a:rPr lang="zh-CN" altLang="zh-CN" baseline="-25000">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保温，防止爆米花变凉；爆米花机的铭牌如表所示。</a:t>
            </a:r>
            <a:r>
              <a:rPr lang="zh-CN" altLang="zh-CN">
                <a:latin typeface="宋体" panose="02010600030101010101" pitchFamily="2" charset="-122"/>
                <a:ea typeface="宋体" panose="02010600030101010101" pitchFamily="2" charset="-122"/>
              </a:rPr>
              <a:t>[</a:t>
            </a:r>
            <a:r>
              <a:rPr lang="zh-CN" altLang="zh-CN" i="1">
                <a:latin typeface="宋体" panose="02010600030101010101" pitchFamily="2" charset="-122"/>
                <a:ea typeface="宋体" panose="02010600030101010101" pitchFamily="2" charset="-122"/>
              </a:rPr>
              <a:t>c</a:t>
            </a:r>
            <a:r>
              <a:rPr lang="zh-CN" altLang="en-US" baseline="-25000">
                <a:latin typeface="宋体" panose="02010600030101010101" pitchFamily="2" charset="-122"/>
                <a:ea typeface="宋体" panose="02010600030101010101" pitchFamily="2" charset="-122"/>
              </a:rPr>
              <a:t>玉米</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1.2×10</a:t>
            </a:r>
            <a:r>
              <a:rPr lang="zh-CN" altLang="zh-CN" baseline="30000">
                <a:latin typeface="宋体" panose="02010600030101010101" pitchFamily="2" charset="-122"/>
                <a:ea typeface="宋体" panose="02010600030101010101" pitchFamily="2" charset="-122"/>
              </a:rPr>
              <a:t>3</a:t>
            </a:r>
            <a:r>
              <a:rPr lang="zh-CN" altLang="zh-CN">
                <a:latin typeface="宋体" panose="02010600030101010101" pitchFamily="2" charset="-122"/>
                <a:ea typeface="宋体" panose="02010600030101010101" pitchFamily="2" charset="-122"/>
              </a:rPr>
              <a:t> J/(kg·℃)]</a:t>
            </a:r>
            <a:endParaRPr lang="zh-CN" altLang="en-US">
              <a:latin typeface="宋体" panose="02010600030101010101" pitchFamily="2" charset="-122"/>
              <a:ea typeface="宋体" panose="02010600030101010101" pitchFamily="2" charset="-122"/>
            </a:endParaRPr>
          </a:p>
        </p:txBody>
      </p:sp>
      <p:pic>
        <p:nvPicPr>
          <p:cNvPr id="37891"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381250" y="2754313"/>
            <a:ext cx="370522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5842" name="TextBox 1"/>
          <p:cNvSpPr txBox="1">
            <a:spLocks noChangeArrowheads="1"/>
          </p:cNvSpPr>
          <p:nvPr/>
        </p:nvSpPr>
        <p:spPr bwMode="auto">
          <a:xfrm>
            <a:off x="346075" y="617538"/>
            <a:ext cx="8389938"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将</a:t>
            </a:r>
            <a:r>
              <a:rPr lang="zh-CN" altLang="zh-CN">
                <a:latin typeface="宋体" panose="02010600030101010101" pitchFamily="2" charset="-122"/>
                <a:ea typeface="宋体" panose="02010600030101010101" pitchFamily="2" charset="-122"/>
              </a:rPr>
              <a:t>100 g</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20 ℃</a:t>
            </a:r>
            <a:r>
              <a:rPr lang="zh-CN" altLang="en-US">
                <a:latin typeface="宋体" panose="02010600030101010101" pitchFamily="2" charset="-122"/>
                <a:ea typeface="宋体" panose="02010600030101010101" pitchFamily="2" charset="-122"/>
              </a:rPr>
              <a:t>的玉米加热到</a:t>
            </a:r>
            <a:r>
              <a:rPr lang="zh-CN" altLang="zh-CN">
                <a:latin typeface="宋体" panose="02010600030101010101" pitchFamily="2" charset="-122"/>
                <a:ea typeface="宋体" panose="02010600030101010101" pitchFamily="2" charset="-122"/>
              </a:rPr>
              <a:t>300 ℃</a:t>
            </a:r>
            <a:r>
              <a:rPr lang="zh-CN" altLang="en-US">
                <a:latin typeface="宋体" panose="02010600030101010101" pitchFamily="2" charset="-122"/>
                <a:ea typeface="宋体" panose="02010600030101010101" pitchFamily="2" charset="-122"/>
              </a:rPr>
              <a:t>成为爆米花时，求玉米粒需要</a:t>
            </a:r>
            <a:endParaRPr lang="en-US" altLang="zh-CN">
              <a:latin typeface="宋体" panose="02010600030101010101" pitchFamily="2" charset="-122"/>
              <a:ea typeface="宋体" panose="02010600030101010101" pitchFamily="2" charset="-122"/>
            </a:endParaRPr>
          </a:p>
          <a:p>
            <a:pPr eaLnBrk="1" hangingPunct="1"/>
            <a:r>
              <a:rPr lang="zh-CN" altLang="en-US">
                <a:latin typeface="宋体" panose="02010600030101010101" pitchFamily="2" charset="-122"/>
                <a:ea typeface="宋体" panose="02010600030101010101" pitchFamily="2" charset="-122"/>
              </a:rPr>
              <a:t>吸收的热量。</a:t>
            </a:r>
          </a:p>
          <a:p>
            <a:pPr eaLnBrk="1" hangingPunct="1"/>
            <a:r>
              <a:rPr lang="zh-CN"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电阻</a:t>
            </a:r>
            <a:r>
              <a:rPr lang="zh-CN" altLang="zh-CN" i="1">
                <a:latin typeface="宋体" panose="02010600030101010101" pitchFamily="2" charset="-122"/>
                <a:ea typeface="宋体" panose="02010600030101010101" pitchFamily="2" charset="-122"/>
              </a:rPr>
              <a:t>R</a:t>
            </a:r>
            <a:r>
              <a:rPr lang="zh-CN" altLang="zh-CN" baseline="-25000">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发热，把</a:t>
            </a:r>
            <a:r>
              <a:rPr lang="zh-CN" altLang="zh-CN">
                <a:latin typeface="宋体" panose="02010600030101010101" pitchFamily="2" charset="-122"/>
                <a:ea typeface="宋体" panose="02010600030101010101" pitchFamily="2" charset="-122"/>
              </a:rPr>
              <a:t>100 g</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20 ℃</a:t>
            </a:r>
            <a:r>
              <a:rPr lang="zh-CN" altLang="en-US">
                <a:latin typeface="宋体" panose="02010600030101010101" pitchFamily="2" charset="-122"/>
                <a:ea typeface="宋体" panose="02010600030101010101" pitchFamily="2" charset="-122"/>
              </a:rPr>
              <a:t>的玉米粒加热成为爆米花，需要用时</a:t>
            </a:r>
            <a:endParaRPr lang="en-US" altLang="zh-CN">
              <a:latin typeface="宋体" panose="02010600030101010101" pitchFamily="2" charset="-122"/>
              <a:ea typeface="宋体" panose="02010600030101010101" pitchFamily="2" charset="-122"/>
            </a:endParaRPr>
          </a:p>
          <a:p>
            <a:pPr eaLnBrk="1" hangingPunct="1"/>
            <a:r>
              <a:rPr lang="zh-CN" altLang="zh-CN">
                <a:latin typeface="宋体" panose="02010600030101010101" pitchFamily="2" charset="-122"/>
                <a:ea typeface="宋体" panose="02010600030101010101" pitchFamily="2" charset="-122"/>
              </a:rPr>
              <a:t>5 min</a:t>
            </a:r>
            <a:r>
              <a:rPr lang="zh-CN" altLang="en-US">
                <a:latin typeface="宋体" panose="02010600030101010101" pitchFamily="2" charset="-122"/>
                <a:ea typeface="宋体" panose="02010600030101010101" pitchFamily="2" charset="-122"/>
              </a:rPr>
              <a:t>，求</a:t>
            </a:r>
            <a:r>
              <a:rPr lang="zh-CN" altLang="zh-CN" i="1">
                <a:latin typeface="宋体" panose="02010600030101010101" pitchFamily="2" charset="-122"/>
                <a:ea typeface="宋体" panose="02010600030101010101" pitchFamily="2" charset="-122"/>
              </a:rPr>
              <a:t>R</a:t>
            </a:r>
            <a:r>
              <a:rPr lang="zh-CN" altLang="zh-CN" baseline="-25000">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的加热效率。</a:t>
            </a:r>
          </a:p>
          <a:p>
            <a:pPr eaLnBrk="1" hangingPunct="1"/>
            <a:r>
              <a:rPr lang="zh-CN" altLang="zh-CN">
                <a:latin typeface="宋体" panose="02010600030101010101" pitchFamily="2" charset="-122"/>
                <a:ea typeface="宋体" panose="02010600030101010101" pitchFamily="2" charset="-122"/>
              </a:rPr>
              <a:t>(3)</a:t>
            </a:r>
            <a:r>
              <a:rPr lang="zh-CN" altLang="en-US">
                <a:latin typeface="宋体" panose="02010600030101010101" pitchFamily="2" charset="-122"/>
                <a:ea typeface="宋体" panose="02010600030101010101" pitchFamily="2" charset="-122"/>
              </a:rPr>
              <a:t>求保温电阻</a:t>
            </a:r>
            <a:r>
              <a:rPr lang="zh-CN" altLang="zh-CN" i="1">
                <a:latin typeface="宋体" panose="02010600030101010101" pitchFamily="2" charset="-122"/>
                <a:ea typeface="宋体" panose="02010600030101010101" pitchFamily="2" charset="-122"/>
              </a:rPr>
              <a:t>R</a:t>
            </a:r>
            <a:r>
              <a:rPr lang="zh-CN" altLang="zh-CN" baseline="-25000">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的阻值。</a:t>
            </a:r>
            <a:endParaRPr lang="en-US" altLang="zh-CN">
              <a:latin typeface="宋体" panose="02010600030101010101" pitchFamily="2" charset="-122"/>
              <a:ea typeface="宋体" panose="02010600030101010101" pitchFamily="2" charset="-122"/>
            </a:endParaRPr>
          </a:p>
          <a:p>
            <a:pPr eaLnBrk="1" hangingPunct="1"/>
            <a:r>
              <a:rPr lang="zh-CN" altLang="en-US">
                <a:solidFill>
                  <a:srgbClr val="C4000B"/>
                </a:solidFill>
              </a:rPr>
              <a:t>解：</a:t>
            </a:r>
            <a:r>
              <a:rPr lang="zh-CN" altLang="zh-CN"/>
              <a:t>(1)</a:t>
            </a:r>
            <a:r>
              <a:rPr lang="zh-CN" altLang="en-US"/>
              <a:t>玉米粒需要吸收的热量：</a:t>
            </a:r>
          </a:p>
          <a:p>
            <a:pPr eaLnBrk="1" hangingPunct="1"/>
            <a:r>
              <a:rPr lang="zh-CN" altLang="zh-CN" i="1"/>
              <a:t>Q</a:t>
            </a:r>
            <a:r>
              <a:rPr lang="zh-CN" altLang="en-US" baseline="-25000"/>
              <a:t>吸</a:t>
            </a:r>
            <a:r>
              <a:rPr lang="zh-CN" altLang="en-US"/>
              <a:t>＝</a:t>
            </a:r>
            <a:r>
              <a:rPr lang="zh-CN" altLang="zh-CN" i="1"/>
              <a:t>c</a:t>
            </a:r>
            <a:r>
              <a:rPr lang="zh-CN" altLang="en-US" baseline="-25000"/>
              <a:t>玉米</a:t>
            </a:r>
            <a:r>
              <a:rPr lang="zh-CN" altLang="zh-CN" i="1"/>
              <a:t>m</a:t>
            </a:r>
            <a:r>
              <a:rPr lang="zh-CN" altLang="zh-CN"/>
              <a:t>(</a:t>
            </a:r>
            <a:r>
              <a:rPr lang="zh-CN" altLang="zh-CN" i="1"/>
              <a:t>t</a:t>
            </a:r>
            <a:r>
              <a:rPr lang="zh-CN" altLang="en-US"/>
              <a:t>－</a:t>
            </a:r>
            <a:r>
              <a:rPr lang="zh-CN" altLang="zh-CN" i="1"/>
              <a:t>t</a:t>
            </a:r>
            <a:r>
              <a:rPr lang="zh-CN" altLang="zh-CN" baseline="-25000"/>
              <a:t>0</a:t>
            </a:r>
            <a:r>
              <a:rPr lang="zh-CN" altLang="zh-CN"/>
              <a:t>)</a:t>
            </a:r>
            <a:r>
              <a:rPr lang="zh-CN" altLang="en-US"/>
              <a:t>＝</a:t>
            </a:r>
            <a:r>
              <a:rPr lang="zh-CN" altLang="zh-CN"/>
              <a:t>1.2×10</a:t>
            </a:r>
            <a:r>
              <a:rPr lang="zh-CN" altLang="zh-CN" baseline="30000"/>
              <a:t>3</a:t>
            </a:r>
            <a:r>
              <a:rPr lang="zh-CN" altLang="zh-CN"/>
              <a:t> J/(kg·℃)×0.1 kg×(300</a:t>
            </a:r>
            <a:r>
              <a:rPr lang="zh-CN" altLang="en-US"/>
              <a:t>－</a:t>
            </a:r>
            <a:r>
              <a:rPr lang="zh-CN" altLang="zh-CN"/>
              <a:t>20) ℃</a:t>
            </a:r>
            <a:r>
              <a:rPr lang="zh-CN" altLang="en-US"/>
              <a:t>＝</a:t>
            </a:r>
            <a:r>
              <a:rPr lang="zh-CN" altLang="zh-CN"/>
              <a:t>3.36×10</a:t>
            </a:r>
            <a:r>
              <a:rPr lang="zh-CN" altLang="zh-CN" baseline="30000"/>
              <a:t>4</a:t>
            </a:r>
            <a:r>
              <a:rPr lang="zh-CN" altLang="zh-CN"/>
              <a:t> J</a:t>
            </a:r>
            <a:r>
              <a:rPr lang="zh-CN" altLang="en-US"/>
              <a:t>。</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3584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4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9938" name="TextBox 1"/>
          <p:cNvSpPr txBox="1">
            <a:spLocks noChangeArrowheads="1"/>
          </p:cNvSpPr>
          <p:nvPr/>
        </p:nvSpPr>
        <p:spPr bwMode="auto">
          <a:xfrm>
            <a:off x="346075" y="617538"/>
            <a:ext cx="8389938"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t>(2)</a:t>
            </a:r>
            <a:r>
              <a:rPr lang="zh-CN" altLang="en-US"/>
              <a:t>消耗的电能：</a:t>
            </a:r>
          </a:p>
          <a:p>
            <a:pPr eaLnBrk="1" hangingPunct="1"/>
            <a:r>
              <a:rPr lang="zh-CN" altLang="zh-CN" i="1"/>
              <a:t>W</a:t>
            </a:r>
            <a:r>
              <a:rPr lang="zh-CN" altLang="zh-CN" baseline="-25000"/>
              <a:t>1</a:t>
            </a:r>
            <a:r>
              <a:rPr lang="zh-CN" altLang="en-US"/>
              <a:t>＝</a:t>
            </a:r>
            <a:r>
              <a:rPr lang="zh-CN" altLang="zh-CN" i="1"/>
              <a:t>P</a:t>
            </a:r>
            <a:r>
              <a:rPr lang="zh-CN" altLang="zh-CN" baseline="-25000"/>
              <a:t>1</a:t>
            </a:r>
            <a:r>
              <a:rPr lang="zh-CN" altLang="zh-CN" i="1"/>
              <a:t>t</a:t>
            </a:r>
            <a:r>
              <a:rPr lang="zh-CN" altLang="en-US"/>
              <a:t>＝</a:t>
            </a:r>
            <a:r>
              <a:rPr lang="zh-CN" altLang="zh-CN"/>
              <a:t>200 W×5×60 s</a:t>
            </a:r>
            <a:r>
              <a:rPr lang="zh-CN" altLang="en-US"/>
              <a:t>＝</a:t>
            </a:r>
            <a:r>
              <a:rPr lang="zh-CN" altLang="zh-CN"/>
              <a:t>6×10</a:t>
            </a:r>
            <a:r>
              <a:rPr lang="zh-CN" altLang="zh-CN" baseline="30000"/>
              <a:t>4</a:t>
            </a:r>
            <a:r>
              <a:rPr lang="zh-CN" altLang="zh-CN"/>
              <a:t> J</a:t>
            </a:r>
            <a:r>
              <a:rPr lang="zh-CN" altLang="en-US"/>
              <a:t>，</a:t>
            </a:r>
          </a:p>
          <a:p>
            <a:pPr eaLnBrk="1" hangingPunct="1"/>
            <a:r>
              <a:rPr lang="zh-CN" altLang="zh-CN" i="1"/>
              <a:t>R</a:t>
            </a:r>
            <a:r>
              <a:rPr lang="zh-CN" altLang="zh-CN" baseline="-25000"/>
              <a:t>1</a:t>
            </a:r>
            <a:r>
              <a:rPr lang="zh-CN" altLang="en-US"/>
              <a:t>的加热效率：</a:t>
            </a:r>
          </a:p>
          <a:p>
            <a:pPr eaLnBrk="1" hangingPunct="1">
              <a:lnSpc>
                <a:spcPct val="200000"/>
              </a:lnSpc>
            </a:pPr>
            <a:r>
              <a:rPr lang="zh-CN" altLang="zh-CN" i="1"/>
              <a:t>η</a:t>
            </a:r>
            <a:r>
              <a:rPr lang="zh-CN" altLang="en-US"/>
              <a:t>＝                </a:t>
            </a:r>
            <a:r>
              <a:rPr lang="zh-CN" altLang="zh-CN"/>
              <a:t>×100%</a:t>
            </a:r>
            <a:r>
              <a:rPr lang="zh-CN" altLang="en-US"/>
              <a:t>＝</a:t>
            </a:r>
            <a:r>
              <a:rPr lang="zh-CN" altLang="zh-CN"/>
              <a:t>56%</a:t>
            </a:r>
            <a:r>
              <a:rPr lang="zh-CN" altLang="en-US"/>
              <a:t>。</a:t>
            </a:r>
            <a:endParaRPr lang="en-US" altLang="zh-CN"/>
          </a:p>
          <a:p>
            <a:pPr eaLnBrk="1" hangingPunct="1">
              <a:lnSpc>
                <a:spcPct val="200000"/>
              </a:lnSpc>
            </a:pPr>
            <a:r>
              <a:rPr lang="zh-CN" altLang="zh-CN"/>
              <a:t>(3)</a:t>
            </a:r>
            <a:r>
              <a:rPr lang="zh-CN" altLang="en-US"/>
              <a:t>保温电阻</a:t>
            </a:r>
            <a:r>
              <a:rPr lang="zh-CN" altLang="zh-CN" i="1"/>
              <a:t>R</a:t>
            </a:r>
            <a:r>
              <a:rPr lang="zh-CN" altLang="zh-CN" baseline="-25000"/>
              <a:t>2</a:t>
            </a:r>
            <a:r>
              <a:rPr lang="zh-CN" altLang="en-US"/>
              <a:t>的阻值：</a:t>
            </a:r>
          </a:p>
          <a:p>
            <a:pPr eaLnBrk="1" hangingPunct="1">
              <a:lnSpc>
                <a:spcPct val="200000"/>
              </a:lnSpc>
            </a:pPr>
            <a:r>
              <a:rPr lang="zh-CN" altLang="zh-CN" i="1"/>
              <a:t>R</a:t>
            </a:r>
            <a:r>
              <a:rPr lang="zh-CN" altLang="zh-CN" baseline="-25000"/>
              <a:t>2</a:t>
            </a:r>
            <a:r>
              <a:rPr lang="zh-CN" altLang="en-US"/>
              <a:t>＝          ＝</a:t>
            </a:r>
            <a:r>
              <a:rPr lang="zh-CN" altLang="zh-CN"/>
              <a:t>2 200 Ω</a:t>
            </a:r>
            <a:r>
              <a:rPr lang="zh-CN" altLang="en-US"/>
              <a:t>。</a:t>
            </a:r>
          </a:p>
        </p:txBody>
      </p:sp>
      <p:graphicFrame>
        <p:nvGraphicFramePr>
          <p:cNvPr id="39939" name="Object 3"/>
          <p:cNvGraphicFramePr>
            <a:graphicFrameLocks noChangeAspect="1"/>
          </p:cNvGraphicFramePr>
          <p:nvPr/>
        </p:nvGraphicFramePr>
        <p:xfrm>
          <a:off x="1028700" y="2097088"/>
          <a:ext cx="1936750" cy="566737"/>
        </p:xfrm>
        <a:graphic>
          <a:graphicData uri="http://schemas.openxmlformats.org/presentationml/2006/ole">
            <mc:AlternateContent xmlns:mc="http://schemas.openxmlformats.org/markup-compatibility/2006">
              <mc:Choice xmlns:v="urn:schemas-microsoft-com:vml" Requires="v">
                <p:oleObj spid="_x0000_s12293" name="Equation" r:id="rId3" imgW="1562100" imgH="457200" progId="Equation.DSMT4">
                  <p:embed/>
                </p:oleObj>
              </mc:Choice>
              <mc:Fallback>
                <p:oleObj name="Equation" r:id="rId3" imgW="1562100" imgH="4572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1028700" y="2097088"/>
                        <a:ext cx="1936750" cy="566737"/>
                      </a:xfrm>
                      <a:prstGeom prst="rect">
                        <a:avLst/>
                      </a:prstGeom>
                      <a:noFill/>
                      <a:ln>
                        <a:noFill/>
                      </a:ln>
                      <a:effectLst/>
                    </p:spPr>
                  </p:pic>
                </p:oleObj>
              </mc:Fallback>
            </mc:AlternateContent>
          </a:graphicData>
        </a:graphic>
      </p:graphicFrame>
      <p:graphicFrame>
        <p:nvGraphicFramePr>
          <p:cNvPr id="39940" name="Object 4"/>
          <p:cNvGraphicFramePr>
            <a:graphicFrameLocks noChangeAspect="1"/>
          </p:cNvGraphicFramePr>
          <p:nvPr/>
        </p:nvGraphicFramePr>
        <p:xfrm>
          <a:off x="985838" y="3340100"/>
          <a:ext cx="1212850" cy="582613"/>
        </p:xfrm>
        <a:graphic>
          <a:graphicData uri="http://schemas.openxmlformats.org/presentationml/2006/ole">
            <mc:AlternateContent xmlns:mc="http://schemas.openxmlformats.org/markup-compatibility/2006">
              <mc:Choice xmlns:v="urn:schemas-microsoft-com:vml" Requires="v">
                <p:oleObj spid="_x0000_s12294" name="Equation" r:id="rId5" imgW="977900" imgH="469900" progId="Equation.DSMT4">
                  <p:embed/>
                </p:oleObj>
              </mc:Choice>
              <mc:Fallback>
                <p:oleObj name="Equation" r:id="rId5" imgW="977900" imgH="4699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985838" y="3340100"/>
                        <a:ext cx="1212850" cy="582613"/>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0962" name="TextBox 1"/>
          <p:cNvSpPr txBox="1">
            <a:spLocks noChangeArrowheads="1"/>
          </p:cNvSpPr>
          <p:nvPr/>
        </p:nvSpPr>
        <p:spPr bwMode="auto">
          <a:xfrm>
            <a:off x="346075" y="617538"/>
            <a:ext cx="8389938"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4</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(2016·</a:t>
            </a:r>
            <a:r>
              <a:rPr lang="zh-CN" altLang="en-US">
                <a:latin typeface="宋体" panose="02010600030101010101" pitchFamily="2" charset="-122"/>
                <a:ea typeface="宋体" panose="02010600030101010101" pitchFamily="2" charset="-122"/>
              </a:rPr>
              <a:t>江西</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如图甲所示是一则公益广告，浓浓的孝心渗透着社会主义核心价值观。小妮给爷爷网购了一台电热足浴器，其铭牌的部分参数如图乙所示，足浴器某次正常工作时控制面板显示如图丙所示。</a:t>
            </a:r>
            <a:r>
              <a:rPr lang="zh-CN" altLang="zh-CN">
                <a:latin typeface="宋体" panose="02010600030101010101" pitchFamily="2" charset="-122"/>
                <a:ea typeface="宋体" panose="02010600030101010101" pitchFamily="2" charset="-122"/>
              </a:rPr>
              <a:t>[</a:t>
            </a:r>
            <a:r>
              <a:rPr lang="zh-CN" altLang="zh-CN" i="1">
                <a:latin typeface="宋体" panose="02010600030101010101" pitchFamily="2" charset="-122"/>
                <a:ea typeface="宋体" panose="02010600030101010101" pitchFamily="2" charset="-122"/>
              </a:rPr>
              <a:t>c</a:t>
            </a:r>
            <a:r>
              <a:rPr lang="zh-CN" altLang="en-US" baseline="-25000">
                <a:latin typeface="宋体" panose="02010600030101010101" pitchFamily="2" charset="-122"/>
                <a:ea typeface="宋体" panose="02010600030101010101" pitchFamily="2" charset="-122"/>
              </a:rPr>
              <a:t>水</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4.2×10</a:t>
            </a:r>
            <a:r>
              <a:rPr lang="zh-CN" altLang="zh-CN" baseline="30000">
                <a:latin typeface="宋体" panose="02010600030101010101" pitchFamily="2" charset="-122"/>
                <a:ea typeface="宋体" panose="02010600030101010101" pitchFamily="2" charset="-122"/>
              </a:rPr>
              <a:t>3</a:t>
            </a:r>
            <a:r>
              <a:rPr lang="zh-CN" altLang="zh-CN">
                <a:latin typeface="宋体" panose="02010600030101010101" pitchFamily="2" charset="-122"/>
                <a:ea typeface="宋体" panose="02010600030101010101" pitchFamily="2" charset="-122"/>
              </a:rPr>
              <a:t> J/(kg·℃)]</a:t>
            </a:r>
            <a:r>
              <a:rPr lang="zh-CN" altLang="en-US">
                <a:latin typeface="宋体" panose="02010600030101010101" pitchFamily="2" charset="-122"/>
                <a:ea typeface="宋体" panose="02010600030101010101" pitchFamily="2" charset="-122"/>
              </a:rPr>
              <a:t>求：</a:t>
            </a:r>
          </a:p>
        </p:txBody>
      </p:sp>
      <p:pic>
        <p:nvPicPr>
          <p:cNvPr id="40963"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84238" y="2900363"/>
            <a:ext cx="1866900" cy="163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4" name="Picture 4"/>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965450" y="2571750"/>
            <a:ext cx="5191125" cy="223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8914" name="TextBox 1"/>
          <p:cNvSpPr txBox="1">
            <a:spLocks noChangeArrowheads="1"/>
          </p:cNvSpPr>
          <p:nvPr/>
        </p:nvSpPr>
        <p:spPr bwMode="auto">
          <a:xfrm>
            <a:off x="346075" y="966788"/>
            <a:ext cx="8389938" cy="253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此时足浴器的工作电流；</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计算结果保留一位小数</a:t>
            </a:r>
            <a:r>
              <a:rPr lang="zh-CN" altLang="zh-CN">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pPr eaLnBrk="1" hangingPunct="1"/>
            <a:r>
              <a:rPr lang="zh-CN"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足浴器装入最大容量初温为</a:t>
            </a:r>
            <a:r>
              <a:rPr lang="zh-CN" altLang="zh-CN">
                <a:latin typeface="宋体" panose="02010600030101010101" pitchFamily="2" charset="-122"/>
                <a:ea typeface="宋体" panose="02010600030101010101" pitchFamily="2" charset="-122"/>
              </a:rPr>
              <a:t>22 ℃</a:t>
            </a:r>
            <a:r>
              <a:rPr lang="zh-CN" altLang="en-US">
                <a:latin typeface="宋体" panose="02010600030101010101" pitchFamily="2" charset="-122"/>
                <a:ea typeface="宋体" panose="02010600030101010101" pitchFamily="2" charset="-122"/>
              </a:rPr>
              <a:t>的水，当水温达到控制器面板上显示的温度时水所吸收的热量；</a:t>
            </a:r>
          </a:p>
          <a:p>
            <a:pPr eaLnBrk="1" hangingPunct="1"/>
            <a:r>
              <a:rPr lang="zh-CN" altLang="zh-CN">
                <a:latin typeface="宋体" panose="02010600030101010101" pitchFamily="2" charset="-122"/>
                <a:ea typeface="宋体" panose="02010600030101010101" pitchFamily="2" charset="-122"/>
              </a:rPr>
              <a:t>(3)</a:t>
            </a:r>
            <a:r>
              <a:rPr lang="zh-CN" altLang="en-US">
                <a:latin typeface="宋体" panose="02010600030101010101" pitchFamily="2" charset="-122"/>
                <a:ea typeface="宋体" panose="02010600030101010101" pitchFamily="2" charset="-122"/>
              </a:rPr>
              <a:t>上述加热过程耗时</a:t>
            </a:r>
            <a:r>
              <a:rPr lang="zh-CN" altLang="zh-CN">
                <a:latin typeface="宋体" panose="02010600030101010101" pitchFamily="2" charset="-122"/>
                <a:ea typeface="宋体" panose="02010600030101010101" pitchFamily="2" charset="-122"/>
              </a:rPr>
              <a:t>16 min</a:t>
            </a:r>
            <a:r>
              <a:rPr lang="zh-CN" altLang="en-US">
                <a:latin typeface="宋体" panose="02010600030101010101" pitchFamily="2" charset="-122"/>
                <a:ea typeface="宋体" panose="02010600030101010101" pitchFamily="2" charset="-122"/>
              </a:rPr>
              <a:t>，该足浴器的加热效率。</a:t>
            </a:r>
            <a:endParaRPr lang="en-US" altLang="zh-CN">
              <a:latin typeface="宋体" panose="02010600030101010101" pitchFamily="2" charset="-122"/>
              <a:ea typeface="宋体" panose="02010600030101010101" pitchFamily="2" charset="-122"/>
            </a:endParaRPr>
          </a:p>
          <a:p>
            <a:pPr eaLnBrk="1" hangingPunct="1">
              <a:lnSpc>
                <a:spcPct val="200000"/>
              </a:lnSpc>
            </a:pPr>
            <a:r>
              <a:rPr lang="zh-CN" altLang="en-US">
                <a:solidFill>
                  <a:srgbClr val="C4000B"/>
                </a:solidFill>
              </a:rPr>
              <a:t>解：</a:t>
            </a:r>
            <a:r>
              <a:rPr lang="zh-CN" altLang="zh-CN"/>
              <a:t>(1)</a:t>
            </a:r>
            <a:r>
              <a:rPr lang="zh-CN" altLang="en-US"/>
              <a:t>工作电流：</a:t>
            </a:r>
            <a:r>
              <a:rPr lang="zh-CN" altLang="zh-CN" i="1"/>
              <a:t>I</a:t>
            </a:r>
            <a:r>
              <a:rPr lang="zh-CN" altLang="en-US"/>
              <a:t>＝         </a:t>
            </a:r>
            <a:r>
              <a:rPr lang="en-US" altLang="zh-CN"/>
              <a:t>≈</a:t>
            </a:r>
            <a:r>
              <a:rPr lang="zh-CN" altLang="zh-CN"/>
              <a:t>2.3 A</a:t>
            </a:r>
            <a:r>
              <a:rPr lang="zh-CN" altLang="en-US"/>
              <a:t>。</a:t>
            </a:r>
          </a:p>
        </p:txBody>
      </p:sp>
      <p:graphicFrame>
        <p:nvGraphicFramePr>
          <p:cNvPr id="5" name="Object 5"/>
          <p:cNvGraphicFramePr>
            <a:graphicFrameLocks noChangeAspect="1"/>
          </p:cNvGraphicFramePr>
          <p:nvPr/>
        </p:nvGraphicFramePr>
        <p:xfrm>
          <a:off x="3111500" y="2990850"/>
          <a:ext cx="985838" cy="517525"/>
        </p:xfrm>
        <a:graphic>
          <a:graphicData uri="http://schemas.openxmlformats.org/presentationml/2006/ole">
            <mc:AlternateContent xmlns:mc="http://schemas.openxmlformats.org/markup-compatibility/2006">
              <mc:Choice xmlns:v="urn:schemas-microsoft-com:vml" Requires="v">
                <p:oleObj spid="_x0000_s13315" name="Equation" r:id="rId3" imgW="748665" imgH="393700" progId="Equation.DSMT4">
                  <p:embed/>
                </p:oleObj>
              </mc:Choice>
              <mc:Fallback>
                <p:oleObj name="Equation" r:id="rId3" imgW="748665" imgH="3937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3111500" y="2990850"/>
                        <a:ext cx="985838" cy="517525"/>
                      </a:xfrm>
                      <a:prstGeom prst="rect">
                        <a:avLst/>
                      </a:prstGeom>
                      <a:noFill/>
                      <a:ln>
                        <a:noFill/>
                      </a:ln>
                      <a:effectLst/>
                    </p:spPr>
                  </p:pic>
                </p:oleObj>
              </mc:Fallback>
            </mc:AlternateContent>
          </a:graphicData>
        </a:graphic>
      </p:graphicFrame>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38914">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3010" name="TextBox 1"/>
          <p:cNvSpPr txBox="1">
            <a:spLocks noChangeArrowheads="1"/>
          </p:cNvSpPr>
          <p:nvPr/>
        </p:nvSpPr>
        <p:spPr bwMode="auto">
          <a:xfrm>
            <a:off x="300038" y="223838"/>
            <a:ext cx="8389937" cy="424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t>(2)</a:t>
            </a:r>
            <a:r>
              <a:rPr lang="zh-CN" altLang="en-US"/>
              <a:t>水的质量：</a:t>
            </a:r>
          </a:p>
          <a:p>
            <a:pPr eaLnBrk="1" hangingPunct="1"/>
            <a:r>
              <a:rPr lang="zh-CN" altLang="zh-CN" i="1"/>
              <a:t>m</a:t>
            </a:r>
            <a:r>
              <a:rPr lang="zh-CN" altLang="en-US"/>
              <a:t>＝</a:t>
            </a:r>
            <a:r>
              <a:rPr lang="zh-CN" altLang="zh-CN" i="1"/>
              <a:t>ρV</a:t>
            </a:r>
            <a:r>
              <a:rPr lang="zh-CN" altLang="en-US"/>
              <a:t>＝</a:t>
            </a:r>
            <a:r>
              <a:rPr lang="zh-CN" altLang="zh-CN"/>
              <a:t>1.0×10</a:t>
            </a:r>
            <a:r>
              <a:rPr lang="zh-CN" altLang="zh-CN" baseline="30000"/>
              <a:t>3</a:t>
            </a:r>
            <a:r>
              <a:rPr lang="zh-CN" altLang="zh-CN"/>
              <a:t> kg/m</a:t>
            </a:r>
            <a:r>
              <a:rPr lang="zh-CN" altLang="zh-CN" baseline="30000"/>
              <a:t>3</a:t>
            </a:r>
            <a:r>
              <a:rPr lang="zh-CN" altLang="zh-CN"/>
              <a:t>×5×10</a:t>
            </a:r>
            <a:r>
              <a:rPr lang="zh-CN" altLang="en-US" baseline="30000"/>
              <a:t>－</a:t>
            </a:r>
            <a:r>
              <a:rPr lang="zh-CN" altLang="zh-CN" baseline="30000"/>
              <a:t>3 </a:t>
            </a:r>
            <a:r>
              <a:rPr lang="zh-CN" altLang="zh-CN"/>
              <a:t>m</a:t>
            </a:r>
            <a:r>
              <a:rPr lang="zh-CN" altLang="zh-CN" baseline="30000"/>
              <a:t>3</a:t>
            </a:r>
            <a:r>
              <a:rPr lang="zh-CN" altLang="en-US"/>
              <a:t>＝</a:t>
            </a:r>
            <a:r>
              <a:rPr lang="zh-CN" altLang="zh-CN"/>
              <a:t>5 kg</a:t>
            </a:r>
            <a:r>
              <a:rPr lang="zh-CN" altLang="en-US"/>
              <a:t>，</a:t>
            </a:r>
          </a:p>
          <a:p>
            <a:pPr eaLnBrk="1" hangingPunct="1"/>
            <a:r>
              <a:rPr lang="zh-CN" altLang="en-US"/>
              <a:t>水达到</a:t>
            </a:r>
            <a:r>
              <a:rPr lang="zh-CN" altLang="zh-CN"/>
              <a:t>42 ℃</a:t>
            </a:r>
            <a:r>
              <a:rPr lang="zh-CN" altLang="en-US"/>
              <a:t>所吸收的热量：</a:t>
            </a:r>
          </a:p>
          <a:p>
            <a:pPr eaLnBrk="1" hangingPunct="1"/>
            <a:r>
              <a:rPr lang="zh-CN" altLang="zh-CN" i="1"/>
              <a:t>Q</a:t>
            </a:r>
            <a:r>
              <a:rPr lang="zh-CN" altLang="en-US" baseline="-25000"/>
              <a:t>吸</a:t>
            </a:r>
            <a:r>
              <a:rPr lang="zh-CN" altLang="en-US"/>
              <a:t>＝</a:t>
            </a:r>
            <a:r>
              <a:rPr lang="zh-CN" altLang="zh-CN" i="1"/>
              <a:t>c</a:t>
            </a:r>
            <a:r>
              <a:rPr lang="zh-CN" altLang="en-US" baseline="-25000"/>
              <a:t>水</a:t>
            </a:r>
            <a:r>
              <a:rPr lang="zh-CN" altLang="zh-CN" i="1"/>
              <a:t>m</a:t>
            </a:r>
            <a:r>
              <a:rPr lang="zh-CN" altLang="zh-CN"/>
              <a:t>Δ</a:t>
            </a:r>
            <a:r>
              <a:rPr lang="zh-CN" altLang="zh-CN" i="1"/>
              <a:t>t</a:t>
            </a:r>
            <a:r>
              <a:rPr lang="zh-CN" altLang="en-US"/>
              <a:t>＝</a:t>
            </a:r>
            <a:r>
              <a:rPr lang="zh-CN" altLang="zh-CN"/>
              <a:t>4.2×10</a:t>
            </a:r>
            <a:r>
              <a:rPr lang="zh-CN" altLang="zh-CN" baseline="30000"/>
              <a:t>3</a:t>
            </a:r>
            <a:r>
              <a:rPr lang="zh-CN" altLang="zh-CN"/>
              <a:t> J/(kg·℃)×5 kg×(42</a:t>
            </a:r>
            <a:r>
              <a:rPr lang="zh-CN" altLang="en-US"/>
              <a:t>－</a:t>
            </a:r>
            <a:r>
              <a:rPr lang="zh-CN" altLang="zh-CN"/>
              <a:t>22) ℃</a:t>
            </a:r>
            <a:r>
              <a:rPr lang="zh-CN" altLang="en-US"/>
              <a:t>＝</a:t>
            </a:r>
          </a:p>
          <a:p>
            <a:pPr eaLnBrk="1" hangingPunct="1"/>
            <a:r>
              <a:rPr lang="zh-CN" altLang="zh-CN"/>
              <a:t>4</a:t>
            </a:r>
            <a:r>
              <a:rPr lang="zh-CN" altLang="en-US"/>
              <a:t>．</a:t>
            </a:r>
            <a:r>
              <a:rPr lang="zh-CN" altLang="zh-CN"/>
              <a:t>2×10</a:t>
            </a:r>
            <a:r>
              <a:rPr lang="zh-CN" altLang="zh-CN" baseline="30000"/>
              <a:t>5</a:t>
            </a:r>
            <a:r>
              <a:rPr lang="zh-CN" altLang="zh-CN"/>
              <a:t> J</a:t>
            </a:r>
            <a:r>
              <a:rPr lang="zh-CN" altLang="en-US"/>
              <a:t>。</a:t>
            </a:r>
          </a:p>
          <a:p>
            <a:pPr eaLnBrk="1" hangingPunct="1"/>
            <a:r>
              <a:rPr lang="zh-CN" altLang="zh-CN"/>
              <a:t>(3)</a:t>
            </a:r>
            <a:r>
              <a:rPr lang="zh-CN" altLang="en-US"/>
              <a:t>消耗的电能：</a:t>
            </a:r>
          </a:p>
          <a:p>
            <a:pPr eaLnBrk="1" hangingPunct="1"/>
            <a:r>
              <a:rPr lang="zh-CN" altLang="zh-CN" i="1"/>
              <a:t>W</a:t>
            </a:r>
            <a:r>
              <a:rPr lang="zh-CN" altLang="en-US"/>
              <a:t>＝</a:t>
            </a:r>
            <a:r>
              <a:rPr lang="zh-CN" altLang="zh-CN" i="1"/>
              <a:t>Pt</a:t>
            </a:r>
            <a:r>
              <a:rPr lang="zh-CN" altLang="en-US"/>
              <a:t>＝</a:t>
            </a:r>
            <a:r>
              <a:rPr lang="zh-CN" altLang="zh-CN"/>
              <a:t>500 W×16×60 s</a:t>
            </a:r>
            <a:r>
              <a:rPr lang="zh-CN" altLang="en-US"/>
              <a:t>＝</a:t>
            </a:r>
            <a:r>
              <a:rPr lang="zh-CN" altLang="zh-CN"/>
              <a:t>4.8×10</a:t>
            </a:r>
            <a:r>
              <a:rPr lang="zh-CN" altLang="zh-CN" baseline="30000"/>
              <a:t>5</a:t>
            </a:r>
            <a:r>
              <a:rPr lang="zh-CN" altLang="zh-CN"/>
              <a:t> J</a:t>
            </a:r>
            <a:r>
              <a:rPr lang="zh-CN" altLang="en-US"/>
              <a:t>，</a:t>
            </a:r>
          </a:p>
          <a:p>
            <a:pPr eaLnBrk="1" hangingPunct="1"/>
            <a:r>
              <a:rPr lang="zh-CN" altLang="en-US"/>
              <a:t>足浴器的加热效率：</a:t>
            </a:r>
          </a:p>
          <a:p>
            <a:pPr eaLnBrk="1" hangingPunct="1"/>
            <a:r>
              <a:rPr lang="zh-CN" altLang="zh-CN" i="1"/>
              <a:t>η</a:t>
            </a:r>
            <a:r>
              <a:rPr lang="zh-CN" altLang="en-US"/>
              <a:t>＝                </a:t>
            </a:r>
            <a:r>
              <a:rPr lang="zh-CN" altLang="zh-CN"/>
              <a:t>×100%</a:t>
            </a:r>
            <a:r>
              <a:rPr lang="zh-CN" altLang="en-US"/>
              <a:t>＝</a:t>
            </a:r>
            <a:r>
              <a:rPr lang="zh-CN" altLang="zh-CN"/>
              <a:t>87.5%</a:t>
            </a:r>
            <a:r>
              <a:rPr lang="zh-CN" altLang="en-US"/>
              <a:t>。</a:t>
            </a:r>
          </a:p>
        </p:txBody>
      </p:sp>
      <p:graphicFrame>
        <p:nvGraphicFramePr>
          <p:cNvPr id="43011" name="Object 3"/>
          <p:cNvGraphicFramePr>
            <a:graphicFrameLocks noChangeAspect="1"/>
          </p:cNvGraphicFramePr>
          <p:nvPr/>
        </p:nvGraphicFramePr>
        <p:xfrm>
          <a:off x="1017588" y="3894138"/>
          <a:ext cx="1874837" cy="528637"/>
        </p:xfrm>
        <a:graphic>
          <a:graphicData uri="http://schemas.openxmlformats.org/presentationml/2006/ole">
            <mc:AlternateContent xmlns:mc="http://schemas.openxmlformats.org/markup-compatibility/2006">
              <mc:Choice xmlns:v="urn:schemas-microsoft-com:vml" Requires="v">
                <p:oleObj spid="_x0000_s14339" name="Equation" r:id="rId3" imgW="1485900" imgH="419100" progId="Equation.DSMT4">
                  <p:embed/>
                </p:oleObj>
              </mc:Choice>
              <mc:Fallback>
                <p:oleObj name="Equation" r:id="rId3" imgW="1485900" imgH="4191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1017588" y="3894138"/>
                        <a:ext cx="1874837" cy="528637"/>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4034" name="TextBox 1"/>
          <p:cNvSpPr txBox="1">
            <a:spLocks noChangeArrowheads="1"/>
          </p:cNvSpPr>
          <p:nvPr/>
        </p:nvSpPr>
        <p:spPr bwMode="auto">
          <a:xfrm>
            <a:off x="346075" y="198438"/>
            <a:ext cx="8389938" cy="1404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5</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(2012·</a:t>
            </a:r>
            <a:r>
              <a:rPr lang="zh-CN" altLang="en-US">
                <a:latin typeface="宋体" panose="02010600030101010101" pitchFamily="2" charset="-122"/>
                <a:ea typeface="宋体" panose="02010600030101010101" pitchFamily="2" charset="-122"/>
              </a:rPr>
              <a:t>江西</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家用电器使用日益广泛，好学的瑞瑞突发奇想，想检验电热水壶与电饭煲谁的热效率高，如图所示是瑞瑞家两种电器及铭牌，下表是瑞瑞在使用这两种电器</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正常工作</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烧水时所记录的数据：</a:t>
            </a:r>
          </a:p>
        </p:txBody>
      </p:sp>
      <p:pic>
        <p:nvPicPr>
          <p:cNvPr id="44035" name="Picture 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79613" y="1677988"/>
            <a:ext cx="5111750" cy="295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1986" name="TextBox 1"/>
          <p:cNvSpPr txBox="1">
            <a:spLocks noChangeArrowheads="1"/>
          </p:cNvSpPr>
          <p:nvPr/>
        </p:nvSpPr>
        <p:spPr bwMode="auto">
          <a:xfrm>
            <a:off x="346075" y="746125"/>
            <a:ext cx="8389938"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在</a:t>
            </a:r>
            <a:r>
              <a:rPr lang="zh-CN"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标准大气压下，把电热水壶中的水烧开，水需要吸收多少热量？</a:t>
            </a:r>
            <a:endParaRPr lang="en-US" altLang="zh-CN">
              <a:latin typeface="宋体" panose="02010600030101010101" pitchFamily="2" charset="-122"/>
              <a:ea typeface="宋体" panose="02010600030101010101" pitchFamily="2" charset="-122"/>
            </a:endParaRPr>
          </a:p>
          <a:p>
            <a:pPr eaLnBrk="1" hangingPunct="1"/>
            <a:r>
              <a:rPr lang="zh-CN" altLang="zh-CN">
                <a:latin typeface="宋体" panose="02010600030101010101" pitchFamily="2" charset="-122"/>
                <a:ea typeface="宋体" panose="02010600030101010101" pitchFamily="2" charset="-122"/>
              </a:rPr>
              <a:t>[</a:t>
            </a:r>
            <a:r>
              <a:rPr lang="zh-CN" altLang="zh-CN" i="1">
                <a:latin typeface="宋体" panose="02010600030101010101" pitchFamily="2" charset="-122"/>
                <a:ea typeface="宋体" panose="02010600030101010101" pitchFamily="2" charset="-122"/>
              </a:rPr>
              <a:t>c</a:t>
            </a:r>
            <a:r>
              <a:rPr lang="zh-CN" altLang="en-US" baseline="-25000">
                <a:latin typeface="宋体" panose="02010600030101010101" pitchFamily="2" charset="-122"/>
                <a:ea typeface="宋体" panose="02010600030101010101" pitchFamily="2" charset="-122"/>
              </a:rPr>
              <a:t>水</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4.2×10</a:t>
            </a:r>
            <a:r>
              <a:rPr lang="zh-CN" altLang="zh-CN" baseline="30000">
                <a:latin typeface="宋体" panose="02010600030101010101" pitchFamily="2" charset="-122"/>
                <a:ea typeface="宋体" panose="02010600030101010101" pitchFamily="2" charset="-122"/>
              </a:rPr>
              <a:t>3</a:t>
            </a:r>
            <a:r>
              <a:rPr lang="zh-CN" altLang="zh-CN">
                <a:latin typeface="宋体" panose="02010600030101010101" pitchFamily="2" charset="-122"/>
                <a:ea typeface="宋体" panose="02010600030101010101" pitchFamily="2" charset="-122"/>
              </a:rPr>
              <a:t> J/(kg·℃)]</a:t>
            </a:r>
            <a:endParaRPr lang="zh-CN" altLang="en-US">
              <a:latin typeface="宋体" panose="02010600030101010101" pitchFamily="2" charset="-122"/>
              <a:ea typeface="宋体" panose="02010600030101010101" pitchFamily="2" charset="-122"/>
            </a:endParaRPr>
          </a:p>
          <a:p>
            <a:pPr eaLnBrk="1" hangingPunct="1"/>
            <a:r>
              <a:rPr lang="zh-CN"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试通过计算说明电热水壶与电饭煲谁的热效率高。</a:t>
            </a:r>
          </a:p>
          <a:p>
            <a:pPr eaLnBrk="1" hangingPunct="1"/>
            <a:r>
              <a:rPr lang="zh-CN" altLang="en-US">
                <a:solidFill>
                  <a:srgbClr val="C4000B"/>
                </a:solidFill>
              </a:rPr>
              <a:t>解：</a:t>
            </a:r>
            <a:r>
              <a:rPr lang="zh-CN" altLang="zh-CN"/>
              <a:t>(1)</a:t>
            </a:r>
            <a:r>
              <a:rPr lang="zh-CN" altLang="en-US"/>
              <a:t>水吸收的热量：</a:t>
            </a:r>
          </a:p>
          <a:p>
            <a:pPr eaLnBrk="1" hangingPunct="1"/>
            <a:r>
              <a:rPr lang="zh-CN" altLang="zh-CN" i="1"/>
              <a:t>Q</a:t>
            </a:r>
            <a:r>
              <a:rPr lang="zh-CN" altLang="en-US" baseline="-25000"/>
              <a:t>吸</a:t>
            </a:r>
            <a:r>
              <a:rPr lang="zh-CN" altLang="en-US"/>
              <a:t>＝</a:t>
            </a:r>
            <a:r>
              <a:rPr lang="zh-CN" altLang="zh-CN" i="1"/>
              <a:t>c</a:t>
            </a:r>
            <a:r>
              <a:rPr lang="zh-CN" altLang="en-US" baseline="-25000"/>
              <a:t>水</a:t>
            </a:r>
            <a:r>
              <a:rPr lang="zh-CN" altLang="zh-CN" i="1"/>
              <a:t>m</a:t>
            </a:r>
            <a:r>
              <a:rPr lang="zh-CN" altLang="zh-CN"/>
              <a:t>Δ</a:t>
            </a:r>
            <a:r>
              <a:rPr lang="zh-CN" altLang="zh-CN" i="1"/>
              <a:t>t</a:t>
            </a:r>
            <a:r>
              <a:rPr lang="zh-CN" altLang="en-US"/>
              <a:t>＝</a:t>
            </a:r>
            <a:r>
              <a:rPr lang="zh-CN" altLang="zh-CN" i="1"/>
              <a:t>c</a:t>
            </a:r>
            <a:r>
              <a:rPr lang="zh-CN" altLang="en-US" baseline="-25000"/>
              <a:t>水</a:t>
            </a:r>
            <a:r>
              <a:rPr lang="zh-CN" altLang="zh-CN" i="1"/>
              <a:t>m</a:t>
            </a:r>
            <a:r>
              <a:rPr lang="zh-CN" altLang="zh-CN"/>
              <a:t>(</a:t>
            </a:r>
            <a:r>
              <a:rPr lang="zh-CN" altLang="zh-CN" i="1"/>
              <a:t>t</a:t>
            </a:r>
            <a:r>
              <a:rPr lang="zh-CN" altLang="en-US"/>
              <a:t>－</a:t>
            </a:r>
            <a:r>
              <a:rPr lang="zh-CN" altLang="zh-CN" i="1"/>
              <a:t>t</a:t>
            </a:r>
            <a:r>
              <a:rPr lang="zh-CN" altLang="zh-CN" baseline="-25000"/>
              <a:t>0</a:t>
            </a:r>
            <a:r>
              <a:rPr lang="zh-CN" altLang="zh-CN"/>
              <a:t>)</a:t>
            </a:r>
            <a:r>
              <a:rPr lang="zh-CN" altLang="en-US"/>
              <a:t>＝</a:t>
            </a:r>
            <a:r>
              <a:rPr lang="zh-CN" altLang="zh-CN"/>
              <a:t>4.2×10</a:t>
            </a:r>
            <a:r>
              <a:rPr lang="zh-CN" altLang="zh-CN" baseline="30000"/>
              <a:t>3</a:t>
            </a:r>
            <a:r>
              <a:rPr lang="zh-CN" altLang="zh-CN"/>
              <a:t> J/(kg·℃)×1</a:t>
            </a:r>
            <a:r>
              <a:rPr lang="zh-CN" altLang="en-US"/>
              <a:t>．</a:t>
            </a:r>
            <a:r>
              <a:rPr lang="zh-CN" altLang="zh-CN"/>
              <a:t>8 kg×</a:t>
            </a:r>
            <a:endParaRPr lang="en-US" altLang="zh-CN"/>
          </a:p>
          <a:p>
            <a:pPr eaLnBrk="1" hangingPunct="1"/>
            <a:r>
              <a:rPr lang="zh-CN" altLang="zh-CN"/>
              <a:t>(100 ℃</a:t>
            </a:r>
            <a:r>
              <a:rPr lang="zh-CN" altLang="en-US"/>
              <a:t>－</a:t>
            </a:r>
            <a:r>
              <a:rPr lang="zh-CN" altLang="zh-CN"/>
              <a:t>20 ℃)</a:t>
            </a:r>
            <a:r>
              <a:rPr lang="zh-CN" altLang="en-US"/>
              <a:t>＝</a:t>
            </a:r>
            <a:r>
              <a:rPr lang="zh-CN" altLang="zh-CN"/>
              <a:t>6.048×10</a:t>
            </a:r>
            <a:r>
              <a:rPr lang="zh-CN" altLang="zh-CN" baseline="30000"/>
              <a:t>5</a:t>
            </a:r>
            <a:r>
              <a:rPr lang="zh-CN" altLang="zh-CN"/>
              <a:t> J</a:t>
            </a:r>
            <a:r>
              <a:rPr lang="zh-CN" altLang="en-US"/>
              <a:t>；</a:t>
            </a:r>
            <a:endParaRPr lang="en-US" altLang="zh-CN"/>
          </a:p>
          <a:p>
            <a:pPr eaLnBrk="1" hangingPunct="1"/>
            <a:r>
              <a:rPr lang="zh-CN" altLang="zh-CN"/>
              <a:t>(2)</a:t>
            </a:r>
            <a:r>
              <a:rPr lang="zh-CN" altLang="en-US"/>
              <a:t>用电热水壶、电饭煲加热相同的水，有用能量</a:t>
            </a:r>
          </a:p>
          <a:p>
            <a:pPr eaLnBrk="1" hangingPunct="1"/>
            <a:r>
              <a:rPr lang="zh-CN" altLang="zh-CN" i="1"/>
              <a:t>W</a:t>
            </a:r>
            <a:r>
              <a:rPr lang="zh-CN" altLang="en-US" baseline="-25000"/>
              <a:t>有用</a:t>
            </a:r>
            <a:r>
              <a:rPr lang="zh-CN" altLang="en-US"/>
              <a:t>＝</a:t>
            </a:r>
            <a:r>
              <a:rPr lang="zh-CN" altLang="zh-CN" i="1"/>
              <a:t>Q</a:t>
            </a:r>
            <a:r>
              <a:rPr lang="zh-CN" altLang="en-US" baseline="-25000"/>
              <a:t>吸</a:t>
            </a:r>
            <a:r>
              <a:rPr lang="zh-CN" altLang="en-US"/>
              <a:t>＝</a:t>
            </a:r>
            <a:r>
              <a:rPr lang="zh-CN" altLang="zh-CN"/>
              <a:t>6.048×10</a:t>
            </a:r>
            <a:r>
              <a:rPr lang="zh-CN" altLang="zh-CN" baseline="30000"/>
              <a:t>5</a:t>
            </a:r>
            <a:r>
              <a:rPr lang="zh-CN" altLang="zh-CN"/>
              <a:t>J</a:t>
            </a:r>
            <a:r>
              <a:rPr lang="zh-CN" altLang="en-US"/>
              <a:t>，</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41986">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986">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1986">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1986">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98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6082" name="TextBox 1"/>
          <p:cNvSpPr txBox="1">
            <a:spLocks noChangeArrowheads="1"/>
          </p:cNvSpPr>
          <p:nvPr/>
        </p:nvSpPr>
        <p:spPr bwMode="auto">
          <a:xfrm>
            <a:off x="346075" y="344488"/>
            <a:ext cx="8534400" cy="420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en-US"/>
              <a:t>使用电热水壶消耗的电能：</a:t>
            </a:r>
          </a:p>
          <a:p>
            <a:pPr eaLnBrk="1" hangingPunct="1"/>
            <a:r>
              <a:rPr lang="zh-CN" altLang="zh-CN" i="1"/>
              <a:t>W</a:t>
            </a:r>
            <a:r>
              <a:rPr lang="zh-CN" altLang="en-US" baseline="-25000"/>
              <a:t>总</a:t>
            </a:r>
            <a:r>
              <a:rPr lang="zh-CN" altLang="zh-CN" baseline="-25000"/>
              <a:t>1</a:t>
            </a:r>
            <a:r>
              <a:rPr lang="zh-CN" altLang="en-US"/>
              <a:t>＝</a:t>
            </a:r>
            <a:r>
              <a:rPr lang="zh-CN" altLang="zh-CN" i="1"/>
              <a:t>P</a:t>
            </a:r>
            <a:r>
              <a:rPr lang="zh-CN" altLang="zh-CN" baseline="-25000"/>
              <a:t>1</a:t>
            </a:r>
            <a:r>
              <a:rPr lang="zh-CN" altLang="zh-CN" i="1"/>
              <a:t>t</a:t>
            </a:r>
            <a:r>
              <a:rPr lang="zh-CN" altLang="zh-CN" baseline="-25000"/>
              <a:t>1</a:t>
            </a:r>
            <a:r>
              <a:rPr lang="zh-CN" altLang="en-US"/>
              <a:t>＝</a:t>
            </a:r>
            <a:r>
              <a:rPr lang="zh-CN" altLang="zh-CN"/>
              <a:t>1 800 W×480 s</a:t>
            </a:r>
            <a:r>
              <a:rPr lang="zh-CN" altLang="en-US"/>
              <a:t>＝</a:t>
            </a:r>
            <a:r>
              <a:rPr lang="zh-CN" altLang="zh-CN"/>
              <a:t>8.64×10</a:t>
            </a:r>
            <a:r>
              <a:rPr lang="zh-CN" altLang="zh-CN" baseline="30000"/>
              <a:t>5</a:t>
            </a:r>
            <a:r>
              <a:rPr lang="zh-CN" altLang="zh-CN"/>
              <a:t> J</a:t>
            </a:r>
            <a:r>
              <a:rPr lang="zh-CN" altLang="en-US"/>
              <a:t>，</a:t>
            </a:r>
          </a:p>
          <a:p>
            <a:pPr eaLnBrk="1" hangingPunct="1"/>
            <a:r>
              <a:rPr lang="zh-CN" altLang="en-US"/>
              <a:t>电热水壶的效率：</a:t>
            </a:r>
          </a:p>
          <a:p>
            <a:pPr eaLnBrk="1" hangingPunct="1"/>
            <a:r>
              <a:rPr lang="zh-CN" altLang="zh-CN" i="1"/>
              <a:t>η</a:t>
            </a:r>
            <a:r>
              <a:rPr lang="zh-CN" altLang="zh-CN" baseline="-25000"/>
              <a:t>1</a:t>
            </a:r>
            <a:r>
              <a:rPr lang="zh-CN" altLang="en-US"/>
              <a:t>＝                       ＝</a:t>
            </a:r>
            <a:r>
              <a:rPr lang="zh-CN" altLang="zh-CN"/>
              <a:t>70%</a:t>
            </a:r>
            <a:r>
              <a:rPr lang="zh-CN" altLang="en-US"/>
              <a:t>；</a:t>
            </a:r>
          </a:p>
          <a:p>
            <a:pPr eaLnBrk="1" hangingPunct="1"/>
            <a:r>
              <a:rPr lang="zh-CN" altLang="en-US"/>
              <a:t>使用电饭煲消耗的电能：</a:t>
            </a:r>
          </a:p>
          <a:p>
            <a:pPr eaLnBrk="1" hangingPunct="1"/>
            <a:r>
              <a:rPr lang="zh-CN" altLang="zh-CN" i="1"/>
              <a:t>W</a:t>
            </a:r>
            <a:r>
              <a:rPr lang="zh-CN" altLang="en-US" baseline="-25000"/>
              <a:t>总</a:t>
            </a:r>
            <a:r>
              <a:rPr lang="zh-CN" altLang="zh-CN" baseline="-25000"/>
              <a:t>2</a:t>
            </a:r>
            <a:r>
              <a:rPr lang="zh-CN" altLang="en-US"/>
              <a:t>＝</a:t>
            </a:r>
            <a:r>
              <a:rPr lang="zh-CN" altLang="zh-CN" i="1"/>
              <a:t>P</a:t>
            </a:r>
            <a:r>
              <a:rPr lang="zh-CN" altLang="zh-CN" baseline="-25000"/>
              <a:t>2</a:t>
            </a:r>
            <a:r>
              <a:rPr lang="zh-CN" altLang="zh-CN" i="1"/>
              <a:t>t</a:t>
            </a:r>
            <a:r>
              <a:rPr lang="zh-CN" altLang="zh-CN" baseline="-25000"/>
              <a:t>2</a:t>
            </a:r>
            <a:r>
              <a:rPr lang="zh-CN" altLang="en-US"/>
              <a:t>＝</a:t>
            </a:r>
            <a:r>
              <a:rPr lang="zh-CN" altLang="zh-CN"/>
              <a:t>900 W×840 s</a:t>
            </a:r>
            <a:r>
              <a:rPr lang="zh-CN" altLang="en-US"/>
              <a:t>＝</a:t>
            </a:r>
            <a:r>
              <a:rPr lang="zh-CN" altLang="zh-CN"/>
              <a:t>7.56×10</a:t>
            </a:r>
            <a:r>
              <a:rPr lang="zh-CN" altLang="zh-CN" baseline="30000"/>
              <a:t>5</a:t>
            </a:r>
            <a:r>
              <a:rPr lang="zh-CN" altLang="zh-CN"/>
              <a:t> J</a:t>
            </a:r>
            <a:r>
              <a:rPr lang="zh-CN" altLang="en-US"/>
              <a:t>，</a:t>
            </a:r>
          </a:p>
          <a:p>
            <a:pPr eaLnBrk="1" hangingPunct="1"/>
            <a:r>
              <a:rPr lang="zh-CN" altLang="en-US"/>
              <a:t>电饭煲的效率：</a:t>
            </a:r>
          </a:p>
          <a:p>
            <a:pPr eaLnBrk="1" hangingPunct="1"/>
            <a:r>
              <a:rPr lang="zh-CN" altLang="zh-CN" i="1"/>
              <a:t>η</a:t>
            </a:r>
            <a:r>
              <a:rPr lang="zh-CN" altLang="zh-CN" baseline="-25000"/>
              <a:t>2</a:t>
            </a:r>
            <a:r>
              <a:rPr lang="zh-CN" altLang="en-US"/>
              <a:t>＝                      ＝</a:t>
            </a:r>
            <a:r>
              <a:rPr lang="zh-CN" altLang="zh-CN"/>
              <a:t>80%</a:t>
            </a:r>
            <a:r>
              <a:rPr lang="zh-CN" altLang="en-US"/>
              <a:t>；</a:t>
            </a:r>
          </a:p>
          <a:p>
            <a:pPr eaLnBrk="1" hangingPunct="1"/>
            <a:r>
              <a:rPr lang="zh-CN" altLang="en-US"/>
              <a:t>因为</a:t>
            </a:r>
            <a:r>
              <a:rPr lang="zh-CN" altLang="zh-CN" i="1"/>
              <a:t>η</a:t>
            </a:r>
            <a:r>
              <a:rPr lang="zh-CN" altLang="zh-CN" baseline="-25000"/>
              <a:t>1</a:t>
            </a:r>
            <a:r>
              <a:rPr lang="zh-CN" altLang="en-US"/>
              <a:t>＜</a:t>
            </a:r>
            <a:r>
              <a:rPr lang="zh-CN" altLang="zh-CN" i="1"/>
              <a:t>η</a:t>
            </a:r>
            <a:r>
              <a:rPr lang="zh-CN" altLang="zh-CN" baseline="-25000"/>
              <a:t>2</a:t>
            </a:r>
            <a:r>
              <a:rPr lang="zh-CN" altLang="en-US"/>
              <a:t>，所以电饭煲的效率高。</a:t>
            </a:r>
          </a:p>
        </p:txBody>
      </p:sp>
      <p:graphicFrame>
        <p:nvGraphicFramePr>
          <p:cNvPr id="46083" name="Object 3"/>
          <p:cNvGraphicFramePr>
            <a:graphicFrameLocks noChangeAspect="1"/>
          </p:cNvGraphicFramePr>
          <p:nvPr/>
        </p:nvGraphicFramePr>
        <p:xfrm>
          <a:off x="1133475" y="1736725"/>
          <a:ext cx="2709863" cy="579438"/>
        </p:xfrm>
        <a:graphic>
          <a:graphicData uri="http://schemas.openxmlformats.org/presentationml/2006/ole">
            <mc:AlternateContent xmlns:mc="http://schemas.openxmlformats.org/markup-compatibility/2006">
              <mc:Choice xmlns:v="urn:schemas-microsoft-com:vml" Requires="v">
                <p:oleObj spid="_x0000_s15365" name="Equation" r:id="rId3" imgW="2197100" imgH="469900" progId="Equation.DSMT4">
                  <p:embed/>
                </p:oleObj>
              </mc:Choice>
              <mc:Fallback>
                <p:oleObj name="Equation" r:id="rId3" imgW="2197100" imgH="4699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1133475" y="1736725"/>
                        <a:ext cx="2709863" cy="579438"/>
                      </a:xfrm>
                      <a:prstGeom prst="rect">
                        <a:avLst/>
                      </a:prstGeom>
                      <a:noFill/>
                      <a:ln>
                        <a:noFill/>
                      </a:ln>
                      <a:effectLst/>
                    </p:spPr>
                  </p:pic>
                </p:oleObj>
              </mc:Fallback>
            </mc:AlternateContent>
          </a:graphicData>
        </a:graphic>
      </p:graphicFrame>
      <p:graphicFrame>
        <p:nvGraphicFramePr>
          <p:cNvPr id="46084" name="Object 4"/>
          <p:cNvGraphicFramePr>
            <a:graphicFrameLocks noChangeAspect="1"/>
          </p:cNvGraphicFramePr>
          <p:nvPr/>
        </p:nvGraphicFramePr>
        <p:xfrm>
          <a:off x="1131888" y="3557588"/>
          <a:ext cx="2709862" cy="579437"/>
        </p:xfrm>
        <a:graphic>
          <a:graphicData uri="http://schemas.openxmlformats.org/presentationml/2006/ole">
            <mc:AlternateContent xmlns:mc="http://schemas.openxmlformats.org/markup-compatibility/2006">
              <mc:Choice xmlns:v="urn:schemas-microsoft-com:vml" Requires="v">
                <p:oleObj spid="_x0000_s15366" name="Equation" r:id="rId5" imgW="2197100" imgH="469900" progId="Equation.DSMT4">
                  <p:embed/>
                </p:oleObj>
              </mc:Choice>
              <mc:Fallback>
                <p:oleObj name="Equation" r:id="rId5" imgW="2197100" imgH="4699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1131888" y="3557588"/>
                        <a:ext cx="2709862" cy="579437"/>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1"/>
          <p:cNvSpPr txBox="1">
            <a:spLocks noChangeArrowheads="1"/>
          </p:cNvSpPr>
          <p:nvPr/>
        </p:nvSpPr>
        <p:spPr bwMode="auto">
          <a:xfrm>
            <a:off x="336550" y="1239838"/>
            <a:ext cx="8389938"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en-US"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解答电热效率相关计算时要根据题中提供的情景中的相关物理量来找准对应的物理公式，明确已知量与未知量之间的关系，寻找不同物理过程中的关键物理量来确定联系。</a:t>
            </a:r>
          </a:p>
        </p:txBody>
      </p:sp>
    </p:spTree>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7106" name="TextBox 1"/>
          <p:cNvSpPr txBox="1">
            <a:spLocks noChangeArrowheads="1"/>
          </p:cNvSpPr>
          <p:nvPr/>
        </p:nvSpPr>
        <p:spPr bwMode="auto">
          <a:xfrm>
            <a:off x="346075" y="195263"/>
            <a:ext cx="8389938" cy="466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6</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(2020·</a:t>
            </a:r>
            <a:r>
              <a:rPr lang="zh-CN" altLang="en-US">
                <a:latin typeface="宋体" panose="02010600030101010101" pitchFamily="2" charset="-122"/>
                <a:ea typeface="宋体" panose="02010600030101010101" pitchFamily="2" charset="-122"/>
              </a:rPr>
              <a:t>青海改编</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王明同学家买了一个电热水壶，其铭牌上部分信</a:t>
            </a:r>
            <a:endParaRPr lang="en-US" altLang="zh-CN">
              <a:latin typeface="宋体" panose="02010600030101010101" pitchFamily="2" charset="-122"/>
              <a:ea typeface="宋体" panose="02010600030101010101" pitchFamily="2" charset="-122"/>
            </a:endParaRPr>
          </a:p>
          <a:p>
            <a:pPr eaLnBrk="1" hangingPunct="1"/>
            <a:r>
              <a:rPr lang="zh-CN" altLang="en-US">
                <a:latin typeface="宋体" panose="02010600030101010101" pitchFamily="2" charset="-122"/>
                <a:ea typeface="宋体" panose="02010600030101010101" pitchFamily="2" charset="-122"/>
              </a:rPr>
              <a:t>息如表所示。求：</a:t>
            </a:r>
            <a:endParaRPr lang="en-US" altLang="zh-CN">
              <a:latin typeface="宋体" panose="02010600030101010101" pitchFamily="2" charset="-122"/>
              <a:ea typeface="宋体" panose="02010600030101010101" pitchFamily="2" charset="-122"/>
            </a:endParaRPr>
          </a:p>
          <a:p>
            <a:pPr eaLnBrk="1" hangingPunct="1"/>
            <a:endParaRPr lang="en-US" altLang="zh-CN">
              <a:latin typeface="宋体" panose="02010600030101010101" pitchFamily="2" charset="-122"/>
              <a:ea typeface="宋体" panose="02010600030101010101" pitchFamily="2" charset="-122"/>
            </a:endParaRPr>
          </a:p>
          <a:p>
            <a:pPr eaLnBrk="1" hangingPunct="1"/>
            <a:endParaRPr lang="en-US" altLang="zh-CN">
              <a:latin typeface="宋体" panose="02010600030101010101" pitchFamily="2" charset="-122"/>
              <a:ea typeface="宋体" panose="02010600030101010101" pitchFamily="2" charset="-122"/>
            </a:endParaRPr>
          </a:p>
          <a:p>
            <a:pPr eaLnBrk="1" hangingPunct="1"/>
            <a:endParaRPr lang="en-US" altLang="zh-CN">
              <a:latin typeface="宋体" panose="02010600030101010101" pitchFamily="2" charset="-122"/>
              <a:ea typeface="宋体" panose="02010600030101010101" pitchFamily="2" charset="-122"/>
            </a:endParaRPr>
          </a:p>
          <a:p>
            <a:pPr eaLnBrk="1" hangingPunct="1"/>
            <a:endParaRPr lang="en-US" altLang="zh-CN">
              <a:latin typeface="宋体" panose="02010600030101010101" pitchFamily="2" charset="-122"/>
              <a:ea typeface="宋体" panose="02010600030101010101" pitchFamily="2" charset="-122"/>
            </a:endParaRPr>
          </a:p>
          <a:p>
            <a:pPr eaLnBrk="1" hangingPunct="1"/>
            <a:r>
              <a:rPr lang="zh-CN"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该电热水壶正常工作时的电阻；</a:t>
            </a:r>
          </a:p>
          <a:p>
            <a:pPr eaLnBrk="1" hangingPunct="1"/>
            <a:r>
              <a:rPr lang="zh-CN"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用该电热水壶在额定电压下使用，需要</a:t>
            </a:r>
            <a:r>
              <a:rPr lang="zh-CN" altLang="zh-CN">
                <a:latin typeface="宋体" panose="02010600030101010101" pitchFamily="2" charset="-122"/>
                <a:ea typeface="宋体" panose="02010600030101010101" pitchFamily="2" charset="-122"/>
              </a:rPr>
              <a:t>10 min</a:t>
            </a:r>
            <a:r>
              <a:rPr lang="zh-CN" altLang="en-US">
                <a:latin typeface="宋体" panose="02010600030101010101" pitchFamily="2" charset="-122"/>
                <a:ea typeface="宋体" panose="02010600030101010101" pitchFamily="2" charset="-122"/>
              </a:rPr>
              <a:t>才能将</a:t>
            </a:r>
            <a:r>
              <a:rPr lang="zh-CN" altLang="zh-CN">
                <a:latin typeface="宋体" panose="02010600030101010101" pitchFamily="2" charset="-122"/>
                <a:ea typeface="宋体" panose="02010600030101010101" pitchFamily="2" charset="-122"/>
              </a:rPr>
              <a:t>1.5 L</a:t>
            </a:r>
            <a:r>
              <a:rPr lang="zh-CN" altLang="en-US">
                <a:latin typeface="宋体" panose="02010600030101010101" pitchFamily="2" charset="-122"/>
                <a:ea typeface="宋体" panose="02010600030101010101" pitchFamily="2" charset="-122"/>
              </a:rPr>
              <a:t>的水从</a:t>
            </a:r>
            <a:endParaRPr lang="en-US" altLang="zh-CN">
              <a:latin typeface="宋体" panose="02010600030101010101" pitchFamily="2" charset="-122"/>
              <a:ea typeface="宋体" panose="02010600030101010101" pitchFamily="2" charset="-122"/>
            </a:endParaRPr>
          </a:p>
          <a:p>
            <a:pPr eaLnBrk="1" hangingPunct="1"/>
            <a:r>
              <a:rPr lang="zh-CN" altLang="zh-CN">
                <a:latin typeface="宋体" panose="02010600030101010101" pitchFamily="2" charset="-122"/>
                <a:ea typeface="宋体" panose="02010600030101010101" pitchFamily="2" charset="-122"/>
              </a:rPr>
              <a:t>20 ℃</a:t>
            </a:r>
            <a:r>
              <a:rPr lang="zh-CN" altLang="en-US">
                <a:latin typeface="宋体" panose="02010600030101010101" pitchFamily="2" charset="-122"/>
                <a:ea typeface="宋体" panose="02010600030101010101" pitchFamily="2" charset="-122"/>
              </a:rPr>
              <a:t>加热到</a:t>
            </a:r>
            <a:r>
              <a:rPr lang="zh-CN" altLang="zh-CN">
                <a:latin typeface="宋体" panose="02010600030101010101" pitchFamily="2" charset="-122"/>
                <a:ea typeface="宋体" panose="02010600030101010101" pitchFamily="2" charset="-122"/>
              </a:rPr>
              <a:t>100 ℃</a:t>
            </a:r>
            <a:r>
              <a:rPr lang="zh-CN" altLang="en-US">
                <a:latin typeface="宋体" panose="02010600030101010101" pitchFamily="2" charset="-122"/>
                <a:ea typeface="宋体" panose="02010600030101010101" pitchFamily="2" charset="-122"/>
              </a:rPr>
              <a:t>，电热水壶的加热效率；</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水的比热容是</a:t>
            </a:r>
            <a:r>
              <a:rPr lang="zh-CN" altLang="zh-CN">
                <a:latin typeface="宋体" panose="02010600030101010101" pitchFamily="2" charset="-122"/>
                <a:ea typeface="宋体" panose="02010600030101010101" pitchFamily="2" charset="-122"/>
              </a:rPr>
              <a:t>4.2×</a:t>
            </a:r>
            <a:endParaRPr lang="en-US" altLang="zh-CN">
              <a:latin typeface="宋体" panose="02010600030101010101" pitchFamily="2" charset="-122"/>
              <a:ea typeface="宋体" panose="02010600030101010101" pitchFamily="2" charset="-122"/>
            </a:endParaRPr>
          </a:p>
          <a:p>
            <a:pPr eaLnBrk="1" hangingPunct="1"/>
            <a:r>
              <a:rPr lang="zh-CN" altLang="zh-CN">
                <a:latin typeface="宋体" panose="02010600030101010101" pitchFamily="2" charset="-122"/>
                <a:ea typeface="宋体" panose="02010600030101010101" pitchFamily="2" charset="-122"/>
              </a:rPr>
              <a:t>10</a:t>
            </a:r>
            <a:r>
              <a:rPr lang="zh-CN" altLang="zh-CN" baseline="30000">
                <a:latin typeface="宋体" panose="02010600030101010101" pitchFamily="2" charset="-122"/>
                <a:ea typeface="宋体" panose="02010600030101010101" pitchFamily="2" charset="-122"/>
              </a:rPr>
              <a:t>3</a:t>
            </a:r>
            <a:r>
              <a:rPr lang="zh-CN" altLang="zh-CN">
                <a:latin typeface="宋体" panose="02010600030101010101" pitchFamily="2" charset="-122"/>
                <a:ea typeface="宋体" panose="02010600030101010101" pitchFamily="2" charset="-122"/>
              </a:rPr>
              <a:t> J/(kg·℃)]</a:t>
            </a:r>
            <a:endParaRPr lang="zh-CN" altLang="en-US">
              <a:latin typeface="宋体" panose="02010600030101010101" pitchFamily="2" charset="-122"/>
              <a:ea typeface="宋体" panose="02010600030101010101" pitchFamily="2" charset="-122"/>
            </a:endParaRPr>
          </a:p>
        </p:txBody>
      </p:sp>
      <p:pic>
        <p:nvPicPr>
          <p:cNvPr id="47107" name="Picture 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692275" y="1384300"/>
            <a:ext cx="4892675" cy="149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8130" name="TextBox 1"/>
          <p:cNvSpPr txBox="1">
            <a:spLocks noChangeArrowheads="1"/>
          </p:cNvSpPr>
          <p:nvPr/>
        </p:nvSpPr>
        <p:spPr bwMode="auto">
          <a:xfrm>
            <a:off x="346075" y="617538"/>
            <a:ext cx="8389938" cy="1404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(3)</a:t>
            </a:r>
            <a:r>
              <a:rPr lang="zh-CN" altLang="en-US">
                <a:latin typeface="宋体" panose="02010600030101010101" pitchFamily="2" charset="-122"/>
                <a:ea typeface="宋体" panose="02010600030101010101" pitchFamily="2" charset="-122"/>
              </a:rPr>
              <a:t>王明兴趣小组在测量电热水壶实际功率时，断开家中的其他用电器，让电热水壶单独工作，测得</a:t>
            </a:r>
            <a:r>
              <a:rPr lang="zh-CN" altLang="zh-CN">
                <a:latin typeface="宋体" panose="02010600030101010101" pitchFamily="2" charset="-122"/>
                <a:ea typeface="宋体" panose="02010600030101010101" pitchFamily="2" charset="-122"/>
              </a:rPr>
              <a:t>1.5 min </a:t>
            </a:r>
            <a:r>
              <a:rPr lang="zh-CN" altLang="en-US">
                <a:latin typeface="宋体" panose="02010600030101010101" pitchFamily="2" charset="-122"/>
                <a:ea typeface="宋体" panose="02010600030101010101" pitchFamily="2" charset="-122"/>
              </a:rPr>
              <a:t>内电能表指示灯闪烁了</a:t>
            </a:r>
            <a:r>
              <a:rPr lang="zh-CN" altLang="zh-CN">
                <a:latin typeface="宋体" panose="02010600030101010101" pitchFamily="2" charset="-122"/>
                <a:ea typeface="宋体" panose="02010600030101010101" pitchFamily="2" charset="-122"/>
              </a:rPr>
              <a:t>72</a:t>
            </a:r>
            <a:r>
              <a:rPr lang="zh-CN" altLang="en-US">
                <a:latin typeface="宋体" panose="02010600030101010101" pitchFamily="2" charset="-122"/>
                <a:ea typeface="宋体" panose="02010600030101010101" pitchFamily="2" charset="-122"/>
              </a:rPr>
              <a:t>次</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电能表如图所示</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，此电热水壶的实际功率。</a:t>
            </a:r>
          </a:p>
        </p:txBody>
      </p:sp>
      <p:pic>
        <p:nvPicPr>
          <p:cNvPr id="48131" name="Picture 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22638" y="2243138"/>
            <a:ext cx="2381250" cy="225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9154" name="TextBox 1"/>
          <p:cNvSpPr txBox="1">
            <a:spLocks noChangeArrowheads="1"/>
          </p:cNvSpPr>
          <p:nvPr/>
        </p:nvSpPr>
        <p:spPr bwMode="auto">
          <a:xfrm>
            <a:off x="300038" y="673100"/>
            <a:ext cx="8389937"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en-US">
                <a:solidFill>
                  <a:srgbClr val="C4000B"/>
                </a:solidFill>
              </a:rPr>
              <a:t>解：</a:t>
            </a:r>
            <a:r>
              <a:rPr lang="zh-CN" altLang="zh-CN"/>
              <a:t>(1)</a:t>
            </a:r>
            <a:r>
              <a:rPr lang="zh-CN" altLang="en-US"/>
              <a:t>由</a:t>
            </a:r>
            <a:r>
              <a:rPr lang="zh-CN" altLang="zh-CN" i="1"/>
              <a:t>P</a:t>
            </a:r>
            <a:r>
              <a:rPr lang="zh-CN" altLang="en-US"/>
              <a:t>＝    可得，该电热水壶正常工作时的电阻：</a:t>
            </a:r>
          </a:p>
          <a:p>
            <a:pPr eaLnBrk="1" hangingPunct="1"/>
            <a:r>
              <a:rPr lang="zh-CN" altLang="zh-CN" i="1"/>
              <a:t>R</a:t>
            </a:r>
            <a:r>
              <a:rPr lang="zh-CN" altLang="en-US"/>
              <a:t>＝          ＝</a:t>
            </a:r>
            <a:r>
              <a:rPr lang="zh-CN" altLang="zh-CN"/>
              <a:t>48.4 Ω</a:t>
            </a:r>
            <a:r>
              <a:rPr lang="zh-CN" altLang="en-US"/>
              <a:t>。</a:t>
            </a:r>
          </a:p>
          <a:p>
            <a:pPr eaLnBrk="1" hangingPunct="1"/>
            <a:r>
              <a:rPr lang="zh-CN" altLang="zh-CN"/>
              <a:t>(2)</a:t>
            </a:r>
            <a:r>
              <a:rPr lang="zh-CN" altLang="en-US"/>
              <a:t>水的体积</a:t>
            </a:r>
            <a:r>
              <a:rPr lang="zh-CN" altLang="zh-CN" i="1"/>
              <a:t>V</a:t>
            </a:r>
            <a:r>
              <a:rPr lang="zh-CN" altLang="en-US"/>
              <a:t>＝</a:t>
            </a:r>
            <a:r>
              <a:rPr lang="zh-CN" altLang="zh-CN"/>
              <a:t>1.5 L</a:t>
            </a:r>
            <a:r>
              <a:rPr lang="zh-CN" altLang="en-US"/>
              <a:t>＝</a:t>
            </a:r>
            <a:r>
              <a:rPr lang="zh-CN" altLang="zh-CN"/>
              <a:t>1.5 dm</a:t>
            </a:r>
            <a:r>
              <a:rPr lang="zh-CN" altLang="zh-CN" baseline="30000"/>
              <a:t>3</a:t>
            </a:r>
            <a:r>
              <a:rPr lang="zh-CN" altLang="en-US"/>
              <a:t>＝</a:t>
            </a:r>
            <a:r>
              <a:rPr lang="zh-CN" altLang="zh-CN"/>
              <a:t>1.5×10</a:t>
            </a:r>
            <a:r>
              <a:rPr lang="zh-CN" altLang="en-US" baseline="30000"/>
              <a:t>－</a:t>
            </a:r>
            <a:r>
              <a:rPr lang="zh-CN" altLang="zh-CN" baseline="30000"/>
              <a:t>3 </a:t>
            </a:r>
            <a:r>
              <a:rPr lang="zh-CN" altLang="zh-CN"/>
              <a:t>m</a:t>
            </a:r>
            <a:r>
              <a:rPr lang="zh-CN" altLang="zh-CN" baseline="30000"/>
              <a:t>3</a:t>
            </a:r>
            <a:r>
              <a:rPr lang="zh-CN" altLang="en-US"/>
              <a:t>，</a:t>
            </a:r>
          </a:p>
          <a:p>
            <a:pPr eaLnBrk="1" hangingPunct="1"/>
            <a:r>
              <a:rPr lang="zh-CN" altLang="en-US"/>
              <a:t>由</a:t>
            </a:r>
            <a:r>
              <a:rPr lang="zh-CN" altLang="zh-CN" i="1"/>
              <a:t>ρ</a:t>
            </a:r>
            <a:r>
              <a:rPr lang="zh-CN" altLang="en-US"/>
              <a:t>＝   可得，水的质量：</a:t>
            </a:r>
          </a:p>
          <a:p>
            <a:pPr eaLnBrk="1" hangingPunct="1"/>
            <a:r>
              <a:rPr lang="zh-CN" altLang="zh-CN" i="1"/>
              <a:t>m</a:t>
            </a:r>
            <a:r>
              <a:rPr lang="zh-CN" altLang="en-US"/>
              <a:t>＝</a:t>
            </a:r>
            <a:r>
              <a:rPr lang="zh-CN" altLang="zh-CN" i="1"/>
              <a:t>ρV</a:t>
            </a:r>
            <a:r>
              <a:rPr lang="zh-CN" altLang="en-US"/>
              <a:t>＝</a:t>
            </a:r>
            <a:r>
              <a:rPr lang="zh-CN" altLang="zh-CN"/>
              <a:t>1×10</a:t>
            </a:r>
            <a:r>
              <a:rPr lang="zh-CN" altLang="zh-CN" baseline="30000"/>
              <a:t>3</a:t>
            </a:r>
            <a:r>
              <a:rPr lang="zh-CN" altLang="zh-CN"/>
              <a:t> kg/m</a:t>
            </a:r>
            <a:r>
              <a:rPr lang="zh-CN" altLang="zh-CN" baseline="30000"/>
              <a:t>3</a:t>
            </a:r>
            <a:r>
              <a:rPr lang="zh-CN" altLang="zh-CN"/>
              <a:t>×1.5×10</a:t>
            </a:r>
            <a:r>
              <a:rPr lang="zh-CN" altLang="en-US" baseline="30000"/>
              <a:t>－</a:t>
            </a:r>
            <a:r>
              <a:rPr lang="zh-CN" altLang="zh-CN" baseline="30000"/>
              <a:t>3 </a:t>
            </a:r>
            <a:r>
              <a:rPr lang="zh-CN" altLang="zh-CN"/>
              <a:t>m</a:t>
            </a:r>
            <a:r>
              <a:rPr lang="zh-CN" altLang="zh-CN" baseline="30000"/>
              <a:t>3</a:t>
            </a:r>
            <a:r>
              <a:rPr lang="zh-CN" altLang="en-US"/>
              <a:t>＝</a:t>
            </a:r>
            <a:r>
              <a:rPr lang="zh-CN" altLang="zh-CN"/>
              <a:t>1.5 kg</a:t>
            </a:r>
            <a:r>
              <a:rPr lang="zh-CN" altLang="en-US"/>
              <a:t>，</a:t>
            </a:r>
          </a:p>
          <a:p>
            <a:pPr eaLnBrk="1" hangingPunct="1"/>
            <a:r>
              <a:rPr lang="zh-CN" altLang="en-US"/>
              <a:t>水吸收的热量：</a:t>
            </a:r>
          </a:p>
          <a:p>
            <a:pPr eaLnBrk="1" hangingPunct="1"/>
            <a:r>
              <a:rPr lang="zh-CN" altLang="zh-CN" i="1"/>
              <a:t>Q</a:t>
            </a:r>
            <a:r>
              <a:rPr lang="zh-CN" altLang="en-US" baseline="-25000"/>
              <a:t>吸</a:t>
            </a:r>
            <a:r>
              <a:rPr lang="zh-CN" altLang="en-US"/>
              <a:t>＝</a:t>
            </a:r>
            <a:r>
              <a:rPr lang="zh-CN" altLang="zh-CN" i="1"/>
              <a:t>cm</a:t>
            </a:r>
            <a:r>
              <a:rPr lang="zh-CN" altLang="zh-CN"/>
              <a:t>(</a:t>
            </a:r>
            <a:r>
              <a:rPr lang="zh-CN" altLang="zh-CN" i="1"/>
              <a:t>t</a:t>
            </a:r>
            <a:r>
              <a:rPr lang="zh-CN" altLang="en-US"/>
              <a:t>－</a:t>
            </a:r>
            <a:r>
              <a:rPr lang="zh-CN" altLang="zh-CN" i="1"/>
              <a:t>t</a:t>
            </a:r>
            <a:r>
              <a:rPr lang="zh-CN" altLang="zh-CN" baseline="-25000"/>
              <a:t>0</a:t>
            </a:r>
            <a:r>
              <a:rPr lang="zh-CN" altLang="zh-CN"/>
              <a:t>)</a:t>
            </a:r>
            <a:r>
              <a:rPr lang="zh-CN" altLang="en-US"/>
              <a:t>＝</a:t>
            </a:r>
            <a:r>
              <a:rPr lang="zh-CN" altLang="zh-CN"/>
              <a:t>4.2×10</a:t>
            </a:r>
            <a:r>
              <a:rPr lang="zh-CN" altLang="zh-CN" baseline="30000"/>
              <a:t>3</a:t>
            </a:r>
            <a:r>
              <a:rPr lang="zh-CN" altLang="zh-CN"/>
              <a:t> J/(kg·℃)×1.5 kg×(100 ℃</a:t>
            </a:r>
            <a:r>
              <a:rPr lang="zh-CN" altLang="en-US"/>
              <a:t>－</a:t>
            </a:r>
            <a:r>
              <a:rPr lang="zh-CN" altLang="zh-CN"/>
              <a:t>20 ℃)</a:t>
            </a:r>
            <a:r>
              <a:rPr lang="zh-CN" altLang="en-US"/>
              <a:t>＝</a:t>
            </a:r>
            <a:r>
              <a:rPr lang="zh-CN" altLang="zh-CN"/>
              <a:t>5.04×10</a:t>
            </a:r>
            <a:r>
              <a:rPr lang="zh-CN" altLang="zh-CN" baseline="30000"/>
              <a:t>5</a:t>
            </a:r>
            <a:r>
              <a:rPr lang="zh-CN" altLang="zh-CN"/>
              <a:t> J</a:t>
            </a:r>
            <a:r>
              <a:rPr lang="zh-CN" altLang="en-US"/>
              <a:t>；</a:t>
            </a:r>
          </a:p>
        </p:txBody>
      </p:sp>
      <p:graphicFrame>
        <p:nvGraphicFramePr>
          <p:cNvPr id="49155" name="Object 3"/>
          <p:cNvGraphicFramePr>
            <a:graphicFrameLocks noChangeAspect="1"/>
          </p:cNvGraphicFramePr>
          <p:nvPr/>
        </p:nvGraphicFramePr>
        <p:xfrm>
          <a:off x="2052638" y="673100"/>
          <a:ext cx="328612" cy="542925"/>
        </p:xfrm>
        <a:graphic>
          <a:graphicData uri="http://schemas.openxmlformats.org/presentationml/2006/ole">
            <mc:AlternateContent xmlns:mc="http://schemas.openxmlformats.org/markup-compatibility/2006">
              <mc:Choice xmlns:v="urn:schemas-microsoft-com:vml" Requires="v">
                <p:oleObj spid="_x0000_s16391" name="Equation" r:id="rId3" imgW="254000" imgH="419100" progId="Equation.DSMT4">
                  <p:embed/>
                </p:oleObj>
              </mc:Choice>
              <mc:Fallback>
                <p:oleObj name="Equation" r:id="rId3" imgW="254000" imgH="4191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2052638" y="673100"/>
                        <a:ext cx="328612" cy="542925"/>
                      </a:xfrm>
                      <a:prstGeom prst="rect">
                        <a:avLst/>
                      </a:prstGeom>
                      <a:noFill/>
                      <a:ln>
                        <a:noFill/>
                      </a:ln>
                      <a:effectLst/>
                    </p:spPr>
                  </p:pic>
                </p:oleObj>
              </mc:Fallback>
            </mc:AlternateContent>
          </a:graphicData>
        </a:graphic>
      </p:graphicFrame>
      <p:graphicFrame>
        <p:nvGraphicFramePr>
          <p:cNvPr id="49156" name="Object 4"/>
          <p:cNvGraphicFramePr>
            <a:graphicFrameLocks noChangeAspect="1"/>
          </p:cNvGraphicFramePr>
          <p:nvPr/>
        </p:nvGraphicFramePr>
        <p:xfrm>
          <a:off x="811213" y="1162050"/>
          <a:ext cx="1150937" cy="533400"/>
        </p:xfrm>
        <a:graphic>
          <a:graphicData uri="http://schemas.openxmlformats.org/presentationml/2006/ole">
            <mc:AlternateContent xmlns:mc="http://schemas.openxmlformats.org/markup-compatibility/2006">
              <mc:Choice xmlns:v="urn:schemas-microsoft-com:vml" Requires="v">
                <p:oleObj spid="_x0000_s16392" name="Equation" r:id="rId5" imgW="1040765" imgH="482600" progId="Equation.DSMT4">
                  <p:embed/>
                </p:oleObj>
              </mc:Choice>
              <mc:Fallback>
                <p:oleObj name="Equation" r:id="rId5" imgW="1040765" imgH="4826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811213" y="1162050"/>
                        <a:ext cx="1150937" cy="533400"/>
                      </a:xfrm>
                      <a:prstGeom prst="rect">
                        <a:avLst/>
                      </a:prstGeom>
                      <a:noFill/>
                      <a:ln>
                        <a:noFill/>
                      </a:ln>
                      <a:effectLst/>
                    </p:spPr>
                  </p:pic>
                </p:oleObj>
              </mc:Fallback>
            </mc:AlternateContent>
          </a:graphicData>
        </a:graphic>
      </p:graphicFrame>
      <p:graphicFrame>
        <p:nvGraphicFramePr>
          <p:cNvPr id="49157" name="Object 3"/>
          <p:cNvGraphicFramePr>
            <a:graphicFrameLocks noChangeAspect="1"/>
          </p:cNvGraphicFramePr>
          <p:nvPr/>
        </p:nvGraphicFramePr>
        <p:xfrm>
          <a:off x="1243013" y="2060575"/>
          <a:ext cx="261937" cy="539750"/>
        </p:xfrm>
        <a:graphic>
          <a:graphicData uri="http://schemas.openxmlformats.org/presentationml/2006/ole">
            <mc:AlternateContent xmlns:mc="http://schemas.openxmlformats.org/markup-compatibility/2006">
              <mc:Choice xmlns:v="urn:schemas-microsoft-com:vml" Requires="v">
                <p:oleObj spid="_x0000_s16393" name="Equation" r:id="rId7" imgW="190500" imgH="393700" progId="Equation.DSMT4">
                  <p:embed/>
                </p:oleObj>
              </mc:Choice>
              <mc:Fallback>
                <p:oleObj name="Equation" r:id="rId7" imgW="190500" imgH="393700" progId="Equation.DSMT4">
                  <p:embed/>
                  <p:pic>
                    <p:nvPicPr>
                      <p:cNvPr id="0" name="OLE substitute image"/>
                      <p:cNvPicPr/>
                      <p:nvPr/>
                    </p:nvPicPr>
                    <p:blipFill>
                      <a:blip r:embed="rId8">
                        <a:extLst>
                          <a:ext uri="{28A0092B-C50C-407E-A947-70E740481C1C}">
                            <a14:useLocalDpi xmlns:a14="http://schemas.microsoft.com/office/drawing/2010/main" val="0"/>
                          </a:ext>
                        </a:extLst>
                      </a:blip>
                      <a:stretch>
                        <a:fillRect/>
                      </a:stretch>
                    </p:blipFill>
                    <p:spPr>
                      <a:xfrm>
                        <a:off x="1243013" y="2060575"/>
                        <a:ext cx="261937" cy="539750"/>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0178" name="TextBox 1"/>
          <p:cNvSpPr txBox="1">
            <a:spLocks noChangeArrowheads="1"/>
          </p:cNvSpPr>
          <p:nvPr/>
        </p:nvSpPr>
        <p:spPr bwMode="auto">
          <a:xfrm>
            <a:off x="417513" y="344488"/>
            <a:ext cx="8389937" cy="420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en-US"/>
              <a:t>用该电热水壶在额定电压下使用</a:t>
            </a:r>
            <a:r>
              <a:rPr lang="zh-CN" altLang="zh-CN"/>
              <a:t>10 min</a:t>
            </a:r>
            <a:r>
              <a:rPr lang="zh-CN" altLang="en-US"/>
              <a:t>消耗的电能：</a:t>
            </a:r>
          </a:p>
          <a:p>
            <a:pPr eaLnBrk="1" hangingPunct="1"/>
            <a:r>
              <a:rPr lang="zh-CN" altLang="zh-CN" i="1"/>
              <a:t>W</a:t>
            </a:r>
            <a:r>
              <a:rPr lang="zh-CN" altLang="en-US"/>
              <a:t>＝</a:t>
            </a:r>
            <a:r>
              <a:rPr lang="zh-CN" altLang="zh-CN" i="1"/>
              <a:t>Pt</a:t>
            </a:r>
            <a:r>
              <a:rPr lang="zh-CN" altLang="en-US"/>
              <a:t>＝</a:t>
            </a:r>
            <a:r>
              <a:rPr lang="zh-CN" altLang="zh-CN"/>
              <a:t>1 000 W×10×60 s</a:t>
            </a:r>
            <a:r>
              <a:rPr lang="zh-CN" altLang="en-US"/>
              <a:t>＝</a:t>
            </a:r>
            <a:r>
              <a:rPr lang="zh-CN" altLang="zh-CN"/>
              <a:t>6×10</a:t>
            </a:r>
            <a:r>
              <a:rPr lang="zh-CN" altLang="zh-CN" baseline="30000"/>
              <a:t>5</a:t>
            </a:r>
            <a:r>
              <a:rPr lang="zh-CN" altLang="zh-CN"/>
              <a:t> J</a:t>
            </a:r>
            <a:r>
              <a:rPr lang="zh-CN" altLang="en-US"/>
              <a:t>，</a:t>
            </a:r>
          </a:p>
          <a:p>
            <a:pPr eaLnBrk="1" hangingPunct="1"/>
            <a:r>
              <a:rPr lang="zh-CN" altLang="en-US"/>
              <a:t>电热水壶的加热效率：</a:t>
            </a:r>
          </a:p>
          <a:p>
            <a:pPr eaLnBrk="1" hangingPunct="1"/>
            <a:r>
              <a:rPr lang="zh-CN" altLang="zh-CN" i="1"/>
              <a:t>η</a:t>
            </a:r>
            <a:r>
              <a:rPr lang="zh-CN" altLang="en-US"/>
              <a:t>＝                </a:t>
            </a:r>
            <a:r>
              <a:rPr lang="zh-CN" altLang="zh-CN"/>
              <a:t>×100%</a:t>
            </a:r>
            <a:r>
              <a:rPr lang="zh-CN" altLang="en-US"/>
              <a:t>＝</a:t>
            </a:r>
            <a:r>
              <a:rPr lang="zh-CN" altLang="zh-CN"/>
              <a:t>84%</a:t>
            </a:r>
            <a:r>
              <a:rPr lang="zh-CN" altLang="en-US"/>
              <a:t>。</a:t>
            </a:r>
            <a:endParaRPr lang="en-US" altLang="zh-CN"/>
          </a:p>
          <a:p>
            <a:pPr eaLnBrk="1" hangingPunct="1"/>
            <a:r>
              <a:rPr lang="zh-CN" altLang="zh-CN"/>
              <a:t>(3)3 200 imp/(kW·h)</a:t>
            </a:r>
            <a:r>
              <a:rPr lang="zh-CN" altLang="en-US"/>
              <a:t>表示每消耗</a:t>
            </a:r>
            <a:r>
              <a:rPr lang="zh-CN" altLang="zh-CN"/>
              <a:t>1 kW·h</a:t>
            </a:r>
            <a:r>
              <a:rPr lang="zh-CN" altLang="en-US"/>
              <a:t>的电能，指示灯闪烁</a:t>
            </a:r>
            <a:r>
              <a:rPr lang="zh-CN" altLang="zh-CN"/>
              <a:t>3 200</a:t>
            </a:r>
            <a:r>
              <a:rPr lang="zh-CN" altLang="en-US"/>
              <a:t>次，</a:t>
            </a:r>
          </a:p>
          <a:p>
            <a:pPr eaLnBrk="1" hangingPunct="1"/>
            <a:r>
              <a:rPr lang="zh-CN" altLang="en-US"/>
              <a:t>指示灯闪烁</a:t>
            </a:r>
            <a:r>
              <a:rPr lang="zh-CN" altLang="zh-CN"/>
              <a:t>72</a:t>
            </a:r>
            <a:r>
              <a:rPr lang="zh-CN" altLang="en-US"/>
              <a:t>次，电热水壶消耗的电能：</a:t>
            </a:r>
          </a:p>
          <a:p>
            <a:pPr eaLnBrk="1" hangingPunct="1"/>
            <a:r>
              <a:rPr lang="zh-CN" altLang="zh-CN" i="1"/>
              <a:t>W</a:t>
            </a:r>
            <a:r>
              <a:rPr lang="zh-CN" altLang="en-US"/>
              <a:t>＝     </a:t>
            </a:r>
            <a:r>
              <a:rPr lang="zh-CN" altLang="zh-CN"/>
              <a:t>kW·h</a:t>
            </a:r>
            <a:r>
              <a:rPr lang="zh-CN" altLang="en-US"/>
              <a:t>＝</a:t>
            </a:r>
            <a:r>
              <a:rPr lang="zh-CN" altLang="zh-CN"/>
              <a:t>0.022 5 kW·h</a:t>
            </a:r>
            <a:r>
              <a:rPr lang="zh-CN" altLang="en-US"/>
              <a:t>，</a:t>
            </a:r>
          </a:p>
          <a:p>
            <a:pPr eaLnBrk="1" hangingPunct="1"/>
            <a:r>
              <a:rPr lang="zh-CN" altLang="en-US"/>
              <a:t>电热水壶的实际电功率：</a:t>
            </a:r>
          </a:p>
          <a:p>
            <a:pPr eaLnBrk="1" hangingPunct="1"/>
            <a:r>
              <a:rPr lang="zh-CN" altLang="zh-CN" i="1"/>
              <a:t>P</a:t>
            </a:r>
            <a:r>
              <a:rPr lang="zh-CN" altLang="en-US"/>
              <a:t>＝                ＝</a:t>
            </a:r>
            <a:r>
              <a:rPr lang="zh-CN" altLang="zh-CN"/>
              <a:t>0.9 kW</a:t>
            </a:r>
            <a:r>
              <a:rPr lang="zh-CN" altLang="en-US"/>
              <a:t>＝</a:t>
            </a:r>
            <a:r>
              <a:rPr lang="zh-CN" altLang="zh-CN"/>
              <a:t>900 W</a:t>
            </a:r>
            <a:r>
              <a:rPr lang="zh-CN" altLang="en-US"/>
              <a:t>。</a:t>
            </a:r>
          </a:p>
        </p:txBody>
      </p:sp>
      <p:graphicFrame>
        <p:nvGraphicFramePr>
          <p:cNvPr id="50179" name="Object 3"/>
          <p:cNvGraphicFramePr>
            <a:graphicFrameLocks noChangeAspect="1"/>
          </p:cNvGraphicFramePr>
          <p:nvPr/>
        </p:nvGraphicFramePr>
        <p:xfrm>
          <a:off x="1104900" y="1695450"/>
          <a:ext cx="2041525" cy="547688"/>
        </p:xfrm>
        <a:graphic>
          <a:graphicData uri="http://schemas.openxmlformats.org/presentationml/2006/ole">
            <mc:AlternateContent xmlns:mc="http://schemas.openxmlformats.org/markup-compatibility/2006">
              <mc:Choice xmlns:v="urn:schemas-microsoft-com:vml" Requires="v">
                <p:oleObj spid="_x0000_s17415" name="Equation" r:id="rId3" imgW="1562100" imgH="419100" progId="Equation.DSMT4">
                  <p:embed/>
                </p:oleObj>
              </mc:Choice>
              <mc:Fallback>
                <p:oleObj name="Equation" r:id="rId3" imgW="1562100" imgH="4191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1104900" y="1695450"/>
                        <a:ext cx="2041525" cy="547688"/>
                      </a:xfrm>
                      <a:prstGeom prst="rect">
                        <a:avLst/>
                      </a:prstGeom>
                      <a:noFill/>
                      <a:ln>
                        <a:noFill/>
                      </a:ln>
                      <a:effectLst/>
                    </p:spPr>
                  </p:pic>
                </p:oleObj>
              </mc:Fallback>
            </mc:AlternateContent>
          </a:graphicData>
        </a:graphic>
      </p:graphicFrame>
      <p:graphicFrame>
        <p:nvGraphicFramePr>
          <p:cNvPr id="50180" name="Object 4"/>
          <p:cNvGraphicFramePr>
            <a:graphicFrameLocks noChangeAspect="1"/>
          </p:cNvGraphicFramePr>
          <p:nvPr/>
        </p:nvGraphicFramePr>
        <p:xfrm>
          <a:off x="914400" y="3097213"/>
          <a:ext cx="588963" cy="569912"/>
        </p:xfrm>
        <a:graphic>
          <a:graphicData uri="http://schemas.openxmlformats.org/presentationml/2006/ole">
            <mc:AlternateContent xmlns:mc="http://schemas.openxmlformats.org/markup-compatibility/2006">
              <mc:Choice xmlns:v="urn:schemas-microsoft-com:vml" Requires="v">
                <p:oleObj spid="_x0000_s17416" name="Equation" r:id="rId5" imgW="405765" imgH="393065" progId="Equation.DSMT4">
                  <p:embed/>
                </p:oleObj>
              </mc:Choice>
              <mc:Fallback>
                <p:oleObj name="Equation" r:id="rId5" imgW="405765" imgH="393065"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914400" y="3097213"/>
                        <a:ext cx="588963" cy="569912"/>
                      </a:xfrm>
                      <a:prstGeom prst="rect">
                        <a:avLst/>
                      </a:prstGeom>
                      <a:noFill/>
                      <a:ln>
                        <a:noFill/>
                      </a:ln>
                      <a:effectLst/>
                    </p:spPr>
                  </p:pic>
                </p:oleObj>
              </mc:Fallback>
            </mc:AlternateContent>
          </a:graphicData>
        </a:graphic>
      </p:graphicFrame>
      <p:graphicFrame>
        <p:nvGraphicFramePr>
          <p:cNvPr id="50181" name="Object 5"/>
          <p:cNvGraphicFramePr>
            <a:graphicFrameLocks noChangeAspect="1"/>
          </p:cNvGraphicFramePr>
          <p:nvPr/>
        </p:nvGraphicFramePr>
        <p:xfrm>
          <a:off x="1068388" y="4032250"/>
          <a:ext cx="1785937" cy="846138"/>
        </p:xfrm>
        <a:graphic>
          <a:graphicData uri="http://schemas.openxmlformats.org/presentationml/2006/ole">
            <mc:AlternateContent xmlns:mc="http://schemas.openxmlformats.org/markup-compatibility/2006">
              <mc:Choice xmlns:v="urn:schemas-microsoft-com:vml" Requires="v">
                <p:oleObj spid="_x0000_s17417" name="Equation" r:id="rId7" imgW="1231265" imgH="584200" progId="Equation.DSMT4">
                  <p:embed/>
                </p:oleObj>
              </mc:Choice>
              <mc:Fallback>
                <p:oleObj name="Equation" r:id="rId7" imgW="1231265" imgH="584200" progId="Equation.DSMT4">
                  <p:embed/>
                  <p:pic>
                    <p:nvPicPr>
                      <p:cNvPr id="0" name="OLE substitute image"/>
                      <p:cNvPicPr/>
                      <p:nvPr/>
                    </p:nvPicPr>
                    <p:blipFill>
                      <a:blip r:embed="rId8">
                        <a:extLst>
                          <a:ext uri="{28A0092B-C50C-407E-A947-70E740481C1C}">
                            <a14:useLocalDpi xmlns:a14="http://schemas.microsoft.com/office/drawing/2010/main" val="0"/>
                          </a:ext>
                        </a:extLst>
                      </a:blip>
                      <a:stretch>
                        <a:fillRect/>
                      </a:stretch>
                    </p:blipFill>
                    <p:spPr>
                      <a:xfrm>
                        <a:off x="1068388" y="4032250"/>
                        <a:ext cx="1785937" cy="846138"/>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1202" name="TextBox 1"/>
          <p:cNvSpPr txBox="1">
            <a:spLocks noChangeArrowheads="1"/>
          </p:cNvSpPr>
          <p:nvPr/>
        </p:nvSpPr>
        <p:spPr bwMode="auto">
          <a:xfrm>
            <a:off x="419100" y="617538"/>
            <a:ext cx="83899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en-US">
                <a:latin typeface="黑体" panose="02010609060101010101" pitchFamily="49" charset="-122"/>
                <a:ea typeface="黑体" panose="02010609060101010101" pitchFamily="49" charset="-122"/>
              </a:rPr>
              <a:t>           力热效率的相关计算</a:t>
            </a:r>
          </a:p>
        </p:txBody>
      </p:sp>
      <p:sp>
        <p:nvSpPr>
          <p:cNvPr id="48131" name="TextBox 1"/>
          <p:cNvSpPr txBox="1">
            <a:spLocks noChangeArrowheads="1"/>
          </p:cNvSpPr>
          <p:nvPr/>
        </p:nvSpPr>
        <p:spPr bwMode="auto">
          <a:xfrm>
            <a:off x="263525" y="1257300"/>
            <a:ext cx="8389938"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7. (2020·</a:t>
            </a:r>
            <a:r>
              <a:rPr lang="zh-CN" altLang="en-US">
                <a:latin typeface="宋体" panose="02010600030101010101" pitchFamily="2" charset="-122"/>
                <a:ea typeface="宋体" panose="02010600030101010101" pitchFamily="2" charset="-122"/>
              </a:rPr>
              <a:t>江西模拟改编</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小雨乘车到南昌旅游时，在某处高速公路上看到如图所示的标志牌。</a:t>
            </a:r>
            <a:endParaRPr lang="en-US" altLang="zh-CN">
              <a:latin typeface="宋体" panose="02010600030101010101" pitchFamily="2" charset="-122"/>
              <a:ea typeface="宋体" panose="02010600030101010101" pitchFamily="2" charset="-122"/>
            </a:endParaRPr>
          </a:p>
          <a:p>
            <a:pPr eaLnBrk="1" hangingPunct="1"/>
            <a:endParaRPr lang="en-US" altLang="zh-CN">
              <a:latin typeface="宋体" panose="02010600030101010101" pitchFamily="2" charset="-122"/>
              <a:ea typeface="宋体" panose="02010600030101010101" pitchFamily="2" charset="-122"/>
            </a:endParaRPr>
          </a:p>
          <a:p>
            <a:pPr eaLnBrk="1" hangingPunct="1"/>
            <a:endParaRPr lang="en-US" altLang="zh-CN">
              <a:latin typeface="宋体" panose="02010600030101010101" pitchFamily="2" charset="-122"/>
              <a:ea typeface="宋体" panose="02010600030101010101" pitchFamily="2" charset="-122"/>
            </a:endParaRPr>
          </a:p>
          <a:p>
            <a:pPr eaLnBrk="1" hangingPunct="1"/>
            <a:endParaRPr lang="en-US" altLang="zh-CN">
              <a:latin typeface="宋体" panose="02010600030101010101" pitchFamily="2" charset="-122"/>
              <a:ea typeface="宋体" panose="02010600030101010101" pitchFamily="2" charset="-122"/>
            </a:endParaRPr>
          </a:p>
          <a:p>
            <a:pPr eaLnBrk="1" hangingPunct="1"/>
            <a:r>
              <a:rPr lang="zh-CN"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在不违反交通规则的前提下，小雨从此处到达南昌至少需要多长时间？</a:t>
            </a:r>
          </a:p>
        </p:txBody>
      </p:sp>
      <p:sp>
        <p:nvSpPr>
          <p:cNvPr id="5" name="圆角矩形 2"/>
          <p:cNvSpPr/>
          <p:nvPr/>
        </p:nvSpPr>
        <p:spPr bwMode="auto">
          <a:xfrm>
            <a:off x="466837" y="774675"/>
            <a:ext cx="118882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lnSpc>
                <a:spcPct val="150000"/>
              </a:lnSpc>
              <a:defRPr/>
            </a:pP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类型</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2</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pic>
        <p:nvPicPr>
          <p:cNvPr id="48133"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184525" y="2170113"/>
            <a:ext cx="247650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13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1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p:bldLst>
  </p:timing>
</p:sld>
</file>

<file path=ppt/slides/slide3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9154" name="TextBox 1"/>
          <p:cNvSpPr txBox="1">
            <a:spLocks noChangeArrowheads="1"/>
          </p:cNvSpPr>
          <p:nvPr/>
        </p:nvSpPr>
        <p:spPr bwMode="auto">
          <a:xfrm>
            <a:off x="346075" y="555625"/>
            <a:ext cx="9050338" cy="405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若小雨乘坐的汽车实际以</a:t>
            </a:r>
            <a:r>
              <a:rPr lang="zh-CN" altLang="zh-CN">
                <a:latin typeface="宋体" panose="02010600030101010101" pitchFamily="2" charset="-122"/>
                <a:ea typeface="宋体" panose="02010600030101010101" pitchFamily="2" charset="-122"/>
              </a:rPr>
              <a:t>108 km/h</a:t>
            </a:r>
            <a:r>
              <a:rPr lang="zh-CN" altLang="en-US">
                <a:latin typeface="宋体" panose="02010600030101010101" pitchFamily="2" charset="-122"/>
                <a:ea typeface="宋体" panose="02010600030101010101" pitchFamily="2" charset="-122"/>
              </a:rPr>
              <a:t>的速度匀速行驶，汽车发动机的功率</a:t>
            </a:r>
          </a:p>
          <a:p>
            <a:pPr eaLnBrk="1" hangingPunct="1"/>
            <a:r>
              <a:rPr lang="zh-CN" altLang="en-US">
                <a:latin typeface="宋体" panose="02010600030101010101" pitchFamily="2" charset="-122"/>
                <a:ea typeface="宋体" panose="02010600030101010101" pitchFamily="2" charset="-122"/>
              </a:rPr>
              <a:t>恒定为</a:t>
            </a:r>
            <a:r>
              <a:rPr lang="zh-CN" altLang="zh-CN">
                <a:latin typeface="宋体" panose="02010600030101010101" pitchFamily="2" charset="-122"/>
                <a:ea typeface="宋体" panose="02010600030101010101" pitchFamily="2" charset="-122"/>
              </a:rPr>
              <a:t>27 kW</a:t>
            </a:r>
            <a:r>
              <a:rPr lang="zh-CN" altLang="en-US">
                <a:latin typeface="宋体" panose="02010600030101010101" pitchFamily="2" charset="-122"/>
                <a:ea typeface="宋体" panose="02010600030101010101" pitchFamily="2" charset="-122"/>
              </a:rPr>
              <a:t>，则行驶过程中汽车发动机的牵引力是多少？若在这段行程内</a:t>
            </a:r>
          </a:p>
          <a:p>
            <a:pPr eaLnBrk="1" hangingPunct="1"/>
            <a:r>
              <a:rPr lang="zh-CN" altLang="en-US">
                <a:latin typeface="宋体" panose="02010600030101010101" pitchFamily="2" charset="-122"/>
                <a:ea typeface="宋体" panose="02010600030101010101" pitchFamily="2" charset="-122"/>
              </a:rPr>
              <a:t>该车消耗了</a:t>
            </a:r>
            <a:r>
              <a:rPr lang="zh-CN" altLang="zh-CN">
                <a:latin typeface="宋体" panose="02010600030101010101" pitchFamily="2" charset="-122"/>
                <a:ea typeface="宋体" panose="02010600030101010101" pitchFamily="2" charset="-122"/>
              </a:rPr>
              <a:t>4.5 L</a:t>
            </a:r>
            <a:r>
              <a:rPr lang="zh-CN" altLang="en-US">
                <a:latin typeface="宋体" panose="02010600030101010101" pitchFamily="2" charset="-122"/>
                <a:ea typeface="宋体" panose="02010600030101010101" pitchFamily="2" charset="-122"/>
              </a:rPr>
              <a:t>的燃油，则该车发动机的效率是多大？</a:t>
            </a:r>
          </a:p>
          <a:p>
            <a:pPr eaLnBrk="1" hangingPunct="1"/>
            <a:r>
              <a:rPr lang="zh-CN" altLang="zh-CN">
                <a:latin typeface="宋体" panose="02010600030101010101" pitchFamily="2" charset="-122"/>
                <a:ea typeface="宋体" panose="02010600030101010101" pitchFamily="2" charset="-122"/>
              </a:rPr>
              <a:t>(</a:t>
            </a:r>
            <a:r>
              <a:rPr lang="zh-CN" altLang="zh-CN" i="1">
                <a:latin typeface="宋体" panose="02010600030101010101" pitchFamily="2" charset="-122"/>
                <a:ea typeface="宋体" panose="02010600030101010101" pitchFamily="2" charset="-122"/>
              </a:rPr>
              <a:t>q</a:t>
            </a:r>
            <a:r>
              <a:rPr lang="zh-CN" altLang="en-US" baseline="-25000">
                <a:latin typeface="宋体" panose="02010600030101010101" pitchFamily="2" charset="-122"/>
                <a:ea typeface="宋体" panose="02010600030101010101" pitchFamily="2" charset="-122"/>
              </a:rPr>
              <a:t>燃油</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4.0×10</a:t>
            </a:r>
            <a:r>
              <a:rPr lang="zh-CN" altLang="zh-CN" baseline="30000">
                <a:latin typeface="宋体" panose="02010600030101010101" pitchFamily="2" charset="-122"/>
                <a:ea typeface="宋体" panose="02010600030101010101" pitchFamily="2" charset="-122"/>
              </a:rPr>
              <a:t>7</a:t>
            </a:r>
            <a:r>
              <a:rPr lang="zh-CN" altLang="zh-CN">
                <a:latin typeface="宋体" panose="02010600030101010101" pitchFamily="2" charset="-122"/>
                <a:ea typeface="宋体" panose="02010600030101010101" pitchFamily="2" charset="-122"/>
              </a:rPr>
              <a:t> J/L)</a:t>
            </a:r>
            <a:endParaRPr lang="en-US" altLang="zh-CN">
              <a:latin typeface="宋体" panose="02010600030101010101" pitchFamily="2" charset="-122"/>
              <a:ea typeface="宋体" panose="02010600030101010101" pitchFamily="2" charset="-122"/>
            </a:endParaRPr>
          </a:p>
          <a:p>
            <a:pPr eaLnBrk="1" hangingPunct="1"/>
            <a:r>
              <a:rPr lang="zh-CN" altLang="en-US">
                <a:solidFill>
                  <a:srgbClr val="C4000B"/>
                </a:solidFill>
              </a:rPr>
              <a:t>解：</a:t>
            </a:r>
            <a:r>
              <a:rPr lang="zh-CN" altLang="zh-CN"/>
              <a:t>(1)</a:t>
            </a:r>
            <a:r>
              <a:rPr lang="zh-CN" altLang="en-US"/>
              <a:t>标志牌上的“</a:t>
            </a:r>
            <a:r>
              <a:rPr lang="zh-CN" altLang="zh-CN"/>
              <a:t>120”</a:t>
            </a:r>
            <a:r>
              <a:rPr lang="zh-CN" altLang="en-US"/>
              <a:t>指：此路段限速</a:t>
            </a:r>
            <a:r>
              <a:rPr lang="zh-CN" altLang="zh-CN"/>
              <a:t>120 km/h</a:t>
            </a:r>
            <a:r>
              <a:rPr lang="zh-CN" altLang="en-US"/>
              <a:t>，</a:t>
            </a:r>
          </a:p>
          <a:p>
            <a:pPr eaLnBrk="1" hangingPunct="1"/>
            <a:r>
              <a:rPr lang="zh-CN" altLang="zh-CN"/>
              <a:t>60 km</a:t>
            </a:r>
            <a:r>
              <a:rPr lang="zh-CN" altLang="en-US"/>
              <a:t>意思是：此处到南昌的距离是</a:t>
            </a:r>
            <a:r>
              <a:rPr lang="zh-CN" altLang="zh-CN"/>
              <a:t>60 km</a:t>
            </a:r>
            <a:r>
              <a:rPr lang="zh-CN" altLang="en-US"/>
              <a:t>；</a:t>
            </a:r>
          </a:p>
          <a:p>
            <a:pPr eaLnBrk="1" hangingPunct="1">
              <a:lnSpc>
                <a:spcPct val="200000"/>
              </a:lnSpc>
            </a:pPr>
            <a:r>
              <a:rPr lang="zh-CN" altLang="en-US"/>
              <a:t>由</a:t>
            </a:r>
            <a:r>
              <a:rPr lang="zh-CN" altLang="zh-CN" i="1"/>
              <a:t>v</a:t>
            </a:r>
            <a:r>
              <a:rPr lang="zh-CN" altLang="en-US"/>
              <a:t>＝   得在不违反交通规则的前提下，小雨从此处到达南昌的最短时间：</a:t>
            </a:r>
          </a:p>
          <a:p>
            <a:pPr eaLnBrk="1" hangingPunct="1">
              <a:lnSpc>
                <a:spcPct val="200000"/>
              </a:lnSpc>
            </a:pPr>
            <a:r>
              <a:rPr lang="zh-CN" altLang="zh-CN" i="1"/>
              <a:t>t</a:t>
            </a:r>
            <a:r>
              <a:rPr lang="zh-CN" altLang="en-US"/>
              <a:t>＝           ＝</a:t>
            </a:r>
            <a:r>
              <a:rPr lang="zh-CN" altLang="zh-CN"/>
              <a:t>0.5 h</a:t>
            </a:r>
            <a:r>
              <a:rPr lang="zh-CN" altLang="en-US"/>
              <a:t>。</a:t>
            </a:r>
          </a:p>
        </p:txBody>
      </p:sp>
      <p:graphicFrame>
        <p:nvGraphicFramePr>
          <p:cNvPr id="3" name="Object 3"/>
          <p:cNvGraphicFramePr>
            <a:graphicFrameLocks noChangeAspect="1"/>
          </p:cNvGraphicFramePr>
          <p:nvPr/>
        </p:nvGraphicFramePr>
        <p:xfrm>
          <a:off x="1176338" y="3411538"/>
          <a:ext cx="195262" cy="603250"/>
        </p:xfrm>
        <a:graphic>
          <a:graphicData uri="http://schemas.openxmlformats.org/presentationml/2006/ole">
            <mc:AlternateContent xmlns:mc="http://schemas.openxmlformats.org/markup-compatibility/2006">
              <mc:Choice xmlns:v="urn:schemas-microsoft-com:vml" Requires="v">
                <p:oleObj spid="_x0000_s18437" name="Equation" r:id="rId3" imgW="127000" imgH="393065" progId="Equation.DSMT4">
                  <p:embed/>
                </p:oleObj>
              </mc:Choice>
              <mc:Fallback>
                <p:oleObj name="Equation" r:id="rId3" imgW="127000" imgH="393065"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1176338" y="3411538"/>
                        <a:ext cx="195262" cy="603250"/>
                      </a:xfrm>
                      <a:prstGeom prst="rect">
                        <a:avLst/>
                      </a:prstGeom>
                      <a:noFill/>
                      <a:ln>
                        <a:noFill/>
                      </a:ln>
                      <a:effectLst/>
                    </p:spPr>
                  </p:pic>
                </p:oleObj>
              </mc:Fallback>
            </mc:AlternateContent>
          </a:graphicData>
        </a:graphic>
      </p:graphicFrame>
      <p:graphicFrame>
        <p:nvGraphicFramePr>
          <p:cNvPr id="4" name="Object 4"/>
          <p:cNvGraphicFramePr>
            <a:graphicFrameLocks noChangeAspect="1"/>
          </p:cNvGraphicFramePr>
          <p:nvPr/>
        </p:nvGraphicFramePr>
        <p:xfrm>
          <a:off x="819150" y="4014788"/>
          <a:ext cx="1343025" cy="603250"/>
        </p:xfrm>
        <a:graphic>
          <a:graphicData uri="http://schemas.openxmlformats.org/presentationml/2006/ole">
            <mc:AlternateContent xmlns:mc="http://schemas.openxmlformats.org/markup-compatibility/2006">
              <mc:Choice xmlns:v="urn:schemas-microsoft-com:vml" Requires="v">
                <p:oleObj spid="_x0000_s18438" name="Equation" r:id="rId5" imgW="875665" imgH="393700" progId="Equation.DSMT4">
                  <p:embed/>
                </p:oleObj>
              </mc:Choice>
              <mc:Fallback>
                <p:oleObj name="Equation" r:id="rId5" imgW="875665" imgH="3937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819150" y="4014788"/>
                        <a:ext cx="1343025" cy="603250"/>
                      </a:xfrm>
                      <a:prstGeom prst="rect">
                        <a:avLst/>
                      </a:prstGeom>
                      <a:noFill/>
                      <a:ln>
                        <a:noFill/>
                      </a:ln>
                      <a:effectLst/>
                    </p:spPr>
                  </p:pic>
                </p:oleObj>
              </mc:Fallback>
            </mc:AlternateContent>
          </a:graphicData>
        </a:graphic>
      </p:graphicFrame>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4915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9154">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9154">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9154">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3250" name="TextBox 1"/>
          <p:cNvSpPr txBox="1">
            <a:spLocks noChangeArrowheads="1"/>
          </p:cNvSpPr>
          <p:nvPr/>
        </p:nvSpPr>
        <p:spPr bwMode="auto">
          <a:xfrm>
            <a:off x="346075" y="490538"/>
            <a:ext cx="8389938"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lnSpc>
                <a:spcPct val="200000"/>
              </a:lnSpc>
            </a:pPr>
            <a:r>
              <a:rPr lang="en-US" altLang="zh-CN"/>
              <a:t>(2)</a:t>
            </a:r>
            <a:r>
              <a:rPr lang="zh-CN" altLang="en-US"/>
              <a:t>汽车的速度：</a:t>
            </a:r>
          </a:p>
          <a:p>
            <a:pPr eaLnBrk="1" hangingPunct="1">
              <a:lnSpc>
                <a:spcPct val="200000"/>
              </a:lnSpc>
            </a:pPr>
            <a:r>
              <a:rPr lang="en-US" altLang="zh-CN" i="1"/>
              <a:t>v</a:t>
            </a:r>
            <a:r>
              <a:rPr lang="en-US" altLang="zh-CN"/>
              <a:t>′＝108 km/h＝       ＝30 m/s，</a:t>
            </a:r>
          </a:p>
          <a:p>
            <a:pPr eaLnBrk="1" hangingPunct="1">
              <a:lnSpc>
                <a:spcPct val="200000"/>
              </a:lnSpc>
            </a:pPr>
            <a:r>
              <a:rPr lang="zh-CN" altLang="en-US"/>
              <a:t>由</a:t>
            </a:r>
            <a:r>
              <a:rPr lang="en-US" altLang="zh-CN" i="1"/>
              <a:t>P</a:t>
            </a:r>
            <a:r>
              <a:rPr lang="en-US" altLang="zh-CN"/>
              <a:t>＝       ＝</a:t>
            </a:r>
            <a:r>
              <a:rPr lang="en-US" altLang="zh-CN" i="1"/>
              <a:t>Fv</a:t>
            </a:r>
            <a:r>
              <a:rPr lang="zh-CN" altLang="en-US"/>
              <a:t>可得，汽车的牵引力：</a:t>
            </a:r>
          </a:p>
          <a:p>
            <a:pPr eaLnBrk="1" hangingPunct="1">
              <a:lnSpc>
                <a:spcPct val="200000"/>
              </a:lnSpc>
            </a:pPr>
            <a:r>
              <a:rPr lang="en-US" altLang="zh-CN" i="1"/>
              <a:t>F</a:t>
            </a:r>
            <a:r>
              <a:rPr lang="en-US" altLang="zh-CN"/>
              <a:t>＝            ＝900 N，</a:t>
            </a:r>
          </a:p>
          <a:p>
            <a:pPr eaLnBrk="1" hangingPunct="1">
              <a:lnSpc>
                <a:spcPct val="200000"/>
              </a:lnSpc>
            </a:pPr>
            <a:r>
              <a:rPr lang="zh-CN" altLang="en-US"/>
              <a:t>由</a:t>
            </a:r>
            <a:r>
              <a:rPr lang="en-US" altLang="zh-CN" i="1"/>
              <a:t>v</a:t>
            </a:r>
            <a:r>
              <a:rPr lang="en-US" altLang="zh-CN"/>
              <a:t>＝   </a:t>
            </a:r>
            <a:r>
              <a:rPr lang="zh-CN" altLang="en-US"/>
              <a:t>得，在这段行程内该车所用时间：</a:t>
            </a:r>
          </a:p>
          <a:p>
            <a:pPr eaLnBrk="1" hangingPunct="1">
              <a:lnSpc>
                <a:spcPct val="200000"/>
              </a:lnSpc>
            </a:pPr>
            <a:r>
              <a:rPr lang="en-US" altLang="zh-CN" i="1"/>
              <a:t>t</a:t>
            </a:r>
            <a:r>
              <a:rPr lang="en-US" altLang="zh-CN"/>
              <a:t>＝                      ＝2 000 s，</a:t>
            </a:r>
          </a:p>
        </p:txBody>
      </p:sp>
      <p:graphicFrame>
        <p:nvGraphicFramePr>
          <p:cNvPr id="53251" name="Object 3"/>
          <p:cNvGraphicFramePr>
            <a:graphicFrameLocks noChangeAspect="1"/>
          </p:cNvGraphicFramePr>
          <p:nvPr/>
        </p:nvGraphicFramePr>
        <p:xfrm>
          <a:off x="2439988" y="1257300"/>
          <a:ext cx="828675" cy="534988"/>
        </p:xfrm>
        <a:graphic>
          <a:graphicData uri="http://schemas.openxmlformats.org/presentationml/2006/ole">
            <mc:AlternateContent xmlns:mc="http://schemas.openxmlformats.org/markup-compatibility/2006">
              <mc:Choice xmlns:v="urn:schemas-microsoft-com:vml" Requires="v">
                <p:oleObj spid="_x0000_s19467" name="Equation" r:id="rId3" imgW="609600" imgH="393700" progId="Equation.DSMT4">
                  <p:embed/>
                </p:oleObj>
              </mc:Choice>
              <mc:Fallback>
                <p:oleObj name="Equation" r:id="rId3" imgW="609600" imgH="3937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2439988" y="1257300"/>
                        <a:ext cx="828675" cy="534988"/>
                      </a:xfrm>
                      <a:prstGeom prst="rect">
                        <a:avLst/>
                      </a:prstGeom>
                      <a:noFill/>
                      <a:ln>
                        <a:noFill/>
                      </a:ln>
                      <a:effectLst/>
                    </p:spPr>
                  </p:pic>
                </p:oleObj>
              </mc:Fallback>
            </mc:AlternateContent>
          </a:graphicData>
        </a:graphic>
      </p:graphicFrame>
      <p:graphicFrame>
        <p:nvGraphicFramePr>
          <p:cNvPr id="53252" name="Object 4"/>
          <p:cNvGraphicFramePr>
            <a:graphicFrameLocks noChangeAspect="1"/>
          </p:cNvGraphicFramePr>
          <p:nvPr/>
        </p:nvGraphicFramePr>
        <p:xfrm>
          <a:off x="1090613" y="1841500"/>
          <a:ext cx="742950" cy="534988"/>
        </p:xfrm>
        <a:graphic>
          <a:graphicData uri="http://schemas.openxmlformats.org/presentationml/2006/ole">
            <mc:AlternateContent xmlns:mc="http://schemas.openxmlformats.org/markup-compatibility/2006">
              <mc:Choice xmlns:v="urn:schemas-microsoft-com:vml" Requires="v">
                <p:oleObj spid="_x0000_s19468" name="Equation" r:id="rId5" imgW="546100" imgH="393700" progId="Equation.DSMT4">
                  <p:embed/>
                </p:oleObj>
              </mc:Choice>
              <mc:Fallback>
                <p:oleObj name="Equation" r:id="rId5" imgW="546100" imgH="3937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1090613" y="1841500"/>
                        <a:ext cx="742950" cy="534988"/>
                      </a:xfrm>
                      <a:prstGeom prst="rect">
                        <a:avLst/>
                      </a:prstGeom>
                      <a:noFill/>
                      <a:ln>
                        <a:noFill/>
                      </a:ln>
                      <a:effectLst/>
                    </p:spPr>
                  </p:pic>
                </p:oleObj>
              </mc:Fallback>
            </mc:AlternateContent>
          </a:graphicData>
        </a:graphic>
      </p:graphicFrame>
      <p:graphicFrame>
        <p:nvGraphicFramePr>
          <p:cNvPr id="53253" name="Object 5"/>
          <p:cNvGraphicFramePr>
            <a:graphicFrameLocks noChangeAspect="1"/>
          </p:cNvGraphicFramePr>
          <p:nvPr/>
        </p:nvGraphicFramePr>
        <p:xfrm>
          <a:off x="995363" y="2425700"/>
          <a:ext cx="1312862" cy="534988"/>
        </p:xfrm>
        <a:graphic>
          <a:graphicData uri="http://schemas.openxmlformats.org/presentationml/2006/ole">
            <mc:AlternateContent xmlns:mc="http://schemas.openxmlformats.org/markup-compatibility/2006">
              <mc:Choice xmlns:v="urn:schemas-microsoft-com:vml" Requires="v">
                <p:oleObj spid="_x0000_s19469" name="Equation" r:id="rId7" imgW="965200" imgH="393700" progId="Equation.DSMT4">
                  <p:embed/>
                </p:oleObj>
              </mc:Choice>
              <mc:Fallback>
                <p:oleObj name="Equation" r:id="rId7" imgW="965200" imgH="393700" progId="Equation.DSMT4">
                  <p:embed/>
                  <p:pic>
                    <p:nvPicPr>
                      <p:cNvPr id="0" name="OLE substitute image"/>
                      <p:cNvPicPr/>
                      <p:nvPr/>
                    </p:nvPicPr>
                    <p:blipFill>
                      <a:blip r:embed="rId8">
                        <a:extLst>
                          <a:ext uri="{28A0092B-C50C-407E-A947-70E740481C1C}">
                            <a14:useLocalDpi xmlns:a14="http://schemas.microsoft.com/office/drawing/2010/main" val="0"/>
                          </a:ext>
                        </a:extLst>
                      </a:blip>
                      <a:stretch>
                        <a:fillRect/>
                      </a:stretch>
                    </p:blipFill>
                    <p:spPr>
                      <a:xfrm>
                        <a:off x="995363" y="2425700"/>
                        <a:ext cx="1312862" cy="534988"/>
                      </a:xfrm>
                      <a:prstGeom prst="rect">
                        <a:avLst/>
                      </a:prstGeom>
                      <a:noFill/>
                      <a:ln>
                        <a:noFill/>
                      </a:ln>
                      <a:effectLst/>
                    </p:spPr>
                  </p:pic>
                </p:oleObj>
              </mc:Fallback>
            </mc:AlternateContent>
          </a:graphicData>
        </a:graphic>
      </p:graphicFrame>
      <p:graphicFrame>
        <p:nvGraphicFramePr>
          <p:cNvPr id="53254" name="Object 3"/>
          <p:cNvGraphicFramePr>
            <a:graphicFrameLocks noChangeAspect="1"/>
          </p:cNvGraphicFramePr>
          <p:nvPr/>
        </p:nvGraphicFramePr>
        <p:xfrm>
          <a:off x="1176338" y="3046413"/>
          <a:ext cx="173037" cy="534987"/>
        </p:xfrm>
        <a:graphic>
          <a:graphicData uri="http://schemas.openxmlformats.org/presentationml/2006/ole">
            <mc:AlternateContent xmlns:mc="http://schemas.openxmlformats.org/markup-compatibility/2006">
              <mc:Choice xmlns:v="urn:schemas-microsoft-com:vml" Requires="v">
                <p:oleObj spid="_x0000_s19470" name="Equation" r:id="rId9" imgW="127000" imgH="393065" progId="Equation.DSMT4">
                  <p:embed/>
                </p:oleObj>
              </mc:Choice>
              <mc:Fallback>
                <p:oleObj name="Equation" r:id="rId9" imgW="127000" imgH="393065" progId="Equation.DSMT4">
                  <p:embed/>
                  <p:pic>
                    <p:nvPicPr>
                      <p:cNvPr id="0" name="OLE substitute image"/>
                      <p:cNvPicPr/>
                      <p:nvPr/>
                    </p:nvPicPr>
                    <p:blipFill>
                      <a:blip r:embed="rId10">
                        <a:extLst>
                          <a:ext uri="{28A0092B-C50C-407E-A947-70E740481C1C}">
                            <a14:useLocalDpi xmlns:a14="http://schemas.microsoft.com/office/drawing/2010/main" val="0"/>
                          </a:ext>
                        </a:extLst>
                      </a:blip>
                      <a:stretch>
                        <a:fillRect/>
                      </a:stretch>
                    </p:blipFill>
                    <p:spPr>
                      <a:xfrm>
                        <a:off x="1176338" y="3046413"/>
                        <a:ext cx="173037" cy="534987"/>
                      </a:xfrm>
                      <a:prstGeom prst="rect">
                        <a:avLst/>
                      </a:prstGeom>
                      <a:noFill/>
                      <a:ln>
                        <a:noFill/>
                      </a:ln>
                      <a:effectLst/>
                    </p:spPr>
                  </p:pic>
                </p:oleObj>
              </mc:Fallback>
            </mc:AlternateContent>
          </a:graphicData>
        </a:graphic>
      </p:graphicFrame>
      <p:graphicFrame>
        <p:nvGraphicFramePr>
          <p:cNvPr id="53255" name="Object 7"/>
          <p:cNvGraphicFramePr>
            <a:graphicFrameLocks noChangeAspect="1"/>
          </p:cNvGraphicFramePr>
          <p:nvPr/>
        </p:nvGraphicFramePr>
        <p:xfrm>
          <a:off x="884238" y="3667125"/>
          <a:ext cx="2762250" cy="534988"/>
        </p:xfrm>
        <a:graphic>
          <a:graphicData uri="http://schemas.openxmlformats.org/presentationml/2006/ole">
            <mc:AlternateContent xmlns:mc="http://schemas.openxmlformats.org/markup-compatibility/2006">
              <mc:Choice xmlns:v="urn:schemas-microsoft-com:vml" Requires="v">
                <p:oleObj spid="_x0000_s19471" name="Equation" r:id="rId11" imgW="2032000" imgH="393700" progId="Equation.DSMT4">
                  <p:embed/>
                </p:oleObj>
              </mc:Choice>
              <mc:Fallback>
                <p:oleObj name="Equation" r:id="rId11" imgW="2032000" imgH="393700" progId="Equation.DSMT4">
                  <p:embed/>
                  <p:pic>
                    <p:nvPicPr>
                      <p:cNvPr id="0" name="OLE substitute image"/>
                      <p:cNvPicPr/>
                      <p:nvPr/>
                    </p:nvPicPr>
                    <p:blipFill>
                      <a:blip r:embed="rId12">
                        <a:extLst>
                          <a:ext uri="{28A0092B-C50C-407E-A947-70E740481C1C}">
                            <a14:useLocalDpi xmlns:a14="http://schemas.microsoft.com/office/drawing/2010/main" val="0"/>
                          </a:ext>
                        </a:extLst>
                      </a:blip>
                      <a:stretch>
                        <a:fillRect/>
                      </a:stretch>
                    </p:blipFill>
                    <p:spPr>
                      <a:xfrm>
                        <a:off x="884238" y="3667125"/>
                        <a:ext cx="2762250" cy="534988"/>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Box 1"/>
          <p:cNvSpPr txBox="1">
            <a:spLocks noChangeArrowheads="1"/>
          </p:cNvSpPr>
          <p:nvPr/>
        </p:nvSpPr>
        <p:spPr bwMode="auto">
          <a:xfrm>
            <a:off x="346075" y="687388"/>
            <a:ext cx="8389938" cy="298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en-US"/>
              <a:t>由</a:t>
            </a:r>
            <a:r>
              <a:rPr lang="en-US" altLang="zh-CN" i="1"/>
              <a:t>P</a:t>
            </a:r>
            <a:r>
              <a:rPr lang="en-US" altLang="zh-CN"/>
              <a:t>＝    </a:t>
            </a:r>
            <a:r>
              <a:rPr lang="zh-CN" altLang="en-US"/>
              <a:t>可得，发动机的牵引力所做的功：</a:t>
            </a:r>
          </a:p>
          <a:p>
            <a:pPr eaLnBrk="1" hangingPunct="1"/>
            <a:r>
              <a:rPr lang="en-US" altLang="zh-CN" i="1"/>
              <a:t>W</a:t>
            </a:r>
            <a:r>
              <a:rPr lang="en-US" altLang="zh-CN"/>
              <a:t>＝</a:t>
            </a:r>
            <a:r>
              <a:rPr lang="en-US" altLang="zh-CN" i="1"/>
              <a:t>Pt</a:t>
            </a:r>
            <a:r>
              <a:rPr lang="en-US" altLang="zh-CN"/>
              <a:t>＝27 000 W×2 000 s＝5.4×10</a:t>
            </a:r>
            <a:r>
              <a:rPr lang="en-US" altLang="zh-CN" baseline="30000"/>
              <a:t>7</a:t>
            </a:r>
            <a:r>
              <a:rPr lang="en-US" altLang="zh-CN"/>
              <a:t> J，</a:t>
            </a:r>
          </a:p>
          <a:p>
            <a:pPr eaLnBrk="1" hangingPunct="1"/>
            <a:r>
              <a:rPr lang="zh-CN" altLang="en-US"/>
              <a:t>燃油燃烧释放的热量：</a:t>
            </a:r>
          </a:p>
          <a:p>
            <a:pPr eaLnBrk="1" hangingPunct="1"/>
            <a:r>
              <a:rPr lang="en-US" altLang="zh-CN" i="1"/>
              <a:t>Q</a:t>
            </a:r>
            <a:r>
              <a:rPr lang="zh-CN" altLang="en-US" baseline="-25000"/>
              <a:t>放</a:t>
            </a:r>
            <a:r>
              <a:rPr lang="zh-CN" altLang="en-US"/>
              <a:t>＝</a:t>
            </a:r>
            <a:r>
              <a:rPr lang="en-US" altLang="zh-CN" i="1"/>
              <a:t>Vq</a:t>
            </a:r>
            <a:r>
              <a:rPr lang="zh-CN" altLang="en-US" baseline="-25000"/>
              <a:t>燃油</a:t>
            </a:r>
            <a:r>
              <a:rPr lang="zh-CN" altLang="en-US"/>
              <a:t>＝</a:t>
            </a:r>
            <a:r>
              <a:rPr lang="en-US" altLang="zh-CN"/>
              <a:t>4.5 L×4.0×10</a:t>
            </a:r>
            <a:r>
              <a:rPr lang="en-US" altLang="zh-CN" baseline="30000"/>
              <a:t>7</a:t>
            </a:r>
            <a:r>
              <a:rPr lang="en-US" altLang="zh-CN"/>
              <a:t> J/L＝1.8×10</a:t>
            </a:r>
            <a:r>
              <a:rPr lang="en-US" altLang="zh-CN" baseline="30000"/>
              <a:t>8</a:t>
            </a:r>
            <a:r>
              <a:rPr lang="en-US" altLang="zh-CN"/>
              <a:t> J，</a:t>
            </a:r>
          </a:p>
          <a:p>
            <a:pPr eaLnBrk="1" hangingPunct="1"/>
            <a:r>
              <a:rPr lang="zh-CN" altLang="en-US"/>
              <a:t>该车发动机的效率：</a:t>
            </a:r>
          </a:p>
          <a:p>
            <a:pPr eaLnBrk="1" hangingPunct="1">
              <a:lnSpc>
                <a:spcPct val="200000"/>
              </a:lnSpc>
            </a:pPr>
            <a:r>
              <a:rPr lang="el-GR" altLang="zh-CN" i="1"/>
              <a:t>η</a:t>
            </a:r>
            <a:r>
              <a:rPr lang="el-GR" altLang="zh-CN"/>
              <a:t>＝</a:t>
            </a:r>
            <a:r>
              <a:rPr lang="en-US" altLang="zh-CN"/>
              <a:t>                ×100%＝30%。</a:t>
            </a:r>
          </a:p>
        </p:txBody>
      </p:sp>
      <p:graphicFrame>
        <p:nvGraphicFramePr>
          <p:cNvPr id="54275" name="Object 2"/>
          <p:cNvGraphicFramePr>
            <a:graphicFrameLocks noChangeAspect="1"/>
          </p:cNvGraphicFramePr>
          <p:nvPr/>
        </p:nvGraphicFramePr>
        <p:xfrm>
          <a:off x="1158875" y="719138"/>
          <a:ext cx="309563" cy="534987"/>
        </p:xfrm>
        <a:graphic>
          <a:graphicData uri="http://schemas.openxmlformats.org/presentationml/2006/ole">
            <mc:AlternateContent xmlns:mc="http://schemas.openxmlformats.org/markup-compatibility/2006">
              <mc:Choice xmlns:v="urn:schemas-microsoft-com:vml" Requires="v">
                <p:oleObj spid="_x0000_s20485" name="Equation" r:id="rId3" imgW="228600" imgH="393700" progId="Equation.DSMT4">
                  <p:embed/>
                </p:oleObj>
              </mc:Choice>
              <mc:Fallback>
                <p:oleObj name="Equation" r:id="rId3" imgW="228600" imgH="3937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1158875" y="719138"/>
                        <a:ext cx="309563" cy="534987"/>
                      </a:xfrm>
                      <a:prstGeom prst="rect">
                        <a:avLst/>
                      </a:prstGeom>
                      <a:noFill/>
                      <a:ln>
                        <a:noFill/>
                      </a:ln>
                      <a:effectLst/>
                    </p:spPr>
                  </p:pic>
                </p:oleObj>
              </mc:Fallback>
            </mc:AlternateContent>
          </a:graphicData>
        </a:graphic>
      </p:graphicFrame>
      <p:graphicFrame>
        <p:nvGraphicFramePr>
          <p:cNvPr id="54276" name="Object 3"/>
          <p:cNvGraphicFramePr>
            <a:graphicFrameLocks noChangeAspect="1"/>
          </p:cNvGraphicFramePr>
          <p:nvPr/>
        </p:nvGraphicFramePr>
        <p:xfrm>
          <a:off x="1052513" y="3079750"/>
          <a:ext cx="1912937" cy="604838"/>
        </p:xfrm>
        <a:graphic>
          <a:graphicData uri="http://schemas.openxmlformats.org/presentationml/2006/ole">
            <mc:AlternateContent xmlns:mc="http://schemas.openxmlformats.org/markup-compatibility/2006">
              <mc:Choice xmlns:v="urn:schemas-microsoft-com:vml" Requires="v">
                <p:oleObj spid="_x0000_s20486" name="Equation" r:id="rId5" imgW="1485900" imgH="469900" progId="Equation.DSMT4">
                  <p:embed/>
                </p:oleObj>
              </mc:Choice>
              <mc:Fallback>
                <p:oleObj name="Equation" r:id="rId5" imgW="1485900" imgH="4699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1052513" y="3079750"/>
                        <a:ext cx="1912937" cy="604838"/>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3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5298" name="TextBox 1"/>
          <p:cNvSpPr txBox="1">
            <a:spLocks noChangeArrowheads="1"/>
          </p:cNvSpPr>
          <p:nvPr/>
        </p:nvSpPr>
        <p:spPr bwMode="auto">
          <a:xfrm>
            <a:off x="346075" y="617538"/>
            <a:ext cx="8607425"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8</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(2020·</a:t>
            </a:r>
            <a:r>
              <a:rPr lang="zh-CN" altLang="en-US">
                <a:latin typeface="宋体" panose="02010600030101010101" pitchFamily="2" charset="-122"/>
                <a:ea typeface="宋体" panose="02010600030101010101" pitchFamily="2" charset="-122"/>
              </a:rPr>
              <a:t>黔南州</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小聪的体重是</a:t>
            </a:r>
            <a:r>
              <a:rPr lang="zh-CN" altLang="zh-CN">
                <a:latin typeface="宋体" panose="02010600030101010101" pitchFamily="2" charset="-122"/>
                <a:ea typeface="宋体" panose="02010600030101010101" pitchFamily="2" charset="-122"/>
              </a:rPr>
              <a:t>500 N</a:t>
            </a:r>
            <a:r>
              <a:rPr lang="zh-CN" altLang="en-US">
                <a:latin typeface="宋体" panose="02010600030101010101" pitchFamily="2" charset="-122"/>
                <a:ea typeface="宋体" panose="02010600030101010101" pitchFamily="2" charset="-122"/>
              </a:rPr>
              <a:t>，家住</a:t>
            </a:r>
            <a:r>
              <a:rPr lang="zh-CN" altLang="zh-CN">
                <a:latin typeface="宋体" panose="02010600030101010101" pitchFamily="2" charset="-122"/>
                <a:ea typeface="宋体" panose="02010600030101010101" pitchFamily="2" charset="-122"/>
              </a:rPr>
              <a:t>19</a:t>
            </a:r>
            <a:r>
              <a:rPr lang="zh-CN" altLang="en-US">
                <a:latin typeface="宋体" panose="02010600030101010101" pitchFamily="2" charset="-122"/>
                <a:ea typeface="宋体" panose="02010600030101010101" pitchFamily="2" charset="-122"/>
              </a:rPr>
              <a:t>楼</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楼的层高为</a:t>
            </a:r>
            <a:r>
              <a:rPr lang="zh-CN" altLang="zh-CN">
                <a:latin typeface="宋体" panose="02010600030101010101" pitchFamily="2" charset="-122"/>
                <a:ea typeface="宋体" panose="02010600030101010101" pitchFamily="2" charset="-122"/>
              </a:rPr>
              <a:t>3 m)</a:t>
            </a:r>
            <a:r>
              <a:rPr lang="zh-CN" altLang="en-US">
                <a:latin typeface="宋体" panose="02010600030101010101" pitchFamily="2" charset="-122"/>
                <a:ea typeface="宋体" panose="02010600030101010101" pitchFamily="2" charset="-122"/>
              </a:rPr>
              <a:t>，</a:t>
            </a:r>
            <a:endParaRPr lang="en-US" altLang="zh-CN">
              <a:latin typeface="宋体" panose="02010600030101010101" pitchFamily="2" charset="-122"/>
              <a:ea typeface="宋体" panose="02010600030101010101" pitchFamily="2" charset="-122"/>
            </a:endParaRPr>
          </a:p>
          <a:p>
            <a:pPr eaLnBrk="1" hangingPunct="1"/>
            <a:r>
              <a:rPr lang="zh-CN" altLang="en-US">
                <a:latin typeface="宋体" panose="02010600030101010101" pitchFamily="2" charset="-122"/>
                <a:ea typeface="宋体" panose="02010600030101010101" pitchFamily="2" charset="-122"/>
              </a:rPr>
              <a:t>家里用燃气灶烧水、做饭。如果他从</a:t>
            </a:r>
            <a:r>
              <a:rPr lang="zh-CN"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楼步行上楼到家里</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走了</a:t>
            </a:r>
            <a:r>
              <a:rPr lang="zh-CN" altLang="zh-CN">
                <a:latin typeface="宋体" panose="02010600030101010101" pitchFamily="2" charset="-122"/>
                <a:ea typeface="宋体" panose="02010600030101010101" pitchFamily="2" charset="-122"/>
              </a:rPr>
              <a:t>18</a:t>
            </a:r>
            <a:r>
              <a:rPr lang="zh-CN" altLang="en-US">
                <a:latin typeface="宋体" panose="02010600030101010101" pitchFamily="2" charset="-122"/>
                <a:ea typeface="宋体" panose="02010600030101010101" pitchFamily="2" charset="-122"/>
              </a:rPr>
              <a:t>层楼</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a:t>
            </a:r>
            <a:endParaRPr lang="en-US" altLang="zh-CN">
              <a:latin typeface="宋体" panose="02010600030101010101" pitchFamily="2" charset="-122"/>
              <a:ea typeface="宋体" panose="02010600030101010101" pitchFamily="2" charset="-122"/>
            </a:endParaRPr>
          </a:p>
          <a:p>
            <a:pPr eaLnBrk="1" hangingPunct="1"/>
            <a:r>
              <a:rPr lang="zh-CN" altLang="en-US">
                <a:latin typeface="宋体" panose="02010600030101010101" pitchFamily="2" charset="-122"/>
                <a:ea typeface="宋体" panose="02010600030101010101" pitchFamily="2" charset="-122"/>
              </a:rPr>
              <a:t>用时</a:t>
            </a:r>
            <a:r>
              <a:rPr lang="zh-CN" altLang="zh-CN">
                <a:latin typeface="宋体" panose="02010600030101010101" pitchFamily="2" charset="-122"/>
                <a:ea typeface="宋体" panose="02010600030101010101" pitchFamily="2" charset="-122"/>
              </a:rPr>
              <a:t>3 min</a:t>
            </a:r>
            <a:r>
              <a:rPr lang="zh-CN" altLang="en-US">
                <a:latin typeface="宋体" panose="02010600030101010101" pitchFamily="2" charset="-122"/>
                <a:ea typeface="宋体" panose="02010600030101010101" pitchFamily="2" charset="-122"/>
              </a:rPr>
              <a:t>。已知天然气的热值为</a:t>
            </a:r>
            <a:r>
              <a:rPr lang="zh-CN" altLang="zh-CN">
                <a:latin typeface="宋体" panose="02010600030101010101" pitchFamily="2" charset="-122"/>
                <a:ea typeface="宋体" panose="02010600030101010101" pitchFamily="2" charset="-122"/>
              </a:rPr>
              <a:t>3.0×10</a:t>
            </a:r>
            <a:r>
              <a:rPr lang="zh-CN" altLang="zh-CN" baseline="30000">
                <a:latin typeface="宋体" panose="02010600030101010101" pitchFamily="2" charset="-122"/>
                <a:ea typeface="宋体" panose="02010600030101010101" pitchFamily="2" charset="-122"/>
              </a:rPr>
              <a:t>7</a:t>
            </a:r>
            <a:r>
              <a:rPr lang="zh-CN" altLang="zh-CN">
                <a:latin typeface="宋体" panose="02010600030101010101" pitchFamily="2" charset="-122"/>
                <a:ea typeface="宋体" panose="02010600030101010101" pitchFamily="2" charset="-122"/>
              </a:rPr>
              <a:t>J/m</a:t>
            </a:r>
            <a:r>
              <a:rPr lang="zh-CN" altLang="zh-CN" baseline="30000">
                <a:latin typeface="宋体" panose="02010600030101010101" pitchFamily="2" charset="-122"/>
                <a:ea typeface="宋体" panose="02010600030101010101" pitchFamily="2" charset="-122"/>
              </a:rPr>
              <a:t>3</a:t>
            </a:r>
            <a:r>
              <a:rPr lang="zh-CN" altLang="en-US">
                <a:latin typeface="宋体" panose="02010600030101010101" pitchFamily="2" charset="-122"/>
                <a:ea typeface="宋体" panose="02010600030101010101" pitchFamily="2" charset="-122"/>
              </a:rPr>
              <a:t>，水的比热容是</a:t>
            </a:r>
            <a:r>
              <a:rPr lang="zh-CN" altLang="zh-CN">
                <a:latin typeface="宋体" panose="02010600030101010101" pitchFamily="2" charset="-122"/>
                <a:ea typeface="宋体" panose="02010600030101010101" pitchFamily="2" charset="-122"/>
              </a:rPr>
              <a:t>4.2×</a:t>
            </a:r>
            <a:endParaRPr lang="en-US" altLang="zh-CN">
              <a:latin typeface="宋体" panose="02010600030101010101" pitchFamily="2" charset="-122"/>
              <a:ea typeface="宋体" panose="02010600030101010101" pitchFamily="2" charset="-122"/>
            </a:endParaRPr>
          </a:p>
          <a:p>
            <a:pPr eaLnBrk="1" hangingPunct="1"/>
            <a:r>
              <a:rPr lang="zh-CN" altLang="zh-CN">
                <a:latin typeface="宋体" panose="02010600030101010101" pitchFamily="2" charset="-122"/>
                <a:ea typeface="宋体" panose="02010600030101010101" pitchFamily="2" charset="-122"/>
              </a:rPr>
              <a:t>10</a:t>
            </a:r>
            <a:r>
              <a:rPr lang="zh-CN" altLang="zh-CN" baseline="30000">
                <a:latin typeface="宋体" panose="02010600030101010101" pitchFamily="2" charset="-122"/>
                <a:ea typeface="宋体" panose="02010600030101010101" pitchFamily="2" charset="-122"/>
              </a:rPr>
              <a:t>3</a:t>
            </a:r>
            <a:r>
              <a:rPr lang="zh-CN" altLang="zh-CN">
                <a:latin typeface="宋体" panose="02010600030101010101" pitchFamily="2" charset="-122"/>
                <a:ea typeface="宋体" panose="02010600030101010101" pitchFamily="2" charset="-122"/>
              </a:rPr>
              <a:t> J/(kg·℃)</a:t>
            </a:r>
            <a:r>
              <a:rPr lang="zh-CN" altLang="en-US">
                <a:latin typeface="宋体" panose="02010600030101010101" pitchFamily="2" charset="-122"/>
                <a:ea typeface="宋体" panose="02010600030101010101" pitchFamily="2" charset="-122"/>
              </a:rPr>
              <a:t>。求：</a:t>
            </a:r>
          </a:p>
          <a:p>
            <a:pPr eaLnBrk="1" hangingPunct="1"/>
            <a:r>
              <a:rPr lang="zh-CN"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他上楼克服重力做的功及做功的功率；</a:t>
            </a:r>
          </a:p>
          <a:p>
            <a:pPr eaLnBrk="1" hangingPunct="1"/>
            <a:r>
              <a:rPr lang="zh-CN"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完全燃烧多少立方米天然气放出的热量与小聪做的功相等？如果这些</a:t>
            </a:r>
            <a:endParaRPr lang="en-US" altLang="zh-CN">
              <a:latin typeface="宋体" panose="02010600030101010101" pitchFamily="2" charset="-122"/>
              <a:ea typeface="宋体" panose="02010600030101010101" pitchFamily="2" charset="-122"/>
            </a:endParaRPr>
          </a:p>
          <a:p>
            <a:pPr eaLnBrk="1" hangingPunct="1"/>
            <a:r>
              <a:rPr lang="zh-CN" altLang="en-US">
                <a:latin typeface="宋体" panose="02010600030101010101" pitchFamily="2" charset="-122"/>
                <a:ea typeface="宋体" panose="02010600030101010101" pitchFamily="2" charset="-122"/>
              </a:rPr>
              <a:t>热量有</a:t>
            </a:r>
            <a:r>
              <a:rPr lang="zh-CN" altLang="zh-CN">
                <a:latin typeface="宋体" panose="02010600030101010101" pitchFamily="2" charset="-122"/>
                <a:ea typeface="宋体" panose="02010600030101010101" pitchFamily="2" charset="-122"/>
              </a:rPr>
              <a:t>35%</a:t>
            </a:r>
            <a:r>
              <a:rPr lang="zh-CN" altLang="en-US">
                <a:latin typeface="宋体" panose="02010600030101010101" pitchFamily="2" charset="-122"/>
                <a:ea typeface="宋体" panose="02010600030101010101" pitchFamily="2" charset="-122"/>
              </a:rPr>
              <a:t>被水吸收，能使</a:t>
            </a:r>
            <a:r>
              <a:rPr lang="zh-CN" altLang="zh-CN">
                <a:latin typeface="宋体" panose="02010600030101010101" pitchFamily="2" charset="-122"/>
                <a:ea typeface="宋体" panose="02010600030101010101" pitchFamily="2" charset="-122"/>
              </a:rPr>
              <a:t>0.5 kg</a:t>
            </a:r>
            <a:r>
              <a:rPr lang="zh-CN" altLang="en-US">
                <a:latin typeface="宋体" panose="02010600030101010101" pitchFamily="2" charset="-122"/>
                <a:ea typeface="宋体" panose="02010600030101010101" pitchFamily="2" charset="-122"/>
              </a:rPr>
              <a:t>水的温度升高多少？</a:t>
            </a:r>
          </a:p>
        </p:txBody>
      </p:sp>
    </p:spTree>
  </p:cSld>
  <p:clrMapOvr>
    <a:masterClrMapping/>
  </p:clrMapOvr>
  <p:transition spd="med">
    <p:fade/>
  </p:transition>
</p:sld>
</file>

<file path=ppt/slides/slide39.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6322" name="TextBox 1"/>
          <p:cNvSpPr txBox="1">
            <a:spLocks noChangeArrowheads="1"/>
          </p:cNvSpPr>
          <p:nvPr/>
        </p:nvSpPr>
        <p:spPr bwMode="auto">
          <a:xfrm>
            <a:off x="346075" y="125413"/>
            <a:ext cx="8389938" cy="420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en-US">
                <a:solidFill>
                  <a:srgbClr val="C4000B"/>
                </a:solidFill>
              </a:rPr>
              <a:t>解：</a:t>
            </a:r>
            <a:r>
              <a:rPr lang="zh-CN" altLang="zh-CN"/>
              <a:t>(1)</a:t>
            </a:r>
            <a:r>
              <a:rPr lang="zh-CN" altLang="en-US"/>
              <a:t>他上楼克服重力做的功：</a:t>
            </a:r>
          </a:p>
          <a:p>
            <a:pPr eaLnBrk="1" hangingPunct="1"/>
            <a:r>
              <a:rPr lang="zh-CN" altLang="zh-CN" i="1"/>
              <a:t>W</a:t>
            </a:r>
            <a:r>
              <a:rPr lang="zh-CN" altLang="en-US"/>
              <a:t>＝</a:t>
            </a:r>
            <a:r>
              <a:rPr lang="zh-CN" altLang="zh-CN" i="1"/>
              <a:t>Gh</a:t>
            </a:r>
            <a:r>
              <a:rPr lang="zh-CN" altLang="en-US"/>
              <a:t>＝</a:t>
            </a:r>
            <a:r>
              <a:rPr lang="zh-CN" altLang="zh-CN"/>
              <a:t>500 N×18×3 m</a:t>
            </a:r>
            <a:r>
              <a:rPr lang="zh-CN" altLang="en-US"/>
              <a:t>＝</a:t>
            </a:r>
            <a:r>
              <a:rPr lang="zh-CN" altLang="zh-CN"/>
              <a:t>27 000 J</a:t>
            </a:r>
            <a:r>
              <a:rPr lang="zh-CN" altLang="en-US"/>
              <a:t>；时间</a:t>
            </a:r>
            <a:r>
              <a:rPr lang="zh-CN" altLang="zh-CN" i="1"/>
              <a:t>t</a:t>
            </a:r>
            <a:r>
              <a:rPr lang="zh-CN" altLang="en-US"/>
              <a:t>＝</a:t>
            </a:r>
            <a:r>
              <a:rPr lang="zh-CN" altLang="zh-CN"/>
              <a:t>3 min</a:t>
            </a:r>
            <a:r>
              <a:rPr lang="zh-CN" altLang="en-US"/>
              <a:t>＝</a:t>
            </a:r>
            <a:r>
              <a:rPr lang="zh-CN" altLang="zh-CN"/>
              <a:t>180 s</a:t>
            </a:r>
            <a:r>
              <a:rPr lang="zh-CN" altLang="en-US"/>
              <a:t>，</a:t>
            </a:r>
          </a:p>
          <a:p>
            <a:pPr eaLnBrk="1" hangingPunct="1">
              <a:lnSpc>
                <a:spcPct val="200000"/>
              </a:lnSpc>
            </a:pPr>
            <a:r>
              <a:rPr lang="zh-CN" altLang="en-US"/>
              <a:t>则做功的功率：</a:t>
            </a:r>
            <a:r>
              <a:rPr lang="zh-CN" altLang="zh-CN" i="1"/>
              <a:t>P</a:t>
            </a:r>
            <a:r>
              <a:rPr lang="zh-CN" altLang="en-US"/>
              <a:t>＝          ＝</a:t>
            </a:r>
            <a:r>
              <a:rPr lang="zh-CN" altLang="zh-CN"/>
              <a:t>150 W</a:t>
            </a:r>
            <a:r>
              <a:rPr lang="zh-CN" altLang="en-US"/>
              <a:t>；</a:t>
            </a:r>
          </a:p>
          <a:p>
            <a:pPr eaLnBrk="1" hangingPunct="1"/>
            <a:r>
              <a:rPr lang="zh-CN" altLang="zh-CN"/>
              <a:t>(2)</a:t>
            </a:r>
            <a:r>
              <a:rPr lang="zh-CN" altLang="en-US"/>
              <a:t>由题意可知，天然气完全燃烧放出的热量：</a:t>
            </a:r>
          </a:p>
          <a:p>
            <a:pPr eaLnBrk="1" hangingPunct="1"/>
            <a:r>
              <a:rPr lang="zh-CN" altLang="zh-CN" i="1"/>
              <a:t>Q</a:t>
            </a:r>
            <a:r>
              <a:rPr lang="zh-CN" altLang="en-US"/>
              <a:t>＝</a:t>
            </a:r>
            <a:r>
              <a:rPr lang="zh-CN" altLang="zh-CN" i="1"/>
              <a:t>W</a:t>
            </a:r>
            <a:r>
              <a:rPr lang="zh-CN" altLang="en-US"/>
              <a:t>＝</a:t>
            </a:r>
            <a:r>
              <a:rPr lang="zh-CN" altLang="zh-CN"/>
              <a:t>27 000 J</a:t>
            </a:r>
            <a:r>
              <a:rPr lang="zh-CN" altLang="en-US"/>
              <a:t>；</a:t>
            </a:r>
          </a:p>
          <a:p>
            <a:pPr eaLnBrk="1" hangingPunct="1">
              <a:lnSpc>
                <a:spcPct val="200000"/>
              </a:lnSpc>
            </a:pPr>
            <a:r>
              <a:rPr lang="zh-CN" altLang="en-US"/>
              <a:t>天然气的体积：</a:t>
            </a:r>
            <a:r>
              <a:rPr lang="zh-CN" altLang="zh-CN" i="1"/>
              <a:t>V</a:t>
            </a:r>
            <a:r>
              <a:rPr lang="zh-CN" altLang="en-US"/>
              <a:t>＝            ＝</a:t>
            </a:r>
            <a:r>
              <a:rPr lang="zh-CN" altLang="zh-CN"/>
              <a:t>0.000 9 m</a:t>
            </a:r>
            <a:r>
              <a:rPr lang="zh-CN" altLang="zh-CN" baseline="30000"/>
              <a:t>3</a:t>
            </a:r>
            <a:r>
              <a:rPr lang="zh-CN" altLang="en-US"/>
              <a:t>；</a:t>
            </a:r>
          </a:p>
          <a:p>
            <a:pPr eaLnBrk="1" hangingPunct="1">
              <a:lnSpc>
                <a:spcPct val="200000"/>
              </a:lnSpc>
            </a:pPr>
            <a:r>
              <a:rPr lang="zh-CN" altLang="en-US"/>
              <a:t>水吸收的热量：</a:t>
            </a:r>
            <a:r>
              <a:rPr lang="zh-CN" altLang="zh-CN" i="1"/>
              <a:t>Q</a:t>
            </a:r>
            <a:r>
              <a:rPr lang="zh-CN" altLang="zh-CN"/>
              <a:t>′</a:t>
            </a:r>
            <a:r>
              <a:rPr lang="zh-CN" altLang="en-US"/>
              <a:t>＝</a:t>
            </a:r>
            <a:r>
              <a:rPr lang="zh-CN" altLang="zh-CN" i="1"/>
              <a:t>Qη</a:t>
            </a:r>
            <a:r>
              <a:rPr lang="zh-CN" altLang="en-US"/>
              <a:t>＝</a:t>
            </a:r>
            <a:r>
              <a:rPr lang="zh-CN" altLang="zh-CN"/>
              <a:t>27 000 J×35%</a:t>
            </a:r>
            <a:r>
              <a:rPr lang="zh-CN" altLang="en-US"/>
              <a:t>＝</a:t>
            </a:r>
            <a:r>
              <a:rPr lang="zh-CN" altLang="zh-CN"/>
              <a:t>9 450 J</a:t>
            </a:r>
            <a:r>
              <a:rPr lang="zh-CN" altLang="en-US"/>
              <a:t>，</a:t>
            </a:r>
            <a:endParaRPr lang="en-US" altLang="zh-CN"/>
          </a:p>
          <a:p>
            <a:pPr eaLnBrk="1" hangingPunct="1"/>
            <a:r>
              <a:rPr lang="zh-CN" altLang="en-US"/>
              <a:t>由</a:t>
            </a:r>
            <a:r>
              <a:rPr lang="en-US" altLang="zh-CN" i="1"/>
              <a:t>Q</a:t>
            </a:r>
            <a:r>
              <a:rPr lang="en-US" altLang="zh-CN"/>
              <a:t>＝</a:t>
            </a:r>
            <a:r>
              <a:rPr lang="en-US" altLang="zh-CN" i="1"/>
              <a:t>cm</a:t>
            </a:r>
            <a:r>
              <a:rPr lang="el-GR" altLang="zh-CN"/>
              <a:t>Δ</a:t>
            </a:r>
            <a:r>
              <a:rPr lang="en-US" altLang="zh-CN" i="1"/>
              <a:t>t</a:t>
            </a:r>
            <a:r>
              <a:rPr lang="zh-CN" altLang="en-US"/>
              <a:t>可得，水升高的温度：</a:t>
            </a:r>
          </a:p>
        </p:txBody>
      </p:sp>
      <p:graphicFrame>
        <p:nvGraphicFramePr>
          <p:cNvPr id="56323" name="Object 3"/>
          <p:cNvGraphicFramePr>
            <a:graphicFrameLocks noChangeAspect="1"/>
          </p:cNvGraphicFramePr>
          <p:nvPr/>
        </p:nvGraphicFramePr>
        <p:xfrm>
          <a:off x="2673350" y="1220788"/>
          <a:ext cx="1131888" cy="493712"/>
        </p:xfrm>
        <a:graphic>
          <a:graphicData uri="http://schemas.openxmlformats.org/presentationml/2006/ole">
            <mc:AlternateContent xmlns:mc="http://schemas.openxmlformats.org/markup-compatibility/2006">
              <mc:Choice xmlns:v="urn:schemas-microsoft-com:vml" Requires="v">
                <p:oleObj spid="_x0000_s21511" name="Equation" r:id="rId3" imgW="901065" imgH="393700" progId="Equation.DSMT4">
                  <p:embed/>
                </p:oleObj>
              </mc:Choice>
              <mc:Fallback>
                <p:oleObj name="Equation" r:id="rId3" imgW="901065" imgH="3937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2673350" y="1220788"/>
                        <a:ext cx="1131888" cy="493712"/>
                      </a:xfrm>
                      <a:prstGeom prst="rect">
                        <a:avLst/>
                      </a:prstGeom>
                      <a:noFill/>
                      <a:ln>
                        <a:noFill/>
                      </a:ln>
                      <a:effectLst/>
                    </p:spPr>
                  </p:pic>
                </p:oleObj>
              </mc:Fallback>
            </mc:AlternateContent>
          </a:graphicData>
        </a:graphic>
      </p:graphicFrame>
      <p:graphicFrame>
        <p:nvGraphicFramePr>
          <p:cNvPr id="56324" name="Object 4"/>
          <p:cNvGraphicFramePr>
            <a:graphicFrameLocks noChangeAspect="1"/>
          </p:cNvGraphicFramePr>
          <p:nvPr/>
        </p:nvGraphicFramePr>
        <p:xfrm>
          <a:off x="2667000" y="2703513"/>
          <a:ext cx="1466850" cy="525462"/>
        </p:xfrm>
        <a:graphic>
          <a:graphicData uri="http://schemas.openxmlformats.org/presentationml/2006/ole">
            <mc:AlternateContent xmlns:mc="http://schemas.openxmlformats.org/markup-compatibility/2006">
              <mc:Choice xmlns:v="urn:schemas-microsoft-com:vml" Requires="v">
                <p:oleObj spid="_x0000_s21512" name="Equation" r:id="rId5" imgW="1168400" imgH="419100" progId="Equation.DSMT4">
                  <p:embed/>
                </p:oleObj>
              </mc:Choice>
              <mc:Fallback>
                <p:oleObj name="Equation" r:id="rId5" imgW="1168400" imgH="4191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2667000" y="2703513"/>
                        <a:ext cx="1466850" cy="525462"/>
                      </a:xfrm>
                      <a:prstGeom prst="rect">
                        <a:avLst/>
                      </a:prstGeom>
                      <a:noFill/>
                      <a:ln>
                        <a:noFill/>
                      </a:ln>
                      <a:effectLst/>
                    </p:spPr>
                  </p:pic>
                </p:oleObj>
              </mc:Fallback>
            </mc:AlternateContent>
          </a:graphicData>
        </a:graphic>
      </p:graphicFrame>
      <p:graphicFrame>
        <p:nvGraphicFramePr>
          <p:cNvPr id="56325" name="Object 5"/>
          <p:cNvGraphicFramePr>
            <a:graphicFrameLocks noChangeAspect="1"/>
          </p:cNvGraphicFramePr>
          <p:nvPr/>
        </p:nvGraphicFramePr>
        <p:xfrm>
          <a:off x="555625" y="4346575"/>
          <a:ext cx="3475038" cy="525463"/>
        </p:xfrm>
        <a:graphic>
          <a:graphicData uri="http://schemas.openxmlformats.org/presentationml/2006/ole">
            <mc:AlternateContent xmlns:mc="http://schemas.openxmlformats.org/markup-compatibility/2006">
              <mc:Choice xmlns:v="urn:schemas-microsoft-com:vml" Requires="v">
                <p:oleObj spid="_x0000_s21513" name="Equation" r:id="rId7" imgW="2768600" imgH="419100" progId="Equation.DSMT4">
                  <p:embed/>
                </p:oleObj>
              </mc:Choice>
              <mc:Fallback>
                <p:oleObj name="Equation" r:id="rId7" imgW="2768600" imgH="419100" progId="Equation.DSMT4">
                  <p:embed/>
                  <p:pic>
                    <p:nvPicPr>
                      <p:cNvPr id="0" name="OLE substitute image"/>
                      <p:cNvPicPr/>
                      <p:nvPr/>
                    </p:nvPicPr>
                    <p:blipFill>
                      <a:blip r:embed="rId8">
                        <a:extLst>
                          <a:ext uri="{28A0092B-C50C-407E-A947-70E740481C1C}">
                            <a14:useLocalDpi xmlns:a14="http://schemas.microsoft.com/office/drawing/2010/main" val="0"/>
                          </a:ext>
                        </a:extLst>
                      </a:blip>
                      <a:stretch>
                        <a:fillRect/>
                      </a:stretch>
                    </p:blipFill>
                    <p:spPr>
                      <a:xfrm>
                        <a:off x="555625" y="4346575"/>
                        <a:ext cx="3475038" cy="525463"/>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346075" y="161925"/>
            <a:ext cx="8389938"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en-US">
                <a:latin typeface="宋体" panose="02010600030101010101" pitchFamily="2" charset="-122"/>
                <a:ea typeface="宋体" panose="02010600030101010101" pitchFamily="2" charset="-122"/>
              </a:rPr>
              <a:t>        </a:t>
            </a:r>
            <a:r>
              <a:rPr lang="zh-CN" altLang="zh-CN">
                <a:latin typeface="宋体" panose="02010600030101010101" pitchFamily="2" charset="-122"/>
                <a:ea typeface="宋体" panose="02010600030101010101" pitchFamily="2" charset="-122"/>
              </a:rPr>
              <a:t>(2020·</a:t>
            </a:r>
            <a:r>
              <a:rPr lang="zh-CN" altLang="en-US">
                <a:latin typeface="宋体" panose="02010600030101010101" pitchFamily="2" charset="-122"/>
                <a:ea typeface="宋体" panose="02010600030101010101" pitchFamily="2" charset="-122"/>
              </a:rPr>
              <a:t>江西</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冬天打出来的果汁太凉，不宜直接饮用。如图甲所示是小丽制作的“能加热的榨汁杯”，其内部电路简化结构示意图如图乙所示，该榨汁杯的部分参数如表所示。求：</a:t>
            </a:r>
          </a:p>
        </p:txBody>
      </p:sp>
      <p:pic>
        <p:nvPicPr>
          <p:cNvPr id="18435" name="Picture 47"/>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73063" y="327025"/>
            <a:ext cx="925512"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6"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98688" y="1549400"/>
            <a:ext cx="3870325" cy="344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40.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7346" name="TextBox 1"/>
          <p:cNvSpPr txBox="1">
            <a:spLocks noChangeArrowheads="1"/>
          </p:cNvSpPr>
          <p:nvPr/>
        </p:nvSpPr>
        <p:spPr bwMode="auto">
          <a:xfrm>
            <a:off x="346075" y="617538"/>
            <a:ext cx="8389938"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9</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(2020·</a:t>
            </a:r>
            <a:r>
              <a:rPr lang="zh-CN" altLang="en-US">
                <a:latin typeface="宋体" panose="02010600030101010101" pitchFamily="2" charset="-122"/>
                <a:ea typeface="宋体" panose="02010600030101010101" pitchFamily="2" charset="-122"/>
              </a:rPr>
              <a:t>本溪</a:t>
            </a:r>
            <a:r>
              <a:rPr lang="zh-CN"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图中是一辆满载防疫物资的货车，货车满载时，车轮与水平地面接触的总面积为</a:t>
            </a:r>
            <a:r>
              <a:rPr lang="zh-CN" altLang="zh-CN">
                <a:latin typeface="宋体" panose="02010600030101010101" pitchFamily="2" charset="-122"/>
                <a:ea typeface="宋体" panose="02010600030101010101" pitchFamily="2" charset="-122"/>
              </a:rPr>
              <a:t>1 m</a:t>
            </a:r>
            <a:r>
              <a:rPr lang="zh-CN" altLang="zh-CN" baseline="30000">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，对地面的压强为</a:t>
            </a:r>
            <a:r>
              <a:rPr lang="zh-CN" altLang="zh-CN">
                <a:latin typeface="宋体" panose="02010600030101010101" pitchFamily="2" charset="-122"/>
                <a:ea typeface="宋体" panose="02010600030101010101" pitchFamily="2" charset="-122"/>
              </a:rPr>
              <a:t>5×10</a:t>
            </a:r>
            <a:r>
              <a:rPr lang="zh-CN" altLang="zh-CN" baseline="30000">
                <a:latin typeface="宋体" panose="02010600030101010101" pitchFamily="2" charset="-122"/>
                <a:ea typeface="宋体" panose="02010600030101010101" pitchFamily="2" charset="-122"/>
              </a:rPr>
              <a:t>5</a:t>
            </a:r>
            <a:r>
              <a:rPr lang="zh-CN" altLang="zh-CN">
                <a:latin typeface="宋体" panose="02010600030101010101" pitchFamily="2" charset="-122"/>
                <a:ea typeface="宋体" panose="02010600030101010101" pitchFamily="2" charset="-122"/>
              </a:rPr>
              <a:t> Pa</a:t>
            </a:r>
            <a:r>
              <a:rPr lang="zh-CN" altLang="en-US">
                <a:latin typeface="宋体" panose="02010600030101010101" pitchFamily="2" charset="-122"/>
                <a:ea typeface="宋体" panose="02010600030101010101" pitchFamily="2" charset="-122"/>
              </a:rPr>
              <a:t>。货车到送货地点要经过一座路面平直的桥梁，这座桥限重</a:t>
            </a:r>
            <a:r>
              <a:rPr lang="zh-CN" altLang="zh-CN">
                <a:latin typeface="宋体" panose="02010600030101010101" pitchFamily="2" charset="-122"/>
                <a:ea typeface="宋体" panose="02010600030101010101" pitchFamily="2" charset="-122"/>
              </a:rPr>
              <a:t>55 t</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a:t>
            </a:r>
            <a:r>
              <a:rPr lang="zh-CN" altLang="zh-CN" i="1">
                <a:latin typeface="宋体" panose="02010600030101010101" pitchFamily="2" charset="-122"/>
                <a:ea typeface="宋体" panose="02010600030101010101" pitchFamily="2" charset="-122"/>
              </a:rPr>
              <a:t>g</a:t>
            </a:r>
            <a:r>
              <a:rPr lang="zh-CN" altLang="en-US">
                <a:latin typeface="宋体" panose="02010600030101010101" pitchFamily="2" charset="-122"/>
                <a:ea typeface="宋体" panose="02010600030101010101" pitchFamily="2" charset="-122"/>
              </a:rPr>
              <a:t>取</a:t>
            </a:r>
            <a:r>
              <a:rPr lang="zh-CN" altLang="zh-CN">
                <a:latin typeface="宋体" panose="02010600030101010101" pitchFamily="2" charset="-122"/>
                <a:ea typeface="宋体" panose="02010600030101010101" pitchFamily="2" charset="-122"/>
              </a:rPr>
              <a:t>10 N/kg</a:t>
            </a:r>
            <a:r>
              <a:rPr lang="zh-CN" altLang="en-US">
                <a:latin typeface="宋体" panose="02010600030101010101" pitchFamily="2" charset="-122"/>
                <a:ea typeface="宋体" panose="02010600030101010101" pitchFamily="2" charset="-122"/>
              </a:rPr>
              <a:t>，柴油的热值</a:t>
            </a:r>
            <a:r>
              <a:rPr lang="zh-CN" altLang="zh-CN" i="1">
                <a:latin typeface="宋体" panose="02010600030101010101" pitchFamily="2" charset="-122"/>
                <a:ea typeface="宋体" panose="02010600030101010101" pitchFamily="2" charset="-122"/>
              </a:rPr>
              <a:t>q</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4.3×10</a:t>
            </a:r>
            <a:r>
              <a:rPr lang="zh-CN" altLang="zh-CN" baseline="30000">
                <a:latin typeface="宋体" panose="02010600030101010101" pitchFamily="2" charset="-122"/>
                <a:ea typeface="宋体" panose="02010600030101010101" pitchFamily="2" charset="-122"/>
              </a:rPr>
              <a:t>7</a:t>
            </a:r>
            <a:r>
              <a:rPr lang="zh-CN" altLang="zh-CN">
                <a:latin typeface="宋体" panose="02010600030101010101" pitchFamily="2" charset="-122"/>
                <a:ea typeface="宋体" panose="02010600030101010101" pitchFamily="2" charset="-122"/>
              </a:rPr>
              <a:t> J/kg)</a:t>
            </a:r>
            <a:endParaRPr lang="zh-CN" altLang="en-US">
              <a:latin typeface="宋体" panose="02010600030101010101" pitchFamily="2" charset="-122"/>
              <a:ea typeface="宋体" panose="02010600030101010101" pitchFamily="2" charset="-122"/>
            </a:endParaRPr>
          </a:p>
        </p:txBody>
      </p:sp>
      <p:pic>
        <p:nvPicPr>
          <p:cNvPr id="57347" name="Picture 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52800" y="2571750"/>
            <a:ext cx="2314575"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41.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8370" name="TextBox 1"/>
          <p:cNvSpPr txBox="1">
            <a:spLocks noChangeArrowheads="1"/>
          </p:cNvSpPr>
          <p:nvPr/>
        </p:nvSpPr>
        <p:spPr bwMode="auto">
          <a:xfrm>
            <a:off x="373063" y="912813"/>
            <a:ext cx="8607425"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请通过计算货车满载时车和货物的总质量，判断货车是否允许通过这</a:t>
            </a:r>
            <a:endParaRPr lang="en-US" altLang="zh-CN">
              <a:latin typeface="宋体" panose="02010600030101010101" pitchFamily="2" charset="-122"/>
              <a:ea typeface="宋体" panose="02010600030101010101" pitchFamily="2" charset="-122"/>
            </a:endParaRPr>
          </a:p>
          <a:p>
            <a:pPr eaLnBrk="1" hangingPunct="1"/>
            <a:r>
              <a:rPr lang="zh-CN" altLang="en-US">
                <a:latin typeface="宋体" panose="02010600030101010101" pitchFamily="2" charset="-122"/>
                <a:ea typeface="宋体" panose="02010600030101010101" pitchFamily="2" charset="-122"/>
              </a:rPr>
              <a:t>座桥。</a:t>
            </a:r>
          </a:p>
          <a:p>
            <a:pPr eaLnBrk="1" hangingPunct="1"/>
            <a:r>
              <a:rPr lang="zh-CN"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货车以</a:t>
            </a:r>
            <a:r>
              <a:rPr lang="zh-CN" altLang="zh-CN">
                <a:latin typeface="宋体" panose="02010600030101010101" pitchFamily="2" charset="-122"/>
                <a:ea typeface="宋体" panose="02010600030101010101" pitchFamily="2" charset="-122"/>
              </a:rPr>
              <a:t>20 m/s</a:t>
            </a:r>
            <a:r>
              <a:rPr lang="zh-CN" altLang="en-US">
                <a:latin typeface="宋体" panose="02010600030101010101" pitchFamily="2" charset="-122"/>
                <a:ea typeface="宋体" panose="02010600030101010101" pitchFamily="2" charset="-122"/>
              </a:rPr>
              <a:t>的速度在平直公路行驶，发动机的输出功率为</a:t>
            </a:r>
            <a:r>
              <a:rPr lang="zh-CN" altLang="zh-CN">
                <a:latin typeface="宋体" panose="02010600030101010101" pitchFamily="2" charset="-122"/>
                <a:ea typeface="宋体" panose="02010600030101010101" pitchFamily="2" charset="-122"/>
              </a:rPr>
              <a:t>200 kW</a:t>
            </a:r>
            <a:r>
              <a:rPr lang="zh-CN" altLang="en-US">
                <a:latin typeface="宋体" panose="02010600030101010101" pitchFamily="2" charset="-122"/>
                <a:ea typeface="宋体" panose="02010600030101010101" pitchFamily="2" charset="-122"/>
              </a:rPr>
              <a:t>，</a:t>
            </a:r>
            <a:endParaRPr lang="en-US" altLang="zh-CN">
              <a:latin typeface="宋体" panose="02010600030101010101" pitchFamily="2" charset="-122"/>
              <a:ea typeface="宋体" panose="02010600030101010101" pitchFamily="2" charset="-122"/>
            </a:endParaRPr>
          </a:p>
          <a:p>
            <a:pPr eaLnBrk="1" hangingPunct="1"/>
            <a:r>
              <a:rPr lang="zh-CN" altLang="en-US">
                <a:latin typeface="宋体" panose="02010600030101010101" pitchFamily="2" charset="-122"/>
                <a:ea typeface="宋体" panose="02010600030101010101" pitchFamily="2" charset="-122"/>
              </a:rPr>
              <a:t>求货车受到的阻力。</a:t>
            </a:r>
          </a:p>
          <a:p>
            <a:pPr eaLnBrk="1" hangingPunct="1"/>
            <a:r>
              <a:rPr lang="zh-CN" altLang="zh-CN">
                <a:latin typeface="宋体" panose="02010600030101010101" pitchFamily="2" charset="-122"/>
                <a:ea typeface="宋体" panose="02010600030101010101" pitchFamily="2" charset="-122"/>
              </a:rPr>
              <a:t>(3)</a:t>
            </a:r>
            <a:r>
              <a:rPr lang="zh-CN" altLang="en-US">
                <a:latin typeface="宋体" panose="02010600030101010101" pitchFamily="2" charset="-122"/>
                <a:ea typeface="宋体" panose="02010600030101010101" pitchFamily="2" charset="-122"/>
              </a:rPr>
              <a:t>若货车发动机的效率为</a:t>
            </a:r>
            <a:r>
              <a:rPr lang="zh-CN" altLang="zh-CN">
                <a:latin typeface="宋体" panose="02010600030101010101" pitchFamily="2" charset="-122"/>
                <a:ea typeface="宋体" panose="02010600030101010101" pitchFamily="2" charset="-122"/>
              </a:rPr>
              <a:t>40%</a:t>
            </a:r>
            <a:r>
              <a:rPr lang="zh-CN" altLang="en-US">
                <a:latin typeface="宋体" panose="02010600030101010101" pitchFamily="2" charset="-122"/>
                <a:ea typeface="宋体" panose="02010600030101010101" pitchFamily="2" charset="-122"/>
              </a:rPr>
              <a:t>，以</a:t>
            </a:r>
            <a:r>
              <a:rPr lang="zh-CN" altLang="zh-CN">
                <a:latin typeface="宋体" panose="02010600030101010101" pitchFamily="2" charset="-122"/>
                <a:ea typeface="宋体" panose="02010600030101010101" pitchFamily="2" charset="-122"/>
              </a:rPr>
              <a:t>20 m/s</a:t>
            </a:r>
            <a:r>
              <a:rPr lang="zh-CN" altLang="en-US">
                <a:latin typeface="宋体" panose="02010600030101010101" pitchFamily="2" charset="-122"/>
                <a:ea typeface="宋体" panose="02010600030101010101" pitchFamily="2" charset="-122"/>
              </a:rPr>
              <a:t>的速度在该平直公路上行驶</a:t>
            </a:r>
            <a:endParaRPr lang="en-US" altLang="zh-CN">
              <a:latin typeface="宋体" panose="02010600030101010101" pitchFamily="2" charset="-122"/>
              <a:ea typeface="宋体" panose="02010600030101010101" pitchFamily="2" charset="-122"/>
            </a:endParaRPr>
          </a:p>
          <a:p>
            <a:pPr eaLnBrk="1" hangingPunct="1"/>
            <a:r>
              <a:rPr lang="zh-CN" altLang="zh-CN">
                <a:latin typeface="宋体" panose="02010600030101010101" pitchFamily="2" charset="-122"/>
                <a:ea typeface="宋体" panose="02010600030101010101" pitchFamily="2" charset="-122"/>
              </a:rPr>
              <a:t>17.2 km</a:t>
            </a:r>
            <a:r>
              <a:rPr lang="zh-CN" altLang="en-US">
                <a:latin typeface="宋体" panose="02010600030101010101" pitchFamily="2" charset="-122"/>
                <a:ea typeface="宋体" panose="02010600030101010101" pitchFamily="2" charset="-122"/>
              </a:rPr>
              <a:t>，求消耗柴油的质量。</a:t>
            </a:r>
          </a:p>
        </p:txBody>
      </p:sp>
    </p:spTree>
  </p:cSld>
  <p:clrMapOvr>
    <a:masterClrMapping/>
  </p:clrMapOvr>
  <p:transition spd="med">
    <p:fade/>
  </p:transition>
</p:sld>
</file>

<file path=ppt/slides/slide4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9394" name="TextBox 1"/>
          <p:cNvSpPr txBox="1">
            <a:spLocks noChangeArrowheads="1"/>
          </p:cNvSpPr>
          <p:nvPr/>
        </p:nvSpPr>
        <p:spPr bwMode="auto">
          <a:xfrm>
            <a:off x="346075" y="617538"/>
            <a:ext cx="8389938"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en-US">
                <a:solidFill>
                  <a:srgbClr val="C4000B"/>
                </a:solidFill>
              </a:rPr>
              <a:t>解：</a:t>
            </a:r>
            <a:r>
              <a:rPr lang="zh-CN" altLang="zh-CN"/>
              <a:t>(1)</a:t>
            </a:r>
            <a:r>
              <a:rPr lang="zh-CN" altLang="en-US"/>
              <a:t>根据</a:t>
            </a:r>
            <a:r>
              <a:rPr lang="zh-CN" altLang="zh-CN" i="1"/>
              <a:t>p</a:t>
            </a:r>
            <a:r>
              <a:rPr lang="zh-CN" altLang="en-US"/>
              <a:t>＝   知，</a:t>
            </a:r>
          </a:p>
          <a:p>
            <a:pPr eaLnBrk="1" hangingPunct="1"/>
            <a:r>
              <a:rPr lang="zh-CN" altLang="en-US"/>
              <a:t>该货车满载时，静止在水平路面上对地面的压力：</a:t>
            </a:r>
          </a:p>
          <a:p>
            <a:pPr eaLnBrk="1" hangingPunct="1"/>
            <a:r>
              <a:rPr lang="zh-CN" altLang="zh-CN" i="1"/>
              <a:t>F</a:t>
            </a:r>
            <a:r>
              <a:rPr lang="zh-CN" altLang="en-US" baseline="-25000"/>
              <a:t>压</a:t>
            </a:r>
            <a:r>
              <a:rPr lang="zh-CN" altLang="en-US"/>
              <a:t>＝</a:t>
            </a:r>
            <a:r>
              <a:rPr lang="zh-CN" altLang="zh-CN" i="1"/>
              <a:t>pS</a:t>
            </a:r>
            <a:r>
              <a:rPr lang="zh-CN" altLang="en-US"/>
              <a:t>＝</a:t>
            </a:r>
            <a:r>
              <a:rPr lang="zh-CN" altLang="zh-CN"/>
              <a:t>5×10</a:t>
            </a:r>
            <a:r>
              <a:rPr lang="zh-CN" altLang="zh-CN" baseline="30000"/>
              <a:t>5</a:t>
            </a:r>
            <a:r>
              <a:rPr lang="zh-CN" altLang="zh-CN"/>
              <a:t> Pa×1 m</a:t>
            </a:r>
            <a:r>
              <a:rPr lang="zh-CN" altLang="zh-CN" baseline="30000"/>
              <a:t>2</a:t>
            </a:r>
            <a:r>
              <a:rPr lang="zh-CN" altLang="en-US"/>
              <a:t>＝</a:t>
            </a:r>
            <a:r>
              <a:rPr lang="zh-CN" altLang="zh-CN"/>
              <a:t>5×10</a:t>
            </a:r>
            <a:r>
              <a:rPr lang="zh-CN" altLang="zh-CN" baseline="30000"/>
              <a:t>5</a:t>
            </a:r>
            <a:r>
              <a:rPr lang="zh-CN" altLang="zh-CN"/>
              <a:t> N</a:t>
            </a:r>
            <a:r>
              <a:rPr lang="zh-CN" altLang="en-US"/>
              <a:t>，</a:t>
            </a:r>
          </a:p>
          <a:p>
            <a:pPr eaLnBrk="1" hangingPunct="1"/>
            <a:r>
              <a:rPr lang="zh-CN" altLang="en-US"/>
              <a:t>因为货车在水平面上，</a:t>
            </a:r>
          </a:p>
          <a:p>
            <a:pPr eaLnBrk="1" hangingPunct="1"/>
            <a:r>
              <a:rPr lang="zh-CN" altLang="en-US"/>
              <a:t>所以压力等于重力，即</a:t>
            </a:r>
            <a:r>
              <a:rPr lang="zh-CN" altLang="zh-CN" i="1"/>
              <a:t>G</a:t>
            </a:r>
            <a:r>
              <a:rPr lang="zh-CN" altLang="en-US"/>
              <a:t>＝</a:t>
            </a:r>
            <a:r>
              <a:rPr lang="zh-CN" altLang="zh-CN" i="1"/>
              <a:t>F</a:t>
            </a:r>
            <a:r>
              <a:rPr lang="zh-CN" altLang="en-US"/>
              <a:t>＝</a:t>
            </a:r>
            <a:r>
              <a:rPr lang="zh-CN" altLang="zh-CN"/>
              <a:t>5×10</a:t>
            </a:r>
            <a:r>
              <a:rPr lang="zh-CN" altLang="zh-CN" baseline="30000"/>
              <a:t>5</a:t>
            </a:r>
            <a:r>
              <a:rPr lang="zh-CN" altLang="zh-CN"/>
              <a:t> N</a:t>
            </a:r>
            <a:r>
              <a:rPr lang="zh-CN" altLang="en-US"/>
              <a:t>，</a:t>
            </a:r>
          </a:p>
          <a:p>
            <a:pPr eaLnBrk="1" hangingPunct="1"/>
            <a:r>
              <a:rPr lang="zh-CN" altLang="en-US"/>
              <a:t>根据</a:t>
            </a:r>
            <a:r>
              <a:rPr lang="zh-CN" altLang="zh-CN" i="1"/>
              <a:t>G</a:t>
            </a:r>
            <a:r>
              <a:rPr lang="zh-CN" altLang="en-US"/>
              <a:t>＝</a:t>
            </a:r>
            <a:r>
              <a:rPr lang="zh-CN" altLang="zh-CN" i="1"/>
              <a:t>mg</a:t>
            </a:r>
            <a:r>
              <a:rPr lang="zh-CN" altLang="en-US"/>
              <a:t>知，</a:t>
            </a:r>
            <a:endParaRPr lang="en-US" altLang="zh-CN"/>
          </a:p>
          <a:p>
            <a:pPr eaLnBrk="1" hangingPunct="1"/>
            <a:r>
              <a:rPr lang="zh-CN" altLang="en-US"/>
              <a:t>货车满载时车和货物的总质量：</a:t>
            </a:r>
          </a:p>
          <a:p>
            <a:pPr eaLnBrk="1" hangingPunct="1"/>
            <a:r>
              <a:rPr lang="en-US" altLang="zh-CN"/>
              <a:t>              </a:t>
            </a:r>
            <a:r>
              <a:rPr lang="zh-CN" altLang="zh-CN"/>
              <a:t>5×10</a:t>
            </a:r>
            <a:r>
              <a:rPr lang="zh-CN" altLang="zh-CN" baseline="30000"/>
              <a:t>4</a:t>
            </a:r>
            <a:r>
              <a:rPr lang="zh-CN" altLang="zh-CN"/>
              <a:t> kg</a:t>
            </a:r>
            <a:r>
              <a:rPr lang="zh-CN" altLang="en-US"/>
              <a:t>＝</a:t>
            </a:r>
            <a:r>
              <a:rPr lang="zh-CN" altLang="zh-CN"/>
              <a:t>50 t</a:t>
            </a:r>
            <a:r>
              <a:rPr lang="zh-CN" altLang="en-US"/>
              <a:t>＜</a:t>
            </a:r>
            <a:r>
              <a:rPr lang="zh-CN" altLang="zh-CN"/>
              <a:t>55 t</a:t>
            </a:r>
            <a:r>
              <a:rPr lang="zh-CN" altLang="en-US"/>
              <a:t>，所以这辆货车允许通过。</a:t>
            </a:r>
          </a:p>
        </p:txBody>
      </p:sp>
      <p:graphicFrame>
        <p:nvGraphicFramePr>
          <p:cNvPr id="59395" name="Object 3"/>
          <p:cNvGraphicFramePr>
            <a:graphicFrameLocks noChangeAspect="1"/>
          </p:cNvGraphicFramePr>
          <p:nvPr/>
        </p:nvGraphicFramePr>
        <p:xfrm>
          <a:off x="2338388" y="715963"/>
          <a:ext cx="188912" cy="487362"/>
        </p:xfrm>
        <a:graphic>
          <a:graphicData uri="http://schemas.openxmlformats.org/presentationml/2006/ole">
            <mc:AlternateContent xmlns:mc="http://schemas.openxmlformats.org/markup-compatibility/2006">
              <mc:Choice xmlns:v="urn:schemas-microsoft-com:vml" Requires="v">
                <p:oleObj spid="_x0000_s22533" name="Equation" r:id="rId3" imgW="152400" imgH="393700" progId="Equation.DSMT4">
                  <p:embed/>
                </p:oleObj>
              </mc:Choice>
              <mc:Fallback>
                <p:oleObj name="Equation" r:id="rId3" imgW="152400" imgH="3937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2338388" y="715963"/>
                        <a:ext cx="188912" cy="487362"/>
                      </a:xfrm>
                      <a:prstGeom prst="rect">
                        <a:avLst/>
                      </a:prstGeom>
                      <a:noFill/>
                      <a:ln>
                        <a:noFill/>
                      </a:ln>
                      <a:effectLst/>
                    </p:spPr>
                  </p:pic>
                </p:oleObj>
              </mc:Fallback>
            </mc:AlternateContent>
          </a:graphicData>
        </a:graphic>
      </p:graphicFrame>
      <p:graphicFrame>
        <p:nvGraphicFramePr>
          <p:cNvPr id="59396" name="Object 4"/>
          <p:cNvGraphicFramePr>
            <a:graphicFrameLocks noChangeAspect="1"/>
          </p:cNvGraphicFramePr>
          <p:nvPr/>
        </p:nvGraphicFramePr>
        <p:xfrm>
          <a:off x="577850" y="3856038"/>
          <a:ext cx="1584325" cy="577850"/>
        </p:xfrm>
        <a:graphic>
          <a:graphicData uri="http://schemas.openxmlformats.org/presentationml/2006/ole">
            <mc:AlternateContent xmlns:mc="http://schemas.openxmlformats.org/markup-compatibility/2006">
              <mc:Choice xmlns:v="urn:schemas-microsoft-com:vml" Requires="v">
                <p:oleObj spid="_x0000_s22534" name="Equation" r:id="rId5" imgW="1218565" imgH="444500" progId="Equation.DSMT4">
                  <p:embed/>
                </p:oleObj>
              </mc:Choice>
              <mc:Fallback>
                <p:oleObj name="Equation" r:id="rId5" imgW="1218565" imgH="4445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577850" y="3856038"/>
                        <a:ext cx="1584325" cy="577850"/>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4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60418" name="TextBox 1"/>
          <p:cNvSpPr txBox="1">
            <a:spLocks noChangeArrowheads="1"/>
          </p:cNvSpPr>
          <p:nvPr/>
        </p:nvSpPr>
        <p:spPr bwMode="auto">
          <a:xfrm>
            <a:off x="346075" y="1325563"/>
            <a:ext cx="8389938"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t>(2)</a:t>
            </a:r>
            <a:r>
              <a:rPr lang="zh-CN" altLang="en-US"/>
              <a:t>根据</a:t>
            </a:r>
            <a:r>
              <a:rPr lang="zh-CN" altLang="zh-CN" i="1"/>
              <a:t>P</a:t>
            </a:r>
            <a:r>
              <a:rPr lang="zh-CN" altLang="en-US"/>
              <a:t>＝       ＝</a:t>
            </a:r>
            <a:r>
              <a:rPr lang="zh-CN" altLang="zh-CN" i="1"/>
              <a:t>Fv</a:t>
            </a:r>
            <a:r>
              <a:rPr lang="zh-CN" altLang="en-US"/>
              <a:t>知，</a:t>
            </a:r>
          </a:p>
          <a:p>
            <a:pPr eaLnBrk="1" hangingPunct="1"/>
            <a:r>
              <a:rPr lang="zh-CN" altLang="en-US"/>
              <a:t>货车受到的牵引力：</a:t>
            </a:r>
            <a:r>
              <a:rPr lang="zh-CN" altLang="zh-CN" i="1"/>
              <a:t>F</a:t>
            </a:r>
            <a:r>
              <a:rPr lang="zh-CN" altLang="en-US"/>
              <a:t>＝            ＝</a:t>
            </a:r>
            <a:r>
              <a:rPr lang="zh-CN" altLang="zh-CN"/>
              <a:t>1×10</a:t>
            </a:r>
            <a:r>
              <a:rPr lang="zh-CN" altLang="zh-CN" baseline="30000"/>
              <a:t>4</a:t>
            </a:r>
            <a:r>
              <a:rPr lang="zh-CN" altLang="zh-CN"/>
              <a:t> N</a:t>
            </a:r>
            <a:r>
              <a:rPr lang="zh-CN" altLang="en-US"/>
              <a:t>，</a:t>
            </a:r>
          </a:p>
          <a:p>
            <a:pPr eaLnBrk="1" hangingPunct="1"/>
            <a:r>
              <a:rPr lang="zh-CN" altLang="en-US"/>
              <a:t>因货车匀速行驶时处于平衡状态，受到的牵引力和阻力是一对平衡力，</a:t>
            </a:r>
          </a:p>
          <a:p>
            <a:pPr eaLnBrk="1" hangingPunct="1"/>
            <a:r>
              <a:rPr lang="zh-CN" altLang="en-US"/>
              <a:t>所以，货车所受的阻力大小：</a:t>
            </a:r>
            <a:r>
              <a:rPr lang="zh-CN" altLang="zh-CN" i="1"/>
              <a:t>f</a:t>
            </a:r>
            <a:r>
              <a:rPr lang="zh-CN" altLang="en-US"/>
              <a:t>＝</a:t>
            </a:r>
            <a:r>
              <a:rPr lang="zh-CN" altLang="zh-CN" i="1"/>
              <a:t>F</a:t>
            </a:r>
            <a:r>
              <a:rPr lang="zh-CN" altLang="en-US"/>
              <a:t>＝</a:t>
            </a:r>
            <a:r>
              <a:rPr lang="zh-CN" altLang="zh-CN"/>
              <a:t>1×10</a:t>
            </a:r>
            <a:r>
              <a:rPr lang="zh-CN" altLang="zh-CN" baseline="30000"/>
              <a:t>4</a:t>
            </a:r>
            <a:r>
              <a:rPr lang="zh-CN" altLang="zh-CN"/>
              <a:t>  N</a:t>
            </a:r>
            <a:r>
              <a:rPr lang="zh-CN" altLang="en-US"/>
              <a:t>。</a:t>
            </a:r>
          </a:p>
        </p:txBody>
      </p:sp>
      <p:graphicFrame>
        <p:nvGraphicFramePr>
          <p:cNvPr id="60419" name="Object 3"/>
          <p:cNvGraphicFramePr>
            <a:graphicFrameLocks noChangeAspect="1"/>
          </p:cNvGraphicFramePr>
          <p:nvPr/>
        </p:nvGraphicFramePr>
        <p:xfrm>
          <a:off x="1847850" y="1362075"/>
          <a:ext cx="666750" cy="504825"/>
        </p:xfrm>
        <a:graphic>
          <a:graphicData uri="http://schemas.openxmlformats.org/presentationml/2006/ole">
            <mc:AlternateContent xmlns:mc="http://schemas.openxmlformats.org/markup-compatibility/2006">
              <mc:Choice xmlns:v="urn:schemas-microsoft-com:vml" Requires="v">
                <p:oleObj spid="_x0000_s23557" name="Equation" r:id="rId3" imgW="520700" imgH="393700" progId="Equation.DSMT4">
                  <p:embed/>
                </p:oleObj>
              </mc:Choice>
              <mc:Fallback>
                <p:oleObj name="Equation" r:id="rId3" imgW="520700" imgH="3937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1847850" y="1362075"/>
                        <a:ext cx="666750" cy="504825"/>
                      </a:xfrm>
                      <a:prstGeom prst="rect">
                        <a:avLst/>
                      </a:prstGeom>
                      <a:noFill/>
                      <a:ln>
                        <a:noFill/>
                      </a:ln>
                      <a:effectLst/>
                    </p:spPr>
                  </p:pic>
                </p:oleObj>
              </mc:Fallback>
            </mc:AlternateContent>
          </a:graphicData>
        </a:graphic>
      </p:graphicFrame>
      <p:graphicFrame>
        <p:nvGraphicFramePr>
          <p:cNvPr id="60420" name="Object 4"/>
          <p:cNvGraphicFramePr>
            <a:graphicFrameLocks noChangeAspect="1"/>
          </p:cNvGraphicFramePr>
          <p:nvPr/>
        </p:nvGraphicFramePr>
        <p:xfrm>
          <a:off x="3184525" y="1782763"/>
          <a:ext cx="1333500" cy="536575"/>
        </p:xfrm>
        <a:graphic>
          <a:graphicData uri="http://schemas.openxmlformats.org/presentationml/2006/ole">
            <mc:AlternateContent xmlns:mc="http://schemas.openxmlformats.org/markup-compatibility/2006">
              <mc:Choice xmlns:v="urn:schemas-microsoft-com:vml" Requires="v">
                <p:oleObj spid="_x0000_s23558" name="Equation" r:id="rId5" imgW="1040765" imgH="419100" progId="Equation.DSMT4">
                  <p:embed/>
                </p:oleObj>
              </mc:Choice>
              <mc:Fallback>
                <p:oleObj name="Equation" r:id="rId5" imgW="1040765" imgH="4191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3184525" y="1782763"/>
                        <a:ext cx="1333500" cy="536575"/>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4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61442" name="TextBox 1"/>
          <p:cNvSpPr txBox="1">
            <a:spLocks noChangeArrowheads="1"/>
          </p:cNvSpPr>
          <p:nvPr/>
        </p:nvSpPr>
        <p:spPr bwMode="auto">
          <a:xfrm>
            <a:off x="346075" y="700088"/>
            <a:ext cx="8389938" cy="344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t>(3)</a:t>
            </a:r>
            <a:r>
              <a:rPr lang="zh-CN" altLang="en-US"/>
              <a:t>牵引力做的功：</a:t>
            </a:r>
          </a:p>
          <a:p>
            <a:pPr eaLnBrk="1" hangingPunct="1"/>
            <a:r>
              <a:rPr lang="zh-CN" altLang="zh-CN" i="1"/>
              <a:t>W</a:t>
            </a:r>
            <a:r>
              <a:rPr lang="zh-CN" altLang="en-US"/>
              <a:t>＝</a:t>
            </a:r>
            <a:r>
              <a:rPr lang="zh-CN" altLang="zh-CN" i="1"/>
              <a:t>Fs</a:t>
            </a:r>
            <a:r>
              <a:rPr lang="zh-CN" altLang="en-US"/>
              <a:t>＝</a:t>
            </a:r>
            <a:r>
              <a:rPr lang="zh-CN" altLang="zh-CN"/>
              <a:t>1×10</a:t>
            </a:r>
            <a:r>
              <a:rPr lang="zh-CN" altLang="zh-CN" baseline="30000"/>
              <a:t>4</a:t>
            </a:r>
            <a:r>
              <a:rPr lang="zh-CN" altLang="zh-CN"/>
              <a:t> N×17.2×10</a:t>
            </a:r>
            <a:r>
              <a:rPr lang="zh-CN" altLang="zh-CN" baseline="30000"/>
              <a:t>3</a:t>
            </a:r>
            <a:r>
              <a:rPr lang="zh-CN" altLang="zh-CN"/>
              <a:t> m</a:t>
            </a:r>
            <a:r>
              <a:rPr lang="zh-CN" altLang="en-US"/>
              <a:t>＝</a:t>
            </a:r>
            <a:r>
              <a:rPr lang="zh-CN" altLang="zh-CN"/>
              <a:t>1.72×10</a:t>
            </a:r>
            <a:r>
              <a:rPr lang="zh-CN" altLang="zh-CN" baseline="30000"/>
              <a:t>8</a:t>
            </a:r>
            <a:r>
              <a:rPr lang="zh-CN" altLang="zh-CN"/>
              <a:t> J</a:t>
            </a:r>
            <a:r>
              <a:rPr lang="zh-CN" altLang="en-US"/>
              <a:t>，</a:t>
            </a:r>
          </a:p>
          <a:p>
            <a:pPr eaLnBrk="1" hangingPunct="1">
              <a:lnSpc>
                <a:spcPct val="200000"/>
              </a:lnSpc>
            </a:pPr>
            <a:r>
              <a:rPr lang="zh-CN" altLang="en-US"/>
              <a:t>由</a:t>
            </a:r>
            <a:r>
              <a:rPr lang="zh-CN" altLang="zh-CN" i="1"/>
              <a:t>η</a:t>
            </a:r>
            <a:r>
              <a:rPr lang="zh-CN" altLang="en-US"/>
              <a:t>＝    </a:t>
            </a:r>
            <a:r>
              <a:rPr lang="zh-CN" altLang="zh-CN"/>
              <a:t>×100%</a:t>
            </a:r>
            <a:r>
              <a:rPr lang="zh-CN" altLang="en-US"/>
              <a:t>得，</a:t>
            </a:r>
          </a:p>
          <a:p>
            <a:pPr eaLnBrk="1" hangingPunct="1">
              <a:lnSpc>
                <a:spcPct val="200000"/>
              </a:lnSpc>
            </a:pPr>
            <a:r>
              <a:rPr lang="zh-CN" altLang="en-US"/>
              <a:t>柴油完全燃烧放出的热量：</a:t>
            </a:r>
          </a:p>
          <a:p>
            <a:pPr eaLnBrk="1" hangingPunct="1">
              <a:lnSpc>
                <a:spcPct val="200000"/>
              </a:lnSpc>
            </a:pPr>
            <a:r>
              <a:rPr lang="zh-CN" altLang="zh-CN" i="1"/>
              <a:t>Q</a:t>
            </a:r>
            <a:r>
              <a:rPr lang="zh-CN" altLang="en-US" baseline="-25000"/>
              <a:t>放</a:t>
            </a:r>
            <a:r>
              <a:rPr lang="zh-CN" altLang="en-US"/>
              <a:t>＝             ＝</a:t>
            </a:r>
            <a:r>
              <a:rPr lang="zh-CN" altLang="zh-CN"/>
              <a:t>4.3×10</a:t>
            </a:r>
            <a:r>
              <a:rPr lang="zh-CN" altLang="zh-CN" baseline="30000"/>
              <a:t>8</a:t>
            </a:r>
            <a:r>
              <a:rPr lang="zh-CN" altLang="zh-CN"/>
              <a:t> J</a:t>
            </a:r>
            <a:r>
              <a:rPr lang="zh-CN" altLang="en-US"/>
              <a:t>，</a:t>
            </a:r>
          </a:p>
          <a:p>
            <a:pPr eaLnBrk="1" hangingPunct="1">
              <a:lnSpc>
                <a:spcPct val="200000"/>
              </a:lnSpc>
            </a:pPr>
            <a:r>
              <a:rPr lang="zh-CN" altLang="en-US"/>
              <a:t>消耗汽油的质量：</a:t>
            </a:r>
            <a:r>
              <a:rPr lang="zh-CN" altLang="zh-CN" i="1"/>
              <a:t>m</a:t>
            </a:r>
            <a:r>
              <a:rPr lang="zh-CN" altLang="en-US"/>
              <a:t>＝              ＝</a:t>
            </a:r>
            <a:r>
              <a:rPr lang="zh-CN" altLang="zh-CN"/>
              <a:t>10 kg</a:t>
            </a:r>
            <a:r>
              <a:rPr lang="zh-CN" altLang="en-US"/>
              <a:t>。</a:t>
            </a:r>
          </a:p>
        </p:txBody>
      </p:sp>
      <p:graphicFrame>
        <p:nvGraphicFramePr>
          <p:cNvPr id="61443" name="Object 3"/>
          <p:cNvGraphicFramePr>
            <a:graphicFrameLocks noChangeAspect="1"/>
          </p:cNvGraphicFramePr>
          <p:nvPr/>
        </p:nvGraphicFramePr>
        <p:xfrm>
          <a:off x="1290638" y="1744663"/>
          <a:ext cx="401637" cy="611187"/>
        </p:xfrm>
        <a:graphic>
          <a:graphicData uri="http://schemas.openxmlformats.org/presentationml/2006/ole">
            <mc:AlternateContent xmlns:mc="http://schemas.openxmlformats.org/markup-compatibility/2006">
              <mc:Choice xmlns:v="urn:schemas-microsoft-com:vml" Requires="v">
                <p:oleObj spid="_x0000_s24583" name="Equation" r:id="rId3" imgW="292100" imgH="444500" progId="Equation.DSMT4">
                  <p:embed/>
                </p:oleObj>
              </mc:Choice>
              <mc:Fallback>
                <p:oleObj name="Equation" r:id="rId3" imgW="292100" imgH="4445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1290638" y="1744663"/>
                        <a:ext cx="401637" cy="611187"/>
                      </a:xfrm>
                      <a:prstGeom prst="rect">
                        <a:avLst/>
                      </a:prstGeom>
                      <a:noFill/>
                      <a:ln>
                        <a:noFill/>
                      </a:ln>
                      <a:effectLst/>
                    </p:spPr>
                  </p:pic>
                </p:oleObj>
              </mc:Fallback>
            </mc:AlternateContent>
          </a:graphicData>
        </a:graphic>
      </p:graphicFrame>
      <p:graphicFrame>
        <p:nvGraphicFramePr>
          <p:cNvPr id="61444" name="Object 4"/>
          <p:cNvGraphicFramePr>
            <a:graphicFrameLocks noChangeAspect="1"/>
          </p:cNvGraphicFramePr>
          <p:nvPr/>
        </p:nvGraphicFramePr>
        <p:xfrm>
          <a:off x="1131888" y="2949575"/>
          <a:ext cx="1431925" cy="611188"/>
        </p:xfrm>
        <a:graphic>
          <a:graphicData uri="http://schemas.openxmlformats.org/presentationml/2006/ole">
            <mc:AlternateContent xmlns:mc="http://schemas.openxmlformats.org/markup-compatibility/2006">
              <mc:Choice xmlns:v="urn:schemas-microsoft-com:vml" Requires="v">
                <p:oleObj spid="_x0000_s24584" name="Equation" r:id="rId5" imgW="1040765" imgH="444500" progId="Equation.DSMT4">
                  <p:embed/>
                </p:oleObj>
              </mc:Choice>
              <mc:Fallback>
                <p:oleObj name="Equation" r:id="rId5" imgW="1040765" imgH="4445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1131888" y="2949575"/>
                        <a:ext cx="1431925" cy="611188"/>
                      </a:xfrm>
                      <a:prstGeom prst="rect">
                        <a:avLst/>
                      </a:prstGeom>
                      <a:noFill/>
                      <a:ln>
                        <a:noFill/>
                      </a:ln>
                      <a:effectLst/>
                    </p:spPr>
                  </p:pic>
                </p:oleObj>
              </mc:Fallback>
            </mc:AlternateContent>
          </a:graphicData>
        </a:graphic>
      </p:graphicFrame>
      <p:graphicFrame>
        <p:nvGraphicFramePr>
          <p:cNvPr id="61445" name="Object 5"/>
          <p:cNvGraphicFramePr>
            <a:graphicFrameLocks noChangeAspect="1"/>
          </p:cNvGraphicFramePr>
          <p:nvPr/>
        </p:nvGraphicFramePr>
        <p:xfrm>
          <a:off x="2928938" y="3530600"/>
          <a:ext cx="1711325" cy="611188"/>
        </p:xfrm>
        <a:graphic>
          <a:graphicData uri="http://schemas.openxmlformats.org/presentationml/2006/ole">
            <mc:AlternateContent xmlns:mc="http://schemas.openxmlformats.org/markup-compatibility/2006">
              <mc:Choice xmlns:v="urn:schemas-microsoft-com:vml" Requires="v">
                <p:oleObj spid="_x0000_s24585" name="Equation" r:id="rId7" imgW="1244600" imgH="444500" progId="Equation.DSMT4">
                  <p:embed/>
                </p:oleObj>
              </mc:Choice>
              <mc:Fallback>
                <p:oleObj name="Equation" r:id="rId7" imgW="1244600" imgH="444500" progId="Equation.DSMT4">
                  <p:embed/>
                  <p:pic>
                    <p:nvPicPr>
                      <p:cNvPr id="0" name="OLE substitute image"/>
                      <p:cNvPicPr/>
                      <p:nvPr/>
                    </p:nvPicPr>
                    <p:blipFill>
                      <a:blip r:embed="rId8">
                        <a:extLst>
                          <a:ext uri="{28A0092B-C50C-407E-A947-70E740481C1C}">
                            <a14:useLocalDpi xmlns:a14="http://schemas.microsoft.com/office/drawing/2010/main" val="0"/>
                          </a:ext>
                        </a:extLst>
                      </a:blip>
                      <a:stretch>
                        <a:fillRect/>
                      </a:stretch>
                    </p:blipFill>
                    <p:spPr>
                      <a:xfrm>
                        <a:off x="2928938" y="3530600"/>
                        <a:ext cx="1711325" cy="611188"/>
                      </a:xfrm>
                      <a:prstGeom prst="rect">
                        <a:avLst/>
                      </a:prstGeom>
                      <a:noFill/>
                      <a:ln>
                        <a:noFill/>
                      </a:ln>
                      <a:effectLst/>
                    </p:spPr>
                  </p:pic>
                </p:oleObj>
              </mc:Fallback>
            </mc:AlternateContent>
          </a:graphicData>
        </a:graphic>
      </p:graphicFrame>
      <p:pic>
        <p:nvPicPr>
          <p:cNvPr id="61446" name="New picture"/>
          <p:cNvPicPr/>
          <p:nvPr/>
        </p:nvPicPr>
        <p:blipFill>
          <a:blip r:embed="rId9"/>
          <a:stretch>
            <a:fillRect/>
          </a:stretch>
        </p:blipFill>
        <p:spPr>
          <a:xfrm>
            <a:off x="12369800" y="11582400"/>
            <a:ext cx="342900" cy="254000"/>
          </a:xfrm>
          <a:prstGeom prst="cube">
            <a:avLst/>
          </a:prstGeom>
        </p:spPr>
      </p:pic>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346075" y="617538"/>
            <a:ext cx="8497888"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仅榨汁时的正常工作电流；</a:t>
            </a:r>
          </a:p>
          <a:p>
            <a:pPr eaLnBrk="1" hangingPunct="1"/>
            <a:r>
              <a:rPr lang="zh-CN" altLang="zh-CN">
                <a:latin typeface="宋体" panose="02010600030101010101" pitchFamily="2" charset="-122"/>
                <a:ea typeface="宋体" panose="02010600030101010101" pitchFamily="2" charset="-122"/>
              </a:rPr>
              <a:t>(2)</a:t>
            </a:r>
            <a:r>
              <a:rPr lang="zh-CN" altLang="zh-CN" i="1">
                <a:latin typeface="宋体" panose="02010600030101010101" pitchFamily="2" charset="-122"/>
                <a:ea typeface="宋体" panose="02010600030101010101" pitchFamily="2" charset="-122"/>
              </a:rPr>
              <a:t>R</a:t>
            </a:r>
            <a:r>
              <a:rPr lang="zh-CN" altLang="zh-CN" baseline="-25000">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的阻值；</a:t>
            </a:r>
          </a:p>
          <a:p>
            <a:pPr eaLnBrk="1" hangingPunct="1"/>
            <a:r>
              <a:rPr lang="zh-CN" altLang="zh-CN">
                <a:latin typeface="宋体" panose="02010600030101010101" pitchFamily="2" charset="-122"/>
                <a:ea typeface="宋体" panose="02010600030101010101" pitchFamily="2" charset="-122"/>
              </a:rPr>
              <a:t>(3)</a:t>
            </a:r>
            <a:r>
              <a:rPr lang="zh-CN" altLang="en-US">
                <a:latin typeface="宋体" panose="02010600030101010101" pitchFamily="2" charset="-122"/>
                <a:ea typeface="宋体" panose="02010600030101010101" pitchFamily="2" charset="-122"/>
              </a:rPr>
              <a:t>已知该榨汁杯正常工作时的加热效率为</a:t>
            </a:r>
            <a:r>
              <a:rPr lang="zh-CN" altLang="zh-CN">
                <a:latin typeface="宋体" panose="02010600030101010101" pitchFamily="2" charset="-122"/>
                <a:ea typeface="宋体" panose="02010600030101010101" pitchFamily="2" charset="-122"/>
              </a:rPr>
              <a:t>90%</a:t>
            </a:r>
            <a:r>
              <a:rPr lang="zh-CN" altLang="en-US">
                <a:latin typeface="宋体" panose="02010600030101010101" pitchFamily="2" charset="-122"/>
                <a:ea typeface="宋体" panose="02010600030101010101" pitchFamily="2" charset="-122"/>
              </a:rPr>
              <a:t>，给杯子盛满果汁并加热，</a:t>
            </a:r>
            <a:endParaRPr lang="en-US" altLang="zh-CN">
              <a:latin typeface="宋体" panose="02010600030101010101" pitchFamily="2" charset="-122"/>
              <a:ea typeface="宋体" panose="02010600030101010101" pitchFamily="2" charset="-122"/>
            </a:endParaRPr>
          </a:p>
          <a:p>
            <a:pPr eaLnBrk="1" hangingPunct="1"/>
            <a:r>
              <a:rPr lang="zh-CN" altLang="en-US">
                <a:latin typeface="宋体" panose="02010600030101010101" pitchFamily="2" charset="-122"/>
                <a:ea typeface="宋体" panose="02010600030101010101" pitchFamily="2" charset="-122"/>
              </a:rPr>
              <a:t>使其温度升高</a:t>
            </a:r>
            <a:r>
              <a:rPr lang="zh-CN" altLang="zh-CN">
                <a:latin typeface="宋体" panose="02010600030101010101" pitchFamily="2" charset="-122"/>
                <a:ea typeface="宋体" panose="02010600030101010101" pitchFamily="2" charset="-122"/>
              </a:rPr>
              <a:t>30 ℃</a:t>
            </a:r>
            <a:r>
              <a:rPr lang="zh-CN" altLang="en-US">
                <a:latin typeface="宋体" panose="02010600030101010101" pitchFamily="2" charset="-122"/>
                <a:ea typeface="宋体" panose="02010600030101010101" pitchFamily="2" charset="-122"/>
              </a:rPr>
              <a:t>，需要加热多长时间。</a:t>
            </a:r>
            <a:r>
              <a:rPr lang="zh-CN" altLang="zh-CN">
                <a:latin typeface="宋体" panose="02010600030101010101" pitchFamily="2" charset="-122"/>
                <a:ea typeface="宋体" panose="02010600030101010101" pitchFamily="2" charset="-122"/>
              </a:rPr>
              <a:t>[</a:t>
            </a:r>
            <a:r>
              <a:rPr lang="zh-CN" altLang="zh-CN" i="1">
                <a:latin typeface="宋体" panose="02010600030101010101" pitchFamily="2" charset="-122"/>
                <a:ea typeface="宋体" panose="02010600030101010101" pitchFamily="2" charset="-122"/>
              </a:rPr>
              <a:t>c</a:t>
            </a:r>
            <a:r>
              <a:rPr lang="zh-CN" altLang="en-US" baseline="-25000">
                <a:latin typeface="宋体" panose="02010600030101010101" pitchFamily="2" charset="-122"/>
                <a:ea typeface="宋体" panose="02010600030101010101" pitchFamily="2" charset="-122"/>
              </a:rPr>
              <a:t>果汁</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4×10</a:t>
            </a:r>
            <a:r>
              <a:rPr lang="zh-CN" altLang="zh-CN" baseline="30000">
                <a:latin typeface="宋体" panose="02010600030101010101" pitchFamily="2" charset="-122"/>
                <a:ea typeface="宋体" panose="02010600030101010101" pitchFamily="2" charset="-122"/>
              </a:rPr>
              <a:t>3</a:t>
            </a:r>
            <a:r>
              <a:rPr lang="zh-CN" altLang="zh-CN">
                <a:latin typeface="宋体" panose="02010600030101010101" pitchFamily="2" charset="-122"/>
                <a:ea typeface="宋体" panose="02010600030101010101" pitchFamily="2" charset="-122"/>
              </a:rPr>
              <a:t>J/(kg·℃)</a:t>
            </a:r>
            <a:r>
              <a:rPr lang="zh-CN" altLang="en-US">
                <a:latin typeface="宋体" panose="02010600030101010101" pitchFamily="2" charset="-122"/>
                <a:ea typeface="宋体" panose="02010600030101010101" pitchFamily="2" charset="-122"/>
              </a:rPr>
              <a:t>，</a:t>
            </a:r>
            <a:endParaRPr lang="en-US" altLang="zh-CN">
              <a:latin typeface="宋体" panose="02010600030101010101" pitchFamily="2" charset="-122"/>
              <a:ea typeface="宋体" panose="02010600030101010101" pitchFamily="2" charset="-122"/>
            </a:endParaRPr>
          </a:p>
          <a:p>
            <a:pPr eaLnBrk="1" hangingPunct="1"/>
            <a:r>
              <a:rPr lang="zh-CN" altLang="zh-CN" i="1">
                <a:latin typeface="宋体" panose="02010600030101010101" pitchFamily="2" charset="-122"/>
                <a:ea typeface="宋体" panose="02010600030101010101" pitchFamily="2" charset="-122"/>
              </a:rPr>
              <a:t>ρ</a:t>
            </a:r>
            <a:r>
              <a:rPr lang="zh-CN" altLang="en-US" baseline="-25000">
                <a:latin typeface="宋体" panose="02010600030101010101" pitchFamily="2" charset="-122"/>
                <a:ea typeface="宋体" panose="02010600030101010101" pitchFamily="2" charset="-122"/>
              </a:rPr>
              <a:t>果汁</a:t>
            </a:r>
            <a:r>
              <a:rPr lang="zh-CN" altLang="en-US">
                <a:latin typeface="宋体" panose="02010600030101010101" pitchFamily="2" charset="-122"/>
                <a:ea typeface="宋体" panose="02010600030101010101" pitchFamily="2" charset="-122"/>
              </a:rPr>
              <a:t>＝</a:t>
            </a:r>
            <a:r>
              <a:rPr lang="zh-CN" altLang="zh-CN">
                <a:latin typeface="宋体" panose="02010600030101010101" pitchFamily="2" charset="-122"/>
                <a:ea typeface="宋体" panose="02010600030101010101" pitchFamily="2" charset="-122"/>
              </a:rPr>
              <a:t>1.2×10</a:t>
            </a:r>
            <a:r>
              <a:rPr lang="zh-CN" altLang="zh-CN" baseline="30000">
                <a:latin typeface="宋体" panose="02010600030101010101" pitchFamily="2" charset="-122"/>
                <a:ea typeface="宋体" panose="02010600030101010101" pitchFamily="2" charset="-122"/>
              </a:rPr>
              <a:t>3</a:t>
            </a:r>
            <a:r>
              <a:rPr lang="zh-CN" altLang="zh-CN">
                <a:latin typeface="宋体" panose="02010600030101010101" pitchFamily="2" charset="-122"/>
                <a:ea typeface="宋体" panose="02010600030101010101" pitchFamily="2" charset="-122"/>
              </a:rPr>
              <a:t> kg/m</a:t>
            </a:r>
            <a:r>
              <a:rPr lang="zh-CN" altLang="zh-CN" baseline="30000">
                <a:latin typeface="宋体" panose="02010600030101010101" pitchFamily="2" charset="-122"/>
                <a:ea typeface="宋体" panose="02010600030101010101" pitchFamily="2" charset="-122"/>
              </a:rPr>
              <a:t>3</a:t>
            </a:r>
            <a:r>
              <a:rPr lang="zh-CN" altLang="zh-CN">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1506" name="TextBox 1"/>
          <p:cNvSpPr txBox="1">
            <a:spLocks noChangeArrowheads="1"/>
          </p:cNvSpPr>
          <p:nvPr/>
        </p:nvSpPr>
        <p:spPr bwMode="auto">
          <a:xfrm>
            <a:off x="346075" y="635000"/>
            <a:ext cx="8389938"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solidFill>
                  <a:srgbClr val="C00000"/>
                </a:solidFill>
              </a:rPr>
              <a:t>【</a:t>
            </a:r>
            <a:r>
              <a:rPr lang="zh-CN" altLang="en-US">
                <a:solidFill>
                  <a:srgbClr val="C00000"/>
                </a:solidFill>
              </a:rPr>
              <a:t>参考答案</a:t>
            </a:r>
            <a:r>
              <a:rPr lang="zh-CN" altLang="zh-CN">
                <a:solidFill>
                  <a:srgbClr val="C00000"/>
                </a:solidFill>
              </a:rPr>
              <a:t>】</a:t>
            </a:r>
            <a:endParaRPr lang="zh-CN" altLang="en-US">
              <a:solidFill>
                <a:srgbClr val="C00000"/>
              </a:solidFill>
            </a:endParaRPr>
          </a:p>
          <a:p>
            <a:pPr eaLnBrk="1" hangingPunct="1"/>
            <a:r>
              <a:rPr lang="zh-CN" altLang="en-US">
                <a:solidFill>
                  <a:srgbClr val="C4000B"/>
                </a:solidFill>
              </a:rPr>
              <a:t>解：</a:t>
            </a:r>
            <a:r>
              <a:rPr lang="zh-CN" altLang="zh-CN"/>
              <a:t>(1)</a:t>
            </a:r>
            <a:r>
              <a:rPr lang="zh-CN" altLang="en-US"/>
              <a:t>仅榨汁时的正常工作电流：</a:t>
            </a:r>
          </a:p>
          <a:p>
            <a:pPr eaLnBrk="1" hangingPunct="1"/>
            <a:r>
              <a:rPr lang="zh-CN" altLang="zh-CN" i="1"/>
              <a:t>I</a:t>
            </a:r>
            <a:r>
              <a:rPr lang="zh-CN" altLang="en-US"/>
              <a:t>＝</a:t>
            </a:r>
            <a:r>
              <a:rPr lang="en-US" altLang="zh-CN"/>
              <a:t>        </a:t>
            </a:r>
            <a:r>
              <a:rPr lang="zh-CN" altLang="en-US"/>
              <a:t>＝</a:t>
            </a:r>
            <a:r>
              <a:rPr lang="zh-CN" altLang="zh-CN"/>
              <a:t>0.3 A</a:t>
            </a:r>
            <a:r>
              <a:rPr lang="zh-CN" altLang="en-US"/>
              <a:t>。</a:t>
            </a:r>
          </a:p>
          <a:p>
            <a:pPr eaLnBrk="1" hangingPunct="1"/>
            <a:r>
              <a:rPr lang="zh-CN" altLang="zh-CN"/>
              <a:t>(2)</a:t>
            </a:r>
            <a:r>
              <a:rPr lang="zh-CN" altLang="en-US"/>
              <a:t>仅闭合开关</a:t>
            </a:r>
            <a:r>
              <a:rPr lang="zh-CN" altLang="zh-CN"/>
              <a:t>S</a:t>
            </a:r>
            <a:r>
              <a:rPr lang="zh-CN" altLang="zh-CN" baseline="-25000"/>
              <a:t>2</a:t>
            </a:r>
            <a:r>
              <a:rPr lang="zh-CN" altLang="en-US"/>
              <a:t>和</a:t>
            </a:r>
            <a:r>
              <a:rPr lang="zh-CN" altLang="zh-CN"/>
              <a:t>S</a:t>
            </a:r>
            <a:r>
              <a:rPr lang="zh-CN" altLang="zh-CN" baseline="-25000"/>
              <a:t>3</a:t>
            </a:r>
            <a:r>
              <a:rPr lang="zh-CN" altLang="en-US"/>
              <a:t>时，榨汁杯处于加热挡；仅闭合开关</a:t>
            </a:r>
            <a:r>
              <a:rPr lang="zh-CN" altLang="zh-CN"/>
              <a:t>S</a:t>
            </a:r>
            <a:r>
              <a:rPr lang="zh-CN" altLang="zh-CN" baseline="-25000"/>
              <a:t>2</a:t>
            </a:r>
            <a:r>
              <a:rPr lang="zh-CN" altLang="en-US"/>
              <a:t>时，榨汁杯处于保温挡，</a:t>
            </a:r>
          </a:p>
          <a:p>
            <a:pPr eaLnBrk="1" hangingPunct="1"/>
            <a:r>
              <a:rPr lang="zh-CN" altLang="en-US"/>
              <a:t>则</a:t>
            </a:r>
            <a:r>
              <a:rPr lang="zh-CN" altLang="zh-CN" i="1"/>
              <a:t>R</a:t>
            </a:r>
            <a:r>
              <a:rPr lang="zh-CN" altLang="zh-CN" baseline="-25000"/>
              <a:t>2</a:t>
            </a:r>
            <a:r>
              <a:rPr lang="zh-CN" altLang="en-US"/>
              <a:t>的功率：</a:t>
            </a:r>
            <a:r>
              <a:rPr lang="zh-CN" altLang="zh-CN" i="1"/>
              <a:t>P</a:t>
            </a:r>
            <a:r>
              <a:rPr lang="zh-CN" altLang="zh-CN" baseline="-25000"/>
              <a:t>2</a:t>
            </a:r>
            <a:r>
              <a:rPr lang="zh-CN" altLang="en-US"/>
              <a:t>＝</a:t>
            </a:r>
            <a:r>
              <a:rPr lang="zh-CN" altLang="zh-CN" i="1"/>
              <a:t>P</a:t>
            </a:r>
            <a:r>
              <a:rPr lang="zh-CN" altLang="en-US"/>
              <a:t>－</a:t>
            </a:r>
            <a:r>
              <a:rPr lang="zh-CN" altLang="zh-CN" i="1"/>
              <a:t>P</a:t>
            </a:r>
            <a:r>
              <a:rPr lang="zh-CN" altLang="zh-CN" baseline="-25000"/>
              <a:t>1</a:t>
            </a:r>
            <a:r>
              <a:rPr lang="zh-CN" altLang="en-US"/>
              <a:t>＝</a:t>
            </a:r>
            <a:r>
              <a:rPr lang="zh-CN" altLang="zh-CN"/>
              <a:t>300 W</a:t>
            </a:r>
            <a:r>
              <a:rPr lang="zh-CN" altLang="en-US"/>
              <a:t>－</a:t>
            </a:r>
            <a:r>
              <a:rPr lang="zh-CN" altLang="zh-CN"/>
              <a:t>80 W</a:t>
            </a:r>
            <a:r>
              <a:rPr lang="zh-CN" altLang="en-US"/>
              <a:t>＝</a:t>
            </a:r>
            <a:r>
              <a:rPr lang="zh-CN" altLang="zh-CN"/>
              <a:t>220 W</a:t>
            </a:r>
            <a:r>
              <a:rPr lang="zh-CN" altLang="en-US"/>
              <a:t>，</a:t>
            </a:r>
          </a:p>
          <a:p>
            <a:pPr eaLnBrk="1" hangingPunct="1"/>
            <a:r>
              <a:rPr lang="zh-CN" altLang="en-US"/>
              <a:t>所以</a:t>
            </a:r>
            <a:r>
              <a:rPr lang="zh-CN" altLang="zh-CN" i="1"/>
              <a:t>R</a:t>
            </a:r>
            <a:r>
              <a:rPr lang="zh-CN" altLang="zh-CN" baseline="-25000"/>
              <a:t>2</a:t>
            </a:r>
            <a:r>
              <a:rPr lang="zh-CN" altLang="en-US"/>
              <a:t>的阻值：</a:t>
            </a:r>
            <a:r>
              <a:rPr lang="zh-CN" altLang="zh-CN" i="1"/>
              <a:t>R</a:t>
            </a:r>
            <a:r>
              <a:rPr lang="zh-CN" altLang="zh-CN" baseline="-25000"/>
              <a:t>2</a:t>
            </a:r>
            <a:r>
              <a:rPr lang="zh-CN" altLang="en-US"/>
              <a:t>＝</a:t>
            </a:r>
            <a:r>
              <a:rPr lang="en-US" altLang="zh-CN"/>
              <a:t>          </a:t>
            </a:r>
            <a:r>
              <a:rPr lang="zh-CN" altLang="en-US"/>
              <a:t>＝</a:t>
            </a:r>
            <a:r>
              <a:rPr lang="zh-CN" altLang="zh-CN"/>
              <a:t>220 Ω</a:t>
            </a:r>
            <a:r>
              <a:rPr lang="zh-CN" altLang="en-US"/>
              <a:t>。</a:t>
            </a:r>
          </a:p>
        </p:txBody>
      </p:sp>
      <p:graphicFrame>
        <p:nvGraphicFramePr>
          <p:cNvPr id="21507" name="Object 3"/>
          <p:cNvGraphicFramePr>
            <a:graphicFrameLocks noChangeAspect="1"/>
          </p:cNvGraphicFramePr>
          <p:nvPr/>
        </p:nvGraphicFramePr>
        <p:xfrm>
          <a:off x="884238" y="1585913"/>
          <a:ext cx="912812" cy="496887"/>
        </p:xfrm>
        <a:graphic>
          <a:graphicData uri="http://schemas.openxmlformats.org/presentationml/2006/ole">
            <mc:AlternateContent xmlns:mc="http://schemas.openxmlformats.org/markup-compatibility/2006">
              <mc:Choice xmlns:v="urn:schemas-microsoft-com:vml" Requires="v">
                <p:oleObj spid="_x0000_s2053" r:id="rId3" imgW="723900" imgH="393700" progId="Equation.DSMT4">
                  <p:embed/>
                </p:oleObj>
              </mc:Choice>
              <mc:Fallback>
                <p:oleObj r:id="rId3" imgW="723900" imgH="3937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884238" y="1585913"/>
                        <a:ext cx="912812" cy="496887"/>
                      </a:xfrm>
                      <a:prstGeom prst="rect">
                        <a:avLst/>
                      </a:prstGeom>
                      <a:noFill/>
                      <a:ln>
                        <a:noFill/>
                      </a:ln>
                    </p:spPr>
                  </p:pic>
                </p:oleObj>
              </mc:Fallback>
            </mc:AlternateContent>
          </a:graphicData>
        </a:graphic>
      </p:graphicFrame>
      <p:graphicFrame>
        <p:nvGraphicFramePr>
          <p:cNvPr id="21508" name="Object 4"/>
          <p:cNvGraphicFramePr>
            <a:graphicFrameLocks noChangeAspect="1"/>
          </p:cNvGraphicFramePr>
          <p:nvPr/>
        </p:nvGraphicFramePr>
        <p:xfrm>
          <a:off x="2738438" y="3390900"/>
          <a:ext cx="1249362" cy="576263"/>
        </p:xfrm>
        <a:graphic>
          <a:graphicData uri="http://schemas.openxmlformats.org/presentationml/2006/ole">
            <mc:AlternateContent xmlns:mc="http://schemas.openxmlformats.org/markup-compatibility/2006">
              <mc:Choice xmlns:v="urn:schemas-microsoft-com:vml" Requires="v">
                <p:oleObj spid="_x0000_s2054" r:id="rId5" imgW="989965" imgH="457200" progId="Equation.DSMT4">
                  <p:embed/>
                </p:oleObj>
              </mc:Choice>
              <mc:Fallback>
                <p:oleObj r:id="rId5" imgW="989965" imgH="4572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2738438" y="3390900"/>
                        <a:ext cx="1249362" cy="576263"/>
                      </a:xfrm>
                      <a:prstGeom prst="rect">
                        <a:avLst/>
                      </a:prstGeom>
                      <a:noFill/>
                      <a:ln>
                        <a:noFill/>
                      </a:ln>
                    </p:spPr>
                  </p:pic>
                </p:oleObj>
              </mc:Fallback>
            </mc:AlternateContent>
          </a:graphicData>
        </a:graphic>
      </p:graphicFrame>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2530" name="TextBox 1"/>
          <p:cNvSpPr txBox="1">
            <a:spLocks noChangeArrowheads="1"/>
          </p:cNvSpPr>
          <p:nvPr/>
        </p:nvSpPr>
        <p:spPr bwMode="auto">
          <a:xfrm>
            <a:off x="346075" y="563563"/>
            <a:ext cx="8389938" cy="359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zh-CN"/>
              <a:t>(3)</a:t>
            </a:r>
            <a:r>
              <a:rPr lang="zh-CN" altLang="en-US"/>
              <a:t>果汁质量：</a:t>
            </a:r>
          </a:p>
          <a:p>
            <a:pPr eaLnBrk="1" hangingPunct="1"/>
            <a:r>
              <a:rPr lang="zh-CN" altLang="zh-CN" i="1"/>
              <a:t>m</a:t>
            </a:r>
            <a:r>
              <a:rPr lang="zh-CN" altLang="en-US"/>
              <a:t>＝</a:t>
            </a:r>
            <a:r>
              <a:rPr lang="zh-CN" altLang="zh-CN" i="1"/>
              <a:t>ρV</a:t>
            </a:r>
            <a:r>
              <a:rPr lang="zh-CN" altLang="en-US"/>
              <a:t>＝</a:t>
            </a:r>
            <a:r>
              <a:rPr lang="zh-CN" altLang="zh-CN"/>
              <a:t>1.2×10</a:t>
            </a:r>
            <a:r>
              <a:rPr lang="zh-CN" altLang="zh-CN" baseline="30000"/>
              <a:t>3</a:t>
            </a:r>
            <a:r>
              <a:rPr lang="zh-CN" altLang="zh-CN"/>
              <a:t>kg/m</a:t>
            </a:r>
            <a:r>
              <a:rPr lang="zh-CN" altLang="zh-CN" baseline="30000"/>
              <a:t>3</a:t>
            </a:r>
            <a:r>
              <a:rPr lang="zh-CN" altLang="zh-CN"/>
              <a:t>×300×10</a:t>
            </a:r>
            <a:r>
              <a:rPr lang="zh-CN" altLang="en-US" baseline="30000"/>
              <a:t>－</a:t>
            </a:r>
            <a:r>
              <a:rPr lang="zh-CN" altLang="zh-CN" baseline="30000"/>
              <a:t>6</a:t>
            </a:r>
            <a:r>
              <a:rPr lang="zh-CN" altLang="zh-CN"/>
              <a:t>m</a:t>
            </a:r>
            <a:r>
              <a:rPr lang="zh-CN" altLang="zh-CN" baseline="30000"/>
              <a:t>3</a:t>
            </a:r>
            <a:r>
              <a:rPr lang="zh-CN" altLang="en-US"/>
              <a:t>＝</a:t>
            </a:r>
            <a:r>
              <a:rPr lang="zh-CN" altLang="zh-CN"/>
              <a:t>0.36 kg</a:t>
            </a:r>
            <a:r>
              <a:rPr lang="zh-CN" altLang="en-US"/>
              <a:t>，</a:t>
            </a:r>
          </a:p>
          <a:p>
            <a:pPr eaLnBrk="1" hangingPunct="1"/>
            <a:r>
              <a:rPr lang="zh-CN" altLang="en-US"/>
              <a:t>果汁吸收的热量：</a:t>
            </a:r>
          </a:p>
          <a:p>
            <a:pPr eaLnBrk="1" hangingPunct="1"/>
            <a:r>
              <a:rPr lang="zh-CN" altLang="zh-CN" i="1"/>
              <a:t>Q</a:t>
            </a:r>
            <a:r>
              <a:rPr lang="zh-CN" altLang="en-US" baseline="-25000"/>
              <a:t>吸</a:t>
            </a:r>
            <a:r>
              <a:rPr lang="zh-CN" altLang="en-US"/>
              <a:t>＝</a:t>
            </a:r>
            <a:r>
              <a:rPr lang="zh-CN" altLang="zh-CN" i="1"/>
              <a:t>cm</a:t>
            </a:r>
            <a:r>
              <a:rPr lang="zh-CN" altLang="zh-CN"/>
              <a:t>Δ</a:t>
            </a:r>
            <a:r>
              <a:rPr lang="zh-CN" altLang="zh-CN" i="1"/>
              <a:t>t</a:t>
            </a:r>
            <a:r>
              <a:rPr lang="zh-CN" altLang="en-US"/>
              <a:t>＝</a:t>
            </a:r>
            <a:r>
              <a:rPr lang="zh-CN" altLang="zh-CN"/>
              <a:t>4×10</a:t>
            </a:r>
            <a:r>
              <a:rPr lang="zh-CN" altLang="zh-CN" baseline="30000"/>
              <a:t>3</a:t>
            </a:r>
            <a:r>
              <a:rPr lang="zh-CN" altLang="zh-CN"/>
              <a:t>J/(kg·℃)×0.36 kg×30 ℃</a:t>
            </a:r>
            <a:r>
              <a:rPr lang="zh-CN" altLang="en-US"/>
              <a:t>＝</a:t>
            </a:r>
          </a:p>
          <a:p>
            <a:pPr eaLnBrk="1" hangingPunct="1"/>
            <a:r>
              <a:rPr lang="zh-CN" altLang="zh-CN"/>
              <a:t>4</a:t>
            </a:r>
            <a:r>
              <a:rPr lang="zh-CN" altLang="en-US"/>
              <a:t>．</a:t>
            </a:r>
            <a:r>
              <a:rPr lang="zh-CN" altLang="zh-CN"/>
              <a:t>32×10</a:t>
            </a:r>
            <a:r>
              <a:rPr lang="zh-CN" altLang="zh-CN" baseline="30000"/>
              <a:t>4</a:t>
            </a:r>
            <a:r>
              <a:rPr lang="zh-CN" altLang="zh-CN"/>
              <a:t> J</a:t>
            </a:r>
            <a:r>
              <a:rPr lang="zh-CN" altLang="en-US"/>
              <a:t>；</a:t>
            </a:r>
          </a:p>
          <a:p>
            <a:pPr eaLnBrk="1" hangingPunct="1">
              <a:lnSpc>
                <a:spcPct val="200000"/>
              </a:lnSpc>
            </a:pPr>
            <a:r>
              <a:rPr lang="zh-CN" altLang="en-US"/>
              <a:t>消耗的电能：</a:t>
            </a:r>
            <a:r>
              <a:rPr lang="zh-CN" altLang="zh-CN" i="1"/>
              <a:t>W</a:t>
            </a:r>
            <a:r>
              <a:rPr lang="zh-CN" altLang="en-US"/>
              <a:t>＝</a:t>
            </a:r>
            <a:r>
              <a:rPr lang="en-US" altLang="zh-CN"/>
              <a:t>           </a:t>
            </a:r>
            <a:r>
              <a:rPr lang="zh-CN" altLang="en-US"/>
              <a:t>＝</a:t>
            </a:r>
            <a:r>
              <a:rPr lang="zh-CN" altLang="zh-CN"/>
              <a:t>4.8×10</a:t>
            </a:r>
            <a:r>
              <a:rPr lang="zh-CN" altLang="zh-CN" baseline="30000"/>
              <a:t>4</a:t>
            </a:r>
            <a:r>
              <a:rPr lang="zh-CN" altLang="zh-CN"/>
              <a:t> J</a:t>
            </a:r>
            <a:r>
              <a:rPr lang="zh-CN" altLang="en-US"/>
              <a:t>；</a:t>
            </a:r>
          </a:p>
          <a:p>
            <a:pPr eaLnBrk="1" hangingPunct="1">
              <a:lnSpc>
                <a:spcPct val="200000"/>
              </a:lnSpc>
            </a:pPr>
            <a:r>
              <a:rPr lang="zh-CN" altLang="en-US"/>
              <a:t>所以加热时间：</a:t>
            </a:r>
            <a:r>
              <a:rPr lang="zh-CN" altLang="zh-CN" i="1"/>
              <a:t>t</a:t>
            </a:r>
            <a:r>
              <a:rPr lang="zh-CN" altLang="en-US"/>
              <a:t>＝</a:t>
            </a:r>
            <a:r>
              <a:rPr lang="en-US" altLang="zh-CN"/>
              <a:t>          </a:t>
            </a:r>
            <a:r>
              <a:rPr lang="zh-CN" altLang="en-US"/>
              <a:t>＝</a:t>
            </a:r>
            <a:r>
              <a:rPr lang="zh-CN" altLang="zh-CN"/>
              <a:t>160 s</a:t>
            </a:r>
            <a:r>
              <a:rPr lang="zh-CN" altLang="en-US"/>
              <a:t>。</a:t>
            </a:r>
          </a:p>
        </p:txBody>
      </p:sp>
      <p:graphicFrame>
        <p:nvGraphicFramePr>
          <p:cNvPr id="22531" name="Object 3"/>
          <p:cNvGraphicFramePr>
            <a:graphicFrameLocks noChangeAspect="1"/>
          </p:cNvGraphicFramePr>
          <p:nvPr/>
        </p:nvGraphicFramePr>
        <p:xfrm>
          <a:off x="2381250" y="3009900"/>
          <a:ext cx="1374775" cy="525463"/>
        </p:xfrm>
        <a:graphic>
          <a:graphicData uri="http://schemas.openxmlformats.org/presentationml/2006/ole">
            <mc:AlternateContent xmlns:mc="http://schemas.openxmlformats.org/markup-compatibility/2006">
              <mc:Choice xmlns:v="urn:schemas-microsoft-com:vml" Requires="v">
                <p:oleObj spid="_x0000_s3077" r:id="rId3" imgW="1129665" imgH="431800" progId="Equation.DSMT4">
                  <p:embed/>
                </p:oleObj>
              </mc:Choice>
              <mc:Fallback>
                <p:oleObj r:id="rId3" imgW="1129665" imgH="4318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2381250" y="3009900"/>
                        <a:ext cx="1374775" cy="525463"/>
                      </a:xfrm>
                      <a:prstGeom prst="rect">
                        <a:avLst/>
                      </a:prstGeom>
                      <a:noFill/>
                      <a:ln>
                        <a:noFill/>
                      </a:ln>
                    </p:spPr>
                  </p:pic>
                </p:oleObj>
              </mc:Fallback>
            </mc:AlternateContent>
          </a:graphicData>
        </a:graphic>
      </p:graphicFrame>
      <p:graphicFrame>
        <p:nvGraphicFramePr>
          <p:cNvPr id="22532" name="Object 4"/>
          <p:cNvGraphicFramePr>
            <a:graphicFrameLocks noChangeAspect="1"/>
          </p:cNvGraphicFramePr>
          <p:nvPr/>
        </p:nvGraphicFramePr>
        <p:xfrm>
          <a:off x="2673350" y="3595688"/>
          <a:ext cx="1204913" cy="509587"/>
        </p:xfrm>
        <a:graphic>
          <a:graphicData uri="http://schemas.openxmlformats.org/presentationml/2006/ole">
            <mc:AlternateContent xmlns:mc="http://schemas.openxmlformats.org/markup-compatibility/2006">
              <mc:Choice xmlns:v="urn:schemas-microsoft-com:vml" Requires="v">
                <p:oleObj spid="_x0000_s3078" r:id="rId5" imgW="989965" imgH="419100" progId="Equation.DSMT4">
                  <p:embed/>
                </p:oleObj>
              </mc:Choice>
              <mc:Fallback>
                <p:oleObj r:id="rId5" imgW="989965" imgH="4191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2673350" y="3595688"/>
                        <a:ext cx="1204913" cy="509587"/>
                      </a:xfrm>
                      <a:prstGeom prst="rect">
                        <a:avLst/>
                      </a:prstGeom>
                      <a:noFill/>
                      <a:ln>
                        <a:noFill/>
                      </a:ln>
                    </p:spPr>
                  </p:pic>
                </p:oleObj>
              </mc:Fallback>
            </mc:AlternateContent>
          </a:graphicData>
        </a:graphic>
      </p:graphicFrame>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3554" name="TextBox 1"/>
          <p:cNvSpPr txBox="1">
            <a:spLocks noChangeArrowheads="1"/>
          </p:cNvSpPr>
          <p:nvPr/>
        </p:nvSpPr>
        <p:spPr bwMode="auto">
          <a:xfrm>
            <a:off x="346075" y="617538"/>
            <a:ext cx="83899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en-US">
                <a:latin typeface="黑体" panose="02010609060101010101" pitchFamily="49" charset="-122"/>
                <a:ea typeface="黑体" panose="02010609060101010101" pitchFamily="49" charset="-122"/>
              </a:rPr>
              <a:t>           力热效率的相关计算</a:t>
            </a:r>
          </a:p>
        </p:txBody>
      </p:sp>
      <p:sp>
        <p:nvSpPr>
          <p:cNvPr id="3" name="圆角矩形 2"/>
          <p:cNvSpPr/>
          <p:nvPr/>
        </p:nvSpPr>
        <p:spPr bwMode="auto">
          <a:xfrm>
            <a:off x="535159" y="809600"/>
            <a:ext cx="118882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lnSpc>
                <a:spcPct val="150000"/>
              </a:lnSpc>
              <a:defRPr/>
            </a:pP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类型</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2</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4" name="TextBox 1"/>
          <p:cNvSpPr txBox="1">
            <a:spLocks noChangeArrowheads="1"/>
          </p:cNvSpPr>
          <p:nvPr/>
        </p:nvSpPr>
        <p:spPr bwMode="auto">
          <a:xfrm>
            <a:off x="373063" y="1257300"/>
            <a:ext cx="8389937" cy="279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en-US">
                <a:latin typeface="宋体" panose="02010600030101010101" pitchFamily="2" charset="-122"/>
                <a:ea typeface="宋体" panose="02010600030101010101" pitchFamily="2" charset="-122"/>
              </a:rPr>
              <a:t>    分析近</a:t>
            </a:r>
            <a:r>
              <a:rPr lang="en-US" altLang="zh-CN">
                <a:latin typeface="宋体" panose="02010600030101010101" pitchFamily="2" charset="-122"/>
                <a:ea typeface="宋体" panose="02010600030101010101" pitchFamily="2" charset="-122"/>
              </a:rPr>
              <a:t>10</a:t>
            </a:r>
            <a:r>
              <a:rPr lang="zh-CN" altLang="en-US">
                <a:latin typeface="宋体" panose="02010600030101010101" pitchFamily="2" charset="-122"/>
                <a:ea typeface="宋体" panose="02010600030101010101" pitchFamily="2" charset="-122"/>
              </a:rPr>
              <a:t>年江西中考真题发现，力热效率的相关计算近</a:t>
            </a:r>
            <a:r>
              <a:rPr lang="en-US" altLang="zh-CN">
                <a:latin typeface="宋体" panose="02010600030101010101" pitchFamily="2" charset="-122"/>
                <a:ea typeface="宋体" panose="02010600030101010101" pitchFamily="2" charset="-122"/>
              </a:rPr>
              <a:t>10</a:t>
            </a:r>
            <a:r>
              <a:rPr lang="zh-CN" altLang="en-US">
                <a:latin typeface="宋体" panose="02010600030101010101" pitchFamily="2" charset="-122"/>
                <a:ea typeface="宋体" panose="02010600030101010101" pitchFamily="2" charset="-122"/>
              </a:rPr>
              <a:t>年仅在</a:t>
            </a:r>
            <a:r>
              <a:rPr lang="en-US" altLang="zh-CN">
                <a:latin typeface="宋体" panose="02010600030101010101" pitchFamily="2" charset="-122"/>
                <a:ea typeface="宋体" panose="02010600030101010101" pitchFamily="2" charset="-122"/>
              </a:rPr>
              <a:t>2014</a:t>
            </a:r>
            <a:r>
              <a:rPr lang="zh-CN" altLang="en-US">
                <a:latin typeface="宋体" panose="02010600030101010101" pitchFamily="2" charset="-122"/>
                <a:ea typeface="宋体" panose="02010600030101010101" pitchFamily="2" charset="-122"/>
              </a:rPr>
              <a:t>年</a:t>
            </a:r>
            <a:r>
              <a:rPr lang="en-US" altLang="zh-CN">
                <a:latin typeface="宋体" panose="02010600030101010101" pitchFamily="2" charset="-122"/>
                <a:ea typeface="宋体" panose="02010600030101010101" pitchFamily="2" charset="-122"/>
              </a:rPr>
              <a:t>19</a:t>
            </a:r>
            <a:r>
              <a:rPr lang="zh-CN" altLang="en-US">
                <a:latin typeface="宋体" panose="02010600030101010101" pitchFamily="2" charset="-122"/>
                <a:ea typeface="宋体" panose="02010600030101010101" pitchFamily="2" charset="-122"/>
              </a:rPr>
              <a:t>题中以汽车为背景结合其他知识综合考查，分值为</a:t>
            </a:r>
            <a:r>
              <a:rPr lang="en-US" altLang="zh-CN">
                <a:latin typeface="宋体" panose="02010600030101010101" pitchFamily="2" charset="-122"/>
                <a:ea typeface="宋体" panose="02010600030101010101" pitchFamily="2" charset="-122"/>
              </a:rPr>
              <a:t>7</a:t>
            </a:r>
            <a:r>
              <a:rPr lang="zh-CN" altLang="en-US">
                <a:latin typeface="宋体" panose="02010600030101010101" pitchFamily="2" charset="-122"/>
                <a:ea typeface="宋体" panose="02010600030101010101" pitchFamily="2" charset="-122"/>
              </a:rPr>
              <a:t>分。</a:t>
            </a:r>
          </a:p>
          <a:p>
            <a:pPr eaLnBrk="1" hangingPunct="1"/>
            <a:r>
              <a:rPr lang="en-US" altLang="zh-CN">
                <a:solidFill>
                  <a:srgbClr val="C00000"/>
                </a:solidFill>
                <a:latin typeface="宋体" panose="02010600030101010101" pitchFamily="2" charset="-122"/>
                <a:ea typeface="宋体" panose="02010600030101010101" pitchFamily="2" charset="-122"/>
              </a:rPr>
              <a:t>【</a:t>
            </a:r>
            <a:r>
              <a:rPr lang="zh-CN" altLang="en-US">
                <a:solidFill>
                  <a:srgbClr val="C00000"/>
                </a:solidFill>
                <a:latin typeface="宋体" panose="02010600030101010101" pitchFamily="2" charset="-122"/>
                <a:ea typeface="宋体" panose="02010600030101010101" pitchFamily="2" charset="-122"/>
              </a:rPr>
              <a:t>方法指导</a:t>
            </a:r>
            <a:r>
              <a:rPr lang="en-US" altLang="zh-CN">
                <a:solidFill>
                  <a:srgbClr val="C00000"/>
                </a:solidFill>
                <a:latin typeface="宋体" panose="02010600030101010101" pitchFamily="2" charset="-122"/>
                <a:ea typeface="宋体" panose="02010600030101010101" pitchFamily="2" charset="-122"/>
              </a:rPr>
              <a:t>】</a:t>
            </a:r>
            <a:endParaRPr lang="zh-CN" altLang="en-US">
              <a:solidFill>
                <a:srgbClr val="C00000"/>
              </a:solidFill>
              <a:latin typeface="宋体" panose="02010600030101010101" pitchFamily="2" charset="-122"/>
              <a:ea typeface="宋体" panose="02010600030101010101" pitchFamily="2" charset="-122"/>
            </a:endParaRPr>
          </a:p>
          <a:p>
            <a:pPr eaLnBrk="1" hangingPunct="1"/>
            <a:r>
              <a:rPr lang="en-US"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计算力热效率常考查以下计算公式及其变形公式：</a:t>
            </a:r>
          </a:p>
          <a:p>
            <a:pPr eaLnBrk="1" hangingPunct="1"/>
            <a:r>
              <a:rPr lang="zh-CN" altLang="en-US">
                <a:latin typeface="宋体" panose="02010600030101010101" pitchFamily="2" charset="-122"/>
                <a:ea typeface="宋体" panose="02010600030101010101" pitchFamily="2" charset="-122"/>
              </a:rPr>
              <a:t>①速度公式：</a:t>
            </a:r>
            <a:r>
              <a:rPr lang="en-US" altLang="zh-CN" i="1">
                <a:latin typeface="宋体" panose="02010600030101010101" pitchFamily="2" charset="-122"/>
                <a:ea typeface="宋体" panose="02010600030101010101" pitchFamily="2" charset="-122"/>
              </a:rPr>
              <a:t>v</a:t>
            </a:r>
            <a:r>
              <a:rPr lang="zh-CN" altLang="en-US">
                <a:latin typeface="宋体" panose="02010600030101010101" pitchFamily="2" charset="-122"/>
                <a:ea typeface="宋体" panose="02010600030101010101" pitchFamily="2" charset="-122"/>
              </a:rPr>
              <a:t>＝   ；</a:t>
            </a:r>
          </a:p>
          <a:p>
            <a:pPr eaLnBrk="1" hangingPunct="1"/>
            <a:r>
              <a:rPr lang="zh-CN" altLang="en-US">
                <a:latin typeface="宋体" panose="02010600030101010101" pitchFamily="2" charset="-122"/>
                <a:ea typeface="宋体" panose="02010600030101010101" pitchFamily="2" charset="-122"/>
              </a:rPr>
              <a:t>②固体压强公式：</a:t>
            </a:r>
            <a:r>
              <a:rPr lang="en-US" altLang="zh-CN" i="1">
                <a:latin typeface="宋体" panose="02010600030101010101" pitchFamily="2" charset="-122"/>
                <a:ea typeface="宋体" panose="02010600030101010101" pitchFamily="2" charset="-122"/>
              </a:rPr>
              <a:t>p</a:t>
            </a:r>
            <a:r>
              <a:rPr lang="zh-CN" altLang="en-US">
                <a:latin typeface="宋体" panose="02010600030101010101" pitchFamily="2" charset="-122"/>
                <a:ea typeface="宋体" panose="02010600030101010101" pitchFamily="2" charset="-122"/>
              </a:rPr>
              <a:t>＝   ；</a:t>
            </a:r>
          </a:p>
        </p:txBody>
      </p:sp>
      <p:graphicFrame>
        <p:nvGraphicFramePr>
          <p:cNvPr id="5" name="Object 3"/>
          <p:cNvGraphicFramePr>
            <a:graphicFrameLocks noChangeAspect="1"/>
          </p:cNvGraphicFramePr>
          <p:nvPr/>
        </p:nvGraphicFramePr>
        <p:xfrm>
          <a:off x="2454275" y="3121025"/>
          <a:ext cx="187325" cy="582613"/>
        </p:xfrm>
        <a:graphic>
          <a:graphicData uri="http://schemas.openxmlformats.org/presentationml/2006/ole">
            <mc:AlternateContent xmlns:mc="http://schemas.openxmlformats.org/markup-compatibility/2006">
              <mc:Choice xmlns:v="urn:schemas-microsoft-com:vml" Requires="v">
                <p:oleObj spid="_x0000_s4101" r:id="rId3" imgW="127000" imgH="393065" progId="Equation.DSMT4">
                  <p:embed/>
                </p:oleObj>
              </mc:Choice>
              <mc:Fallback>
                <p:oleObj r:id="rId3" imgW="127000" imgH="393065"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2454275" y="3121025"/>
                        <a:ext cx="187325" cy="582613"/>
                      </a:xfrm>
                      <a:prstGeom prst="rect">
                        <a:avLst/>
                      </a:prstGeom>
                      <a:noFill/>
                      <a:ln>
                        <a:noFill/>
                      </a:ln>
                    </p:spPr>
                  </p:pic>
                </p:oleObj>
              </mc:Fallback>
            </mc:AlternateContent>
          </a:graphicData>
        </a:graphic>
      </p:graphicFrame>
      <p:graphicFrame>
        <p:nvGraphicFramePr>
          <p:cNvPr id="6" name="Object 4"/>
          <p:cNvGraphicFramePr>
            <a:graphicFrameLocks noChangeAspect="1"/>
          </p:cNvGraphicFramePr>
          <p:nvPr/>
        </p:nvGraphicFramePr>
        <p:xfrm>
          <a:off x="2995613" y="3559175"/>
          <a:ext cx="225425" cy="582613"/>
        </p:xfrm>
        <a:graphic>
          <a:graphicData uri="http://schemas.openxmlformats.org/presentationml/2006/ole">
            <mc:AlternateContent xmlns:mc="http://schemas.openxmlformats.org/markup-compatibility/2006">
              <mc:Choice xmlns:v="urn:schemas-microsoft-com:vml" Requires="v">
                <p:oleObj spid="_x0000_s4102" r:id="rId5" imgW="152400" imgH="393065" progId="Equation.DSMT4">
                  <p:embed/>
                </p:oleObj>
              </mc:Choice>
              <mc:Fallback>
                <p:oleObj r:id="rId5" imgW="152400" imgH="393065"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2995613" y="3559175"/>
                        <a:ext cx="225425" cy="582613"/>
                      </a:xfrm>
                      <a:prstGeom prst="rect">
                        <a:avLst/>
                      </a:prstGeom>
                      <a:noFill/>
                      <a:ln>
                        <a:noFill/>
                      </a:ln>
                    </p:spPr>
                  </p:pic>
                </p:oleObj>
              </mc:Fallback>
            </mc:AlternateContent>
          </a:graphicData>
        </a:graphic>
      </p:graphicFrame>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373063" y="600075"/>
            <a:ext cx="8389937" cy="325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楷体_GB2312" panose="02010609030101010101" pitchFamily="49" charset="-122"/>
                <a:ea typeface="楷体_GB2312" panose="02010609030101010101" pitchFamily="49" charset="-122"/>
              </a:defRPr>
            </a:lvl1pPr>
            <a:lvl2pPr marL="742950" indent="-285750">
              <a:lnSpc>
                <a:spcPct val="150000"/>
              </a:lnSpc>
              <a:defRPr sz="2000" b="1">
                <a:solidFill>
                  <a:srgbClr val="000000"/>
                </a:solidFill>
                <a:latin typeface="楷体_GB2312" panose="02010609030101010101" pitchFamily="49" charset="-122"/>
                <a:ea typeface="楷体_GB2312" panose="02010609030101010101" pitchFamily="49" charset="-122"/>
              </a:defRPr>
            </a:lvl2pPr>
            <a:lvl3pPr marL="1143000" indent="-228600">
              <a:lnSpc>
                <a:spcPct val="150000"/>
              </a:lnSpc>
              <a:defRPr sz="2000" b="1">
                <a:solidFill>
                  <a:srgbClr val="000000"/>
                </a:solidFill>
                <a:latin typeface="楷体_GB2312" panose="02010609030101010101" pitchFamily="49" charset="-122"/>
                <a:ea typeface="楷体_GB2312" panose="02010609030101010101" pitchFamily="49" charset="-122"/>
              </a:defRPr>
            </a:lvl3pPr>
            <a:lvl4pPr marL="1600200" indent="-228600">
              <a:lnSpc>
                <a:spcPct val="150000"/>
              </a:lnSpc>
              <a:defRPr sz="2000" b="1">
                <a:solidFill>
                  <a:srgbClr val="000000"/>
                </a:solidFill>
                <a:latin typeface="楷体_GB2312" panose="02010609030101010101" pitchFamily="49" charset="-122"/>
                <a:ea typeface="楷体_GB2312" panose="02010609030101010101" pitchFamily="49" charset="-122"/>
              </a:defRPr>
            </a:lvl4pPr>
            <a:lvl5pPr marL="2057400" indent="-228600">
              <a:lnSpc>
                <a:spcPct val="150000"/>
              </a:lnSpc>
              <a:defRPr sz="2000" b="1">
                <a:solidFill>
                  <a:srgbClr val="000000"/>
                </a:solidFill>
                <a:latin typeface="楷体_GB2312" panose="02010609030101010101" pitchFamily="49" charset="-122"/>
                <a:ea typeface="楷体_GB2312" panose="02010609030101010101" pitchFamily="49" charset="-122"/>
              </a:defRPr>
            </a:lvl5pPr>
            <a:lvl6pPr marL="25146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6pPr>
            <a:lvl7pPr marL="29718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7pPr>
            <a:lvl8pPr marL="34290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8pPr>
            <a:lvl9pPr marL="3886200" indent="-228600" eaLnBrk="0" fontAlgn="base" hangingPunct="0">
              <a:lnSpc>
                <a:spcPct val="150000"/>
              </a:lnSpc>
              <a:spcBef>
                <a:spcPct val="0"/>
              </a:spcBef>
              <a:spcAft>
                <a:spcPct val="0"/>
              </a:spcAft>
              <a:defRPr sz="2000" b="1">
                <a:solidFill>
                  <a:srgbClr val="000000"/>
                </a:solidFill>
                <a:latin typeface="楷体_GB2312" panose="02010609030101010101" pitchFamily="49" charset="-122"/>
                <a:ea typeface="楷体_GB2312" panose="02010609030101010101" pitchFamily="49" charset="-122"/>
              </a:defRPr>
            </a:lvl9pPr>
          </a:lstStyle>
          <a:p>
            <a:pPr eaLnBrk="1" hangingPunct="1"/>
            <a:r>
              <a:rPr lang="zh-CN" altLang="en-US">
                <a:latin typeface="宋体" panose="02010600030101010101" pitchFamily="2" charset="-122"/>
                <a:ea typeface="宋体" panose="02010600030101010101" pitchFamily="2" charset="-122"/>
              </a:rPr>
              <a:t>③机械功公式：</a:t>
            </a:r>
            <a:r>
              <a:rPr lang="en-US" altLang="zh-CN" i="1">
                <a:latin typeface="宋体" panose="02010600030101010101" pitchFamily="2" charset="-122"/>
                <a:ea typeface="宋体" panose="02010600030101010101" pitchFamily="2" charset="-122"/>
              </a:rPr>
              <a:t>W</a:t>
            </a:r>
            <a:r>
              <a:rPr lang="zh-CN" altLang="en-US">
                <a:latin typeface="宋体" panose="02010600030101010101" pitchFamily="2" charset="-122"/>
                <a:ea typeface="宋体" panose="02010600030101010101" pitchFamily="2" charset="-122"/>
              </a:rPr>
              <a:t>＝</a:t>
            </a:r>
            <a:r>
              <a:rPr lang="en-US" altLang="zh-CN" i="1">
                <a:latin typeface="宋体" panose="02010600030101010101" pitchFamily="2" charset="-122"/>
                <a:ea typeface="宋体" panose="02010600030101010101" pitchFamily="2" charset="-122"/>
              </a:rPr>
              <a:t>Fs</a:t>
            </a:r>
            <a:r>
              <a:rPr lang="zh-CN" altLang="en-US">
                <a:latin typeface="宋体" panose="02010600030101010101" pitchFamily="2" charset="-122"/>
                <a:ea typeface="宋体" panose="02010600030101010101" pitchFamily="2" charset="-122"/>
              </a:rPr>
              <a:t>＝</a:t>
            </a:r>
            <a:r>
              <a:rPr lang="en-US" altLang="zh-CN" i="1">
                <a:latin typeface="宋体" panose="02010600030101010101" pitchFamily="2" charset="-122"/>
                <a:ea typeface="宋体" panose="02010600030101010101" pitchFamily="2" charset="-122"/>
              </a:rPr>
              <a:t>Pt</a:t>
            </a:r>
            <a:r>
              <a:rPr lang="zh-CN" altLang="en-US">
                <a:latin typeface="宋体" panose="02010600030101010101" pitchFamily="2" charset="-122"/>
                <a:ea typeface="宋体" panose="02010600030101010101" pitchFamily="2" charset="-122"/>
              </a:rPr>
              <a:t>；</a:t>
            </a:r>
          </a:p>
          <a:p>
            <a:pPr eaLnBrk="1" hangingPunct="1"/>
            <a:r>
              <a:rPr lang="zh-CN" altLang="en-US">
                <a:latin typeface="宋体" panose="02010600030101010101" pitchFamily="2" charset="-122"/>
                <a:ea typeface="宋体" panose="02010600030101010101" pitchFamily="2" charset="-122"/>
              </a:rPr>
              <a:t>④机械功率公式：</a:t>
            </a:r>
            <a:r>
              <a:rPr lang="en-US" altLang="zh-CN" i="1">
                <a:latin typeface="宋体" panose="02010600030101010101" pitchFamily="2" charset="-122"/>
                <a:ea typeface="宋体" panose="02010600030101010101" pitchFamily="2" charset="-122"/>
              </a:rPr>
              <a:t>P</a:t>
            </a:r>
            <a:r>
              <a:rPr lang="zh-CN" altLang="en-US">
                <a:latin typeface="宋体" panose="02010600030101010101" pitchFamily="2" charset="-122"/>
                <a:ea typeface="宋体" panose="02010600030101010101" pitchFamily="2" charset="-122"/>
              </a:rPr>
              <a:t>＝    ＝</a:t>
            </a:r>
            <a:r>
              <a:rPr lang="en-US" altLang="zh-CN" i="1">
                <a:latin typeface="宋体" panose="02010600030101010101" pitchFamily="2" charset="-122"/>
                <a:ea typeface="宋体" panose="02010600030101010101" pitchFamily="2" charset="-122"/>
              </a:rPr>
              <a:t>Fv</a:t>
            </a:r>
            <a:r>
              <a:rPr lang="zh-CN" altLang="en-US">
                <a:latin typeface="宋体" panose="02010600030101010101" pitchFamily="2" charset="-122"/>
                <a:ea typeface="宋体" panose="02010600030101010101" pitchFamily="2" charset="-122"/>
              </a:rPr>
              <a:t>；</a:t>
            </a:r>
          </a:p>
          <a:p>
            <a:pPr eaLnBrk="1" hangingPunct="1"/>
            <a:r>
              <a:rPr lang="zh-CN" altLang="en-US">
                <a:latin typeface="宋体" panose="02010600030101010101" pitchFamily="2" charset="-122"/>
                <a:ea typeface="宋体" panose="02010600030101010101" pitchFamily="2" charset="-122"/>
              </a:rPr>
              <a:t>⑤放热公式：</a:t>
            </a:r>
            <a:r>
              <a:rPr lang="en-US" altLang="zh-CN" i="1">
                <a:latin typeface="宋体" panose="02010600030101010101" pitchFamily="2" charset="-122"/>
                <a:ea typeface="宋体" panose="02010600030101010101" pitchFamily="2" charset="-122"/>
              </a:rPr>
              <a:t>Q</a:t>
            </a:r>
            <a:r>
              <a:rPr lang="zh-CN" altLang="en-US" baseline="-25000">
                <a:latin typeface="宋体" panose="02010600030101010101" pitchFamily="2" charset="-122"/>
                <a:ea typeface="宋体" panose="02010600030101010101" pitchFamily="2" charset="-122"/>
              </a:rPr>
              <a:t>放</a:t>
            </a:r>
            <a:r>
              <a:rPr lang="zh-CN" altLang="en-US">
                <a:latin typeface="宋体" panose="02010600030101010101" pitchFamily="2" charset="-122"/>
                <a:ea typeface="宋体" panose="02010600030101010101" pitchFamily="2" charset="-122"/>
              </a:rPr>
              <a:t>＝</a:t>
            </a:r>
            <a:r>
              <a:rPr lang="en-US" altLang="zh-CN" i="1">
                <a:latin typeface="宋体" panose="02010600030101010101" pitchFamily="2" charset="-122"/>
                <a:ea typeface="宋体" panose="02010600030101010101" pitchFamily="2" charset="-122"/>
              </a:rPr>
              <a:t>mq</a:t>
            </a:r>
            <a:r>
              <a:rPr lang="zh-CN" altLang="en-US">
                <a:latin typeface="宋体" panose="02010600030101010101" pitchFamily="2" charset="-122"/>
                <a:ea typeface="宋体" panose="02010600030101010101" pitchFamily="2" charset="-122"/>
              </a:rPr>
              <a:t>或</a:t>
            </a:r>
            <a:r>
              <a:rPr lang="en-US" altLang="zh-CN" i="1">
                <a:latin typeface="宋体" panose="02010600030101010101" pitchFamily="2" charset="-122"/>
                <a:ea typeface="宋体" panose="02010600030101010101" pitchFamily="2" charset="-122"/>
              </a:rPr>
              <a:t>Q</a:t>
            </a:r>
            <a:r>
              <a:rPr lang="zh-CN" altLang="en-US" baseline="-25000">
                <a:latin typeface="宋体" panose="02010600030101010101" pitchFamily="2" charset="-122"/>
                <a:ea typeface="宋体" panose="02010600030101010101" pitchFamily="2" charset="-122"/>
              </a:rPr>
              <a:t>放</a:t>
            </a:r>
            <a:r>
              <a:rPr lang="zh-CN" altLang="en-US">
                <a:latin typeface="宋体" panose="02010600030101010101" pitchFamily="2" charset="-122"/>
                <a:ea typeface="宋体" panose="02010600030101010101" pitchFamily="2" charset="-122"/>
              </a:rPr>
              <a:t>＝</a:t>
            </a:r>
            <a:r>
              <a:rPr lang="en-US" altLang="zh-CN" i="1">
                <a:latin typeface="宋体" panose="02010600030101010101" pitchFamily="2" charset="-122"/>
                <a:ea typeface="宋体" panose="02010600030101010101" pitchFamily="2" charset="-122"/>
              </a:rPr>
              <a:t>Vq</a:t>
            </a:r>
            <a:r>
              <a:rPr lang="zh-CN" altLang="en-US">
                <a:latin typeface="宋体" panose="02010600030101010101" pitchFamily="2" charset="-122"/>
                <a:ea typeface="宋体" panose="02010600030101010101" pitchFamily="2" charset="-122"/>
              </a:rPr>
              <a:t>；</a:t>
            </a:r>
          </a:p>
          <a:p>
            <a:pPr eaLnBrk="1" hangingPunct="1"/>
            <a:r>
              <a:rPr lang="zh-CN" altLang="en-US">
                <a:latin typeface="宋体" panose="02010600030101010101" pitchFamily="2" charset="-122"/>
                <a:ea typeface="宋体" panose="02010600030101010101" pitchFamily="2" charset="-122"/>
              </a:rPr>
              <a:t>⑥力热转化效率公式：</a:t>
            </a:r>
            <a:r>
              <a:rPr lang="en-US" altLang="zh-CN" i="1">
                <a:latin typeface="宋体" panose="02010600030101010101" pitchFamily="2" charset="-122"/>
                <a:ea typeface="宋体" panose="02010600030101010101" pitchFamily="2" charset="-122"/>
              </a:rPr>
              <a:t>η</a:t>
            </a:r>
            <a:r>
              <a:rPr lang="zh-CN" altLang="en-US">
                <a:latin typeface="宋体" panose="02010600030101010101" pitchFamily="2" charset="-122"/>
                <a:ea typeface="宋体" panose="02010600030101010101" pitchFamily="2" charset="-122"/>
              </a:rPr>
              <a:t>＝    </a:t>
            </a:r>
            <a:r>
              <a:rPr lang="en-US" altLang="zh-CN">
                <a:latin typeface="宋体" panose="02010600030101010101" pitchFamily="2" charset="-122"/>
                <a:ea typeface="宋体" panose="02010600030101010101" pitchFamily="2" charset="-122"/>
              </a:rPr>
              <a:t>×100%</a:t>
            </a:r>
            <a:r>
              <a:rPr lang="zh-CN" altLang="en-US">
                <a:latin typeface="宋体" panose="02010600030101010101" pitchFamily="2" charset="-122"/>
                <a:ea typeface="宋体" panose="02010600030101010101" pitchFamily="2" charset="-122"/>
              </a:rPr>
              <a:t>。</a:t>
            </a:r>
          </a:p>
          <a:p>
            <a:pPr eaLnBrk="1" hangingPunct="1"/>
            <a:r>
              <a:rPr lang="en-US"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解答力热效率相关计算时要根据题中提供的情景中的相关物理量来找准对应的物理公式，明确已知量与未知量之间的关系，寻找不同物理过程中的关键物理量来确定联系。</a:t>
            </a:r>
          </a:p>
        </p:txBody>
      </p:sp>
      <p:graphicFrame>
        <p:nvGraphicFramePr>
          <p:cNvPr id="24579" name="Object 4"/>
          <p:cNvGraphicFramePr>
            <a:graphicFrameLocks noChangeAspect="1"/>
          </p:cNvGraphicFramePr>
          <p:nvPr/>
        </p:nvGraphicFramePr>
        <p:xfrm>
          <a:off x="2994025" y="1074738"/>
          <a:ext cx="300038" cy="517525"/>
        </p:xfrm>
        <a:graphic>
          <a:graphicData uri="http://schemas.openxmlformats.org/presentationml/2006/ole">
            <mc:AlternateContent xmlns:mc="http://schemas.openxmlformats.org/markup-compatibility/2006">
              <mc:Choice xmlns:v="urn:schemas-microsoft-com:vml" Requires="v">
                <p:oleObj spid="_x0000_s5125" r:id="rId3" imgW="228600" imgH="393700" progId="Equation.DSMT4">
                  <p:embed/>
                </p:oleObj>
              </mc:Choice>
              <mc:Fallback>
                <p:oleObj r:id="rId3" imgW="228600" imgH="3937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2994025" y="1074738"/>
                        <a:ext cx="300038" cy="517525"/>
                      </a:xfrm>
                      <a:prstGeom prst="rect">
                        <a:avLst/>
                      </a:prstGeom>
                      <a:noFill/>
                      <a:ln>
                        <a:noFill/>
                      </a:ln>
                    </p:spPr>
                  </p:pic>
                </p:oleObj>
              </mc:Fallback>
            </mc:AlternateContent>
          </a:graphicData>
        </a:graphic>
      </p:graphicFrame>
      <p:graphicFrame>
        <p:nvGraphicFramePr>
          <p:cNvPr id="24580" name="Object 5"/>
          <p:cNvGraphicFramePr>
            <a:graphicFrameLocks noChangeAspect="1"/>
          </p:cNvGraphicFramePr>
          <p:nvPr/>
        </p:nvGraphicFramePr>
        <p:xfrm>
          <a:off x="3622675" y="1987550"/>
          <a:ext cx="384175" cy="584200"/>
        </p:xfrm>
        <a:graphic>
          <a:graphicData uri="http://schemas.openxmlformats.org/presentationml/2006/ole">
            <mc:AlternateContent xmlns:mc="http://schemas.openxmlformats.org/markup-compatibility/2006">
              <mc:Choice xmlns:v="urn:schemas-microsoft-com:vml" Requires="v">
                <p:oleObj spid="_x0000_s5126" r:id="rId5" imgW="292100" imgH="444500" progId="Equation.DSMT4">
                  <p:embed/>
                </p:oleObj>
              </mc:Choice>
              <mc:Fallback>
                <p:oleObj r:id="rId5" imgW="292100" imgH="4445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3622675" y="1987550"/>
                        <a:ext cx="384175" cy="584200"/>
                      </a:xfrm>
                      <a:prstGeom prst="rect">
                        <a:avLst/>
                      </a:prstGeom>
                      <a:noFill/>
                      <a:ln>
                        <a:noFill/>
                      </a:ln>
                    </p:spPr>
                  </p:pic>
                </p:oleObj>
              </mc:Fallback>
            </mc:AlternateContent>
          </a:graphicData>
        </a:graphic>
      </p:graphicFrame>
    </p:spTree>
  </p:cSld>
  <p:clrMapOvr>
    <a:masterClrMapping/>
  </p:clrMapOvr>
  <p:transition spd="med">
    <p:fade/>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 unknown"/>
  <p:tag name="AS_RELEASE_DATE" val="2020.11.30"/>
  <p:tag name="AS_TITLE" val="Aspose.Slides for Java"/>
  <p:tag name="AS_VERSION" val="20.11"/>
</p:tagLst>
</file>

<file path=ppt/theme/theme1.xml><?xml version="1.0" encoding="utf-8"?>
<a:theme xmlns:a="http://schemas.openxmlformats.org/drawingml/2006/main" name="3_A000120140530A99PPBG">
  <a:themeElements>
    <a:clrScheme name="3_A000120140530A99PPBG 1">
      <a:dk1>
        <a:srgbClr val="5F5F5F"/>
      </a:dk1>
      <a:lt1>
        <a:srgbClr val="FFFFFF"/>
      </a:lt1>
      <a:dk2>
        <a:srgbClr val="5F5F5F"/>
      </a:dk2>
      <a:lt2>
        <a:srgbClr val="FFFFFF"/>
      </a:lt2>
      <a:accent1>
        <a:srgbClr val="E74E3E"/>
      </a:accent1>
      <a:accent2>
        <a:srgbClr val="E0642C"/>
      </a:accent2>
      <a:accent3>
        <a:srgbClr val="FFFFFF"/>
      </a:accent3>
      <a:accent4>
        <a:srgbClr val="505050"/>
      </a:accent4>
      <a:accent5>
        <a:srgbClr val="F1B2AF"/>
      </a:accent5>
      <a:accent6>
        <a:srgbClr val="CB5A27"/>
      </a:accent6>
      <a:hlink>
        <a:srgbClr val="00B0F0"/>
      </a:hlink>
      <a:folHlink>
        <a:srgbClr val="7F7F7F"/>
      </a:folHlink>
    </a:clrScheme>
    <a:fontScheme name="3_A000120140530A99PPBG">
      <a:majorFont>
        <a:latin typeface="华文中宋"/>
        <a:ea typeface="华文中宋"/>
        <a:cs typeface="Arial"/>
      </a:majorFont>
      <a:minorFont>
        <a:latin typeface="幼圆"/>
        <a:ea typeface="幼圆"/>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3_A000120140530A99PPBG 1">
        <a:dk1>
          <a:srgbClr val="5F5F5F"/>
        </a:dk1>
        <a:lt1>
          <a:srgbClr val="FFFFFF"/>
        </a:lt1>
        <a:dk2>
          <a:srgbClr val="5F5F5F"/>
        </a:dk2>
        <a:lt2>
          <a:srgbClr val="FFFFFF"/>
        </a:lt2>
        <a:accent1>
          <a:srgbClr val="E74E3E"/>
        </a:accent1>
        <a:accent2>
          <a:srgbClr val="E0642C"/>
        </a:accent2>
        <a:accent3>
          <a:srgbClr val="FFFFFF"/>
        </a:accent3>
        <a:accent4>
          <a:srgbClr val="505050"/>
        </a:accent4>
        <a:accent5>
          <a:srgbClr val="F1B2AF"/>
        </a:accent5>
        <a:accent6>
          <a:srgbClr val="CB5A27"/>
        </a:accent6>
        <a:hlink>
          <a:srgbClr val="00B0F0"/>
        </a:hlink>
        <a:folHlink>
          <a:srgbClr val="7F7F7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r="http://schemas.openxmlformats.org/officeDocument/2006/relationship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r="http://schemas.openxmlformats.org/officeDocument/2006/relationship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4611</Words>
  <Application>Microsoft Office PowerPoint</Application>
  <PresentationFormat>全屏显示(16:9)</PresentationFormat>
  <Paragraphs>236</Paragraphs>
  <Slides>44</Slides>
  <Notes>1</Notes>
  <HiddenSlides>0</HiddenSlides>
  <MMClips>0</MMClips>
  <ScaleCrop>false</ScaleCrop>
  <HeadingPairs>
    <vt:vector size="8" baseType="variant">
      <vt:variant>
        <vt:lpstr>已用的字体</vt:lpstr>
      </vt:variant>
      <vt:variant>
        <vt:i4>8</vt:i4>
      </vt:variant>
      <vt:variant>
        <vt:lpstr>主题</vt:lpstr>
      </vt:variant>
      <vt:variant>
        <vt:i4>1</vt:i4>
      </vt:variant>
      <vt:variant>
        <vt:lpstr>嵌入 OLE 服务器</vt:lpstr>
      </vt:variant>
      <vt:variant>
        <vt:i4>2</vt:i4>
      </vt:variant>
      <vt:variant>
        <vt:lpstr>幻灯片标题</vt:lpstr>
      </vt:variant>
      <vt:variant>
        <vt:i4>44</vt:i4>
      </vt:variant>
    </vt:vector>
  </HeadingPairs>
  <TitlesOfParts>
    <vt:vector size="55" baseType="lpstr">
      <vt:lpstr>Arial</vt:lpstr>
      <vt:lpstr>宋体</vt:lpstr>
      <vt:lpstr>楷体_GB2312</vt:lpstr>
      <vt:lpstr>黑体</vt:lpstr>
      <vt:lpstr>幼圆</vt:lpstr>
      <vt:lpstr>Wingdings</vt:lpstr>
      <vt:lpstr>Times New Roman</vt:lpstr>
      <vt:lpstr>华文中宋</vt:lpstr>
      <vt:lpstr>3_A000120140530A99PPBG</vt:lpstr>
      <vt:lpstr>Equation.DSMT4</vt:lpstr>
      <vt:lpstr>Equation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cp:lastModifiedBy>User</cp:lastModifiedBy>
  <cp:revision>1</cp:revision>
  <cp:lastPrinted>2020-12-31T10:16:37Z</cp:lastPrinted>
  <dcterms:created xsi:type="dcterms:W3CDTF">2020-12-31T10:16:37Z</dcterms:created>
  <dcterms:modified xsi:type="dcterms:W3CDTF">2021-02-25T01:28:41Z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