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5" r:id="rId3"/>
    <p:sldMasterId id="2147483697" r:id="rId4"/>
    <p:sldMasterId id="2147483746" r:id="rId5"/>
  </p:sldMasterIdLst>
  <p:notesMasterIdLst>
    <p:notesMasterId r:id="rId49"/>
  </p:notesMasterIdLst>
  <p:sldIdLst>
    <p:sldId id="359" r:id="rId6"/>
    <p:sldId id="320" r:id="rId7"/>
    <p:sldId id="420" r:id="rId8"/>
    <p:sldId id="358" r:id="rId9"/>
    <p:sldId id="323" r:id="rId10"/>
    <p:sldId id="421" r:id="rId11"/>
    <p:sldId id="333" r:id="rId12"/>
    <p:sldId id="324" r:id="rId13"/>
    <p:sldId id="412" r:id="rId14"/>
    <p:sldId id="424" r:id="rId15"/>
    <p:sldId id="422" r:id="rId16"/>
    <p:sldId id="423" r:id="rId17"/>
    <p:sldId id="327" r:id="rId18"/>
    <p:sldId id="329" r:id="rId19"/>
    <p:sldId id="334" r:id="rId20"/>
    <p:sldId id="337" r:id="rId21"/>
    <p:sldId id="336" r:id="rId22"/>
    <p:sldId id="338" r:id="rId23"/>
    <p:sldId id="339" r:id="rId24"/>
    <p:sldId id="328" r:id="rId25"/>
    <p:sldId id="428" r:id="rId26"/>
    <p:sldId id="429" r:id="rId27"/>
    <p:sldId id="364" r:id="rId28"/>
    <p:sldId id="413" r:id="rId29"/>
    <p:sldId id="414" r:id="rId30"/>
    <p:sldId id="325" r:id="rId31"/>
    <p:sldId id="340" r:id="rId32"/>
    <p:sldId id="341" r:id="rId33"/>
    <p:sldId id="344" r:id="rId34"/>
    <p:sldId id="347" r:id="rId35"/>
    <p:sldId id="350" r:id="rId36"/>
    <p:sldId id="352" r:id="rId37"/>
    <p:sldId id="354" r:id="rId38"/>
    <p:sldId id="355" r:id="rId39"/>
    <p:sldId id="357" r:id="rId40"/>
    <p:sldId id="425" r:id="rId41"/>
    <p:sldId id="426" r:id="rId42"/>
    <p:sldId id="427" r:id="rId43"/>
    <p:sldId id="362" r:id="rId44"/>
    <p:sldId id="365" r:id="rId45"/>
    <p:sldId id="366" r:id="rId46"/>
    <p:sldId id="415" r:id="rId47"/>
    <p:sldId id="361" r:id="rId4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33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0"/>
      </p:cViewPr>
      <p:guideLst>
        <p:guide orient="horz" pos="1661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85A23-A137-4D92-AF9C-6A5B636ACB3D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2CA2-5481-4DFA-92CF-9305B49884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358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请在此片插入一个</a:t>
            </a:r>
            <a:r>
              <a:rPr lang="en-US" altLang="zh-CN" smtClean="0"/>
              <a:t>flash</a:t>
            </a:r>
            <a:r>
              <a:rPr lang="zh-CN" altLang="en-US" smtClean="0"/>
              <a:t>动画。</a:t>
            </a:r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664454F-CC84-45A1-AF74-D456B29D07B1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pPr algn="r"/>
              <a:t>30</a:t>
            </a:fld>
            <a:endParaRPr lang="en-US" altLang="zh-CN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DA8C-7322-4425-A8FB-E68A76CC4E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1E46-F734-476E-A8DB-30227D5CAC2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E12C-EE45-4F0D-A4E3-CE7C352B2CB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69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DA8C-7322-4425-A8FB-E68A76CC4E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2EFC8-8029-4A6C-9729-E6A42A37D5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1379-9215-4547-91E0-0875F4B5BB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A2F9-5669-427A-846B-C8D549D5306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FAB79-71A6-4914-83F1-998C6BD2C58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E5E6-5120-4285-9433-08AACCE8325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1F6-5540-4273-8E2F-2EB27CFCB27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803660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F163-81C0-4BF1-BAFA-A546DB5B1297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2EFC8-8029-4A6C-9729-E6A42A37D5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6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2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F33F8-C504-4391-B038-D860F4BB4D8A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1E46-F734-476E-A8DB-30227D5CAC2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E12C-EE45-4F0D-A4E3-CE7C352B2CB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30DA8C-7322-4425-A8FB-E68A76CC4E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7" name="矩形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2" y="1047541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2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2EFC8-8029-4A6C-9729-E6A42A37D5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矩形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8" y="1756108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8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1FA01379-9215-4547-91E0-0875F4B5BB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A2F9-5669-427A-846B-C8D549D5306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FAB79-71A6-4914-83F1-998C6BD2C58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E5E6-5120-4285-9433-08AACCE8325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1F6-5540-4273-8E2F-2EB27CFCB27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>
              <a:defRPr/>
            </a:pPr>
            <a:fld id="{1FA01379-9215-4547-91E0-0875F4B5BB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F163-81C0-4BF1-BAFA-A546DB5B1297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203F33F8-C504-4391-B038-D860F4BB4D8A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11" name="矩形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10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1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1E46-F734-476E-A8DB-30227D5CAC2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1168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E12C-EE45-4F0D-A4E3-CE7C352B2CB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DA8C-7322-4425-A8FB-E68A76CC4E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2EFC8-8029-4A6C-9729-E6A42A37D5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1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7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1379-9215-4547-91E0-0875F4B5BB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A2F9-5669-427A-846B-C8D549D5306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FAB79-71A6-4914-83F1-998C6BD2C58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E5E6-5120-4285-9433-08AACCE8325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A2F9-5669-427A-846B-C8D549D5306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4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1F6-5540-4273-8E2F-2EB27CFCB27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F163-81C0-4BF1-BAFA-A546DB5B1297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F33F8-C504-4391-B038-D860F4BB4D8A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1E46-F734-476E-A8DB-30227D5CAC2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E12C-EE45-4F0D-A4E3-CE7C352B2CB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831D-070C-4AFF-B0B9-5FAABC6A787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DA8C-7322-4425-A8FB-E68A76CC4E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666399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2EFC8-8029-4A6C-9729-E6A42A37D5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861747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1379-9215-4547-91E0-0875F4B5BBA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638259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A2F9-5669-427A-846B-C8D549D5306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4702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FAB79-71A6-4914-83F1-998C6BD2C58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FAB79-71A6-4914-83F1-998C6BD2C58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22039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E5E6-5120-4285-9433-08AACCE8325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180186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1F6-5540-4273-8E2F-2EB27CFCB27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283412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F163-81C0-4BF1-BAFA-A546DB5B1297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31958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F33F8-C504-4391-B038-D860F4BB4D8A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621054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1E46-F734-476E-A8DB-30227D5CAC2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66892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E12C-EE45-4F0D-A4E3-CE7C352B2CB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07658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8E5E6-5120-4285-9433-08AACCE8325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1F6-5540-4273-8E2F-2EB27CFCB27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2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F163-81C0-4BF1-BAFA-A546DB5B1297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F33F8-C504-4391-B038-D860F4BB4D8A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498EFDC-248B-4F43-8D82-BD36C9BE7E42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12" y="3686359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1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14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98EFDC-248B-4F43-8D82-BD36C9BE7E42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498EFDC-248B-4F43-8D82-BD36C9BE7E42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98EFDC-248B-4F43-8D82-BD36C9BE7E42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98EFDC-248B-4F43-8D82-BD36C9BE7E42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924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9.xml"/><Relationship Id="rId5" Type="http://schemas.openxmlformats.org/officeDocument/2006/relationships/slide" Target="slide26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1.png"/><Relationship Id="rId2" Type="http://schemas.openxmlformats.org/officeDocument/2006/relationships/video" Target="file:///E:\&#19978;&#35838;\&#20026;&#26126;&#23398;&#26657;\&#20061;&#19979;\&#19968;&#36718;&#22797;&#20064;\&#21387;&#24378;1\&#21387;&#21147;&#20316;&#29992;&#25928;&#26524;&#19982;&#21463;&#21147;&#38754;&#31215;&#26377;&#20851;.wmv" TargetMode="External"/><Relationship Id="rId1" Type="http://schemas.openxmlformats.org/officeDocument/2006/relationships/video" Target="file:///E:\&#19978;&#35838;\&#20026;&#26126;&#23398;&#26657;\&#20061;&#19979;\&#19968;&#36718;&#22797;&#20064;\&#21387;&#24378;1\&#21387;&#21147;&#20316;&#29992;&#25928;&#26524;&#19982;&#21387;&#21147;&#22823;&#23567;&#26377;&#20851;.wm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&#27963;&#22622;&#24335;&#25277;&#27700;&#26426;&#25277;&#27700;_&#26631;&#28165;_clip_&#21512;&#24182;&#25991;&#20214;.mp4" TargetMode="Externa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8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8.png"/><Relationship Id="rId2" Type="http://schemas.openxmlformats.org/officeDocument/2006/relationships/video" Target="file:///E:\&#19978;&#35838;\&#20026;&#26126;&#23398;&#26657;\&#20061;&#19979;\&#19968;&#36718;&#22797;&#20064;\&#21387;&#24378;1\&#28082;&#20307;&#21387;&#24378;&#21644;&#28145;&#24230;&#30340;&#20851;&#31995;&#65288;&#25913;&#65289;.wm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0.xml"/><Relationship Id="rId4" Type="http://schemas.openxmlformats.org/officeDocument/2006/relationships/hyperlink" Target="&#36824;&#21407;&#39532;&#24503;&#22561;&#21322;&#29699;&#23454;&#39564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9832" y="1923678"/>
            <a:ext cx="2246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隶书" pitchFamily="49" charset="-122"/>
                <a:ea typeface="隶书" pitchFamily="49" charset="-122"/>
              </a:rPr>
              <a:t>压强</a:t>
            </a:r>
            <a:endParaRPr lang="zh-CN" alt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347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人教版八年级物理下册</a:t>
            </a: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第九章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018" y="84455"/>
            <a:ext cx="203773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纠错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9281" y="14605"/>
            <a:ext cx="5868035" cy="5081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 descr="HWOCRTEMP_ROC2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2280" y="1875155"/>
            <a:ext cx="1860947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5"/>
          <p:cNvSpPr txBox="1"/>
          <p:nvPr/>
        </p:nvSpPr>
        <p:spPr>
          <a:xfrm>
            <a:off x="54610" y="567056"/>
            <a:ext cx="8983980" cy="566309"/>
          </a:xfrm>
          <a:prstGeom prst="rect">
            <a:avLst/>
          </a:prstGeom>
          <a:solidFill>
            <a:srgbClr val="FFFFCC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请你设计实验验证“液体压强随深度的增加而增大”。</a:t>
            </a:r>
          </a:p>
        </p:txBody>
      </p:sp>
      <p:sp>
        <p:nvSpPr>
          <p:cNvPr id="10244" name="Text Box 6"/>
          <p:cNvSpPr txBox="1"/>
          <p:nvPr/>
        </p:nvSpPr>
        <p:spPr>
          <a:xfrm>
            <a:off x="156845" y="1359535"/>
            <a:ext cx="5763260" cy="378565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sz="3200" b="1" dirty="0">
                <a:solidFill>
                  <a:srgbClr val="CC33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在一个瓶子侧壁的不同深度处扎三个小孔，然后灌满水</a:t>
            </a:r>
            <a:r>
              <a:rPr 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。结果发现</a:t>
            </a:r>
            <a:r>
              <a:rPr 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最下面的小孔水流喷射的最急</a:t>
            </a:r>
            <a:r>
              <a:rPr 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。则说明</a:t>
            </a:r>
            <a:r>
              <a:rPr lang="zh-CN" sz="32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液体压强随深度的增加而增大</a:t>
            </a:r>
            <a:r>
              <a:rPr 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245" name="AutoShape 11"/>
          <p:cNvSpPr/>
          <p:nvPr/>
        </p:nvSpPr>
        <p:spPr>
          <a:xfrm>
            <a:off x="3990658" y="1127760"/>
            <a:ext cx="1543050" cy="342900"/>
          </a:xfrm>
          <a:prstGeom prst="wedgeRectCallout">
            <a:avLst>
              <a:gd name="adj1" fmla="val -46838"/>
              <a:gd name="adj2" fmla="val 116667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器材、步骤</a:t>
            </a:r>
          </a:p>
        </p:txBody>
      </p:sp>
      <p:sp>
        <p:nvSpPr>
          <p:cNvPr id="10246" name="AutoShape 13"/>
          <p:cNvSpPr/>
          <p:nvPr/>
        </p:nvSpPr>
        <p:spPr>
          <a:xfrm>
            <a:off x="3888107" y="4481196"/>
            <a:ext cx="1176655" cy="450850"/>
          </a:xfrm>
          <a:prstGeom prst="wedgeRectCallout">
            <a:avLst>
              <a:gd name="adj1" fmla="val 57468"/>
              <a:gd name="adj2" fmla="val -10863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结论</a:t>
            </a:r>
          </a:p>
        </p:txBody>
      </p:sp>
      <p:sp>
        <p:nvSpPr>
          <p:cNvPr id="10247" name="AutoShape 12"/>
          <p:cNvSpPr/>
          <p:nvPr/>
        </p:nvSpPr>
        <p:spPr>
          <a:xfrm>
            <a:off x="5706110" y="3761105"/>
            <a:ext cx="975360" cy="412750"/>
          </a:xfrm>
          <a:prstGeom prst="wedgeRectCallout">
            <a:avLst>
              <a:gd name="adj1" fmla="val -76736"/>
              <a:gd name="adj2" fmla="val -11756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现象</a:t>
            </a:r>
          </a:p>
        </p:txBody>
      </p:sp>
      <p:pic>
        <p:nvPicPr>
          <p:cNvPr id="10248" name="WordAr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522" y="17861"/>
            <a:ext cx="1227534" cy="489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剪去单角的矩形 11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10250" name="WordAr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0296" y="64295"/>
            <a:ext cx="1640681" cy="3833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/>
          <p:nvPr/>
        </p:nvSpPr>
        <p:spPr>
          <a:xfrm>
            <a:off x="553085" y="879486"/>
            <a:ext cx="776045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设计实验验证</a:t>
            </a:r>
            <a:r>
              <a:rPr 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液体对容器的侧壁有压强</a:t>
            </a:r>
            <a:r>
              <a:rPr 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315" name="Text Box 7"/>
          <p:cNvSpPr txBox="1"/>
          <p:nvPr/>
        </p:nvSpPr>
        <p:spPr>
          <a:xfrm>
            <a:off x="553085" y="1734265"/>
            <a:ext cx="4857750" cy="3293209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在一个塑料杯侧壁处扎几个小孔，在杯中灌满水。结果发现每个孔中都有水流出，则说明液体对容器的侧壁有压强。</a:t>
            </a:r>
          </a:p>
        </p:txBody>
      </p:sp>
      <p:pic>
        <p:nvPicPr>
          <p:cNvPr id="13317" name="Picture 13" descr="暴风截屏20111124210043"/>
          <p:cNvPicPr>
            <a:picLocks noChangeAspect="1"/>
          </p:cNvPicPr>
          <p:nvPr/>
        </p:nvPicPr>
        <p:blipFill>
          <a:blip r:embed="rId2" cstate="print"/>
          <a:srcRect l="25000" t="11110" r="13637"/>
          <a:stretch>
            <a:fillRect/>
          </a:stretch>
        </p:blipFill>
        <p:spPr>
          <a:xfrm>
            <a:off x="6400802" y="2453640"/>
            <a:ext cx="2284095" cy="2175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对角圆角矩形 11"/>
          <p:cNvSpPr/>
          <p:nvPr/>
        </p:nvSpPr>
        <p:spPr>
          <a:xfrm>
            <a:off x="287657" y="628650"/>
            <a:ext cx="8542655" cy="4286250"/>
          </a:xfrm>
          <a:custGeom>
            <a:avLst/>
            <a:gdLst>
              <a:gd name="txL" fmla="*/ 278983 w 8839200"/>
              <a:gd name="txT" fmla="*/ 278983 h 5715000"/>
              <a:gd name="txR" fmla="*/ 8560217 w 8839200"/>
              <a:gd name="txB" fmla="*/ 5436017 h 5715000"/>
            </a:gdLst>
            <a:ahLst/>
            <a:cxnLst>
              <a:cxn ang="0">
                <a:pos x="8839200" y="2857500"/>
              </a:cxn>
              <a:cxn ang="5898240">
                <a:pos x="4419600" y="5715000"/>
              </a:cxn>
              <a:cxn ang="11796480">
                <a:pos x="0" y="2857500"/>
              </a:cxn>
              <a:cxn ang="17694720">
                <a:pos x="4419600" y="0"/>
              </a:cxn>
            </a:cxnLst>
            <a:rect l="txL" t="txT" r="txR" b="txB"/>
            <a:pathLst>
              <a:path w="8839200" h="5715000">
                <a:moveTo>
                  <a:pt x="952519" y="0"/>
                </a:moveTo>
                <a:lnTo>
                  <a:pt x="8839200" y="0"/>
                </a:lnTo>
                <a:lnTo>
                  <a:pt x="8839200" y="4762481"/>
                </a:lnTo>
                <a:arcTo wR="952519" hR="952519" stAng="0" swAng="5400004"/>
                <a:lnTo>
                  <a:pt x="0" y="5715000"/>
                </a:lnTo>
                <a:lnTo>
                  <a:pt x="0" y="952519"/>
                </a:lnTo>
                <a:arcTo wR="952519" hR="952519" stAng="-10799996" swAng="5400004"/>
                <a:close/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13319" name="WordArt 2"/>
          <p:cNvPicPr/>
          <p:nvPr/>
        </p:nvPicPr>
        <p:blipFill>
          <a:blip r:embed="rId3" cstate="print"/>
          <a:srcRect r="51834"/>
          <a:stretch>
            <a:fillRect/>
          </a:stretch>
        </p:blipFill>
        <p:spPr>
          <a:xfrm>
            <a:off x="1140460" y="-6985"/>
            <a:ext cx="1463516" cy="824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剪去单角的矩形 13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小汽车"/>
          <p:cNvPicPr>
            <a:picLocks noChangeAspect="1" noChangeArrowheads="1"/>
          </p:cNvPicPr>
          <p:nvPr/>
        </p:nvPicPr>
        <p:blipFill>
          <a:blip r:embed="rId2" cstate="print"/>
          <a:srcRect t="8118" b="7564"/>
          <a:stretch>
            <a:fillRect/>
          </a:stretch>
        </p:blipFill>
        <p:spPr bwMode="auto">
          <a:xfrm>
            <a:off x="2" y="1000114"/>
            <a:ext cx="5076825" cy="21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0" y="1071553"/>
            <a:ext cx="3857620" cy="13573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如何表示压强的大小？</a:t>
            </a:r>
            <a:endParaRPr lang="zh-CN" dirty="0" smtClean="0"/>
          </a:p>
        </p:txBody>
      </p:sp>
      <p:pic>
        <p:nvPicPr>
          <p:cNvPr id="11268" name="Picture 4" descr="大汽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2820592"/>
            <a:ext cx="5092700" cy="23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" y="0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固体压强的计算</a:t>
            </a:r>
            <a:endParaRPr lang="zh-CN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57158" y="1142990"/>
            <a:ext cx="8497888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</a:rPr>
              <a:t>定义</a:t>
            </a:r>
            <a:r>
              <a:rPr lang="zh-CN" altLang="en-US" sz="2800" b="1" dirty="0">
                <a:latin typeface="宋体" panose="02010600030101010101" pitchFamily="2" charset="-122"/>
              </a:rPr>
              <a:t>：物体所受压力的大小与受力面积之比。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143250" y="1785933"/>
          <a:ext cx="1365250" cy="907256"/>
        </p:xfrm>
        <a:graphic>
          <a:graphicData uri="http://schemas.openxmlformats.org/presentationml/2006/ole">
            <p:oleObj spid="_x0000_s60418" r:id="rId3" imgW="10668000" imgH="9448800" progId="">
              <p:embed/>
            </p:oleObj>
          </a:graphicData>
        </a:graphic>
      </p:graphicFrame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142978" y="2071684"/>
            <a:ext cx="906017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anose="020F0502020204030204" charset="0"/>
              </a:rPr>
              <a:t>公式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785788" y="3000378"/>
            <a:ext cx="7500937" cy="1126462"/>
          </a:xfrm>
          <a:prstGeom prst="rect">
            <a:avLst/>
          </a:prstGeom>
          <a:solidFill>
            <a:srgbClr val="F79646"/>
          </a:solidFill>
          <a:ln w="28575" cmpd="sng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华文楷体" panose="02010600040101010101" pitchFamily="2" charset="-122"/>
              </a:rPr>
              <a:t>压强在数值上等于物体单位面积所受的压力，压强越大，压力产生的效果越明显。</a:t>
            </a:r>
          </a:p>
        </p:txBody>
      </p:sp>
      <p:pic>
        <p:nvPicPr>
          <p:cNvPr id="205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07157"/>
            <a:ext cx="882650" cy="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" y="0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固体压强的计算</a:t>
            </a:r>
            <a:endParaRPr lang="zh-CN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143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u=286011482,2704001264&amp;fm=0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14546" y="428611"/>
            <a:ext cx="4387868" cy="8548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85852" y="1857370"/>
            <a:ext cx="71247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5000">
                <a:latin typeface="华文行楷" pitchFamily="2" charset="-122"/>
                <a:ea typeface="华文行楷" pitchFamily="2" charset="-122"/>
              </a:rPr>
              <a:t>     </a:t>
            </a:r>
            <a:r>
              <a:rPr lang="zh-CN" altLang="zh-CN" sz="5000">
                <a:latin typeface="楷体_GB2312" pitchFamily="49" charset="-122"/>
              </a:rPr>
              <a:t>  </a:t>
            </a:r>
            <a:r>
              <a:rPr lang="zh-CN" sz="5000">
                <a:latin typeface="楷体_GB2312" pitchFamily="49" charset="-122"/>
              </a:rPr>
              <a:t>液体内部压强只与</a:t>
            </a:r>
            <a:r>
              <a:rPr lang="zh-CN" sz="5000" u="sng">
                <a:solidFill>
                  <a:srgbClr val="009900"/>
                </a:solidFill>
                <a:latin typeface="楷体_GB2312" pitchFamily="49" charset="-122"/>
              </a:rPr>
              <a:t>液体密度</a:t>
            </a:r>
            <a:r>
              <a:rPr lang="zh-CN" sz="5000">
                <a:latin typeface="楷体_GB2312" pitchFamily="49" charset="-122"/>
              </a:rPr>
              <a:t>和</a:t>
            </a:r>
            <a:r>
              <a:rPr lang="zh-CN" sz="5000" u="sng">
                <a:solidFill>
                  <a:srgbClr val="009900"/>
                </a:solidFill>
                <a:latin typeface="楷体_GB2312" pitchFamily="49" charset="-122"/>
              </a:rPr>
              <a:t>深度</a:t>
            </a:r>
            <a:r>
              <a:rPr lang="zh-CN" sz="5000">
                <a:solidFill>
                  <a:schemeClr val="tx1"/>
                </a:solidFill>
                <a:latin typeface="楷体_GB2312" pitchFamily="49" charset="-122"/>
              </a:rPr>
              <a:t>有关</a:t>
            </a:r>
            <a:r>
              <a:rPr lang="zh-CN" sz="5000">
                <a:latin typeface="楷体_GB2312" pitchFamily="49" charset="-122"/>
              </a:rPr>
              <a:t>。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0300" y="285735"/>
            <a:ext cx="416244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i="1" dirty="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6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 =ρ</a:t>
            </a:r>
            <a:r>
              <a:rPr 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液</a:t>
            </a:r>
            <a:r>
              <a:rPr lang="zh-CN" sz="40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6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gh</a:t>
            </a:r>
            <a:r>
              <a:rPr lang="zh-CN" altLang="zh-CN" dirty="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zh-CN" dirty="0">
              <a:latin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296"/>
            <a:ext cx="71434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液体压强的计算</a:t>
            </a:r>
            <a:endParaRPr lang="zh-CN" alt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000792" cy="51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143504" y="-214332"/>
            <a:ext cx="285752" cy="43398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643570" y="857239"/>
            <a:ext cx="3143304" cy="696521"/>
          </a:xfrm>
          <a:prstGeom prst="wedgeEllipseCallout">
            <a:avLst>
              <a:gd name="adj1" fmla="val -57068"/>
              <a:gd name="adj2" fmla="val 8711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rgbClr val="FF0000"/>
                </a:solidFill>
              </a:rPr>
              <a:t>空气柱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027624" y="4116013"/>
            <a:ext cx="544511" cy="9515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214549" y="4125528"/>
            <a:ext cx="544511" cy="9515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6200000" flipH="1" flipV="1">
            <a:off x="4938816" y="3777167"/>
            <a:ext cx="695925" cy="794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6248" y="3321851"/>
            <a:ext cx="100013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</a:t>
            </a:r>
            <a:r>
              <a:rPr lang="zh-CN" altLang="en-US" sz="3200" b="1" baseline="-25000" dirty="0" smtClean="0"/>
              <a:t>气</a:t>
            </a:r>
            <a:endParaRPr lang="zh-CN" altLang="en-US" sz="3200" b="1" baseline="-25000" dirty="0"/>
          </a:p>
        </p:txBody>
      </p:sp>
      <p:cxnSp>
        <p:nvCxnSpPr>
          <p:cNvPr id="22" name="直接箭头连接符 21"/>
          <p:cNvCxnSpPr/>
          <p:nvPr/>
        </p:nvCxnSpPr>
        <p:spPr>
          <a:xfrm rot="16200000" flipH="1" flipV="1">
            <a:off x="2152734" y="3776572"/>
            <a:ext cx="695925" cy="794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43174" y="3321851"/>
            <a:ext cx="11430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</a:t>
            </a:r>
            <a:r>
              <a:rPr lang="zh-CN" altLang="en-US" sz="3200" b="1" baseline="-25000" dirty="0" smtClean="0"/>
              <a:t>水银</a:t>
            </a:r>
            <a:endParaRPr lang="zh-CN" altLang="en-US" sz="32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43306" y="3000378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FF0000"/>
                </a:solidFill>
              </a:rPr>
              <a:t>=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  <p:sp>
        <p:nvSpPr>
          <p:cNvPr id="26" name="左箭头 25"/>
          <p:cNvSpPr/>
          <p:nvPr/>
        </p:nvSpPr>
        <p:spPr>
          <a:xfrm>
            <a:off x="2857488" y="1768073"/>
            <a:ext cx="2286016" cy="53578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929322" y="2089545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转换法</a:t>
            </a:r>
            <a:endParaRPr lang="zh-CN" altLang="en-US" sz="6000" b="1" dirty="0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0001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气</a:t>
            </a:r>
            <a:r>
              <a:rPr lang="zh-CN" alt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体压强的计算</a:t>
            </a:r>
            <a:endParaRPr lang="zh-CN" alt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3" grpId="0" animBg="1"/>
      <p:bldP spid="25" grpId="0"/>
      <p:bldP spid="26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116013" y="2028826"/>
            <a:ext cx="2362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altLang="zh-CN" sz="32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Euclid Symbol" pitchFamily="18" charset="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kumimoji="0" lang="zh-CN" sz="3200" b="1" i="0" u="none" strike="noStrike" cap="none" normalizeH="0" baseline="-25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水银</a:t>
            </a:r>
            <a:r>
              <a:rPr kumimoji="0" lang="zh-CN" sz="3200" b="1" i="1" u="none" strike="noStrike" cap="none" normalizeH="0" baseline="-25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gh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116013" y="2514601"/>
            <a:ext cx="7162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=13.6×10</a:t>
            </a:r>
            <a:r>
              <a:rPr kumimoji="0" lang="en-US" altLang="zh-CN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kg/m</a:t>
            </a:r>
            <a:r>
              <a:rPr kumimoji="0" lang="en-US" altLang="zh-CN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×9.8 N/kg×0.76 m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1116013" y="2946799"/>
            <a:ext cx="487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=1.013×10</a:t>
            </a:r>
            <a:r>
              <a:rPr kumimoji="0" lang="en-US" altLang="zh-CN" sz="3200" b="1" i="0" u="none" strike="noStrike" cap="none" normalizeH="0" baseline="30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 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468314" y="1489474"/>
            <a:ext cx="216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kumimoji="0" lang="zh-CN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大气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altLang="zh-CN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kumimoji="0" lang="zh-CN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水银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14351" y="3589743"/>
            <a:ext cx="583247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标准大气压 </a:t>
            </a:r>
            <a:r>
              <a:rPr kumimoji="0" lang="en-US" altLang="zh-CN" sz="32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kumimoji="0" lang="en-US" altLang="zh-CN" sz="3200" b="1" i="0" u="none" strike="noStrike" cap="none" normalizeH="0" baseline="-2500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 1.013×10</a:t>
            </a:r>
            <a:r>
              <a:rPr kumimoji="0" lang="en-US" altLang="zh-CN" sz="3200" b="1" i="0" u="none" strike="noStrike" cap="none" normalizeH="0" baseline="3000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Pa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7" name="TextBox 18"/>
          <p:cNvSpPr txBox="1">
            <a:spLocks noChangeArrowheads="1"/>
          </p:cNvSpPr>
          <p:nvPr/>
        </p:nvSpPr>
        <p:spPr bwMode="auto">
          <a:xfrm>
            <a:off x="500063" y="803672"/>
            <a:ext cx="28889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．大气压的数值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188" y="4235054"/>
            <a:ext cx="585769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粗略计算标准大气压可取为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kumimoji="0" lang="en-US" altLang="zh-CN" sz="3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Pa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41685"/>
            <a:ext cx="1931988" cy="237648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0" y="1"/>
            <a:ext cx="35004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液体压强的计算</a:t>
            </a:r>
            <a:endParaRPr lang="zh-CN" alt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3108" y="2071685"/>
            <a:ext cx="4429156" cy="769441"/>
          </a:xfrm>
          <a:prstGeom prst="rect">
            <a:avLst/>
          </a:prstGeom>
          <a:noFill/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cmpd="dbl">
                  <a:solidFill>
                    <a:schemeClr val="tx1"/>
                  </a:solidFill>
                </a:ln>
              </a:rPr>
              <a:t>大气压强的变化</a:t>
            </a:r>
            <a:endParaRPr lang="zh-CN" altLang="en-US" sz="4400" b="1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394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饼干进了西藏怎么都膨胀了呢？</a:t>
            </a:r>
          </a:p>
        </p:txBody>
      </p:sp>
      <p:pic>
        <p:nvPicPr>
          <p:cNvPr id="24579" name="Picture 2" descr="C:\Documents and Settings\admin\桌面\b_EC97EEA4CEF8CE505B6959F26EE5D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1" y="2521744"/>
            <a:ext cx="3959225" cy="26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Documents and Settings\admin\桌面\154643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60" y="2561036"/>
            <a:ext cx="4187825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2875" y="1071553"/>
            <a:ext cx="9001125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大气压随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高度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增加而减小。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大气压变化的规律：在海拔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3 000 m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以内，每上升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10 m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，大气压大约降低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100 Pa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857224" y="1928809"/>
            <a:ext cx="142876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>
                  <a:solidFill>
                    <a:sysClr val="windowText" lastClr="000000"/>
                  </a:solidFill>
                </a:ln>
              </a:rPr>
              <a:t>压强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流程图: 过程 2"/>
          <p:cNvSpPr/>
          <p:nvPr/>
        </p:nvSpPr>
        <p:spPr bwMode="auto">
          <a:xfrm>
            <a:off x="2928926" y="428611"/>
            <a:ext cx="142876" cy="39290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右箭头 3"/>
          <p:cNvSpPr/>
          <p:nvPr/>
        </p:nvSpPr>
        <p:spPr bwMode="auto">
          <a:xfrm>
            <a:off x="2357422" y="2214561"/>
            <a:ext cx="500066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五边形 4">
            <a:hlinkClick r:id="rId3" action="ppaction://hlinksldjump"/>
          </p:cNvPr>
          <p:cNvSpPr/>
          <p:nvPr/>
        </p:nvSpPr>
        <p:spPr bwMode="auto">
          <a:xfrm>
            <a:off x="3071802" y="428610"/>
            <a:ext cx="2500330" cy="64294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实验探究</a:t>
            </a:r>
          </a:p>
        </p:txBody>
      </p:sp>
      <p:sp>
        <p:nvSpPr>
          <p:cNvPr id="6" name="五边形 5">
            <a:hlinkClick r:id="rId4" action="ppaction://hlinksldjump"/>
          </p:cNvPr>
          <p:cNvSpPr/>
          <p:nvPr/>
        </p:nvSpPr>
        <p:spPr bwMode="auto">
          <a:xfrm>
            <a:off x="3071802" y="2000246"/>
            <a:ext cx="2786082" cy="64294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大小计算</a:t>
            </a:r>
          </a:p>
        </p:txBody>
      </p:sp>
      <p:sp>
        <p:nvSpPr>
          <p:cNvPr id="7" name="五边形 6">
            <a:hlinkClick r:id="rId5" action="ppaction://hlinksldjump"/>
          </p:cNvPr>
          <p:cNvSpPr/>
          <p:nvPr/>
        </p:nvSpPr>
        <p:spPr bwMode="auto">
          <a:xfrm>
            <a:off x="3071802" y="3712992"/>
            <a:ext cx="2786082" cy="64294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应用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786578" y="-8466"/>
            <a:ext cx="1714512" cy="4437605"/>
            <a:chOff x="6786578" y="-8467"/>
            <a:chExt cx="1714512" cy="4437605"/>
          </a:xfrm>
        </p:grpSpPr>
        <p:sp>
          <p:nvSpPr>
            <p:cNvPr id="8" name="剪去单角的矩形 7"/>
            <p:cNvSpPr/>
            <p:nvPr/>
          </p:nvSpPr>
          <p:spPr bwMode="auto">
            <a:xfrm>
              <a:off x="6786578" y="428610"/>
              <a:ext cx="1500198" cy="571504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隶书" pitchFamily="49" charset="-122"/>
                  <a:ea typeface="隶书" pitchFamily="49" charset="-122"/>
                </a:rPr>
                <a:t>固体</a:t>
              </a:r>
            </a:p>
          </p:txBody>
        </p:sp>
        <p:sp>
          <p:nvSpPr>
            <p:cNvPr id="9" name="波形 8"/>
            <p:cNvSpPr/>
            <p:nvPr/>
          </p:nvSpPr>
          <p:spPr bwMode="auto">
            <a:xfrm>
              <a:off x="6858016" y="2000246"/>
              <a:ext cx="1500198" cy="857256"/>
            </a:xfrm>
            <a:prstGeom prst="wav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隶书" pitchFamily="49" charset="-122"/>
                  <a:ea typeface="隶书" pitchFamily="49" charset="-122"/>
                </a:rPr>
                <a:t>液体</a:t>
              </a:r>
            </a:p>
          </p:txBody>
        </p:sp>
        <p:sp>
          <p:nvSpPr>
            <p:cNvPr id="10" name="云形 9"/>
            <p:cNvSpPr/>
            <p:nvPr/>
          </p:nvSpPr>
          <p:spPr bwMode="auto">
            <a:xfrm>
              <a:off x="6786578" y="3643320"/>
              <a:ext cx="1714512" cy="785818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隶书" pitchFamily="49" charset="-122"/>
                  <a:ea typeface="隶书" pitchFamily="49" charset="-122"/>
                </a:rPr>
                <a:t>气体</a:t>
              </a: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7553739" y="990600"/>
              <a:ext cx="125528" cy="1159933"/>
            </a:xfrm>
            <a:custGeom>
              <a:avLst/>
              <a:gdLst>
                <a:gd name="connsiteX0" fmla="*/ 6994 w 125528"/>
                <a:gd name="connsiteY0" fmla="*/ 0 h 1159933"/>
                <a:gd name="connsiteX1" fmla="*/ 23928 w 125528"/>
                <a:gd name="connsiteY1" fmla="*/ 474133 h 1159933"/>
                <a:gd name="connsiteX2" fmla="*/ 49328 w 125528"/>
                <a:gd name="connsiteY2" fmla="*/ 601133 h 1159933"/>
                <a:gd name="connsiteX3" fmla="*/ 74728 w 125528"/>
                <a:gd name="connsiteY3" fmla="*/ 677333 h 1159933"/>
                <a:gd name="connsiteX4" fmla="*/ 83194 w 125528"/>
                <a:gd name="connsiteY4" fmla="*/ 702733 h 1159933"/>
                <a:gd name="connsiteX5" fmla="*/ 100128 w 125528"/>
                <a:gd name="connsiteY5" fmla="*/ 804333 h 1159933"/>
                <a:gd name="connsiteX6" fmla="*/ 108594 w 125528"/>
                <a:gd name="connsiteY6" fmla="*/ 889000 h 1159933"/>
                <a:gd name="connsiteX7" fmla="*/ 125528 w 125528"/>
                <a:gd name="connsiteY7" fmla="*/ 973667 h 1159933"/>
                <a:gd name="connsiteX8" fmla="*/ 125528 w 125528"/>
                <a:gd name="connsiteY8" fmla="*/ 1159933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28" h="1159933">
                  <a:moveTo>
                    <a:pt x="6994" y="0"/>
                  </a:moveTo>
                  <a:cubicBezTo>
                    <a:pt x="7921" y="44471"/>
                    <a:pt x="0" y="336548"/>
                    <a:pt x="23928" y="474133"/>
                  </a:cubicBezTo>
                  <a:cubicBezTo>
                    <a:pt x="31325" y="516666"/>
                    <a:pt x="35676" y="560177"/>
                    <a:pt x="49328" y="601133"/>
                  </a:cubicBezTo>
                  <a:lnTo>
                    <a:pt x="74728" y="677333"/>
                  </a:lnTo>
                  <a:cubicBezTo>
                    <a:pt x="77550" y="685800"/>
                    <a:pt x="81727" y="693930"/>
                    <a:pt x="83194" y="702733"/>
                  </a:cubicBezTo>
                  <a:cubicBezTo>
                    <a:pt x="88839" y="736600"/>
                    <a:pt x="95489" y="770314"/>
                    <a:pt x="100128" y="804333"/>
                  </a:cubicBezTo>
                  <a:cubicBezTo>
                    <a:pt x="103960" y="832436"/>
                    <a:pt x="104387" y="860951"/>
                    <a:pt x="108594" y="889000"/>
                  </a:cubicBezTo>
                  <a:cubicBezTo>
                    <a:pt x="112863" y="917463"/>
                    <a:pt x="125528" y="944886"/>
                    <a:pt x="125528" y="973667"/>
                  </a:cubicBezTo>
                  <a:lnTo>
                    <a:pt x="125528" y="1159933"/>
                  </a:lnTo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>
              <a:off x="7560733" y="2726267"/>
              <a:ext cx="102772" cy="999066"/>
            </a:xfrm>
            <a:custGeom>
              <a:avLst/>
              <a:gdLst>
                <a:gd name="connsiteX0" fmla="*/ 0 w 102772"/>
                <a:gd name="connsiteY0" fmla="*/ 0 h 999066"/>
                <a:gd name="connsiteX1" fmla="*/ 25400 w 102772"/>
                <a:gd name="connsiteY1" fmla="*/ 533400 h 999066"/>
                <a:gd name="connsiteX2" fmla="*/ 33867 w 102772"/>
                <a:gd name="connsiteY2" fmla="*/ 575733 h 999066"/>
                <a:gd name="connsiteX3" fmla="*/ 42334 w 102772"/>
                <a:gd name="connsiteY3" fmla="*/ 651933 h 999066"/>
                <a:gd name="connsiteX4" fmla="*/ 59267 w 102772"/>
                <a:gd name="connsiteY4" fmla="*/ 719666 h 999066"/>
                <a:gd name="connsiteX5" fmla="*/ 67734 w 102772"/>
                <a:gd name="connsiteY5" fmla="*/ 795866 h 999066"/>
                <a:gd name="connsiteX6" fmla="*/ 84667 w 102772"/>
                <a:gd name="connsiteY6" fmla="*/ 846666 h 999066"/>
                <a:gd name="connsiteX7" fmla="*/ 101600 w 102772"/>
                <a:gd name="connsiteY7" fmla="*/ 956733 h 999066"/>
                <a:gd name="connsiteX8" fmla="*/ 101600 w 102772"/>
                <a:gd name="connsiteY8" fmla="*/ 999066 h 99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772" h="999066">
                  <a:moveTo>
                    <a:pt x="0" y="0"/>
                  </a:moveTo>
                  <a:cubicBezTo>
                    <a:pt x="1039" y="27019"/>
                    <a:pt x="7267" y="388331"/>
                    <a:pt x="25400" y="533400"/>
                  </a:cubicBezTo>
                  <a:cubicBezTo>
                    <a:pt x="27185" y="547679"/>
                    <a:pt x="31832" y="561487"/>
                    <a:pt x="33867" y="575733"/>
                  </a:cubicBezTo>
                  <a:cubicBezTo>
                    <a:pt x="37481" y="601032"/>
                    <a:pt x="38720" y="626634"/>
                    <a:pt x="42334" y="651933"/>
                  </a:cubicBezTo>
                  <a:cubicBezTo>
                    <a:pt x="47443" y="687696"/>
                    <a:pt x="49417" y="690116"/>
                    <a:pt x="59267" y="719666"/>
                  </a:cubicBezTo>
                  <a:cubicBezTo>
                    <a:pt x="62089" y="745066"/>
                    <a:pt x="62722" y="770806"/>
                    <a:pt x="67734" y="795866"/>
                  </a:cubicBezTo>
                  <a:cubicBezTo>
                    <a:pt x="71235" y="813369"/>
                    <a:pt x="81732" y="829060"/>
                    <a:pt x="84667" y="846666"/>
                  </a:cubicBezTo>
                  <a:cubicBezTo>
                    <a:pt x="88607" y="870304"/>
                    <a:pt x="99783" y="934930"/>
                    <a:pt x="101600" y="956733"/>
                  </a:cubicBezTo>
                  <a:cubicBezTo>
                    <a:pt x="102772" y="970795"/>
                    <a:pt x="101600" y="984955"/>
                    <a:pt x="101600" y="999066"/>
                  </a:cubicBezTo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7378991" y="-8467"/>
              <a:ext cx="152339" cy="448734"/>
            </a:xfrm>
            <a:custGeom>
              <a:avLst/>
              <a:gdLst>
                <a:gd name="connsiteX0" fmla="*/ 29342 w 152339"/>
                <a:gd name="connsiteY0" fmla="*/ 0 h 448734"/>
                <a:gd name="connsiteX1" fmla="*/ 20876 w 152339"/>
                <a:gd name="connsiteY1" fmla="*/ 127000 h 448734"/>
                <a:gd name="connsiteX2" fmla="*/ 54742 w 152339"/>
                <a:gd name="connsiteY2" fmla="*/ 177800 h 448734"/>
                <a:gd name="connsiteX3" fmla="*/ 71676 w 152339"/>
                <a:gd name="connsiteY3" fmla="*/ 203200 h 448734"/>
                <a:gd name="connsiteX4" fmla="*/ 80142 w 152339"/>
                <a:gd name="connsiteY4" fmla="*/ 228600 h 448734"/>
                <a:gd name="connsiteX5" fmla="*/ 97076 w 152339"/>
                <a:gd name="connsiteY5" fmla="*/ 245534 h 448734"/>
                <a:gd name="connsiteX6" fmla="*/ 114009 w 152339"/>
                <a:gd name="connsiteY6" fmla="*/ 296334 h 448734"/>
                <a:gd name="connsiteX7" fmla="*/ 130942 w 152339"/>
                <a:gd name="connsiteY7" fmla="*/ 355600 h 448734"/>
                <a:gd name="connsiteX8" fmla="*/ 147876 w 152339"/>
                <a:gd name="connsiteY8" fmla="*/ 448734 h 44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39" h="448734">
                  <a:moveTo>
                    <a:pt x="29342" y="0"/>
                  </a:moveTo>
                  <a:cubicBezTo>
                    <a:pt x="11617" y="53175"/>
                    <a:pt x="0" y="64373"/>
                    <a:pt x="20876" y="127000"/>
                  </a:cubicBezTo>
                  <a:cubicBezTo>
                    <a:pt x="27312" y="146307"/>
                    <a:pt x="43453" y="160867"/>
                    <a:pt x="54742" y="177800"/>
                  </a:cubicBezTo>
                  <a:lnTo>
                    <a:pt x="71676" y="203200"/>
                  </a:lnTo>
                  <a:cubicBezTo>
                    <a:pt x="74498" y="211667"/>
                    <a:pt x="75550" y="220947"/>
                    <a:pt x="80142" y="228600"/>
                  </a:cubicBezTo>
                  <a:cubicBezTo>
                    <a:pt x="84249" y="235445"/>
                    <a:pt x="93506" y="238394"/>
                    <a:pt x="97076" y="245534"/>
                  </a:cubicBezTo>
                  <a:cubicBezTo>
                    <a:pt x="105058" y="261499"/>
                    <a:pt x="108365" y="279401"/>
                    <a:pt x="114009" y="296334"/>
                  </a:cubicBezTo>
                  <a:cubicBezTo>
                    <a:pt x="142475" y="381731"/>
                    <a:pt x="99035" y="249244"/>
                    <a:pt x="130942" y="355600"/>
                  </a:cubicBezTo>
                  <a:cubicBezTo>
                    <a:pt x="152339" y="426921"/>
                    <a:pt x="147876" y="382911"/>
                    <a:pt x="147876" y="448734"/>
                  </a:cubicBezTo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整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矩形 16">
            <a:hlinkClick r:id="rId6" action="ppaction://hlinksldjump"/>
          </p:cNvPr>
          <p:cNvSpPr/>
          <p:nvPr/>
        </p:nvSpPr>
        <p:spPr>
          <a:xfrm>
            <a:off x="8393474" y="4374060"/>
            <a:ext cx="750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补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81"/>
            <a:ext cx="1390844" cy="211484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a typeface="隶书" pitchFamily="49" charset="-122"/>
              </a:rPr>
              <a:t>流体压强与流速的关系</a:t>
            </a:r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7554" y="1714494"/>
            <a:ext cx="3714776" cy="2071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流体中流速越大的位置压强越小。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7927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分二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E:\上课\为明学校\九下\一轮复习\压强1\103458455727002317.jpg"/>
          <p:cNvPicPr>
            <a:picLocks noChangeAspect="1" noChangeArrowheads="1"/>
          </p:cNvPicPr>
          <p:nvPr/>
        </p:nvPicPr>
        <p:blipFill>
          <a:blip r:embed="rId2" cstate="print"/>
          <a:srcRect l="6195" t="24529" r="-885" b="11694"/>
          <a:stretch>
            <a:fillRect/>
          </a:stretch>
        </p:blipFill>
        <p:spPr bwMode="auto">
          <a:xfrm>
            <a:off x="785786" y="1500180"/>
            <a:ext cx="7643866" cy="278608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93018" y="84455"/>
            <a:ext cx="203773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纠错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:\上课\为明学校\九下\一轮复习\压强1\221553302376676072.jpg"/>
          <p:cNvPicPr>
            <a:picLocks noChangeAspect="1" noChangeArrowheads="1"/>
          </p:cNvPicPr>
          <p:nvPr/>
        </p:nvPicPr>
        <p:blipFill>
          <a:blip r:embed="rId2" cstate="print"/>
          <a:srcRect l="1324" t="69049" r="-1746" b="5196"/>
          <a:stretch>
            <a:fillRect/>
          </a:stretch>
        </p:blipFill>
        <p:spPr bwMode="auto">
          <a:xfrm>
            <a:off x="-30529" y="1500180"/>
            <a:ext cx="9174529" cy="237890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93018" y="84455"/>
            <a:ext cx="203773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纠错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3174" y="1928808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反馈练习二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动作按钮: 第一张 5">
            <a:hlinkClick r:id="rId3" action="ppaction://hlinksldjump" highlightClick="1"/>
          </p:cNvPr>
          <p:cNvSpPr/>
          <p:nvPr/>
        </p:nvSpPr>
        <p:spPr bwMode="auto">
          <a:xfrm>
            <a:off x="0" y="4429138"/>
            <a:ext cx="857224" cy="71436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/>
          <p:nvPr/>
        </p:nvSpPr>
        <p:spPr>
          <a:xfrm>
            <a:off x="269240" y="1061085"/>
            <a:ext cx="8605520" cy="1052596"/>
          </a:xfrm>
          <a:prstGeom prst="rect">
            <a:avLst/>
          </a:prstGeom>
          <a:solidFill>
            <a:srgbClr val="FFFFCC"/>
          </a:solidFill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1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 2.</a:t>
            </a:r>
            <a:r>
              <a:rPr 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sz="2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</a:t>
            </a:r>
            <a:r>
              <a:rPr 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50kg</a:t>
            </a:r>
            <a:r>
              <a:rPr 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的人，一只脚面积是</a:t>
            </a:r>
            <a:r>
              <a:rPr 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200cm</a:t>
            </a:r>
            <a:r>
              <a:rPr lang="en-US" sz="21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，若水平冰层能承受的最大压强是</a:t>
            </a:r>
            <a:r>
              <a:rPr 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2×10</a:t>
            </a:r>
            <a:r>
              <a:rPr lang="en-US" sz="21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Pa</a:t>
            </a:r>
            <a:r>
              <a:rPr 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，他能否</a:t>
            </a:r>
            <a:r>
              <a:rPr lang="zh-CN" sz="2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步行</a:t>
            </a:r>
            <a:r>
              <a:rPr 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通过该冰面？</a:t>
            </a:r>
          </a:p>
        </p:txBody>
      </p:sp>
      <p:sp>
        <p:nvSpPr>
          <p:cNvPr id="19459" name="圆角矩形 15"/>
          <p:cNvSpPr/>
          <p:nvPr/>
        </p:nvSpPr>
        <p:spPr>
          <a:xfrm>
            <a:off x="354330" y="2228850"/>
            <a:ext cx="8328660" cy="2514600"/>
          </a:xfrm>
          <a:prstGeom prst="roundRect">
            <a:avLst>
              <a:gd name="adj" fmla="val 9741"/>
            </a:avLst>
          </a:prstGeom>
          <a:solidFill>
            <a:srgbClr val="FFFFFF"/>
          </a:solidFill>
          <a:ln w="25400" cap="flat" cmpd="sng">
            <a:solidFill>
              <a:srgbClr val="BCBCB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1828800" y="2800350"/>
            <a:ext cx="365760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F=G</a:t>
            </a:r>
            <a:r>
              <a:rPr 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=mg=50×10=500</a:t>
            </a:r>
            <a:r>
              <a:rPr 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9462" name="Text Box 11"/>
          <p:cNvSpPr txBox="1"/>
          <p:nvPr/>
        </p:nvSpPr>
        <p:spPr>
          <a:xfrm>
            <a:off x="1943100" y="2343150"/>
            <a:ext cx="2514600" cy="41549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S=200cm</a:t>
            </a:r>
            <a:r>
              <a:rPr lang="en-US" sz="21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=0.02m</a:t>
            </a:r>
            <a:r>
              <a:rPr lang="en-US" sz="21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19463" name="组合 19462"/>
          <p:cNvGrpSpPr/>
          <p:nvPr/>
        </p:nvGrpSpPr>
        <p:grpSpPr>
          <a:xfrm>
            <a:off x="1770460" y="3257550"/>
            <a:ext cx="5601890" cy="914400"/>
            <a:chOff x="0" y="0"/>
            <a:chExt cx="4753" cy="768"/>
          </a:xfrm>
        </p:grpSpPr>
        <p:sp>
          <p:nvSpPr>
            <p:cNvPr id="19464" name="Rectangle 13"/>
            <p:cNvSpPr/>
            <p:nvPr/>
          </p:nvSpPr>
          <p:spPr>
            <a:xfrm>
              <a:off x="49" y="0"/>
              <a:ext cx="4704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9465" name="对象 19464"/>
            <p:cNvGraphicFramePr>
              <a:graphicFrameLocks/>
            </p:cNvGraphicFramePr>
            <p:nvPr/>
          </p:nvGraphicFramePr>
          <p:xfrm>
            <a:off x="0" y="48"/>
            <a:ext cx="4419" cy="672"/>
          </p:xfrm>
          <a:graphic>
            <a:graphicData uri="http://schemas.openxmlformats.org/presentationml/2006/ole">
              <p:oleObj spid="_x0000_s68610" r:id="rId3" imgW="2564287" imgH="393529" progId="">
                <p:embed/>
              </p:oleObj>
            </a:graphicData>
          </a:graphic>
        </p:graphicFrame>
      </p:grpSp>
      <p:sp>
        <p:nvSpPr>
          <p:cNvPr id="19466" name="Line 15"/>
          <p:cNvSpPr/>
          <p:nvPr/>
        </p:nvSpPr>
        <p:spPr>
          <a:xfrm>
            <a:off x="3827860" y="3943350"/>
            <a:ext cx="308610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7" name="Text Box 16"/>
          <p:cNvSpPr txBox="1"/>
          <p:nvPr/>
        </p:nvSpPr>
        <p:spPr>
          <a:xfrm>
            <a:off x="1714500" y="4229100"/>
            <a:ext cx="400050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因此他不能步行通过该冰面</a:t>
            </a:r>
          </a:p>
        </p:txBody>
      </p:sp>
      <p:pic>
        <p:nvPicPr>
          <p:cNvPr id="19468" name="WordAr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510" y="17781"/>
            <a:ext cx="1830705" cy="614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剪去单角的矩形 12"/>
          <p:cNvSpPr/>
          <p:nvPr/>
        </p:nvSpPr>
        <p:spPr>
          <a:xfrm>
            <a:off x="725805" y="62992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19470" name="WordAr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9842" y="64136"/>
            <a:ext cx="1636395" cy="62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WordAr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2546" y="2102645"/>
            <a:ext cx="709613" cy="7643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72" name="组合 19471"/>
          <p:cNvGrpSpPr/>
          <p:nvPr/>
        </p:nvGrpSpPr>
        <p:grpSpPr>
          <a:xfrm>
            <a:off x="7487285" y="2186305"/>
            <a:ext cx="800100" cy="2519363"/>
            <a:chOff x="0" y="0"/>
            <a:chExt cx="672" cy="2116"/>
          </a:xfrm>
        </p:grpSpPr>
        <p:grpSp>
          <p:nvGrpSpPr>
            <p:cNvPr id="19473" name="组合 19472"/>
            <p:cNvGrpSpPr/>
            <p:nvPr/>
          </p:nvGrpSpPr>
          <p:grpSpPr>
            <a:xfrm>
              <a:off x="48" y="288"/>
              <a:ext cx="576" cy="1488"/>
              <a:chOff x="0" y="0"/>
              <a:chExt cx="576" cy="1488"/>
            </a:xfrm>
          </p:grpSpPr>
          <p:pic>
            <p:nvPicPr>
              <p:cNvPr id="19474" name="图片 19473" descr="0048"/>
              <p:cNvPicPr>
                <a:picLocks noChangeAspect="1"/>
              </p:cNvPicPr>
              <p:nvPr/>
            </p:nvPicPr>
            <p:blipFill>
              <a:blip r:embed="rId7" cstate="print"/>
              <a:srcRect l="37848" t="34190" r="35435" b="2057"/>
              <a:stretch>
                <a:fillRect/>
              </a:stretch>
            </p:blipFill>
            <p:spPr>
              <a:xfrm>
                <a:off x="0" y="0"/>
                <a:ext cx="576" cy="1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5" name="矩形 19474"/>
              <p:cNvSpPr/>
              <p:nvPr/>
            </p:nvSpPr>
            <p:spPr>
              <a:xfrm>
                <a:off x="0" y="144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grpSp>
          <p:nvGrpSpPr>
            <p:cNvPr id="19476" name="组合 19475"/>
            <p:cNvGrpSpPr/>
            <p:nvPr/>
          </p:nvGrpSpPr>
          <p:grpSpPr>
            <a:xfrm>
              <a:off x="48" y="960"/>
              <a:ext cx="624" cy="1156"/>
              <a:chOff x="0" y="0"/>
              <a:chExt cx="624" cy="1156"/>
            </a:xfrm>
          </p:grpSpPr>
          <p:sp>
            <p:nvSpPr>
              <p:cNvPr id="19477" name="Text Box 36"/>
              <p:cNvSpPr txBox="1"/>
              <p:nvPr/>
            </p:nvSpPr>
            <p:spPr>
              <a:xfrm>
                <a:off x="0" y="768"/>
                <a:ext cx="432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66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G</a:t>
                </a:r>
                <a:endParaRPr lang="en-US" sz="2400" b="1" baseline="-25000" dirty="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9478" name="组合 19477"/>
              <p:cNvGrpSpPr/>
              <p:nvPr/>
            </p:nvGrpSpPr>
            <p:grpSpPr>
              <a:xfrm>
                <a:off x="323" y="0"/>
                <a:ext cx="301" cy="1054"/>
                <a:chOff x="0" y="0"/>
                <a:chExt cx="301" cy="1054"/>
              </a:xfrm>
            </p:grpSpPr>
            <p:grpSp>
              <p:nvGrpSpPr>
                <p:cNvPr id="19479" name="组合 19478"/>
                <p:cNvGrpSpPr/>
                <p:nvPr/>
              </p:nvGrpSpPr>
              <p:grpSpPr>
                <a:xfrm rot="5400000">
                  <a:off x="-449" y="543"/>
                  <a:ext cx="960" cy="61"/>
                  <a:chOff x="0" y="0"/>
                  <a:chExt cx="1200" cy="96"/>
                </a:xfrm>
              </p:grpSpPr>
              <p:sp>
                <p:nvSpPr>
                  <p:cNvPr id="19480" name="Line 38"/>
                  <p:cNvSpPr/>
                  <p:nvPr/>
                </p:nvSpPr>
                <p:spPr>
                  <a:xfrm>
                    <a:off x="48" y="48"/>
                    <a:ext cx="1152" cy="0"/>
                  </a:xfrm>
                  <a:prstGeom prst="line">
                    <a:avLst/>
                  </a:prstGeom>
                  <a:ln w="6350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stealth" w="med" len="lg"/>
                  </a:ln>
                </p:spPr>
              </p:sp>
              <p:sp>
                <p:nvSpPr>
                  <p:cNvPr id="19481" name="Oval 39"/>
                  <p:cNvSpPr/>
                  <p:nvPr/>
                </p:nvSpPr>
                <p:spPr>
                  <a:xfrm>
                    <a:off x="0" y="0"/>
                    <a:ext cx="96" cy="96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noFill/>
                  </a:ln>
                </p:spPr>
                <p:txBody>
                  <a:bodyPr rot="10800000" vert="eaVert" wrap="none" anchor="ctr"/>
                  <a:lstStyle/>
                  <a:p>
                    <a:pPr lvl="0" eaLnBrk="1" hangingPunct="1"/>
                    <a:endParaRPr lang="zh-CN" sz="1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482" name="Text Box 40"/>
                <p:cNvSpPr txBox="1"/>
                <p:nvPr/>
              </p:nvSpPr>
              <p:spPr>
                <a:xfrm>
                  <a:off x="61" y="0"/>
                  <a:ext cx="240" cy="3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sz="1800" b="1" dirty="0">
                      <a:solidFill>
                        <a:srgbClr val="FF0066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O</a:t>
                  </a:r>
                  <a:endParaRPr lang="en-US" sz="1800" b="1" baseline="-25000" dirty="0">
                    <a:solidFill>
                      <a:srgbClr val="FF0066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9483" name="组合 19482"/>
            <p:cNvGrpSpPr/>
            <p:nvPr/>
          </p:nvGrpSpPr>
          <p:grpSpPr>
            <a:xfrm>
              <a:off x="0" y="0"/>
              <a:ext cx="432" cy="1090"/>
              <a:chOff x="0" y="0"/>
              <a:chExt cx="432" cy="1090"/>
            </a:xfrm>
          </p:grpSpPr>
          <p:sp>
            <p:nvSpPr>
              <p:cNvPr id="19484" name="Text Box 36"/>
              <p:cNvSpPr txBox="1"/>
              <p:nvPr/>
            </p:nvSpPr>
            <p:spPr>
              <a:xfrm>
                <a:off x="0" y="0"/>
                <a:ext cx="432" cy="5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sz="2400" b="1" baseline="-25000" dirty="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</a:t>
                </a:r>
              </a:p>
            </p:txBody>
          </p:sp>
          <p:sp>
            <p:nvSpPr>
              <p:cNvPr id="19485" name="Line 38"/>
              <p:cNvSpPr/>
              <p:nvPr/>
            </p:nvSpPr>
            <p:spPr>
              <a:xfrm rot="16200000">
                <a:off x="-59" y="629"/>
                <a:ext cx="922" cy="0"/>
              </a:xfrm>
              <a:prstGeom prst="line">
                <a:avLst/>
              </a:prstGeom>
              <a:ln w="63500" cap="flat" cmpd="sng">
                <a:solidFill>
                  <a:srgbClr val="0000CC"/>
                </a:solidFill>
                <a:prstDash val="solid"/>
                <a:headEnd type="none" w="med" len="med"/>
                <a:tailEnd type="stealth" w="med" len="lg"/>
              </a:ln>
            </p:spPr>
          </p:sp>
        </p:grpSp>
      </p:grpSp>
      <p:sp>
        <p:nvSpPr>
          <p:cNvPr id="19486" name="文本框 19485"/>
          <p:cNvSpPr txBox="1"/>
          <p:nvPr/>
        </p:nvSpPr>
        <p:spPr>
          <a:xfrm>
            <a:off x="7144385" y="2197419"/>
            <a:ext cx="685800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F=</a:t>
            </a:r>
          </a:p>
        </p:txBody>
      </p:sp>
      <p:sp>
        <p:nvSpPr>
          <p:cNvPr id="3" name="矩形 2"/>
          <p:cNvSpPr/>
          <p:nvPr/>
        </p:nvSpPr>
        <p:spPr>
          <a:xfrm>
            <a:off x="5138657" y="64135"/>
            <a:ext cx="38908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平行矫正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19462" grpId="0" bldLvl="0" animBg="1"/>
      <p:bldP spid="19467" grpId="0" bldLvl="0" animBg="1"/>
      <p:bldP spid="194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/>
          <p:nvPr/>
        </p:nvSpPr>
        <p:spPr>
          <a:xfrm>
            <a:off x="127001" y="81398"/>
            <a:ext cx="8719185" cy="105259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3.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如图，甲、乙、丙是三个质量相等、底面积相同的容器放在水平桌面上，现三个容器中装有水且水面相平：</a:t>
            </a:r>
          </a:p>
        </p:txBody>
      </p:sp>
      <p:sp>
        <p:nvSpPr>
          <p:cNvPr id="21507" name="Rectangle 17"/>
          <p:cNvSpPr/>
          <p:nvPr/>
        </p:nvSpPr>
        <p:spPr>
          <a:xfrm>
            <a:off x="-6984" y="1128396"/>
            <a:ext cx="8987155" cy="193283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）三个容器底受到的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的压强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丙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的关系为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_____________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，受到的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的压力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丙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的关系为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08" name="Rectangle 18"/>
          <p:cNvSpPr/>
          <p:nvPr/>
        </p:nvSpPr>
        <p:spPr>
          <a:xfrm>
            <a:off x="127000" y="3041651"/>
            <a:ext cx="6351270" cy="2092881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）三个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容器对桌面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的压力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’、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丙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’的大小关系为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__________________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，对桌面的压强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甲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乙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4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丙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’的关系为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_________________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09" name="Rectangle 10"/>
          <p:cNvSpPr/>
          <p:nvPr/>
        </p:nvSpPr>
        <p:spPr>
          <a:xfrm>
            <a:off x="595630" y="1833564"/>
            <a:ext cx="1885950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7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=p</a:t>
            </a:r>
            <a:r>
              <a:rPr lang="zh-CN" sz="27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=p</a:t>
            </a:r>
            <a:r>
              <a:rPr lang="zh-CN" sz="27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丙</a:t>
            </a:r>
          </a:p>
        </p:txBody>
      </p:sp>
      <p:sp>
        <p:nvSpPr>
          <p:cNvPr id="21510" name="Rectangle 12"/>
          <p:cNvSpPr/>
          <p:nvPr/>
        </p:nvSpPr>
        <p:spPr>
          <a:xfrm>
            <a:off x="420688" y="2430145"/>
            <a:ext cx="1755609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7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=F</a:t>
            </a:r>
            <a:r>
              <a:rPr lang="zh-CN" sz="27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=F</a:t>
            </a:r>
            <a:r>
              <a:rPr lang="zh-CN" sz="27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丙</a:t>
            </a:r>
          </a:p>
        </p:txBody>
      </p:sp>
      <p:sp>
        <p:nvSpPr>
          <p:cNvPr id="21511" name="Rectangle 14"/>
          <p:cNvSpPr/>
          <p:nvPr/>
        </p:nvSpPr>
        <p:spPr>
          <a:xfrm>
            <a:off x="421005" y="4525011"/>
            <a:ext cx="25539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sz="24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en-US" sz="2400" b="1" baseline="30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&lt;p</a:t>
            </a:r>
            <a:r>
              <a:rPr lang="zh-CN" sz="24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en-US" sz="2400" b="1" baseline="30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&lt;p</a:t>
            </a:r>
            <a:r>
              <a:rPr lang="zh-CN" sz="24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丙</a:t>
            </a:r>
            <a:r>
              <a:rPr lang="en-US" sz="2400" b="1" baseline="30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</a:p>
        </p:txBody>
      </p:sp>
      <p:sp>
        <p:nvSpPr>
          <p:cNvPr id="21512" name="Rectangle 16"/>
          <p:cNvSpPr/>
          <p:nvPr/>
        </p:nvSpPr>
        <p:spPr>
          <a:xfrm>
            <a:off x="2811780" y="3515361"/>
            <a:ext cx="254174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4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zh-CN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&lt;F</a:t>
            </a:r>
            <a:r>
              <a:rPr lang="zh-CN" sz="24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zh-CN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&lt;F</a:t>
            </a:r>
            <a:r>
              <a:rPr lang="zh-CN" sz="2400" b="1" baseline="-250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丙</a:t>
            </a:r>
            <a:r>
              <a:rPr lang="zh-CN" sz="24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</a:p>
        </p:txBody>
      </p:sp>
      <p:pic>
        <p:nvPicPr>
          <p:cNvPr id="21513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143255"/>
            <a:ext cx="2228850" cy="941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动作按钮: 第一张 9">
            <a:hlinkClick r:id="rId3" action="ppaction://hlinksldjump" highlightClick="1"/>
          </p:cNvPr>
          <p:cNvSpPr/>
          <p:nvPr/>
        </p:nvSpPr>
        <p:spPr bwMode="auto">
          <a:xfrm>
            <a:off x="8358214" y="4572015"/>
            <a:ext cx="785786" cy="571486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1"/>
          <p:cNvGrpSpPr/>
          <p:nvPr/>
        </p:nvGrpSpPr>
        <p:grpSpPr bwMode="auto">
          <a:xfrm>
            <a:off x="5643572" y="2643170"/>
            <a:ext cx="3643337" cy="2576899"/>
            <a:chOff x="0" y="0"/>
            <a:chExt cx="3851275" cy="3018653"/>
          </a:xfrm>
        </p:grpSpPr>
        <p:pic>
          <p:nvPicPr>
            <p:cNvPr id="30" name="Picture 7" descr="DSCN2922"/>
            <p:cNvPicPr>
              <a:picLocks noChangeAspect="1" noChangeArrowheads="1"/>
            </p:cNvPicPr>
            <p:nvPr/>
          </p:nvPicPr>
          <p:blipFill>
            <a:blip r:embed="rId3" cstate="print"/>
            <a:srcRect b="12598"/>
            <a:stretch>
              <a:fillRect/>
            </a:stretch>
          </p:blipFill>
          <p:spPr bwMode="auto">
            <a:xfrm>
              <a:off x="0" y="0"/>
              <a:ext cx="3851275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785818" y="2405738"/>
              <a:ext cx="2482770" cy="6129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螺丝下的垫圈</a:t>
              </a:r>
            </a:p>
          </p:txBody>
        </p:sp>
      </p:grpSp>
      <p:grpSp>
        <p:nvGrpSpPr>
          <p:cNvPr id="26" name="Group 2"/>
          <p:cNvGrpSpPr/>
          <p:nvPr/>
        </p:nvGrpSpPr>
        <p:grpSpPr bwMode="auto">
          <a:xfrm>
            <a:off x="2500298" y="2857502"/>
            <a:ext cx="3143272" cy="2394010"/>
            <a:chOff x="0" y="0"/>
            <a:chExt cx="2767755" cy="3016784"/>
          </a:xfrm>
        </p:grpSpPr>
        <p:pic>
          <p:nvPicPr>
            <p:cNvPr id="27" name="Picture 6" descr="http://ws08.mbbimg.cn/disini/201106/14/12030093/12030093_0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767755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142876" y="2357454"/>
              <a:ext cx="2068126" cy="659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宽大的书包带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" name="Group 8"/>
          <p:cNvGrpSpPr/>
          <p:nvPr/>
        </p:nvGrpSpPr>
        <p:grpSpPr bwMode="auto">
          <a:xfrm>
            <a:off x="0" y="1785932"/>
            <a:ext cx="3286125" cy="2881196"/>
            <a:chOff x="0" y="0"/>
            <a:chExt cx="3286148" cy="2880558"/>
          </a:xfrm>
        </p:grpSpPr>
        <p:grpSp>
          <p:nvGrpSpPr>
            <p:cNvPr id="4" name="Group 9"/>
            <p:cNvGrpSpPr/>
            <p:nvPr/>
          </p:nvGrpSpPr>
          <p:grpSpPr bwMode="auto">
            <a:xfrm>
              <a:off x="0" y="0"/>
              <a:ext cx="3286148" cy="2418109"/>
              <a:chOff x="0" y="0"/>
              <a:chExt cx="1825" cy="1553"/>
            </a:xfrm>
          </p:grpSpPr>
          <p:pic>
            <p:nvPicPr>
              <p:cNvPr id="6" name="Picture 31" descr="坦克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825" cy="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 Box 32"/>
              <p:cNvSpPr txBox="1">
                <a:spLocks noChangeArrowheads="1"/>
              </p:cNvSpPr>
              <p:nvPr/>
            </p:nvSpPr>
            <p:spPr bwMode="auto">
              <a:xfrm>
                <a:off x="229" y="77"/>
                <a:ext cx="348" cy="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CN" sz="360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0"/>
            <p:cNvSpPr txBox="1">
              <a:spLocks noChangeArrowheads="1"/>
            </p:cNvSpPr>
            <p:nvPr/>
          </p:nvSpPr>
          <p:spPr bwMode="auto">
            <a:xfrm>
              <a:off x="714380" y="2357454"/>
              <a:ext cx="1988059" cy="523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坦克的履带</a:t>
              </a:r>
            </a:p>
          </p:txBody>
        </p:sp>
      </p:grpSp>
      <p:grpSp>
        <p:nvGrpSpPr>
          <p:cNvPr id="8" name="Group 13"/>
          <p:cNvGrpSpPr/>
          <p:nvPr/>
        </p:nvGrpSpPr>
        <p:grpSpPr bwMode="auto">
          <a:xfrm>
            <a:off x="3000366" y="1"/>
            <a:ext cx="3076575" cy="3000379"/>
            <a:chOff x="0" y="0"/>
            <a:chExt cx="3076575" cy="3000400"/>
          </a:xfrm>
        </p:grpSpPr>
        <p:graphicFrame>
          <p:nvGraphicFramePr>
            <p:cNvPr id="9" name="Object 14"/>
            <p:cNvGraphicFramePr>
              <a:graphicFrameLocks noChangeAspect="1"/>
            </p:cNvGraphicFramePr>
            <p:nvPr/>
          </p:nvGraphicFramePr>
          <p:xfrm>
            <a:off x="0" y="0"/>
            <a:ext cx="3076575" cy="2476500"/>
          </p:xfrm>
          <a:graphic>
            <a:graphicData uri="http://schemas.openxmlformats.org/presentationml/2006/ole">
              <p:oleObj spid="_x0000_s75779" r:id="rId6" imgW="2505425" imgH="3780952" progId="PBrush">
                <p:embed/>
              </p:oleObj>
            </a:graphicData>
          </a:graphic>
        </p:graphicFrame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28628" y="2477176"/>
              <a:ext cx="2348720" cy="5232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铁轨下铺枕木</a:t>
              </a:r>
            </a:p>
          </p:txBody>
        </p:sp>
      </p:grpSp>
      <p:grpSp>
        <p:nvGrpSpPr>
          <p:cNvPr id="23" name="Group 5"/>
          <p:cNvGrpSpPr/>
          <p:nvPr/>
        </p:nvGrpSpPr>
        <p:grpSpPr bwMode="auto">
          <a:xfrm>
            <a:off x="5834330" y="0"/>
            <a:ext cx="3309671" cy="2737780"/>
            <a:chOff x="5836564" y="-338882"/>
            <a:chExt cx="3442096" cy="3247017"/>
          </a:xfrm>
        </p:grpSpPr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5836564" y="-338882"/>
            <a:ext cx="3442096" cy="2571768"/>
          </p:xfrm>
          <a:graphic>
            <a:graphicData uri="http://schemas.openxmlformats.org/presentationml/2006/ole">
              <p:oleObj spid="_x0000_s75780" r:id="rId7" imgW="4086795" imgH="3219899" progId="PBrush">
                <p:embed/>
              </p:oleObj>
            </a:graphicData>
          </a:graphic>
        </p:graphicFrame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6752619" y="2287594"/>
              <a:ext cx="2067590" cy="6205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Calibri" panose="020F0502020204030204" charset="0"/>
                </a:rPr>
                <a:t>房屋的地基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2000232" y="142859"/>
            <a:ext cx="6429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固体</a:t>
            </a:r>
            <a:endParaRPr lang="zh-CN" altLang="en-US" sz="3600" b="1" dirty="0"/>
          </a:p>
        </p:txBody>
      </p:sp>
      <p:sp>
        <p:nvSpPr>
          <p:cNvPr id="21" name="矩形 20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19_29093_fb7c1ffa7259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71487"/>
            <a:ext cx="2927350" cy="214312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</p:pic>
      <p:grpSp>
        <p:nvGrpSpPr>
          <p:cNvPr id="15" name="Group 6"/>
          <p:cNvGrpSpPr/>
          <p:nvPr/>
        </p:nvGrpSpPr>
        <p:grpSpPr bwMode="auto">
          <a:xfrm>
            <a:off x="3095627" y="2889251"/>
            <a:ext cx="3024187" cy="2219325"/>
            <a:chOff x="0" y="0"/>
            <a:chExt cx="1905" cy="1398"/>
          </a:xfrm>
        </p:grpSpPr>
        <p:pic>
          <p:nvPicPr>
            <p:cNvPr id="16" name="Picture 7" descr="注射器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905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862" y="1043"/>
              <a:ext cx="1025" cy="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注射针尖</a:t>
              </a:r>
            </a:p>
          </p:txBody>
        </p:sp>
      </p:grpSp>
      <p:grpSp>
        <p:nvGrpSpPr>
          <p:cNvPr id="18" name="Group 9"/>
          <p:cNvGrpSpPr/>
          <p:nvPr/>
        </p:nvGrpSpPr>
        <p:grpSpPr bwMode="auto">
          <a:xfrm>
            <a:off x="179389" y="2889250"/>
            <a:ext cx="2879725" cy="2254250"/>
            <a:chOff x="0" y="0"/>
            <a:chExt cx="1814" cy="1420"/>
          </a:xfrm>
        </p:grpSpPr>
        <p:pic>
          <p:nvPicPr>
            <p:cNvPr id="19" name="Picture 10" descr="安全锤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814" cy="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862" y="1063"/>
              <a:ext cx="884" cy="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破窗锤</a:t>
              </a:r>
            </a:p>
          </p:txBody>
        </p:sp>
      </p:grpSp>
      <p:grpSp>
        <p:nvGrpSpPr>
          <p:cNvPr id="21" name="Group 12"/>
          <p:cNvGrpSpPr/>
          <p:nvPr/>
        </p:nvGrpSpPr>
        <p:grpSpPr bwMode="auto">
          <a:xfrm>
            <a:off x="6191250" y="2889250"/>
            <a:ext cx="2952750" cy="2249487"/>
            <a:chOff x="0" y="0"/>
            <a:chExt cx="1860" cy="1417"/>
          </a:xfrm>
        </p:grpSpPr>
        <p:pic>
          <p:nvPicPr>
            <p:cNvPr id="22" name="Picture 13" descr="滑冰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860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1270" y="1043"/>
              <a:ext cx="582" cy="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646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anose="020F0502020204030204" charset="0"/>
                </a:rPr>
                <a:t>冰刀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14546" y="500049"/>
            <a:ext cx="12858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固体</a:t>
            </a:r>
            <a:endParaRPr lang="zh-CN" altLang="en-US" sz="3600" b="1" dirty="0"/>
          </a:p>
        </p:txBody>
      </p:sp>
      <p:sp>
        <p:nvSpPr>
          <p:cNvPr id="26" name="矩形 25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4286248" y="357173"/>
            <a:ext cx="14157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dirty="0" smtClean="0">
                <a:solidFill>
                  <a:schemeClr val="tx1"/>
                </a:solidFill>
                <a:ea typeface="宋体" panose="02010600030101010101" pitchFamily="2" charset="-122"/>
              </a:rPr>
              <a:t>连通器</a:t>
            </a:r>
            <a:endParaRPr lang="zh-CN" altLang="en-US" sz="32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611188" y="1113235"/>
            <a:ext cx="71865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．上端开口、下端连通的容器叫做连通器。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6" y="1643056"/>
            <a:ext cx="2016125" cy="2430066"/>
          </a:xfrm>
          <a:prstGeom prst="rect">
            <a:avLst/>
          </a:prstGeom>
          <a:noFill/>
          <a:ln w="19050" cap="sq" cmpd="sng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40999"/>
              </a:srgbClr>
            </a:outerShdw>
          </a:effectLst>
        </p:spPr>
      </p:pic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611188" y="4062413"/>
            <a:ext cx="8329612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．连通器的特点：连通器里装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同种液体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，当液体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不流动时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，连通器个部分中的液面总是相平的。</a:t>
            </a:r>
          </a:p>
        </p:txBody>
      </p:sp>
      <p:pic>
        <p:nvPicPr>
          <p:cNvPr id="58377" name="Picture 9" descr="连通器演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14495"/>
            <a:ext cx="2952750" cy="207050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042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07157"/>
            <a:ext cx="882650" cy="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232" y="142859"/>
            <a:ext cx="11430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液体</a:t>
            </a:r>
            <a:endParaRPr lang="zh-CN" altLang="en-US" sz="3600" b="1" dirty="0"/>
          </a:p>
        </p:txBody>
      </p:sp>
      <p:sp>
        <p:nvSpPr>
          <p:cNvPr id="10" name="矩形 9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18" descr="W020070308376546970529"/>
          <p:cNvPicPr>
            <a:picLocks noChangeAspect="1" noChangeArrowheads="1"/>
          </p:cNvPicPr>
          <p:nvPr/>
        </p:nvPicPr>
        <p:blipFill>
          <a:blip r:embed="rId2" cstate="print"/>
          <a:srcRect l="41872" t="21135" r="37180" b="63199"/>
          <a:stretch>
            <a:fillRect/>
          </a:stretch>
        </p:blipFill>
        <p:spPr bwMode="auto">
          <a:xfrm>
            <a:off x="611188" y="1977630"/>
            <a:ext cx="2527300" cy="21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27089" y="1329929"/>
            <a:ext cx="1584325" cy="523220"/>
          </a:xfrm>
          <a:prstGeom prst="rect">
            <a:avLst/>
          </a:prstGeom>
          <a:solidFill>
            <a:srgbClr val="FFC46D"/>
          </a:solidFill>
          <a:ln w="9525">
            <a:noFill/>
            <a:miter lim="800000"/>
          </a:ln>
        </p:spPr>
        <p:txBody>
          <a:bodyPr rIns="18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 水位计</a:t>
            </a:r>
            <a:endParaRPr lang="en-US" sz="2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2" y="1600201"/>
            <a:ext cx="2619375" cy="260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0982695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924050"/>
            <a:ext cx="2843212" cy="21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107157"/>
            <a:ext cx="882650" cy="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142859"/>
            <a:ext cx="11430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液体</a:t>
            </a:r>
            <a:endParaRPr lang="zh-CN" altLang="en-US" sz="3600" b="1" dirty="0"/>
          </a:p>
        </p:txBody>
      </p:sp>
      <p:sp>
        <p:nvSpPr>
          <p:cNvPr id="10" name="矩形 9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WordAr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7522" y="17861"/>
            <a:ext cx="1227534" cy="4893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压力作用效果与压力大小有关.wmv">
            <a:hlinkClick r:id="" action="ppaction://media"/>
          </p:cNvPr>
          <p:cNvPicPr>
            <a:picLocks noRot="1" noChangeAspect="1"/>
          </p:cNvPicPr>
          <p:nvPr>
            <a:videoFile r:link="rId1"/>
            <p:extLst/>
          </p:nvPr>
        </p:nvPicPr>
        <p:blipFill>
          <a:blip r:embed="rId5" cstate="print"/>
          <a:stretch>
            <a:fillRect/>
          </a:stretch>
        </p:blipFill>
        <p:spPr>
          <a:xfrm>
            <a:off x="123826" y="2569370"/>
            <a:ext cx="3838575" cy="20026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压力作用效果与受力面积有关.wmv">
            <a:hlinkClick r:id="" action="ppaction://media"/>
          </p:cNvPr>
          <p:cNvPicPr>
            <a:picLocks noRot="1" noChangeAspect="1"/>
          </p:cNvPicPr>
          <p:nvPr>
            <a:videoFile r:link="rId2"/>
            <p:extLst/>
          </p:nvPr>
        </p:nvPicPr>
        <p:blipFill>
          <a:blip r:embed="rId6" cstate="print"/>
          <a:stretch>
            <a:fillRect/>
          </a:stretch>
        </p:blipFill>
        <p:spPr>
          <a:xfrm>
            <a:off x="199390" y="401321"/>
            <a:ext cx="3838575" cy="200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4262755" y="1157209"/>
            <a:ext cx="2686050" cy="1061829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压力相同时，受力面积越</a:t>
            </a:r>
            <a:r>
              <a:rPr lang="zh-CN" sz="21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</a:t>
            </a: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，压力的作用效果越</a:t>
            </a:r>
            <a:r>
              <a:rPr lang="zh-CN" sz="21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明显</a:t>
            </a: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8198" name="WordArt 6" descr="窄竖线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2916" y="777479"/>
            <a:ext cx="950119" cy="379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WordArt 7" descr="窄竖线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08001" y="2737088"/>
            <a:ext cx="950119" cy="379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Text Box 8"/>
          <p:cNvSpPr txBox="1"/>
          <p:nvPr/>
        </p:nvSpPr>
        <p:spPr>
          <a:xfrm>
            <a:off x="4037965" y="3520678"/>
            <a:ext cx="2686050" cy="1061829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受力面积相同时，压力越</a:t>
            </a:r>
            <a:r>
              <a:rPr lang="zh-CN" sz="21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大</a:t>
            </a: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，压力的作用效果越</a:t>
            </a:r>
            <a:r>
              <a:rPr lang="zh-CN" sz="21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明显</a:t>
            </a: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205" name="剪去单角的矩形 14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8206" name="WordAr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50296" y="64295"/>
            <a:ext cx="3469481" cy="383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Text Box 10"/>
          <p:cNvSpPr txBox="1"/>
          <p:nvPr/>
        </p:nvSpPr>
        <p:spPr>
          <a:xfrm>
            <a:off x="7062472" y="401320"/>
            <a:ext cx="2021205" cy="4413516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为了描述压力的作用效果，物理学中引入了</a:t>
            </a:r>
            <a:r>
              <a:rPr 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这个物理量，用字母</a:t>
            </a:r>
            <a:r>
              <a:rPr 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___</a:t>
            </a:r>
            <a:r>
              <a:rPr 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zh-CN" sz="27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8204" name="WordAr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1035" y="3658951"/>
            <a:ext cx="429816" cy="544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WordAr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72375" y="2631996"/>
            <a:ext cx="1001316" cy="484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948803" y="-14605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分一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  <p:video>
              <p:cMediaNode>
                <p:cTn id="36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video>
            <p:seq concurrent="1" nextAc="seek">
              <p:cTn id="37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  <p:video>
              <p:cMediaNode>
                <p:cTn id="4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video>
          </p:childTnLst>
        </p:cTn>
      </p:par>
    </p:tnLst>
    <p:bldLst>
      <p:bldP spid="8197" grpId="0" bldLvl="0" animBg="1"/>
      <p:bldP spid="8200" grpId="0" bldLvl="0" animBg="1"/>
      <p:bldP spid="820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241425" y="4124326"/>
            <a:ext cx="7024688" cy="773974"/>
            <a:chOff x="0" y="0"/>
            <a:chExt cx="4425" cy="484"/>
          </a:xfrm>
        </p:grpSpPr>
        <p:pic>
          <p:nvPicPr>
            <p:cNvPr id="66565" name="TextBox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425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6" name="Text Box 4"/>
            <p:cNvSpPr txBox="1">
              <a:spLocks noChangeArrowheads="1"/>
            </p:cNvSpPr>
            <p:nvPr/>
          </p:nvSpPr>
          <p:spPr bwMode="auto">
            <a:xfrm>
              <a:off x="481" y="57"/>
              <a:ext cx="3459" cy="3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船闸是利用连通器原理工作的</a:t>
              </a:r>
            </a:p>
          </p:txBody>
        </p:sp>
      </p:grpSp>
      <p:pic>
        <p:nvPicPr>
          <p:cNvPr id="66563" name="Picture 5" descr="船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85837"/>
            <a:ext cx="58483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107157"/>
            <a:ext cx="882650" cy="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142859"/>
            <a:ext cx="11430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液体</a:t>
            </a:r>
            <a:endParaRPr lang="zh-CN" altLang="en-US" sz="3600" b="1" dirty="0"/>
          </a:p>
        </p:txBody>
      </p:sp>
      <p:sp>
        <p:nvSpPr>
          <p:cNvPr id="9" name="矩形 8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吸饮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83507"/>
            <a:ext cx="2990850" cy="199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" descr="吸饮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83507"/>
            <a:ext cx="2990850" cy="199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Text Box 4"/>
          <p:cNvSpPr txBox="1">
            <a:spLocks noChangeArrowheads="1"/>
          </p:cNvSpPr>
          <p:nvPr/>
        </p:nvSpPr>
        <p:spPr bwMode="auto">
          <a:xfrm>
            <a:off x="3929058" y="142859"/>
            <a:ext cx="277177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大气压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Group 12"/>
          <p:cNvGrpSpPr/>
          <p:nvPr/>
        </p:nvGrpSpPr>
        <p:grpSpPr bwMode="auto">
          <a:xfrm>
            <a:off x="3428993" y="1339445"/>
            <a:ext cx="5400675" cy="2915841"/>
            <a:chOff x="2200" y="1162"/>
            <a:chExt cx="3402" cy="2449"/>
          </a:xfrm>
        </p:grpSpPr>
        <p:pic>
          <p:nvPicPr>
            <p:cNvPr id="49165" name="Picture 2" descr="http://www.cnworld.net/upload/market/2010/20109218292958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0" y="1162"/>
              <a:ext cx="1674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7" name="Picture 15" descr="吸盘挂钩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" y="1888"/>
              <a:ext cx="1679" cy="1723"/>
            </a:xfrm>
            <a:prstGeom prst="rect">
              <a:avLst/>
            </a:prstGeom>
            <a:noFill/>
          </p:spPr>
        </p:pic>
      </p:grpSp>
      <p:sp>
        <p:nvSpPr>
          <p:cNvPr id="12" name="矩形 11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0232" y="142859"/>
            <a:ext cx="11430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气体</a:t>
            </a:r>
            <a:endParaRPr lang="zh-CN" altLang="en-US" sz="3600" b="1" dirty="0"/>
          </a:p>
        </p:txBody>
      </p:sp>
      <p:sp>
        <p:nvSpPr>
          <p:cNvPr id="10" name="矩形 9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786182" y="285735"/>
            <a:ext cx="265649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活塞式抽水机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1653778"/>
            <a:ext cx="8351837" cy="252888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384484" y="3214692"/>
            <a:ext cx="13043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71104" y="2839643"/>
            <a:ext cx="357190" cy="40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2571736" y="1285866"/>
            <a:ext cx="1928826" cy="642942"/>
          </a:xfrm>
          <a:prstGeom prst="wedgeEllipseCallout">
            <a:avLst>
              <a:gd name="adj1" fmla="val -107779"/>
              <a:gd name="adj2" fmla="val 2358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真空</a:t>
            </a:r>
            <a:endParaRPr lang="zh-CN" altLang="en-US" sz="4400" b="1" dirty="0"/>
          </a:p>
        </p:txBody>
      </p:sp>
      <p:sp>
        <p:nvSpPr>
          <p:cNvPr id="7" name="矩形 6"/>
          <p:cNvSpPr/>
          <p:nvPr/>
        </p:nvSpPr>
        <p:spPr>
          <a:xfrm>
            <a:off x="142845" y="142858"/>
            <a:ext cx="15760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应用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142859"/>
            <a:ext cx="11430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气体</a:t>
            </a:r>
            <a:endParaRPr lang="zh-CN" altLang="en-US" sz="3600" b="1" dirty="0"/>
          </a:p>
        </p:txBody>
      </p:sp>
      <p:sp>
        <p:nvSpPr>
          <p:cNvPr id="9" name="矩形 8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00439231959371"/>
          <p:cNvPicPr>
            <a:picLocks noChangeAspect="1" noChangeArrowheads="1"/>
          </p:cNvPicPr>
          <p:nvPr/>
        </p:nvPicPr>
        <p:blipFill>
          <a:blip r:embed="rId2" cstate="print"/>
          <a:srcRect b="15038"/>
          <a:stretch>
            <a:fillRect/>
          </a:stretch>
        </p:blipFill>
        <p:spPr bwMode="auto">
          <a:xfrm>
            <a:off x="5500696" y="3143254"/>
            <a:ext cx="2879725" cy="1728788"/>
          </a:xfrm>
          <a:prstGeom prst="rect">
            <a:avLst/>
          </a:prstGeom>
          <a:noFill/>
        </p:spPr>
      </p:pic>
      <p:pic>
        <p:nvPicPr>
          <p:cNvPr id="30725" name="Picture 5" descr="2008220156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11"/>
            <a:ext cx="3024188" cy="1701404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43572" y="2357436"/>
            <a:ext cx="2447925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宋体" panose="02010600030101010101" pitchFamily="2" charset="-122"/>
              </a:rPr>
              <a:t>气压式喷雾器</a:t>
            </a:r>
          </a:p>
        </p:txBody>
      </p:sp>
      <p:pic>
        <p:nvPicPr>
          <p:cNvPr id="30727" name="Picture 7" descr="无标题"/>
          <p:cNvPicPr>
            <a:picLocks noChangeAspect="1" noChangeArrowheads="1"/>
          </p:cNvPicPr>
          <p:nvPr/>
        </p:nvPicPr>
        <p:blipFill>
          <a:blip r:embed="rId4" cstate="print"/>
          <a:srcRect l="54077" t="51219" r="9871" b="30896"/>
          <a:stretch>
            <a:fillRect/>
          </a:stretch>
        </p:blipFill>
        <p:spPr bwMode="auto">
          <a:xfrm>
            <a:off x="684213" y="1545433"/>
            <a:ext cx="3816350" cy="20323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ea typeface="黑体" panose="02010609060101010101" pitchFamily="49" charset="-122"/>
              </a:rPr>
              <a:t>气体流速变大气压</a:t>
            </a:r>
            <a:r>
              <a:rPr lang="en-US" sz="3600" b="1" dirty="0" err="1" smtClean="0">
                <a:ea typeface="黑体" panose="02010609060101010101" pitchFamily="49" charset="-122"/>
              </a:rPr>
              <a:t>变小</a:t>
            </a:r>
            <a:endParaRPr lang="zh-CN" altLang="en-US" sz="3600" b="1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90"/>
            <a:ext cx="7108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76378" y="411957"/>
            <a:ext cx="611981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宋体" panose="02010600030101010101" pitchFamily="2" charset="-122"/>
              </a:rPr>
              <a:t>汽车尾翼的作用和形状</a:t>
            </a:r>
          </a:p>
        </p:txBody>
      </p:sp>
      <p:pic>
        <p:nvPicPr>
          <p:cNvPr id="29699" name="Picture 3" descr="10028821_919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9"/>
            <a:ext cx="7710488" cy="1787129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 bwMode="auto">
          <a:xfrm>
            <a:off x="785787" y="3500444"/>
            <a:ext cx="7561263" cy="1402557"/>
            <a:chOff x="476" y="2704"/>
            <a:chExt cx="4763" cy="1178"/>
          </a:xfrm>
        </p:grpSpPr>
        <p:grpSp>
          <p:nvGrpSpPr>
            <p:cNvPr id="3" name="Group 5"/>
            <p:cNvGrpSpPr/>
            <p:nvPr/>
          </p:nvGrpSpPr>
          <p:grpSpPr bwMode="auto">
            <a:xfrm rot="884811">
              <a:off x="476" y="2886"/>
              <a:ext cx="1905" cy="499"/>
              <a:chOff x="612" y="2976"/>
              <a:chExt cx="1270" cy="409"/>
            </a:xfrm>
          </p:grpSpPr>
          <p:sp>
            <p:nvSpPr>
              <p:cNvPr id="29702" name="Freeform 6"/>
              <p:cNvSpPr/>
              <p:nvPr/>
            </p:nvSpPr>
            <p:spPr bwMode="auto">
              <a:xfrm>
                <a:off x="612" y="2976"/>
                <a:ext cx="1270" cy="409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272" y="91"/>
                  </a:cxn>
                  <a:cxn ang="0">
                    <a:pos x="1270" y="0"/>
                  </a:cxn>
                </a:cxnLst>
                <a:rect l="0" t="0" r="r" b="b"/>
                <a:pathLst>
                  <a:path w="1270" h="409">
                    <a:moveTo>
                      <a:pt x="0" y="409"/>
                    </a:moveTo>
                    <a:cubicBezTo>
                      <a:pt x="30" y="284"/>
                      <a:pt x="60" y="159"/>
                      <a:pt x="272" y="91"/>
                    </a:cubicBezTo>
                    <a:cubicBezTo>
                      <a:pt x="484" y="23"/>
                      <a:pt x="1096" y="15"/>
                      <a:pt x="1270" y="0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 flipV="1">
                <a:off x="612" y="2976"/>
                <a:ext cx="127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04" name="Freeform 8"/>
            <p:cNvSpPr/>
            <p:nvPr/>
          </p:nvSpPr>
          <p:spPr bwMode="auto">
            <a:xfrm rot="20690079" flipV="1">
              <a:off x="3334" y="2704"/>
              <a:ext cx="1905" cy="499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272" y="91"/>
                </a:cxn>
                <a:cxn ang="0">
                  <a:pos x="1270" y="0"/>
                </a:cxn>
              </a:cxnLst>
              <a:rect l="0" t="0" r="r" b="b"/>
              <a:pathLst>
                <a:path w="1270" h="409">
                  <a:moveTo>
                    <a:pt x="0" y="409"/>
                  </a:moveTo>
                  <a:cubicBezTo>
                    <a:pt x="30" y="284"/>
                    <a:pt x="60" y="159"/>
                    <a:pt x="272" y="91"/>
                  </a:cubicBezTo>
                  <a:cubicBezTo>
                    <a:pt x="484" y="23"/>
                    <a:pt x="1096" y="15"/>
                    <a:pt x="1270" y="0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020" y="3339"/>
              <a:ext cx="589" cy="54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ea typeface="宋体" panose="02010600030101010101" pitchFamily="2" charset="-122"/>
                </a:rPr>
                <a:t>甲</a:t>
              </a: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3833" y="3339"/>
              <a:ext cx="589" cy="54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ea typeface="宋体" panose="02010600030101010101" pitchFamily="2" charset="-122"/>
                </a:rPr>
                <a:t>乙</a:t>
              </a:r>
            </a:p>
          </p:txBody>
        </p:sp>
      </p:grpSp>
      <p:grpSp>
        <p:nvGrpSpPr>
          <p:cNvPr id="11" name="Group 6"/>
          <p:cNvGrpSpPr/>
          <p:nvPr/>
        </p:nvGrpSpPr>
        <p:grpSpPr bwMode="auto">
          <a:xfrm>
            <a:off x="642910" y="1214429"/>
            <a:ext cx="7753350" cy="2260600"/>
            <a:chOff x="0" y="0"/>
            <a:chExt cx="4884" cy="1424"/>
          </a:xfrm>
        </p:grpSpPr>
        <p:pic>
          <p:nvPicPr>
            <p:cNvPr id="12" name="Picture 7" descr="气流偏导器的形状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88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104" y="192"/>
              <a:ext cx="1152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" name="动作按钮: 第一张 15">
            <a:hlinkClick r:id="rId4" action="ppaction://hlinksldjump" highlightClick="1"/>
          </p:cNvPr>
          <p:cNvSpPr/>
          <p:nvPr/>
        </p:nvSpPr>
        <p:spPr bwMode="auto">
          <a:xfrm>
            <a:off x="0" y="4429138"/>
            <a:ext cx="857224" cy="71436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58149" y="0"/>
            <a:ext cx="1285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分三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200451915104283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0240" y="109539"/>
            <a:ext cx="2181225" cy="13263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8" descr="2999787_004125617352_2"/>
          <p:cNvPicPr>
            <a:picLocks noChangeAspect="1"/>
          </p:cNvPicPr>
          <p:nvPr/>
        </p:nvPicPr>
        <p:blipFill>
          <a:blip r:embed="rId3" cstate="print"/>
          <a:srcRect l="1515" t="6926" r="1515" b="11688"/>
          <a:stretch>
            <a:fillRect/>
          </a:stretch>
        </p:blipFill>
        <p:spPr>
          <a:xfrm>
            <a:off x="5572760" y="3371850"/>
            <a:ext cx="2270522" cy="166806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14339"/>
          <p:cNvGrpSpPr/>
          <p:nvPr/>
        </p:nvGrpSpPr>
        <p:grpSpPr>
          <a:xfrm>
            <a:off x="1045369" y="644129"/>
            <a:ext cx="4139804" cy="590550"/>
            <a:chOff x="0" y="0"/>
            <a:chExt cx="3479" cy="496"/>
          </a:xfrm>
        </p:grpSpPr>
        <p:pic>
          <p:nvPicPr>
            <p:cNvPr id="14341" name="Text Box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479" cy="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2" name="文本框 14341"/>
            <p:cNvSpPr txBox="1"/>
            <p:nvPr/>
          </p:nvSpPr>
          <p:spPr>
            <a:xfrm>
              <a:off x="132" y="83"/>
              <a:ext cx="331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sz="2400" b="1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为什么铁轨铺在枕木上呢？</a:t>
              </a:r>
            </a:p>
          </p:txBody>
        </p:sp>
      </p:grpSp>
      <p:sp>
        <p:nvSpPr>
          <p:cNvPr id="14343" name="Text Box 20"/>
          <p:cNvSpPr txBox="1"/>
          <p:nvPr/>
        </p:nvSpPr>
        <p:spPr>
          <a:xfrm>
            <a:off x="514350" y="1234440"/>
            <a:ext cx="8127365" cy="2308324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答：</a:t>
            </a:r>
            <a:r>
              <a:rPr lang="zh-CN" sz="2400" b="1" dirty="0">
                <a:solidFill>
                  <a:srgbClr val="CC33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压力一定时，增大受力面积，可以减小压强</a:t>
            </a:r>
            <a:r>
              <a:rPr 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r>
              <a:rPr 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铁轨铺在枕木上，增大了铁轨与地面的受力面积，从而减小了铁轨对地面的压强，这样铁轨不易陷入地里</a:t>
            </a:r>
            <a:r>
              <a:rPr 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。所以，要将铁轨铺在枕木上。</a:t>
            </a:r>
          </a:p>
        </p:txBody>
      </p:sp>
      <p:sp>
        <p:nvSpPr>
          <p:cNvPr id="14344" name="AutoShape 21"/>
          <p:cNvSpPr/>
          <p:nvPr/>
        </p:nvSpPr>
        <p:spPr>
          <a:xfrm>
            <a:off x="5200652" y="857250"/>
            <a:ext cx="975995" cy="400050"/>
          </a:xfrm>
          <a:prstGeom prst="wedgeRectCallout">
            <a:avLst>
              <a:gd name="adj1" fmla="val -85042"/>
              <a:gd name="adj2" fmla="val 77088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原理</a:t>
            </a:r>
          </a:p>
        </p:txBody>
      </p:sp>
      <p:sp>
        <p:nvSpPr>
          <p:cNvPr id="14345" name="AutoShape 22"/>
          <p:cNvSpPr/>
          <p:nvPr/>
        </p:nvSpPr>
        <p:spPr>
          <a:xfrm>
            <a:off x="4102735" y="3120390"/>
            <a:ext cx="1885950" cy="400050"/>
          </a:xfrm>
          <a:prstGeom prst="wedgeRectCallout">
            <a:avLst>
              <a:gd name="adj1" fmla="val -51690"/>
              <a:gd name="adj2" fmla="val -87412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结合题意分析</a:t>
            </a:r>
          </a:p>
        </p:txBody>
      </p:sp>
      <p:sp>
        <p:nvSpPr>
          <p:cNvPr id="14346" name="AutoShape 23"/>
          <p:cNvSpPr/>
          <p:nvPr/>
        </p:nvSpPr>
        <p:spPr>
          <a:xfrm>
            <a:off x="6754497" y="3019426"/>
            <a:ext cx="899795" cy="501015"/>
          </a:xfrm>
          <a:prstGeom prst="wedgeRectCallout">
            <a:avLst>
              <a:gd name="adj1" fmla="val 55384"/>
              <a:gd name="adj2" fmla="val -91366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sz="2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结论</a:t>
            </a:r>
          </a:p>
        </p:txBody>
      </p:sp>
      <p:grpSp>
        <p:nvGrpSpPr>
          <p:cNvPr id="14347" name="组合 14346"/>
          <p:cNvGrpSpPr/>
          <p:nvPr/>
        </p:nvGrpSpPr>
        <p:grpSpPr>
          <a:xfrm>
            <a:off x="327821" y="3906600"/>
            <a:ext cx="5049441" cy="585788"/>
            <a:chOff x="0" y="0"/>
            <a:chExt cx="4243" cy="492"/>
          </a:xfrm>
        </p:grpSpPr>
        <p:pic>
          <p:nvPicPr>
            <p:cNvPr id="14348" name="Text Box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43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9" name="文本框 14348"/>
            <p:cNvSpPr txBox="1"/>
            <p:nvPr/>
          </p:nvSpPr>
          <p:spPr>
            <a:xfrm>
              <a:off x="132" y="81"/>
              <a:ext cx="403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为什么压路机有一个很重的滚子？</a:t>
              </a:r>
            </a:p>
          </p:txBody>
        </p:sp>
      </p:grpSp>
      <p:pic>
        <p:nvPicPr>
          <p:cNvPr id="14350" name="WordAr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7522" y="17861"/>
            <a:ext cx="1227534" cy="489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1" name="剪去单角的矩形 11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14352" name="WordAr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4596" y="64295"/>
            <a:ext cx="2957513" cy="3833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nimBg="1"/>
      <p:bldP spid="14344" grpId="0" bldLvl="0" animBg="1"/>
      <p:bldP spid="14345" grpId="0" bldLvl="0" animBg="1"/>
      <p:bldP spid="14346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757944_100500044424_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1169" y="511970"/>
            <a:ext cx="2350294" cy="200739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组合 15362"/>
          <p:cNvGrpSpPr>
            <a:grpSpLocks noChangeAspect="1"/>
          </p:cNvGrpSpPr>
          <p:nvPr/>
        </p:nvGrpSpPr>
        <p:grpSpPr>
          <a:xfrm>
            <a:off x="2703910" y="3033395"/>
            <a:ext cx="6087665" cy="2000250"/>
            <a:chOff x="0" y="0"/>
            <a:chExt cx="5689" cy="1776"/>
          </a:xfrm>
        </p:grpSpPr>
        <p:pic>
          <p:nvPicPr>
            <p:cNvPr id="15364" name="Picture 5" descr="W0201008253455814848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" y="-4"/>
              <a:ext cx="1329" cy="17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5" name="Picture 6" descr="Top-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" y="45"/>
              <a:ext cx="1978" cy="1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6" name="Picture 7" descr="200832614441712_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" y="45"/>
              <a:ext cx="2316" cy="16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7" name="组合 15366"/>
          <p:cNvGrpSpPr/>
          <p:nvPr/>
        </p:nvGrpSpPr>
        <p:grpSpPr>
          <a:xfrm>
            <a:off x="541576" y="587138"/>
            <a:ext cx="4460081" cy="525065"/>
            <a:chOff x="0" y="0"/>
            <a:chExt cx="3748" cy="441"/>
          </a:xfrm>
        </p:grpSpPr>
        <p:pic>
          <p:nvPicPr>
            <p:cNvPr id="15368" name="Text Box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748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9" name="文本框 15368"/>
            <p:cNvSpPr txBox="1"/>
            <p:nvPr/>
          </p:nvSpPr>
          <p:spPr>
            <a:xfrm>
              <a:off x="113" y="69"/>
              <a:ext cx="3600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sz="21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为什么拦河大坝建的上窄下宽呢？</a:t>
              </a:r>
            </a:p>
          </p:txBody>
        </p:sp>
      </p:grpSp>
      <p:sp>
        <p:nvSpPr>
          <p:cNvPr id="15370" name="Text Box 11"/>
          <p:cNvSpPr txBox="1"/>
          <p:nvPr/>
        </p:nvSpPr>
        <p:spPr>
          <a:xfrm>
            <a:off x="92077" y="1081405"/>
            <a:ext cx="545147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答：</a:t>
            </a:r>
            <a:r>
              <a:rPr 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液体压强随着深度的增加而增大。</a:t>
            </a:r>
            <a:r>
              <a:rPr lang="zh-CN" sz="24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大坝底部处于水深的地方，受到水的压强大。</a:t>
            </a:r>
            <a:r>
              <a:rPr 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为了防止大坝被冲垮，所以建的上窄下宽。</a:t>
            </a:r>
          </a:p>
        </p:txBody>
      </p:sp>
      <p:pic>
        <p:nvPicPr>
          <p:cNvPr id="15371" name="WordAr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522" y="17861"/>
            <a:ext cx="1227534" cy="489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剪去单角的矩形 10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15373" name="WordAr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64596" y="64295"/>
            <a:ext cx="2043113" cy="3833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_201006050312141Vzy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64" y="644208"/>
            <a:ext cx="2134791" cy="19109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4"/>
          <p:cNvSpPr txBox="1"/>
          <p:nvPr/>
        </p:nvSpPr>
        <p:spPr>
          <a:xfrm>
            <a:off x="2781300" y="514350"/>
            <a:ext cx="6282690" cy="2332946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用吸管喝饮料时，将管内的空气吸走，导致管内气压</a:t>
            </a:r>
            <a:r>
              <a:rPr 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饮料液面上的大气压，所以饮料在外界</a:t>
            </a:r>
            <a:r>
              <a:rPr 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的作用下进入吸管，从而进入口中。</a:t>
            </a:r>
          </a:p>
        </p:txBody>
      </p:sp>
      <p:sp>
        <p:nvSpPr>
          <p:cNvPr id="16388" name="WordArt 5"/>
          <p:cNvSpPr>
            <a:spLocks noTextEdit="1"/>
          </p:cNvSpPr>
          <p:nvPr/>
        </p:nvSpPr>
        <p:spPr>
          <a:xfrm>
            <a:off x="5869940" y="1154430"/>
            <a:ext cx="7000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7500" lnSpcReduction="10000"/>
          </a:bodyPr>
          <a:lstStyle/>
          <a:p>
            <a:pPr algn="ctr" eaLnBrk="0" hangingPunct="0"/>
            <a:r>
              <a:rPr lang="zh-CN" altLang="en-US" sz="27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小于</a:t>
            </a:r>
          </a:p>
        </p:txBody>
      </p:sp>
      <p:sp>
        <p:nvSpPr>
          <p:cNvPr id="16389" name="WordArt 6"/>
          <p:cNvSpPr>
            <a:spLocks noTextEdit="1"/>
          </p:cNvSpPr>
          <p:nvPr/>
        </p:nvSpPr>
        <p:spPr>
          <a:xfrm>
            <a:off x="7476490" y="1772285"/>
            <a:ext cx="9144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10000"/>
          </a:bodyPr>
          <a:lstStyle/>
          <a:p>
            <a:pPr algn="ctr" eaLnBrk="0" hangingPunct="0"/>
            <a:r>
              <a:rPr lang="zh-CN" altLang="en-US" sz="27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大气压</a:t>
            </a:r>
          </a:p>
        </p:txBody>
      </p:sp>
      <p:grpSp>
        <p:nvGrpSpPr>
          <p:cNvPr id="16390" name="组合 16389"/>
          <p:cNvGrpSpPr>
            <a:grpSpLocks noChangeAspect="1"/>
          </p:cNvGrpSpPr>
          <p:nvPr/>
        </p:nvGrpSpPr>
        <p:grpSpPr>
          <a:xfrm>
            <a:off x="578726" y="2983865"/>
            <a:ext cx="6299597" cy="2000250"/>
            <a:chOff x="0" y="0"/>
            <a:chExt cx="5675" cy="1968"/>
          </a:xfrm>
        </p:grpSpPr>
        <p:pic>
          <p:nvPicPr>
            <p:cNvPr id="16391" name="Picture 13" descr="3tb_091124105603ccmr25898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4" y="-4"/>
              <a:ext cx="1446" cy="19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2" name="Picture 14" descr="84a7d48346e23ecc4f6c22f42c271c0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1" y="-4"/>
              <a:ext cx="1400" cy="19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3" name="Picture 15" descr="BU00100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" y="-4"/>
              <a:ext cx="1458" cy="19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4" name="Picture 16" descr="W0201008253455689861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5" y="-4"/>
              <a:ext cx="1194" cy="19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395" name="WordAr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522" y="17861"/>
            <a:ext cx="1227534" cy="489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剪去单角的矩形 12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16397" name="WordAr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64596" y="64295"/>
            <a:ext cx="1700213" cy="383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动作按钮: 第一张 13">
            <a:hlinkClick r:id="rId9" action="ppaction://hlinksldjump" highlightClick="1"/>
          </p:cNvPr>
          <p:cNvSpPr/>
          <p:nvPr/>
        </p:nvSpPr>
        <p:spPr bwMode="auto">
          <a:xfrm>
            <a:off x="8286776" y="4429138"/>
            <a:ext cx="857224" cy="71436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2978" y="1214429"/>
          <a:ext cx="7072363" cy="3729033"/>
        </p:xfrm>
        <a:graphic>
          <a:graphicData uri="http://schemas.openxmlformats.org/drawingml/2006/table">
            <a:tbl>
              <a:tblPr/>
              <a:tblGrid>
                <a:gridCol w="679677"/>
                <a:gridCol w="4291935"/>
                <a:gridCol w="305746"/>
                <a:gridCol w="1795005"/>
              </a:tblGrid>
              <a:tr h="617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器材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实验小桌、海棉、</a:t>
                      </a:r>
                      <a:r>
                        <a:rPr lang="zh-CN" sz="2400" b="1" u="sng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钩码若干</a:t>
                      </a: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．</a:t>
                      </a: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实验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步骤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①将小桌正放在沙盘中，在桌面上放</a:t>
                      </a:r>
                      <a:r>
                        <a:rPr lang="en-US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2</a:t>
                      </a:r>
                      <a:r>
                        <a:rPr lang="zh-CN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个钩码，用刻度尺量出桌腿下陷深度；</a:t>
                      </a:r>
                      <a:endParaRPr lang="zh-CN" sz="4800" b="1" dirty="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②将桌面上分别放置</a:t>
                      </a:r>
                      <a:r>
                        <a:rPr lang="en-US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4</a:t>
                      </a:r>
                      <a:r>
                        <a:rPr lang="zh-CN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个、</a:t>
                      </a:r>
                      <a:r>
                        <a:rPr lang="en-US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6</a:t>
                      </a:r>
                      <a:r>
                        <a:rPr lang="zh-CN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个钩码，重复上述实验；</a:t>
                      </a:r>
                      <a:endParaRPr lang="zh-CN" sz="4800" b="1" dirty="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分析数据得出结论。</a:t>
                      </a:r>
                      <a:endParaRPr lang="zh-CN" sz="1100" b="1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实验数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据记录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表格</a:t>
                      </a: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 smtClean="0">
                          <a:latin typeface="Times New Roman" panose="02020603050405020304"/>
                          <a:ea typeface="+mn-ea"/>
                        </a:rPr>
                        <a:t>装置图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 b="1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8069" name="Picture 5" descr="Sna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883"/>
            <a:ext cx="1428760" cy="1044781"/>
          </a:xfrm>
          <a:prstGeom prst="rect">
            <a:avLst/>
          </a:prstGeom>
          <a:noFill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071672" y="3571883"/>
          <a:ext cx="3643339" cy="919480"/>
        </p:xfrm>
        <a:graphic>
          <a:graphicData uri="http://schemas.openxmlformats.org/drawingml/2006/table">
            <a:tbl>
              <a:tblPr/>
              <a:tblGrid>
                <a:gridCol w="1949230"/>
                <a:gridCol w="564703"/>
                <a:gridCol w="564703"/>
                <a:gridCol w="564703"/>
              </a:tblGrid>
              <a:tr h="459740">
                <a:tc>
                  <a:txBody>
                    <a:bodyPr/>
                    <a:lstStyle/>
                    <a:p>
                      <a:pPr marL="342900" indent="-342900" algn="l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zh-CN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钩码重</a:t>
                      </a:r>
                      <a:r>
                        <a:rPr lang="en-US" sz="2400" b="1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/N</a:t>
                      </a:r>
                      <a:endParaRPr lang="zh-CN" sz="6600" dirty="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90170" marR="90170" marT="46990" marB="469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/>
                        </a:rPr>
                        <a:t>1</a:t>
                      </a:r>
                      <a:endParaRPr lang="zh-CN" sz="660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90170" marR="90170" marT="46990" marB="469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/>
                        </a:rPr>
                        <a:t>2</a:t>
                      </a:r>
                      <a:endParaRPr lang="zh-CN" sz="660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/>
                        </a:rPr>
                        <a:t>3</a:t>
                      </a:r>
                      <a:endParaRPr lang="zh-CN" sz="660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342900" indent="-342900" algn="l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zh-CN" sz="2400" b="1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下陷深度</a:t>
                      </a:r>
                      <a:r>
                        <a:rPr lang="en-US" sz="2400" b="1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/cm</a:t>
                      </a:r>
                      <a:endParaRPr lang="zh-CN" sz="660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90170" marR="90170" marT="46990" marB="469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/>
                        </a:rPr>
                        <a:t> </a:t>
                      </a:r>
                      <a:endParaRPr lang="zh-CN" sz="660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90170" marR="90170" marT="46990" marB="469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266700" algn="l"/>
                        </a:tabLst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/>
                        </a:rPr>
                        <a:t> </a:t>
                      </a:r>
                      <a:endParaRPr lang="zh-CN" sz="660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-635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/>
                        </a:rPr>
                        <a:t> </a:t>
                      </a:r>
                      <a:endParaRPr lang="zh-CN" sz="6600" dirty="0"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42844" y="571486"/>
            <a:ext cx="9144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请你设计一个实验探究压力作用效果与压力大小的关系．</a:t>
            </a:r>
            <a:endParaRPr lang="zh-CN" altLang="en-US" sz="2800" b="1" dirty="0"/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8263633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补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动作按钮: 第一张 6">
            <a:hlinkClick r:id="rId3" action="ppaction://hlinksldjump" highlightClick="1"/>
          </p:cNvPr>
          <p:cNvSpPr/>
          <p:nvPr/>
        </p:nvSpPr>
        <p:spPr bwMode="auto">
          <a:xfrm>
            <a:off x="0" y="4429138"/>
            <a:ext cx="857224" cy="71436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1371601" y="914401"/>
            <a:ext cx="5573713" cy="3843338"/>
            <a:chOff x="953" y="111"/>
            <a:chExt cx="3511" cy="3228"/>
          </a:xfrm>
        </p:grpSpPr>
        <p:sp>
          <p:nvSpPr>
            <p:cNvPr id="12295" name="AutoShape 5"/>
            <p:cNvSpPr>
              <a:spLocks noChangeArrowheads="1"/>
            </p:cNvSpPr>
            <p:nvPr/>
          </p:nvSpPr>
          <p:spPr bwMode="auto">
            <a:xfrm>
              <a:off x="1008" y="2064"/>
              <a:ext cx="3456" cy="1275"/>
            </a:xfrm>
            <a:prstGeom prst="parallelogram">
              <a:avLst>
                <a:gd name="adj" fmla="val 8958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 rot="7888100">
              <a:off x="-7" y="1071"/>
              <a:ext cx="3216" cy="1296"/>
            </a:xfrm>
            <a:prstGeom prst="parallelogram">
              <a:avLst>
                <a:gd name="adj" fmla="val 115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" name="AutoShape 8"/>
          <p:cNvSpPr>
            <a:spLocks noChangeArrowheads="1"/>
          </p:cNvSpPr>
          <p:nvPr/>
        </p:nvSpPr>
        <p:spPr bwMode="auto">
          <a:xfrm rot="5400000" flipH="1">
            <a:off x="1763262" y="3451662"/>
            <a:ext cx="1571636" cy="526193"/>
          </a:xfrm>
          <a:prstGeom prst="parallelogram">
            <a:avLst>
              <a:gd name="adj" fmla="val 115348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2294693" y="3902946"/>
            <a:ext cx="1981200" cy="571504"/>
          </a:xfrm>
          <a:prstGeom prst="parallelogram">
            <a:avLst>
              <a:gd name="adj" fmla="val 900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285984" y="2928941"/>
            <a:ext cx="2000264" cy="1571626"/>
          </a:xfrm>
          <a:prstGeom prst="cube">
            <a:avLst>
              <a:gd name="adj" fmla="val 247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19518" y="142858"/>
            <a:ext cx="5224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接触面积与受力面积：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分一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0833 -0.2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9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0" grpId="1" animBg="1"/>
      <p:bldP spid="696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6553" y="1928800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拓展提升</a:t>
            </a:r>
          </a:p>
        </p:txBody>
      </p:sp>
      <p:sp>
        <p:nvSpPr>
          <p:cNvPr id="6" name="动作按钮: 第一张 5">
            <a:hlinkClick r:id="rId3" action="ppaction://hlinksldjump" highlightClick="1"/>
          </p:cNvPr>
          <p:cNvSpPr/>
          <p:nvPr/>
        </p:nvSpPr>
        <p:spPr bwMode="auto">
          <a:xfrm>
            <a:off x="0" y="4429138"/>
            <a:ext cx="857224" cy="71436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9165" y="1300785"/>
            <a:ext cx="1317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</a:t>
            </a:r>
            <a:endParaRPr lang="zh-CN" alt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动作按钮: 第一张 5">
            <a:hlinkClick r:id="rId3" action="ppaction://hlinksldjump" highlightClick="1"/>
          </p:cNvPr>
          <p:cNvSpPr/>
          <p:nvPr/>
        </p:nvSpPr>
        <p:spPr bwMode="auto">
          <a:xfrm>
            <a:off x="0" y="4429138"/>
            <a:ext cx="857224" cy="71436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/>
          <p:nvPr/>
        </p:nvSpPr>
        <p:spPr>
          <a:xfrm>
            <a:off x="154940" y="424682"/>
            <a:ext cx="8844915" cy="4413516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、下列现象中，为了增大压强的是</a:t>
            </a:r>
            <a:r>
              <a:rPr lang="zh-CN" sz="20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，为了减小压强的是</a:t>
            </a:r>
            <a:r>
              <a:rPr lang="zh-CN" sz="20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．固定木制零件时，螺丝下方要用一个垫圈         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．用过一段时间的刀、斧头要磨一磨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．铁路上的钢轨不是直接铺在路基上，而是铺在枕木上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用肩挑东西时，应选用扁担而不是用圆木棒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E. </a:t>
            </a:r>
            <a:r>
              <a:rPr 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钉子的尖做得非常锋利 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．把书包带做得宽一些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G.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鸡蛋向桌棱敲易破     </a:t>
            </a:r>
          </a:p>
          <a:p>
            <a:pPr lvl="0" eaLnBrk="1" hangingPunct="1">
              <a:lnSpc>
                <a:spcPct val="130000"/>
              </a:lnSpc>
            </a:pPr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．注射器的针尖很尖</a:t>
            </a:r>
          </a:p>
        </p:txBody>
      </p:sp>
      <p:sp>
        <p:nvSpPr>
          <p:cNvPr id="27651" name="WordArt 4"/>
          <p:cNvSpPr>
            <a:spLocks noTextEdit="1"/>
          </p:cNvSpPr>
          <p:nvPr/>
        </p:nvSpPr>
        <p:spPr>
          <a:xfrm>
            <a:off x="4240530" y="457200"/>
            <a:ext cx="9715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10000"/>
          </a:bodyPr>
          <a:lstStyle/>
          <a:p>
            <a:pPr algn="ctr" eaLnBrk="0" hangingPunct="0"/>
            <a:r>
              <a:rPr lang="zh-CN" altLang="en-US" sz="27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BEGH</a:t>
            </a:r>
          </a:p>
        </p:txBody>
      </p:sp>
      <p:sp>
        <p:nvSpPr>
          <p:cNvPr id="27652" name="WordArt 5"/>
          <p:cNvSpPr>
            <a:spLocks noTextEdit="1"/>
          </p:cNvSpPr>
          <p:nvPr/>
        </p:nvSpPr>
        <p:spPr>
          <a:xfrm>
            <a:off x="591820" y="898525"/>
            <a:ext cx="9715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10000"/>
          </a:bodyPr>
          <a:lstStyle/>
          <a:p>
            <a:pPr algn="ctr" eaLnBrk="0" hangingPunct="0"/>
            <a:r>
              <a:rPr lang="zh-CN" altLang="en-US" sz="27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ACDF</a:t>
            </a:r>
          </a:p>
        </p:txBody>
      </p:sp>
      <p:grpSp>
        <p:nvGrpSpPr>
          <p:cNvPr id="27653" name="组合 27652"/>
          <p:cNvGrpSpPr/>
          <p:nvPr/>
        </p:nvGrpSpPr>
        <p:grpSpPr>
          <a:xfrm>
            <a:off x="1200150" y="0"/>
            <a:ext cx="1371600" cy="400050"/>
            <a:chOff x="0" y="0"/>
            <a:chExt cx="1152" cy="336"/>
          </a:xfrm>
        </p:grpSpPr>
        <p:sp>
          <p:nvSpPr>
            <p:cNvPr id="27654" name="WordArt 2"/>
            <p:cNvSpPr>
              <a:spLocks noTextEdit="1"/>
            </p:cNvSpPr>
            <p:nvPr/>
          </p:nvSpPr>
          <p:spPr>
            <a:xfrm>
              <a:off x="0" y="96"/>
              <a:ext cx="7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47500" lnSpcReduction="10000"/>
            </a:bodyPr>
            <a:lstStyle/>
            <a:p>
              <a:pPr algn="ctr"/>
              <a:r>
                <a:rPr lang="zh-CN" altLang="en-US" sz="2700" b="1">
                  <a:solidFill>
                    <a:schemeClr val="accent2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达标检</a:t>
              </a:r>
            </a:p>
          </p:txBody>
        </p:sp>
        <p:sp>
          <p:nvSpPr>
            <p:cNvPr id="27655" name="WordArt 6"/>
            <p:cNvSpPr>
              <a:spLocks noTextEdit="1"/>
            </p:cNvSpPr>
            <p:nvPr/>
          </p:nvSpPr>
          <p:spPr>
            <a:xfrm>
              <a:off x="816" y="0"/>
              <a:ext cx="33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10000"/>
            </a:bodyPr>
            <a:lstStyle/>
            <a:p>
              <a:pPr algn="ctr"/>
              <a:r>
                <a:rPr lang="zh-CN" altLang="en-US" sz="2700" b="1">
                  <a:gradFill rotWithShape="1">
                    <a:gsLst>
                      <a:gs pos="0">
                        <a:srgbClr val="00FFFF"/>
                      </a:gs>
                      <a:gs pos="100000">
                        <a:srgbClr val="0000CC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测</a:t>
              </a:r>
            </a:p>
          </p:txBody>
        </p:sp>
      </p:grpSp>
      <p:sp>
        <p:nvSpPr>
          <p:cNvPr id="27656" name="剪去单角的矩形 7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736" y="1214429"/>
            <a:ext cx="3800476" cy="208001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</a:t>
            </a:r>
            <a:endParaRPr lang="zh-CN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86183" y="142859"/>
            <a:ext cx="296908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实验探究压强的存在</a:t>
            </a:r>
            <a:endParaRPr lang="zh-CN" altLang="en-U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282" y="214297"/>
            <a:ext cx="6429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液体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7567928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分一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Picture 8" descr="框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4830"/>
            <a:ext cx="16922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/>
          <p:nvPr/>
        </p:nvGrpSpPr>
        <p:grpSpPr bwMode="auto">
          <a:xfrm>
            <a:off x="1320772" y="1038244"/>
            <a:ext cx="1295400" cy="2765425"/>
            <a:chOff x="0" y="0"/>
            <a:chExt cx="968" cy="1742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653" y="1137"/>
              <a:ext cx="315" cy="4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16"/>
              <a:ext cx="567" cy="16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0" y="0"/>
              <a:ext cx="567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0" y="1742"/>
              <a:ext cx="5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70" y="551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0" y="703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1" y="845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7" y="1005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22" y="387"/>
              <a:ext cx="475" cy="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0" y="1159"/>
              <a:ext cx="4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4" y="1613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595" y="1083"/>
              <a:ext cx="238" cy="562"/>
            </a:xfrm>
            <a:custGeom>
              <a:avLst/>
              <a:gdLst>
                <a:gd name="T0" fmla="*/ 258 w 179"/>
                <a:gd name="T1" fmla="*/ 84 h 429"/>
                <a:gd name="T2" fmla="*/ 172 w 179"/>
                <a:gd name="T3" fmla="*/ 0 h 429"/>
                <a:gd name="T4" fmla="*/ 144 w 179"/>
                <a:gd name="T5" fmla="*/ 168 h 429"/>
                <a:gd name="T6" fmla="*/ 172 w 179"/>
                <a:gd name="T7" fmla="*/ 393 h 429"/>
                <a:gd name="T8" fmla="*/ 144 w 179"/>
                <a:gd name="T9" fmla="*/ 477 h 429"/>
                <a:gd name="T10" fmla="*/ 113 w 179"/>
                <a:gd name="T11" fmla="*/ 588 h 429"/>
                <a:gd name="T12" fmla="*/ 85 w 179"/>
                <a:gd name="T13" fmla="*/ 702 h 429"/>
                <a:gd name="T14" fmla="*/ 316 w 179"/>
                <a:gd name="T15" fmla="*/ 6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429"/>
                <a:gd name="T26" fmla="*/ 179 w 179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429">
                  <a:moveTo>
                    <a:pt x="146" y="49"/>
                  </a:moveTo>
                  <a:cubicBezTo>
                    <a:pt x="130" y="33"/>
                    <a:pt x="120" y="0"/>
                    <a:pt x="97" y="0"/>
                  </a:cubicBezTo>
                  <a:cubicBezTo>
                    <a:pt x="32" y="0"/>
                    <a:pt x="77" y="86"/>
                    <a:pt x="81" y="98"/>
                  </a:cubicBezTo>
                  <a:cubicBezTo>
                    <a:pt x="42" y="215"/>
                    <a:pt x="19" y="177"/>
                    <a:pt x="97" y="229"/>
                  </a:cubicBezTo>
                  <a:cubicBezTo>
                    <a:pt x="92" y="245"/>
                    <a:pt x="93" y="266"/>
                    <a:pt x="81" y="278"/>
                  </a:cubicBezTo>
                  <a:cubicBezTo>
                    <a:pt x="31" y="327"/>
                    <a:pt x="0" y="249"/>
                    <a:pt x="64" y="343"/>
                  </a:cubicBezTo>
                  <a:cubicBezTo>
                    <a:pt x="59" y="365"/>
                    <a:pt x="32" y="393"/>
                    <a:pt x="48" y="409"/>
                  </a:cubicBezTo>
                  <a:cubicBezTo>
                    <a:pt x="68" y="429"/>
                    <a:pt x="153" y="360"/>
                    <a:pt x="179" y="36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67" y="1189"/>
              <a:ext cx="243" cy="3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474" y="1189"/>
              <a:ext cx="98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9" y="1319"/>
              <a:ext cx="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1" y="1469"/>
              <a:ext cx="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0" y="750"/>
              <a:ext cx="53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>
                  <a:latin typeface="Tahoma" panose="020B0604030504040204" pitchFamily="34" charset="0"/>
                  <a:ea typeface="宋体" panose="02010600030101010101" pitchFamily="2" charset="-122"/>
                </a:rPr>
                <a:t>水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777" y="1167"/>
              <a:ext cx="0" cy="3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72" y="3636980"/>
            <a:ext cx="1308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360326" y="857238"/>
            <a:ext cx="1046440" cy="40005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800" b="1" dirty="0" smtClean="0"/>
              <a:t>对容器底和容器壁有压强</a:t>
            </a:r>
            <a:endParaRPr lang="zh-CN" altLang="en-US" sz="2800" b="1" dirty="0"/>
          </a:p>
        </p:txBody>
      </p:sp>
      <p:sp>
        <p:nvSpPr>
          <p:cNvPr id="28" name="右箭头 27"/>
          <p:cNvSpPr/>
          <p:nvPr/>
        </p:nvSpPr>
        <p:spPr bwMode="auto">
          <a:xfrm>
            <a:off x="3549631" y="2571750"/>
            <a:ext cx="428628" cy="6429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" name="Picture 5" descr="GCT5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616" y="857239"/>
            <a:ext cx="21631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 t="5484"/>
          <a:stretch>
            <a:fillRect/>
          </a:stretch>
        </p:blipFill>
        <p:spPr bwMode="auto">
          <a:xfrm>
            <a:off x="4000496" y="952351"/>
            <a:ext cx="2143140" cy="35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927329" y="1643056"/>
            <a:ext cx="1046440" cy="26432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800" b="1" dirty="0" smtClean="0"/>
              <a:t>液体内部有压强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液体压强和深度的关系（改）.wmv">
            <a:hlinkClick r:id="" action="ppaction://media"/>
          </p:cNvPr>
          <p:cNvPicPr>
            <a:picLocks noRot="1" noChangeAspect="1"/>
          </p:cNvPicPr>
          <p:nvPr>
            <a:videoFile r:link="rId2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1501379" y="742950"/>
            <a:ext cx="2899172" cy="2571750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999"/>
              </a:srgbClr>
            </a:outerShdw>
          </a:effectLst>
        </p:spPr>
      </p:pic>
      <p:sp>
        <p:nvSpPr>
          <p:cNvPr id="9219" name="Text Box 4"/>
          <p:cNvSpPr txBox="1"/>
          <p:nvPr/>
        </p:nvSpPr>
        <p:spPr>
          <a:xfrm>
            <a:off x="1428750" y="3600450"/>
            <a:ext cx="6343650" cy="46166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sz="21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液体内部的压强随</a:t>
            </a:r>
            <a:r>
              <a:rPr 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深度</a:t>
            </a:r>
            <a:r>
              <a:rPr lang="zh-CN" sz="21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的增加而增大。</a:t>
            </a:r>
          </a:p>
        </p:txBody>
      </p:sp>
      <p:sp>
        <p:nvSpPr>
          <p:cNvPr id="9220" name="Text Box 5"/>
          <p:cNvSpPr txBox="1"/>
          <p:nvPr/>
        </p:nvSpPr>
        <p:spPr>
          <a:xfrm>
            <a:off x="1428750" y="4114800"/>
            <a:ext cx="6343650" cy="41549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同一深度</a:t>
            </a:r>
            <a:r>
              <a:rPr lang="zh-CN" sz="21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，液体向各个方向压强都相等。</a:t>
            </a:r>
          </a:p>
        </p:txBody>
      </p:sp>
      <p:sp>
        <p:nvSpPr>
          <p:cNvPr id="9221" name="Text Box 6"/>
          <p:cNvSpPr txBox="1"/>
          <p:nvPr/>
        </p:nvSpPr>
        <p:spPr>
          <a:xfrm>
            <a:off x="1428750" y="4591050"/>
            <a:ext cx="6343650" cy="41549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同一深度</a:t>
            </a:r>
            <a:r>
              <a:rPr lang="zh-CN" sz="21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，液体的</a:t>
            </a:r>
            <a:r>
              <a:rPr lang="zh-CN" sz="21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密度</a:t>
            </a:r>
            <a:r>
              <a:rPr lang="zh-CN" sz="21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越大，压强越大。</a:t>
            </a:r>
          </a:p>
        </p:txBody>
      </p:sp>
      <p:grpSp>
        <p:nvGrpSpPr>
          <p:cNvPr id="9222" name="组合 9221"/>
          <p:cNvGrpSpPr/>
          <p:nvPr/>
        </p:nvGrpSpPr>
        <p:grpSpPr>
          <a:xfrm>
            <a:off x="4629152" y="742950"/>
            <a:ext cx="2828925" cy="2571750"/>
            <a:chOff x="0" y="0"/>
            <a:chExt cx="2784" cy="2352"/>
          </a:xfrm>
        </p:grpSpPr>
        <p:pic>
          <p:nvPicPr>
            <p:cNvPr id="9223" name="Picture 8" descr="暴风截屏20111123224023"/>
            <p:cNvPicPr>
              <a:picLocks noChangeAspect="1"/>
            </p:cNvPicPr>
            <p:nvPr/>
          </p:nvPicPr>
          <p:blipFill>
            <a:blip r:embed="rId5" cstate="print"/>
            <a:srcRect l="15517" t="4161" r="8621" b="4291"/>
            <a:stretch>
              <a:fillRect/>
            </a:stretch>
          </p:blipFill>
          <p:spPr>
            <a:xfrm>
              <a:off x="0" y="0"/>
              <a:ext cx="2784" cy="2352"/>
            </a:xfrm>
            <a:prstGeom prst="rect">
              <a:avLst/>
            </a:prstGeom>
            <a:noFill/>
            <a:ln w="9525">
              <a:noFill/>
            </a:ln>
            <a:effectLst>
              <a:outerShdw dist="139700" dir="2699999" algn="ctr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9224" name="Text Box 9"/>
            <p:cNvSpPr txBox="1"/>
            <p:nvPr/>
          </p:nvSpPr>
          <p:spPr>
            <a:xfrm>
              <a:off x="336" y="1920"/>
              <a:ext cx="373" cy="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水</a:t>
              </a:r>
            </a:p>
          </p:txBody>
        </p:sp>
        <p:sp>
          <p:nvSpPr>
            <p:cNvPr id="9225" name="Text Box 10"/>
            <p:cNvSpPr txBox="1"/>
            <p:nvPr/>
          </p:nvSpPr>
          <p:spPr>
            <a:xfrm>
              <a:off x="2064" y="1920"/>
              <a:ext cx="669" cy="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酒精</a:t>
              </a:r>
            </a:p>
          </p:txBody>
        </p:sp>
      </p:grpSp>
      <p:grpSp>
        <p:nvGrpSpPr>
          <p:cNvPr id="9226" name="组合 9225"/>
          <p:cNvGrpSpPr/>
          <p:nvPr/>
        </p:nvGrpSpPr>
        <p:grpSpPr>
          <a:xfrm>
            <a:off x="2743200" y="1314451"/>
            <a:ext cx="4000500" cy="1372791"/>
            <a:chOff x="0" y="0"/>
            <a:chExt cx="1610" cy="514"/>
          </a:xfrm>
        </p:grpSpPr>
        <p:sp>
          <p:nvSpPr>
            <p:cNvPr id="9227" name="Rectangle 16"/>
            <p:cNvSpPr/>
            <p:nvPr/>
          </p:nvSpPr>
          <p:spPr>
            <a:xfrm>
              <a:off x="0" y="34"/>
              <a:ext cx="1610" cy="480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9228" name="对象 9227"/>
            <p:cNvGraphicFramePr>
              <a:graphicFrameLocks/>
            </p:cNvGraphicFramePr>
            <p:nvPr/>
          </p:nvGraphicFramePr>
          <p:xfrm>
            <a:off x="49" y="0"/>
            <a:ext cx="1440" cy="502"/>
          </p:xfrm>
          <a:graphic>
            <a:graphicData uri="http://schemas.openxmlformats.org/presentationml/2006/ole">
              <p:oleObj spid="_x0000_s3079" r:id="rId6" imgW="546337" imgH="190583" progId="">
                <p:embed/>
              </p:oleObj>
            </a:graphicData>
          </a:graphic>
        </p:graphicFrame>
      </p:grpSp>
      <p:pic>
        <p:nvPicPr>
          <p:cNvPr id="9229" name="WordAr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522" y="17861"/>
            <a:ext cx="1227534" cy="489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剪去单角的矩形 16"/>
          <p:cNvSpPr/>
          <p:nvPr/>
        </p:nvSpPr>
        <p:spPr>
          <a:xfrm>
            <a:off x="1143000" y="457200"/>
            <a:ext cx="1428750" cy="57150"/>
          </a:xfrm>
          <a:custGeom>
            <a:avLst/>
            <a:gdLst>
              <a:gd name="txL" fmla="*/ 0 w 1905000"/>
              <a:gd name="txT" fmla="*/ 19050 h 76200"/>
              <a:gd name="txR" fmla="*/ 1885949 w 1905000"/>
              <a:gd name="txB" fmla="*/ 76200 h 76200"/>
            </a:gdLst>
            <a:ahLst/>
            <a:cxnLst>
              <a:cxn ang="0">
                <a:pos x="1905000" y="38100"/>
              </a:cxn>
              <a:cxn ang="5898240">
                <a:pos x="952500" y="76200"/>
              </a:cxn>
              <a:cxn ang="11796480">
                <a:pos x="0" y="38100"/>
              </a:cxn>
              <a:cxn ang="17694720">
                <a:pos x="952500" y="0"/>
              </a:cxn>
            </a:cxnLst>
            <a:rect l="txL" t="txT" r="txR" b="txB"/>
            <a:pathLst>
              <a:path w="1905000" h="76200">
                <a:moveTo>
                  <a:pt x="0" y="0"/>
                </a:moveTo>
                <a:lnTo>
                  <a:pt x="1866900" y="0"/>
                </a:lnTo>
                <a:lnTo>
                  <a:pt x="1905000" y="38100"/>
                </a:lnTo>
                <a:lnTo>
                  <a:pt x="1905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25400" cap="flat" cmpd="sng">
            <a:solidFill>
              <a:srgbClr val="9ED3D7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9231" name="WordAr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50296" y="64295"/>
            <a:ext cx="1640681" cy="3833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9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  <p:video>
              <p:cMediaNode mute="1">
                <p:cTn id="38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8"/>
                </p:tgtEl>
              </p:cMediaNode>
            </p:video>
          </p:childTnLst>
        </p:cTn>
      </p:par>
    </p:tnLst>
    <p:bldLst>
      <p:bldP spid="9219" grpId="0" bldLvl="0" animBg="1"/>
      <p:bldP spid="9220" grpId="0" bldLvl="0" animBg="1"/>
      <p:bldP spid="92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u=286011482,2704001264&amp;fm=0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框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2125266"/>
            <a:ext cx="45450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7" y="2253854"/>
            <a:ext cx="35290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3" y="2601517"/>
            <a:ext cx="1990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3563941" y="2601516"/>
            <a:ext cx="2592387" cy="1512094"/>
            <a:chOff x="0" y="0"/>
            <a:chExt cx="1633" cy="1270"/>
          </a:xfrm>
        </p:grpSpPr>
        <p:grpSp>
          <p:nvGrpSpPr>
            <p:cNvPr id="3" name="Group 7"/>
            <p:cNvGrpSpPr/>
            <p:nvPr/>
          </p:nvGrpSpPr>
          <p:grpSpPr bwMode="auto">
            <a:xfrm>
              <a:off x="45" y="0"/>
              <a:ext cx="1270" cy="1270"/>
              <a:chOff x="0" y="0"/>
              <a:chExt cx="1270" cy="1270"/>
            </a:xfrm>
          </p:grpSpPr>
          <p:sp>
            <p:nvSpPr>
              <p:cNvPr id="47117" name="Line 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127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8" name="Line 9"/>
              <p:cNvSpPr>
                <a:spLocks noChangeShapeType="1"/>
              </p:cNvSpPr>
              <p:nvPr/>
            </p:nvSpPr>
            <p:spPr bwMode="auto">
              <a:xfrm flipV="1">
                <a:off x="635" y="0"/>
                <a:ext cx="0" cy="127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9" name="Line 10"/>
              <p:cNvSpPr>
                <a:spLocks noChangeShapeType="1"/>
              </p:cNvSpPr>
              <p:nvPr/>
            </p:nvSpPr>
            <p:spPr bwMode="auto">
              <a:xfrm flipV="1">
                <a:off x="1270" y="0"/>
                <a:ext cx="0" cy="127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114" name="Text Box 11"/>
            <p:cNvSpPr txBox="1">
              <a:spLocks noChangeArrowheads="1"/>
            </p:cNvSpPr>
            <p:nvPr/>
          </p:nvSpPr>
          <p:spPr bwMode="auto">
            <a:xfrm>
              <a:off x="680" y="499"/>
              <a:ext cx="363" cy="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i="1">
                  <a:solidFill>
                    <a:srgbClr val="339933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7115" name="Text Box 12"/>
            <p:cNvSpPr txBox="1">
              <a:spLocks noChangeArrowheads="1"/>
            </p:cNvSpPr>
            <p:nvPr/>
          </p:nvSpPr>
          <p:spPr bwMode="auto">
            <a:xfrm>
              <a:off x="0" y="499"/>
              <a:ext cx="363" cy="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i="1">
                  <a:solidFill>
                    <a:srgbClr val="339933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7116" name="Text Box 13"/>
            <p:cNvSpPr txBox="1">
              <a:spLocks noChangeArrowheads="1"/>
            </p:cNvSpPr>
            <p:nvPr/>
          </p:nvSpPr>
          <p:spPr bwMode="auto">
            <a:xfrm>
              <a:off x="1270" y="499"/>
              <a:ext cx="363" cy="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4000" i="1">
                  <a:solidFill>
                    <a:srgbClr val="339933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47111" name="Rectangle 14"/>
          <p:cNvSpPr>
            <a:spLocks noChangeArrowheads="1"/>
          </p:cNvSpPr>
          <p:nvPr/>
        </p:nvSpPr>
        <p:spPr bwMode="auto">
          <a:xfrm>
            <a:off x="357158" y="571486"/>
            <a:ext cx="86645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sz="3200" dirty="0"/>
              <a:t>如图所示，水中</a:t>
            </a:r>
            <a:r>
              <a:rPr lang="zh-CN" altLang="zh-CN" sz="3200" i="1" dirty="0">
                <a:latin typeface="Times New Roman" panose="02020603050405020304" pitchFamily="18" charset="0"/>
              </a:rPr>
              <a:t>a</a:t>
            </a:r>
            <a:r>
              <a:rPr lang="zh-CN" sz="3200" i="1" dirty="0">
                <a:latin typeface="Times New Roman" panose="02020603050405020304" pitchFamily="18" charset="0"/>
              </a:rPr>
              <a:t>、</a:t>
            </a:r>
            <a:r>
              <a:rPr lang="zh-CN" altLang="zh-CN" sz="3200" i="1" dirty="0">
                <a:latin typeface="Times New Roman" panose="02020603050405020304" pitchFamily="18" charset="0"/>
              </a:rPr>
              <a:t>b</a:t>
            </a:r>
            <a:r>
              <a:rPr lang="zh-CN" sz="3200" i="1" dirty="0">
                <a:latin typeface="Times New Roman" panose="02020603050405020304" pitchFamily="18" charset="0"/>
              </a:rPr>
              <a:t>、</a:t>
            </a:r>
            <a:r>
              <a:rPr lang="zh-CN" altLang="zh-CN" sz="3200" i="1" dirty="0">
                <a:latin typeface="Times New Roman" panose="02020603050405020304" pitchFamily="18" charset="0"/>
              </a:rPr>
              <a:t>c</a:t>
            </a:r>
            <a:r>
              <a:rPr lang="zh-CN" sz="3200" dirty="0">
                <a:latin typeface="Times New Roman" panose="02020603050405020304" pitchFamily="18" charset="0"/>
              </a:rPr>
              <a:t>三点的压强关系是</a:t>
            </a:r>
            <a:r>
              <a:rPr lang="zh-CN" altLang="zh-CN" sz="3200" dirty="0">
                <a:latin typeface="Times New Roman" panose="02020603050405020304" pitchFamily="18" charset="0"/>
              </a:rPr>
              <a:t>: </a:t>
            </a:r>
            <a:endParaRPr lang="en-US" altLang="zh-CN" sz="3200" dirty="0" smtClean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dirty="0" smtClean="0">
                <a:latin typeface="Times New Roman" panose="02020603050405020304" pitchFamily="18" charset="0"/>
              </a:rPr>
              <a:t>          </a:t>
            </a:r>
            <a:r>
              <a:rPr lang="zh-CN" altLang="zh-CN" sz="3200" dirty="0" smtClean="0">
                <a:latin typeface="Times New Roman" panose="02020603050405020304" pitchFamily="18" charset="0"/>
              </a:rPr>
              <a:t> </a:t>
            </a:r>
            <a:r>
              <a:rPr lang="zh-CN" altLang="zh-CN" sz="3200" i="1" dirty="0">
                <a:latin typeface="Times New Roman" panose="02020603050405020304" pitchFamily="18" charset="0"/>
              </a:rPr>
              <a:t>p</a:t>
            </a:r>
            <a:r>
              <a:rPr lang="zh-CN" altLang="zh-CN" sz="3200" baseline="-25000" dirty="0">
                <a:latin typeface="Times New Roman" panose="02020603050405020304" pitchFamily="18" charset="0"/>
              </a:rPr>
              <a:t>a</a:t>
            </a:r>
            <a:r>
              <a:rPr lang="zh-CN" altLang="zh-CN" sz="3200" i="1" baseline="-25000" dirty="0">
                <a:latin typeface="Times New Roman" panose="02020603050405020304" pitchFamily="18" charset="0"/>
              </a:rPr>
              <a:t>  </a:t>
            </a:r>
            <a:r>
              <a:rPr lang="zh-CN" altLang="zh-CN" sz="3200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u="sng" dirty="0" smtClean="0">
                <a:latin typeface="Times New Roman" panose="02020603050405020304" pitchFamily="18" charset="0"/>
              </a:rPr>
              <a:t>   </a:t>
            </a:r>
            <a:r>
              <a:rPr lang="zh-CN" altLang="zh-CN" sz="3200" u="sng" dirty="0" smtClean="0">
                <a:latin typeface="Times New Roman" panose="02020603050405020304" pitchFamily="18" charset="0"/>
              </a:rPr>
              <a:t>   </a:t>
            </a:r>
            <a:r>
              <a:rPr lang="zh-CN" altLang="zh-CN" sz="3200" i="1" dirty="0">
                <a:latin typeface="Times New Roman" panose="02020603050405020304" pitchFamily="18" charset="0"/>
              </a:rPr>
              <a:t>p</a:t>
            </a:r>
            <a:r>
              <a:rPr lang="zh-CN" altLang="zh-CN" sz="3200" baseline="-25000" dirty="0">
                <a:latin typeface="Times New Roman" panose="02020603050405020304" pitchFamily="18" charset="0"/>
              </a:rPr>
              <a:t>b</a:t>
            </a:r>
            <a:r>
              <a:rPr lang="zh-CN" altLang="zh-CN" sz="3200" i="1" baseline="-25000" dirty="0">
                <a:latin typeface="Times New Roman" panose="02020603050405020304" pitchFamily="18" charset="0"/>
              </a:rPr>
              <a:t>  </a:t>
            </a:r>
            <a:r>
              <a:rPr lang="zh-CN" altLang="zh-CN" sz="3200" u="sng" dirty="0">
                <a:latin typeface="Times New Roman" panose="02020603050405020304" pitchFamily="18" charset="0"/>
              </a:rPr>
              <a:t> </a:t>
            </a:r>
            <a:r>
              <a:rPr lang="en-US" altLang="zh-CN" sz="3200" u="sng" dirty="0" smtClean="0">
                <a:latin typeface="Times New Roman" panose="02020603050405020304" pitchFamily="18" charset="0"/>
              </a:rPr>
              <a:t>    </a:t>
            </a:r>
            <a:r>
              <a:rPr lang="zh-CN" altLang="zh-CN" sz="3200" u="sng" dirty="0" smtClean="0">
                <a:latin typeface="Times New Roman" panose="02020603050405020304" pitchFamily="18" charset="0"/>
              </a:rPr>
              <a:t>   </a:t>
            </a:r>
            <a:r>
              <a:rPr lang="zh-CN" altLang="zh-CN" sz="3200" i="1" dirty="0">
                <a:latin typeface="Times New Roman" panose="02020603050405020304" pitchFamily="18" charset="0"/>
              </a:rPr>
              <a:t>p</a:t>
            </a:r>
            <a:r>
              <a:rPr lang="zh-CN" altLang="zh-CN" sz="3200" baseline="-25000" dirty="0">
                <a:latin typeface="Times New Roman" panose="02020603050405020304" pitchFamily="18" charset="0"/>
              </a:rPr>
              <a:t>c</a:t>
            </a:r>
            <a:r>
              <a:rPr lang="zh-CN" sz="32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1928794" y="1000115"/>
            <a:ext cx="2514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sz="4800" dirty="0">
                <a:solidFill>
                  <a:srgbClr val="009900"/>
                </a:solidFill>
              </a:rPr>
              <a:t>＝  </a:t>
            </a:r>
            <a:r>
              <a:rPr lang="en-US" altLang="zh-CN" sz="4800" dirty="0" smtClean="0">
                <a:solidFill>
                  <a:srgbClr val="009900"/>
                </a:solidFill>
              </a:rPr>
              <a:t>  </a:t>
            </a:r>
            <a:r>
              <a:rPr lang="zh-CN" sz="4800" dirty="0" smtClean="0">
                <a:solidFill>
                  <a:srgbClr val="009900"/>
                </a:solidFill>
              </a:rPr>
              <a:t>＝</a:t>
            </a:r>
            <a:endParaRPr lang="zh-CN" sz="4800" dirty="0">
              <a:solidFill>
                <a:srgbClr val="0099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分一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60240" y="142859"/>
            <a:ext cx="296908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实验探究压强的存在</a:t>
            </a:r>
            <a:endParaRPr lang="zh-CN" altLang="en-U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b="5870"/>
          <a:stretch>
            <a:fillRect/>
          </a:stretch>
        </p:blipFill>
        <p:spPr bwMode="auto">
          <a:xfrm>
            <a:off x="285720" y="1571619"/>
            <a:ext cx="28765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14282" y="214297"/>
            <a:ext cx="6429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 smtClean="0"/>
              <a:t>气体</a:t>
            </a:r>
            <a:endParaRPr lang="zh-CN" altLang="en-US" sz="3600" b="1" dirty="0"/>
          </a:p>
        </p:txBody>
      </p:sp>
      <p:pic>
        <p:nvPicPr>
          <p:cNvPr id="5" name="Picture 2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749" y="1714494"/>
            <a:ext cx="5720251" cy="31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29058" y="1000115"/>
            <a:ext cx="4657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atin typeface="+mn-ea"/>
                <a:ea typeface="+mn-ea"/>
                <a:hlinkClick r:id="rId4" action="ppaction://hlinkfile"/>
              </a:rPr>
              <a:t>马德堡半球实验</a:t>
            </a:r>
            <a:endParaRPr lang="en-US" altLang="zh-CN" sz="4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36" y="1401446"/>
            <a:ext cx="8971915" cy="31984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018" y="84455"/>
            <a:ext cx="203773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纠错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1271</Words>
  <Application>Microsoft Office PowerPoint</Application>
  <PresentationFormat>全屏显示(16:9)</PresentationFormat>
  <Paragraphs>198</Paragraphs>
  <Slides>43</Slides>
  <Notes>1</Notes>
  <HiddenSlides>0</HiddenSlides>
  <MMClips>3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43</vt:i4>
      </vt:variant>
    </vt:vector>
  </HeadingPairs>
  <TitlesOfParts>
    <vt:vector size="48" baseType="lpstr">
      <vt:lpstr>顶峰</vt:lpstr>
      <vt:lpstr>龙腾四海</vt:lpstr>
      <vt:lpstr>平衡</vt:lpstr>
      <vt:lpstr>波形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如何表示压强的大小？</vt:lpstr>
      <vt:lpstr>幻灯片 14</vt:lpstr>
      <vt:lpstr>幻灯片 15</vt:lpstr>
      <vt:lpstr>幻灯片 16</vt:lpstr>
      <vt:lpstr>幻灯片 17</vt:lpstr>
      <vt:lpstr>幻灯片 18</vt:lpstr>
      <vt:lpstr>饼干进了西藏怎么都膨胀了呢？</vt:lpstr>
      <vt:lpstr>流体压强与流速的关系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气体流速变大气压变小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我的工作伴侣</dc:creator>
  <cp:lastModifiedBy>China</cp:lastModifiedBy>
  <cp:revision>151</cp:revision>
  <dcterms:created xsi:type="dcterms:W3CDTF">2015-02-20T15:56:00Z</dcterms:created>
  <dcterms:modified xsi:type="dcterms:W3CDTF">2019-05-14T02:13:35Z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