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8"/>
  </p:notesMasterIdLst>
  <p:sldIdLst>
    <p:sldId id="256" r:id="rId2"/>
    <p:sldId id="273" r:id="rId3"/>
    <p:sldId id="257" r:id="rId4"/>
    <p:sldId id="274" r:id="rId5"/>
    <p:sldId id="275" r:id="rId6"/>
    <p:sldId id="276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301" r:id="rId15"/>
    <p:sldId id="302" r:id="rId16"/>
    <p:sldId id="319" r:id="rId17"/>
    <p:sldId id="318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7" r:id="rId28"/>
    <p:sldId id="368" r:id="rId29"/>
    <p:sldId id="380" r:id="rId30"/>
    <p:sldId id="381" r:id="rId31"/>
    <p:sldId id="382" r:id="rId32"/>
    <p:sldId id="312" r:id="rId33"/>
    <p:sldId id="379" r:id="rId34"/>
    <p:sldId id="374" r:id="rId35"/>
    <p:sldId id="390" r:id="rId36"/>
    <p:sldId id="39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7168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  <a:pPr lvl="0" algn="r" eaLnBrk="1" hangingPunct="1"/>
              <a:t>19</a:t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dirty="0">
                <a:ea typeface="宋体" panose="02010600030101010101" pitchFamily="2" charset="-122"/>
              </a:rPr>
              <a:t>www.zk5u.com</a:t>
            </a: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25</a:t>
            </a:fld>
            <a:endParaRPr lang="en-US" altLang="zh-CN" sz="1200" dirty="0"/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27</a:t>
            </a:fld>
            <a:endParaRPr lang="en-US" altLang="zh-CN" sz="1200" dirty="0"/>
          </a:p>
        </p:txBody>
      </p:sp>
      <p:sp>
        <p:nvSpPr>
          <p:cNvPr id="41987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A79CF-C7B5-4641-8D45-10C93699DBA1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8036A-6E62-47C5-AF40-FC205CB5A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A79CF-C7B5-4641-8D45-10C93699DBA1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8036A-6E62-47C5-AF40-FC205CB5A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37945" y="1651094"/>
            <a:ext cx="8839200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b="0" dirty="0">
                <a:latin typeface="Arial" panose="020B0604020202020204" pitchFamily="34" charset="0"/>
                <a:ea typeface="黑体" panose="02010600030101010101" pitchFamily="49" charset="-122"/>
              </a:rPr>
              <a:t>第一章  </a:t>
            </a:r>
            <a:r>
              <a:rPr lang="zh-CN" altLang="en-US" sz="4400" dirty="0" smtClean="0">
                <a:latin typeface="Arial" panose="020B0604020202020204" pitchFamily="34" charset="0"/>
              </a:rPr>
              <a:t>测量和机械运动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1556051" y="980728"/>
            <a:ext cx="7503973" cy="904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机械运动：在物理学中，我们把物体位置的变化叫            做机械运动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454507" y="2214045"/>
            <a:ext cx="2735262" cy="1004887"/>
          </a:xfrm>
          <a:prstGeom prst="rect">
            <a:avLst/>
          </a:prstGeom>
          <a:noFill/>
          <a:ln w="25400" cap="flat" cmpd="sng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</a:rPr>
              <a:t>珠穆朗玛峰由于地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</a:rPr>
              <a:t>壳运动高度在变化 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5099019" y="2206334"/>
            <a:ext cx="4465637" cy="1004887"/>
          </a:xfrm>
          <a:prstGeom prst="rect">
            <a:avLst/>
          </a:prstGeom>
          <a:noFill/>
          <a:ln w="25400" cap="flat" cmpd="sng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</a:rPr>
              <a:t>日本茨城县鹿岛町与中国上海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宋体" panose="02010600030101010101" pitchFamily="2" charset="-122"/>
              </a:rPr>
              <a:t>市的距离由于板块运动缩短</a:t>
            </a:r>
          </a:p>
        </p:txBody>
      </p:sp>
      <p:pic>
        <p:nvPicPr>
          <p:cNvPr id="24" name="Picture 5" descr="珠穆朗玛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4674" y="3476949"/>
            <a:ext cx="3744912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图片 2" descr="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6498" y="3536141"/>
            <a:ext cx="381635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utoUpdateAnimBg="0"/>
      <p:bldP spid="23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56052" y="980728"/>
            <a:ext cx="1504390" cy="4985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参照物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0" name="Rectangle 2"/>
          <p:cNvSpPr txBox="1">
            <a:spLocks noRot="1" noChangeArrowheads="1"/>
          </p:cNvSpPr>
          <p:nvPr/>
        </p:nvSpPr>
        <p:spPr bwMode="auto">
          <a:xfrm>
            <a:off x="810046" y="1497822"/>
            <a:ext cx="8921781" cy="1209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a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．</a:t>
            </a:r>
            <a:r>
              <a:rPr lang="zh-CN" altLang="en-US" sz="2400" b="1" dirty="0">
                <a:latin typeface="宋体" panose="02010600030101010101" pitchFamily="2" charset="-122"/>
              </a:rPr>
              <a:t>参照物：判断物体是运动和静止时，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被选作标准的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物                                  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体</a:t>
            </a:r>
            <a:r>
              <a:rPr lang="zh-CN" altLang="en-US" sz="2400" b="1" dirty="0">
                <a:latin typeface="宋体" panose="02010600030101010101" pitchFamily="2" charset="-122"/>
              </a:rPr>
              <a:t>叫做参照物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012112" y="2547711"/>
            <a:ext cx="8102600" cy="10926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b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．</a:t>
            </a:r>
            <a:r>
              <a:rPr lang="zh-CN" altLang="en-US" sz="2400" b="1" dirty="0">
                <a:latin typeface="宋体" panose="02010600030101010101" pitchFamily="2" charset="-122"/>
              </a:rPr>
              <a:t>观察研究对象相对于参照物之间的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位置（距离或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 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向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上</a:t>
            </a:r>
            <a:r>
              <a:rPr lang="zh-CN" altLang="en-US" sz="2400" b="1" dirty="0">
                <a:latin typeface="宋体" panose="02010600030101010101" pitchFamily="2" charset="-122"/>
              </a:rPr>
              <a:t>是否变化。</a:t>
            </a: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774311" y="3763964"/>
            <a:ext cx="8175625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c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运动的物体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静止的物体</a:t>
            </a:r>
            <a:r>
              <a:rPr lang="zh-CN" altLang="en-US" sz="2400" b="1" dirty="0">
                <a:latin typeface="宋体" panose="02010600030101010101" pitchFamily="2" charset="-122"/>
              </a:rPr>
              <a:t>都可以作为参照物。通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常  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情</a:t>
            </a:r>
            <a:r>
              <a:rPr lang="zh-CN" altLang="en-US" sz="2400" b="1" dirty="0">
                <a:latin typeface="宋体" panose="02010600030101010101" pitchFamily="2" charset="-122"/>
              </a:rPr>
              <a:t>况下，选择</a:t>
            </a:r>
            <a:r>
              <a:rPr lang="zh-CN" altLang="en-US" sz="2400" b="1" dirty="0">
                <a:solidFill>
                  <a:srgbClr val="0066CC"/>
                </a:solidFill>
                <a:latin typeface="宋体" panose="02010600030101010101" pitchFamily="2" charset="-122"/>
              </a:rPr>
              <a:t>地面或固定在地面上的物体</a:t>
            </a:r>
            <a:r>
              <a:rPr lang="zh-CN" altLang="en-US" sz="2400" b="1" dirty="0">
                <a:latin typeface="宋体" panose="02010600030101010101" pitchFamily="2" charset="-122"/>
              </a:rPr>
              <a:t>作为参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照 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物</a:t>
            </a:r>
            <a:r>
              <a:rPr lang="zh-CN" altLang="en-US" sz="2400" b="1" dirty="0">
                <a:latin typeface="宋体" panose="02010600030101010101" pitchFamily="2" charset="-122"/>
              </a:rPr>
              <a:t>，在这种情况下，参照物可略去不提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21" grpId="0" autoUpdateAnimBg="0"/>
      <p:bldP spid="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6"/>
          <p:cNvGrpSpPr/>
          <p:nvPr/>
        </p:nvGrpSpPr>
        <p:grpSpPr bwMode="auto">
          <a:xfrm>
            <a:off x="1871793" y="1081478"/>
            <a:ext cx="7608109" cy="4367600"/>
            <a:chOff x="0" y="0"/>
            <a:chExt cx="7786742" cy="4072402"/>
          </a:xfrm>
        </p:grpSpPr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610727" y="428663"/>
              <a:ext cx="6604535" cy="28934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参照物的选择</a:t>
              </a:r>
            </a:p>
            <a:p>
              <a:pPr>
                <a:spcBef>
                  <a:spcPct val="50000"/>
                </a:spcBef>
              </a:pPr>
              <a:r>
                <a:rPr lang="en-US" sz="2800" dirty="0">
                  <a:latin typeface="宋体" panose="0201060003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0000FF"/>
                  </a:solidFill>
                  <a:latin typeface="宋体" panose="02010600030101010101" pitchFamily="2" charset="-122"/>
                  <a:ea typeface="方正行楷简体" panose="03000509000000000000" charset="-122"/>
                </a:rPr>
                <a:t>研究物体是运动的还是静止的，必须选择一个物体作为参照标准，这个被选作标准的物体就是参照物，参照物是人们假定为静止的物体，有关参照物的选择是描述物体运动的关键。</a:t>
              </a:r>
            </a:p>
          </p:txBody>
        </p:sp>
        <p:sp>
          <p:nvSpPr>
            <p:cNvPr id="19" name="AutoShape 34"/>
            <p:cNvSpPr>
              <a:spLocks noChangeArrowheads="1"/>
            </p:cNvSpPr>
            <p:nvPr/>
          </p:nvSpPr>
          <p:spPr bwMode="auto">
            <a:xfrm>
              <a:off x="0" y="0"/>
              <a:ext cx="7786742" cy="4072402"/>
            </a:xfrm>
            <a:prstGeom prst="flowChartAlternateProcess">
              <a:avLst/>
            </a:prstGeom>
            <a:noFill/>
            <a:ln w="25400" cap="flat" cmpd="sng">
              <a:solidFill>
                <a:srgbClr val="C00000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4"/>
          <p:cNvGrpSpPr/>
          <p:nvPr/>
        </p:nvGrpSpPr>
        <p:grpSpPr bwMode="auto">
          <a:xfrm>
            <a:off x="2058729" y="1063431"/>
            <a:ext cx="7643812" cy="4429125"/>
            <a:chOff x="0" y="0"/>
            <a:chExt cx="7643812" cy="4429125"/>
          </a:xfrm>
        </p:grpSpPr>
        <p:grpSp>
          <p:nvGrpSpPr>
            <p:cNvPr id="6" name="组合 6"/>
            <p:cNvGrpSpPr/>
            <p:nvPr/>
          </p:nvGrpSpPr>
          <p:grpSpPr bwMode="auto">
            <a:xfrm>
              <a:off x="0" y="0"/>
              <a:ext cx="7643812" cy="4429125"/>
              <a:chOff x="0" y="0"/>
              <a:chExt cx="7643866" cy="4429156"/>
            </a:xfrm>
          </p:grpSpPr>
          <p:sp>
            <p:nvSpPr>
              <p:cNvPr id="9" name="Text Box 23"/>
              <p:cNvSpPr txBox="1">
                <a:spLocks noChangeArrowheads="1"/>
              </p:cNvSpPr>
              <p:nvPr/>
            </p:nvSpPr>
            <p:spPr bwMode="auto">
              <a:xfrm>
                <a:off x="571482" y="785807"/>
                <a:ext cx="714363" cy="33240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80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参照物的选择</a:t>
                </a:r>
                <a:endParaRPr lang="en-US" sz="280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  <a:p>
                <a:pPr algn="ctr">
                  <a:spcBef>
                    <a:spcPct val="50000"/>
                  </a:spcBef>
                </a:pPr>
                <a:endParaRPr lang="zh-CN" altLang="en-US" sz="280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0" name="AutoShape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43866" cy="4429156"/>
              </a:xfrm>
              <a:prstGeom prst="horizontalScroll">
                <a:avLst>
                  <a:gd name="adj" fmla="val 12500"/>
                </a:avLst>
              </a:prstGeom>
              <a:noFill/>
              <a:ln w="28575" cap="flat" cmpd="sng">
                <a:solidFill>
                  <a:srgbClr val="002060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" name="TextBox 32"/>
            <p:cNvSpPr txBox="1">
              <a:spLocks noChangeArrowheads="1"/>
            </p:cNvSpPr>
            <p:nvPr/>
          </p:nvSpPr>
          <p:spPr bwMode="auto">
            <a:xfrm>
              <a:off x="1428734" y="1071554"/>
              <a:ext cx="5786478" cy="23083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宋体" panose="02010600030101010101" pitchFamily="2" charset="-122"/>
                </a:rPr>
                <a:t>（</a:t>
              </a:r>
              <a:r>
                <a:rPr lang="en-US" sz="2400" dirty="0">
                  <a:latin typeface="宋体" panose="02010600030101010101" pitchFamily="2" charset="-122"/>
                </a:rPr>
                <a:t>1）</a:t>
              </a:r>
              <a:r>
                <a:rPr lang="zh-CN" altLang="en-US" sz="2400" dirty="0">
                  <a:latin typeface="宋体" panose="02010600030101010101" pitchFamily="2" charset="-122"/>
                </a:rPr>
                <a:t>不要将研究对象本身作为参照物</a:t>
              </a:r>
              <a:endParaRPr lang="en-US" sz="2400" dirty="0">
                <a:latin typeface="宋体" panose="02010600030101010101" pitchFamily="2" charset="-122"/>
              </a:endParaRPr>
            </a:p>
            <a:p>
              <a:endParaRPr lang="en-US" sz="2400" dirty="0">
                <a:latin typeface="宋体" panose="02010600030101010101" pitchFamily="2" charset="-122"/>
              </a:endParaRPr>
            </a:p>
            <a:p>
              <a:r>
                <a:rPr lang="zh-CN" altLang="en-US" sz="2400" dirty="0">
                  <a:latin typeface="宋体" panose="02010600030101010101" pitchFamily="2" charset="-122"/>
                </a:rPr>
                <a:t>（</a:t>
              </a:r>
              <a:r>
                <a:rPr lang="en-US" sz="2400" dirty="0">
                  <a:latin typeface="宋体" panose="02010600030101010101" pitchFamily="2" charset="-122"/>
                </a:rPr>
                <a:t>2）</a:t>
              </a:r>
              <a:r>
                <a:rPr lang="zh-CN" altLang="en-US" sz="2400" dirty="0">
                  <a:solidFill>
                    <a:srgbClr val="0000FF"/>
                  </a:solidFill>
                  <a:latin typeface="宋体" panose="02010600030101010101" pitchFamily="2" charset="-122"/>
                </a:rPr>
                <a:t>参照物的选择是任意的</a:t>
              </a:r>
            </a:p>
            <a:p>
              <a:endParaRPr lang="en-US" sz="2400" dirty="0">
                <a:latin typeface="宋体" panose="02010600030101010101" pitchFamily="2" charset="-122"/>
              </a:endParaRPr>
            </a:p>
            <a:p>
              <a:r>
                <a:rPr lang="zh-CN" altLang="en-US" sz="2400" dirty="0">
                  <a:latin typeface="宋体" panose="02010600030101010101" pitchFamily="2" charset="-122"/>
                </a:rPr>
                <a:t>（</a:t>
              </a:r>
              <a:r>
                <a:rPr lang="en-US" sz="2400" dirty="0">
                  <a:latin typeface="宋体" panose="02010600030101010101" pitchFamily="2" charset="-122"/>
                </a:rPr>
                <a:t>3）</a:t>
              </a:r>
              <a:r>
                <a:rPr lang="zh-CN" altLang="en-US" sz="2400" dirty="0">
                  <a:solidFill>
                    <a:schemeClr val="accent1"/>
                  </a:solidFill>
                  <a:latin typeface="宋体" panose="02010600030101010101" pitchFamily="2" charset="-122"/>
                </a:rPr>
                <a:t>一般选地面或场面上静止的物体为  参照物。</a:t>
              </a:r>
            </a:p>
          </p:txBody>
        </p:sp>
        <p:sp>
          <p:nvSpPr>
            <p:cNvPr id="8" name="左大括号 33"/>
            <p:cNvSpPr/>
            <p:nvPr/>
          </p:nvSpPr>
          <p:spPr bwMode="auto">
            <a:xfrm>
              <a:off x="1214437" y="1214437"/>
              <a:ext cx="285750" cy="1928813"/>
            </a:xfrm>
            <a:prstGeom prst="leftBrace">
              <a:avLst>
                <a:gd name="adj1" fmla="val 8344"/>
                <a:gd name="adj2" fmla="val 50000"/>
              </a:avLst>
            </a:prstGeom>
            <a:noFill/>
            <a:ln w="28575" cap="flat" cmpd="sng">
              <a:solidFill>
                <a:srgbClr val="002060"/>
              </a:solidFill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Franklin Gothic Book" pitchFamily="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556051" y="980728"/>
            <a:ext cx="3575786" cy="4985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运动和静止的相对性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66725" y="1628775"/>
            <a:ext cx="8353425" cy="10926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判断一个物体是运动还是静止，取决于所选的参照物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；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就</a:t>
            </a:r>
            <a:r>
              <a:rPr lang="zh-CN" altLang="en-US" sz="2400" b="1" dirty="0">
                <a:latin typeface="宋体" panose="02010600030101010101" pitchFamily="2" charset="-122"/>
              </a:rPr>
              <a:t>是说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运动和静止具有</a:t>
            </a:r>
            <a:r>
              <a:rPr lang="zh-CN" altLang="en-US" sz="2400" b="1" dirty="0">
                <a:latin typeface="宋体" panose="02010600030101010101" pitchFamily="2" charset="-122"/>
              </a:rPr>
              <a:t>相对性。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85754" y="2995580"/>
            <a:ext cx="8353425" cy="2020888"/>
          </a:xfrm>
          <a:prstGeom prst="rect">
            <a:avLst/>
          </a:prstGeom>
          <a:solidFill>
            <a:srgbClr val="BBE0E3"/>
          </a:solidFill>
          <a:ln w="25400" cap="flat" cmpd="sng">
            <a:solidFill>
              <a:srgbClr val="3D8F95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思考：在第一次世界大战的空战中，一名飞行员发现自己的机舱有一只“小虫”在飞来，于是一把抓住，一看才发现是一颗正在飞行的子弹！我们知道徒手抓住正在飞行的子弹一般是不可能的，那么这位飞行员为什么能抓住呢？ 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260475" y="5229225"/>
            <a:ext cx="7488238" cy="1158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因为子弹相对于飞机的飞行速度很小或一样，它们之间近似相对静止。</a:t>
            </a:r>
            <a:r>
              <a:rPr lang="zh-CN" altLang="en-US" sz="2800" dirty="0">
                <a:solidFill>
                  <a:srgbClr val="0066CC"/>
                </a:solidFill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 autoUpdateAnimBg="0"/>
      <p:bldP spid="1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450833" y="1693869"/>
            <a:ext cx="5144760" cy="153888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方正行楷简体" panose="03000509000000000000" charset="-122"/>
              </a:rPr>
              <a:t>运动是宇宙中的普遍现象，世界上的一切物体都是运动的（运动是绝对的）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方正行楷简体" panose="03000509000000000000" charset="-122"/>
              </a:rPr>
              <a:t>。</a:t>
            </a:r>
          </a:p>
        </p:txBody>
      </p:sp>
      <p:grpSp>
        <p:nvGrpSpPr>
          <p:cNvPr id="10" name="组合 34"/>
          <p:cNvGrpSpPr/>
          <p:nvPr/>
        </p:nvGrpSpPr>
        <p:grpSpPr bwMode="auto">
          <a:xfrm>
            <a:off x="1860550" y="951463"/>
            <a:ext cx="6502400" cy="3571875"/>
            <a:chOff x="0" y="0"/>
            <a:chExt cx="6500884" cy="3643353"/>
          </a:xfrm>
        </p:grpSpPr>
        <p:sp>
          <p:nvSpPr>
            <p:cNvPr id="11" name="TextBox 4"/>
            <p:cNvSpPr txBox="1">
              <a:spLocks noChangeArrowheads="1"/>
            </p:cNvSpPr>
            <p:nvPr/>
          </p:nvSpPr>
          <p:spPr bwMode="auto">
            <a:xfrm>
              <a:off x="571489" y="785814"/>
              <a:ext cx="5143561" cy="15696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3200" dirty="0">
                  <a:solidFill>
                    <a:srgbClr val="FF0000"/>
                  </a:solidFill>
                  <a:latin typeface="宋体" panose="02010600030101010101" pitchFamily="2" charset="-122"/>
                  <a:ea typeface="方正行楷简体" panose="03000509000000000000" charset="-122"/>
                </a:rPr>
                <a:t>运动是宇宙中的普遍现象，世界上的一切物体都是运动的（运动是绝对的）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方正行楷简体" panose="03000509000000000000" charset="-122"/>
                </a:rPr>
                <a:t>。</a:t>
              </a:r>
            </a:p>
          </p:txBody>
        </p:sp>
        <p:sp>
          <p:nvSpPr>
            <p:cNvPr id="12" name="云形标注 33"/>
            <p:cNvSpPr>
              <a:spLocks noChangeArrowheads="1"/>
            </p:cNvSpPr>
            <p:nvPr/>
          </p:nvSpPr>
          <p:spPr bwMode="auto">
            <a:xfrm>
              <a:off x="0" y="0"/>
              <a:ext cx="6500884" cy="3643353"/>
            </a:xfrm>
            <a:prstGeom prst="cloudCallout">
              <a:avLst>
                <a:gd name="adj1" fmla="val -20833"/>
                <a:gd name="adj2" fmla="val 62500"/>
              </a:avLst>
            </a:prstGeom>
            <a:noFill/>
            <a:ln w="25400" cap="flat" cmpd="sng">
              <a:solidFill>
                <a:srgbClr val="695F0C"/>
              </a:solidFill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Franklin Gothic Book" pitchFamily="2"/>
                <a:ea typeface="黑体" panose="02010600030101010101" pitchFamily="49" charset="-122"/>
              </a:endParaRPr>
            </a:p>
          </p:txBody>
        </p:sp>
      </p:grpSp>
      <p:grpSp>
        <p:nvGrpSpPr>
          <p:cNvPr id="13" name="Group 4"/>
          <p:cNvGrpSpPr/>
          <p:nvPr/>
        </p:nvGrpSpPr>
        <p:grpSpPr bwMode="auto">
          <a:xfrm>
            <a:off x="1399138" y="3936740"/>
            <a:ext cx="1222375" cy="1920875"/>
            <a:chOff x="0" y="0"/>
            <a:chExt cx="410" cy="715"/>
          </a:xfrm>
        </p:grpSpPr>
        <p:grpSp>
          <p:nvGrpSpPr>
            <p:cNvPr id="14" name="Group 5"/>
            <p:cNvGrpSpPr/>
            <p:nvPr/>
          </p:nvGrpSpPr>
          <p:grpSpPr bwMode="auto">
            <a:xfrm>
              <a:off x="89" y="0"/>
              <a:ext cx="321" cy="639"/>
              <a:chOff x="0" y="0"/>
              <a:chExt cx="321" cy="639"/>
            </a:xfrm>
          </p:grpSpPr>
          <p:sp>
            <p:nvSpPr>
              <p:cNvPr id="28" name="Freeform 6"/>
              <p:cNvSpPr/>
              <p:nvPr/>
            </p:nvSpPr>
            <p:spPr bwMode="auto">
              <a:xfrm>
                <a:off x="63" y="351"/>
                <a:ext cx="102" cy="260"/>
              </a:xfrm>
              <a:custGeom>
                <a:avLst/>
                <a:gdLst>
                  <a:gd name="T0" fmla="*/ 97 w 102"/>
                  <a:gd name="T1" fmla="*/ 83 h 260"/>
                  <a:gd name="T2" fmla="*/ 94 w 102"/>
                  <a:gd name="T3" fmla="*/ 50 h 260"/>
                  <a:gd name="T4" fmla="*/ 90 w 102"/>
                  <a:gd name="T5" fmla="*/ 18 h 260"/>
                  <a:gd name="T6" fmla="*/ 86 w 102"/>
                  <a:gd name="T7" fmla="*/ 15 h 260"/>
                  <a:gd name="T8" fmla="*/ 90 w 102"/>
                  <a:gd name="T9" fmla="*/ 7 h 260"/>
                  <a:gd name="T10" fmla="*/ 86 w 102"/>
                  <a:gd name="T11" fmla="*/ 0 h 260"/>
                  <a:gd name="T12" fmla="*/ 56 w 102"/>
                  <a:gd name="T13" fmla="*/ 7 h 260"/>
                  <a:gd name="T14" fmla="*/ 27 w 102"/>
                  <a:gd name="T15" fmla="*/ 11 h 260"/>
                  <a:gd name="T16" fmla="*/ 8 w 102"/>
                  <a:gd name="T17" fmla="*/ 11 h 260"/>
                  <a:gd name="T18" fmla="*/ 4 w 102"/>
                  <a:gd name="T19" fmla="*/ 18 h 260"/>
                  <a:gd name="T20" fmla="*/ 8 w 102"/>
                  <a:gd name="T21" fmla="*/ 25 h 260"/>
                  <a:gd name="T22" fmla="*/ 4 w 102"/>
                  <a:gd name="T23" fmla="*/ 36 h 260"/>
                  <a:gd name="T24" fmla="*/ 4 w 102"/>
                  <a:gd name="T25" fmla="*/ 54 h 260"/>
                  <a:gd name="T26" fmla="*/ 4 w 102"/>
                  <a:gd name="T27" fmla="*/ 65 h 260"/>
                  <a:gd name="T28" fmla="*/ 8 w 102"/>
                  <a:gd name="T29" fmla="*/ 76 h 260"/>
                  <a:gd name="T30" fmla="*/ 8 w 102"/>
                  <a:gd name="T31" fmla="*/ 83 h 260"/>
                  <a:gd name="T32" fmla="*/ 8 w 102"/>
                  <a:gd name="T33" fmla="*/ 90 h 260"/>
                  <a:gd name="T34" fmla="*/ 12 w 102"/>
                  <a:gd name="T35" fmla="*/ 119 h 260"/>
                  <a:gd name="T36" fmla="*/ 12 w 102"/>
                  <a:gd name="T37" fmla="*/ 151 h 260"/>
                  <a:gd name="T38" fmla="*/ 8 w 102"/>
                  <a:gd name="T39" fmla="*/ 198 h 260"/>
                  <a:gd name="T40" fmla="*/ 0 w 102"/>
                  <a:gd name="T41" fmla="*/ 248 h 260"/>
                  <a:gd name="T42" fmla="*/ 8 w 102"/>
                  <a:gd name="T43" fmla="*/ 248 h 260"/>
                  <a:gd name="T44" fmla="*/ 27 w 102"/>
                  <a:gd name="T45" fmla="*/ 251 h 260"/>
                  <a:gd name="T46" fmla="*/ 45 w 102"/>
                  <a:gd name="T47" fmla="*/ 259 h 260"/>
                  <a:gd name="T48" fmla="*/ 45 w 102"/>
                  <a:gd name="T49" fmla="*/ 248 h 260"/>
                  <a:gd name="T50" fmla="*/ 45 w 102"/>
                  <a:gd name="T51" fmla="*/ 237 h 260"/>
                  <a:gd name="T52" fmla="*/ 45 w 102"/>
                  <a:gd name="T53" fmla="*/ 230 h 260"/>
                  <a:gd name="T54" fmla="*/ 49 w 102"/>
                  <a:gd name="T55" fmla="*/ 216 h 260"/>
                  <a:gd name="T56" fmla="*/ 53 w 102"/>
                  <a:gd name="T57" fmla="*/ 165 h 260"/>
                  <a:gd name="T58" fmla="*/ 53 w 102"/>
                  <a:gd name="T59" fmla="*/ 119 h 260"/>
                  <a:gd name="T60" fmla="*/ 56 w 102"/>
                  <a:gd name="T61" fmla="*/ 68 h 260"/>
                  <a:gd name="T62" fmla="*/ 60 w 102"/>
                  <a:gd name="T63" fmla="*/ 144 h 260"/>
                  <a:gd name="T64" fmla="*/ 53 w 102"/>
                  <a:gd name="T65" fmla="*/ 205 h 260"/>
                  <a:gd name="T66" fmla="*/ 53 w 102"/>
                  <a:gd name="T67" fmla="*/ 219 h 260"/>
                  <a:gd name="T68" fmla="*/ 49 w 102"/>
                  <a:gd name="T69" fmla="*/ 244 h 260"/>
                  <a:gd name="T70" fmla="*/ 94 w 102"/>
                  <a:gd name="T71" fmla="*/ 237 h 260"/>
                  <a:gd name="T72" fmla="*/ 94 w 102"/>
                  <a:gd name="T73" fmla="*/ 230 h 260"/>
                  <a:gd name="T74" fmla="*/ 97 w 102"/>
                  <a:gd name="T75" fmla="*/ 205 h 260"/>
                  <a:gd name="T76" fmla="*/ 97 w 102"/>
                  <a:gd name="T77" fmla="*/ 180 h 260"/>
                  <a:gd name="T78" fmla="*/ 97 w 102"/>
                  <a:gd name="T79" fmla="*/ 151 h 260"/>
                  <a:gd name="T80" fmla="*/ 101 w 102"/>
                  <a:gd name="T81" fmla="*/ 129 h 260"/>
                  <a:gd name="T82" fmla="*/ 101 w 102"/>
                  <a:gd name="T83" fmla="*/ 104 h 260"/>
                  <a:gd name="T84" fmla="*/ 97 w 102"/>
                  <a:gd name="T85" fmla="*/ 83 h 260"/>
                  <a:gd name="T86" fmla="*/ 97 w 102"/>
                  <a:gd name="T87" fmla="*/ 83 h 26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02"/>
                  <a:gd name="T133" fmla="*/ 0 h 260"/>
                  <a:gd name="T134" fmla="*/ 102 w 102"/>
                  <a:gd name="T135" fmla="*/ 260 h 26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0" y="175"/>
                <a:ext cx="232" cy="188"/>
              </a:xfrm>
              <a:custGeom>
                <a:avLst/>
                <a:gdLst>
                  <a:gd name="T0" fmla="*/ 116 w 232"/>
                  <a:gd name="T1" fmla="*/ 43 h 188"/>
                  <a:gd name="T2" fmla="*/ 116 w 232"/>
                  <a:gd name="T3" fmla="*/ 54 h 188"/>
                  <a:gd name="T4" fmla="*/ 112 w 232"/>
                  <a:gd name="T5" fmla="*/ 69 h 188"/>
                  <a:gd name="T6" fmla="*/ 108 w 232"/>
                  <a:gd name="T7" fmla="*/ 58 h 188"/>
                  <a:gd name="T8" fmla="*/ 104 w 232"/>
                  <a:gd name="T9" fmla="*/ 65 h 188"/>
                  <a:gd name="T10" fmla="*/ 116 w 232"/>
                  <a:gd name="T11" fmla="*/ 148 h 188"/>
                  <a:gd name="T12" fmla="*/ 108 w 232"/>
                  <a:gd name="T13" fmla="*/ 173 h 188"/>
                  <a:gd name="T14" fmla="*/ 97 w 232"/>
                  <a:gd name="T15" fmla="*/ 151 h 188"/>
                  <a:gd name="T16" fmla="*/ 101 w 232"/>
                  <a:gd name="T17" fmla="*/ 65 h 188"/>
                  <a:gd name="T18" fmla="*/ 97 w 232"/>
                  <a:gd name="T19" fmla="*/ 61 h 188"/>
                  <a:gd name="T20" fmla="*/ 93 w 232"/>
                  <a:gd name="T21" fmla="*/ 69 h 188"/>
                  <a:gd name="T22" fmla="*/ 75 w 232"/>
                  <a:gd name="T23" fmla="*/ 51 h 188"/>
                  <a:gd name="T24" fmla="*/ 71 w 232"/>
                  <a:gd name="T25" fmla="*/ 54 h 188"/>
                  <a:gd name="T26" fmla="*/ 49 w 232"/>
                  <a:gd name="T27" fmla="*/ 69 h 188"/>
                  <a:gd name="T28" fmla="*/ 37 w 232"/>
                  <a:gd name="T29" fmla="*/ 79 h 188"/>
                  <a:gd name="T30" fmla="*/ 34 w 232"/>
                  <a:gd name="T31" fmla="*/ 94 h 188"/>
                  <a:gd name="T32" fmla="*/ 0 w 232"/>
                  <a:gd name="T33" fmla="*/ 122 h 188"/>
                  <a:gd name="T34" fmla="*/ 0 w 232"/>
                  <a:gd name="T35" fmla="*/ 126 h 188"/>
                  <a:gd name="T36" fmla="*/ 4 w 232"/>
                  <a:gd name="T37" fmla="*/ 133 h 188"/>
                  <a:gd name="T38" fmla="*/ 8 w 232"/>
                  <a:gd name="T39" fmla="*/ 144 h 188"/>
                  <a:gd name="T40" fmla="*/ 11 w 232"/>
                  <a:gd name="T41" fmla="*/ 151 h 188"/>
                  <a:gd name="T42" fmla="*/ 52 w 232"/>
                  <a:gd name="T43" fmla="*/ 133 h 188"/>
                  <a:gd name="T44" fmla="*/ 52 w 232"/>
                  <a:gd name="T45" fmla="*/ 130 h 188"/>
                  <a:gd name="T46" fmla="*/ 63 w 232"/>
                  <a:gd name="T47" fmla="*/ 162 h 188"/>
                  <a:gd name="T48" fmla="*/ 71 w 232"/>
                  <a:gd name="T49" fmla="*/ 187 h 188"/>
                  <a:gd name="T50" fmla="*/ 108 w 232"/>
                  <a:gd name="T51" fmla="*/ 187 h 188"/>
                  <a:gd name="T52" fmla="*/ 149 w 232"/>
                  <a:gd name="T53" fmla="*/ 176 h 188"/>
                  <a:gd name="T54" fmla="*/ 149 w 232"/>
                  <a:gd name="T55" fmla="*/ 148 h 188"/>
                  <a:gd name="T56" fmla="*/ 149 w 232"/>
                  <a:gd name="T57" fmla="*/ 119 h 188"/>
                  <a:gd name="T58" fmla="*/ 145 w 232"/>
                  <a:gd name="T59" fmla="*/ 94 h 188"/>
                  <a:gd name="T60" fmla="*/ 145 w 232"/>
                  <a:gd name="T61" fmla="*/ 87 h 188"/>
                  <a:gd name="T62" fmla="*/ 153 w 232"/>
                  <a:gd name="T63" fmla="*/ 76 h 188"/>
                  <a:gd name="T64" fmla="*/ 164 w 232"/>
                  <a:gd name="T65" fmla="*/ 72 h 188"/>
                  <a:gd name="T66" fmla="*/ 171 w 232"/>
                  <a:gd name="T67" fmla="*/ 69 h 188"/>
                  <a:gd name="T68" fmla="*/ 175 w 232"/>
                  <a:gd name="T69" fmla="*/ 61 h 188"/>
                  <a:gd name="T70" fmla="*/ 194 w 232"/>
                  <a:gd name="T71" fmla="*/ 51 h 188"/>
                  <a:gd name="T72" fmla="*/ 209 w 232"/>
                  <a:gd name="T73" fmla="*/ 36 h 188"/>
                  <a:gd name="T74" fmla="*/ 212 w 232"/>
                  <a:gd name="T75" fmla="*/ 33 h 188"/>
                  <a:gd name="T76" fmla="*/ 231 w 232"/>
                  <a:gd name="T77" fmla="*/ 18 h 188"/>
                  <a:gd name="T78" fmla="*/ 220 w 232"/>
                  <a:gd name="T79" fmla="*/ 0 h 188"/>
                  <a:gd name="T80" fmla="*/ 216 w 232"/>
                  <a:gd name="T81" fmla="*/ 0 h 188"/>
                  <a:gd name="T82" fmla="*/ 198 w 232"/>
                  <a:gd name="T83" fmla="*/ 11 h 188"/>
                  <a:gd name="T84" fmla="*/ 179 w 232"/>
                  <a:gd name="T85" fmla="*/ 18 h 188"/>
                  <a:gd name="T86" fmla="*/ 175 w 232"/>
                  <a:gd name="T87" fmla="*/ 25 h 188"/>
                  <a:gd name="T88" fmla="*/ 164 w 232"/>
                  <a:gd name="T89" fmla="*/ 29 h 188"/>
                  <a:gd name="T90" fmla="*/ 157 w 232"/>
                  <a:gd name="T91" fmla="*/ 33 h 188"/>
                  <a:gd name="T92" fmla="*/ 149 w 232"/>
                  <a:gd name="T93" fmla="*/ 33 h 188"/>
                  <a:gd name="T94" fmla="*/ 134 w 232"/>
                  <a:gd name="T95" fmla="*/ 40 h 188"/>
                  <a:gd name="T96" fmla="*/ 116 w 232"/>
                  <a:gd name="T97" fmla="*/ 43 h 188"/>
                  <a:gd name="T98" fmla="*/ 116 w 232"/>
                  <a:gd name="T99" fmla="*/ 43 h 188"/>
                  <a:gd name="T100" fmla="*/ 116 w 232"/>
                  <a:gd name="T101" fmla="*/ 43 h 1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2"/>
                  <a:gd name="T154" fmla="*/ 0 h 188"/>
                  <a:gd name="T155" fmla="*/ 232 w 232"/>
                  <a:gd name="T156" fmla="*/ 188 h 18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231" y="0"/>
                <a:ext cx="90" cy="223"/>
              </a:xfrm>
              <a:custGeom>
                <a:avLst/>
                <a:gdLst>
                  <a:gd name="T0" fmla="*/ 8 w 90"/>
                  <a:gd name="T1" fmla="*/ 222 h 223"/>
                  <a:gd name="T2" fmla="*/ 89 w 90"/>
                  <a:gd name="T3" fmla="*/ 0 h 223"/>
                  <a:gd name="T4" fmla="*/ 86 w 90"/>
                  <a:gd name="T5" fmla="*/ 0 h 223"/>
                  <a:gd name="T6" fmla="*/ 0 w 90"/>
                  <a:gd name="T7" fmla="*/ 218 h 223"/>
                  <a:gd name="T8" fmla="*/ 8 w 90"/>
                  <a:gd name="T9" fmla="*/ 222 h 223"/>
                  <a:gd name="T10" fmla="*/ 8 w 90"/>
                  <a:gd name="T11" fmla="*/ 222 h 2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0"/>
                  <a:gd name="T19" fmla="*/ 0 h 223"/>
                  <a:gd name="T20" fmla="*/ 90 w 90"/>
                  <a:gd name="T21" fmla="*/ 223 h 2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/>
              <p:nvPr/>
            </p:nvSpPr>
            <p:spPr bwMode="auto">
              <a:xfrm>
                <a:off x="97" y="229"/>
                <a:ext cx="20" cy="120"/>
              </a:xfrm>
              <a:custGeom>
                <a:avLst/>
                <a:gdLst>
                  <a:gd name="T0" fmla="*/ 4 w 20"/>
                  <a:gd name="T1" fmla="*/ 0 h 120"/>
                  <a:gd name="T2" fmla="*/ 0 w 20"/>
                  <a:gd name="T3" fmla="*/ 7 h 120"/>
                  <a:gd name="T4" fmla="*/ 4 w 20"/>
                  <a:gd name="T5" fmla="*/ 11 h 120"/>
                  <a:gd name="T6" fmla="*/ 0 w 20"/>
                  <a:gd name="T7" fmla="*/ 97 h 120"/>
                  <a:gd name="T8" fmla="*/ 11 w 20"/>
                  <a:gd name="T9" fmla="*/ 119 h 120"/>
                  <a:gd name="T10" fmla="*/ 19 w 20"/>
                  <a:gd name="T11" fmla="*/ 94 h 120"/>
                  <a:gd name="T12" fmla="*/ 7 w 20"/>
                  <a:gd name="T13" fmla="*/ 11 h 120"/>
                  <a:gd name="T14" fmla="*/ 11 w 20"/>
                  <a:gd name="T15" fmla="*/ 4 h 120"/>
                  <a:gd name="T16" fmla="*/ 4 w 20"/>
                  <a:gd name="T17" fmla="*/ 0 h 120"/>
                  <a:gd name="T18" fmla="*/ 4 w 20"/>
                  <a:gd name="T19" fmla="*/ 0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0"/>
                  <a:gd name="T32" fmla="*/ 20 w 20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/>
              <p:nvPr/>
            </p:nvSpPr>
            <p:spPr bwMode="auto">
              <a:xfrm>
                <a:off x="75" y="161"/>
                <a:ext cx="53" cy="69"/>
              </a:xfrm>
              <a:custGeom>
                <a:avLst/>
                <a:gdLst>
                  <a:gd name="T0" fmla="*/ 41 w 53"/>
                  <a:gd name="T1" fmla="*/ 50 h 69"/>
                  <a:gd name="T2" fmla="*/ 41 w 53"/>
                  <a:gd name="T3" fmla="*/ 47 h 69"/>
                  <a:gd name="T4" fmla="*/ 52 w 53"/>
                  <a:gd name="T5" fmla="*/ 39 h 69"/>
                  <a:gd name="T6" fmla="*/ 48 w 53"/>
                  <a:gd name="T7" fmla="*/ 32 h 69"/>
                  <a:gd name="T8" fmla="*/ 44 w 53"/>
                  <a:gd name="T9" fmla="*/ 25 h 69"/>
                  <a:gd name="T10" fmla="*/ 48 w 53"/>
                  <a:gd name="T11" fmla="*/ 22 h 69"/>
                  <a:gd name="T12" fmla="*/ 48 w 53"/>
                  <a:gd name="T13" fmla="*/ 22 h 69"/>
                  <a:gd name="T14" fmla="*/ 41 w 53"/>
                  <a:gd name="T15" fmla="*/ 14 h 69"/>
                  <a:gd name="T16" fmla="*/ 41 w 53"/>
                  <a:gd name="T17" fmla="*/ 11 h 69"/>
                  <a:gd name="T18" fmla="*/ 29 w 53"/>
                  <a:gd name="T19" fmla="*/ 0 h 69"/>
                  <a:gd name="T20" fmla="*/ 22 w 53"/>
                  <a:gd name="T21" fmla="*/ 4 h 69"/>
                  <a:gd name="T22" fmla="*/ 15 w 53"/>
                  <a:gd name="T23" fmla="*/ 11 h 69"/>
                  <a:gd name="T24" fmla="*/ 15 w 53"/>
                  <a:gd name="T25" fmla="*/ 22 h 69"/>
                  <a:gd name="T26" fmla="*/ 11 w 53"/>
                  <a:gd name="T27" fmla="*/ 18 h 69"/>
                  <a:gd name="T28" fmla="*/ 7 w 53"/>
                  <a:gd name="T29" fmla="*/ 29 h 69"/>
                  <a:gd name="T30" fmla="*/ 15 w 53"/>
                  <a:gd name="T31" fmla="*/ 32 h 69"/>
                  <a:gd name="T32" fmla="*/ 15 w 53"/>
                  <a:gd name="T33" fmla="*/ 39 h 69"/>
                  <a:gd name="T34" fmla="*/ 11 w 53"/>
                  <a:gd name="T35" fmla="*/ 43 h 69"/>
                  <a:gd name="T36" fmla="*/ 7 w 53"/>
                  <a:gd name="T37" fmla="*/ 47 h 69"/>
                  <a:gd name="T38" fmla="*/ 0 w 53"/>
                  <a:gd name="T39" fmla="*/ 54 h 69"/>
                  <a:gd name="T40" fmla="*/ 3 w 53"/>
                  <a:gd name="T41" fmla="*/ 61 h 69"/>
                  <a:gd name="T42" fmla="*/ 26 w 53"/>
                  <a:gd name="T43" fmla="*/ 68 h 69"/>
                  <a:gd name="T44" fmla="*/ 41 w 53"/>
                  <a:gd name="T45" fmla="*/ 50 h 69"/>
                  <a:gd name="T46" fmla="*/ 41 w 53"/>
                  <a:gd name="T47" fmla="*/ 50 h 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3"/>
                  <a:gd name="T73" fmla="*/ 0 h 69"/>
                  <a:gd name="T74" fmla="*/ 53 w 53"/>
                  <a:gd name="T75" fmla="*/ 69 h 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/>
              <p:nvPr/>
            </p:nvSpPr>
            <p:spPr bwMode="auto">
              <a:xfrm>
                <a:off x="112" y="588"/>
                <a:ext cx="72" cy="30"/>
              </a:xfrm>
              <a:custGeom>
                <a:avLst/>
                <a:gdLst>
                  <a:gd name="T0" fmla="*/ 0 w 72"/>
                  <a:gd name="T1" fmla="*/ 7 h 30"/>
                  <a:gd name="T2" fmla="*/ 4 w 72"/>
                  <a:gd name="T3" fmla="*/ 7 h 30"/>
                  <a:gd name="T4" fmla="*/ 4 w 72"/>
                  <a:gd name="T5" fmla="*/ 14 h 30"/>
                  <a:gd name="T6" fmla="*/ 4 w 72"/>
                  <a:gd name="T7" fmla="*/ 18 h 30"/>
                  <a:gd name="T8" fmla="*/ 7 w 72"/>
                  <a:gd name="T9" fmla="*/ 22 h 30"/>
                  <a:gd name="T10" fmla="*/ 15 w 72"/>
                  <a:gd name="T11" fmla="*/ 25 h 30"/>
                  <a:gd name="T12" fmla="*/ 19 w 72"/>
                  <a:gd name="T13" fmla="*/ 25 h 30"/>
                  <a:gd name="T14" fmla="*/ 22 w 72"/>
                  <a:gd name="T15" fmla="*/ 25 h 30"/>
                  <a:gd name="T16" fmla="*/ 30 w 72"/>
                  <a:gd name="T17" fmla="*/ 25 h 30"/>
                  <a:gd name="T18" fmla="*/ 37 w 72"/>
                  <a:gd name="T19" fmla="*/ 25 h 30"/>
                  <a:gd name="T20" fmla="*/ 45 w 72"/>
                  <a:gd name="T21" fmla="*/ 29 h 30"/>
                  <a:gd name="T22" fmla="*/ 48 w 72"/>
                  <a:gd name="T23" fmla="*/ 29 h 30"/>
                  <a:gd name="T24" fmla="*/ 59 w 72"/>
                  <a:gd name="T25" fmla="*/ 29 h 30"/>
                  <a:gd name="T26" fmla="*/ 71 w 72"/>
                  <a:gd name="T27" fmla="*/ 25 h 30"/>
                  <a:gd name="T28" fmla="*/ 71 w 72"/>
                  <a:gd name="T29" fmla="*/ 22 h 30"/>
                  <a:gd name="T30" fmla="*/ 71 w 72"/>
                  <a:gd name="T31" fmla="*/ 18 h 30"/>
                  <a:gd name="T32" fmla="*/ 59 w 72"/>
                  <a:gd name="T33" fmla="*/ 14 h 30"/>
                  <a:gd name="T34" fmla="*/ 52 w 72"/>
                  <a:gd name="T35" fmla="*/ 11 h 30"/>
                  <a:gd name="T36" fmla="*/ 48 w 72"/>
                  <a:gd name="T37" fmla="*/ 7 h 30"/>
                  <a:gd name="T38" fmla="*/ 45 w 72"/>
                  <a:gd name="T39" fmla="*/ 0 h 30"/>
                  <a:gd name="T40" fmla="*/ 0 w 72"/>
                  <a:gd name="T41" fmla="*/ 7 h 30"/>
                  <a:gd name="T42" fmla="*/ 0 w 72"/>
                  <a:gd name="T43" fmla="*/ 7 h 3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2"/>
                  <a:gd name="T67" fmla="*/ 0 h 30"/>
                  <a:gd name="T68" fmla="*/ 72 w 72"/>
                  <a:gd name="T69" fmla="*/ 30 h 3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/>
              <p:nvPr/>
            </p:nvSpPr>
            <p:spPr bwMode="auto">
              <a:xfrm>
                <a:off x="56" y="154"/>
                <a:ext cx="49" cy="62"/>
              </a:xfrm>
              <a:custGeom>
                <a:avLst/>
                <a:gdLst>
                  <a:gd name="T0" fmla="*/ 48 w 49"/>
                  <a:gd name="T1" fmla="*/ 7 h 62"/>
                  <a:gd name="T2" fmla="*/ 48 w 49"/>
                  <a:gd name="T3" fmla="*/ 7 h 62"/>
                  <a:gd name="T4" fmla="*/ 48 w 49"/>
                  <a:gd name="T5" fmla="*/ 3 h 62"/>
                  <a:gd name="T6" fmla="*/ 48 w 49"/>
                  <a:gd name="T7" fmla="*/ 0 h 62"/>
                  <a:gd name="T8" fmla="*/ 48 w 49"/>
                  <a:gd name="T9" fmla="*/ 0 h 62"/>
                  <a:gd name="T10" fmla="*/ 41 w 49"/>
                  <a:gd name="T11" fmla="*/ 0 h 62"/>
                  <a:gd name="T12" fmla="*/ 34 w 49"/>
                  <a:gd name="T13" fmla="*/ 0 h 62"/>
                  <a:gd name="T14" fmla="*/ 30 w 49"/>
                  <a:gd name="T15" fmla="*/ 3 h 62"/>
                  <a:gd name="T16" fmla="*/ 26 w 49"/>
                  <a:gd name="T17" fmla="*/ 3 h 62"/>
                  <a:gd name="T18" fmla="*/ 11 w 49"/>
                  <a:gd name="T19" fmla="*/ 7 h 62"/>
                  <a:gd name="T20" fmla="*/ 4 w 49"/>
                  <a:gd name="T21" fmla="*/ 18 h 62"/>
                  <a:gd name="T22" fmla="*/ 4 w 49"/>
                  <a:gd name="T23" fmla="*/ 21 h 62"/>
                  <a:gd name="T24" fmla="*/ 0 w 49"/>
                  <a:gd name="T25" fmla="*/ 21 h 62"/>
                  <a:gd name="T26" fmla="*/ 0 w 49"/>
                  <a:gd name="T27" fmla="*/ 25 h 62"/>
                  <a:gd name="T28" fmla="*/ 0 w 49"/>
                  <a:gd name="T29" fmla="*/ 25 h 62"/>
                  <a:gd name="T30" fmla="*/ 0 w 49"/>
                  <a:gd name="T31" fmla="*/ 29 h 62"/>
                  <a:gd name="T32" fmla="*/ 0 w 49"/>
                  <a:gd name="T33" fmla="*/ 36 h 62"/>
                  <a:gd name="T34" fmla="*/ 0 w 49"/>
                  <a:gd name="T35" fmla="*/ 39 h 62"/>
                  <a:gd name="T36" fmla="*/ 7 w 49"/>
                  <a:gd name="T37" fmla="*/ 50 h 62"/>
                  <a:gd name="T38" fmla="*/ 19 w 49"/>
                  <a:gd name="T39" fmla="*/ 61 h 62"/>
                  <a:gd name="T40" fmla="*/ 26 w 49"/>
                  <a:gd name="T41" fmla="*/ 54 h 62"/>
                  <a:gd name="T42" fmla="*/ 30 w 49"/>
                  <a:gd name="T43" fmla="*/ 50 h 62"/>
                  <a:gd name="T44" fmla="*/ 34 w 49"/>
                  <a:gd name="T45" fmla="*/ 46 h 62"/>
                  <a:gd name="T46" fmla="*/ 34 w 49"/>
                  <a:gd name="T47" fmla="*/ 39 h 62"/>
                  <a:gd name="T48" fmla="*/ 26 w 49"/>
                  <a:gd name="T49" fmla="*/ 36 h 62"/>
                  <a:gd name="T50" fmla="*/ 26 w 49"/>
                  <a:gd name="T51" fmla="*/ 36 h 62"/>
                  <a:gd name="T52" fmla="*/ 30 w 49"/>
                  <a:gd name="T53" fmla="*/ 25 h 62"/>
                  <a:gd name="T54" fmla="*/ 34 w 49"/>
                  <a:gd name="T55" fmla="*/ 29 h 62"/>
                  <a:gd name="T56" fmla="*/ 34 w 49"/>
                  <a:gd name="T57" fmla="*/ 25 h 62"/>
                  <a:gd name="T58" fmla="*/ 34 w 49"/>
                  <a:gd name="T59" fmla="*/ 25 h 62"/>
                  <a:gd name="T60" fmla="*/ 41 w 49"/>
                  <a:gd name="T61" fmla="*/ 11 h 62"/>
                  <a:gd name="T62" fmla="*/ 48 w 49"/>
                  <a:gd name="T63" fmla="*/ 7 h 62"/>
                  <a:gd name="T64" fmla="*/ 48 w 49"/>
                  <a:gd name="T65" fmla="*/ 7 h 6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"/>
                  <a:gd name="T100" fmla="*/ 0 h 62"/>
                  <a:gd name="T101" fmla="*/ 49 w 49"/>
                  <a:gd name="T102" fmla="*/ 62 h 6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/>
              <p:nvPr/>
            </p:nvSpPr>
            <p:spPr bwMode="auto">
              <a:xfrm>
                <a:off x="67" y="599"/>
                <a:ext cx="61" cy="40"/>
              </a:xfrm>
              <a:custGeom>
                <a:avLst/>
                <a:gdLst>
                  <a:gd name="T0" fmla="*/ 4 w 61"/>
                  <a:gd name="T1" fmla="*/ 0 h 40"/>
                  <a:gd name="T2" fmla="*/ 0 w 61"/>
                  <a:gd name="T3" fmla="*/ 3 h 40"/>
                  <a:gd name="T4" fmla="*/ 0 w 61"/>
                  <a:gd name="T5" fmla="*/ 7 h 40"/>
                  <a:gd name="T6" fmla="*/ 0 w 61"/>
                  <a:gd name="T7" fmla="*/ 11 h 40"/>
                  <a:gd name="T8" fmla="*/ 0 w 61"/>
                  <a:gd name="T9" fmla="*/ 14 h 40"/>
                  <a:gd name="T10" fmla="*/ 8 w 61"/>
                  <a:gd name="T11" fmla="*/ 21 h 40"/>
                  <a:gd name="T12" fmla="*/ 15 w 61"/>
                  <a:gd name="T13" fmla="*/ 29 h 40"/>
                  <a:gd name="T14" fmla="*/ 34 w 61"/>
                  <a:gd name="T15" fmla="*/ 39 h 40"/>
                  <a:gd name="T16" fmla="*/ 56 w 61"/>
                  <a:gd name="T17" fmla="*/ 39 h 40"/>
                  <a:gd name="T18" fmla="*/ 56 w 61"/>
                  <a:gd name="T19" fmla="*/ 39 h 40"/>
                  <a:gd name="T20" fmla="*/ 60 w 61"/>
                  <a:gd name="T21" fmla="*/ 36 h 40"/>
                  <a:gd name="T22" fmla="*/ 52 w 61"/>
                  <a:gd name="T23" fmla="*/ 25 h 40"/>
                  <a:gd name="T24" fmla="*/ 49 w 61"/>
                  <a:gd name="T25" fmla="*/ 21 h 40"/>
                  <a:gd name="T26" fmla="*/ 30 w 61"/>
                  <a:gd name="T27" fmla="*/ 3 h 40"/>
                  <a:gd name="T28" fmla="*/ 4 w 61"/>
                  <a:gd name="T29" fmla="*/ 0 h 40"/>
                  <a:gd name="T30" fmla="*/ 4 w 61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1"/>
                  <a:gd name="T49" fmla="*/ 0 h 40"/>
                  <a:gd name="T50" fmla="*/ 61 w 61"/>
                  <a:gd name="T51" fmla="*/ 40 h 4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/>
              <p:nvPr/>
            </p:nvSpPr>
            <p:spPr bwMode="auto">
              <a:xfrm>
                <a:off x="231" y="150"/>
                <a:ext cx="38" cy="37"/>
              </a:xfrm>
              <a:custGeom>
                <a:avLst/>
                <a:gdLst>
                  <a:gd name="T0" fmla="*/ 11 w 38"/>
                  <a:gd name="T1" fmla="*/ 36 h 37"/>
                  <a:gd name="T2" fmla="*/ 15 w 38"/>
                  <a:gd name="T3" fmla="*/ 36 h 37"/>
                  <a:gd name="T4" fmla="*/ 22 w 38"/>
                  <a:gd name="T5" fmla="*/ 33 h 37"/>
                  <a:gd name="T6" fmla="*/ 26 w 38"/>
                  <a:gd name="T7" fmla="*/ 25 h 37"/>
                  <a:gd name="T8" fmla="*/ 30 w 38"/>
                  <a:gd name="T9" fmla="*/ 22 h 37"/>
                  <a:gd name="T10" fmla="*/ 34 w 38"/>
                  <a:gd name="T11" fmla="*/ 15 h 37"/>
                  <a:gd name="T12" fmla="*/ 34 w 38"/>
                  <a:gd name="T13" fmla="*/ 15 h 37"/>
                  <a:gd name="T14" fmla="*/ 37 w 38"/>
                  <a:gd name="T15" fmla="*/ 11 h 37"/>
                  <a:gd name="T16" fmla="*/ 37 w 38"/>
                  <a:gd name="T17" fmla="*/ 4 h 37"/>
                  <a:gd name="T18" fmla="*/ 34 w 38"/>
                  <a:gd name="T19" fmla="*/ 0 h 37"/>
                  <a:gd name="T20" fmla="*/ 22 w 38"/>
                  <a:gd name="T21" fmla="*/ 0 h 37"/>
                  <a:gd name="T22" fmla="*/ 11 w 38"/>
                  <a:gd name="T23" fmla="*/ 7 h 37"/>
                  <a:gd name="T24" fmla="*/ 8 w 38"/>
                  <a:gd name="T25" fmla="*/ 18 h 37"/>
                  <a:gd name="T26" fmla="*/ 0 w 38"/>
                  <a:gd name="T27" fmla="*/ 22 h 37"/>
                  <a:gd name="T28" fmla="*/ 11 w 38"/>
                  <a:gd name="T29" fmla="*/ 36 h 37"/>
                  <a:gd name="T30" fmla="*/ 11 w 38"/>
                  <a:gd name="T31" fmla="*/ 36 h 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"/>
                  <a:gd name="T49" fmla="*/ 0 h 37"/>
                  <a:gd name="T50" fmla="*/ 38 w 38"/>
                  <a:gd name="T51" fmla="*/ 37 h 3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101" y="211"/>
                <a:ext cx="16" cy="34"/>
              </a:xfrm>
              <a:custGeom>
                <a:avLst/>
                <a:gdLst>
                  <a:gd name="T0" fmla="*/ 15 w 16"/>
                  <a:gd name="T1" fmla="*/ 7 h 34"/>
                  <a:gd name="T2" fmla="*/ 15 w 16"/>
                  <a:gd name="T3" fmla="*/ 0 h 34"/>
                  <a:gd name="T4" fmla="*/ 0 w 16"/>
                  <a:gd name="T5" fmla="*/ 18 h 34"/>
                  <a:gd name="T6" fmla="*/ 7 w 16"/>
                  <a:gd name="T7" fmla="*/ 22 h 34"/>
                  <a:gd name="T8" fmla="*/ 11 w 16"/>
                  <a:gd name="T9" fmla="*/ 33 h 34"/>
                  <a:gd name="T10" fmla="*/ 15 w 16"/>
                  <a:gd name="T11" fmla="*/ 18 h 34"/>
                  <a:gd name="T12" fmla="*/ 15 w 16"/>
                  <a:gd name="T13" fmla="*/ 7 h 34"/>
                  <a:gd name="T14" fmla="*/ 15 w 16"/>
                  <a:gd name="T15" fmla="*/ 7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4"/>
                  <a:gd name="T26" fmla="*/ 16 w 16"/>
                  <a:gd name="T27" fmla="*/ 34 h 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/>
              <p:nvPr/>
            </p:nvSpPr>
            <p:spPr bwMode="auto">
              <a:xfrm>
                <a:off x="75" y="222"/>
                <a:ext cx="23" cy="2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6 w 23"/>
                  <a:gd name="T5" fmla="*/ 22 h 23"/>
                  <a:gd name="T6" fmla="*/ 19 w 23"/>
                  <a:gd name="T7" fmla="*/ 14 h 23"/>
                  <a:gd name="T8" fmla="*/ 22 w 23"/>
                  <a:gd name="T9" fmla="*/ 7 h 23"/>
                  <a:gd name="T10" fmla="*/ 3 w 23"/>
                  <a:gd name="T11" fmla="*/ 0 h 23"/>
                  <a:gd name="T12" fmla="*/ 3 w 23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3"/>
                  <a:gd name="T23" fmla="*/ 23 w 23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/>
              <p:nvPr/>
            </p:nvSpPr>
            <p:spPr bwMode="auto">
              <a:xfrm>
                <a:off x="220" y="172"/>
                <a:ext cx="23" cy="22"/>
              </a:xfrm>
              <a:custGeom>
                <a:avLst/>
                <a:gdLst>
                  <a:gd name="T0" fmla="*/ 11 w 23"/>
                  <a:gd name="T1" fmla="*/ 21 h 22"/>
                  <a:gd name="T2" fmla="*/ 22 w 23"/>
                  <a:gd name="T3" fmla="*/ 14 h 22"/>
                  <a:gd name="T4" fmla="*/ 11 w 23"/>
                  <a:gd name="T5" fmla="*/ 0 h 22"/>
                  <a:gd name="T6" fmla="*/ 0 w 23"/>
                  <a:gd name="T7" fmla="*/ 3 h 22"/>
                  <a:gd name="T8" fmla="*/ 11 w 23"/>
                  <a:gd name="T9" fmla="*/ 21 h 22"/>
                  <a:gd name="T10" fmla="*/ 11 w 23"/>
                  <a:gd name="T11" fmla="*/ 21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22"/>
                  <a:gd name="T20" fmla="*/ 23 w 23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18"/>
            <p:cNvGrpSpPr/>
            <p:nvPr/>
          </p:nvGrpSpPr>
          <p:grpSpPr bwMode="auto">
            <a:xfrm>
              <a:off x="0" y="193"/>
              <a:ext cx="153" cy="522"/>
              <a:chOff x="0" y="0"/>
              <a:chExt cx="153" cy="522"/>
            </a:xfrm>
          </p:grpSpPr>
          <p:sp>
            <p:nvSpPr>
              <p:cNvPr id="16" name="Freeform 19"/>
              <p:cNvSpPr/>
              <p:nvPr/>
            </p:nvSpPr>
            <p:spPr bwMode="auto">
              <a:xfrm>
                <a:off x="67" y="409"/>
                <a:ext cx="42" cy="77"/>
              </a:xfrm>
              <a:custGeom>
                <a:avLst/>
                <a:gdLst>
                  <a:gd name="T0" fmla="*/ 41 w 42"/>
                  <a:gd name="T1" fmla="*/ 72 h 77"/>
                  <a:gd name="T2" fmla="*/ 30 w 42"/>
                  <a:gd name="T3" fmla="*/ 61 h 77"/>
                  <a:gd name="T4" fmla="*/ 18 w 42"/>
                  <a:gd name="T5" fmla="*/ 51 h 77"/>
                  <a:gd name="T6" fmla="*/ 15 w 42"/>
                  <a:gd name="T7" fmla="*/ 26 h 77"/>
                  <a:gd name="T8" fmla="*/ 15 w 42"/>
                  <a:gd name="T9" fmla="*/ 0 h 77"/>
                  <a:gd name="T10" fmla="*/ 0 w 42"/>
                  <a:gd name="T11" fmla="*/ 0 h 77"/>
                  <a:gd name="T12" fmla="*/ 0 w 42"/>
                  <a:gd name="T13" fmla="*/ 33 h 77"/>
                  <a:gd name="T14" fmla="*/ 7 w 42"/>
                  <a:gd name="T15" fmla="*/ 58 h 77"/>
                  <a:gd name="T16" fmla="*/ 11 w 42"/>
                  <a:gd name="T17" fmla="*/ 65 h 77"/>
                  <a:gd name="T18" fmla="*/ 33 w 42"/>
                  <a:gd name="T19" fmla="*/ 76 h 77"/>
                  <a:gd name="T20" fmla="*/ 41 w 42"/>
                  <a:gd name="T21" fmla="*/ 72 h 77"/>
                  <a:gd name="T22" fmla="*/ 41 w 42"/>
                  <a:gd name="T23" fmla="*/ 72 h 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2"/>
                  <a:gd name="T37" fmla="*/ 0 h 77"/>
                  <a:gd name="T38" fmla="*/ 42 w 42"/>
                  <a:gd name="T39" fmla="*/ 77 h 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"/>
              <p:cNvSpPr/>
              <p:nvPr/>
            </p:nvSpPr>
            <p:spPr bwMode="auto">
              <a:xfrm>
                <a:off x="78" y="474"/>
                <a:ext cx="46" cy="19"/>
              </a:xfrm>
              <a:custGeom>
                <a:avLst/>
                <a:gdLst>
                  <a:gd name="T0" fmla="*/ 7 w 46"/>
                  <a:gd name="T1" fmla="*/ 11 h 19"/>
                  <a:gd name="T2" fmla="*/ 22 w 46"/>
                  <a:gd name="T3" fmla="*/ 18 h 19"/>
                  <a:gd name="T4" fmla="*/ 45 w 46"/>
                  <a:gd name="T5" fmla="*/ 18 h 19"/>
                  <a:gd name="T6" fmla="*/ 45 w 46"/>
                  <a:gd name="T7" fmla="*/ 14 h 19"/>
                  <a:gd name="T8" fmla="*/ 30 w 46"/>
                  <a:gd name="T9" fmla="*/ 7 h 19"/>
                  <a:gd name="T10" fmla="*/ 22 w 46"/>
                  <a:gd name="T11" fmla="*/ 11 h 19"/>
                  <a:gd name="T12" fmla="*/ 15 w 46"/>
                  <a:gd name="T13" fmla="*/ 7 h 19"/>
                  <a:gd name="T14" fmla="*/ 7 w 46"/>
                  <a:gd name="T15" fmla="*/ 4 h 19"/>
                  <a:gd name="T16" fmla="*/ 0 w 46"/>
                  <a:gd name="T17" fmla="*/ 0 h 19"/>
                  <a:gd name="T18" fmla="*/ 7 w 46"/>
                  <a:gd name="T19" fmla="*/ 11 h 19"/>
                  <a:gd name="T20" fmla="*/ 7 w 46"/>
                  <a:gd name="T21" fmla="*/ 11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6"/>
                  <a:gd name="T34" fmla="*/ 0 h 19"/>
                  <a:gd name="T35" fmla="*/ 46 w 46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"/>
              <p:cNvSpPr/>
              <p:nvPr/>
            </p:nvSpPr>
            <p:spPr bwMode="auto">
              <a:xfrm>
                <a:off x="26" y="94"/>
                <a:ext cx="101" cy="176"/>
              </a:xfrm>
              <a:custGeom>
                <a:avLst/>
                <a:gdLst>
                  <a:gd name="T0" fmla="*/ 11 w 101"/>
                  <a:gd name="T1" fmla="*/ 147 h 176"/>
                  <a:gd name="T2" fmla="*/ 7 w 101"/>
                  <a:gd name="T3" fmla="*/ 158 h 176"/>
                  <a:gd name="T4" fmla="*/ 4 w 101"/>
                  <a:gd name="T5" fmla="*/ 168 h 176"/>
                  <a:gd name="T6" fmla="*/ 0 w 101"/>
                  <a:gd name="T7" fmla="*/ 175 h 176"/>
                  <a:gd name="T8" fmla="*/ 48 w 101"/>
                  <a:gd name="T9" fmla="*/ 175 h 176"/>
                  <a:gd name="T10" fmla="*/ 59 w 101"/>
                  <a:gd name="T11" fmla="*/ 172 h 176"/>
                  <a:gd name="T12" fmla="*/ 74 w 101"/>
                  <a:gd name="T13" fmla="*/ 165 h 176"/>
                  <a:gd name="T14" fmla="*/ 97 w 101"/>
                  <a:gd name="T15" fmla="*/ 150 h 176"/>
                  <a:gd name="T16" fmla="*/ 100 w 101"/>
                  <a:gd name="T17" fmla="*/ 143 h 176"/>
                  <a:gd name="T18" fmla="*/ 89 w 101"/>
                  <a:gd name="T19" fmla="*/ 129 h 176"/>
                  <a:gd name="T20" fmla="*/ 86 w 101"/>
                  <a:gd name="T21" fmla="*/ 118 h 176"/>
                  <a:gd name="T22" fmla="*/ 82 w 101"/>
                  <a:gd name="T23" fmla="*/ 107 h 176"/>
                  <a:gd name="T24" fmla="*/ 56 w 101"/>
                  <a:gd name="T25" fmla="*/ 129 h 176"/>
                  <a:gd name="T26" fmla="*/ 41 w 101"/>
                  <a:gd name="T27" fmla="*/ 129 h 176"/>
                  <a:gd name="T28" fmla="*/ 37 w 101"/>
                  <a:gd name="T29" fmla="*/ 122 h 176"/>
                  <a:gd name="T30" fmla="*/ 26 w 101"/>
                  <a:gd name="T31" fmla="*/ 75 h 176"/>
                  <a:gd name="T32" fmla="*/ 15 w 101"/>
                  <a:gd name="T33" fmla="*/ 25 h 176"/>
                  <a:gd name="T34" fmla="*/ 18 w 101"/>
                  <a:gd name="T35" fmla="*/ 18 h 176"/>
                  <a:gd name="T36" fmla="*/ 30 w 101"/>
                  <a:gd name="T37" fmla="*/ 14 h 176"/>
                  <a:gd name="T38" fmla="*/ 41 w 101"/>
                  <a:gd name="T39" fmla="*/ 18 h 176"/>
                  <a:gd name="T40" fmla="*/ 48 w 101"/>
                  <a:gd name="T41" fmla="*/ 18 h 176"/>
                  <a:gd name="T42" fmla="*/ 52 w 101"/>
                  <a:gd name="T43" fmla="*/ 39 h 176"/>
                  <a:gd name="T44" fmla="*/ 52 w 101"/>
                  <a:gd name="T45" fmla="*/ 57 h 176"/>
                  <a:gd name="T46" fmla="*/ 56 w 101"/>
                  <a:gd name="T47" fmla="*/ 93 h 176"/>
                  <a:gd name="T48" fmla="*/ 78 w 101"/>
                  <a:gd name="T49" fmla="*/ 86 h 176"/>
                  <a:gd name="T50" fmla="*/ 78 w 101"/>
                  <a:gd name="T51" fmla="*/ 79 h 176"/>
                  <a:gd name="T52" fmla="*/ 86 w 101"/>
                  <a:gd name="T53" fmla="*/ 71 h 176"/>
                  <a:gd name="T54" fmla="*/ 86 w 101"/>
                  <a:gd name="T55" fmla="*/ 64 h 176"/>
                  <a:gd name="T56" fmla="*/ 86 w 101"/>
                  <a:gd name="T57" fmla="*/ 57 h 176"/>
                  <a:gd name="T58" fmla="*/ 82 w 101"/>
                  <a:gd name="T59" fmla="*/ 50 h 176"/>
                  <a:gd name="T60" fmla="*/ 78 w 101"/>
                  <a:gd name="T61" fmla="*/ 43 h 176"/>
                  <a:gd name="T62" fmla="*/ 63 w 101"/>
                  <a:gd name="T63" fmla="*/ 10 h 176"/>
                  <a:gd name="T64" fmla="*/ 63 w 101"/>
                  <a:gd name="T65" fmla="*/ 18 h 176"/>
                  <a:gd name="T66" fmla="*/ 45 w 101"/>
                  <a:gd name="T67" fmla="*/ 7 h 176"/>
                  <a:gd name="T68" fmla="*/ 11 w 101"/>
                  <a:gd name="T69" fmla="*/ 0 h 176"/>
                  <a:gd name="T70" fmla="*/ 11 w 101"/>
                  <a:gd name="T71" fmla="*/ 3 h 176"/>
                  <a:gd name="T72" fmla="*/ 4 w 101"/>
                  <a:gd name="T73" fmla="*/ 28 h 176"/>
                  <a:gd name="T74" fmla="*/ 4 w 101"/>
                  <a:gd name="T75" fmla="*/ 50 h 176"/>
                  <a:gd name="T76" fmla="*/ 4 w 101"/>
                  <a:gd name="T77" fmla="*/ 64 h 176"/>
                  <a:gd name="T78" fmla="*/ 7 w 101"/>
                  <a:gd name="T79" fmla="*/ 79 h 176"/>
                  <a:gd name="T80" fmla="*/ 15 w 101"/>
                  <a:gd name="T81" fmla="*/ 100 h 176"/>
                  <a:gd name="T82" fmla="*/ 18 w 101"/>
                  <a:gd name="T83" fmla="*/ 125 h 176"/>
                  <a:gd name="T84" fmla="*/ 18 w 101"/>
                  <a:gd name="T85" fmla="*/ 132 h 176"/>
                  <a:gd name="T86" fmla="*/ 11 w 101"/>
                  <a:gd name="T87" fmla="*/ 147 h 176"/>
                  <a:gd name="T88" fmla="*/ 11 w 101"/>
                  <a:gd name="T89" fmla="*/ 147 h 17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01"/>
                  <a:gd name="T136" fmla="*/ 0 h 176"/>
                  <a:gd name="T137" fmla="*/ 101 w 101"/>
                  <a:gd name="T138" fmla="*/ 176 h 17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"/>
              <p:cNvSpPr/>
              <p:nvPr/>
            </p:nvSpPr>
            <p:spPr bwMode="auto">
              <a:xfrm>
                <a:off x="26" y="248"/>
                <a:ext cx="109" cy="162"/>
              </a:xfrm>
              <a:custGeom>
                <a:avLst/>
                <a:gdLst>
                  <a:gd name="T0" fmla="*/ 7 w 109"/>
                  <a:gd name="T1" fmla="*/ 21 h 162"/>
                  <a:gd name="T2" fmla="*/ 7 w 109"/>
                  <a:gd name="T3" fmla="*/ 36 h 162"/>
                  <a:gd name="T4" fmla="*/ 11 w 109"/>
                  <a:gd name="T5" fmla="*/ 50 h 162"/>
                  <a:gd name="T6" fmla="*/ 11 w 109"/>
                  <a:gd name="T7" fmla="*/ 61 h 162"/>
                  <a:gd name="T8" fmla="*/ 11 w 109"/>
                  <a:gd name="T9" fmla="*/ 93 h 162"/>
                  <a:gd name="T10" fmla="*/ 11 w 109"/>
                  <a:gd name="T11" fmla="*/ 129 h 162"/>
                  <a:gd name="T12" fmla="*/ 7 w 109"/>
                  <a:gd name="T13" fmla="*/ 147 h 162"/>
                  <a:gd name="T14" fmla="*/ 0 w 109"/>
                  <a:gd name="T15" fmla="*/ 161 h 162"/>
                  <a:gd name="T16" fmla="*/ 11 w 109"/>
                  <a:gd name="T17" fmla="*/ 161 h 162"/>
                  <a:gd name="T18" fmla="*/ 15 w 109"/>
                  <a:gd name="T19" fmla="*/ 161 h 162"/>
                  <a:gd name="T20" fmla="*/ 48 w 109"/>
                  <a:gd name="T21" fmla="*/ 161 h 162"/>
                  <a:gd name="T22" fmla="*/ 82 w 109"/>
                  <a:gd name="T23" fmla="*/ 161 h 162"/>
                  <a:gd name="T24" fmla="*/ 97 w 109"/>
                  <a:gd name="T25" fmla="*/ 158 h 162"/>
                  <a:gd name="T26" fmla="*/ 108 w 109"/>
                  <a:gd name="T27" fmla="*/ 151 h 162"/>
                  <a:gd name="T28" fmla="*/ 97 w 109"/>
                  <a:gd name="T29" fmla="*/ 129 h 162"/>
                  <a:gd name="T30" fmla="*/ 93 w 109"/>
                  <a:gd name="T31" fmla="*/ 72 h 162"/>
                  <a:gd name="T32" fmla="*/ 89 w 109"/>
                  <a:gd name="T33" fmla="*/ 14 h 162"/>
                  <a:gd name="T34" fmla="*/ 86 w 109"/>
                  <a:gd name="T35" fmla="*/ 0 h 162"/>
                  <a:gd name="T36" fmla="*/ 78 w 109"/>
                  <a:gd name="T37" fmla="*/ 7 h 162"/>
                  <a:gd name="T38" fmla="*/ 45 w 109"/>
                  <a:gd name="T39" fmla="*/ 21 h 162"/>
                  <a:gd name="T40" fmla="*/ 7 w 109"/>
                  <a:gd name="T41" fmla="*/ 21 h 162"/>
                  <a:gd name="T42" fmla="*/ 7 w 109"/>
                  <a:gd name="T43" fmla="*/ 21 h 16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9"/>
                  <a:gd name="T67" fmla="*/ 0 h 162"/>
                  <a:gd name="T68" fmla="*/ 109 w 109"/>
                  <a:gd name="T69" fmla="*/ 162 h 16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3"/>
              <p:cNvSpPr/>
              <p:nvPr/>
            </p:nvSpPr>
            <p:spPr bwMode="auto">
              <a:xfrm>
                <a:off x="41" y="108"/>
                <a:ext cx="79" cy="116"/>
              </a:xfrm>
              <a:custGeom>
                <a:avLst/>
                <a:gdLst>
                  <a:gd name="T0" fmla="*/ 71 w 79"/>
                  <a:gd name="T1" fmla="*/ 90 h 116"/>
                  <a:gd name="T2" fmla="*/ 78 w 79"/>
                  <a:gd name="T3" fmla="*/ 83 h 116"/>
                  <a:gd name="T4" fmla="*/ 78 w 79"/>
                  <a:gd name="T5" fmla="*/ 79 h 116"/>
                  <a:gd name="T6" fmla="*/ 78 w 79"/>
                  <a:gd name="T7" fmla="*/ 75 h 116"/>
                  <a:gd name="T8" fmla="*/ 74 w 79"/>
                  <a:gd name="T9" fmla="*/ 72 h 116"/>
                  <a:gd name="T10" fmla="*/ 74 w 79"/>
                  <a:gd name="T11" fmla="*/ 65 h 116"/>
                  <a:gd name="T12" fmla="*/ 71 w 79"/>
                  <a:gd name="T13" fmla="*/ 68 h 116"/>
                  <a:gd name="T14" fmla="*/ 41 w 79"/>
                  <a:gd name="T15" fmla="*/ 79 h 116"/>
                  <a:gd name="T16" fmla="*/ 37 w 79"/>
                  <a:gd name="T17" fmla="*/ 43 h 116"/>
                  <a:gd name="T18" fmla="*/ 37 w 79"/>
                  <a:gd name="T19" fmla="*/ 25 h 116"/>
                  <a:gd name="T20" fmla="*/ 33 w 79"/>
                  <a:gd name="T21" fmla="*/ 4 h 116"/>
                  <a:gd name="T22" fmla="*/ 26 w 79"/>
                  <a:gd name="T23" fmla="*/ 4 h 116"/>
                  <a:gd name="T24" fmla="*/ 15 w 79"/>
                  <a:gd name="T25" fmla="*/ 0 h 116"/>
                  <a:gd name="T26" fmla="*/ 3 w 79"/>
                  <a:gd name="T27" fmla="*/ 4 h 116"/>
                  <a:gd name="T28" fmla="*/ 0 w 79"/>
                  <a:gd name="T29" fmla="*/ 11 h 116"/>
                  <a:gd name="T30" fmla="*/ 7 w 79"/>
                  <a:gd name="T31" fmla="*/ 50 h 116"/>
                  <a:gd name="T32" fmla="*/ 22 w 79"/>
                  <a:gd name="T33" fmla="*/ 108 h 116"/>
                  <a:gd name="T34" fmla="*/ 26 w 79"/>
                  <a:gd name="T35" fmla="*/ 115 h 116"/>
                  <a:gd name="T36" fmla="*/ 41 w 79"/>
                  <a:gd name="T37" fmla="*/ 115 h 116"/>
                  <a:gd name="T38" fmla="*/ 56 w 79"/>
                  <a:gd name="T39" fmla="*/ 104 h 116"/>
                  <a:gd name="T40" fmla="*/ 71 w 79"/>
                  <a:gd name="T41" fmla="*/ 90 h 116"/>
                  <a:gd name="T42" fmla="*/ 71 w 79"/>
                  <a:gd name="T43" fmla="*/ 90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9"/>
                  <a:gd name="T67" fmla="*/ 0 h 116"/>
                  <a:gd name="T68" fmla="*/ 79 w 79"/>
                  <a:gd name="T69" fmla="*/ 116 h 1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/>
              <p:nvPr/>
            </p:nvSpPr>
            <p:spPr bwMode="auto">
              <a:xfrm>
                <a:off x="41" y="409"/>
                <a:ext cx="68" cy="102"/>
              </a:xfrm>
              <a:custGeom>
                <a:avLst/>
                <a:gdLst>
                  <a:gd name="T0" fmla="*/ 0 w 68"/>
                  <a:gd name="T1" fmla="*/ 0 h 102"/>
                  <a:gd name="T2" fmla="*/ 0 w 68"/>
                  <a:gd name="T3" fmla="*/ 15 h 102"/>
                  <a:gd name="T4" fmla="*/ 7 w 68"/>
                  <a:gd name="T5" fmla="*/ 40 h 102"/>
                  <a:gd name="T6" fmla="*/ 15 w 68"/>
                  <a:gd name="T7" fmla="*/ 54 h 102"/>
                  <a:gd name="T8" fmla="*/ 18 w 68"/>
                  <a:gd name="T9" fmla="*/ 65 h 102"/>
                  <a:gd name="T10" fmla="*/ 18 w 68"/>
                  <a:gd name="T11" fmla="*/ 72 h 102"/>
                  <a:gd name="T12" fmla="*/ 18 w 68"/>
                  <a:gd name="T13" fmla="*/ 72 h 102"/>
                  <a:gd name="T14" fmla="*/ 18 w 68"/>
                  <a:gd name="T15" fmla="*/ 76 h 102"/>
                  <a:gd name="T16" fmla="*/ 22 w 68"/>
                  <a:gd name="T17" fmla="*/ 83 h 102"/>
                  <a:gd name="T18" fmla="*/ 33 w 68"/>
                  <a:gd name="T19" fmla="*/ 94 h 102"/>
                  <a:gd name="T20" fmla="*/ 41 w 68"/>
                  <a:gd name="T21" fmla="*/ 97 h 102"/>
                  <a:gd name="T22" fmla="*/ 52 w 68"/>
                  <a:gd name="T23" fmla="*/ 101 h 102"/>
                  <a:gd name="T24" fmla="*/ 59 w 68"/>
                  <a:gd name="T25" fmla="*/ 101 h 102"/>
                  <a:gd name="T26" fmla="*/ 67 w 68"/>
                  <a:gd name="T27" fmla="*/ 97 h 102"/>
                  <a:gd name="T28" fmla="*/ 56 w 68"/>
                  <a:gd name="T29" fmla="*/ 90 h 102"/>
                  <a:gd name="T30" fmla="*/ 48 w 68"/>
                  <a:gd name="T31" fmla="*/ 79 h 102"/>
                  <a:gd name="T32" fmla="*/ 37 w 68"/>
                  <a:gd name="T33" fmla="*/ 65 h 102"/>
                  <a:gd name="T34" fmla="*/ 33 w 68"/>
                  <a:gd name="T35" fmla="*/ 58 h 102"/>
                  <a:gd name="T36" fmla="*/ 30 w 68"/>
                  <a:gd name="T37" fmla="*/ 33 h 102"/>
                  <a:gd name="T38" fmla="*/ 30 w 68"/>
                  <a:gd name="T39" fmla="*/ 4 h 102"/>
                  <a:gd name="T40" fmla="*/ 30 w 68"/>
                  <a:gd name="T41" fmla="*/ 4 h 102"/>
                  <a:gd name="T42" fmla="*/ 30 w 68"/>
                  <a:gd name="T43" fmla="*/ 0 h 102"/>
                  <a:gd name="T44" fmla="*/ 30 w 68"/>
                  <a:gd name="T45" fmla="*/ 0 h 102"/>
                  <a:gd name="T46" fmla="*/ 0 w 68"/>
                  <a:gd name="T47" fmla="*/ 0 h 102"/>
                  <a:gd name="T48" fmla="*/ 0 w 68"/>
                  <a:gd name="T49" fmla="*/ 0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8"/>
                  <a:gd name="T76" fmla="*/ 0 h 102"/>
                  <a:gd name="T77" fmla="*/ 68 w 68"/>
                  <a:gd name="T78" fmla="*/ 102 h 10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5"/>
              <p:cNvSpPr/>
              <p:nvPr/>
            </p:nvSpPr>
            <p:spPr bwMode="auto">
              <a:xfrm>
                <a:off x="0" y="0"/>
                <a:ext cx="83" cy="95"/>
              </a:xfrm>
              <a:custGeom>
                <a:avLst/>
                <a:gdLst>
                  <a:gd name="T0" fmla="*/ 74 w 83"/>
                  <a:gd name="T1" fmla="*/ 22 h 95"/>
                  <a:gd name="T2" fmla="*/ 78 w 83"/>
                  <a:gd name="T3" fmla="*/ 18 h 95"/>
                  <a:gd name="T4" fmla="*/ 82 w 83"/>
                  <a:gd name="T5" fmla="*/ 22 h 95"/>
                  <a:gd name="T6" fmla="*/ 82 w 83"/>
                  <a:gd name="T7" fmla="*/ 15 h 95"/>
                  <a:gd name="T8" fmla="*/ 78 w 83"/>
                  <a:gd name="T9" fmla="*/ 7 h 95"/>
                  <a:gd name="T10" fmla="*/ 67 w 83"/>
                  <a:gd name="T11" fmla="*/ 0 h 95"/>
                  <a:gd name="T12" fmla="*/ 52 w 83"/>
                  <a:gd name="T13" fmla="*/ 4 h 95"/>
                  <a:gd name="T14" fmla="*/ 41 w 83"/>
                  <a:gd name="T15" fmla="*/ 11 h 95"/>
                  <a:gd name="T16" fmla="*/ 33 w 83"/>
                  <a:gd name="T17" fmla="*/ 22 h 95"/>
                  <a:gd name="T18" fmla="*/ 22 w 83"/>
                  <a:gd name="T19" fmla="*/ 25 h 95"/>
                  <a:gd name="T20" fmla="*/ 15 w 83"/>
                  <a:gd name="T21" fmla="*/ 33 h 95"/>
                  <a:gd name="T22" fmla="*/ 11 w 83"/>
                  <a:gd name="T23" fmla="*/ 40 h 95"/>
                  <a:gd name="T24" fmla="*/ 11 w 83"/>
                  <a:gd name="T25" fmla="*/ 47 h 95"/>
                  <a:gd name="T26" fmla="*/ 15 w 83"/>
                  <a:gd name="T27" fmla="*/ 51 h 95"/>
                  <a:gd name="T28" fmla="*/ 11 w 83"/>
                  <a:gd name="T29" fmla="*/ 51 h 95"/>
                  <a:gd name="T30" fmla="*/ 4 w 83"/>
                  <a:gd name="T31" fmla="*/ 51 h 95"/>
                  <a:gd name="T32" fmla="*/ 0 w 83"/>
                  <a:gd name="T33" fmla="*/ 54 h 95"/>
                  <a:gd name="T34" fmla="*/ 0 w 83"/>
                  <a:gd name="T35" fmla="*/ 58 h 95"/>
                  <a:gd name="T36" fmla="*/ 0 w 83"/>
                  <a:gd name="T37" fmla="*/ 65 h 95"/>
                  <a:gd name="T38" fmla="*/ 0 w 83"/>
                  <a:gd name="T39" fmla="*/ 69 h 95"/>
                  <a:gd name="T40" fmla="*/ 4 w 83"/>
                  <a:gd name="T41" fmla="*/ 72 h 95"/>
                  <a:gd name="T42" fmla="*/ 11 w 83"/>
                  <a:gd name="T43" fmla="*/ 83 h 95"/>
                  <a:gd name="T44" fmla="*/ 18 w 83"/>
                  <a:gd name="T45" fmla="*/ 94 h 95"/>
                  <a:gd name="T46" fmla="*/ 18 w 83"/>
                  <a:gd name="T47" fmla="*/ 83 h 95"/>
                  <a:gd name="T48" fmla="*/ 18 w 83"/>
                  <a:gd name="T49" fmla="*/ 76 h 95"/>
                  <a:gd name="T50" fmla="*/ 22 w 83"/>
                  <a:gd name="T51" fmla="*/ 79 h 95"/>
                  <a:gd name="T52" fmla="*/ 30 w 83"/>
                  <a:gd name="T53" fmla="*/ 86 h 95"/>
                  <a:gd name="T54" fmla="*/ 41 w 83"/>
                  <a:gd name="T55" fmla="*/ 83 h 95"/>
                  <a:gd name="T56" fmla="*/ 52 w 83"/>
                  <a:gd name="T57" fmla="*/ 79 h 95"/>
                  <a:gd name="T58" fmla="*/ 56 w 83"/>
                  <a:gd name="T59" fmla="*/ 72 h 95"/>
                  <a:gd name="T60" fmla="*/ 56 w 83"/>
                  <a:gd name="T61" fmla="*/ 65 h 95"/>
                  <a:gd name="T62" fmla="*/ 52 w 83"/>
                  <a:gd name="T63" fmla="*/ 58 h 95"/>
                  <a:gd name="T64" fmla="*/ 48 w 83"/>
                  <a:gd name="T65" fmla="*/ 54 h 95"/>
                  <a:gd name="T66" fmla="*/ 48 w 83"/>
                  <a:gd name="T67" fmla="*/ 51 h 95"/>
                  <a:gd name="T68" fmla="*/ 52 w 83"/>
                  <a:gd name="T69" fmla="*/ 47 h 95"/>
                  <a:gd name="T70" fmla="*/ 56 w 83"/>
                  <a:gd name="T71" fmla="*/ 47 h 95"/>
                  <a:gd name="T72" fmla="*/ 63 w 83"/>
                  <a:gd name="T73" fmla="*/ 47 h 95"/>
                  <a:gd name="T74" fmla="*/ 59 w 83"/>
                  <a:gd name="T75" fmla="*/ 33 h 95"/>
                  <a:gd name="T76" fmla="*/ 67 w 83"/>
                  <a:gd name="T77" fmla="*/ 29 h 95"/>
                  <a:gd name="T78" fmla="*/ 71 w 83"/>
                  <a:gd name="T79" fmla="*/ 25 h 95"/>
                  <a:gd name="T80" fmla="*/ 74 w 83"/>
                  <a:gd name="T81" fmla="*/ 22 h 95"/>
                  <a:gd name="T82" fmla="*/ 74 w 83"/>
                  <a:gd name="T83" fmla="*/ 22 h 9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3"/>
                  <a:gd name="T127" fmla="*/ 0 h 95"/>
                  <a:gd name="T128" fmla="*/ 83 w 83"/>
                  <a:gd name="T129" fmla="*/ 95 h 9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6"/>
              <p:cNvSpPr/>
              <p:nvPr/>
            </p:nvSpPr>
            <p:spPr bwMode="auto">
              <a:xfrm>
                <a:off x="30" y="22"/>
                <a:ext cx="68" cy="69"/>
              </a:xfrm>
              <a:custGeom>
                <a:avLst/>
                <a:gdLst>
                  <a:gd name="T0" fmla="*/ 52 w 68"/>
                  <a:gd name="T1" fmla="*/ 11 h 69"/>
                  <a:gd name="T2" fmla="*/ 48 w 68"/>
                  <a:gd name="T3" fmla="*/ 3 h 69"/>
                  <a:gd name="T4" fmla="*/ 44 w 68"/>
                  <a:gd name="T5" fmla="*/ 0 h 69"/>
                  <a:gd name="T6" fmla="*/ 41 w 68"/>
                  <a:gd name="T7" fmla="*/ 3 h 69"/>
                  <a:gd name="T8" fmla="*/ 29 w 68"/>
                  <a:gd name="T9" fmla="*/ 11 h 69"/>
                  <a:gd name="T10" fmla="*/ 33 w 68"/>
                  <a:gd name="T11" fmla="*/ 21 h 69"/>
                  <a:gd name="T12" fmla="*/ 22 w 68"/>
                  <a:gd name="T13" fmla="*/ 25 h 69"/>
                  <a:gd name="T14" fmla="*/ 18 w 68"/>
                  <a:gd name="T15" fmla="*/ 29 h 69"/>
                  <a:gd name="T16" fmla="*/ 18 w 68"/>
                  <a:gd name="T17" fmla="*/ 32 h 69"/>
                  <a:gd name="T18" fmla="*/ 22 w 68"/>
                  <a:gd name="T19" fmla="*/ 39 h 69"/>
                  <a:gd name="T20" fmla="*/ 26 w 68"/>
                  <a:gd name="T21" fmla="*/ 43 h 69"/>
                  <a:gd name="T22" fmla="*/ 26 w 68"/>
                  <a:gd name="T23" fmla="*/ 50 h 69"/>
                  <a:gd name="T24" fmla="*/ 22 w 68"/>
                  <a:gd name="T25" fmla="*/ 57 h 69"/>
                  <a:gd name="T26" fmla="*/ 11 w 68"/>
                  <a:gd name="T27" fmla="*/ 61 h 69"/>
                  <a:gd name="T28" fmla="*/ 0 w 68"/>
                  <a:gd name="T29" fmla="*/ 64 h 69"/>
                  <a:gd name="T30" fmla="*/ 41 w 68"/>
                  <a:gd name="T31" fmla="*/ 68 h 69"/>
                  <a:gd name="T32" fmla="*/ 44 w 68"/>
                  <a:gd name="T33" fmla="*/ 61 h 69"/>
                  <a:gd name="T34" fmla="*/ 44 w 68"/>
                  <a:gd name="T35" fmla="*/ 54 h 69"/>
                  <a:gd name="T36" fmla="*/ 52 w 68"/>
                  <a:gd name="T37" fmla="*/ 50 h 69"/>
                  <a:gd name="T38" fmla="*/ 63 w 68"/>
                  <a:gd name="T39" fmla="*/ 47 h 69"/>
                  <a:gd name="T40" fmla="*/ 67 w 68"/>
                  <a:gd name="T41" fmla="*/ 39 h 69"/>
                  <a:gd name="T42" fmla="*/ 67 w 68"/>
                  <a:gd name="T43" fmla="*/ 39 h 69"/>
                  <a:gd name="T44" fmla="*/ 63 w 68"/>
                  <a:gd name="T45" fmla="*/ 36 h 69"/>
                  <a:gd name="T46" fmla="*/ 59 w 68"/>
                  <a:gd name="T47" fmla="*/ 32 h 69"/>
                  <a:gd name="T48" fmla="*/ 63 w 68"/>
                  <a:gd name="T49" fmla="*/ 29 h 69"/>
                  <a:gd name="T50" fmla="*/ 63 w 68"/>
                  <a:gd name="T51" fmla="*/ 29 h 69"/>
                  <a:gd name="T52" fmla="*/ 59 w 68"/>
                  <a:gd name="T53" fmla="*/ 25 h 69"/>
                  <a:gd name="T54" fmla="*/ 63 w 68"/>
                  <a:gd name="T55" fmla="*/ 21 h 69"/>
                  <a:gd name="T56" fmla="*/ 63 w 68"/>
                  <a:gd name="T57" fmla="*/ 18 h 69"/>
                  <a:gd name="T58" fmla="*/ 52 w 68"/>
                  <a:gd name="T59" fmla="*/ 14 h 69"/>
                  <a:gd name="T60" fmla="*/ 52 w 68"/>
                  <a:gd name="T61" fmla="*/ 11 h 69"/>
                  <a:gd name="T62" fmla="*/ 52 w 68"/>
                  <a:gd name="T63" fmla="*/ 11 h 6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8"/>
                  <a:gd name="T97" fmla="*/ 0 h 69"/>
                  <a:gd name="T98" fmla="*/ 68 w 68"/>
                  <a:gd name="T99" fmla="*/ 69 h 6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"/>
              <p:cNvSpPr/>
              <p:nvPr/>
            </p:nvSpPr>
            <p:spPr bwMode="auto">
              <a:xfrm>
                <a:off x="59" y="485"/>
                <a:ext cx="65" cy="37"/>
              </a:xfrm>
              <a:custGeom>
                <a:avLst/>
                <a:gdLst>
                  <a:gd name="T0" fmla="*/ 0 w 65"/>
                  <a:gd name="T1" fmla="*/ 0 h 37"/>
                  <a:gd name="T2" fmla="*/ 0 w 65"/>
                  <a:gd name="T3" fmla="*/ 3 h 37"/>
                  <a:gd name="T4" fmla="*/ 0 w 65"/>
                  <a:gd name="T5" fmla="*/ 3 h 37"/>
                  <a:gd name="T6" fmla="*/ 0 w 65"/>
                  <a:gd name="T7" fmla="*/ 11 h 37"/>
                  <a:gd name="T8" fmla="*/ 0 w 65"/>
                  <a:gd name="T9" fmla="*/ 18 h 37"/>
                  <a:gd name="T10" fmla="*/ 4 w 65"/>
                  <a:gd name="T11" fmla="*/ 36 h 37"/>
                  <a:gd name="T12" fmla="*/ 8 w 65"/>
                  <a:gd name="T13" fmla="*/ 36 h 37"/>
                  <a:gd name="T14" fmla="*/ 8 w 65"/>
                  <a:gd name="T15" fmla="*/ 21 h 37"/>
                  <a:gd name="T16" fmla="*/ 12 w 65"/>
                  <a:gd name="T17" fmla="*/ 21 h 37"/>
                  <a:gd name="T18" fmla="*/ 15 w 65"/>
                  <a:gd name="T19" fmla="*/ 21 h 37"/>
                  <a:gd name="T20" fmla="*/ 34 w 65"/>
                  <a:gd name="T21" fmla="*/ 36 h 37"/>
                  <a:gd name="T22" fmla="*/ 60 w 65"/>
                  <a:gd name="T23" fmla="*/ 32 h 37"/>
                  <a:gd name="T24" fmla="*/ 64 w 65"/>
                  <a:gd name="T25" fmla="*/ 32 h 37"/>
                  <a:gd name="T26" fmla="*/ 64 w 65"/>
                  <a:gd name="T27" fmla="*/ 29 h 37"/>
                  <a:gd name="T28" fmla="*/ 56 w 65"/>
                  <a:gd name="T29" fmla="*/ 25 h 37"/>
                  <a:gd name="T30" fmla="*/ 49 w 65"/>
                  <a:gd name="T31" fmla="*/ 21 h 37"/>
                  <a:gd name="T32" fmla="*/ 41 w 65"/>
                  <a:gd name="T33" fmla="*/ 25 h 37"/>
                  <a:gd name="T34" fmla="*/ 34 w 65"/>
                  <a:gd name="T35" fmla="*/ 25 h 37"/>
                  <a:gd name="T36" fmla="*/ 15 w 65"/>
                  <a:gd name="T37" fmla="*/ 14 h 37"/>
                  <a:gd name="T38" fmla="*/ 0 w 65"/>
                  <a:gd name="T39" fmla="*/ 0 h 37"/>
                  <a:gd name="T40" fmla="*/ 0 w 65"/>
                  <a:gd name="T41" fmla="*/ 0 h 3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5"/>
                  <a:gd name="T64" fmla="*/ 0 h 37"/>
                  <a:gd name="T65" fmla="*/ 65 w 65"/>
                  <a:gd name="T66" fmla="*/ 37 h 3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8"/>
              <p:cNvSpPr/>
              <p:nvPr/>
            </p:nvSpPr>
            <p:spPr bwMode="auto">
              <a:xfrm>
                <a:off x="30" y="86"/>
                <a:ext cx="60" cy="27"/>
              </a:xfrm>
              <a:custGeom>
                <a:avLst/>
                <a:gdLst>
                  <a:gd name="T0" fmla="*/ 41 w 60"/>
                  <a:gd name="T1" fmla="*/ 4 h 27"/>
                  <a:gd name="T2" fmla="*/ 0 w 60"/>
                  <a:gd name="T3" fmla="*/ 0 h 27"/>
                  <a:gd name="T4" fmla="*/ 7 w 60"/>
                  <a:gd name="T5" fmla="*/ 8 h 27"/>
                  <a:gd name="T6" fmla="*/ 22 w 60"/>
                  <a:gd name="T7" fmla="*/ 11 h 27"/>
                  <a:gd name="T8" fmla="*/ 41 w 60"/>
                  <a:gd name="T9" fmla="*/ 15 h 27"/>
                  <a:gd name="T10" fmla="*/ 48 w 60"/>
                  <a:gd name="T11" fmla="*/ 22 h 27"/>
                  <a:gd name="T12" fmla="*/ 59 w 60"/>
                  <a:gd name="T13" fmla="*/ 26 h 27"/>
                  <a:gd name="T14" fmla="*/ 59 w 60"/>
                  <a:gd name="T15" fmla="*/ 18 h 27"/>
                  <a:gd name="T16" fmla="*/ 41 w 60"/>
                  <a:gd name="T17" fmla="*/ 4 h 27"/>
                  <a:gd name="T18" fmla="*/ 41 w 60"/>
                  <a:gd name="T19" fmla="*/ 4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27"/>
                  <a:gd name="T32" fmla="*/ 60 w 60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9"/>
              <p:cNvSpPr/>
              <p:nvPr/>
            </p:nvSpPr>
            <p:spPr bwMode="auto">
              <a:xfrm>
                <a:off x="115" y="165"/>
                <a:ext cx="38" cy="23"/>
              </a:xfrm>
              <a:custGeom>
                <a:avLst/>
                <a:gdLst>
                  <a:gd name="T0" fmla="*/ 4 w 38"/>
                  <a:gd name="T1" fmla="*/ 22 h 23"/>
                  <a:gd name="T2" fmla="*/ 11 w 38"/>
                  <a:gd name="T3" fmla="*/ 18 h 23"/>
                  <a:gd name="T4" fmla="*/ 19 w 38"/>
                  <a:gd name="T5" fmla="*/ 22 h 23"/>
                  <a:gd name="T6" fmla="*/ 26 w 38"/>
                  <a:gd name="T7" fmla="*/ 15 h 23"/>
                  <a:gd name="T8" fmla="*/ 37 w 38"/>
                  <a:gd name="T9" fmla="*/ 8 h 23"/>
                  <a:gd name="T10" fmla="*/ 37 w 38"/>
                  <a:gd name="T11" fmla="*/ 0 h 23"/>
                  <a:gd name="T12" fmla="*/ 34 w 38"/>
                  <a:gd name="T13" fmla="*/ 0 h 23"/>
                  <a:gd name="T14" fmla="*/ 26 w 38"/>
                  <a:gd name="T15" fmla="*/ 4 h 23"/>
                  <a:gd name="T16" fmla="*/ 15 w 38"/>
                  <a:gd name="T17" fmla="*/ 8 h 23"/>
                  <a:gd name="T18" fmla="*/ 23 w 38"/>
                  <a:gd name="T19" fmla="*/ 4 h 23"/>
                  <a:gd name="T20" fmla="*/ 19 w 38"/>
                  <a:gd name="T21" fmla="*/ 0 h 23"/>
                  <a:gd name="T22" fmla="*/ 15 w 38"/>
                  <a:gd name="T23" fmla="*/ 0 h 23"/>
                  <a:gd name="T24" fmla="*/ 8 w 38"/>
                  <a:gd name="T25" fmla="*/ 4 h 23"/>
                  <a:gd name="T26" fmla="*/ 8 w 38"/>
                  <a:gd name="T27" fmla="*/ 8 h 23"/>
                  <a:gd name="T28" fmla="*/ 0 w 38"/>
                  <a:gd name="T29" fmla="*/ 11 h 23"/>
                  <a:gd name="T30" fmla="*/ 4 w 38"/>
                  <a:gd name="T31" fmla="*/ 18 h 23"/>
                  <a:gd name="T32" fmla="*/ 4 w 38"/>
                  <a:gd name="T33" fmla="*/ 22 h 23"/>
                  <a:gd name="T34" fmla="*/ 4 w 38"/>
                  <a:gd name="T35" fmla="*/ 22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8"/>
                  <a:gd name="T55" fmla="*/ 0 h 23"/>
                  <a:gd name="T56" fmla="*/ 38 w 38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/>
              <p:nvPr/>
            </p:nvSpPr>
            <p:spPr bwMode="auto">
              <a:xfrm>
                <a:off x="89" y="51"/>
                <a:ext cx="5" cy="8"/>
              </a:xfrm>
              <a:custGeom>
                <a:avLst/>
                <a:gdLst>
                  <a:gd name="T0" fmla="*/ 4 w 5"/>
                  <a:gd name="T1" fmla="*/ 7 h 8"/>
                  <a:gd name="T2" fmla="*/ 4 w 5"/>
                  <a:gd name="T3" fmla="*/ 3 h 8"/>
                  <a:gd name="T4" fmla="*/ 4 w 5"/>
                  <a:gd name="T5" fmla="*/ 0 h 8"/>
                  <a:gd name="T6" fmla="*/ 4 w 5"/>
                  <a:gd name="T7" fmla="*/ 0 h 8"/>
                  <a:gd name="T8" fmla="*/ 4 w 5"/>
                  <a:gd name="T9" fmla="*/ 0 h 8"/>
                  <a:gd name="T10" fmla="*/ 0 w 5"/>
                  <a:gd name="T11" fmla="*/ 3 h 8"/>
                  <a:gd name="T12" fmla="*/ 4 w 5"/>
                  <a:gd name="T13" fmla="*/ 7 h 8"/>
                  <a:gd name="T14" fmla="*/ 4 w 5"/>
                  <a:gd name="T15" fmla="*/ 7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8"/>
                  <a:gd name="T26" fmla="*/ 5 w 5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考点三  运动的快慢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10" name="Picture 5" descr="01604001"/>
          <p:cNvPicPr>
            <a:picLocks noChangeAspect="1" noChangeArrowheads="1"/>
          </p:cNvPicPr>
          <p:nvPr/>
        </p:nvPicPr>
        <p:blipFill>
          <a:blip r:embed="rId2"/>
          <a:srcRect b="-1233"/>
          <a:stretch>
            <a:fillRect/>
          </a:stretch>
        </p:blipFill>
        <p:spPr bwMode="auto">
          <a:xfrm>
            <a:off x="1340886" y="1406136"/>
            <a:ext cx="88201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139172" y="5094454"/>
            <a:ext cx="227420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sz="2800" dirty="0">
                <a:ea typeface="黑体" panose="02010600030101010101" pitchFamily="49" charset="-122"/>
              </a:rPr>
              <a:t>飞奔的猎豹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438479" y="5078640"/>
            <a:ext cx="3024187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sz="2800" dirty="0">
                <a:ea typeface="黑体" panose="02010600030101010101" pitchFamily="49" charset="-122"/>
              </a:rPr>
              <a:t>缓慢爬行的蜗牛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44371" y="1004778"/>
            <a:ext cx="74168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sz="2800" dirty="0">
                <a:ea typeface="黑体" panose="02010600030101010101" pitchFamily="49" charset="-122"/>
              </a:rPr>
              <a:t>运动的物体，有的运动得快，有的运动得慢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800356" y="1769706"/>
            <a:ext cx="74168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sz="2800" dirty="0">
                <a:solidFill>
                  <a:srgbClr val="FF0000"/>
                </a:solidFill>
                <a:ea typeface="黑体" panose="02010600030101010101" pitchFamily="49" charset="-122"/>
              </a:rPr>
              <a:t>怎样比较物体运动的快慢呢？</a:t>
            </a:r>
          </a:p>
        </p:txBody>
      </p:sp>
      <p:pic>
        <p:nvPicPr>
          <p:cNvPr id="6" name="Picture 13" descr="T017B1~1"/>
          <p:cNvPicPr>
            <a:picLocks noChangeAspect="1" noChangeArrowheads="1"/>
          </p:cNvPicPr>
          <p:nvPr/>
        </p:nvPicPr>
        <p:blipFill>
          <a:blip r:embed="rId3" cstate="print"/>
          <a:srcRect t="-2882" r="-2"/>
          <a:stretch>
            <a:fillRect/>
          </a:stretch>
        </p:blipFill>
        <p:spPr bwMode="auto">
          <a:xfrm>
            <a:off x="1816760" y="2289312"/>
            <a:ext cx="727233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547812" y="3470275"/>
            <a:ext cx="205380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sz="3200" b="1" dirty="0">
                <a:solidFill>
                  <a:srgbClr val="FF3300"/>
                </a:solidFill>
                <a:ea typeface="黑体" panose="02010600030101010101" pitchFamily="49" charset="-122"/>
              </a:rPr>
              <a:t>龟兔赛跑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4" grpId="1" bldLvl="0" autoUpdateAnimBg="0"/>
      <p:bldP spid="5" grpId="0" bldLvl="0" autoUpdateAnimBg="0"/>
      <p:bldP spid="5" grpId="1" bldLvl="0" autoUpdateAnimBg="0"/>
      <p:bldP spid="8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744371" y="1035555"/>
            <a:ext cx="7416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2400" dirty="0" smtClean="0">
                <a:ea typeface="黑体" panose="02010600030101010101" pitchFamily="49" charset="-122"/>
              </a:rPr>
              <a:t>1.</a:t>
            </a:r>
            <a:r>
              <a:rPr lang="zh-CN" altLang="en-US" sz="2400" dirty="0" smtClean="0">
                <a:ea typeface="黑体" panose="02010600030101010101" pitchFamily="49" charset="-122"/>
              </a:rPr>
              <a:t>比较物体运动快慢的两种方式</a:t>
            </a:r>
            <a:r>
              <a:rPr lang="en-US" altLang="zh-CN" sz="2400" dirty="0" smtClean="0">
                <a:ea typeface="黑体" panose="02010600030101010101" pitchFamily="49" charset="-122"/>
              </a:rPr>
              <a:t>.</a:t>
            </a:r>
            <a:endParaRPr lang="zh-CN" sz="2400" dirty="0">
              <a:ea typeface="黑体" panose="02010600030101010101" pitchFamily="49" charset="-122"/>
            </a:endParaRPr>
          </a:p>
        </p:txBody>
      </p:sp>
      <p:pic>
        <p:nvPicPr>
          <p:cNvPr id="14" name="Picture 10" descr="W02013~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964" y="1908045"/>
            <a:ext cx="2952750" cy="2087563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</p:pic>
      <p:pic>
        <p:nvPicPr>
          <p:cNvPr id="15" name="Picture 10" descr="W02013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4508" y="1951491"/>
            <a:ext cx="308451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758237" y="4373335"/>
            <a:ext cx="30470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方正行楷简体" panose="03000509000000000000" charset="-122"/>
              </a:rPr>
              <a:t>相同时间比较路程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525986" y="4382666"/>
            <a:ext cx="26468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方正行楷简体" panose="03000509000000000000" charset="-122"/>
              </a:rPr>
              <a:t>相同路程比较时间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587046" y="5443505"/>
            <a:ext cx="72009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dirty="0">
                <a:latin typeface="方正楷体简体" panose="03000509000000000000" charset="-122"/>
                <a:ea typeface="方正楷体简体" panose="03000509000000000000" charset="-122"/>
              </a:rPr>
              <a:t>物理学中采用“</a:t>
            </a:r>
            <a:r>
              <a:rPr lang="zh-CN" altLang="en-US" sz="2400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相同时间比较路程</a:t>
            </a:r>
            <a:r>
              <a:rPr lang="zh-CN" altLang="en-US" sz="2400" dirty="0">
                <a:latin typeface="方正楷体简体" panose="03000509000000000000" charset="-122"/>
                <a:ea typeface="方正楷体简体" panose="03000509000000000000" charset="-122"/>
              </a:rPr>
              <a:t>”，也就是</a:t>
            </a:r>
            <a:r>
              <a:rPr lang="zh-CN" altLang="en-US" sz="2400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将物体运动的路程除以所用的时间。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3" grpId="1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8"/>
          <p:cNvGrpSpPr/>
          <p:nvPr/>
        </p:nvGrpSpPr>
        <p:grpSpPr bwMode="auto">
          <a:xfrm>
            <a:off x="1486646" y="1802850"/>
            <a:ext cx="7929562" cy="3429000"/>
            <a:chOff x="0" y="0"/>
            <a:chExt cx="7929618" cy="3429024"/>
          </a:xfrm>
        </p:grpSpPr>
        <p:grpSp>
          <p:nvGrpSpPr>
            <p:cNvPr id="26" name="组合 35"/>
            <p:cNvGrpSpPr/>
            <p:nvPr/>
          </p:nvGrpSpPr>
          <p:grpSpPr bwMode="auto">
            <a:xfrm>
              <a:off x="642942" y="428628"/>
              <a:ext cx="7286676" cy="2062103"/>
              <a:chOff x="0" y="0"/>
              <a:chExt cx="7286676" cy="2062103"/>
            </a:xfrm>
          </p:grpSpPr>
          <p:sp>
            <p:nvSpPr>
              <p:cNvPr id="28" name="TextBox 4"/>
              <p:cNvSpPr txBox="1">
                <a:spLocks noChangeArrowheads="1"/>
              </p:cNvSpPr>
              <p:nvPr/>
            </p:nvSpPr>
            <p:spPr bwMode="auto">
              <a:xfrm>
                <a:off x="857256" y="490467"/>
                <a:ext cx="6429420" cy="156966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latin typeface="宋体" panose="02010600030101010101" pitchFamily="2" charset="-122"/>
                  </a:rPr>
                  <a:t>定义：</a:t>
                </a:r>
                <a:r>
                  <a:rPr lang="zh-CN" altLang="en-US" sz="3200">
                    <a:solidFill>
                      <a:srgbClr val="0000FF"/>
                    </a:solidFill>
                    <a:latin typeface="宋体" panose="02010600030101010101" pitchFamily="2" charset="-122"/>
                  </a:rPr>
                  <a:t>路程和时间之比叫速度。</a:t>
                </a:r>
              </a:p>
              <a:p>
                <a:endParaRPr lang="en-US" sz="3200">
                  <a:latin typeface="宋体" panose="02010600030101010101" pitchFamily="2" charset="-122"/>
                </a:endParaRPr>
              </a:p>
              <a:p>
                <a:r>
                  <a:rPr lang="zh-CN" altLang="en-US" sz="3200">
                    <a:latin typeface="宋体" panose="02010600030101010101" pitchFamily="2" charset="-122"/>
                  </a:rPr>
                  <a:t>物理意义：</a:t>
                </a:r>
                <a:r>
                  <a:rPr lang="zh-CN" altLang="en-US" sz="3200">
                    <a:solidFill>
                      <a:srgbClr val="0000FF"/>
                    </a:solidFill>
                    <a:latin typeface="宋体" panose="02010600030101010101" pitchFamily="2" charset="-122"/>
                  </a:rPr>
                  <a:t>表示物体的运动快慢。</a:t>
                </a:r>
                <a:r>
                  <a:rPr lang="en-US" sz="3200">
                    <a:latin typeface="宋体" panose="02010600030101010101" pitchFamily="2" charset="-122"/>
                  </a:rPr>
                  <a:t>    </a:t>
                </a:r>
                <a:endParaRPr lang="zh-CN" altLang="en-US" sz="3200">
                  <a:latin typeface="宋体" panose="02010600030101010101" pitchFamily="2" charset="-122"/>
                </a:endParaRPr>
              </a:p>
            </p:txBody>
          </p:sp>
          <p:sp>
            <p:nvSpPr>
              <p:cNvPr id="29" name="TextBox 3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642921" cy="20621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 速</a:t>
                </a:r>
                <a:endParaRPr lang="en-US" sz="320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  <a:p>
                <a:endParaRPr lang="en-US" sz="320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  <a:p>
                <a:r>
                  <a:rPr lang="zh-CN" altLang="en-US" sz="320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度</a:t>
                </a:r>
              </a:p>
            </p:txBody>
          </p:sp>
          <p:sp>
            <p:nvSpPr>
              <p:cNvPr id="30" name="左大括号 33"/>
              <p:cNvSpPr/>
              <p:nvPr/>
            </p:nvSpPr>
            <p:spPr bwMode="auto">
              <a:xfrm>
                <a:off x="428628" y="776293"/>
                <a:ext cx="500065" cy="1071569"/>
              </a:xfrm>
              <a:prstGeom prst="leftBrace">
                <a:avLst>
                  <a:gd name="adj1" fmla="val 8333"/>
                  <a:gd name="adj2" fmla="val 50000"/>
                </a:avLst>
              </a:prstGeom>
              <a:noFill/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Franklin Gothic Book" pitchFamily="2"/>
                  <a:ea typeface="黑体" panose="02010600030101010101" pitchFamily="49" charset="-122"/>
                </a:endParaRPr>
              </a:p>
            </p:txBody>
          </p:sp>
        </p:grpSp>
        <p:sp>
          <p:nvSpPr>
            <p:cNvPr id="27" name="横卷形 37"/>
            <p:cNvSpPr>
              <a:spLocks noChangeArrowheads="1"/>
            </p:cNvSpPr>
            <p:nvPr/>
          </p:nvSpPr>
          <p:spPr bwMode="auto">
            <a:xfrm>
              <a:off x="0" y="0"/>
              <a:ext cx="7715304" cy="3429024"/>
            </a:xfrm>
            <a:prstGeom prst="horizontalScroll">
              <a:avLst>
                <a:gd name="adj" fmla="val 12500"/>
              </a:avLst>
            </a:prstGeom>
            <a:noFill/>
            <a:ln w="25400" cap="flat" cmpd="sng">
              <a:solidFill>
                <a:srgbClr val="695F0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Franklin Gothic Book" pitchFamily="2"/>
                <a:ea typeface="黑体" panose="02010600030101010101" pitchFamily="49" charset="-122"/>
              </a:endParaRPr>
            </a:p>
          </p:txBody>
        </p:sp>
      </p:grp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744371" y="1035555"/>
            <a:ext cx="121343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2400" dirty="0" smtClean="0">
                <a:ea typeface="黑体" panose="02010600030101010101" pitchFamily="49" charset="-122"/>
              </a:rPr>
              <a:t>2.</a:t>
            </a:r>
            <a:r>
              <a:rPr lang="zh-CN" altLang="en-US" sz="2400" dirty="0" smtClean="0">
                <a:ea typeface="黑体" panose="02010600030101010101" pitchFamily="49" charset="-122"/>
              </a:rPr>
              <a:t>速度</a:t>
            </a:r>
            <a:endParaRPr lang="zh-CN" sz="24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utoUpdateAnimBg="0"/>
      <p:bldP spid="31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9251" y="998290"/>
            <a:ext cx="446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/>
          </a:p>
        </p:txBody>
      </p:sp>
      <p:sp>
        <p:nvSpPr>
          <p:cNvPr id="8" name="文本框 2"/>
          <p:cNvSpPr txBox="1"/>
          <p:nvPr/>
        </p:nvSpPr>
        <p:spPr>
          <a:xfrm>
            <a:off x="539115" y="1669415"/>
            <a:ext cx="44278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各位同学，我们学习了这么久</a:t>
            </a:r>
            <a:r>
              <a:rPr lang="zh-CN" altLang="en-US" sz="2800" dirty="0" smtClean="0"/>
              <a:t>的物理</a:t>
            </a:r>
            <a:r>
              <a:rPr lang="zh-CN" altLang="en-US" sz="2800" dirty="0"/>
              <a:t>，还记得以前学过</a:t>
            </a:r>
            <a:r>
              <a:rPr lang="zh-CN" altLang="en-US" sz="2800" dirty="0" smtClean="0"/>
              <a:t>的物理的</a:t>
            </a:r>
            <a:r>
              <a:rPr lang="zh-CN" altLang="en-US" sz="2800" dirty="0"/>
              <a:t>基本知</a:t>
            </a:r>
            <a:r>
              <a:rPr lang="zh-CN" altLang="en-US" sz="2800" dirty="0" smtClean="0"/>
              <a:t>识吗？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现在我们一起来复习一下本章节的主要内容。</a:t>
            </a:r>
          </a:p>
        </p:txBody>
      </p:sp>
      <p:pic>
        <p:nvPicPr>
          <p:cNvPr id="9" name="Picture 5" descr="Imag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7010" y="1128106"/>
            <a:ext cx="6602136" cy="401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744371" y="850889"/>
            <a:ext cx="74168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2400" dirty="0" smtClean="0">
                <a:ea typeface="黑体" panose="02010600030101010101" pitchFamily="49" charset="-122"/>
              </a:rPr>
              <a:t>a.</a:t>
            </a:r>
            <a:r>
              <a:rPr lang="zh-CN" altLang="en-US" sz="2400" dirty="0" smtClean="0">
                <a:ea typeface="黑体" panose="02010600030101010101" pitchFamily="49" charset="-122"/>
              </a:rPr>
              <a:t>速度的定义式：</a:t>
            </a:r>
            <a:r>
              <a:rPr lang="en-US" altLang="zh-CN" sz="2400" dirty="0" smtClean="0">
                <a:ea typeface="黑体" panose="02010600030101010101" pitchFamily="49" charset="-122"/>
              </a:rPr>
              <a:t>v=s/t,</a:t>
            </a:r>
            <a:r>
              <a:rPr lang="zh-CN" altLang="en-US" sz="2400" dirty="0" smtClean="0">
                <a:ea typeface="黑体" panose="02010600030101010101" pitchFamily="49" charset="-122"/>
              </a:rPr>
              <a:t>其中</a:t>
            </a:r>
            <a:r>
              <a:rPr lang="en-US" altLang="zh-CN" sz="2400" dirty="0" smtClean="0">
                <a:ea typeface="黑体" panose="02010600030101010101" pitchFamily="49" charset="-122"/>
              </a:rPr>
              <a:t>v</a:t>
            </a:r>
            <a:r>
              <a:rPr lang="zh-CN" altLang="en-US" sz="2400" dirty="0" smtClean="0">
                <a:ea typeface="黑体" panose="02010600030101010101" pitchFamily="49" charset="-122"/>
              </a:rPr>
              <a:t>表示速度，</a:t>
            </a:r>
            <a:r>
              <a:rPr lang="en-US" altLang="zh-CN" sz="2400" dirty="0" smtClean="0">
                <a:ea typeface="黑体" panose="02010600030101010101" pitchFamily="49" charset="-122"/>
              </a:rPr>
              <a:t>s</a:t>
            </a:r>
            <a:r>
              <a:rPr lang="zh-CN" altLang="en-US" sz="2400" dirty="0" smtClean="0">
                <a:ea typeface="黑体" panose="02010600030101010101" pitchFamily="49" charset="-122"/>
              </a:rPr>
              <a:t>表示路程，</a:t>
            </a:r>
            <a:r>
              <a:rPr lang="en-US" altLang="zh-CN" sz="2400" dirty="0" smtClean="0">
                <a:ea typeface="黑体" panose="02010600030101010101" pitchFamily="49" charset="-122"/>
              </a:rPr>
              <a:t>t</a:t>
            </a:r>
            <a:r>
              <a:rPr lang="zh-CN" altLang="en-US" sz="2400" dirty="0" smtClean="0">
                <a:ea typeface="黑体" panose="02010600030101010101" pitchFamily="49" charset="-122"/>
              </a:rPr>
              <a:t>表示通过这段路程所用的时间</a:t>
            </a:r>
            <a:r>
              <a:rPr lang="en-US" altLang="zh-CN" sz="2400" dirty="0" smtClean="0">
                <a:ea typeface="黑体" panose="02010600030101010101" pitchFamily="49" charset="-122"/>
              </a:rPr>
              <a:t>.</a:t>
            </a:r>
            <a:endParaRPr lang="zh-CN" sz="2400" dirty="0">
              <a:ea typeface="黑体" panose="02010600030101010101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812795" y="1691808"/>
            <a:ext cx="7416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2400" dirty="0" smtClean="0">
                <a:ea typeface="黑体" panose="02010600030101010101" pitchFamily="49" charset="-122"/>
              </a:rPr>
              <a:t>b.</a:t>
            </a:r>
            <a:r>
              <a:rPr lang="zh-CN" altLang="en-US" sz="2400" dirty="0" smtClean="0">
                <a:ea typeface="黑体" panose="02010600030101010101" pitchFamily="49" charset="-122"/>
              </a:rPr>
              <a:t>路程和时间的计算：</a:t>
            </a:r>
            <a:r>
              <a:rPr lang="en-US" altLang="zh-CN" sz="2400" dirty="0" smtClean="0">
                <a:ea typeface="黑体" panose="02010600030101010101" pitchFamily="49" charset="-122"/>
              </a:rPr>
              <a:t>s=</a:t>
            </a:r>
            <a:r>
              <a:rPr lang="en-US" altLang="zh-CN" sz="2400" dirty="0" err="1" smtClean="0">
                <a:ea typeface="黑体" panose="02010600030101010101" pitchFamily="49" charset="-122"/>
              </a:rPr>
              <a:t>vt</a:t>
            </a:r>
            <a:r>
              <a:rPr lang="zh-CN" altLang="en-US" sz="2400" dirty="0" smtClean="0">
                <a:ea typeface="黑体" panose="02010600030101010101" pitchFamily="49" charset="-122"/>
              </a:rPr>
              <a:t>、</a:t>
            </a:r>
            <a:r>
              <a:rPr lang="en-US" altLang="zh-CN" sz="2400" dirty="0" smtClean="0">
                <a:ea typeface="黑体" panose="02010600030101010101" pitchFamily="49" charset="-122"/>
              </a:rPr>
              <a:t>t=s/v.</a:t>
            </a:r>
            <a:endParaRPr lang="zh-CN" sz="2400" dirty="0">
              <a:ea typeface="黑体" panose="02010600030101010101" pitchFamily="49" charset="-122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1535533" y="2201764"/>
            <a:ext cx="8963025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905" indent="228600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c.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在物理学上，我们用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                        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来</a:t>
            </a: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/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比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较物体运动快慢。速度的计算公式是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，速度的国际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单 </a:t>
            </a: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/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位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，符号是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，在交通运输上通常用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  </a:t>
            </a:r>
            <a:endParaRPr lang="en-US" altLang="zh-CN" sz="2400" b="1" u="sng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/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做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速度单位，符号是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。                               </a:t>
            </a:r>
            <a:endParaRPr lang="zh-CN" altLang="en-US" sz="2400" b="1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9067" y="3648269"/>
            <a:ext cx="3586616" cy="266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5263405" y="2209185"/>
            <a:ext cx="464820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相同时间内比较运动路程的长短 </a:t>
            </a:r>
            <a:endParaRPr lang="zh-CN" altLang="en-US" b="1" dirty="0">
              <a:solidFill>
                <a:srgbClr val="FF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047204" y="2566340"/>
            <a:ext cx="812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v=s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/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t</a:t>
            </a:r>
          </a:p>
        </p:txBody>
      </p:sp>
      <p:sp>
        <p:nvSpPr>
          <p:cNvPr id="26" name="矩形 5"/>
          <p:cNvSpPr>
            <a:spLocks noChangeArrowheads="1"/>
          </p:cNvSpPr>
          <p:nvPr/>
        </p:nvSpPr>
        <p:spPr bwMode="auto">
          <a:xfrm>
            <a:off x="2480518" y="2934446"/>
            <a:ext cx="10715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米每秒 </a:t>
            </a:r>
          </a:p>
        </p:txBody>
      </p: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5087063" y="2943776"/>
            <a:ext cx="6397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m/s</a:t>
            </a: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4768526" y="3285477"/>
            <a:ext cx="8604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k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/h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20" grpId="1" bldLvl="0" autoUpdateAnimBg="0"/>
      <p:bldP spid="21" grpId="0" bldLvl="0" autoUpdateAnimBg="0"/>
      <p:bldP spid="21" grpId="1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/>
          <p:nvPr/>
        </p:nvSpPr>
        <p:spPr>
          <a:xfrm>
            <a:off x="2495550" y="2205038"/>
            <a:ext cx="2952750" cy="398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zh-CN" sz="20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46" name="组合 7"/>
          <p:cNvGrpSpPr/>
          <p:nvPr/>
        </p:nvGrpSpPr>
        <p:grpSpPr bwMode="auto">
          <a:xfrm>
            <a:off x="1644813" y="739160"/>
            <a:ext cx="4214812" cy="3376612"/>
            <a:chOff x="0" y="0"/>
            <a:chExt cx="4214842" cy="3375978"/>
          </a:xfrm>
        </p:grpSpPr>
        <p:pic>
          <p:nvPicPr>
            <p:cNvPr id="47" name="图片 2" descr="001d7d5995c70e693fc14f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214842" cy="2714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TextBox 4"/>
            <p:cNvSpPr txBox="1">
              <a:spLocks noChangeArrowheads="1"/>
            </p:cNvSpPr>
            <p:nvPr/>
          </p:nvSpPr>
          <p:spPr bwMode="auto">
            <a:xfrm>
              <a:off x="642942" y="2856963"/>
              <a:ext cx="2673369" cy="51901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CN" sz="2800">
                  <a:latin typeface="宋体" panose="02010600030101010101" pitchFamily="2" charset="-122"/>
                  <a:ea typeface="方正魏碑简体" panose="03000509000000000000" charset="-122"/>
                </a:rPr>
                <a:t>列车沿直线运动</a:t>
              </a:r>
            </a:p>
          </p:txBody>
        </p:sp>
      </p:grpSp>
      <p:grpSp>
        <p:nvGrpSpPr>
          <p:cNvPr id="49" name="组合 8"/>
          <p:cNvGrpSpPr/>
          <p:nvPr/>
        </p:nvGrpSpPr>
        <p:grpSpPr bwMode="auto">
          <a:xfrm>
            <a:off x="6763981" y="832466"/>
            <a:ext cx="4016375" cy="3376612"/>
            <a:chOff x="0" y="0"/>
            <a:chExt cx="4016497" cy="3375978"/>
          </a:xfrm>
        </p:grpSpPr>
        <p:pic>
          <p:nvPicPr>
            <p:cNvPr id="50" name="图片 3" descr="3575152_200213008423_2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4016497" cy="2714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" name="TextBox 5"/>
            <p:cNvSpPr txBox="1">
              <a:spLocks noChangeArrowheads="1"/>
            </p:cNvSpPr>
            <p:nvPr/>
          </p:nvSpPr>
          <p:spPr bwMode="auto">
            <a:xfrm>
              <a:off x="587393" y="2856963"/>
              <a:ext cx="3029042" cy="51901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CN" sz="2800">
                  <a:latin typeface="宋体" panose="02010600030101010101" pitchFamily="2" charset="-122"/>
                  <a:ea typeface="方正魏碑简体" panose="03000509000000000000" charset="-122"/>
                </a:rPr>
                <a:t>过山车沿曲线运动</a:t>
              </a:r>
            </a:p>
          </p:txBody>
        </p:sp>
      </p:grpSp>
      <p:sp>
        <p:nvSpPr>
          <p:cNvPr id="52" name="TextBox 6"/>
          <p:cNvSpPr txBox="1">
            <a:spLocks noChangeArrowheads="1"/>
          </p:cNvSpPr>
          <p:nvPr/>
        </p:nvSpPr>
        <p:spPr bwMode="auto">
          <a:xfrm>
            <a:off x="1408793" y="4512356"/>
            <a:ext cx="8280400" cy="623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sz="2800" dirty="0">
                <a:latin typeface="宋体" panose="02010600030101010101" pitchFamily="2" charset="-122"/>
                <a:ea typeface="黑体" panose="02010600030101010101" pitchFamily="49" charset="-122"/>
              </a:rPr>
              <a:t>按照运动路线，机械运动分为</a:t>
            </a:r>
            <a:r>
              <a:rPr lang="zh-CN" sz="28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直线运动</a:t>
            </a:r>
            <a:r>
              <a:rPr lang="zh-CN" sz="2800" dirty="0">
                <a:latin typeface="宋体" panose="02010600030101010101" pitchFamily="2" charset="-122"/>
                <a:ea typeface="黑体" panose="02010600030101010101" pitchFamily="49" charset="-122"/>
              </a:rPr>
              <a:t>和</a:t>
            </a:r>
            <a:r>
              <a:rPr lang="zh-CN" sz="28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曲线运动</a:t>
            </a:r>
            <a:r>
              <a:rPr lang="zh-CN" sz="2800" dirty="0">
                <a:latin typeface="宋体" panose="02010600030101010101" pitchFamily="2" charset="-122"/>
                <a:ea typeface="黑体" panose="0201060003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556051" y="1018051"/>
            <a:ext cx="9099508" cy="13111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匀速直线运动：物体沿着直线快慢不变的运动叫做匀速直线运动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通俗地说，就是物体运动的速度大小和速度方向都不改变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反之，速度大小和方向只要有一者是变化的，这样的运动叫变速运动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44" name="组合 54"/>
          <p:cNvGrpSpPr/>
          <p:nvPr/>
        </p:nvGrpSpPr>
        <p:grpSpPr bwMode="auto">
          <a:xfrm>
            <a:off x="1078333" y="3119438"/>
            <a:ext cx="8786813" cy="1235075"/>
            <a:chOff x="0" y="0"/>
            <a:chExt cx="8786874" cy="1235554"/>
          </a:xfrm>
        </p:grpSpPr>
        <p:sp>
          <p:nvSpPr>
            <p:cNvPr id="45" name="矩形 5"/>
            <p:cNvSpPr>
              <a:spLocks noChangeArrowheads="1"/>
            </p:cNvSpPr>
            <p:nvPr/>
          </p:nvSpPr>
          <p:spPr bwMode="auto">
            <a:xfrm flipV="1">
              <a:off x="0" y="84171"/>
              <a:ext cx="8786874" cy="57013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98B954"/>
              </a:solidFill>
              <a:miter lim="800000"/>
            </a:ln>
            <a:effectLst>
              <a:outerShdw dist="20000" dir="5400000" algn="ctr" rotWithShape="0">
                <a:srgbClr val="000000">
                  <a:alpha val="34999"/>
                </a:srgbClr>
              </a:outerShdw>
            </a:effectLst>
          </p:spPr>
          <p:txBody>
            <a:bodyPr rot="1080000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</a:endParaRPr>
            </a:p>
          </p:txBody>
        </p:sp>
        <p:pic>
          <p:nvPicPr>
            <p:cNvPr id="46" name="图片 1" descr="image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71438" y="369332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矩形 6"/>
            <p:cNvSpPr>
              <a:spLocks noChangeArrowheads="1"/>
            </p:cNvSpPr>
            <p:nvPr/>
          </p:nvSpPr>
          <p:spPr bwMode="auto">
            <a:xfrm>
              <a:off x="0" y="654304"/>
              <a:ext cx="8786874" cy="71466"/>
            </a:xfrm>
            <a:prstGeom prst="rect">
              <a:avLst/>
            </a:prstGeom>
            <a:gradFill rotWithShape="1">
              <a:gsLst>
                <a:gs pos="0">
                  <a:srgbClr val="2787A0"/>
                </a:gs>
                <a:gs pos="80000">
                  <a:srgbClr val="36B1D2"/>
                </a:gs>
                <a:gs pos="100000">
                  <a:srgbClr val="34B3D6"/>
                </a:gs>
              </a:gsLst>
              <a:lin ang="5400000"/>
            </a:gradFill>
            <a:ln w="9525" cap="flat" cmpd="sng">
              <a:solidFill>
                <a:srgbClr val="46AAC5"/>
              </a:solidFill>
              <a:miter lim="800000"/>
            </a:ln>
            <a:effectLst>
              <a:outerShdw dist="23000" dir="5400000" algn="ctr" rotWithShape="0">
                <a:srgbClr val="000000">
                  <a:alpha val="31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  <p:pic>
          <p:nvPicPr>
            <p:cNvPr id="48" name="图片 7" descr="image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1857388" y="369332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9" name="图片 8" descr="image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3643338" y="369332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0" name="图片 9" descr="image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5500726" y="369332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" name="图片 10" descr="image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7286676" y="369332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52" name="直接连接符 22"/>
            <p:cNvCxnSpPr>
              <a:cxnSpLocks noChangeShapeType="1"/>
            </p:cNvCxnSpPr>
            <p:nvPr/>
          </p:nvCxnSpPr>
          <p:spPr bwMode="auto">
            <a:xfrm rot="5400000">
              <a:off x="964370" y="831376"/>
              <a:ext cx="214395" cy="3175"/>
            </a:xfrm>
            <a:prstGeom prst="line">
              <a:avLst/>
            </a:prstGeom>
            <a:noFill/>
            <a:ln w="28575" cap="flat" cmpd="sng">
              <a:solidFill>
                <a:schemeClr val="tx1"/>
              </a:solidFill>
              <a:round/>
            </a:ln>
            <a:effectLst/>
          </p:spPr>
        </p:cxnSp>
        <p:cxnSp>
          <p:nvCxnSpPr>
            <p:cNvPr id="53" name="直接连接符 24"/>
            <p:cNvCxnSpPr>
              <a:cxnSpLocks noChangeShapeType="1"/>
            </p:cNvCxnSpPr>
            <p:nvPr/>
          </p:nvCxnSpPr>
          <p:spPr bwMode="auto">
            <a:xfrm rot="5400000">
              <a:off x="2751113" y="832170"/>
              <a:ext cx="214395" cy="1588"/>
            </a:xfrm>
            <a:prstGeom prst="line">
              <a:avLst/>
            </a:prstGeom>
            <a:noFill/>
            <a:ln w="28575" cap="flat" cmpd="sng">
              <a:solidFill>
                <a:schemeClr val="tx1"/>
              </a:solidFill>
              <a:round/>
            </a:ln>
            <a:effectLst/>
          </p:spPr>
        </p:cxnSp>
        <p:cxnSp>
          <p:nvCxnSpPr>
            <p:cNvPr id="54" name="直接连接符 25"/>
            <p:cNvCxnSpPr>
              <a:cxnSpLocks noChangeShapeType="1"/>
            </p:cNvCxnSpPr>
            <p:nvPr/>
          </p:nvCxnSpPr>
          <p:spPr bwMode="auto">
            <a:xfrm rot="5400000">
              <a:off x="4537064" y="832170"/>
              <a:ext cx="214395" cy="1587"/>
            </a:xfrm>
            <a:prstGeom prst="line">
              <a:avLst/>
            </a:prstGeom>
            <a:noFill/>
            <a:ln w="28575" cap="flat" cmpd="sng">
              <a:solidFill>
                <a:schemeClr val="tx1"/>
              </a:solidFill>
              <a:round/>
            </a:ln>
            <a:effectLst/>
          </p:spPr>
        </p:cxnSp>
        <p:cxnSp>
          <p:nvCxnSpPr>
            <p:cNvPr id="55" name="直接连接符 28"/>
            <p:cNvCxnSpPr>
              <a:cxnSpLocks noChangeShapeType="1"/>
            </p:cNvCxnSpPr>
            <p:nvPr/>
          </p:nvCxnSpPr>
          <p:spPr bwMode="auto">
            <a:xfrm rot="5400000">
              <a:off x="6392864" y="832170"/>
              <a:ext cx="214395" cy="1588"/>
            </a:xfrm>
            <a:prstGeom prst="line">
              <a:avLst/>
            </a:prstGeom>
            <a:noFill/>
            <a:ln w="28575" cap="flat" cmpd="sng">
              <a:solidFill>
                <a:schemeClr val="tx1"/>
              </a:solidFill>
              <a:round/>
            </a:ln>
            <a:effectLst/>
          </p:spPr>
        </p:cxnSp>
        <p:cxnSp>
          <p:nvCxnSpPr>
            <p:cNvPr id="56" name="直接连接符 29"/>
            <p:cNvCxnSpPr>
              <a:cxnSpLocks noChangeShapeType="1"/>
            </p:cNvCxnSpPr>
            <p:nvPr/>
          </p:nvCxnSpPr>
          <p:spPr bwMode="auto">
            <a:xfrm rot="5400000">
              <a:off x="8180401" y="832170"/>
              <a:ext cx="214395" cy="1588"/>
            </a:xfrm>
            <a:prstGeom prst="line">
              <a:avLst/>
            </a:prstGeom>
            <a:noFill/>
            <a:ln w="28575" cap="flat" cmpd="sng">
              <a:solidFill>
                <a:schemeClr val="tx1"/>
              </a:solidFill>
              <a:round/>
            </a:ln>
            <a:effectLst/>
          </p:spPr>
        </p:cxnSp>
        <p:sp>
          <p:nvSpPr>
            <p:cNvPr id="57" name="TextBox 32"/>
            <p:cNvSpPr txBox="1">
              <a:spLocks noChangeArrowheads="1"/>
            </p:cNvSpPr>
            <p:nvPr/>
          </p:nvSpPr>
          <p:spPr bwMode="auto">
            <a:xfrm>
              <a:off x="928694" y="12142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0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58" name="TextBox 33"/>
            <p:cNvSpPr txBox="1">
              <a:spLocks noChangeArrowheads="1"/>
            </p:cNvSpPr>
            <p:nvPr/>
          </p:nvSpPr>
          <p:spPr bwMode="auto">
            <a:xfrm>
              <a:off x="928694" y="857256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0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59" name="TextBox 36"/>
            <p:cNvSpPr txBox="1">
              <a:spLocks noChangeArrowheads="1"/>
            </p:cNvSpPr>
            <p:nvPr/>
          </p:nvSpPr>
          <p:spPr bwMode="auto">
            <a:xfrm>
              <a:off x="2643206" y="0"/>
              <a:ext cx="504829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10s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0" name="TextBox 39"/>
            <p:cNvSpPr txBox="1">
              <a:spLocks noChangeArrowheads="1"/>
            </p:cNvSpPr>
            <p:nvPr/>
          </p:nvSpPr>
          <p:spPr bwMode="auto">
            <a:xfrm>
              <a:off x="4429156" y="12705"/>
              <a:ext cx="504829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20s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1" name="TextBox 41"/>
            <p:cNvSpPr txBox="1">
              <a:spLocks noChangeArrowheads="1"/>
            </p:cNvSpPr>
            <p:nvPr/>
          </p:nvSpPr>
          <p:spPr bwMode="auto">
            <a:xfrm>
              <a:off x="6296069" y="0"/>
              <a:ext cx="504829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30s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2" name="TextBox 43"/>
            <p:cNvSpPr txBox="1">
              <a:spLocks noChangeArrowheads="1"/>
            </p:cNvSpPr>
            <p:nvPr/>
          </p:nvSpPr>
          <p:spPr bwMode="auto">
            <a:xfrm>
              <a:off x="8082019" y="0"/>
              <a:ext cx="504829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40s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3" name="TextBox 46"/>
            <p:cNvSpPr txBox="1">
              <a:spLocks noChangeArrowheads="1"/>
            </p:cNvSpPr>
            <p:nvPr/>
          </p:nvSpPr>
          <p:spPr bwMode="auto">
            <a:xfrm>
              <a:off x="2565418" y="868699"/>
              <a:ext cx="714380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300m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4" name="TextBox 47"/>
            <p:cNvSpPr txBox="1">
              <a:spLocks noChangeArrowheads="1"/>
            </p:cNvSpPr>
            <p:nvPr/>
          </p:nvSpPr>
          <p:spPr bwMode="auto">
            <a:xfrm>
              <a:off x="4357718" y="868699"/>
              <a:ext cx="714380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600m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5" name="TextBox 48"/>
            <p:cNvSpPr txBox="1">
              <a:spLocks noChangeArrowheads="1"/>
            </p:cNvSpPr>
            <p:nvPr/>
          </p:nvSpPr>
          <p:spPr bwMode="auto">
            <a:xfrm>
              <a:off x="6208756" y="857582"/>
              <a:ext cx="714380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900m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6" name="TextBox 49"/>
            <p:cNvSpPr txBox="1">
              <a:spLocks noChangeArrowheads="1"/>
            </p:cNvSpPr>
            <p:nvPr/>
          </p:nvSpPr>
          <p:spPr bwMode="auto">
            <a:xfrm>
              <a:off x="7950256" y="868699"/>
              <a:ext cx="830268" cy="3668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en-US">
                  <a:latin typeface="黑体" panose="02010600030101010101" pitchFamily="49" charset="-122"/>
                  <a:ea typeface="黑体" panose="02010600030101010101" pitchFamily="49" charset="-122"/>
                </a:rPr>
                <a:t>1200m</a:t>
              </a:r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1116013" y="4797425"/>
            <a:ext cx="7848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28600"/>
            <a:r>
              <a:rPr lang="zh-CN" alt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甲车</a:t>
            </a:r>
            <a:r>
              <a:rPr 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在各段相同时间内通过的路程相同。（</a:t>
            </a:r>
            <a:r>
              <a:rPr 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30m/s</a:t>
            </a:r>
            <a:r>
              <a:rPr lang="zh-CN" alt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1759825" y="999412"/>
            <a:ext cx="7200900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在变速直线运动中，如果不关心在某处的快慢情况，只粗略计算全过程总体的快慢情况，</a:t>
            </a:r>
            <a:r>
              <a:rPr lang="zh-CN" altLang="en-US" sz="24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能否用</a:t>
            </a:r>
            <a:r>
              <a:rPr lang="en-US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v</a:t>
            </a:r>
            <a:r>
              <a:rPr 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s</a:t>
            </a:r>
            <a:r>
              <a:rPr 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/</a:t>
            </a:r>
            <a:r>
              <a:rPr lang="en-US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求速度？这时的意义如何</a:t>
            </a:r>
            <a:r>
              <a:rPr lang="en-US" sz="24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?</a:t>
            </a:r>
          </a:p>
        </p:txBody>
      </p:sp>
      <p:sp>
        <p:nvSpPr>
          <p:cNvPr id="50" name="AutoShape 3"/>
          <p:cNvSpPr>
            <a:spLocks noChangeArrowheads="1"/>
          </p:cNvSpPr>
          <p:nvPr/>
        </p:nvSpPr>
        <p:spPr bwMode="auto">
          <a:xfrm>
            <a:off x="1454151" y="2737854"/>
            <a:ext cx="8462963" cy="510778"/>
          </a:xfrm>
          <a:prstGeom prst="flowChartAlternateProcess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28600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可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用</a:t>
            </a:r>
            <a:r>
              <a:rPr lang="en-US" sz="2400" b="1" i="1" dirty="0"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v=s</a:t>
            </a:r>
            <a:r>
              <a:rPr lang="en-US" sz="2400" b="1" dirty="0"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/</a:t>
            </a:r>
            <a:r>
              <a:rPr lang="en-US" sz="2400" b="1" i="1" dirty="0">
                <a:latin typeface="Times New Roman" panose="02020603050405020304" pitchFamily="18" charset="0"/>
                <a:ea typeface="幼圆" panose="02010509060101010101" pitchFamily="49" charset="-122"/>
                <a:sym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计算总体运动速度</a:t>
            </a:r>
            <a:r>
              <a:rPr 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此时的速度称为</a:t>
            </a:r>
            <a:r>
              <a:rPr lang="zh-CN" altLang="en-US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平均速度</a:t>
            </a:r>
            <a:endParaRPr lang="zh-CN" altLang="en-US" dirty="0"/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1779394" y="3531799"/>
            <a:ext cx="234791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课本题例分析</a:t>
            </a:r>
          </a:p>
        </p:txBody>
      </p:sp>
      <p:sp>
        <p:nvSpPr>
          <p:cNvPr id="52" name="矩形 33"/>
          <p:cNvSpPr>
            <a:spLocks noChangeArrowheads="1"/>
          </p:cNvSpPr>
          <p:nvPr/>
        </p:nvSpPr>
        <p:spPr bwMode="auto">
          <a:xfrm>
            <a:off x="1414592" y="4393617"/>
            <a:ext cx="7127875" cy="1736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我国优秀运动员刘翔在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2004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雅典奥运会上勇夺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110m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跨栏金牌并打破奥运会纪录，成绩是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12.91s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。他的平均速度是多少？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utoUpdateAnimBg="0"/>
      <p:bldP spid="49" grpId="1" bldLvl="0" autoUpdateAnimBg="0"/>
      <p:bldP spid="50" grpId="0" bldLvl="0" autoUpdateAnimBg="0"/>
      <p:bldP spid="50" grpId="1" bldLvl="0" autoUpdateAnimBg="0"/>
      <p:bldP spid="51" grpId="0" bldLvl="0" autoUpdateAnimBg="0"/>
      <p:bldP spid="52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考点四  速度的测量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46" name="thethumbimage" descr="球场草地上的足球图片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236" y="1622035"/>
            <a:ext cx="46085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20" descr="4B5633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694" y="1631367"/>
            <a:ext cx="384016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2128546" y="5073812"/>
            <a:ext cx="3240088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sz="2800" dirty="0">
                <a:solidFill>
                  <a:srgbClr val="0000FF"/>
                </a:solidFill>
                <a:ea typeface="黑体" panose="02010600030101010101" pitchFamily="49" charset="-122"/>
              </a:rPr>
              <a:t>草地上滚动的足球</a:t>
            </a:r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7320384" y="5037073"/>
            <a:ext cx="3455988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sz="2800" dirty="0">
                <a:solidFill>
                  <a:srgbClr val="0000FF"/>
                </a:solidFill>
                <a:ea typeface="黑体" panose="02010600030101010101" pitchFamily="49" charset="-122"/>
              </a:rPr>
              <a:t>从房檐落下的水滴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 bldLvl="0" autoUpdateAnimBg="0"/>
      <p:bldP spid="49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15" name="Line 43"/>
          <p:cNvSpPr/>
          <p:nvPr/>
        </p:nvSpPr>
        <p:spPr>
          <a:xfrm>
            <a:off x="2057400" y="3276600"/>
            <a:ext cx="12954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3" name="Line 51"/>
          <p:cNvSpPr/>
          <p:nvPr/>
        </p:nvSpPr>
        <p:spPr>
          <a:xfrm>
            <a:off x="6743700" y="1700213"/>
            <a:ext cx="1296988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TextBox 1"/>
          <p:cNvSpPr txBox="1">
            <a:spLocks noChangeArrowheads="1"/>
          </p:cNvSpPr>
          <p:nvPr/>
        </p:nvSpPr>
        <p:spPr bwMode="auto">
          <a:xfrm>
            <a:off x="2493412" y="1047686"/>
            <a:ext cx="66071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宋体" panose="02010600030101010101" pitchFamily="2" charset="-122"/>
              </a:rPr>
              <a:t>实验：测量物体运动的平均速度</a:t>
            </a:r>
          </a:p>
        </p:txBody>
      </p:sp>
      <p:pic>
        <p:nvPicPr>
          <p:cNvPr id="55" name="图片 5" descr="IMG_19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7330" y="1883293"/>
            <a:ext cx="7786688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Box 2"/>
          <p:cNvSpPr txBox="1">
            <a:spLocks noChangeArrowheads="1"/>
          </p:cNvSpPr>
          <p:nvPr/>
        </p:nvSpPr>
        <p:spPr bwMode="auto">
          <a:xfrm>
            <a:off x="1824881" y="4497226"/>
            <a:ext cx="235032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实</a:t>
            </a:r>
            <a:r>
              <a:rPr lang="zh-CN" altLang="en-US" sz="2800" b="1" dirty="0">
                <a:latin typeface="宋体" panose="02010600030101010101" pitchFamily="2" charset="-122"/>
              </a:rPr>
              <a:t>验原理：</a:t>
            </a:r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3935931" y="4135276"/>
          <a:ext cx="1270550" cy="1285875"/>
        </p:xfrm>
        <a:graphic>
          <a:graphicData uri="http://schemas.openxmlformats.org/presentationml/2006/ole">
            <p:oleObj spid="_x0000_s1025" r:id="rId5" imgW="8534400" imgH="9448800" progId="Equation.3">
              <p:embed/>
            </p:oleObj>
          </a:graphicData>
        </a:graphic>
      </p:graphicFrame>
      <p:sp>
        <p:nvSpPr>
          <p:cNvPr id="58" name="TextBox 4"/>
          <p:cNvSpPr txBox="1">
            <a:spLocks noChangeArrowheads="1"/>
          </p:cNvSpPr>
          <p:nvPr/>
        </p:nvSpPr>
        <p:spPr bwMode="auto">
          <a:xfrm>
            <a:off x="1835767" y="5727636"/>
            <a:ext cx="667843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实</a:t>
            </a:r>
            <a:r>
              <a:rPr lang="zh-CN" altLang="en-US" sz="2800" b="1" dirty="0">
                <a:latin typeface="宋体" panose="02010600030101010101" pitchFamily="2" charset="-122"/>
              </a:rPr>
              <a:t>验器材：小车、斜面、停表、刻度尺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utoUpdateAnimBg="0"/>
      <p:bldP spid="56" grpId="0" autoUpdateAnimBg="0"/>
      <p:bldP spid="5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1735364" y="1498147"/>
            <a:ext cx="4194175" cy="2520950"/>
            <a:chOff x="0" y="0"/>
            <a:chExt cx="2642" cy="1890"/>
          </a:xfrm>
        </p:grpSpPr>
        <p:pic>
          <p:nvPicPr>
            <p:cNvPr id="4" name="图片 5" descr="IMG_1999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20"/>
              <a:ext cx="2642" cy="1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5" name="直接连接符 7"/>
            <p:cNvCxnSpPr>
              <a:cxnSpLocks noChangeShapeType="1"/>
            </p:cNvCxnSpPr>
            <p:nvPr/>
          </p:nvCxnSpPr>
          <p:spPr bwMode="auto">
            <a:xfrm rot="5400000">
              <a:off x="418" y="315"/>
              <a:ext cx="675" cy="45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</p:cxnSp>
        <p:cxnSp>
          <p:nvCxnSpPr>
            <p:cNvPr id="6" name="直接连接符 8"/>
            <p:cNvCxnSpPr>
              <a:cxnSpLocks noChangeShapeType="1"/>
            </p:cNvCxnSpPr>
            <p:nvPr/>
          </p:nvCxnSpPr>
          <p:spPr bwMode="auto">
            <a:xfrm rot="5400000">
              <a:off x="1903" y="447"/>
              <a:ext cx="675" cy="45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</p:cxnSp>
        <p:cxnSp>
          <p:nvCxnSpPr>
            <p:cNvPr id="7" name="直接箭头连接符 10"/>
            <p:cNvCxnSpPr>
              <a:cxnSpLocks noChangeShapeType="1"/>
            </p:cNvCxnSpPr>
            <p:nvPr/>
          </p:nvCxnSpPr>
          <p:spPr bwMode="auto">
            <a:xfrm>
              <a:off x="826" y="90"/>
              <a:ext cx="1350" cy="18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1276" y="180"/>
              <a:ext cx="349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F0000"/>
                  </a:solidFill>
                  <a:latin typeface="Calibri" panose="020F0502020204030204" charset="0"/>
                </a:rPr>
                <a:t>S</a:t>
              </a:r>
              <a:r>
                <a:rPr lang="en-US" sz="3600" b="1" baseline="-25000" dirty="0">
                  <a:solidFill>
                    <a:srgbClr val="FF0000"/>
                  </a:solidFill>
                  <a:latin typeface="Calibri" panose="020F0502020204030204" charset="0"/>
                </a:rPr>
                <a:t>2</a:t>
              </a:r>
              <a:endParaRPr lang="zh-CN" altLang="en-US" sz="3600" b="1" dirty="0">
                <a:solidFill>
                  <a:srgbClr val="FF0000"/>
                </a:solidFill>
                <a:latin typeface="Calibri" panose="020F0502020204030204" charset="0"/>
              </a:endParaRPr>
            </a:p>
          </p:txBody>
        </p:sp>
      </p:grpSp>
      <p:pic>
        <p:nvPicPr>
          <p:cNvPr id="9" name="图片 13" descr="IMG_2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5558" y="1787070"/>
            <a:ext cx="30956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836446" y="775801"/>
            <a:ext cx="4673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66CC"/>
                </a:solidFill>
                <a:latin typeface="宋体" panose="02010600030101010101" pitchFamily="2" charset="-122"/>
              </a:rPr>
              <a:t>实验步骤：课本第</a:t>
            </a:r>
            <a:r>
              <a:rPr lang="en-US" sz="3200" b="1" dirty="0">
                <a:solidFill>
                  <a:srgbClr val="0066CC"/>
                </a:solidFill>
                <a:latin typeface="宋体" panose="02010600030101010101" pitchFamily="2" charset="-122"/>
              </a:rPr>
              <a:t>23</a:t>
            </a:r>
            <a:r>
              <a:rPr lang="zh-CN" altLang="en-US" sz="3200" b="1" dirty="0">
                <a:solidFill>
                  <a:srgbClr val="0066CC"/>
                </a:solidFill>
                <a:latin typeface="宋体" panose="02010600030101010101" pitchFamily="2" charset="-122"/>
              </a:rPr>
              <a:t>页。</a:t>
            </a: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1843801" y="3875931"/>
            <a:ext cx="7561262" cy="237648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F83AE"/>
              </a:gs>
              <a:gs pos="50000">
                <a:schemeClr val="bg1"/>
              </a:gs>
              <a:gs pos="100000">
                <a:srgbClr val="BF83AE"/>
              </a:gs>
            </a:gsLst>
            <a:lin ang="5400000" scaled="1"/>
          </a:gradFill>
          <a:ln w="9525" cap="flat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注意：</a:t>
            </a:r>
            <a:r>
              <a:rPr lang="en-US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．小车运动距离为车头到车头的距离。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ctr"/>
            <a:r>
              <a:rPr lang="en-US" sz="2800" b="1">
                <a:latin typeface="宋体" panose="02010600030101010101" pitchFamily="2" charset="-122"/>
              </a:rPr>
              <a:t>   2</a:t>
            </a:r>
            <a:r>
              <a:rPr lang="zh-CN" altLang="en-US" sz="2800" b="1">
                <a:latin typeface="宋体" panose="02010600030101010101" pitchFamily="2" charset="-122"/>
              </a:rPr>
              <a:t>．小车从斜面顶端要从静止释放。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ctr"/>
            <a:r>
              <a:rPr lang="en-US" sz="2800" b="1">
                <a:latin typeface="宋体" panose="02010600030101010101" pitchFamily="2" charset="-122"/>
              </a:rPr>
              <a:t>     3</a:t>
            </a:r>
            <a:r>
              <a:rPr lang="zh-CN" altLang="en-US" sz="2800" b="1">
                <a:latin typeface="宋体" panose="02010600030101010101" pitchFamily="2" charset="-122"/>
              </a:rPr>
              <a:t>．测量过程中不要改变斜面的坡度。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（同组的两名同学分别完成一次，并对比。）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59825" y="999412"/>
            <a:ext cx="72009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刻度尺和停表的使用和读数</a:t>
            </a:r>
            <a:endParaRPr lang="en-US" sz="2400" b="1" dirty="0">
              <a:solidFill>
                <a:srgbClr val="FF33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81596" y="1926253"/>
            <a:ext cx="86686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实验设计中斜面的倾角较小的原因：使小车从斜面顶端运动到底端所用的时间较长，从而可方便测量时间，减小误差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00731" y="3263640"/>
            <a:ext cx="86686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斜面的作用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使小车获得向前运动的动力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69155" y="4367763"/>
            <a:ext cx="86686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6.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金属片的作用：确定小车运动的终点在同一位置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4" grpId="1" bldLvl="0" autoUpdateAnimBg="0"/>
      <p:bldP spid="5" grpId="0" bldLvl="0" autoUpdateAnimBg="0"/>
      <p:bldP spid="5" grpId="1" bldLvl="0" autoUpdateAnimBg="0"/>
      <p:bldP spid="6" grpId="0" bldLvl="0" autoUpdateAnimBg="0"/>
      <p:bldP spid="6" grpId="1" bldLvl="0" autoUpdateAnimBg="0"/>
      <p:bldP spid="7" grpId="0" bldLvl="0" autoUpdateAnimBg="0"/>
      <p:bldP spid="7" grpId="1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47813" y="981075"/>
            <a:ext cx="71199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实验记录表格</a:t>
            </a:r>
            <a:r>
              <a:rPr lang="zh-CN" altLang="en-US" sz="3200" b="1" dirty="0">
                <a:latin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zh-CN" altLang="en-US" sz="3200" b="1" dirty="0">
                <a:solidFill>
                  <a:srgbClr val="0066CC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（记录结果要有单位）</a:t>
            </a:r>
            <a:endParaRPr lang="zh-CN" altLang="en-US" sz="32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7" name="Group 3"/>
          <p:cNvGraphicFramePr>
            <a:graphicFrameLocks noGrp="1"/>
          </p:cNvGraphicFramePr>
          <p:nvPr/>
        </p:nvGraphicFramePr>
        <p:xfrm>
          <a:off x="1424249" y="2341985"/>
          <a:ext cx="7429500" cy="1806303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  <a:gridCol w="2476500"/>
              </a:tblGrid>
              <a:tr h="5583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行楷简体" panose="03000509000000000000" charset="-122"/>
                          <a:ea typeface="方正行楷简体" panose="03000509000000000000" charset="-122"/>
                        </a:rPr>
                        <a:t>路 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方正行楷简体" panose="03000509000000000000" charset="-122"/>
                        </a:rPr>
                        <a:t>运动时间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方正行楷简体" panose="03000509000000000000" charset="-122"/>
                        </a:rPr>
                        <a:t>平均速度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2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s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1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t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v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65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s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t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v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2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pitchFamily="1" charset="-122"/>
                        </a:rPr>
                        <a:t>=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重点实验解读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74209" y="993290"/>
            <a:ext cx="8437562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00FF"/>
                </a:solidFill>
              </a:rPr>
              <a:t>       </a:t>
            </a:r>
          </a:p>
          <a:p>
            <a:r>
              <a:rPr lang="en-US" sz="2800" b="1" dirty="0" smtClean="0">
                <a:solidFill>
                  <a:srgbClr val="0066CC"/>
                </a:solidFill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  </a:t>
            </a:r>
            <a:endParaRPr lang="en-US" sz="2800" b="1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1044" y="1114308"/>
            <a:ext cx="840066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  测量平均速度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实验原理：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v=s/t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测量工具：斜面、金属片、小车、刻度尺和停表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刻度尺和停表的使用和读数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实验设计中斜面的倾角较小的原因：使小车从斜面顶端运动到底端所用的时间较长，从而可方便测量时间，减小误差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斜面的作用：使小车获得向前运动的动力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金属片的作用：确定小车运动的终点在同一位置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0996" y="2541865"/>
            <a:ext cx="492443" cy="1910756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测量和机械运动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2106760" y="662731"/>
            <a:ext cx="871332" cy="55199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43759" y="481960"/>
            <a:ext cx="2056747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长度和时间的测量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5156917" y="201336"/>
            <a:ext cx="170092" cy="119962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3493" y="6009313"/>
            <a:ext cx="1661160" cy="3657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速度的测量</a:t>
            </a:r>
            <a:endParaRPr lang="zh-CN" altLang="en-US" dirty="0"/>
          </a:p>
        </p:txBody>
      </p:sp>
      <p:sp>
        <p:nvSpPr>
          <p:cNvPr id="7" name="左大括号 6"/>
          <p:cNvSpPr/>
          <p:nvPr/>
        </p:nvSpPr>
        <p:spPr>
          <a:xfrm>
            <a:off x="4502575" y="1906416"/>
            <a:ext cx="227965" cy="147447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45630" y="100668"/>
            <a:ext cx="135012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长度的测量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554018" y="669872"/>
            <a:ext cx="1392065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时间的测量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562408" y="1166071"/>
            <a:ext cx="350694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误差</a:t>
            </a:r>
            <a:r>
              <a:rPr lang="en-US" altLang="zh-CN" dirty="0" smtClean="0"/>
              <a:t>:</a:t>
            </a:r>
            <a:r>
              <a:rPr lang="zh-CN" altLang="en-US" dirty="0" smtClean="0"/>
              <a:t>测量值和真实值之间的差异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>
            <a:off x="4588778" y="4163171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02239" y="1778664"/>
            <a:ext cx="4328373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机械运动：物体位置的变化叫做机械运动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030814" y="2452638"/>
            <a:ext cx="422515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参照物：选作标准、假定为不动的物体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929633" y="3985721"/>
            <a:ext cx="674213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速度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914980" y="4845504"/>
            <a:ext cx="1363980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运动的形式</a:t>
            </a:r>
            <a:endParaRPr lang="zh-CN" altLang="en-US" dirty="0"/>
          </a:p>
        </p:txBody>
      </p:sp>
      <p:sp>
        <p:nvSpPr>
          <p:cNvPr id="19" name="左大括号 18"/>
          <p:cNvSpPr/>
          <p:nvPr/>
        </p:nvSpPr>
        <p:spPr>
          <a:xfrm>
            <a:off x="4829478" y="5771794"/>
            <a:ext cx="198755" cy="75184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25153" y="5601481"/>
            <a:ext cx="300444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测量工具：刻度尺、停表等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000944" y="3140314"/>
            <a:ext cx="692357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运动和静止的相对性：物体是运动还是静止，取决于所选的参照物</a:t>
            </a:r>
            <a:endParaRPr lang="zh-CN" altLang="en-US" dirty="0"/>
          </a:p>
        </p:txBody>
      </p:sp>
      <p:sp>
        <p:nvSpPr>
          <p:cNvPr id="23" name="文本框 3"/>
          <p:cNvSpPr txBox="1"/>
          <p:nvPr/>
        </p:nvSpPr>
        <p:spPr>
          <a:xfrm>
            <a:off x="3087102" y="2421214"/>
            <a:ext cx="135906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运动的描述</a:t>
            </a:r>
            <a:endParaRPr lang="zh-CN" altLang="en-US" dirty="0"/>
          </a:p>
        </p:txBody>
      </p:sp>
      <p:sp>
        <p:nvSpPr>
          <p:cNvPr id="24" name="文本框 3"/>
          <p:cNvSpPr txBox="1"/>
          <p:nvPr/>
        </p:nvSpPr>
        <p:spPr>
          <a:xfrm>
            <a:off x="3147223" y="4301746"/>
            <a:ext cx="135906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运动的快慢</a:t>
            </a:r>
            <a:endParaRPr lang="zh-CN" altLang="en-US" dirty="0"/>
          </a:p>
        </p:txBody>
      </p:sp>
      <p:sp>
        <p:nvSpPr>
          <p:cNvPr id="25" name="文本框 19"/>
          <p:cNvSpPr txBox="1"/>
          <p:nvPr/>
        </p:nvSpPr>
        <p:spPr>
          <a:xfrm>
            <a:off x="5234940" y="6307554"/>
            <a:ext cx="200561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测量原理：</a:t>
            </a:r>
            <a:r>
              <a:rPr lang="en-US" altLang="zh-CN" dirty="0" smtClean="0"/>
              <a:t>v=s/t</a:t>
            </a:r>
            <a:endParaRPr lang="zh-CN" altLang="en-US" dirty="0"/>
          </a:p>
        </p:txBody>
      </p:sp>
      <p:sp>
        <p:nvSpPr>
          <p:cNvPr id="34" name="左大括号 33"/>
          <p:cNvSpPr/>
          <p:nvPr/>
        </p:nvSpPr>
        <p:spPr>
          <a:xfrm>
            <a:off x="5683569" y="3765065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13"/>
          <p:cNvSpPr txBox="1"/>
          <p:nvPr/>
        </p:nvSpPr>
        <p:spPr>
          <a:xfrm>
            <a:off x="5847143" y="3671590"/>
            <a:ext cx="298894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意义：表示物体运动的快慢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文本框 13"/>
          <p:cNvSpPr txBox="1"/>
          <p:nvPr/>
        </p:nvSpPr>
        <p:spPr>
          <a:xfrm>
            <a:off x="5868914" y="4206545"/>
            <a:ext cx="298894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定义：路程与时间之比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6349153" y="4682575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13"/>
          <p:cNvSpPr txBox="1"/>
          <p:nvPr/>
        </p:nvSpPr>
        <p:spPr>
          <a:xfrm>
            <a:off x="6466074" y="4598431"/>
            <a:ext cx="441342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匀速直线运动：沿直线且速度不变的运动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文本框 13"/>
          <p:cNvSpPr txBox="1"/>
          <p:nvPr/>
        </p:nvSpPr>
        <p:spPr>
          <a:xfrm>
            <a:off x="6506506" y="5170709"/>
            <a:ext cx="3589216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变速运动：速度发生变化的运动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8" grpId="0" animBg="1"/>
      <p:bldP spid="19" grpId="0" bldLvl="0" animBg="1"/>
      <p:bldP spid="20" grpId="0" animBg="1"/>
      <p:bldP spid="22" grpId="0" bldLvl="0" animBg="1"/>
      <p:bldP spid="25" grpId="0" animBg="1"/>
      <p:bldP spid="34" grpId="0" animBg="1"/>
      <p:bldP spid="35" grpId="0" bldLvl="0" animBg="1"/>
      <p:bldP spid="36" grpId="0" bldLvl="0" animBg="1"/>
      <p:bldP spid="37" grpId="0" animBg="1"/>
      <p:bldP spid="38" grpId="0" bldLvl="0" animBg="1"/>
      <p:bldP spid="3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71625" y="584835"/>
            <a:ext cx="93230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 b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(2017</a:t>
            </a:r>
            <a:r>
              <a:rPr lang="zh-CN" altLang="en-US" sz="2400" b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年广州</a:t>
            </a:r>
            <a:r>
              <a:rPr lang="en-US" altLang="zh-CN" sz="2400" b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小明看到滑雪运动员从越陡的坡滑下时，越快滑到底端．对此他猜想：“物体离地高度一定时，斜面坡度越大，物体从静止开始滑到底端的平均速度也越大”．请你设计实验验证其猜想．  </a:t>
            </a:r>
          </a:p>
          <a:p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实验所需的公式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2400" b="0" u="sng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lang="en-US" altLang="zh-CN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571625" y="2522855"/>
            <a:ext cx="91871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实验器材：除了如图所示的器材，你还需要的测量工具有</a:t>
            </a:r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</a:p>
          <a:p>
            <a:pPr algn="l"/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          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实验步骤（可用画图或文字表述）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</a:t>
            </a:r>
            <a:endParaRPr lang="zh-CN" altLang="en-US" sz="2400" u="sng"/>
          </a:p>
        </p:txBody>
      </p:sp>
      <p:pic>
        <p:nvPicPr>
          <p:cNvPr id="4" name="图片 1" descr="QQ截图20170705093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435" y="4275455"/>
            <a:ext cx="4315460" cy="23710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1603375" y="303530"/>
            <a:ext cx="919226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(1)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实验所需的公式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1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根据公式</a:t>
            </a:r>
            <a:r>
              <a:rPr lang="en-US" altLang="zh-CN" sz="2400" i="1" dirty="0" smtClean="0">
                <a:ln>
                  <a:noFill/>
                </a:ln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  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需要用刻度尺测量路程，用停表记录时间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.(3)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①用木块作支撑物将长木板搭成斜面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②用刻度尺测长木板（斜面）的长度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③让小车从斜面的顶端自由释放，用秒表记下小车从顶端到底端的运动时间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④改变斜面的坡度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重复第3步实验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⑤再改变斜面的坡度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重复第3步实验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⑥由速度公式</a:t>
            </a:r>
            <a:r>
              <a:rPr kumimoji="0" lang="zh-CN" sz="2400" b="0" i="1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  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40296" name="Rectangle 8"/>
          <p:cNvSpPr>
            <a:spLocks noChangeArrowheads="1"/>
          </p:cNvSpPr>
          <p:nvPr/>
        </p:nvSpPr>
        <p:spPr bwMode="auto">
          <a:xfrm>
            <a:off x="2729115" y="4513938"/>
            <a:ext cx="3928188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333375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604645" y="4028440"/>
            <a:ext cx="9449435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en-US" altLang="zh-CN" sz="2400" b="0" i="1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   (2)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刻度尺、停表（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）①用木板作支撑物将木板搭成斜面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用刻度测长木板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斜面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让小车从斜面的顶端自由释放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用秒表记下小车从顶端到底端的运动时间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④改变斜面的坡度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重复第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步实验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再改变斜面的坡度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重复第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步实验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;⑥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由速度公式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v=  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求出小车的速度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比较速度与坡度的关系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得出实验结论</a:t>
            </a:r>
            <a:r>
              <a:rPr kumimoji="0" lang="en-US" altLang="zh-CN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2820" y="3204210"/>
            <a:ext cx="51593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求出小车的速度，比较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速度与坡度</a:t>
            </a: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73742855" name="对象 1073742854"/>
          <p:cNvGraphicFramePr>
            <a:graphicFrameLocks/>
          </p:cNvGraphicFramePr>
          <p:nvPr/>
        </p:nvGraphicFramePr>
        <p:xfrm>
          <a:off x="6209348" y="303213"/>
          <a:ext cx="239395" cy="1148715"/>
        </p:xfrm>
        <a:graphic>
          <a:graphicData uri="http://schemas.openxmlformats.org/presentationml/2006/ole">
            <p:oleObj spid="_x0000_s45061" r:id="rId3" imgW="139680" imgH="634680" progId="Equation.3">
              <p:embed/>
            </p:oleObj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55205" y="469981"/>
            <a:ext cx="149056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8432483" y="333058"/>
          <a:ext cx="239395" cy="1148715"/>
        </p:xfrm>
        <a:graphic>
          <a:graphicData uri="http://schemas.openxmlformats.org/presentationml/2006/ole">
            <p:oleObj spid="_x0000_s45060" r:id="rId4" imgW="139680" imgH="634680" progId="Equation.3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3205798" y="3056573"/>
          <a:ext cx="239395" cy="1148715"/>
        </p:xfrm>
        <a:graphic>
          <a:graphicData uri="http://schemas.openxmlformats.org/presentationml/2006/ole">
            <p:oleObj spid="_x0000_s45059" r:id="rId5" imgW="139680" imgH="634680" progId="Equation.3">
              <p:embed/>
            </p:oleObj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8159750" y="3198495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的关系，得出实验</a:t>
            </a:r>
          </a:p>
          <a:p>
            <a:pPr indent="0"/>
            <a:endParaRPr lang="en-US" altLang="zh-CN" sz="2400" b="0"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" name="对象 16"/>
          <p:cNvGraphicFramePr>
            <a:graphicFrameLocks/>
          </p:cNvGraphicFramePr>
          <p:nvPr/>
        </p:nvGraphicFramePr>
        <p:xfrm>
          <a:off x="4033203" y="4052253"/>
          <a:ext cx="239395" cy="1148715"/>
        </p:xfrm>
        <a:graphic>
          <a:graphicData uri="http://schemas.openxmlformats.org/presentationml/2006/ole">
            <p:oleObj spid="_x0000_s45058" r:id="rId6" imgW="139680" imgH="634680" progId="Equation.3">
              <p:embed/>
            </p:oleObj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732915" y="3745230"/>
            <a:ext cx="254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b="0"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2" name="对象 21"/>
          <p:cNvGraphicFramePr>
            <a:graphicFrameLocks/>
          </p:cNvGraphicFramePr>
          <p:nvPr/>
        </p:nvGraphicFramePr>
        <p:xfrm>
          <a:off x="1954848" y="6146483"/>
          <a:ext cx="239395" cy="1148715"/>
        </p:xfrm>
        <a:graphic>
          <a:graphicData uri="http://schemas.openxmlformats.org/presentationml/2006/ole">
            <p:oleObj spid="_x0000_s45057" r:id="rId7" imgW="139680" imgH="634680" progId="Equation.3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54150" y="448310"/>
            <a:ext cx="1897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  <a:uFillTx/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873125" y="1442720"/>
            <a:ext cx="330136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53936" y="1032173"/>
            <a:ext cx="8668690" cy="3580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1.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年海南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琼岛四季瓜果香，下列四种海南瓜果成熟后，一般情况下，单个瓜果体积最接近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2cm</a:t>
            </a:r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的是            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   )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A.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木瓜      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B.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菠萝      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C.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龙眼       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D.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椰子</a:t>
            </a:r>
          </a:p>
          <a:p>
            <a:pPr fontAlgn="auto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63980" y="3248660"/>
            <a:ext cx="859536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海南瓜果木瓜、菠萝、龙眼、椰子成熟后，一般情况下，单个瓜果体积最接近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2cm</a:t>
            </a:r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的是龙眼，其余水果的体积都远远大于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cm</a:t>
            </a:r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故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ABD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错误，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正确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41450" y="451485"/>
            <a:ext cx="186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  <a:uFillTx/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41450" y="1035050"/>
            <a:ext cx="9391015" cy="3580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2.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年邵阳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2017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月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327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日，我国的天舟一号货运飞船与天宫二号空间实验室成功对接，首次完成推进剂在轨补加试验，实现了空间推进领域的一次重大技术跨越，如图是它们成功对接时的情形，此时若认为天宫二号是静止的，则所选的参照物是         （   ）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 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太阳 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B.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月亮 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地球  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D.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天舟一号</a:t>
            </a:r>
            <a:endParaRPr lang="zh-CN" altLang="en-US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zh-CN" altLang="en-US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97635" y="3819525"/>
            <a:ext cx="9396730" cy="3230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天宫二号相对于地球、月球、太阳，均有位置的变化，故以它们为参照物，天宫二号是运动的，故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错误，天舟一号飞船与天宫二号实现成功对接后，保持相对静止，以对方为参照物，两者都是静止的，故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1443356" y="410845"/>
            <a:ext cx="193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  <a:uFillTx/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230" y="2529840"/>
            <a:ext cx="1811020" cy="1552575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43355" y="994410"/>
            <a:ext cx="8847455" cy="587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3.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年济宁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某物体从地面上某一点出发沿直线运动，其</a:t>
            </a:r>
            <a:r>
              <a:rPr lang="en-US" altLang="zh-CN" sz="2400" i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s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-</a:t>
            </a:r>
            <a:r>
              <a:rPr lang="en-US" altLang="zh-CN" sz="2400" i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图象如图所示，对物体的运动情况进行分析，得出结论不正确的是 （   ）                               </a:t>
            </a: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物体在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6s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内运动的路程为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15m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B.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以地球为参照物，物体在中间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内静止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物体在前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内和后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内的速度相等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D.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物体在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6s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内的平均速度为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2.5m/s</a:t>
            </a:r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97635" y="433070"/>
            <a:ext cx="9396730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图象可知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=6s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=15m,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即物体在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内运动的路程为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15m,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图象可知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2～4s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物体运动的路程为零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其速度为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则以地球为参照物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物体在中间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内静止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物体在前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内运动的路程为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5m,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内运动的路程为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15m-5m=10m,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即在相等时间内物体运动的路程不相等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v=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物体在前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内和后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内的速度不相等，故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内的平均速度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v=  =    =2.5 m/s,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1073742855" name="对象 1073742854"/>
          <p:cNvGraphicFramePr>
            <a:graphicFrameLocks/>
          </p:cNvGraphicFramePr>
          <p:nvPr/>
        </p:nvGraphicFramePr>
        <p:xfrm>
          <a:off x="6841808" y="2650808"/>
          <a:ext cx="239395" cy="1148715"/>
        </p:xfrm>
        <a:graphic>
          <a:graphicData uri="http://schemas.openxmlformats.org/presentationml/2006/ole">
            <p:oleObj spid="_x0000_s53251" r:id="rId3" imgW="139680" imgH="634680" progId="Equation.3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8855393" y="3199448"/>
          <a:ext cx="239395" cy="1148715"/>
        </p:xfrm>
        <a:graphic>
          <a:graphicData uri="http://schemas.openxmlformats.org/presentationml/2006/ole">
            <p:oleObj spid="_x0000_s53250" r:id="rId4" imgW="139680" imgH="634680" progId="Equation.3">
              <p:embed/>
            </p:oleObj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9274810" y="3277870"/>
          <a:ext cx="555625" cy="991870"/>
        </p:xfrm>
        <a:graphic>
          <a:graphicData uri="http://schemas.openxmlformats.org/presentationml/2006/ole">
            <p:oleObj spid="_x0000_s53249" r:id="rId5" imgW="330120" imgH="634680" progId="Equation.3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98600" y="481965"/>
            <a:ext cx="1835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83335" y="1065530"/>
            <a:ext cx="10171430" cy="5242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4.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年怀化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2017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月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日，我国自主研制生产的首架大飞机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C919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在上海浦东国际机场首飞成功，飞机在跑道上滑行大约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3000m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后起飞升空，用时约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50s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，则飞机在滑行过程中的平均速度约为</a:t>
            </a:r>
            <a:r>
              <a:rPr lang="zh-CN" altLang="en-US" sz="2400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m/s,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起飞后，以地面为参照物，飞机是</a:t>
            </a:r>
            <a:r>
              <a:rPr lang="zh-CN" altLang="en-US" sz="2400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静止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或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运动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）的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                              </a:t>
            </a:r>
          </a:p>
          <a:p>
            <a:pPr fontAlgn="auto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zh-CN" altLang="en-US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en-US" altLang="zh-CN" sz="2400" baseline="300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20800" y="3320733"/>
            <a:ext cx="1009650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飞机滑行的距离是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3000m,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时间是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50s,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则飞机的平均速度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v=  =3000m/50s=60m/s;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起飞后，以地面为参照物，飞机相对于地面的位置在不断变化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，所以飞机是运动的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60  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运动</a:t>
            </a: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1073742855" name="对象 1073742854"/>
          <p:cNvGraphicFramePr>
            <a:graphicFrameLocks/>
          </p:cNvGraphicFramePr>
          <p:nvPr/>
        </p:nvGraphicFramePr>
        <p:xfrm>
          <a:off x="10672763" y="3320733"/>
          <a:ext cx="239395" cy="1148715"/>
        </p:xfrm>
        <a:graphic>
          <a:graphicData uri="http://schemas.openxmlformats.org/presentationml/2006/ole">
            <p:oleObj spid="_x0000_s57345" r:id="rId3" imgW="139680" imgH="634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长度和时间的测量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12" name="Picture 6" descr="W02014081431791447598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1480" y="1320334"/>
            <a:ext cx="3095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W020140814318701199879[1]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7694" y="1129863"/>
            <a:ext cx="2592388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8"/>
          <p:cNvSpPr>
            <a:spLocks noChangeArrowheads="1"/>
          </p:cNvSpPr>
          <p:nvPr/>
        </p:nvSpPr>
        <p:spPr bwMode="auto">
          <a:xfrm>
            <a:off x="2067930" y="5489284"/>
            <a:ext cx="33194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400" b="1" i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ＡＢ</a:t>
            </a:r>
            <a:r>
              <a:rPr lang="zh-CN" altLang="en-US" sz="24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和</a:t>
            </a:r>
            <a:r>
              <a:rPr lang="zh-CN" altLang="en-US" sz="2400" b="1" i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ＣＤ</a:t>
            </a:r>
            <a:r>
              <a:rPr lang="zh-CN" altLang="en-US" sz="24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哪个较长？</a:t>
            </a:r>
          </a:p>
        </p:txBody>
      </p:sp>
      <p:sp>
        <p:nvSpPr>
          <p:cNvPr id="15" name="TextBox 60"/>
          <p:cNvSpPr>
            <a:spLocks noChangeArrowheads="1"/>
          </p:cNvSpPr>
          <p:nvPr/>
        </p:nvSpPr>
        <p:spPr bwMode="auto">
          <a:xfrm>
            <a:off x="6613525" y="5462763"/>
            <a:ext cx="3894138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中心两个圆哪个较大？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206526" y="6088442"/>
            <a:ext cx="3430588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只靠感官判断不准确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6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6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ldLvl="0" autoUpdateAnimBg="0"/>
      <p:bldP spid="15" grpId="0" bldLvl="0" autoUpdateAnimBg="0"/>
      <p:bldP spid="16" grpId="0" bldLvl="0" autoUpdateAnimBg="0"/>
      <p:bldP spid="16" grpId="1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3510689" y="519333"/>
            <a:ext cx="2856555" cy="63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考点知识归纳</a:t>
            </a:r>
            <a:endParaRPr lang="zh-CN" altLang="en-US" sz="32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545284" y="1510019"/>
            <a:ext cx="9706063" cy="4696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长度的单位：国际单位是米（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），常用单位有千米（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km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）、分米（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dm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）、厘米（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）、毫米（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mm)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、微米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(</a:t>
            </a:r>
            <a:r>
              <a:rPr lang="el-GR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μ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）、纳米（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nm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换算关系为：</a:t>
            </a: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1km=10</a:t>
            </a:r>
            <a:r>
              <a:rPr lang="en-US" altLang="zh-CN" sz="2400" b="1" baseline="30000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m         1m=10dm  </a:t>
            </a: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                      </a:t>
            </a: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                      1dm=10cm         1cm=10mm   </a:t>
            </a: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                     </a:t>
            </a: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                       1mm=10</a:t>
            </a:r>
            <a:r>
              <a:rPr lang="en-US" altLang="zh-CN" sz="2400" b="1" baseline="30000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3</a:t>
            </a:r>
            <a:r>
              <a:rPr lang="el-GR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μ</a:t>
            </a: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m     1</a:t>
            </a:r>
            <a:r>
              <a:rPr lang="el-GR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μ</a:t>
            </a: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m =10</a:t>
            </a:r>
            <a:r>
              <a:rPr lang="en-US" altLang="zh-CN" sz="2400" b="1" baseline="30000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nm</a:t>
            </a:r>
          </a:p>
          <a:p>
            <a:pPr marL="1905" indent="228600">
              <a:lnSpc>
                <a:spcPct val="110000"/>
              </a:lnSpc>
            </a:pPr>
            <a:endParaRPr lang="en-US" altLang="zh-CN" sz="2400" b="1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400" b="1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ea typeface="幼圆" panose="02010509060101010101" pitchFamily="49" charset="-122"/>
                <a:sym typeface="Times New Roman" panose="02020603050405020304" pitchFamily="18" charset="0"/>
              </a:rPr>
              <a:t>、长度的测量：测量长度的基本工具是刻度尺</a:t>
            </a:r>
            <a:endParaRPr lang="en-US" altLang="zh-CN" sz="2400" b="1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400" b="1" baseline="30000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400" b="1" baseline="30000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547664" y="980728"/>
            <a:ext cx="2879725" cy="4985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刻度尺的使用规则</a:t>
            </a:r>
            <a:r>
              <a:rPr lang="zh-CN" altLang="en-US" sz="20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95288" y="1628775"/>
            <a:ext cx="8713787" cy="4561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选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：根据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选择适当的刻度尺。</a:t>
            </a: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观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：使用刻度尺前要观察它的零刻线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。</a:t>
            </a: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放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用刻度尺测长度时，零刻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度要</a:t>
            </a:r>
            <a:r>
              <a:rPr lang="zh-CN" altLang="en-US" sz="2400" b="1" u="sng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u="sng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sz="2400" b="1" u="sng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，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有刻度线的一边要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被测物体且与被测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边</a:t>
            </a:r>
            <a:r>
              <a:rPr lang="zh-CN" altLang="en-US" sz="2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保持平行 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即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紧贴物体且不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）。</a:t>
            </a: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看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：读数时视线要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刻度线（与尺面垂直）。</a:t>
            </a: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E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读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：在精确测量时，要估读到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。（要估读且只能估读一位）</a:t>
            </a:r>
          </a:p>
          <a:p>
            <a:pPr marL="1905" indent="228600" algn="ctr">
              <a:lnSpc>
                <a:spcPct val="110000"/>
              </a:lnSpc>
            </a:pPr>
            <a:r>
              <a:rPr 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F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、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记</a:t>
            </a:r>
            <a:r>
              <a:rPr lang="zh-CN" altLang="en-US" sz="2400" b="1" dirty="0">
                <a:ea typeface="幼圆" panose="020105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：测量结果由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和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组成。（也可表达为：测  量结果由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值﹑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值和</a:t>
            </a:r>
            <a:r>
              <a:rPr lang="zh-CN" alt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sz="2400" b="1" u="sng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组成）。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64512" y="1620386"/>
            <a:ext cx="1198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测量要求</a:t>
            </a: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7114418" y="2035408"/>
            <a:ext cx="1325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是否磨损 </a:t>
            </a: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899592" y="2420888"/>
            <a:ext cx="690563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量程</a:t>
            </a:r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2470150" y="2398713"/>
            <a:ext cx="944563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分度值</a:t>
            </a: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6370638" y="2852738"/>
            <a:ext cx="184731" cy="389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endParaRPr lang="zh-CN" altLang="en-US" sz="20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矩形 13"/>
          <p:cNvSpPr>
            <a:spLocks noChangeArrowheads="1"/>
          </p:cNvSpPr>
          <p:nvPr/>
        </p:nvSpPr>
        <p:spPr bwMode="auto">
          <a:xfrm>
            <a:off x="6370638" y="2852738"/>
            <a:ext cx="2468562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对准被测物体的一端</a:t>
            </a:r>
          </a:p>
        </p:txBody>
      </p:sp>
      <p:sp>
        <p:nvSpPr>
          <p:cNvPr id="19" name="矩形 14"/>
          <p:cNvSpPr>
            <a:spLocks noChangeArrowheads="1"/>
          </p:cNvSpPr>
          <p:nvPr/>
        </p:nvSpPr>
        <p:spPr bwMode="auto">
          <a:xfrm>
            <a:off x="3353447" y="3293373"/>
            <a:ext cx="692150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紧靠</a:t>
            </a:r>
          </a:p>
        </p:txBody>
      </p:sp>
      <p:sp>
        <p:nvSpPr>
          <p:cNvPr id="20" name="矩形 16"/>
          <p:cNvSpPr>
            <a:spLocks noChangeArrowheads="1"/>
          </p:cNvSpPr>
          <p:nvPr/>
        </p:nvSpPr>
        <p:spPr bwMode="auto">
          <a:xfrm>
            <a:off x="2555875" y="3644900"/>
            <a:ext cx="690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歪斜</a:t>
            </a: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694136" y="4043144"/>
            <a:ext cx="1071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正对着 </a:t>
            </a:r>
          </a:p>
        </p:txBody>
      </p:sp>
      <p:sp>
        <p:nvSpPr>
          <p:cNvPr id="22" name="矩形 18"/>
          <p:cNvSpPr>
            <a:spLocks noChangeArrowheads="1"/>
          </p:cNvSpPr>
          <p:nvPr/>
        </p:nvSpPr>
        <p:spPr bwMode="auto">
          <a:xfrm>
            <a:off x="6358288" y="4495786"/>
            <a:ext cx="2087562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分度值的下一位</a:t>
            </a:r>
            <a:r>
              <a:rPr 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4010404" y="5254392"/>
            <a:ext cx="690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数字</a:t>
            </a:r>
          </a:p>
        </p:txBody>
      </p:sp>
      <p:sp>
        <p:nvSpPr>
          <p:cNvPr id="24" name="矩形 20"/>
          <p:cNvSpPr>
            <a:spLocks noChangeArrowheads="1"/>
          </p:cNvSpPr>
          <p:nvPr/>
        </p:nvSpPr>
        <p:spPr bwMode="auto">
          <a:xfrm>
            <a:off x="5075602" y="5246003"/>
            <a:ext cx="692150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单位</a:t>
            </a:r>
          </a:p>
        </p:txBody>
      </p:sp>
      <p:sp>
        <p:nvSpPr>
          <p:cNvPr id="25" name="矩形 22"/>
          <p:cNvSpPr>
            <a:spLocks noChangeArrowheads="1"/>
          </p:cNvSpPr>
          <p:nvPr/>
        </p:nvSpPr>
        <p:spPr bwMode="auto">
          <a:xfrm>
            <a:off x="3174447" y="5694581"/>
            <a:ext cx="690563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准确</a:t>
            </a:r>
          </a:p>
        </p:txBody>
      </p:sp>
      <p:sp>
        <p:nvSpPr>
          <p:cNvPr id="26" name="矩形 23"/>
          <p:cNvSpPr>
            <a:spLocks noChangeArrowheads="1"/>
          </p:cNvSpPr>
          <p:nvPr/>
        </p:nvSpPr>
        <p:spPr bwMode="auto">
          <a:xfrm>
            <a:off x="4977410" y="5701383"/>
            <a:ext cx="690563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估读</a:t>
            </a:r>
          </a:p>
        </p:txBody>
      </p:sp>
      <p:sp>
        <p:nvSpPr>
          <p:cNvPr id="27" name="矩形 24"/>
          <p:cNvSpPr>
            <a:spLocks noChangeArrowheads="1"/>
          </p:cNvSpPr>
          <p:nvPr/>
        </p:nvSpPr>
        <p:spPr bwMode="auto">
          <a:xfrm>
            <a:off x="6566061" y="5709772"/>
            <a:ext cx="690562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单位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936246" y="1398310"/>
            <a:ext cx="8691563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28600"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545284" y="1371601"/>
            <a:ext cx="10128936" cy="51736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时间的单位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国际单位是秒（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s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），常用单位有分（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min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）、小时（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h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）    天、月、年等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  <a:p>
            <a:pPr marL="1905" indent="228600">
              <a:lnSpc>
                <a:spcPct val="110000"/>
              </a:lnSpc>
            </a:pP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测量时间的工具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钟表、秒表等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  <a:p>
            <a:pPr marL="1905" indent="228600">
              <a:lnSpc>
                <a:spcPct val="110000"/>
              </a:lnSpc>
            </a:pP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5.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误差：测量值和真实值之间的差异叫误差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误差只能减少，不能避免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</a:p>
          <a:p>
            <a:pPr marL="1905" indent="228600">
              <a:lnSpc>
                <a:spcPct val="110000"/>
              </a:lnSpc>
            </a:pP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减小误差的方法：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）多次测量求平均值；</a:t>
            </a: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Wingdings" panose="05000000000000000000" pitchFamily="2" charset="2"/>
            </a:endParaRP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                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）选用精密的测量工具；</a:t>
            </a: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Wingdings" panose="05000000000000000000" pitchFamily="2" charset="2"/>
            </a:endParaRPr>
          </a:p>
          <a:p>
            <a:pPr marL="1905" indent="228600">
              <a:lnSpc>
                <a:spcPct val="110000"/>
              </a:lnSpc>
            </a:pP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                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）改进测量方法</a:t>
            </a:r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  <a:sym typeface="Wingdings" panose="05000000000000000000" pitchFamily="2" charset="2"/>
              </a:rPr>
              <a:t>.</a:t>
            </a:r>
            <a:endParaRPr lang="en-US" altLang="zh-CN" sz="2400" b="1" dirty="0" smtClean="0"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000" b="1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400" b="1" baseline="30000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  <a:p>
            <a:pPr marL="1905" indent="228600">
              <a:lnSpc>
                <a:spcPct val="110000"/>
              </a:lnSpc>
            </a:pPr>
            <a:endParaRPr lang="en-US" altLang="zh-CN" sz="2400" b="1" baseline="30000" dirty="0" smtClean="0"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7" name="Text Box 43"/>
          <p:cNvSpPr txBox="1"/>
          <p:nvPr/>
        </p:nvSpPr>
        <p:spPr>
          <a:xfrm>
            <a:off x="2438400" y="1219200"/>
            <a:ext cx="457200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algn="l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 运动的描述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4" name="Picture 6" descr="W02014082033937000188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10" y="1171546"/>
            <a:ext cx="6624637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33"/>
          <p:cNvGrpSpPr/>
          <p:nvPr/>
        </p:nvGrpSpPr>
        <p:grpSpPr bwMode="auto">
          <a:xfrm>
            <a:off x="2489491" y="4369688"/>
            <a:ext cx="6048375" cy="1943100"/>
            <a:chOff x="0" y="0"/>
            <a:chExt cx="6072212" cy="3286159"/>
          </a:xfrm>
        </p:grpSpPr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785838" y="428640"/>
              <a:ext cx="4929225" cy="22467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</a:rPr>
                <a:t>哈雷彗星、飞奔的猎豹、爬行的蜗牛，它们的运动有没有共同点，共同点是什么？</a:t>
              </a:r>
            </a:p>
          </p:txBody>
        </p:sp>
        <p:sp>
          <p:nvSpPr>
            <p:cNvPr id="7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6072212" cy="3286159"/>
            </a:xfrm>
            <a:prstGeom prst="cloudCallout">
              <a:avLst>
                <a:gd name="adj1" fmla="val -43750"/>
                <a:gd name="adj2" fmla="val 70000"/>
              </a:avLst>
            </a:prstGeom>
            <a:noFill/>
            <a:ln w="25400" cap="flat" cmpd="sng">
              <a:solidFill>
                <a:srgbClr val="FF0000"/>
              </a:solidFill>
              <a:miter lim="800000"/>
            </a:ln>
            <a:effectLst/>
          </p:spPr>
          <p:txBody>
            <a:bodyPr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28678"/>
          <p:cNvSpPr txBox="1"/>
          <p:nvPr/>
        </p:nvSpPr>
        <p:spPr>
          <a:xfrm>
            <a:off x="3843338" y="583565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/>
            <a:endParaRPr sz="1800" dirty="0"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476375" y="981075"/>
            <a:ext cx="18473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en-US" sz="32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556051" y="980728"/>
            <a:ext cx="6396711" cy="4985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宇宙中的一切物体都是在不停地运动着的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778845" y="2058361"/>
            <a:ext cx="2381250" cy="2365375"/>
            <a:chOff x="0" y="0"/>
            <a:chExt cx="2381267" cy="2363685"/>
          </a:xfrm>
        </p:grpSpPr>
        <p:pic>
          <p:nvPicPr>
            <p:cNvPr id="12" name="图片 5" descr="liebao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381267" cy="1785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62999"/>
                </a:srgbClr>
              </a:outerShdw>
            </a:effectLst>
          </p:spPr>
        </p:pic>
        <p:sp>
          <p:nvSpPr>
            <p:cNvPr id="13" name="TextBox 7"/>
            <p:cNvSpPr txBox="1">
              <a:spLocks noChangeArrowheads="1"/>
            </p:cNvSpPr>
            <p:nvPr/>
          </p:nvSpPr>
          <p:spPr bwMode="auto">
            <a:xfrm>
              <a:off x="19050" y="1844595"/>
              <a:ext cx="1970102" cy="519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_GB2312" panose="02010609030101010101" pitchFamily="1" charset="-122"/>
                </a:rPr>
                <a:t>飞奔的猎豹</a:t>
              </a:r>
            </a:p>
          </p:txBody>
        </p:sp>
      </p:grpSp>
      <p:grpSp>
        <p:nvGrpSpPr>
          <p:cNvPr id="14" name="组合 11"/>
          <p:cNvGrpSpPr/>
          <p:nvPr/>
        </p:nvGrpSpPr>
        <p:grpSpPr bwMode="auto">
          <a:xfrm>
            <a:off x="4648332" y="2041583"/>
            <a:ext cx="2701925" cy="2352675"/>
            <a:chOff x="0" y="0"/>
            <a:chExt cx="2701593" cy="2352691"/>
          </a:xfrm>
        </p:grpSpPr>
        <p:pic>
          <p:nvPicPr>
            <p:cNvPr id="15" name="Picture 4" descr="1145791592045537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556" y="0"/>
              <a:ext cx="2646037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62999"/>
                </a:srgbClr>
              </a:outerShdw>
            </a:effectLst>
          </p:spPr>
        </p:pic>
        <p:sp>
          <p:nvSpPr>
            <p:cNvPr id="16" name="TextBox 8"/>
            <p:cNvSpPr txBox="1">
              <a:spLocks noChangeArrowheads="1"/>
            </p:cNvSpPr>
            <p:nvPr/>
          </p:nvSpPr>
          <p:spPr bwMode="auto">
            <a:xfrm>
              <a:off x="0" y="1833575"/>
              <a:ext cx="2684133" cy="51911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_GB2312" panose="02010609030101010101" pitchFamily="1" charset="-122"/>
                </a:rPr>
                <a:t>穿梭宇宙的彗星</a:t>
              </a:r>
            </a:p>
          </p:txBody>
        </p:sp>
      </p:grpSp>
      <p:grpSp>
        <p:nvGrpSpPr>
          <p:cNvPr id="17" name="组合 12"/>
          <p:cNvGrpSpPr/>
          <p:nvPr/>
        </p:nvGrpSpPr>
        <p:grpSpPr bwMode="auto">
          <a:xfrm>
            <a:off x="8226192" y="2066750"/>
            <a:ext cx="2500313" cy="2305050"/>
            <a:chOff x="0" y="0"/>
            <a:chExt cx="2714644" cy="2398793"/>
          </a:xfrm>
        </p:grpSpPr>
        <p:pic>
          <p:nvPicPr>
            <p:cNvPr id="18" name="图片 6" descr="woniu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2714644" cy="1856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62999"/>
                </a:srgbClr>
              </a:outerShdw>
            </a:effectLst>
          </p:spPr>
        </p:pic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377465" y="1858197"/>
              <a:ext cx="2138967" cy="5405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_GB2312" panose="02010609030101010101" pitchFamily="1" charset="-122"/>
                </a:rPr>
                <a:t>缓慢的蜗牛</a:t>
              </a:r>
            </a:p>
          </p:txBody>
        </p:sp>
      </p:grp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549060" y="4992064"/>
            <a:ext cx="6396711" cy="4985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他们的共同特点：</a:t>
            </a:r>
            <a:r>
              <a:rPr lang="zh-CN" altLang="en-US" sz="2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位置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随时间不断地</a:t>
            </a:r>
            <a:r>
              <a:rPr lang="zh-CN" altLang="en-US" sz="2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变化</a:t>
            </a:r>
            <a:r>
              <a:rPr lang="en-US" altLang="zh-CN" sz="2400" b="1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2489</Words>
  <Application>WPS 演示</Application>
  <PresentationFormat>自定义</PresentationFormat>
  <Paragraphs>253</Paragraphs>
  <Slides>36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109</cp:revision>
  <dcterms:created xsi:type="dcterms:W3CDTF">2016-07-20T08:49:00Z</dcterms:created>
  <dcterms:modified xsi:type="dcterms:W3CDTF">2017-10-30T23:13:52Z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