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73" r:id="rId2"/>
    <p:sldId id="299" r:id="rId3"/>
    <p:sldId id="285" r:id="rId4"/>
    <p:sldId id="357" r:id="rId5"/>
    <p:sldId id="308" r:id="rId6"/>
    <p:sldId id="327" r:id="rId7"/>
    <p:sldId id="311" r:id="rId8"/>
    <p:sldId id="326" r:id="rId9"/>
    <p:sldId id="328" r:id="rId10"/>
    <p:sldId id="301" r:id="rId11"/>
    <p:sldId id="300" r:id="rId12"/>
    <p:sldId id="378" r:id="rId13"/>
    <p:sldId id="385" r:id="rId14"/>
    <p:sldId id="386" r:id="rId15"/>
    <p:sldId id="313" r:id="rId16"/>
    <p:sldId id="314" r:id="rId17"/>
    <p:sldId id="303" r:id="rId18"/>
    <p:sldId id="387" r:id="rId19"/>
    <p:sldId id="388" r:id="rId20"/>
    <p:sldId id="333" r:id="rId21"/>
    <p:sldId id="337" r:id="rId22"/>
    <p:sldId id="338" r:id="rId23"/>
    <p:sldId id="302" r:id="rId24"/>
    <p:sldId id="381" r:id="rId25"/>
    <p:sldId id="383" r:id="rId26"/>
    <p:sldId id="307" r:id="rId27"/>
    <p:sldId id="317" r:id="rId28"/>
    <p:sldId id="319" r:id="rId29"/>
    <p:sldId id="384" r:id="rId30"/>
    <p:sldId id="349" r:id="rId31"/>
    <p:sldId id="352" r:id="rId32"/>
    <p:sldId id="353" r:id="rId33"/>
    <p:sldId id="354" r:id="rId34"/>
    <p:sldId id="389" r:id="rId3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71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9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3.bin"/><Relationship Id="rId7" Type="http://schemas.openxmlformats.org/officeDocument/2006/relationships/package" Target="../embeddings/Microsoft_Word___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__3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__5.docx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jpeg"/><Relationship Id="rId5" Type="http://schemas.openxmlformats.org/officeDocument/2006/relationships/image" Target="../media/image11.emf"/><Relationship Id="rId4" Type="http://schemas.openxmlformats.org/officeDocument/2006/relationships/package" Target="../embeddings/Microsoft_Word___6.doc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emf"/><Relationship Id="rId5" Type="http://schemas.openxmlformats.org/officeDocument/2006/relationships/package" Target="../embeddings/Microsoft_Word___7.docx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__8.docx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emf"/><Relationship Id="rId5" Type="http://schemas.openxmlformats.org/officeDocument/2006/relationships/package" Target="../embeddings/Microsoft_Word___9.docx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__10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emf"/><Relationship Id="rId5" Type="http://schemas.openxmlformats.org/officeDocument/2006/relationships/package" Target="../embeddings/Microsoft_Word___11.docx"/><Relationship Id="rId4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13.docx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jpeg"/><Relationship Id="rId5" Type="http://schemas.openxmlformats.org/officeDocument/2006/relationships/image" Target="../media/image27.emf"/><Relationship Id="rId4" Type="http://schemas.openxmlformats.org/officeDocument/2006/relationships/package" Target="../embeddings/Microsoft_Word___12.docx"/><Relationship Id="rId9" Type="http://schemas.openxmlformats.org/officeDocument/2006/relationships/image" Target="../media/image28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0.emf"/><Relationship Id="rId4" Type="http://schemas.openxmlformats.org/officeDocument/2006/relationships/package" Target="../embeddings/Microsoft_Word___14.docx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Word___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__1.doc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2806947" y="2035227"/>
            <a:ext cx="4105858" cy="68113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第八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  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神奇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的压强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固体的压力和压强的计算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</a:t>
            </a:r>
            <a:r>
              <a:rPr lang="en-US" dirty="0" smtClean="0"/>
              <a:t>p=  </a:t>
            </a:r>
            <a:r>
              <a:rPr lang="zh-CN" altLang="en-US" dirty="0" smtClean="0"/>
              <a:t>是压强的定义式，普遍适用，一般用来计算固体压强，计算顺序是先压力</a:t>
            </a:r>
            <a:r>
              <a:rPr lang="en-US" dirty="0" smtClean="0"/>
              <a:t>F=G=mg</a:t>
            </a:r>
            <a:r>
              <a:rPr lang="zh-CN" altLang="en-US" dirty="0" smtClean="0"/>
              <a:t>后压强</a:t>
            </a:r>
            <a:r>
              <a:rPr lang="en-US" dirty="0" smtClean="0"/>
              <a:t>p=        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）当固体为密度均匀的柱体时，通过推导使用</a:t>
            </a:r>
            <a:r>
              <a:rPr lang="en-US" dirty="0" smtClean="0"/>
              <a:t>p=</a:t>
            </a:r>
            <a:r>
              <a:rPr lang="en-US" dirty="0" err="1" smtClean="0"/>
              <a:t>ρgh</a:t>
            </a:r>
            <a:r>
              <a:rPr lang="zh-CN" altLang="en-US" dirty="0" smtClean="0"/>
              <a:t>，可以更方便解题。</a:t>
            </a:r>
            <a:endParaRPr lang="zh-CN" altLang="en-US" dirty="0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696181" y="1080964"/>
          <a:ext cx="4048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文档" r:id="rId4" imgW="411480" imgH="594360" progId="Office12.wps.Document.8">
                  <p:embed/>
                </p:oleObj>
              </mc:Choice>
              <mc:Fallback>
                <p:oleObj name="文档" r:id="rId4" imgW="411480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181" y="1080964"/>
                        <a:ext cx="4048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564304" y="1490419"/>
          <a:ext cx="4048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文档" r:id="rId7" imgW="411480" imgH="594360" progId="Office12.wps.Document.8">
                  <p:embed/>
                </p:oleObj>
              </mc:Choice>
              <mc:Fallback>
                <p:oleObj name="文档" r:id="rId7" imgW="411480" imgH="59436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304" y="1490419"/>
                        <a:ext cx="404813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90" y="272793"/>
            <a:ext cx="4697170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黄石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8-5</a:t>
            </a:r>
            <a:r>
              <a:rPr lang="zh-CN" altLang="en-US" dirty="0" smtClean="0"/>
              <a:t>所示，有三个实心圆柱体甲、乙、丙，放在水平地面上，其中甲、乙高度相同，乙、丙的底面积相同，三者对地面的压强相等，下列判断正确的是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8-5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&gt;ρ</a:t>
            </a:r>
            <a:r>
              <a:rPr lang="zh-CN" altLang="en-US" baseline="-25000" dirty="0" smtClean="0"/>
              <a:t>丙</a:t>
            </a:r>
            <a:r>
              <a:rPr lang="en-US" dirty="0" smtClean="0"/>
              <a:t>	</a:t>
            </a:r>
            <a:r>
              <a:rPr lang="en-US" dirty="0" err="1" smtClean="0"/>
              <a:t>B.ρ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丙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C.m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=m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=m</a:t>
            </a:r>
            <a:r>
              <a:rPr lang="zh-CN" altLang="en-US" baseline="-25000" dirty="0" smtClean="0"/>
              <a:t>丙</a:t>
            </a:r>
            <a:r>
              <a:rPr lang="en-US" dirty="0" smtClean="0"/>
              <a:t>	</a:t>
            </a:r>
            <a:r>
              <a:rPr lang="en-US" dirty="0" err="1" smtClean="0"/>
              <a:t>D.m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&gt;m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=m</a:t>
            </a:r>
            <a:r>
              <a:rPr lang="zh-CN" altLang="en-US" baseline="-25000" dirty="0" smtClean="0"/>
              <a:t>丙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20WNW142.EPS" descr="id:214750132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81169" y="2090485"/>
            <a:ext cx="1995784" cy="1439737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475891" y="388882"/>
            <a:ext cx="3436880" cy="38318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三个实心圆柱体竖放在水平地面上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三者对地面的压强相等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且</a:t>
            </a:r>
            <a:r>
              <a:rPr lang="en-US" dirty="0" smtClean="0">
                <a:solidFill>
                  <a:srgbClr val="C00000"/>
                </a:solidFill>
              </a:rPr>
              <a:t>h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=h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&lt;h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,ρ=,</a:t>
            </a:r>
            <a:r>
              <a:rPr lang="zh-CN" altLang="en-US" dirty="0" smtClean="0">
                <a:solidFill>
                  <a:srgbClr val="C00000"/>
                </a:solidFill>
              </a:rPr>
              <a:t>则</a:t>
            </a:r>
            <a:r>
              <a:rPr lang="en-US" dirty="0" smtClean="0">
                <a:solidFill>
                  <a:srgbClr val="C00000"/>
                </a:solidFill>
              </a:rPr>
              <a:t>ρ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=ρ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&gt;ρ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正确、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错误。由于</a:t>
            </a:r>
            <a:r>
              <a:rPr lang="en-US" dirty="0" smtClean="0">
                <a:solidFill>
                  <a:srgbClr val="C00000"/>
                </a:solidFill>
              </a:rPr>
              <a:t>S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&lt;S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=S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</a:t>
            </a:r>
            <a:r>
              <a:rPr lang="en-US" dirty="0" smtClean="0">
                <a:solidFill>
                  <a:srgbClr val="C00000"/>
                </a:solidFill>
              </a:rPr>
              <a:t>p=      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F=</a:t>
            </a:r>
            <a:r>
              <a:rPr lang="en-US" dirty="0" err="1" smtClean="0">
                <a:solidFill>
                  <a:srgbClr val="C00000"/>
                </a:solidFill>
              </a:rPr>
              <a:t>pS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,F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&lt;F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=F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由于圆柱体对地面的压力等于自身重力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</a:t>
            </a:r>
            <a:r>
              <a:rPr lang="en-US" dirty="0" smtClean="0">
                <a:solidFill>
                  <a:srgbClr val="C00000"/>
                </a:solidFill>
              </a:rPr>
              <a:t>G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&lt;G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=G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甲</a:t>
            </a:r>
            <a:r>
              <a:rPr lang="en-US" dirty="0" smtClean="0">
                <a:solidFill>
                  <a:srgbClr val="C00000"/>
                </a:solidFill>
              </a:rPr>
              <a:t>&lt;m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乙</a:t>
            </a:r>
            <a:r>
              <a:rPr lang="en-US" dirty="0" smtClean="0">
                <a:solidFill>
                  <a:srgbClr val="C00000"/>
                </a:solidFill>
              </a:rPr>
              <a:t>=m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丙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/>
        </p:nvGraphicFramePr>
        <p:xfrm>
          <a:off x="5946939" y="2460187"/>
          <a:ext cx="3952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3" name="文档" r:id="rId5" imgW="411480" imgH="594360" progId="Office12.wps.Document.8">
                  <p:embed/>
                </p:oleObj>
              </mc:Choice>
              <mc:Fallback>
                <p:oleObj name="文档" r:id="rId5" imgW="411480" imgH="59436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939" y="2460187"/>
                        <a:ext cx="3952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4716228" y="1575752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8049969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8-6</a:t>
            </a:r>
            <a:r>
              <a:rPr lang="zh-CN" altLang="en-US" dirty="0" smtClean="0"/>
              <a:t>所示，为了倡导绿色出行，衡阳市投放了大量的共享自行车，小明在水平路面上匀速骑行</a:t>
            </a:r>
            <a:r>
              <a:rPr lang="en-US" dirty="0" smtClean="0"/>
              <a:t>900 m</a:t>
            </a:r>
            <a:r>
              <a:rPr lang="zh-CN" altLang="en-US" dirty="0" smtClean="0"/>
              <a:t>，所用时间为</a:t>
            </a:r>
            <a:r>
              <a:rPr lang="en-US" dirty="0" smtClean="0"/>
              <a:t>3 min</a:t>
            </a:r>
            <a:r>
              <a:rPr lang="zh-CN" altLang="en-US" dirty="0" smtClean="0"/>
              <a:t>时，人与车总质量约</a:t>
            </a:r>
            <a:r>
              <a:rPr lang="en-US" dirty="0" smtClean="0"/>
              <a:t>60 kg</a:t>
            </a:r>
            <a:r>
              <a:rPr lang="zh-CN" altLang="en-US" dirty="0" smtClean="0"/>
              <a:t>，每个轮胎与地面接触面积约为</a:t>
            </a:r>
            <a:r>
              <a:rPr lang="en-US" dirty="0" smtClean="0"/>
              <a:t>0.01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）自行车行驶的速度。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）行驶中自行车对地面的压力。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）此时自行车对地面的压强。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2956" name="Object 12"/>
          <p:cNvGraphicFramePr>
            <a:graphicFrameLocks noChangeAspect="1"/>
          </p:cNvGraphicFramePr>
          <p:nvPr/>
        </p:nvGraphicFramePr>
        <p:xfrm>
          <a:off x="869950" y="2949883"/>
          <a:ext cx="51435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7" name="文档" r:id="rId4" imgW="5150510" imgH="679094" progId="Office12.wps.Document.8">
                  <p:embed/>
                </p:oleObj>
              </mc:Choice>
              <mc:Fallback>
                <p:oleObj name="文档" r:id="rId4" imgW="5150510" imgH="679094" progId="Office12.wps.Documen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2949883"/>
                        <a:ext cx="51435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19wl849.jpg" descr="id:2147501337;FounderCES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62105" y="1589371"/>
            <a:ext cx="1958953" cy="131212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8047712" y="255524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8-6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8049969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8-6</a:t>
            </a:r>
            <a:r>
              <a:rPr lang="zh-CN" altLang="en-US" dirty="0" smtClean="0"/>
              <a:t>所示，为了倡导绿色出行，衡阳市投放了大量的共享自行车，小明在水平路面上匀速骑行</a:t>
            </a:r>
            <a:r>
              <a:rPr lang="en-US" dirty="0" smtClean="0"/>
              <a:t>900 m</a:t>
            </a:r>
            <a:r>
              <a:rPr lang="zh-CN" altLang="en-US" dirty="0" smtClean="0"/>
              <a:t>，所用时间为</a:t>
            </a:r>
            <a:r>
              <a:rPr lang="en-US" dirty="0" smtClean="0"/>
              <a:t>3 min</a:t>
            </a:r>
            <a:r>
              <a:rPr lang="zh-CN" altLang="en-US" dirty="0" smtClean="0"/>
              <a:t>时，人与车总质量约</a:t>
            </a:r>
            <a:r>
              <a:rPr lang="en-US" dirty="0" smtClean="0"/>
              <a:t>60 kg</a:t>
            </a:r>
            <a:r>
              <a:rPr lang="zh-CN" altLang="en-US" dirty="0" smtClean="0"/>
              <a:t>，每个轮胎与地面接触面积约为</a:t>
            </a:r>
            <a:r>
              <a:rPr lang="en-US" dirty="0" smtClean="0"/>
              <a:t>0.01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）行驶中自行车对地面的压力。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19wl849.jpg" descr="id:214750133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2105" y="1589371"/>
            <a:ext cx="1958953" cy="131212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8047712" y="255524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8-6</a:t>
            </a:r>
            <a:endParaRPr lang="zh-CN" altLang="en-US" sz="1400" dirty="0"/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819806" y="2932386"/>
            <a:ext cx="832419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解：（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2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）行驶中自行车对地面的压力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F=G=mg=60 kg×10 N/kg=600 N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。</a:t>
            </a:r>
            <a:endParaRPr kumimoji="0" lang="zh-CN" altLang="en-US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8049969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8-6</a:t>
            </a:r>
            <a:r>
              <a:rPr lang="zh-CN" altLang="en-US" dirty="0" smtClean="0"/>
              <a:t>所示，为了倡导绿色出行，衡阳市投放了大量的共享自行车，小明在水平路面上匀速骑行</a:t>
            </a:r>
            <a:r>
              <a:rPr lang="en-US" dirty="0" smtClean="0"/>
              <a:t>900 m</a:t>
            </a:r>
            <a:r>
              <a:rPr lang="zh-CN" altLang="en-US" dirty="0" smtClean="0"/>
              <a:t>，所用时间为</a:t>
            </a:r>
            <a:r>
              <a:rPr lang="en-US" dirty="0" smtClean="0"/>
              <a:t>3 min</a:t>
            </a:r>
            <a:r>
              <a:rPr lang="zh-CN" altLang="en-US" dirty="0" smtClean="0"/>
              <a:t>时，人与车总质量约</a:t>
            </a:r>
            <a:r>
              <a:rPr lang="en-US" dirty="0" smtClean="0"/>
              <a:t>60 kg</a:t>
            </a:r>
            <a:r>
              <a:rPr lang="zh-CN" altLang="en-US" dirty="0" smtClean="0"/>
              <a:t>，每个轮胎与地面接触面积约为</a:t>
            </a:r>
            <a:r>
              <a:rPr lang="en-US" dirty="0" smtClean="0"/>
              <a:t>0.01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）此时自行车对地面的压强。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19wl849.jpg" descr="id:214750133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62105" y="1589371"/>
            <a:ext cx="1958953" cy="131212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8047712" y="255524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8-6</a:t>
            </a:r>
            <a:endParaRPr lang="zh-CN" altLang="en-US" sz="1400" dirty="0"/>
          </a:p>
        </p:txBody>
      </p:sp>
      <p:graphicFrame>
        <p:nvGraphicFramePr>
          <p:cNvPr id="82958" name="Object 14"/>
          <p:cNvGraphicFramePr>
            <a:graphicFrameLocks noChangeAspect="1"/>
          </p:cNvGraphicFramePr>
          <p:nvPr/>
        </p:nvGraphicFramePr>
        <p:xfrm>
          <a:off x="926826" y="3143034"/>
          <a:ext cx="63023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2" name="文档" r:id="rId5" imgW="6301740" imgH="594360" progId="Office12.wps.Document.8">
                  <p:embed/>
                </p:oleObj>
              </mc:Choice>
              <mc:Fallback>
                <p:oleObj name="文档" r:id="rId5" imgW="6301740" imgH="594360" progId="Office12.wps.Documen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826" y="3143034"/>
                        <a:ext cx="63023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液体的压力和压强的计算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16857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）液体的压强只与液体的密度和深度有关，用公式</a:t>
            </a:r>
            <a:r>
              <a:rPr lang="en-US" dirty="0" smtClean="0"/>
              <a:t>p=</a:t>
            </a:r>
            <a:r>
              <a:rPr lang="en-US" dirty="0" err="1" smtClean="0"/>
              <a:t>ρgh</a:t>
            </a:r>
            <a:r>
              <a:rPr lang="zh-CN" altLang="en-US" dirty="0" smtClean="0"/>
              <a:t>来计算液体压强。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）计算液体对容器底的压力时，应先压强（</a:t>
            </a:r>
            <a:r>
              <a:rPr lang="en-US" dirty="0" smtClean="0"/>
              <a:t>p=</a:t>
            </a:r>
            <a:r>
              <a:rPr lang="en-US" dirty="0" err="1" smtClean="0"/>
              <a:t>ρgh</a:t>
            </a:r>
            <a:r>
              <a:rPr lang="zh-CN" altLang="en-US" dirty="0" smtClean="0"/>
              <a:t>）后压力（</a:t>
            </a:r>
            <a:r>
              <a:rPr lang="en-US" dirty="0" smtClean="0"/>
              <a:t>F=</a:t>
            </a:r>
            <a:r>
              <a:rPr lang="en-US" dirty="0" err="1" smtClean="0"/>
              <a:t>pS</a:t>
            </a:r>
            <a:r>
              <a:rPr lang="zh-CN" altLang="en-US" dirty="0" smtClean="0"/>
              <a:t>），如果是柱形容器，也可以用</a:t>
            </a:r>
            <a:r>
              <a:rPr lang="en-US" dirty="0" smtClean="0"/>
              <a:t>F=G</a:t>
            </a:r>
            <a:r>
              <a:rPr lang="zh-CN" altLang="en-US" baseline="-25000" dirty="0" smtClean="0"/>
              <a:t>液</a:t>
            </a:r>
            <a:r>
              <a:rPr lang="zh-CN" altLang="en-US" dirty="0" smtClean="0"/>
              <a:t>来计算液体对容器底的压力。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962399" y="388882"/>
            <a:ext cx="4950371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倒置前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由于容器壁对水有斜向下的压力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因此水对容器底部的压力大于自身重力；倒置后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容器壁对水有斜向上的支持力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因此水对容器底部的压力小于自身重力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所以倒置后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水对容器底部的压力变小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正确。倒置后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水的深度变大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水对容器底部的压强变大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错误。倒置前后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容器和水的总重不变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因此容器对水平桌面的压力不变；由于受力面积变小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根据</a:t>
            </a:r>
            <a:r>
              <a:rPr lang="en-US" dirty="0" smtClean="0">
                <a:solidFill>
                  <a:srgbClr val="C00000"/>
                </a:solidFill>
              </a:rPr>
              <a:t>p=    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容器对水平桌面的压强变大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7699" y="325345"/>
            <a:ext cx="3204701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襄阳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8-7</a:t>
            </a:r>
            <a:r>
              <a:rPr lang="zh-CN" altLang="en-US" dirty="0" smtClean="0"/>
              <a:t>所示，一个密封的圆台状容器，内装一定质量的水，放在水平桌面上，现把它倒置过来，则（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水对容器底的压力减小</a:t>
            </a:r>
            <a:r>
              <a:rPr lang="en-US" dirty="0" smtClean="0"/>
              <a:t>	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水对容器底的压强减小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容器对桌面的压强减小</a:t>
            </a:r>
            <a:r>
              <a:rPr lang="en-US" dirty="0" smtClean="0"/>
              <a:t>	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容器对桌面的压力减小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85617" y="20297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A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2" name="20WLZT676B.EPS" descr="id:214750135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26620" y="2090884"/>
            <a:ext cx="1346674" cy="1104261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3128871" y="2570084"/>
            <a:ext cx="65274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8-7</a:t>
            </a:r>
            <a:endParaRPr lang="zh-CN" altLang="en-US" sz="1400" dirty="0" smtClean="0"/>
          </a:p>
        </p:txBody>
      </p:sp>
      <p:graphicFrame>
        <p:nvGraphicFramePr>
          <p:cNvPr id="95233" name="Object 1"/>
          <p:cNvGraphicFramePr>
            <a:graphicFrameLocks noChangeAspect="1"/>
          </p:cNvGraphicFramePr>
          <p:nvPr/>
        </p:nvGraphicFramePr>
        <p:xfrm>
          <a:off x="5116622" y="3668877"/>
          <a:ext cx="3952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4" name="文档" r:id="rId5" imgW="411480" imgH="594360" progId="Office12.wps.Document.8">
                  <p:embed/>
                </p:oleObj>
              </mc:Choice>
              <mc:Fallback>
                <p:oleObj name="文档" r:id="rId5" imgW="411480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622" y="3668877"/>
                        <a:ext cx="3952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39" y="248189"/>
            <a:ext cx="8060479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如图</a:t>
            </a:r>
            <a:r>
              <a:rPr lang="en-US" dirty="0" smtClean="0"/>
              <a:t>8-8</a:t>
            </a:r>
            <a:r>
              <a:rPr lang="zh-CN" altLang="en-US" dirty="0" smtClean="0"/>
              <a:t>所示，铁桶重为</a:t>
            </a:r>
            <a:r>
              <a:rPr lang="en-US" dirty="0" smtClean="0"/>
              <a:t>20 N</a:t>
            </a:r>
            <a:r>
              <a:rPr lang="zh-CN" altLang="en-US" dirty="0" smtClean="0"/>
              <a:t>，桶的底面积为</a:t>
            </a:r>
            <a:r>
              <a:rPr lang="en-US" dirty="0" smtClean="0"/>
              <a:t>100 cm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，往桶里倒入</a:t>
            </a:r>
            <a:r>
              <a:rPr lang="en-US" dirty="0" smtClean="0"/>
              <a:t>8 kg</a:t>
            </a:r>
            <a:r>
              <a:rPr lang="zh-CN" altLang="en-US" dirty="0" smtClean="0"/>
              <a:t>的水，水的深度为</a:t>
            </a:r>
            <a:r>
              <a:rPr lang="en-US" dirty="0" smtClean="0"/>
              <a:t>15 cm</a:t>
            </a:r>
            <a:r>
              <a:rPr lang="zh-CN" altLang="en-US" dirty="0" smtClean="0"/>
              <a:t>，平放在面积为</a:t>
            </a:r>
            <a:r>
              <a:rPr lang="en-US" dirty="0" smtClean="0"/>
              <a:t>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的水平台面上。求：（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）水对桶底的压强。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）桶底受到水的压力。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）台面受到桶的压强。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97597" y="2646285"/>
            <a:ext cx="54623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）水对桶底的压强为</a:t>
            </a:r>
            <a:r>
              <a:rPr lang="en-US" b="1" dirty="0" smtClean="0">
                <a:solidFill>
                  <a:srgbClr val="C00000"/>
                </a:solidFill>
              </a:rPr>
              <a:t>p=ρ</a:t>
            </a:r>
            <a:r>
              <a:rPr lang="zh-CN" altLang="en-US" b="1" baseline="-25000" dirty="0" smtClean="0">
                <a:solidFill>
                  <a:srgbClr val="C00000"/>
                </a:solidFill>
              </a:rPr>
              <a:t>水</a:t>
            </a:r>
            <a:r>
              <a:rPr lang="en-US" b="1" dirty="0" err="1" smtClean="0">
                <a:solidFill>
                  <a:srgbClr val="C00000"/>
                </a:solidFill>
              </a:rPr>
              <a:t>gh</a:t>
            </a:r>
            <a:r>
              <a:rPr lang="en-US" b="1" dirty="0" smtClean="0">
                <a:solidFill>
                  <a:srgbClr val="C00000"/>
                </a:solidFill>
              </a:rPr>
              <a:t>=1.0×10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 kg/m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×10 N/kg×0.15 m=1.5×10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 Pa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8" name="19LZ187.EPS" descr="id:214750137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21461" y="1130874"/>
            <a:ext cx="1706349" cy="144415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215877" y="2313512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8-8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39" y="248189"/>
            <a:ext cx="8060479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如图</a:t>
            </a:r>
            <a:r>
              <a:rPr lang="en-US" dirty="0" smtClean="0"/>
              <a:t>8-8</a:t>
            </a:r>
            <a:r>
              <a:rPr lang="zh-CN" altLang="en-US" dirty="0" smtClean="0"/>
              <a:t>所示，铁桶重为</a:t>
            </a:r>
            <a:r>
              <a:rPr lang="en-US" dirty="0" smtClean="0"/>
              <a:t>20 N</a:t>
            </a:r>
            <a:r>
              <a:rPr lang="zh-CN" altLang="en-US" dirty="0" smtClean="0"/>
              <a:t>，桶的底面积为</a:t>
            </a:r>
            <a:r>
              <a:rPr lang="en-US" dirty="0" smtClean="0"/>
              <a:t>100 cm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，往桶里倒入</a:t>
            </a:r>
            <a:r>
              <a:rPr lang="en-US" dirty="0" smtClean="0"/>
              <a:t>8 kg</a:t>
            </a:r>
            <a:r>
              <a:rPr lang="zh-CN" altLang="en-US" dirty="0" smtClean="0"/>
              <a:t>的水，水的深度为</a:t>
            </a:r>
            <a:r>
              <a:rPr lang="en-US" dirty="0" smtClean="0"/>
              <a:t>15 cm</a:t>
            </a:r>
            <a:r>
              <a:rPr lang="zh-CN" altLang="en-US" dirty="0" smtClean="0"/>
              <a:t>，平放在面积为</a:t>
            </a:r>
            <a:r>
              <a:rPr lang="en-US" dirty="0" smtClean="0"/>
              <a:t>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的水平台面上。求：（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）桶底受到水的压力。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19LZ187.EPS" descr="id:214750137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21461" y="1130874"/>
            <a:ext cx="1706349" cy="144415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215877" y="2313512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8-8</a:t>
            </a:r>
            <a:endParaRPr lang="zh-CN" altLang="en-US" sz="1400" dirty="0"/>
          </a:p>
        </p:txBody>
      </p:sp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733519" y="2608432"/>
            <a:ext cx="7819698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解：（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2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）桶底受到水的压力为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F=</a:t>
            </a:r>
            <a:r>
              <a:rPr kumimoji="0" lang="en-US" altLang="zh-CN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pS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=1.5×10</a:t>
            </a:r>
            <a:r>
              <a:rPr kumimoji="0" lang="en-US" altLang="zh-CN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3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 Pa×100×10</a:t>
            </a:r>
            <a:r>
              <a:rPr kumimoji="0" lang="en-US" altLang="zh-CN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-4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 m</a:t>
            </a:r>
            <a:r>
              <a:rPr kumimoji="0" lang="en-US" altLang="zh-CN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2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=15 N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。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39" y="248189"/>
            <a:ext cx="8060479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如图</a:t>
            </a:r>
            <a:r>
              <a:rPr lang="en-US" dirty="0" smtClean="0"/>
              <a:t>8-8</a:t>
            </a:r>
            <a:r>
              <a:rPr lang="zh-CN" altLang="en-US" dirty="0" smtClean="0"/>
              <a:t>所示，铁桶重为</a:t>
            </a:r>
            <a:r>
              <a:rPr lang="en-US" dirty="0" smtClean="0"/>
              <a:t>20 N</a:t>
            </a:r>
            <a:r>
              <a:rPr lang="zh-CN" altLang="en-US" dirty="0" smtClean="0"/>
              <a:t>，桶的底面积为</a:t>
            </a:r>
            <a:r>
              <a:rPr lang="en-US" dirty="0" smtClean="0"/>
              <a:t>100 cm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，往桶里倒入</a:t>
            </a:r>
            <a:r>
              <a:rPr lang="en-US" dirty="0" smtClean="0"/>
              <a:t>8 kg</a:t>
            </a:r>
            <a:r>
              <a:rPr lang="zh-CN" altLang="en-US" dirty="0" smtClean="0"/>
              <a:t>的水，水的深度为</a:t>
            </a:r>
            <a:r>
              <a:rPr lang="en-US" dirty="0" smtClean="0"/>
              <a:t>15 cm</a:t>
            </a:r>
            <a:r>
              <a:rPr lang="zh-CN" altLang="en-US" dirty="0" smtClean="0"/>
              <a:t>，平放在面积为</a:t>
            </a:r>
            <a:r>
              <a:rPr lang="en-US" dirty="0" smtClean="0"/>
              <a:t>1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的水平台面上。求：（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）台面受到桶的压强。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19LZ187.EPS" descr="id:214750137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21461" y="1130874"/>
            <a:ext cx="1706349" cy="144415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215877" y="2313512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8-8</a:t>
            </a:r>
            <a:endParaRPr lang="zh-CN" altLang="en-US" sz="14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820136" y="2831670"/>
          <a:ext cx="7929563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59" name="文档" r:id="rId5" imgW="7958633" imgH="1286866" progId="Office12.wps.Document.8">
                  <p:embed/>
                </p:oleObj>
              </mc:Choice>
              <mc:Fallback>
                <p:oleObj name="文档" r:id="rId5" imgW="7958633" imgH="1286866" progId="Office12.wps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136" y="2831670"/>
                        <a:ext cx="7929563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78412" y="266924"/>
          <a:ext cx="8040274" cy="4274820"/>
        </p:xfrm>
        <a:graphic>
          <a:graphicData uri="http://schemas.openxmlformats.org/drawingml/2006/table">
            <a:tbl>
              <a:tblPr/>
              <a:tblGrid>
                <a:gridCol w="953673"/>
                <a:gridCol w="2751992"/>
                <a:gridCol w="4334609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神奇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的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压强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通过实验，理解压强；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知道日常生活中增大和减小压强的方法；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通过实验，探究并了解液体压强与哪些因素有关；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知道大气压强及其与人类生活的关系；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了解流体的压强与流速的关系及其在生活中的应用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年：液体压强的计算；（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年：固体压强的分析与计算；（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年：液体压强的计算；（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年：有关固体压强的计算；（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年：液体压强随深度的增加而增大；（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年：增大压强的实例；（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年：连通器；（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年：液体压强的变化；（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年：固体压强的计算；（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60419"/>
            <a:ext cx="7874602" cy="417876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）转换法的应用：通过海绵的凹陷程度来体现压力的作用效果。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）实验方法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控制变量法的应用：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探究压力的作用效果与受力面积的关系时，控制压力大小不变，改变受力面积的大小；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探究压力的作用效果与压力大小的关系时，控制受力面积不变，改变压力的大小。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）实验结论的表述：如“受力面积相同时，压力越大，压强越大”这样的说法是错误的。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）判断生活中改变压强的实例。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465" y="329684"/>
            <a:ext cx="3262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　探究压力的作用效果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2.</a:t>
            </a:r>
            <a:r>
              <a:rPr lang="zh-CN" altLang="en-US" dirty="0" smtClean="0"/>
              <a:t>实验设计和实验装置如图</a:t>
            </a:r>
            <a:r>
              <a:rPr lang="en-US" dirty="0" smtClean="0"/>
              <a:t>8-9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544228" y="156768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8-9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686203" y="2134809"/>
            <a:ext cx="8184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实验探究方法：</a:t>
            </a:r>
            <a:r>
              <a:rPr lang="zh-CN" altLang="en-US" dirty="0" smtClean="0"/>
              <a:t>控制变量法和转换法。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比较图甲和图丙可知：当受力面积相同时，压力越大，压力的作用效果越明显；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比较图乙和图丙可知：当压力相同时，受力面积越小，压力的作用效果越明显。</a:t>
            </a:r>
            <a:endParaRPr lang="zh-CN" altLang="en-US" dirty="0"/>
          </a:p>
        </p:txBody>
      </p:sp>
      <p:pic>
        <p:nvPicPr>
          <p:cNvPr id="17" name="G280.EPS" descr="id:214750139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83404" y="863828"/>
            <a:ext cx="3886450" cy="107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71434" y="263098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666697" y="570062"/>
            <a:ext cx="82630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鄂州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在探究“影响压力作用效果的因素”实验中，某小组同学利用小桌、砝码、海绵等物品在水平桌面上进行探究，如图</a:t>
            </a:r>
            <a:r>
              <a:rPr lang="en-US" dirty="0" smtClean="0"/>
              <a:t>8-10</a:t>
            </a:r>
            <a:r>
              <a:rPr lang="zh-CN" altLang="en-US" dirty="0" smtClean="0"/>
              <a:t>所示。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               图</a:t>
            </a:r>
            <a:r>
              <a:rPr lang="en-US" sz="1400" dirty="0" smtClean="0"/>
              <a:t>8-10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）实验中用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反映压力的作用效果，采用了转换法。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）比较图甲、乙所示的实验可以得出</a:t>
            </a:r>
            <a:r>
              <a:rPr lang="en-US" u="sng" dirty="0" smtClean="0"/>
              <a:t> ____________________________________   </a:t>
            </a:r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                                 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r>
              <a:rPr lang="zh-CN" altLang="en-US" dirty="0" smtClean="0"/>
              <a:t>比较图丙和图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，可以得出压力一定时，受力面积越小，压力的作用效果越明显。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）本实验还采用了</a:t>
            </a:r>
            <a:r>
              <a:rPr lang="zh-CN" altLang="en-US" u="sng" dirty="0" smtClean="0"/>
              <a:t>　　　            　</a:t>
            </a:r>
            <a:r>
              <a:rPr lang="zh-CN" altLang="en-US" dirty="0" smtClean="0"/>
              <a:t>的研究方法。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2297980" y="257203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海绵的凹陷程度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087111" y="2977699"/>
            <a:ext cx="2836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受力面积一定时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压力越大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8" name="20WLZT657.EPS" descr="id:214750140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1936" y="1388290"/>
            <a:ext cx="4450505" cy="1205608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834553" y="3406587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压力的作用效果越明显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215589" y="341709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乙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982140" y="422514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控制变量（法）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5057" y="239262"/>
            <a:ext cx="810000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马德堡半球实验测出了大气压的数值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高压锅运用了液体沸点随气压的升高而降低的原理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洗手盆的排水管用</a:t>
            </a:r>
            <a:r>
              <a:rPr lang="en-US" dirty="0" smtClean="0"/>
              <a:t>U</a:t>
            </a:r>
            <a:r>
              <a:rPr lang="zh-CN" altLang="en-US" dirty="0" smtClean="0"/>
              <a:t>形“反水弯”防臭是利用了连通器原理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用针筒把药液注射入病人的体内是利用了大气压</a:t>
            </a:r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常州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以下四个增大压强的情境中，所用方法与另外三个不同的是（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盲道上有凸起的小圆点</a:t>
            </a:r>
            <a:r>
              <a:rPr lang="en-US" altLang="zh-CN" dirty="0" smtClean="0"/>
              <a:t>		</a:t>
            </a:r>
            <a:r>
              <a:rPr lang="en-US" dirty="0" smtClean="0"/>
              <a:t>B.</a:t>
            </a:r>
            <a:r>
              <a:rPr lang="zh-CN" altLang="en-US" dirty="0" smtClean="0"/>
              <a:t>菜刀刀刃很锋利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压路机的碾子很重</a:t>
            </a:r>
            <a:r>
              <a:rPr lang="en-US" altLang="zh-CN" dirty="0" smtClean="0"/>
              <a:t>			</a:t>
            </a:r>
            <a:r>
              <a:rPr lang="en-US" dirty="0" smtClean="0"/>
              <a:t>D.</a:t>
            </a:r>
            <a:r>
              <a:rPr lang="zh-CN" altLang="en-US" dirty="0" smtClean="0"/>
              <a:t>注射器的针尖很尖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13956" y="25913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98293" y="3137953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8" y="327185"/>
            <a:ext cx="8029667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武汉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8-11</a:t>
            </a:r>
            <a:r>
              <a:rPr lang="zh-CN" altLang="en-US" dirty="0" smtClean="0"/>
              <a:t>所示，容器中间用隔板分成左右两部分，隔板下部有一圆孔用薄橡皮膜封闭，橡皮膜两侧压强不同时其形状发生改变。图</a:t>
            </a:r>
            <a:r>
              <a:rPr lang="en-US" dirty="0" smtClean="0"/>
              <a:t>8-12</a:t>
            </a:r>
            <a:r>
              <a:rPr lang="zh-CN" altLang="en-US" dirty="0" smtClean="0"/>
              <a:t>中，在隔板两侧分别装入两种不同的液体，不能比较出左右两侧液体密度大小关系的是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95361" y="1596569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NW191.EPS" descr="id:214750142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4078" y="2294950"/>
            <a:ext cx="1810005" cy="1295950"/>
          </a:xfrm>
          <a:prstGeom prst="rect">
            <a:avLst/>
          </a:prstGeom>
        </p:spPr>
      </p:pic>
      <p:pic>
        <p:nvPicPr>
          <p:cNvPr id="11" name="20WNW192.EPS" descr="id:214750142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7251" y="2278613"/>
            <a:ext cx="3651171" cy="1282271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617080" y="3918438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8-11</a:t>
            </a:r>
            <a:endParaRPr lang="zh-CN" altLang="en-US" sz="1400" dirty="0" smtClean="0"/>
          </a:p>
        </p:txBody>
      </p:sp>
      <p:sp>
        <p:nvSpPr>
          <p:cNvPr id="14" name="矩形 13"/>
          <p:cNvSpPr/>
          <p:nvPr/>
        </p:nvSpPr>
        <p:spPr>
          <a:xfrm>
            <a:off x="5633649" y="399607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8-12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93682" y="409903"/>
            <a:ext cx="8166538" cy="38318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en-US" dirty="0" smtClean="0">
                <a:solidFill>
                  <a:srgbClr val="C00000"/>
                </a:solidFill>
              </a:rPr>
              <a:t> A</a:t>
            </a:r>
            <a:r>
              <a:rPr lang="zh-CN" altLang="en-US" dirty="0" smtClean="0">
                <a:solidFill>
                  <a:srgbClr val="C00000"/>
                </a:solidFill>
              </a:rPr>
              <a:t>选项图橡皮膜向左边凸起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说明右边液体压强大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而左边的液面高度低于右边液面的高度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所以无法根据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判断左右两侧液体密度大小的关系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符合题意。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选项图橡皮膜向右边凸起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说明左边液体压强大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而左边的液面高度低于右边液面的高度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左侧液体的密度大于右侧液体的密度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选项图橡皮膜向右边凸起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说明左边液体压强大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而左边的液面高度等于右边液面的高度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左侧液体的密度大于右侧液体的密度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选项图橡皮膜没有凸起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说明左右两边液体压强一样大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而左边的液面高度低于右边液面的高度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所以根据</a:t>
            </a:r>
            <a:r>
              <a:rPr lang="en-US" dirty="0" smtClean="0">
                <a:solidFill>
                  <a:srgbClr val="C00000"/>
                </a:solidFill>
              </a:rPr>
              <a:t>p=</a:t>
            </a:r>
            <a:r>
              <a:rPr lang="en-US" dirty="0" err="1" smtClean="0">
                <a:solidFill>
                  <a:srgbClr val="C00000"/>
                </a:solidFill>
              </a:rPr>
              <a:t>ρgh</a:t>
            </a:r>
            <a:r>
              <a:rPr lang="zh-CN" altLang="en-US" dirty="0" smtClean="0">
                <a:solidFill>
                  <a:srgbClr val="C00000"/>
                </a:solidFill>
              </a:rPr>
              <a:t>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左侧液体的密度大于右侧液体的密度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83224"/>
            <a:ext cx="7922137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zh-CN" altLang="en-US" dirty="0" smtClean="0"/>
              <a:t>如图</a:t>
            </a:r>
            <a:r>
              <a:rPr lang="en-US" dirty="0" smtClean="0"/>
              <a:t>8-13</a:t>
            </a:r>
            <a:r>
              <a:rPr lang="zh-CN" altLang="en-US" dirty="0" smtClean="0"/>
              <a:t>所示，在水平桌面上竖立着三个柱状物甲、乙、丙，均为实心匀质，它们的高度均为</a:t>
            </a:r>
            <a:r>
              <a:rPr lang="en-US" dirty="0" smtClean="0"/>
              <a:t>h</a:t>
            </a:r>
            <a:r>
              <a:rPr lang="zh-CN" altLang="en-US" dirty="0" smtClean="0"/>
              <a:t>，甲、乙、丙的底面分别是半径为</a:t>
            </a:r>
            <a:r>
              <a:rPr lang="en-US" dirty="0" smtClean="0"/>
              <a:t>R</a:t>
            </a:r>
            <a:r>
              <a:rPr lang="zh-CN" altLang="en-US" dirty="0" smtClean="0"/>
              <a:t>的圆面、边长为</a:t>
            </a:r>
            <a:r>
              <a:rPr lang="en-US" dirty="0" smtClean="0"/>
              <a:t>a</a:t>
            </a:r>
            <a:r>
              <a:rPr lang="zh-CN" altLang="en-US" dirty="0" smtClean="0"/>
              <a:t>的正方形、半径为</a:t>
            </a:r>
            <a:r>
              <a:rPr lang="en-US" dirty="0" smtClean="0"/>
              <a:t>r</a:t>
            </a:r>
            <a:r>
              <a:rPr lang="zh-CN" altLang="en-US" dirty="0" smtClean="0"/>
              <a:t>的圆面。已知：</a:t>
            </a:r>
            <a:r>
              <a:rPr lang="en-US" dirty="0" smtClean="0"/>
              <a:t>2R&gt;a&gt;2r</a:t>
            </a:r>
            <a:r>
              <a:rPr lang="zh-CN" altLang="en-US" dirty="0" smtClean="0"/>
              <a:t>，它们对桌面的压强</a:t>
            </a:r>
            <a:r>
              <a:rPr lang="en-US" dirty="0" smtClean="0"/>
              <a:t>p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=p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=p</a:t>
            </a:r>
            <a:r>
              <a:rPr lang="zh-CN" altLang="en-US" baseline="-25000" dirty="0" smtClean="0"/>
              <a:t>丙</a:t>
            </a:r>
            <a:r>
              <a:rPr lang="zh-CN" altLang="en-US" dirty="0" smtClean="0"/>
              <a:t>，则甲、乙、丙材料的密度比较，正确的是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&gt;ρ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&gt;ρ</a:t>
            </a:r>
            <a:r>
              <a:rPr lang="zh-CN" altLang="en-US" baseline="-25000" dirty="0" smtClean="0"/>
              <a:t>丙</a:t>
            </a:r>
            <a:r>
              <a:rPr lang="en-US" dirty="0" smtClean="0"/>
              <a:t>	</a:t>
            </a:r>
            <a:r>
              <a:rPr lang="en-US" dirty="0" err="1" smtClean="0"/>
              <a:t>B.ρ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&gt;ρ</a:t>
            </a:r>
            <a:r>
              <a:rPr lang="zh-CN" altLang="en-US" baseline="-25000" dirty="0" smtClean="0"/>
              <a:t>丙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&lt;ρ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&lt;ρ</a:t>
            </a:r>
            <a:r>
              <a:rPr lang="zh-CN" altLang="en-US" baseline="-25000" dirty="0" smtClean="0"/>
              <a:t>丙</a:t>
            </a:r>
            <a:r>
              <a:rPr lang="en-US" dirty="0" smtClean="0"/>
              <a:t>	</a:t>
            </a:r>
            <a:r>
              <a:rPr lang="en-US" dirty="0" err="1" smtClean="0"/>
              <a:t>D.ρ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丙</a:t>
            </a:r>
            <a:endParaRPr lang="zh-CN" altLang="en-US" dirty="0"/>
          </a:p>
        </p:txBody>
      </p:sp>
      <p:sp>
        <p:nvSpPr>
          <p:cNvPr id="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624309" y="154993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QWA157.EPS" descr="id:214750143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2161" y="2000569"/>
            <a:ext cx="3434981" cy="161307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5589685" y="2766243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8-13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7974690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图</a:t>
            </a:r>
            <a:r>
              <a:rPr lang="en-US" dirty="0" smtClean="0"/>
              <a:t>8-14</a:t>
            </a:r>
            <a:r>
              <a:rPr lang="zh-CN" altLang="en-US" dirty="0" smtClean="0"/>
              <a:t>是小聪同学在探究甲、乙两种不同物质的质量与体积的关系时得出的图像，用上述两种物质分别做成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两个实心正方体，</a:t>
            </a:r>
            <a:r>
              <a:rPr lang="en-US" dirty="0" smtClean="0"/>
              <a:t>b</a:t>
            </a:r>
            <a:r>
              <a:rPr lang="zh-CN" altLang="en-US" dirty="0" smtClean="0"/>
              <a:t>的边长是</a:t>
            </a:r>
            <a:r>
              <a:rPr lang="en-US" dirty="0" smtClean="0"/>
              <a:t>a</a:t>
            </a:r>
            <a:r>
              <a:rPr lang="zh-CN" altLang="en-US" dirty="0" smtClean="0"/>
              <a:t>的</a:t>
            </a:r>
            <a:r>
              <a:rPr lang="en-US" dirty="0" smtClean="0"/>
              <a:t>2</a:t>
            </a:r>
            <a:r>
              <a:rPr lang="zh-CN" altLang="en-US" dirty="0" smtClean="0"/>
              <a:t>倍，把它们放在水平地面上，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两正方体对水平地面的压强之比为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A.p</a:t>
            </a:r>
            <a:r>
              <a:rPr lang="en-US" baseline="-25000" dirty="0" err="1" smtClean="0"/>
              <a:t>a</a:t>
            </a:r>
            <a:r>
              <a:rPr lang="en-US" dirty="0" err="1" smtClean="0"/>
              <a:t>∶p</a:t>
            </a:r>
            <a:r>
              <a:rPr lang="en-US" baseline="-25000" dirty="0" err="1" smtClean="0"/>
              <a:t>b</a:t>
            </a:r>
            <a:r>
              <a:rPr lang="en-US" dirty="0" smtClean="0"/>
              <a:t>=1∶8	</a:t>
            </a:r>
            <a:r>
              <a:rPr lang="en-US" dirty="0" err="1" smtClean="0"/>
              <a:t>B.p</a:t>
            </a:r>
            <a:r>
              <a:rPr lang="en-US" baseline="-25000" dirty="0" err="1" smtClean="0"/>
              <a:t>a</a:t>
            </a:r>
            <a:r>
              <a:rPr lang="en-US" dirty="0" err="1" smtClean="0"/>
              <a:t>∶p</a:t>
            </a:r>
            <a:r>
              <a:rPr lang="en-US" baseline="-25000" dirty="0" err="1" smtClean="0"/>
              <a:t>b</a:t>
            </a:r>
            <a:r>
              <a:rPr lang="en-US" dirty="0" smtClean="0"/>
              <a:t>=1∶4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C.p</a:t>
            </a:r>
            <a:r>
              <a:rPr lang="en-US" baseline="-25000" dirty="0" err="1" smtClean="0"/>
              <a:t>a</a:t>
            </a:r>
            <a:r>
              <a:rPr lang="en-US" dirty="0" err="1" smtClean="0"/>
              <a:t>∶p</a:t>
            </a:r>
            <a:r>
              <a:rPr lang="en-US" baseline="-25000" dirty="0" err="1" smtClean="0"/>
              <a:t>b</a:t>
            </a:r>
            <a:r>
              <a:rPr lang="en-US" dirty="0" smtClean="0"/>
              <a:t>=1∶2	</a:t>
            </a:r>
            <a:r>
              <a:rPr lang="en-US" dirty="0" err="1" smtClean="0"/>
              <a:t>D.p</a:t>
            </a:r>
            <a:r>
              <a:rPr lang="en-US" baseline="-25000" dirty="0" err="1" smtClean="0"/>
              <a:t>a</a:t>
            </a:r>
            <a:r>
              <a:rPr lang="en-US" dirty="0" err="1" smtClean="0"/>
              <a:t>∶p</a:t>
            </a:r>
            <a:r>
              <a:rPr lang="en-US" baseline="-25000" dirty="0" err="1" smtClean="0"/>
              <a:t>b</a:t>
            </a:r>
            <a:r>
              <a:rPr lang="en-US" dirty="0" smtClean="0"/>
              <a:t>=1∶1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30092" y="113626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G272.EPS" descr="id:214750144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6232" y="1681916"/>
            <a:ext cx="2152583" cy="16731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326928" y="2915330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图</a:t>
            </a:r>
            <a:r>
              <a:rPr lang="en-US" dirty="0" smtClean="0"/>
              <a:t>8-14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01448" y="295654"/>
            <a:ext cx="7880097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泰安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8-15</a:t>
            </a:r>
            <a:r>
              <a:rPr lang="zh-CN" altLang="en-US" dirty="0" smtClean="0"/>
              <a:t>所示，水平桌面上放有底面积和质量都相同的甲、乙两平底容器，分别装有深度相同、质量相等的不同液体。下列说法正确的是（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容器对桌面的压力：</a:t>
            </a:r>
            <a:r>
              <a:rPr lang="en-US" dirty="0" smtClean="0"/>
              <a:t>F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&gt;F</a:t>
            </a:r>
            <a:r>
              <a:rPr lang="zh-CN" altLang="en-US" baseline="-25000" dirty="0" smtClean="0"/>
              <a:t>乙</a:t>
            </a:r>
            <a:r>
              <a:rPr lang="zh-CN" altLang="en-US" dirty="0" smtClean="0"/>
              <a:t>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液体的密度：</a:t>
            </a:r>
            <a:r>
              <a:rPr lang="en-US" dirty="0" smtClean="0"/>
              <a:t>ρ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=ρ</a:t>
            </a:r>
            <a:r>
              <a:rPr lang="zh-CN" altLang="en-US" baseline="-25000" dirty="0" smtClean="0"/>
              <a:t>乙</a:t>
            </a:r>
            <a:r>
              <a:rPr lang="zh-CN" altLang="en-US" dirty="0" smtClean="0"/>
              <a:t>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液体对容器底部的压强：</a:t>
            </a:r>
            <a:r>
              <a:rPr lang="en-US" dirty="0" smtClean="0"/>
              <a:t>p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&gt;p</a:t>
            </a:r>
            <a:r>
              <a:rPr lang="zh-CN" altLang="en-US" baseline="-25000" dirty="0" smtClean="0"/>
              <a:t>乙</a:t>
            </a:r>
            <a:r>
              <a:rPr lang="zh-CN" altLang="en-US" dirty="0" smtClean="0"/>
              <a:t>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容器对桌面的压强：</a:t>
            </a:r>
            <a:r>
              <a:rPr lang="en-US" dirty="0" smtClean="0"/>
              <a:t>p</a:t>
            </a:r>
            <a:r>
              <a:rPr lang="zh-CN" altLang="en-US" baseline="-25000" dirty="0" smtClean="0"/>
              <a:t>甲</a:t>
            </a:r>
            <a:r>
              <a:rPr lang="en-US" dirty="0" smtClean="0"/>
              <a:t>'=p</a:t>
            </a:r>
            <a:r>
              <a:rPr lang="zh-CN" altLang="en-US" baseline="-25000" dirty="0" smtClean="0"/>
              <a:t>乙</a:t>
            </a:r>
            <a:r>
              <a:rPr lang="en-US" dirty="0" smtClean="0"/>
              <a:t>'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只有</a:t>
            </a:r>
            <a:r>
              <a:rPr lang="en-US" dirty="0" smtClean="0"/>
              <a:t>①</a:t>
            </a:r>
            <a:r>
              <a:rPr lang="zh-CN" altLang="en-US" dirty="0" smtClean="0"/>
              <a:t>和</a:t>
            </a:r>
            <a:r>
              <a:rPr lang="en-US" dirty="0" smtClean="0"/>
              <a:t>③	B.</a:t>
            </a:r>
            <a:r>
              <a:rPr lang="zh-CN" altLang="en-US" dirty="0" smtClean="0"/>
              <a:t>只有</a:t>
            </a:r>
            <a:r>
              <a:rPr lang="en-US" dirty="0" smtClean="0"/>
              <a:t>①</a:t>
            </a:r>
            <a:r>
              <a:rPr lang="zh-CN" altLang="en-US" dirty="0" smtClean="0"/>
              <a:t>和</a:t>
            </a:r>
            <a:r>
              <a:rPr lang="en-US" dirty="0" smtClean="0"/>
              <a:t>④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只有</a:t>
            </a:r>
            <a:r>
              <a:rPr lang="en-US" dirty="0" smtClean="0"/>
              <a:t>②</a:t>
            </a:r>
            <a:r>
              <a:rPr lang="zh-CN" altLang="en-US" dirty="0" smtClean="0"/>
              <a:t>和</a:t>
            </a:r>
            <a:r>
              <a:rPr lang="en-US" dirty="0" smtClean="0"/>
              <a:t>③	D.</a:t>
            </a:r>
            <a:r>
              <a:rPr lang="zh-CN" altLang="en-US" dirty="0" smtClean="0"/>
              <a:t>只有</a:t>
            </a:r>
            <a:r>
              <a:rPr lang="en-US" dirty="0" smtClean="0"/>
              <a:t>③</a:t>
            </a:r>
            <a:r>
              <a:rPr lang="zh-CN" altLang="en-US" dirty="0" smtClean="0"/>
              <a:t>和</a:t>
            </a:r>
            <a:r>
              <a:rPr lang="en-US" dirty="0" smtClean="0"/>
              <a:t>④</a:t>
            </a:r>
            <a:endParaRPr lang="zh-CN" altLang="en-US" dirty="0"/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71333" y="1157286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9WL260.EPS" descr="id:214750144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9180" y="1583421"/>
            <a:ext cx="2879595" cy="1769379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567554" y="388208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8-15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693682" y="409903"/>
            <a:ext cx="8166538" cy="2536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水平桌面受到的压力等于容器和内部液体的重力之和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由于容器质量和液体质量相同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则总重力相同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因此水平桌面受到的压力相同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故①错误；由于两个容器的底面积相等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根据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p=    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可知容器对桌面的压强相等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故④正确；由于乙容器向上开口逐渐增大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因此其内部液体的体积比甲容器中液体的体积大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液体质量相同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甲容器中液体的密度大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根据公式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p=</a:t>
            </a:r>
            <a:r>
              <a:rPr kumimoji="0" lang="en-US" altLang="zh-CN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ρgh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可知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两液体深度相同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则甲容器底受到的液体压强大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故②错误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,③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正确。故选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D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3455988" y="1177925"/>
          <a:ext cx="3952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文档" r:id="rId4" imgW="411480" imgH="594360" progId="Office12.wps.Document.8">
                  <p:embed/>
                </p:oleObj>
              </mc:Choice>
              <mc:Fallback>
                <p:oleObj name="文档" r:id="rId4" imgW="411480" imgH="594360" progId="Office12.wps.Documen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1177925"/>
                        <a:ext cx="3952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707665"/>
            <a:ext cx="7997025" cy="404302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压力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）物理学中，把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作用在物体表面上的力叫压力；一切物体表面受到压力时，都会发生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。压力的方向总是与受力面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）压力示意图（如图</a:t>
            </a:r>
            <a:r>
              <a:rPr lang="en-US" dirty="0" smtClean="0"/>
              <a:t>8-1</a:t>
            </a:r>
            <a:r>
              <a:rPr lang="zh-CN" altLang="en-US" dirty="0" smtClean="0"/>
              <a:t>所示）。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8-1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）压力的作用效果与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31839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认识压强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92064" y="1120157"/>
            <a:ext cx="70338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710931" y="1514249"/>
            <a:ext cx="6628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340194" y="155717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垂直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13367" y="42425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压力大小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659132" y="425792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受力面积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G268.EPS" descr="id:21475012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4363" y="2471428"/>
            <a:ext cx="5518728" cy="146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1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782207" y="409903"/>
            <a:ext cx="4078012" cy="30008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3378535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zh-CN" altLang="en-US" dirty="0" smtClean="0"/>
              <a:t>如图</a:t>
            </a:r>
            <a:r>
              <a:rPr lang="en-US" dirty="0" smtClean="0"/>
              <a:t>8-16</a:t>
            </a:r>
            <a:r>
              <a:rPr lang="zh-CN" altLang="en-US" dirty="0" smtClean="0"/>
              <a:t>所示，一茶杯放在水平桌面上，茶杯底面积为</a:t>
            </a:r>
            <a:r>
              <a:rPr lang="en-US" dirty="0" smtClean="0"/>
              <a:t>20 cm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，杯中水深</a:t>
            </a:r>
            <a:r>
              <a:rPr lang="en-US" dirty="0" smtClean="0"/>
              <a:t>10 cm</a:t>
            </a:r>
            <a:r>
              <a:rPr lang="zh-CN" altLang="en-US" dirty="0" smtClean="0"/>
              <a:t>，杯和水的总重力为</a:t>
            </a:r>
            <a:r>
              <a:rPr lang="en-US" dirty="0" smtClean="0"/>
              <a:t>3 N</a:t>
            </a:r>
            <a:r>
              <a:rPr lang="zh-CN" altLang="en-US" dirty="0" smtClean="0"/>
              <a:t>，则杯对水平桌面的压强为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Pa</a:t>
            </a:r>
            <a:r>
              <a:rPr lang="zh-CN" altLang="en-US" dirty="0" smtClean="0"/>
              <a:t>；水对杯底的压力为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N</a:t>
            </a:r>
            <a:r>
              <a:rPr lang="zh-CN" altLang="en-US" dirty="0" smtClean="0"/>
              <a:t>。（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，</a:t>
            </a:r>
            <a:r>
              <a:rPr lang="en-US" dirty="0" smtClean="0"/>
              <a:t>ρ</a:t>
            </a:r>
            <a:r>
              <a:rPr lang="zh-CN" altLang="en-US" baseline="-25000" dirty="0" smtClean="0"/>
              <a:t>水</a:t>
            </a:r>
            <a:r>
              <a:rPr lang="en-US" dirty="0" smtClean="0"/>
              <a:t>=1.0×10</a:t>
            </a:r>
            <a:r>
              <a:rPr lang="en-US" baseline="30000" dirty="0" smtClean="0"/>
              <a:t>3</a:t>
            </a:r>
            <a:r>
              <a:rPr lang="en-US" dirty="0" smtClean="0"/>
              <a:t> kg/m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，茶杯杯壁厚度不计）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247341" y="2008711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1.5×10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18EEDS36.EPS" descr="id:214750145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9417" y="3657635"/>
            <a:ext cx="1822990" cy="1151758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697017" y="32399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8-16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1652693" y="2408105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4887913" y="554038"/>
          <a:ext cx="3851275" cy="281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4" name="文档" r:id="rId5" imgW="3853891" imgH="2821534" progId="Office12.wps.Document.8">
                  <p:embed/>
                </p:oleObj>
              </mc:Choice>
              <mc:Fallback>
                <p:oleObj name="文档" r:id="rId5" imgW="3853891" imgH="2821534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13" y="554038"/>
                        <a:ext cx="3851275" cy="281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将一未装满饮料的密闭饮料杯，先正立放置在水平桌面上，如图</a:t>
            </a:r>
            <a:r>
              <a:rPr lang="en-US" dirty="0" smtClean="0"/>
              <a:t>8-17</a:t>
            </a:r>
            <a:r>
              <a:rPr lang="zh-CN" altLang="en-US" dirty="0" smtClean="0"/>
              <a:t>甲所示，饮料杯对水平桌面的压强是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，饮料对杯底的压力是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；再将饮料杯倒立放置，如图乙所示（图中没有画出饮料液面的位置），饮料杯对水平桌面的压强是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，饮料对杯底的压力是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zh-CN" altLang="en-US" dirty="0" smtClean="0"/>
              <a:t>。则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zh-CN" altLang="en-US" u="sng" dirty="0" smtClean="0"/>
              <a:t>　　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zh-CN" altLang="en-US" u="sng" dirty="0" smtClean="0"/>
              <a:t>　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zh-CN" altLang="en-US" dirty="0" smtClean="0"/>
              <a:t>。（均选填“</a:t>
            </a:r>
            <a:r>
              <a:rPr lang="en-US" dirty="0" smtClean="0"/>
              <a:t>&gt;</a:t>
            </a:r>
            <a:r>
              <a:rPr lang="zh-CN" altLang="en-US" dirty="0" smtClean="0"/>
              <a:t>”“</a:t>
            </a:r>
            <a:r>
              <a:rPr lang="en-US" dirty="0" smtClean="0"/>
              <a:t>&lt;</a:t>
            </a:r>
            <a:r>
              <a:rPr lang="zh-CN" altLang="en-US" dirty="0" smtClean="0"/>
              <a:t>”或“</a:t>
            </a:r>
            <a:r>
              <a:rPr lang="en-US" dirty="0" smtClean="0"/>
              <a:t>=</a:t>
            </a:r>
            <a:r>
              <a:rPr lang="zh-CN" altLang="en-US" dirty="0" smtClean="0"/>
              <a:t>”）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9" name="矩形 8"/>
          <p:cNvSpPr/>
          <p:nvPr/>
        </p:nvSpPr>
        <p:spPr>
          <a:xfrm>
            <a:off x="6658296" y="1643982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&gt;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26978" y="345631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8-17</a:t>
            </a:r>
            <a:endParaRPr lang="zh-CN" altLang="en-US" sz="1400" dirty="0"/>
          </a:p>
        </p:txBody>
      </p:sp>
      <p:pic>
        <p:nvPicPr>
          <p:cNvPr id="11" name="20WNW45.EPS" descr="id:214750146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9497" y="2651948"/>
            <a:ext cx="2163640" cy="1172402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7809769" y="1598808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&lt;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69917" y="264123"/>
            <a:ext cx="7941743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zh-CN" altLang="en-US" dirty="0" smtClean="0"/>
              <a:t>如图</a:t>
            </a:r>
            <a:r>
              <a:rPr lang="en-US" dirty="0" smtClean="0"/>
              <a:t>8-18</a:t>
            </a:r>
            <a:r>
              <a:rPr lang="zh-CN" altLang="en-US" dirty="0" smtClean="0"/>
              <a:t>所示，在水平地面上分别侧放和平放着完全相同的两块砖</a:t>
            </a:r>
            <a:r>
              <a:rPr lang="en-US" dirty="0" smtClean="0"/>
              <a:t>A</a:t>
            </a:r>
            <a:r>
              <a:rPr lang="zh-CN" altLang="en-US" dirty="0" smtClean="0"/>
              <a:t>和</a:t>
            </a:r>
            <a:r>
              <a:rPr lang="en-US" dirty="0" smtClean="0"/>
              <a:t>B</a:t>
            </a:r>
            <a:r>
              <a:rPr lang="zh-CN" altLang="en-US" dirty="0" smtClean="0"/>
              <a:t>，在砖</a:t>
            </a:r>
            <a:r>
              <a:rPr lang="en-US" dirty="0" smtClean="0"/>
              <a:t>B</a:t>
            </a:r>
            <a:r>
              <a:rPr lang="zh-CN" altLang="en-US" dirty="0" smtClean="0"/>
              <a:t>上放有重力不计的圆柱形薄壁容器</a:t>
            </a:r>
            <a:r>
              <a:rPr lang="en-US" dirty="0" smtClean="0"/>
              <a:t>C</a:t>
            </a:r>
            <a:r>
              <a:rPr lang="zh-CN" altLang="en-US" dirty="0" smtClean="0"/>
              <a:t>（不考虑容器的厚度），</a:t>
            </a:r>
            <a:r>
              <a:rPr lang="en-US" dirty="0" smtClean="0"/>
              <a:t>C</a:t>
            </a:r>
            <a:r>
              <a:rPr lang="zh-CN" altLang="en-US" dirty="0" smtClean="0"/>
              <a:t>中装有水，密度为</a:t>
            </a:r>
            <a:r>
              <a:rPr lang="en-US" dirty="0" smtClean="0"/>
              <a:t>ρ</a:t>
            </a:r>
            <a:r>
              <a:rPr lang="zh-CN" altLang="en-US" baseline="-25000" dirty="0" smtClean="0"/>
              <a:t>水</a:t>
            </a:r>
            <a:r>
              <a:rPr lang="zh-CN" altLang="en-US" dirty="0" smtClean="0"/>
              <a:t>，砖</a:t>
            </a:r>
            <a:r>
              <a:rPr lang="en-US" dirty="0" smtClean="0"/>
              <a:t>A</a:t>
            </a:r>
            <a:r>
              <a:rPr lang="zh-CN" altLang="en-US" dirty="0" smtClean="0"/>
              <a:t>和</a:t>
            </a:r>
            <a:r>
              <a:rPr lang="en-US" dirty="0" smtClean="0"/>
              <a:t>B</a:t>
            </a:r>
            <a:r>
              <a:rPr lang="zh-CN" altLang="en-US" dirty="0" smtClean="0"/>
              <a:t>的密度均为</a:t>
            </a:r>
            <a:r>
              <a:rPr lang="en-US" dirty="0" smtClean="0"/>
              <a:t>ρ</a:t>
            </a:r>
            <a:r>
              <a:rPr lang="zh-CN" altLang="en-US" dirty="0" smtClean="0"/>
              <a:t>、上表面到水平地面的距离分别为</a:t>
            </a:r>
            <a:r>
              <a:rPr lang="en-US" dirty="0" smtClean="0"/>
              <a:t>h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</a:t>
            </a:r>
            <a:r>
              <a:rPr lang="en-US" dirty="0" smtClean="0"/>
              <a:t>C</a:t>
            </a:r>
            <a:r>
              <a:rPr lang="zh-CN" altLang="en-US" dirty="0" smtClean="0"/>
              <a:t>与砖</a:t>
            </a:r>
            <a:r>
              <a:rPr lang="en-US" dirty="0" smtClean="0"/>
              <a:t>B</a:t>
            </a:r>
            <a:r>
              <a:rPr lang="zh-CN" altLang="en-US" dirty="0" smtClean="0"/>
              <a:t>和砖</a:t>
            </a:r>
            <a:r>
              <a:rPr lang="en-US" dirty="0" smtClean="0"/>
              <a:t>B</a:t>
            </a:r>
            <a:r>
              <a:rPr lang="zh-CN" altLang="en-US" dirty="0" smtClean="0"/>
              <a:t>与地面的接触面积分别为</a:t>
            </a:r>
            <a:r>
              <a:rPr lang="en-US" dirty="0" smtClean="0"/>
              <a:t>S</a:t>
            </a:r>
            <a:r>
              <a:rPr lang="en-US" baseline="-25000" dirty="0" smtClean="0"/>
              <a:t>C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B</a:t>
            </a:r>
            <a:r>
              <a:rPr lang="zh-CN" altLang="en-US" dirty="0" smtClean="0"/>
              <a:t>，且</a:t>
            </a:r>
            <a:r>
              <a:rPr lang="en-US" dirty="0" smtClean="0"/>
              <a:t>S</a:t>
            </a:r>
            <a:r>
              <a:rPr lang="en-US" baseline="-25000" dirty="0" smtClean="0"/>
              <a:t>C</a:t>
            </a:r>
            <a:r>
              <a:rPr lang="en-US" dirty="0" smtClean="0"/>
              <a:t>=      S</a:t>
            </a:r>
            <a:r>
              <a:rPr lang="en-US" baseline="-25000" dirty="0" smtClean="0"/>
              <a:t>B</a:t>
            </a:r>
            <a:r>
              <a:rPr lang="zh-CN" altLang="en-US" dirty="0" smtClean="0"/>
              <a:t>，已知砖</a:t>
            </a:r>
            <a:r>
              <a:rPr lang="en-US" dirty="0" smtClean="0"/>
              <a:t>B</a:t>
            </a:r>
            <a:r>
              <a:rPr lang="zh-CN" altLang="en-US" dirty="0" smtClean="0"/>
              <a:t>和砖</a:t>
            </a:r>
            <a:r>
              <a:rPr lang="en-US" dirty="0" smtClean="0"/>
              <a:t>A</a:t>
            </a:r>
            <a:r>
              <a:rPr lang="zh-CN" altLang="en-US" dirty="0" smtClean="0"/>
              <a:t>对地面的压强相等，则薄壁容器</a:t>
            </a:r>
            <a:r>
              <a:rPr lang="en-US" dirty="0" smtClean="0"/>
              <a:t>C</a:t>
            </a:r>
            <a:r>
              <a:rPr lang="zh-CN" altLang="en-US" dirty="0" smtClean="0"/>
              <a:t>中水的深度为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715721" y="1938423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721167" y="407811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8-18</a:t>
            </a:r>
            <a:endParaRPr lang="zh-CN" altLang="en-US" sz="1400" dirty="0"/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6180259" y="1476619"/>
          <a:ext cx="404813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7" name="文档" r:id="rId4" imgW="409956" imgH="846430" progId="Office12.wps.Document.8">
                  <p:embed/>
                </p:oleObj>
              </mc:Choice>
              <mc:Fallback>
                <p:oleObj name="文档" r:id="rId4" imgW="409956" imgH="84643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259" y="1476619"/>
                        <a:ext cx="404813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G277.EPS" descr="id:2147501470;FounderCES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46412" y="2504274"/>
            <a:ext cx="3985314" cy="1395064"/>
          </a:xfrm>
          <a:prstGeom prst="rect">
            <a:avLst/>
          </a:prstGeom>
        </p:spPr>
      </p:pic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818658" y="2513286"/>
          <a:ext cx="341947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8" name="文档" r:id="rId8" imgW="3425647" imgH="1595933" progId="Office12.wps.Document.8">
                  <p:embed/>
                </p:oleObj>
              </mc:Choice>
              <mc:Fallback>
                <p:oleObj name="文档" r:id="rId8" imgW="3425647" imgH="1595933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658" y="2513286"/>
                        <a:ext cx="3419475" cy="159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30470"/>
            <a:ext cx="7976914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zh-CN" altLang="en-US" dirty="0" smtClean="0"/>
              <a:t>小明的质量为</a:t>
            </a:r>
            <a:r>
              <a:rPr lang="en-US" dirty="0" smtClean="0"/>
              <a:t>50 kg</a:t>
            </a:r>
            <a:r>
              <a:rPr lang="zh-CN" altLang="en-US" dirty="0" smtClean="0"/>
              <a:t>，每只脚与地面的接触面积为</a:t>
            </a:r>
            <a:r>
              <a:rPr lang="en-US" dirty="0" smtClean="0"/>
              <a:t>2×10</a:t>
            </a:r>
            <a:r>
              <a:rPr lang="en-US" baseline="30000" dirty="0" smtClean="0"/>
              <a:t>-2</a:t>
            </a:r>
            <a:r>
              <a:rPr lang="en-US" dirty="0" smtClean="0"/>
              <a:t>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）小明受到的重力是多少。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）双脚站立时，小明对地面的压强是多少。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59863" y="2005410"/>
            <a:ext cx="79372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）小明的重力为</a:t>
            </a:r>
            <a:r>
              <a:rPr lang="en-US" b="1" dirty="0" smtClean="0">
                <a:solidFill>
                  <a:srgbClr val="C00000"/>
                </a:solidFill>
              </a:rPr>
              <a:t>G=mg=50 kg×10 N/kg=500 N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30470"/>
            <a:ext cx="7976914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zh-CN" altLang="en-US" dirty="0" smtClean="0"/>
              <a:t>小明的质量为</a:t>
            </a:r>
            <a:r>
              <a:rPr lang="en-US" dirty="0" smtClean="0"/>
              <a:t>50 kg</a:t>
            </a:r>
            <a:r>
              <a:rPr lang="zh-CN" altLang="en-US" dirty="0" smtClean="0"/>
              <a:t>，每只脚与地面的接触面积为</a:t>
            </a:r>
            <a:r>
              <a:rPr lang="en-US" dirty="0" smtClean="0"/>
              <a:t>2×10</a:t>
            </a:r>
            <a:r>
              <a:rPr lang="en-US" baseline="30000" dirty="0" smtClean="0"/>
              <a:t>-2</a:t>
            </a:r>
            <a:r>
              <a:rPr lang="en-US" dirty="0" smtClean="0"/>
              <a:t>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，求：（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）双脚站立时，小明对地面的压强是多少。</a:t>
            </a:r>
            <a:endParaRPr lang="zh-CN" altLang="en-US" dirty="0"/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/>
        </p:nvGraphicFramePr>
        <p:xfrm>
          <a:off x="873673" y="2228971"/>
          <a:ext cx="7896225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3" name="文档" r:id="rId4" imgW="7901330" imgH="1393241" progId="Office12.wps.Document.8">
                  <p:embed/>
                </p:oleObj>
              </mc:Choice>
              <mc:Fallback>
                <p:oleObj name="文档" r:id="rId4" imgW="7901330" imgH="1393241" progId="Office12.wps.Documen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673" y="2228971"/>
                        <a:ext cx="7896225" cy="138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36264" y="241673"/>
            <a:ext cx="8056044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压强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）物理学中，把物体表面上受到的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与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的比，叫压强。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）压强公式及其变形：</a:t>
            </a:r>
            <a:r>
              <a:rPr lang="en-US" dirty="0" smtClean="0"/>
              <a:t>p=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</a:t>
            </a:r>
            <a:r>
              <a:rPr lang="en-US" dirty="0" smtClean="0"/>
              <a:t>F=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</a:t>
            </a:r>
            <a:r>
              <a:rPr lang="en-US" dirty="0" smtClean="0"/>
              <a:t>S=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）压强的国际单位：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，简称</a:t>
            </a:r>
            <a:r>
              <a:rPr lang="zh-CN" altLang="en-US" u="sng" dirty="0" smtClean="0"/>
              <a:t>　 </a:t>
            </a:r>
            <a:r>
              <a:rPr lang="zh-CN" altLang="en-US" dirty="0" smtClean="0"/>
              <a:t>，符号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；</a:t>
            </a:r>
            <a:r>
              <a:rPr lang="en-US" dirty="0" smtClean="0"/>
              <a:t>1 Pa=</a:t>
            </a:r>
            <a:r>
              <a:rPr lang="zh-CN" altLang="en-US" u="sng" dirty="0" smtClean="0"/>
              <a:t>　　</a:t>
            </a:r>
            <a:r>
              <a:rPr lang="en-US" dirty="0" smtClean="0"/>
              <a:t>N/m</a:t>
            </a:r>
            <a:r>
              <a:rPr lang="en-US" baseline="30000" dirty="0" smtClean="0"/>
              <a:t>2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）增大压强的方法：</a:t>
            </a:r>
            <a:r>
              <a:rPr lang="en-US" dirty="0" smtClean="0"/>
              <a:t>①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u="sng" dirty="0" smtClean="0"/>
              <a:t>　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举例：冰鞋上装有冰刀、蚊子尖尖的口器、菜刀刀刃磨得很薄、压路机碾子质量很大。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）减小压强的方法：</a:t>
            </a:r>
            <a:r>
              <a:rPr lang="en-US" dirty="0" smtClean="0"/>
              <a:t>①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　　　         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u="sng" dirty="0" smtClean="0"/>
              <a:t>　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举例：载重汽车装有很多车轮、现代建筑中的空心砖、骆驼宽大的脚掌。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564145" y="6949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压力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489450" y="68440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受力面积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3933159" y="988346"/>
          <a:ext cx="301697" cy="442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3" name="文档" r:id="rId4" imgW="411480" imgH="594360" progId="Office12.wps.Document.8">
                  <p:embed/>
                </p:oleObj>
              </mc:Choice>
              <mc:Fallback>
                <p:oleObj name="文档" r:id="rId4" imgW="411480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159" y="988346"/>
                        <a:ext cx="301697" cy="4422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10"/>
          <p:cNvSpPr/>
          <p:nvPr/>
        </p:nvSpPr>
        <p:spPr>
          <a:xfrm>
            <a:off x="5064618" y="1052270"/>
            <a:ext cx="478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pS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6369766" y="985633"/>
          <a:ext cx="325687" cy="474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4" name="文档" r:id="rId7" imgW="411480" imgH="594360" progId="Office12.wps.Document.8">
                  <p:embed/>
                </p:oleObj>
              </mc:Choice>
              <mc:Fallback>
                <p:oleObj name="文档" r:id="rId7" imgW="411480" imgH="59436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9766" y="985633"/>
                        <a:ext cx="325687" cy="4744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226675" y="3121572"/>
            <a:ext cx="18004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　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受力面积一定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155955" y="1504214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帕斯卡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509362" y="1523999"/>
            <a:ext cx="417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帕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505252" y="1514726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Pa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927518" y="1483194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461610" y="191411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压力一定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991855" y="187908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减小受力面积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774230" y="309828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增大压力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66563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27472" y="623407"/>
            <a:ext cx="8100005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液体内部压强的特点：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）液体内部向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都有压强，在同一深度，向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的压强都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）液体压强随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的增加而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）液体压强还与液体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有关，液体的密度越大，压强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液体压强计算公式：</a:t>
            </a:r>
            <a:r>
              <a:rPr lang="en-US" dirty="0" smtClean="0"/>
              <a:t>p=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</a:t>
            </a:r>
            <a:r>
              <a:rPr lang="en-US" dirty="0" smtClean="0"/>
              <a:t>h</a:t>
            </a:r>
            <a:r>
              <a:rPr lang="zh-CN" altLang="en-US" dirty="0" smtClean="0"/>
              <a:t>是指从自由液面到液体内部某点的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距离，即液体的深度。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99585" y="978166"/>
            <a:ext cx="130519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各个方向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885797" y="995488"/>
            <a:ext cx="145568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各个方向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19026" y="1431307"/>
            <a:ext cx="100947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73364" y="182711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深度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8" y="27443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液体压强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365052" y="189309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增大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0846" y="228198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密度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964633" y="227147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　越大</a:t>
            </a:r>
            <a:endParaRPr lang="zh-CN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431779" y="2693920"/>
            <a:ext cx="641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ρgh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910517" y="273392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垂直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  <p:bldP spid="18" grpId="0" autoUpdateAnimBg="0"/>
      <p:bldP spid="19" grpId="0" autoUpdateAnimBg="0"/>
      <p:bldP spid="13" grpId="0" autoUpdateAnimBg="0"/>
      <p:bldP spid="16" grpId="0" autoUpdateAnimBg="0"/>
      <p:bldP spid="22" grpId="0" autoUpdateAnimBg="0"/>
      <p:bldP spid="23" grpId="0" autoUpdateAnimBg="0"/>
      <p:bldP spid="2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29596"/>
            <a:ext cx="7928976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液体压强的应用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连通器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）连通器：上端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，底部互相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的容器叫连通器。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）原理：只装入同种液体且不流动时，各容器中的液面总保持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）连通器的应用举例：茶壶、过路涵洞、锅炉水位器等。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050115" y="689444"/>
            <a:ext cx="7068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59084" y="713858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连通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81381" y="1116471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相平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定义：</a:t>
            </a:r>
            <a:r>
              <a:rPr lang="zh-CN" altLang="en-US" dirty="0" smtClean="0"/>
              <a:t>由大气产生的压强叫大气压强，简称</a:t>
            </a:r>
            <a:r>
              <a:rPr lang="zh-CN" altLang="en-US" u="sng" dirty="0" smtClean="0"/>
              <a:t>　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大气压强产生的原因：</a:t>
            </a:r>
            <a:r>
              <a:rPr lang="zh-CN" altLang="en-US" dirty="0" smtClean="0"/>
              <a:t>空气受重力作用，且气体具有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证明大气压强存在的著名实验是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实验；首次测出大气压强的大小的著名实验是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实验。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en-US" dirty="0" smtClean="0"/>
              <a:t>1</a:t>
            </a:r>
            <a:r>
              <a:rPr lang="zh-CN" altLang="en-US" dirty="0" smtClean="0"/>
              <a:t>个标准大气压的值：</a:t>
            </a:r>
            <a:r>
              <a:rPr lang="en-US" dirty="0" smtClean="0"/>
              <a:t>p=</a:t>
            </a:r>
            <a:r>
              <a:rPr lang="zh-CN" altLang="en-US" u="sng" dirty="0" smtClean="0"/>
              <a:t>　　　  　   </a:t>
            </a:r>
            <a:r>
              <a:rPr lang="en-US" dirty="0" smtClean="0"/>
              <a:t>Pa</a:t>
            </a:r>
            <a:r>
              <a:rPr lang="zh-CN" altLang="en-US" dirty="0" smtClean="0"/>
              <a:t>，相当于</a:t>
            </a:r>
            <a:r>
              <a:rPr lang="zh-CN" altLang="en-US" u="sng" dirty="0" smtClean="0"/>
              <a:t>　　　</a:t>
            </a:r>
            <a:r>
              <a:rPr lang="en-US" dirty="0" smtClean="0"/>
              <a:t>m=</a:t>
            </a:r>
            <a:r>
              <a:rPr lang="zh-CN" altLang="en-US" u="sng" dirty="0" smtClean="0"/>
              <a:t>　　　</a:t>
            </a:r>
            <a:r>
              <a:rPr lang="en-US" dirty="0" smtClean="0"/>
              <a:t>cm=</a:t>
            </a:r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en-US" dirty="0" smtClean="0"/>
              <a:t>mm</a:t>
            </a:r>
            <a:r>
              <a:rPr lang="zh-CN" altLang="en-US" dirty="0" smtClean="0"/>
              <a:t>汞柱产生的压强（相当于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m</a:t>
            </a:r>
            <a:r>
              <a:rPr lang="zh-CN" altLang="en-US" dirty="0" smtClean="0"/>
              <a:t>水柱产生的压强），这个值是由意大利科学家托里拆利首先测出来的。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大气压随高度的增加而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</a:t>
            </a:r>
            <a:r>
              <a:rPr lang="en-US" dirty="0" smtClean="0"/>
              <a:t>1</a:t>
            </a:r>
            <a:r>
              <a:rPr lang="zh-CN" altLang="en-US" dirty="0" smtClean="0"/>
              <a:t>个标准大气压下，水的沸点为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，液体的沸点随气压的升高而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00406" y="620816"/>
            <a:ext cx="107396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大气压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375718" y="999187"/>
            <a:ext cx="80284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流动性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413665" y="1441162"/>
            <a:ext cx="162384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马德堡半球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86366" y="1851128"/>
            <a:ext cx="102425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托里拆利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大气压与人类生活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907312" y="2264253"/>
            <a:ext cx="64063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0.76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79425" y="2295782"/>
            <a:ext cx="132380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1.013×10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5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034076" y="2355553"/>
            <a:ext cx="470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76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4658738" y="2765457"/>
            <a:ext cx="963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10.336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922310" y="2760203"/>
            <a:ext cx="612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760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3502600" y="357475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减小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692327" y="3606284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100 ℃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81276" y="39636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升高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  <p:bldP spid="16" grpId="0"/>
      <p:bldP spid="18" grpId="0"/>
      <p:bldP spid="19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788543" y="2176068"/>
            <a:ext cx="66057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按如图</a:t>
            </a:r>
            <a:r>
              <a:rPr lang="en-US" dirty="0" smtClean="0"/>
              <a:t>8-3</a:t>
            </a:r>
            <a:r>
              <a:rPr lang="zh-CN" altLang="en-US" dirty="0" smtClean="0"/>
              <a:t>所示的方法轻轻试一试，你的两只手指所受的压力大小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（选填“相同”或“不相同”），两指面凹陷程度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（选填“相同”或“不相同”），这说明</a:t>
            </a:r>
            <a:r>
              <a:rPr lang="zh-CN" altLang="en-US" u="sng" dirty="0" smtClean="0"/>
              <a:t>　　　　　　　　　　　　　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809654" y="734103"/>
            <a:ext cx="57318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8-2</a:t>
            </a:r>
            <a:r>
              <a:rPr lang="zh-CN" altLang="en-US" dirty="0" smtClean="0"/>
              <a:t>所示，斧刃和刀刃磨得越薄就越锋利，这是通过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的方法来增大压强的。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424971" y="1128848"/>
            <a:ext cx="177017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减小受力面积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691896" y="2535516"/>
            <a:ext cx="8553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相同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46888" y="2969875"/>
            <a:ext cx="90269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146140" y="3427608"/>
            <a:ext cx="5144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压力一定时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受力面积越小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压力的作用效果越明显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8" name="g269.jpg" descr="id:21475012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26379" y="480219"/>
            <a:ext cx="848243" cy="1153490"/>
          </a:xfrm>
          <a:prstGeom prst="rect">
            <a:avLst/>
          </a:prstGeom>
        </p:spPr>
      </p:pic>
      <p:pic>
        <p:nvPicPr>
          <p:cNvPr id="23" name="g270.jpg" descr="id:214750128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2255" y="2554318"/>
            <a:ext cx="1261161" cy="1164828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7529775" y="174524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8-2</a:t>
            </a:r>
            <a:endParaRPr lang="zh-CN" altLang="en-US" sz="1400" dirty="0"/>
          </a:p>
        </p:txBody>
      </p:sp>
      <p:sp>
        <p:nvSpPr>
          <p:cNvPr id="26" name="矩形 25"/>
          <p:cNvSpPr/>
          <p:nvPr/>
        </p:nvSpPr>
        <p:spPr>
          <a:xfrm>
            <a:off x="7784751" y="3908153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21933" y="347240"/>
            <a:ext cx="59514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在装修房子时，工人师傅用一根灌有水（水中无气泡）且足够长的透明软管的两端在墙面不同地方做标记（如图</a:t>
            </a:r>
            <a:r>
              <a:rPr lang="en-US" dirty="0" smtClean="0"/>
              <a:t>8-4</a:t>
            </a:r>
            <a:r>
              <a:rPr lang="zh-CN" altLang="en-US" dirty="0" smtClean="0"/>
              <a:t>所示），这样做的目的是保证两点在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，用到的物理知识是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34667" y="1127610"/>
            <a:ext cx="112980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同一高度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456308" y="1618522"/>
            <a:ext cx="1117210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连通器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12947" y="216677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8-4</a:t>
            </a:r>
            <a:endParaRPr lang="zh-CN" altLang="en-US" sz="1400" dirty="0"/>
          </a:p>
        </p:txBody>
      </p:sp>
      <p:pic>
        <p:nvPicPr>
          <p:cNvPr id="19" name="g271.jpg" descr="id:214750129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94807" y="450507"/>
            <a:ext cx="1694517" cy="142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3085</TotalTime>
  <Words>3050</Words>
  <Application>Microsoft Office PowerPoint</Application>
  <PresentationFormat>全屏显示(16:9)</PresentationFormat>
  <Paragraphs>322</Paragraphs>
  <Slides>34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6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2020-04-08T00:14:18Z</dcterms:modified>
  <cp:category/>
</cp:coreProperties>
</file>