
<file path=[Content_Types].xml><?xml version="1.0" encoding="utf-8"?>
<Types xmlns="http://schemas.openxmlformats.org/package/2006/content-types">
  <Default Extension="jpeg" ContentType="image/jpeg"/>
  <Default Extension="vml" ContentType="application/vnd.openxmlformats-officedocument.vmlDrawin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activeX/activeX1.bin" ContentType="application/vnd.ms-office.activeX"/>
  <Override PartName="/ppt/activeX/activeX1.xml" ContentType="application/vnd.ms-office.activeX+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7" r:id="rId3"/>
    <p:sldId id="256" r:id="rId4"/>
    <p:sldId id="270" r:id="rId5"/>
    <p:sldId id="319" r:id="rId6"/>
    <p:sldId id="317" r:id="rId7"/>
    <p:sldId id="275" r:id="rId8"/>
    <p:sldId id="277" r:id="rId9"/>
    <p:sldId id="284" r:id="rId10"/>
    <p:sldId id="282" r:id="rId11"/>
    <p:sldId id="287" r:id="rId12"/>
    <p:sldId id="289" r:id="rId13"/>
    <p:sldId id="288" r:id="rId14"/>
    <p:sldId id="292" r:id="rId15"/>
    <p:sldId id="293" r:id="rId16"/>
    <p:sldId id="299" r:id="rId17"/>
    <p:sldId id="294" r:id="rId1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D60093"/>
    <a:srgbClr val="F6C9F2"/>
    <a:srgbClr val="F9DDC6"/>
    <a:srgbClr val="CDC8F6"/>
    <a:srgbClr val="FBC4F2"/>
    <a:srgbClr val="C2C5FD"/>
    <a:srgbClr val="CCE0F2"/>
    <a:srgbClr val="FF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comments/comment1.xml><?xml version="1.0" encoding="utf-8"?>
<p:cmLst xmlns:a="http://schemas.openxmlformats.org/drawingml/2006/main" xmlns:r="http://schemas.openxmlformats.org/officeDocument/2006/relationships" xmlns:p="http://schemas.openxmlformats.org/presentationml/2006/main">
  <p:cm authorId="1" dt="2016-11-25T10:41:19.703" idx="1">
    <p:pos x="10" y="10"/>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6-11-25T10:41:19.703" idx="1">
    <p:pos x="10" y="10"/>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6-11-25T10:41:19.703" idx="1">
    <p:pos x="10" y="10"/>
    <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16-11-25T10:41:19.703"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png"/><Relationship Id="rId2" Type="http://schemas.microsoft.com/office/2007/relationships/media" Target="file:///C:\Users\Administrator\Desktop\401&#12289;&#36259;&#21619;&#26368;&#31616;&#30005;&#21160;&#26426;&#32452;&#21512;.mpg" TargetMode="External"/><Relationship Id="rId1" Type="http://schemas.openxmlformats.org/officeDocument/2006/relationships/video" Target="file:///C:\Users\Administrator\Desktop\401&#12289;&#36259;&#21619;&#26368;&#31616;&#30005;&#21160;&#26426;&#32452;&#21512;.mpg" TargetMode="Externa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5.wmf"/><Relationship Id="rId1" Type="http://schemas.openxmlformats.org/officeDocument/2006/relationships/control" Target="../activeX/activeX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838200" y="499745"/>
            <a:ext cx="10515600" cy="1325563"/>
          </a:xfrm>
        </p:spPr>
        <p:txBody>
          <a:bodyPr/>
          <a:p>
            <a:r>
              <a:rPr lang="en-US" altLang="zh-CN"/>
              <a:t>      </a:t>
            </a:r>
            <a:r>
              <a:rPr lang="zh-CN" altLang="en-US"/>
              <a:t>第二十章第四节</a:t>
            </a:r>
            <a:endParaRPr lang="zh-CN" altLang="en-US"/>
          </a:p>
        </p:txBody>
      </p:sp>
      <p:sp>
        <p:nvSpPr>
          <p:cNvPr id="3" name="内容占位符 2"/>
          <p:cNvSpPr/>
          <p:nvPr>
            <p:ph idx="1"/>
          </p:nvPr>
        </p:nvSpPr>
        <p:spPr/>
        <p:txBody>
          <a:bodyPr/>
          <a:p>
            <a:pPr marL="0" indent="0">
              <a:buNone/>
            </a:pPr>
            <a:endParaRPr lang="zh-CN" altLang="en-US" sz="4800" b="1">
              <a:latin typeface="黑体" panose="02010609060101010101" charset="-122"/>
              <a:ea typeface="黑体" panose="02010609060101010101" charset="-122"/>
            </a:endParaRPr>
          </a:p>
          <a:p>
            <a:pPr marL="0" indent="0">
              <a:buNone/>
            </a:pPr>
            <a:r>
              <a:rPr lang="zh-CN" altLang="en-US" sz="4800" b="1">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        </a:t>
            </a:r>
            <a:r>
              <a:rPr lang="zh-CN" altLang="en-US" sz="5400" b="1">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 </a:t>
            </a:r>
            <a:r>
              <a:rPr lang="zh-CN" altLang="en-US" sz="7200" b="1">
                <a:solidFill>
                  <a:srgbClr val="FF3300"/>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电 动 机</a:t>
            </a:r>
            <a:endParaRPr lang="zh-CN" altLang="en-US" sz="7200" b="1">
              <a:solidFill>
                <a:srgbClr val="FF3300"/>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a:p>
            <a:pPr marL="0" indent="0">
              <a:buNone/>
            </a:pPr>
            <a:endParaRPr lang="zh-CN" altLang="en-US" sz="7200" b="1">
              <a:solidFill>
                <a:srgbClr val="FF3300"/>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a:p>
            <a:pPr marL="0" indent="0">
              <a:buNone/>
            </a:pPr>
            <a:r>
              <a:rPr lang="zh-CN" altLang="en-US" sz="3200" b="1">
                <a:latin typeface="+mj-ea"/>
                <a:ea typeface="+mj-ea"/>
              </a:rPr>
              <a:t>             </a:t>
            </a:r>
            <a:endParaRPr lang="zh-CN" altLang="en-US" sz="3200" b="1">
              <a:latin typeface="+mj-ea"/>
              <a:ea typeface="+mj-ea"/>
            </a:endParaRPr>
          </a:p>
          <a:p>
            <a:pPr marL="0" indent="0">
              <a:buNone/>
            </a:pPr>
            <a:r>
              <a:rPr lang="zh-CN" altLang="en-US" sz="3200" b="1">
                <a:latin typeface="+mj-ea"/>
                <a:ea typeface="+mj-ea"/>
              </a:rPr>
              <a:t>              沙洋县实验初中  曾勇</a:t>
            </a:r>
            <a:endParaRPr lang="zh-CN" altLang="en-US" sz="3200" b="1">
              <a:latin typeface="+mj-ea"/>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6" presetClass="emph" presetSubtype="0" fill="hold" nodeType="afterEffect">
                                  <p:stCondLst>
                                    <p:cond delay="0"/>
                                  </p:stCondLst>
                                  <p:childTnLst>
                                    <p:animScale>
                                      <p:cBhvr>
                                        <p:cTn id="17" dur="2000" fill="hold"/>
                                        <p:tgtEl>
                                          <p:spTgt spid="3">
                                            <p:txEl>
                                              <p:pRg st="1" end="1"/>
                                            </p:txEl>
                                          </p:spTgt>
                                        </p:tgtEl>
                                      </p:cBhvr>
                                      <p:by x="150000" y="150000"/>
                                    </p:animScale>
                                  </p:childTnLst>
                                </p:cTn>
                              </p:par>
                            </p:childTnLst>
                          </p:cTn>
                        </p:par>
                        <p:par>
                          <p:cTn id="18" fill="hold">
                            <p:stCondLst>
                              <p:cond delay="3500"/>
                            </p:stCondLst>
                            <p:childTnLst>
                              <p:par>
                                <p:cTn id="19" presetID="42"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3553" name="标题 93188"/>
          <p:cNvSpPr>
            <a:spLocks noGrp="1" noRot="1"/>
          </p:cNvSpPr>
          <p:nvPr>
            <p:ph type="title"/>
          </p:nvPr>
        </p:nvSpPr>
        <p:spPr>
          <a:xfrm>
            <a:off x="3571240" y="189230"/>
            <a:ext cx="4828540" cy="863600"/>
          </a:xfrm>
        </p:spPr>
        <p:txBody>
          <a:bodyPr anchor="ctr"/>
          <a:p>
            <a:r>
              <a:rPr lang="zh-CN" altLang="en-US" b="1" dirty="0">
                <a:solidFill>
                  <a:srgbClr val="FF3300"/>
                </a:solidFill>
                <a:latin typeface="+mj-ea"/>
              </a:rPr>
              <a:t>换  向  器</a:t>
            </a:r>
            <a:endParaRPr lang="zh-CN" altLang="en-US" b="1" dirty="0">
              <a:solidFill>
                <a:srgbClr val="FF3300"/>
              </a:solidFill>
              <a:latin typeface="+mj-ea"/>
            </a:endParaRPr>
          </a:p>
        </p:txBody>
      </p:sp>
      <p:sp>
        <p:nvSpPr>
          <p:cNvPr id="93193" name="文本框 93192"/>
          <p:cNvSpPr txBox="1"/>
          <p:nvPr/>
        </p:nvSpPr>
        <p:spPr>
          <a:xfrm>
            <a:off x="2711450" y="5876925"/>
            <a:ext cx="6610350" cy="640080"/>
          </a:xfrm>
          <a:prstGeom prst="rect">
            <a:avLst/>
          </a:prstGeom>
          <a:noFill/>
          <a:ln w="9525">
            <a:noFill/>
          </a:ln>
        </p:spPr>
        <p:txBody>
          <a:bodyPr wrap="none" anchor="t">
            <a:spAutoFit/>
          </a:bodyPr>
          <a:p>
            <a:pPr lvl="0" fontAlgn="base">
              <a:buClr>
                <a:srgbClr val="000000"/>
              </a:buClr>
            </a:pPr>
            <a:r>
              <a:rPr lang="zh-CN" altLang="en-US" sz="3600" b="1" strike="noStrike" noProof="1" dirty="0">
                <a:effectLst>
                  <a:outerShdw blurRad="38100" dist="38100" dir="2700000">
                    <a:srgbClr val="FFFFFF"/>
                  </a:outerShdw>
                </a:effectLst>
                <a:latin typeface="Arial" panose="020B0604020202020204" pitchFamily="34" charset="0"/>
                <a:ea typeface="楷体_GB2312" pitchFamily="49" charset="-122"/>
                <a:cs typeface="+mn-ea"/>
              </a:rPr>
              <a:t>结构：</a:t>
            </a:r>
            <a:r>
              <a:rPr lang="zh-CN" altLang="en-US" sz="3600" b="1" strike="noStrike" noProof="1" dirty="0">
                <a:solidFill>
                  <a:srgbClr val="FF3300"/>
                </a:solidFill>
                <a:effectLst>
                  <a:outerShdw blurRad="38100" dist="38100" dir="2700000">
                    <a:srgbClr val="FFFFFF"/>
                  </a:outerShdw>
                </a:effectLst>
                <a:latin typeface="Arial" panose="020B0604020202020204" pitchFamily="34" charset="0"/>
                <a:ea typeface="楷体_GB2312" pitchFamily="49" charset="-122"/>
                <a:cs typeface="+mn-ea"/>
              </a:rPr>
              <a:t>两个铜半环、两个电刷。</a:t>
            </a:r>
            <a:endParaRPr lang="zh-CN" altLang="en-US" sz="3600" b="1" strike="noStrike" noProof="1" dirty="0">
              <a:solidFill>
                <a:srgbClr val="FF3300"/>
              </a:solidFill>
              <a:effectLst>
                <a:outerShdw blurRad="38100" dist="38100" dir="2700000">
                  <a:srgbClr val="FFFFFF"/>
                </a:outerShdw>
              </a:effectLst>
              <a:latin typeface="Arial" panose="020B0604020202020204" pitchFamily="34" charset="0"/>
              <a:ea typeface="楷体_GB2312" pitchFamily="49" charset="-122"/>
              <a:cs typeface="+mn-ea"/>
            </a:endParaRPr>
          </a:p>
        </p:txBody>
      </p:sp>
      <p:pic>
        <p:nvPicPr>
          <p:cNvPr id="23555" name="图片 93196" descr="2"/>
          <p:cNvPicPr>
            <a:picLocks noChangeAspect="1"/>
          </p:cNvPicPr>
          <p:nvPr/>
        </p:nvPicPr>
        <p:blipFill>
          <a:blip r:embed="rId1"/>
          <a:stretch>
            <a:fillRect/>
          </a:stretch>
        </p:blipFill>
        <p:spPr>
          <a:xfrm>
            <a:off x="2933700" y="1216025"/>
            <a:ext cx="5970905" cy="4660900"/>
          </a:xfrm>
          <a:prstGeom prst="rect">
            <a:avLst/>
          </a:prstGeom>
          <a:noFill/>
          <a:ln w="9525">
            <a:noFill/>
          </a:ln>
        </p:spPr>
      </p:pic>
      <p:sp>
        <p:nvSpPr>
          <p:cNvPr id="5" name="文本框 4"/>
          <p:cNvSpPr txBox="1"/>
          <p:nvPr/>
        </p:nvSpPr>
        <p:spPr>
          <a:xfrm>
            <a:off x="896620" y="504190"/>
            <a:ext cx="2540000" cy="762000"/>
          </a:xfrm>
          <a:prstGeom prst="rect">
            <a:avLst/>
          </a:prstGeom>
          <a:noFill/>
        </p:spPr>
        <p:txBody>
          <a:bodyPr wrap="square" rtlCol="0" anchor="t">
            <a:spAutoFit/>
          </a:bodyPr>
          <a:p>
            <a:r>
              <a:rPr lang="zh-CN" altLang="en-US" sz="4400" b="1">
                <a:latin typeface="黑体" panose="02010609060101010101" charset="-122"/>
                <a:ea typeface="黑体" panose="02010609060101010101" charset="-122"/>
              </a:rPr>
              <a:t>电动机</a:t>
            </a:r>
            <a:endParaRPr lang="zh-CN" altLang="en-US" sz="4400" b="1">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1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p:txBody>
          <a:bodyPr/>
          <a:p>
            <a:r>
              <a:rPr lang="zh-CN" altLang="zh-CN" b="1">
                <a:latin typeface="黑体" panose="02010609060101010101" charset="-122"/>
                <a:ea typeface="黑体" panose="02010609060101010101" charset="-122"/>
              </a:rPr>
              <a:t>电动机</a:t>
            </a:r>
            <a:endParaRPr lang="zh-CN" altLang="zh-CN" b="1">
              <a:latin typeface="黑体" panose="02010609060101010101" charset="-122"/>
              <a:ea typeface="黑体" panose="02010609060101010101" charset="-122"/>
            </a:endParaRPr>
          </a:p>
        </p:txBody>
      </p:sp>
      <p:sp>
        <p:nvSpPr>
          <p:cNvPr id="3" name="内容占位符 2"/>
          <p:cNvSpPr>
            <a:spLocks noGrp="1"/>
          </p:cNvSpPr>
          <p:nvPr>
            <p:ph idx="1"/>
          </p:nvPr>
        </p:nvSpPr>
        <p:spPr>
          <a:xfrm>
            <a:off x="838200" y="1842135"/>
            <a:ext cx="10515600" cy="4351338"/>
          </a:xfrm>
        </p:spPr>
        <p:txBody>
          <a:bodyPr>
            <a:normAutofit fontScale="90000" lnSpcReduction="10000"/>
          </a:bodyPr>
          <a:p>
            <a:pPr marL="0" indent="0" fontAlgn="base">
              <a:lnSpc>
                <a:spcPct val="130000"/>
              </a:lnSpc>
              <a:buNone/>
            </a:pPr>
            <a:r>
              <a:rPr lang="en-US" altLang="zh-CN" sz="4400">
                <a:latin typeface="楷体" panose="02010609060101010101" charset="-122"/>
                <a:ea typeface="楷体" panose="02010609060101010101" charset="-122"/>
              </a:rPr>
              <a:t> </a:t>
            </a:r>
            <a:r>
              <a:rPr lang="en-US" altLang="zh-CN" sz="4400" b="1">
                <a:latin typeface="楷体" panose="02010609060101010101" charset="-122"/>
                <a:ea typeface="楷体" panose="02010609060101010101" charset="-122"/>
              </a:rPr>
              <a:t> </a:t>
            </a:r>
            <a:r>
              <a:rPr lang="zh-CN" altLang="en-US" sz="4400" b="1">
                <a:solidFill>
                  <a:srgbClr val="FF3300"/>
                </a:solidFill>
                <a:latin typeface="楷体" panose="02010609060101010101" charset="-122"/>
                <a:ea typeface="楷体" panose="02010609060101010101" charset="-122"/>
              </a:rPr>
              <a:t>原理：利用通电线圈在磁场中受力转动的原理；利用换向器使线圈持续转动。</a:t>
            </a:r>
            <a:endParaRPr lang="zh-CN" altLang="en-US" sz="4400" b="1">
              <a:solidFill>
                <a:srgbClr val="FF3300"/>
              </a:solidFill>
              <a:latin typeface="楷体" panose="02010609060101010101" charset="-122"/>
              <a:ea typeface="楷体" panose="02010609060101010101" charset="-122"/>
            </a:endParaRPr>
          </a:p>
          <a:p>
            <a:pPr marL="0" indent="0" fontAlgn="base">
              <a:lnSpc>
                <a:spcPct val="130000"/>
              </a:lnSpc>
              <a:buNone/>
            </a:pPr>
            <a:r>
              <a:rPr lang="zh-CN" altLang="en-US" sz="4400" b="1">
                <a:solidFill>
                  <a:srgbClr val="FF3300"/>
                </a:solidFill>
                <a:latin typeface="楷体" panose="02010609060101010101" charset="-122"/>
                <a:ea typeface="楷体" panose="02010609060101010101" charset="-122"/>
              </a:rPr>
              <a:t>换向器原理：每当线圈刚转过平衡位置，就能自动改变线圈中的电流方向，使线圈持续转动。</a:t>
            </a:r>
            <a:endParaRPr lang="zh-CN" altLang="en-US" sz="4400" b="1">
              <a:solidFill>
                <a:srgbClr val="FF3300"/>
              </a:solidFill>
              <a:latin typeface="楷体" panose="02010609060101010101" charset="-122"/>
              <a:ea typeface="楷体" panose="02010609060101010101" charset="-122"/>
            </a:endParaRPr>
          </a:p>
          <a:p>
            <a:pPr marL="0" indent="0" fontAlgn="base">
              <a:lnSpc>
                <a:spcPct val="130000"/>
              </a:lnSpc>
              <a:buNone/>
            </a:pPr>
            <a:r>
              <a:rPr lang="zh-CN" altLang="en-US" sz="4400" b="1">
                <a:solidFill>
                  <a:srgbClr val="FF3300"/>
                </a:solidFill>
                <a:latin typeface="黑体" panose="02010609060101010101" charset="-122"/>
                <a:ea typeface="黑体" panose="02010609060101010101" charset="-122"/>
              </a:rPr>
              <a:t>   </a:t>
            </a:r>
            <a:endParaRPr lang="zh-CN" altLang="en-US" sz="4400" b="1">
              <a:solidFill>
                <a:srgbClr val="FF33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xit" presetSubtype="0" fill="hold" nodeType="clickEffect">
                                  <p:stCondLst>
                                    <p:cond delay="0"/>
                                  </p:stCondLst>
                                  <p:childTnLst>
                                    <p:animEffect transition="out" filter="fade">
                                      <p:cBhvr>
                                        <p:cTn id="20" dur="1000"/>
                                        <p:tgtEl>
                                          <p:spTgt spid="3">
                                            <p:txEl>
                                              <p:pRg st="1" end="1"/>
                                            </p:txEl>
                                          </p:spTgt>
                                        </p:tgtEl>
                                      </p:cBhvr>
                                    </p:animEffect>
                                    <p:anim calcmode="lin" valueType="num">
                                      <p:cBhvr>
                                        <p:cTn id="21"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 decel="100000"/>
                                        <p:tgtEl>
                                          <p:spTgt spid="3">
                                            <p:txEl>
                                              <p:pRg st="1" end="1"/>
                                            </p:txEl>
                                          </p:spTgt>
                                        </p:tgtEl>
                                        <p:attrNameLst>
                                          <p:attrName>ppt_y</p:attrName>
                                        </p:attrNameLst>
                                      </p:cBhvr>
                                      <p:tavLst>
                                        <p:tav tm="0">
                                          <p:val>
                                            <p:strVal val="ppt_y"/>
                                          </p:val>
                                        </p:tav>
                                        <p:tav tm="100000">
                                          <p:val>
                                            <p:strVal val="ppt_y-.03"/>
                                          </p:val>
                                        </p:tav>
                                      </p:tavLst>
                                    </p:anim>
                                    <p:anim calcmode="lin" valueType="num">
                                      <p:cBhvr>
                                        <p:cTn id="23" dur="900" accel="100000">
                                          <p:stCondLst>
                                            <p:cond delay="100"/>
                                          </p:stCondLst>
                                        </p:cTn>
                                        <p:tgtEl>
                                          <p:spTgt spid="3">
                                            <p:txEl>
                                              <p:pRg st="1" end="1"/>
                                            </p:txEl>
                                          </p:spTgt>
                                        </p:tgtEl>
                                        <p:attrNameLst>
                                          <p:attrName>ppt_y</p:attrName>
                                        </p:attrNameLst>
                                      </p:cBhvr>
                                      <p:tavLst>
                                        <p:tav tm="0">
                                          <p:val>
                                            <p:strVal val="ppt_y"/>
                                          </p:val>
                                        </p:tav>
                                        <p:tav tm="100000">
                                          <p:val>
                                            <p:strVal val="ppt_y+1"/>
                                          </p:val>
                                        </p:tav>
                                      </p:tavLst>
                                    </p:anim>
                                    <p:set>
                                      <p:cBhvr>
                                        <p:cTn id="24"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37" presetClass="exit" presetSubtype="0" fill="hold" nodeType="clickEffect">
                                  <p:stCondLst>
                                    <p:cond delay="0"/>
                                  </p:stCondLst>
                                  <p:childTnLst>
                                    <p:animEffect transition="out" filter="fade">
                                      <p:cBhvr>
                                        <p:cTn id="28" dur="1000"/>
                                        <p:tgtEl>
                                          <p:spTgt spid="3">
                                            <p:txEl>
                                              <p:pRg st="0" end="0"/>
                                            </p:txEl>
                                          </p:spTgt>
                                        </p:tgtEl>
                                      </p:cBhvr>
                                    </p:animEffect>
                                    <p:anim calcmode="lin" valueType="num">
                                      <p:cBhvr>
                                        <p:cTn id="29"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31"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32"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p:txBody>
          <a:bodyPr/>
          <a:p>
            <a:r>
              <a:rPr lang="zh-CN" altLang="zh-CN" b="1">
                <a:latin typeface="黑体" panose="02010609060101010101" charset="-122"/>
                <a:ea typeface="黑体" panose="02010609060101010101" charset="-122"/>
              </a:rPr>
              <a:t>电动机</a:t>
            </a:r>
            <a:endParaRPr lang="zh-CN" altLang="zh-CN" b="1">
              <a:latin typeface="黑体" panose="02010609060101010101" charset="-122"/>
              <a:ea typeface="黑体" panose="02010609060101010101" charset="-122"/>
            </a:endParaRPr>
          </a:p>
        </p:txBody>
      </p:sp>
      <p:sp>
        <p:nvSpPr>
          <p:cNvPr id="3" name="内容占位符 2"/>
          <p:cNvSpPr>
            <a:spLocks noGrp="1"/>
          </p:cNvSpPr>
          <p:nvPr>
            <p:ph idx="1"/>
          </p:nvPr>
        </p:nvSpPr>
        <p:spPr>
          <a:xfrm>
            <a:off x="838200" y="1842135"/>
            <a:ext cx="10515600" cy="4351338"/>
          </a:xfrm>
        </p:spPr>
        <p:txBody>
          <a:bodyPr/>
          <a:p>
            <a:pPr marL="0" indent="0" fontAlgn="base">
              <a:lnSpc>
                <a:spcPct val="130000"/>
              </a:lnSpc>
              <a:buNone/>
            </a:pPr>
            <a:r>
              <a:rPr lang="en-US" altLang="zh-CN" sz="4400">
                <a:latin typeface="黑体" panose="02010609060101010101" charset="-122"/>
                <a:ea typeface="黑体" panose="02010609060101010101" charset="-122"/>
              </a:rPr>
              <a:t> </a:t>
            </a:r>
            <a:r>
              <a:rPr lang="en-US" altLang="zh-CN" sz="4400" b="1">
                <a:latin typeface="黑体" panose="02010609060101010101" charset="-122"/>
                <a:ea typeface="黑体" panose="02010609060101010101" charset="-122"/>
              </a:rPr>
              <a:t> </a:t>
            </a:r>
            <a:endParaRPr lang="en-US" altLang="zh-CN" sz="4400" b="1">
              <a:latin typeface="黑体" panose="02010609060101010101" charset="-122"/>
              <a:ea typeface="黑体" panose="02010609060101010101" charset="-122"/>
            </a:endParaRPr>
          </a:p>
          <a:p>
            <a:pPr marL="0" indent="0" fontAlgn="base">
              <a:lnSpc>
                <a:spcPct val="130000"/>
              </a:lnSpc>
              <a:buNone/>
            </a:pPr>
            <a:r>
              <a:rPr lang="zh-CN" altLang="en-US" sz="4400" b="1">
                <a:solidFill>
                  <a:srgbClr val="FF3300"/>
                </a:solidFill>
                <a:latin typeface="黑体" panose="02010609060101010101" charset="-122"/>
                <a:ea typeface="黑体" panose="02010609060101010101" charset="-122"/>
              </a:rPr>
              <a:t>   </a:t>
            </a:r>
            <a:r>
              <a:rPr lang="zh-CN" altLang="en-US" sz="4400" b="1">
                <a:solidFill>
                  <a:srgbClr val="FF3300"/>
                </a:solidFill>
                <a:latin typeface="楷体" panose="02010609060101010101" charset="-122"/>
                <a:ea typeface="楷体" panose="02010609060101010101" charset="-122"/>
              </a:rPr>
              <a:t>构造：定子（磁极）和转子（线圈）</a:t>
            </a:r>
            <a:endParaRPr lang="zh-CN" altLang="en-US" sz="4400" b="1">
              <a:solidFill>
                <a:srgbClr val="FF33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xit" presetSubtype="0" fill="hold" grpId="1" nodeType="clickEffect">
                                  <p:stCondLst>
                                    <p:cond delay="0"/>
                                  </p:stCondLst>
                                  <p:childTnLst>
                                    <p:animEffect transition="out" filter="fade">
                                      <p:cBhvr>
                                        <p:cTn id="13" dur="1000"/>
                                        <p:tgtEl>
                                          <p:spTgt spid="3">
                                            <p:txEl>
                                              <p:pRg st="1" end="1"/>
                                            </p:txEl>
                                          </p:spTgt>
                                        </p:tgtEl>
                                      </p:cBhvr>
                                    </p:animEffect>
                                    <p:anim calcmode="lin" valueType="num">
                                      <p:cBhvr>
                                        <p:cTn id="14"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 decel="100000"/>
                                        <p:tgtEl>
                                          <p:spTgt spid="3">
                                            <p:txEl>
                                              <p:pRg st="1" end="1"/>
                                            </p:txEl>
                                          </p:spTgt>
                                        </p:tgtEl>
                                        <p:attrNameLst>
                                          <p:attrName>ppt_y</p:attrName>
                                        </p:attrNameLst>
                                      </p:cBhvr>
                                      <p:tavLst>
                                        <p:tav tm="0">
                                          <p:val>
                                            <p:strVal val="ppt_y"/>
                                          </p:val>
                                        </p:tav>
                                        <p:tav tm="100000">
                                          <p:val>
                                            <p:strVal val="ppt_y-.03"/>
                                          </p:val>
                                        </p:tav>
                                      </p:tavLst>
                                    </p:anim>
                                    <p:anim calcmode="lin" valueType="num">
                                      <p:cBhvr>
                                        <p:cTn id="16" dur="900" accel="100000">
                                          <p:stCondLst>
                                            <p:cond delay="100"/>
                                          </p:stCondLst>
                                        </p:cTn>
                                        <p:tgtEl>
                                          <p:spTgt spid="3">
                                            <p:txEl>
                                              <p:pRg st="1" end="1"/>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uiExpand="1" build="p"/>
      <p:bldP spid="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p:txBody>
          <a:bodyPr/>
          <a:p>
            <a:r>
              <a:rPr lang="zh-CN" altLang="en-US" sz="3600" b="1">
                <a:latin typeface="黑体" panose="02010609060101010101" charset="-122"/>
                <a:ea typeface="黑体" panose="02010609060101010101" charset="-122"/>
              </a:rPr>
              <a:t>动手动脑学物理</a:t>
            </a:r>
            <a:endParaRPr lang="zh-CN" altLang="en-US" sz="3600" b="1">
              <a:latin typeface="黑体" panose="02010609060101010101" charset="-122"/>
              <a:ea typeface="黑体" panose="02010609060101010101" charset="-122"/>
            </a:endParaRPr>
          </a:p>
        </p:txBody>
      </p:sp>
      <p:sp>
        <p:nvSpPr>
          <p:cNvPr id="3" name="内容占位符 2"/>
          <p:cNvSpPr>
            <a:spLocks noGrp="1"/>
          </p:cNvSpPr>
          <p:nvPr>
            <p:ph idx="1"/>
          </p:nvPr>
        </p:nvSpPr>
        <p:spPr>
          <a:xfrm>
            <a:off x="838200" y="1473200"/>
            <a:ext cx="10515600" cy="4704080"/>
          </a:xfrm>
        </p:spPr>
        <p:txBody>
          <a:bodyPr/>
          <a:p>
            <a:pPr marL="0" indent="0">
              <a:buNone/>
            </a:pPr>
            <a:r>
              <a:rPr lang="zh-CN" altLang="en-US" sz="3600" b="1">
                <a:solidFill>
                  <a:srgbClr val="FF3300"/>
                </a:solidFill>
                <a:latin typeface="楷体" panose="02010609060101010101" charset="-122"/>
                <a:ea typeface="楷体" panose="02010609060101010101" charset="-122"/>
              </a:rPr>
              <a:t>1．要改变直流电动机的转动方向,应采取的方法是[        ]</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A．增强磁极的磁性   </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B．加大通电电流</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C．改变线圈中的电流方向    </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D．将磁铁的磁极对调</a:t>
            </a:r>
            <a:endParaRPr lang="zh-CN" altLang="en-US" sz="3600" b="1">
              <a:solidFill>
                <a:srgbClr val="FF33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42" presetClass="entr" presetSubtype="0" fill="hold" grpId="0" nodeType="after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1000"/>
                                        <p:tgtEl>
                                          <p:spTgt spid="3">
                                            <p:txEl>
                                              <p:pRg st="2" end="2"/>
                                            </p:txEl>
                                          </p:spTgt>
                                        </p:tgtEl>
                                      </p:cBhvr>
                                    </p:animEffect>
                                    <p:anim calcmode="lin" valueType="num">
                                      <p:cBhvr>
                                        <p:cTn id="3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37" presetClass="exit" presetSubtype="0" fill="hold" nodeType="clickEffect">
                                  <p:stCondLst>
                                    <p:cond delay="0"/>
                                  </p:stCondLst>
                                  <p:childTnLst>
                                    <p:animEffect transition="out" filter="fade">
                                      <p:cBhvr>
                                        <p:cTn id="55" dur="1000"/>
                                        <p:tgtEl>
                                          <p:spTgt spid="3">
                                            <p:txEl>
                                              <p:pRg st="0" end="0"/>
                                            </p:txEl>
                                          </p:spTgt>
                                        </p:tgtEl>
                                      </p:cBhvr>
                                    </p:animEffect>
                                    <p:anim calcmode="lin" valueType="num">
                                      <p:cBhvr>
                                        <p:cTn id="56"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57"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58"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59" dur="1" fill="hold">
                                          <p:stCondLst>
                                            <p:cond delay="999"/>
                                          </p:stCondLst>
                                        </p:cTn>
                                        <p:tgtEl>
                                          <p:spTgt spid="3">
                                            <p:txEl>
                                              <p:pRg st="0" end="0"/>
                                            </p:txEl>
                                          </p:spTgt>
                                        </p:tgtEl>
                                        <p:attrNameLst>
                                          <p:attrName>style.visibility</p:attrName>
                                        </p:attrNameLst>
                                      </p:cBhvr>
                                      <p:to>
                                        <p:strVal val="hidden"/>
                                      </p:to>
                                    </p:set>
                                  </p:childTnLst>
                                </p:cTn>
                              </p:par>
                              <p:par>
                                <p:cTn id="60" presetID="37" presetClass="exit" presetSubtype="0" fill="hold" nodeType="withEffect">
                                  <p:stCondLst>
                                    <p:cond delay="0"/>
                                  </p:stCondLst>
                                  <p:childTnLst>
                                    <p:animEffect transition="out" filter="fade">
                                      <p:cBhvr>
                                        <p:cTn id="61" dur="1000"/>
                                        <p:tgtEl>
                                          <p:spTgt spid="3">
                                            <p:txEl>
                                              <p:pRg st="1" end="1"/>
                                            </p:txEl>
                                          </p:spTgt>
                                        </p:tgtEl>
                                      </p:cBhvr>
                                    </p:animEffect>
                                    <p:anim calcmode="lin" valueType="num">
                                      <p:cBhvr>
                                        <p:cTn id="62"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63" dur="100" decel="100000"/>
                                        <p:tgtEl>
                                          <p:spTgt spid="3">
                                            <p:txEl>
                                              <p:pRg st="1" end="1"/>
                                            </p:txEl>
                                          </p:spTgt>
                                        </p:tgtEl>
                                        <p:attrNameLst>
                                          <p:attrName>ppt_y</p:attrName>
                                        </p:attrNameLst>
                                      </p:cBhvr>
                                      <p:tavLst>
                                        <p:tav tm="0">
                                          <p:val>
                                            <p:strVal val="ppt_y"/>
                                          </p:val>
                                        </p:tav>
                                        <p:tav tm="100000">
                                          <p:val>
                                            <p:strVal val="ppt_y-.03"/>
                                          </p:val>
                                        </p:tav>
                                      </p:tavLst>
                                    </p:anim>
                                    <p:anim calcmode="lin" valueType="num">
                                      <p:cBhvr>
                                        <p:cTn id="64" dur="900" accel="100000">
                                          <p:stCondLst>
                                            <p:cond delay="100"/>
                                          </p:stCondLst>
                                        </p:cTn>
                                        <p:tgtEl>
                                          <p:spTgt spid="3">
                                            <p:txEl>
                                              <p:pRg st="1" end="1"/>
                                            </p:txEl>
                                          </p:spTgt>
                                        </p:tgtEl>
                                        <p:attrNameLst>
                                          <p:attrName>ppt_y</p:attrName>
                                        </p:attrNameLst>
                                      </p:cBhvr>
                                      <p:tavLst>
                                        <p:tav tm="0">
                                          <p:val>
                                            <p:strVal val="ppt_y"/>
                                          </p:val>
                                        </p:tav>
                                        <p:tav tm="100000">
                                          <p:val>
                                            <p:strVal val="ppt_y+1"/>
                                          </p:val>
                                        </p:tav>
                                      </p:tavLst>
                                    </p:anim>
                                    <p:set>
                                      <p:cBhvr>
                                        <p:cTn id="65" dur="1" fill="hold">
                                          <p:stCondLst>
                                            <p:cond delay="999"/>
                                          </p:stCondLst>
                                        </p:cTn>
                                        <p:tgtEl>
                                          <p:spTgt spid="3">
                                            <p:txEl>
                                              <p:pRg st="1" end="1"/>
                                            </p:txEl>
                                          </p:spTgt>
                                        </p:tgtEl>
                                        <p:attrNameLst>
                                          <p:attrName>style.visibility</p:attrName>
                                        </p:attrNameLst>
                                      </p:cBhvr>
                                      <p:to>
                                        <p:strVal val="hidden"/>
                                      </p:to>
                                    </p:set>
                                  </p:childTnLst>
                                </p:cTn>
                              </p:par>
                              <p:par>
                                <p:cTn id="66" presetID="37" presetClass="exit" presetSubtype="0" fill="hold" nodeType="withEffect">
                                  <p:stCondLst>
                                    <p:cond delay="0"/>
                                  </p:stCondLst>
                                  <p:childTnLst>
                                    <p:animEffect transition="out" filter="fade">
                                      <p:cBhvr>
                                        <p:cTn id="67" dur="1000"/>
                                        <p:tgtEl>
                                          <p:spTgt spid="3">
                                            <p:txEl>
                                              <p:pRg st="2" end="2"/>
                                            </p:txEl>
                                          </p:spTgt>
                                        </p:tgtEl>
                                      </p:cBhvr>
                                    </p:animEffect>
                                    <p:anim calcmode="lin" valueType="num">
                                      <p:cBhvr>
                                        <p:cTn id="68"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69" dur="100" decel="100000"/>
                                        <p:tgtEl>
                                          <p:spTgt spid="3">
                                            <p:txEl>
                                              <p:pRg st="2" end="2"/>
                                            </p:txEl>
                                          </p:spTgt>
                                        </p:tgtEl>
                                        <p:attrNameLst>
                                          <p:attrName>ppt_y</p:attrName>
                                        </p:attrNameLst>
                                      </p:cBhvr>
                                      <p:tavLst>
                                        <p:tav tm="0">
                                          <p:val>
                                            <p:strVal val="ppt_y"/>
                                          </p:val>
                                        </p:tav>
                                        <p:tav tm="100000">
                                          <p:val>
                                            <p:strVal val="ppt_y-.03"/>
                                          </p:val>
                                        </p:tav>
                                      </p:tavLst>
                                    </p:anim>
                                    <p:anim calcmode="lin" valueType="num">
                                      <p:cBhvr>
                                        <p:cTn id="70" dur="900" accel="100000">
                                          <p:stCondLst>
                                            <p:cond delay="100"/>
                                          </p:stCondLst>
                                        </p:cTn>
                                        <p:tgtEl>
                                          <p:spTgt spid="3">
                                            <p:txEl>
                                              <p:pRg st="2" end="2"/>
                                            </p:txEl>
                                          </p:spTgt>
                                        </p:tgtEl>
                                        <p:attrNameLst>
                                          <p:attrName>ppt_y</p:attrName>
                                        </p:attrNameLst>
                                      </p:cBhvr>
                                      <p:tavLst>
                                        <p:tav tm="0">
                                          <p:val>
                                            <p:strVal val="ppt_y"/>
                                          </p:val>
                                        </p:tav>
                                        <p:tav tm="100000">
                                          <p:val>
                                            <p:strVal val="ppt_y+1"/>
                                          </p:val>
                                        </p:tav>
                                      </p:tavLst>
                                    </p:anim>
                                    <p:set>
                                      <p:cBhvr>
                                        <p:cTn id="71" dur="1" fill="hold">
                                          <p:stCondLst>
                                            <p:cond delay="999"/>
                                          </p:stCondLst>
                                        </p:cTn>
                                        <p:tgtEl>
                                          <p:spTgt spid="3">
                                            <p:txEl>
                                              <p:pRg st="2" end="2"/>
                                            </p:txEl>
                                          </p:spTgt>
                                        </p:tgtEl>
                                        <p:attrNameLst>
                                          <p:attrName>style.visibility</p:attrName>
                                        </p:attrNameLst>
                                      </p:cBhvr>
                                      <p:to>
                                        <p:strVal val="hidden"/>
                                      </p:to>
                                    </p:set>
                                  </p:childTnLst>
                                </p:cTn>
                              </p:par>
                              <p:par>
                                <p:cTn id="72" presetID="37" presetClass="exit" presetSubtype="0" fill="hold" nodeType="withEffect">
                                  <p:stCondLst>
                                    <p:cond delay="0"/>
                                  </p:stCondLst>
                                  <p:childTnLst>
                                    <p:animEffect transition="out" filter="fade">
                                      <p:cBhvr>
                                        <p:cTn id="73" dur="1000"/>
                                        <p:tgtEl>
                                          <p:spTgt spid="3">
                                            <p:txEl>
                                              <p:pRg st="3" end="3"/>
                                            </p:txEl>
                                          </p:spTgt>
                                        </p:tgtEl>
                                      </p:cBhvr>
                                    </p:animEffect>
                                    <p:anim calcmode="lin" valueType="num">
                                      <p:cBhvr>
                                        <p:cTn id="74"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75" dur="100" decel="100000"/>
                                        <p:tgtEl>
                                          <p:spTgt spid="3">
                                            <p:txEl>
                                              <p:pRg st="3" end="3"/>
                                            </p:txEl>
                                          </p:spTgt>
                                        </p:tgtEl>
                                        <p:attrNameLst>
                                          <p:attrName>ppt_y</p:attrName>
                                        </p:attrNameLst>
                                      </p:cBhvr>
                                      <p:tavLst>
                                        <p:tav tm="0">
                                          <p:val>
                                            <p:strVal val="ppt_y"/>
                                          </p:val>
                                        </p:tav>
                                        <p:tav tm="100000">
                                          <p:val>
                                            <p:strVal val="ppt_y-.03"/>
                                          </p:val>
                                        </p:tav>
                                      </p:tavLst>
                                    </p:anim>
                                    <p:anim calcmode="lin" valueType="num">
                                      <p:cBhvr>
                                        <p:cTn id="76" dur="900" accel="100000">
                                          <p:stCondLst>
                                            <p:cond delay="100"/>
                                          </p:stCondLst>
                                        </p:cTn>
                                        <p:tgtEl>
                                          <p:spTgt spid="3">
                                            <p:txEl>
                                              <p:pRg st="3" end="3"/>
                                            </p:txEl>
                                          </p:spTgt>
                                        </p:tgtEl>
                                        <p:attrNameLst>
                                          <p:attrName>ppt_y</p:attrName>
                                        </p:attrNameLst>
                                      </p:cBhvr>
                                      <p:tavLst>
                                        <p:tav tm="0">
                                          <p:val>
                                            <p:strVal val="ppt_y"/>
                                          </p:val>
                                        </p:tav>
                                        <p:tav tm="100000">
                                          <p:val>
                                            <p:strVal val="ppt_y+1"/>
                                          </p:val>
                                        </p:tav>
                                      </p:tavLst>
                                    </p:anim>
                                    <p:set>
                                      <p:cBhvr>
                                        <p:cTn id="77" dur="1" fill="hold">
                                          <p:stCondLst>
                                            <p:cond delay="999"/>
                                          </p:stCondLst>
                                        </p:cTn>
                                        <p:tgtEl>
                                          <p:spTgt spid="3">
                                            <p:txEl>
                                              <p:pRg st="3" end="3"/>
                                            </p:txEl>
                                          </p:spTgt>
                                        </p:tgtEl>
                                        <p:attrNameLst>
                                          <p:attrName>style.visibility</p:attrName>
                                        </p:attrNameLst>
                                      </p:cBhvr>
                                      <p:to>
                                        <p:strVal val="hidden"/>
                                      </p:to>
                                    </p:set>
                                  </p:childTnLst>
                                </p:cTn>
                              </p:par>
                              <p:par>
                                <p:cTn id="78" presetID="37" presetClass="exit" presetSubtype="0" fill="hold" nodeType="withEffect">
                                  <p:stCondLst>
                                    <p:cond delay="0"/>
                                  </p:stCondLst>
                                  <p:childTnLst>
                                    <p:animEffect transition="out" filter="fade">
                                      <p:cBhvr>
                                        <p:cTn id="79" dur="1000"/>
                                        <p:tgtEl>
                                          <p:spTgt spid="3">
                                            <p:txEl>
                                              <p:pRg st="4" end="4"/>
                                            </p:txEl>
                                          </p:spTgt>
                                        </p:tgtEl>
                                      </p:cBhvr>
                                    </p:animEffect>
                                    <p:anim calcmode="lin" valueType="num">
                                      <p:cBhvr>
                                        <p:cTn id="80"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81" dur="100" decel="100000"/>
                                        <p:tgtEl>
                                          <p:spTgt spid="3">
                                            <p:txEl>
                                              <p:pRg st="4" end="4"/>
                                            </p:txEl>
                                          </p:spTgt>
                                        </p:tgtEl>
                                        <p:attrNameLst>
                                          <p:attrName>ppt_y</p:attrName>
                                        </p:attrNameLst>
                                      </p:cBhvr>
                                      <p:tavLst>
                                        <p:tav tm="0">
                                          <p:val>
                                            <p:strVal val="ppt_y"/>
                                          </p:val>
                                        </p:tav>
                                        <p:tav tm="100000">
                                          <p:val>
                                            <p:strVal val="ppt_y-.03"/>
                                          </p:val>
                                        </p:tav>
                                      </p:tavLst>
                                    </p:anim>
                                    <p:anim calcmode="lin" valueType="num">
                                      <p:cBhvr>
                                        <p:cTn id="82" dur="900" accel="100000">
                                          <p:stCondLst>
                                            <p:cond delay="100"/>
                                          </p:stCondLst>
                                        </p:cTn>
                                        <p:tgtEl>
                                          <p:spTgt spid="3">
                                            <p:txEl>
                                              <p:pRg st="4" end="4"/>
                                            </p:txEl>
                                          </p:spTgt>
                                        </p:tgtEl>
                                        <p:attrNameLst>
                                          <p:attrName>ppt_y</p:attrName>
                                        </p:attrNameLst>
                                      </p:cBhvr>
                                      <p:tavLst>
                                        <p:tav tm="0">
                                          <p:val>
                                            <p:strVal val="ppt_y"/>
                                          </p:val>
                                        </p:tav>
                                        <p:tav tm="100000">
                                          <p:val>
                                            <p:strVal val="ppt_y+1"/>
                                          </p:val>
                                        </p:tav>
                                      </p:tavLst>
                                    </p:anim>
                                    <p:set>
                                      <p:cBhvr>
                                        <p:cTn id="83"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p:txBody>
          <a:bodyPr/>
          <a:p>
            <a:r>
              <a:rPr lang="zh-CN" altLang="en-US" sz="3600" b="1">
                <a:latin typeface="黑体" panose="02010609060101010101" charset="-122"/>
                <a:ea typeface="黑体" panose="02010609060101010101" charset="-122"/>
              </a:rPr>
              <a:t>动手动脑学物理</a:t>
            </a:r>
            <a:endParaRPr lang="zh-CN" altLang="en-US" sz="3600" b="1">
              <a:latin typeface="黑体" panose="02010609060101010101" charset="-122"/>
              <a:ea typeface="黑体" panose="02010609060101010101" charset="-122"/>
            </a:endParaRPr>
          </a:p>
        </p:txBody>
      </p:sp>
      <p:sp>
        <p:nvSpPr>
          <p:cNvPr id="3" name="内容占位符 2"/>
          <p:cNvSpPr>
            <a:spLocks noGrp="1"/>
          </p:cNvSpPr>
          <p:nvPr>
            <p:ph idx="1"/>
          </p:nvPr>
        </p:nvSpPr>
        <p:spPr>
          <a:xfrm>
            <a:off x="838200" y="1221105"/>
            <a:ext cx="10515600" cy="4838700"/>
          </a:xfrm>
        </p:spPr>
        <p:txBody>
          <a:bodyPr>
            <a:noAutofit/>
          </a:bodyPr>
          <a:p>
            <a:pPr marL="0" indent="0">
              <a:buNone/>
            </a:pPr>
            <a:r>
              <a:rPr lang="zh-CN" altLang="en-US" sz="3600" b="1">
                <a:solidFill>
                  <a:srgbClr val="FF3300"/>
                </a:solidFill>
                <a:latin typeface="楷体" panose="02010609060101010101" charset="-122"/>
                <a:ea typeface="楷体" panose="02010609060101010101" charset="-122"/>
              </a:rPr>
              <a:t>2、关于通电导体在磁场里受力方向与电流方向和磁感线方向之间的关系，下列说法中错误的是[    ]</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A．电流方向改变时，导体受力方向改变</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B．磁场方向改变时，导体受力方向改变</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C．电流方向和磁场方向同时改变，导体的受力方向改变</a:t>
            </a:r>
            <a:endParaRPr lang="zh-CN" altLang="en-US" sz="3600" b="1">
              <a:solidFill>
                <a:srgbClr val="FF3300"/>
              </a:solidFill>
              <a:latin typeface="楷体" panose="02010609060101010101" charset="-122"/>
              <a:ea typeface="楷体" panose="02010609060101010101" charset="-122"/>
            </a:endParaRPr>
          </a:p>
          <a:p>
            <a:pPr marL="0" indent="0">
              <a:buNone/>
            </a:pPr>
            <a:r>
              <a:rPr lang="zh-CN" altLang="en-US" sz="3600" b="1">
                <a:solidFill>
                  <a:srgbClr val="FF3300"/>
                </a:solidFill>
                <a:latin typeface="楷体" panose="02010609060101010101" charset="-122"/>
                <a:ea typeface="楷体" panose="02010609060101010101" charset="-122"/>
              </a:rPr>
              <a:t>D．电流方向和磁场方向同时改变，导体的受力方向不变</a:t>
            </a:r>
            <a:endParaRPr lang="zh-CN" altLang="en-US" sz="3600" b="1">
              <a:solidFill>
                <a:srgbClr val="FF33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7" presetClass="exit" presetSubtype="0" fill="hold" nodeType="clickEffect">
                                  <p:stCondLst>
                                    <p:cond delay="0"/>
                                  </p:stCondLst>
                                  <p:childTnLst>
                                    <p:animEffect transition="out" filter="fade">
                                      <p:cBhvr>
                                        <p:cTn id="37" dur="1000"/>
                                        <p:tgtEl>
                                          <p:spTgt spid="3">
                                            <p:txEl>
                                              <p:pRg st="0" end="0"/>
                                            </p:txEl>
                                          </p:spTgt>
                                        </p:tgtEl>
                                      </p:cBhvr>
                                    </p:animEffect>
                                    <p:anim calcmode="lin" valueType="num">
                                      <p:cBhvr>
                                        <p:cTn id="38"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39"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40"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41" dur="1" fill="hold">
                                          <p:stCondLst>
                                            <p:cond delay="999"/>
                                          </p:stCondLst>
                                        </p:cTn>
                                        <p:tgtEl>
                                          <p:spTgt spid="3">
                                            <p:txEl>
                                              <p:pRg st="0" end="0"/>
                                            </p:txEl>
                                          </p:spTgt>
                                        </p:tgtEl>
                                        <p:attrNameLst>
                                          <p:attrName>style.visibility</p:attrName>
                                        </p:attrNameLst>
                                      </p:cBhvr>
                                      <p:to>
                                        <p:strVal val="hidden"/>
                                      </p:to>
                                    </p:set>
                                  </p:childTnLst>
                                </p:cTn>
                              </p:par>
                              <p:par>
                                <p:cTn id="42" presetID="37" presetClass="exit" presetSubtype="0" fill="hold" nodeType="withEffect">
                                  <p:stCondLst>
                                    <p:cond delay="0"/>
                                  </p:stCondLst>
                                  <p:childTnLst>
                                    <p:animEffect transition="out" filter="fade">
                                      <p:cBhvr>
                                        <p:cTn id="43" dur="1000"/>
                                        <p:tgtEl>
                                          <p:spTgt spid="3">
                                            <p:txEl>
                                              <p:pRg st="1" end="1"/>
                                            </p:txEl>
                                          </p:spTgt>
                                        </p:tgtEl>
                                      </p:cBhvr>
                                    </p:animEffect>
                                    <p:anim calcmode="lin" valueType="num">
                                      <p:cBhvr>
                                        <p:cTn id="44"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45" dur="100" decel="100000"/>
                                        <p:tgtEl>
                                          <p:spTgt spid="3">
                                            <p:txEl>
                                              <p:pRg st="1" end="1"/>
                                            </p:txEl>
                                          </p:spTgt>
                                        </p:tgtEl>
                                        <p:attrNameLst>
                                          <p:attrName>ppt_y</p:attrName>
                                        </p:attrNameLst>
                                      </p:cBhvr>
                                      <p:tavLst>
                                        <p:tav tm="0">
                                          <p:val>
                                            <p:strVal val="ppt_y"/>
                                          </p:val>
                                        </p:tav>
                                        <p:tav tm="100000">
                                          <p:val>
                                            <p:strVal val="ppt_y-.03"/>
                                          </p:val>
                                        </p:tav>
                                      </p:tavLst>
                                    </p:anim>
                                    <p:anim calcmode="lin" valueType="num">
                                      <p:cBhvr>
                                        <p:cTn id="46" dur="900" accel="100000">
                                          <p:stCondLst>
                                            <p:cond delay="100"/>
                                          </p:stCondLst>
                                        </p:cTn>
                                        <p:tgtEl>
                                          <p:spTgt spid="3">
                                            <p:txEl>
                                              <p:pRg st="1" end="1"/>
                                            </p:txEl>
                                          </p:spTgt>
                                        </p:tgtEl>
                                        <p:attrNameLst>
                                          <p:attrName>ppt_y</p:attrName>
                                        </p:attrNameLst>
                                      </p:cBhvr>
                                      <p:tavLst>
                                        <p:tav tm="0">
                                          <p:val>
                                            <p:strVal val="ppt_y"/>
                                          </p:val>
                                        </p:tav>
                                        <p:tav tm="100000">
                                          <p:val>
                                            <p:strVal val="ppt_y+1"/>
                                          </p:val>
                                        </p:tav>
                                      </p:tavLst>
                                    </p:anim>
                                    <p:set>
                                      <p:cBhvr>
                                        <p:cTn id="47" dur="1" fill="hold">
                                          <p:stCondLst>
                                            <p:cond delay="999"/>
                                          </p:stCondLst>
                                        </p:cTn>
                                        <p:tgtEl>
                                          <p:spTgt spid="3">
                                            <p:txEl>
                                              <p:pRg st="1" end="1"/>
                                            </p:txEl>
                                          </p:spTgt>
                                        </p:tgtEl>
                                        <p:attrNameLst>
                                          <p:attrName>style.visibility</p:attrName>
                                        </p:attrNameLst>
                                      </p:cBhvr>
                                      <p:to>
                                        <p:strVal val="hidden"/>
                                      </p:to>
                                    </p:set>
                                  </p:childTnLst>
                                </p:cTn>
                              </p:par>
                              <p:par>
                                <p:cTn id="48" presetID="37" presetClass="exit" presetSubtype="0" fill="hold" nodeType="withEffect">
                                  <p:stCondLst>
                                    <p:cond delay="0"/>
                                  </p:stCondLst>
                                  <p:childTnLst>
                                    <p:animEffect transition="out" filter="fade">
                                      <p:cBhvr>
                                        <p:cTn id="49" dur="1000"/>
                                        <p:tgtEl>
                                          <p:spTgt spid="3">
                                            <p:txEl>
                                              <p:pRg st="2" end="2"/>
                                            </p:txEl>
                                          </p:spTgt>
                                        </p:tgtEl>
                                      </p:cBhvr>
                                    </p:animEffect>
                                    <p:anim calcmode="lin" valueType="num">
                                      <p:cBhvr>
                                        <p:cTn id="50"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51" dur="100" decel="100000"/>
                                        <p:tgtEl>
                                          <p:spTgt spid="3">
                                            <p:txEl>
                                              <p:pRg st="2" end="2"/>
                                            </p:txEl>
                                          </p:spTgt>
                                        </p:tgtEl>
                                        <p:attrNameLst>
                                          <p:attrName>ppt_y</p:attrName>
                                        </p:attrNameLst>
                                      </p:cBhvr>
                                      <p:tavLst>
                                        <p:tav tm="0">
                                          <p:val>
                                            <p:strVal val="ppt_y"/>
                                          </p:val>
                                        </p:tav>
                                        <p:tav tm="100000">
                                          <p:val>
                                            <p:strVal val="ppt_y-.03"/>
                                          </p:val>
                                        </p:tav>
                                      </p:tavLst>
                                    </p:anim>
                                    <p:anim calcmode="lin" valueType="num">
                                      <p:cBhvr>
                                        <p:cTn id="52" dur="900" accel="100000">
                                          <p:stCondLst>
                                            <p:cond delay="100"/>
                                          </p:stCondLst>
                                        </p:cTn>
                                        <p:tgtEl>
                                          <p:spTgt spid="3">
                                            <p:txEl>
                                              <p:pRg st="2" end="2"/>
                                            </p:txEl>
                                          </p:spTgt>
                                        </p:tgtEl>
                                        <p:attrNameLst>
                                          <p:attrName>ppt_y</p:attrName>
                                        </p:attrNameLst>
                                      </p:cBhvr>
                                      <p:tavLst>
                                        <p:tav tm="0">
                                          <p:val>
                                            <p:strVal val="ppt_y"/>
                                          </p:val>
                                        </p:tav>
                                        <p:tav tm="100000">
                                          <p:val>
                                            <p:strVal val="ppt_y+1"/>
                                          </p:val>
                                        </p:tav>
                                      </p:tavLst>
                                    </p:anim>
                                    <p:set>
                                      <p:cBhvr>
                                        <p:cTn id="53" dur="1" fill="hold">
                                          <p:stCondLst>
                                            <p:cond delay="999"/>
                                          </p:stCondLst>
                                        </p:cTn>
                                        <p:tgtEl>
                                          <p:spTgt spid="3">
                                            <p:txEl>
                                              <p:pRg st="2" end="2"/>
                                            </p:txEl>
                                          </p:spTgt>
                                        </p:tgtEl>
                                        <p:attrNameLst>
                                          <p:attrName>style.visibility</p:attrName>
                                        </p:attrNameLst>
                                      </p:cBhvr>
                                      <p:to>
                                        <p:strVal val="hidden"/>
                                      </p:to>
                                    </p:set>
                                  </p:childTnLst>
                                </p:cTn>
                              </p:par>
                              <p:par>
                                <p:cTn id="54" presetID="37" presetClass="exit" presetSubtype="0" fill="hold" nodeType="withEffect">
                                  <p:stCondLst>
                                    <p:cond delay="0"/>
                                  </p:stCondLst>
                                  <p:childTnLst>
                                    <p:animEffect transition="out" filter="fade">
                                      <p:cBhvr>
                                        <p:cTn id="55" dur="1000"/>
                                        <p:tgtEl>
                                          <p:spTgt spid="3">
                                            <p:txEl>
                                              <p:pRg st="3" end="3"/>
                                            </p:txEl>
                                          </p:spTgt>
                                        </p:tgtEl>
                                      </p:cBhvr>
                                    </p:animEffect>
                                    <p:anim calcmode="lin" valueType="num">
                                      <p:cBhvr>
                                        <p:cTn id="56"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57" dur="100" decel="100000"/>
                                        <p:tgtEl>
                                          <p:spTgt spid="3">
                                            <p:txEl>
                                              <p:pRg st="3" end="3"/>
                                            </p:txEl>
                                          </p:spTgt>
                                        </p:tgtEl>
                                        <p:attrNameLst>
                                          <p:attrName>ppt_y</p:attrName>
                                        </p:attrNameLst>
                                      </p:cBhvr>
                                      <p:tavLst>
                                        <p:tav tm="0">
                                          <p:val>
                                            <p:strVal val="ppt_y"/>
                                          </p:val>
                                        </p:tav>
                                        <p:tav tm="100000">
                                          <p:val>
                                            <p:strVal val="ppt_y-.03"/>
                                          </p:val>
                                        </p:tav>
                                      </p:tavLst>
                                    </p:anim>
                                    <p:anim calcmode="lin" valueType="num">
                                      <p:cBhvr>
                                        <p:cTn id="58" dur="900" accel="100000">
                                          <p:stCondLst>
                                            <p:cond delay="100"/>
                                          </p:stCondLst>
                                        </p:cTn>
                                        <p:tgtEl>
                                          <p:spTgt spid="3">
                                            <p:txEl>
                                              <p:pRg st="3" end="3"/>
                                            </p:txEl>
                                          </p:spTgt>
                                        </p:tgtEl>
                                        <p:attrNameLst>
                                          <p:attrName>ppt_y</p:attrName>
                                        </p:attrNameLst>
                                      </p:cBhvr>
                                      <p:tavLst>
                                        <p:tav tm="0">
                                          <p:val>
                                            <p:strVal val="ppt_y"/>
                                          </p:val>
                                        </p:tav>
                                        <p:tav tm="100000">
                                          <p:val>
                                            <p:strVal val="ppt_y+1"/>
                                          </p:val>
                                        </p:tav>
                                      </p:tavLst>
                                    </p:anim>
                                    <p:set>
                                      <p:cBhvr>
                                        <p:cTn id="59" dur="1" fill="hold">
                                          <p:stCondLst>
                                            <p:cond delay="999"/>
                                          </p:stCondLst>
                                        </p:cTn>
                                        <p:tgtEl>
                                          <p:spTgt spid="3">
                                            <p:txEl>
                                              <p:pRg st="3" end="3"/>
                                            </p:txEl>
                                          </p:spTgt>
                                        </p:tgtEl>
                                        <p:attrNameLst>
                                          <p:attrName>style.visibility</p:attrName>
                                        </p:attrNameLst>
                                      </p:cBhvr>
                                      <p:to>
                                        <p:strVal val="hidden"/>
                                      </p:to>
                                    </p:set>
                                  </p:childTnLst>
                                </p:cTn>
                              </p:par>
                              <p:par>
                                <p:cTn id="60" presetID="37" presetClass="exit" presetSubtype="0" fill="hold" nodeType="withEffect">
                                  <p:stCondLst>
                                    <p:cond delay="0"/>
                                  </p:stCondLst>
                                  <p:childTnLst>
                                    <p:animEffect transition="out" filter="fade">
                                      <p:cBhvr>
                                        <p:cTn id="61" dur="1000"/>
                                        <p:tgtEl>
                                          <p:spTgt spid="3">
                                            <p:txEl>
                                              <p:pRg st="4" end="4"/>
                                            </p:txEl>
                                          </p:spTgt>
                                        </p:tgtEl>
                                      </p:cBhvr>
                                    </p:animEffect>
                                    <p:anim calcmode="lin" valueType="num">
                                      <p:cBhvr>
                                        <p:cTn id="62"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63" dur="100" decel="100000"/>
                                        <p:tgtEl>
                                          <p:spTgt spid="3">
                                            <p:txEl>
                                              <p:pRg st="4" end="4"/>
                                            </p:txEl>
                                          </p:spTgt>
                                        </p:tgtEl>
                                        <p:attrNameLst>
                                          <p:attrName>ppt_y</p:attrName>
                                        </p:attrNameLst>
                                      </p:cBhvr>
                                      <p:tavLst>
                                        <p:tav tm="0">
                                          <p:val>
                                            <p:strVal val="ppt_y"/>
                                          </p:val>
                                        </p:tav>
                                        <p:tav tm="100000">
                                          <p:val>
                                            <p:strVal val="ppt_y-.03"/>
                                          </p:val>
                                        </p:tav>
                                      </p:tavLst>
                                    </p:anim>
                                    <p:anim calcmode="lin" valueType="num">
                                      <p:cBhvr>
                                        <p:cTn id="64" dur="900" accel="100000">
                                          <p:stCondLst>
                                            <p:cond delay="100"/>
                                          </p:stCondLst>
                                        </p:cTn>
                                        <p:tgtEl>
                                          <p:spTgt spid="3">
                                            <p:txEl>
                                              <p:pRg st="4" end="4"/>
                                            </p:txEl>
                                          </p:spTgt>
                                        </p:tgtEl>
                                        <p:attrNameLst>
                                          <p:attrName>ppt_y</p:attrName>
                                        </p:attrNameLst>
                                      </p:cBhvr>
                                      <p:tavLst>
                                        <p:tav tm="0">
                                          <p:val>
                                            <p:strVal val="ppt_y"/>
                                          </p:val>
                                        </p:tav>
                                        <p:tav tm="100000">
                                          <p:val>
                                            <p:strVal val="ppt_y+1"/>
                                          </p:val>
                                        </p:tav>
                                      </p:tavLst>
                                    </p:anim>
                                    <p:set>
                                      <p:cBhvr>
                                        <p:cTn id="65"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a:xfrm>
            <a:off x="838200" y="314960"/>
            <a:ext cx="10515600" cy="1325563"/>
          </a:xfrm>
        </p:spPr>
        <p:txBody>
          <a:bodyPr/>
          <a:p>
            <a:r>
              <a:rPr lang="zh-CN" altLang="en-US" sz="3600" b="1">
                <a:latin typeface="黑体" panose="02010609060101010101" charset="-122"/>
                <a:ea typeface="黑体" panose="02010609060101010101" charset="-122"/>
              </a:rPr>
              <a:t>动手动脑学物理</a:t>
            </a:r>
            <a:endParaRPr lang="zh-CN" altLang="en-US" sz="3600" b="1">
              <a:latin typeface="黑体" panose="02010609060101010101" charset="-122"/>
              <a:ea typeface="黑体" panose="02010609060101010101" charset="-122"/>
            </a:endParaRPr>
          </a:p>
        </p:txBody>
      </p:sp>
      <p:sp>
        <p:nvSpPr>
          <p:cNvPr id="3" name="内容占位符 2"/>
          <p:cNvSpPr>
            <a:spLocks noGrp="1"/>
          </p:cNvSpPr>
          <p:nvPr>
            <p:ph idx="1"/>
          </p:nvPr>
        </p:nvSpPr>
        <p:spPr/>
        <p:txBody>
          <a:bodyPr/>
          <a:p>
            <a:pPr marL="0" indent="0">
              <a:lnSpc>
                <a:spcPct val="110000"/>
              </a:lnSpc>
              <a:buNone/>
            </a:pPr>
            <a:r>
              <a:rPr lang="en-US" altLang="zh-CN" sz="3600">
                <a:solidFill>
                  <a:srgbClr val="FF3300"/>
                </a:solidFill>
                <a:latin typeface="楷体" panose="02010609060101010101" charset="-122"/>
                <a:ea typeface="楷体" panose="02010609060101010101" charset="-122"/>
              </a:rPr>
              <a:t>   </a:t>
            </a:r>
            <a:r>
              <a:rPr lang="zh-CN" altLang="en-US" sz="4400" b="1">
                <a:solidFill>
                  <a:srgbClr val="FF3300"/>
                </a:solidFill>
                <a:latin typeface="楷体" panose="02010609060101010101" charset="-122"/>
                <a:ea typeface="楷体" panose="02010609060101010101" charset="-122"/>
              </a:rPr>
              <a:t>3.课后，根据上课时观看的视频资料，结合本节课学到的知识，用老师发给你的电池、磁铁和导线，做一个有趣的小电动机。</a:t>
            </a:r>
            <a:endParaRPr lang="zh-CN" altLang="en-US" sz="4400" b="1">
              <a:solidFill>
                <a:srgbClr val="FF33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xit" presetSubtype="0" fill="hold" nodeType="clickEffect">
                                  <p:stCondLst>
                                    <p:cond delay="0"/>
                                  </p:stCondLst>
                                  <p:childTnLst>
                                    <p:animEffect transition="out" filter="fade">
                                      <p:cBhvr>
                                        <p:cTn id="13" dur="1000"/>
                                        <p:tgtEl>
                                          <p:spTgt spid="3">
                                            <p:txEl>
                                              <p:pRg st="0" end="0"/>
                                            </p:txEl>
                                          </p:spTgt>
                                        </p:tgtEl>
                                      </p:cBhvr>
                                    </p:animEffect>
                                    <p:anim calcmode="lin" valueType="num">
                                      <p:cBhvr>
                                        <p:cTn id="14"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16"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838200" y="1188085"/>
            <a:ext cx="10515600" cy="4854575"/>
          </a:xfrm>
        </p:spPr>
        <p:txBody>
          <a:bodyPr>
            <a:scene3d>
              <a:camera prst="orthographicFront"/>
              <a:lightRig rig="soft" dir="t">
                <a:rot lat="0" lon="0" rev="15600000"/>
              </a:lightRig>
            </a:scene3d>
            <a:sp3d extrusionH="57150" prstMaterial="softEdge">
              <a:bevelT w="25400" h="38100"/>
            </a:sp3d>
          </a:bodyPr>
          <a:p>
            <a:pPr algn="ctr">
              <a:buNone/>
            </a:pPr>
            <a:endParaRPr lang="zh-CN" altLang="en-US" sz="9600" b="1" dirty="0">
              <a:solidFill>
                <a:srgbClr val="FF3300"/>
              </a:solidFill>
              <a:effectLst/>
              <a:latin typeface="新宋体" panose="02010609030101010101" charset="-122"/>
              <a:ea typeface="新宋体" panose="02010609030101010101" charset="-122"/>
              <a:sym typeface="+mn-ea"/>
            </a:endParaRPr>
          </a:p>
          <a:p>
            <a:pPr algn="ctr">
              <a:buNone/>
            </a:pPr>
            <a:r>
              <a:rPr lang="zh-CN" altLang="en-US" sz="9600" b="1" dirty="0">
                <a:solidFill>
                  <a:srgbClr val="FF3300"/>
                </a:solidFill>
                <a:effectLst/>
                <a:latin typeface="新宋体" panose="02010609030101010101" charset="-122"/>
                <a:ea typeface="新宋体" panose="02010609030101010101" charset="-122"/>
                <a:sym typeface="+mn-ea"/>
              </a:rPr>
              <a:t>谢  谢  </a:t>
            </a:r>
            <a:r>
              <a:rPr lang="en-US" altLang="zh-CN" sz="9600" b="1">
                <a:solidFill>
                  <a:srgbClr val="FF3300"/>
                </a:solidFill>
                <a:effectLst/>
                <a:latin typeface="新宋体" panose="02010609030101010101" charset="-122"/>
                <a:ea typeface="新宋体" panose="02010609030101010101" charset="-122"/>
                <a:sym typeface="+mn-ea"/>
              </a:rPr>
              <a:t>!</a:t>
            </a:r>
            <a:endParaRPr lang="en-US" altLang="zh-CN" sz="9600" b="1">
              <a:solidFill>
                <a:srgbClr val="FF3300"/>
              </a:solidFill>
              <a:effectLst/>
              <a:latin typeface="新宋体" panose="02010609030101010101" charset="-122"/>
              <a:ea typeface="新宋体" panose="02010609030101010101" charset="-122"/>
              <a:sym typeface="+mn-ea"/>
            </a:endParaRPr>
          </a:p>
          <a:p>
            <a:pPr>
              <a:buNone/>
            </a:pPr>
            <a:endParaRPr lang="en-US" altLang="zh-CN" sz="9600" b="1" dirty="0">
              <a:solidFill>
                <a:schemeClr val="accent4"/>
              </a:solidFill>
              <a:effectLst>
                <a:outerShdw blurRad="38100" dist="22860" dir="5400000" algn="tl" rotWithShape="0">
                  <a:srgbClr val="000000">
                    <a:alpha val="30000"/>
                  </a:srgbClr>
                </a:outerShdw>
              </a:effectLst>
              <a:latin typeface="新宋体" panose="02010609030101010101" charset="-122"/>
              <a:ea typeface="新宋体" panose="02010609030101010101" charset="-122"/>
              <a:sym typeface="+mn-ea"/>
            </a:endParaRPr>
          </a:p>
          <a:p>
            <a:endParaRPr lang="en-US" altLang="zh-CN" b="1" dirty="0">
              <a:solidFill>
                <a:srgbClr val="FF00FF"/>
              </a:solidFill>
              <a:latin typeface="隶书" pitchFamily="49" charset="-122"/>
              <a:ea typeface="隶书"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pic>
        <p:nvPicPr>
          <p:cNvPr id="4" name="401、趣味最简电动机组合">
            <a:hlinkClick r:id="" action="ppaction://media"/>
          </p:cNvPr>
          <p:cNvPicPr/>
          <p:nvPr>
            <a:videoFile r:link="rId1"/>
            <p:extLst>
              <p:ext uri="{DAA4B4D4-6D71-4841-9C94-3DE7FCFB9230}">
                <p14:media xmlns:p14="http://schemas.microsoft.com/office/powerpoint/2010/main" r:link="rId2"/>
              </p:ext>
            </p:extLst>
          </p:nvPr>
        </p:nvPicPr>
        <p:blipFill>
          <a:blip r:embed="rId3"/>
          <a:stretch>
            <a:fillRect/>
          </a:stretch>
        </p:blipFill>
        <p:spPr>
          <a:xfrm>
            <a:off x="-5080" y="-31115"/>
            <a:ext cx="12201525" cy="6544945"/>
          </a:xfrm>
          <a:prstGeom prst="rect">
            <a:avLst/>
          </a:prstGeom>
        </p:spPr>
      </p:pic>
    </p:spTree>
  </p:cSld>
  <p:clrMapOvr>
    <a:masterClrMapping/>
  </p:clrMapOvr>
  <p:timing>
    <p:tnLst>
      <p:par>
        <p:cTn id="1" dur="indefinite" restart="never" nodeType="tmRoot">
          <p:childTnLst>
            <p:video fullScrn="0">
              <p:cMediaNode>
                <p:cTn id="2" fill="hold" display="1">
                  <p:stCondLst>
                    <p:cond delay="indefinite"/>
                  </p:stCondLst>
                  <p:endCondLst>
                    <p:cond evt="onNext">
                      <p:tgtEl>
                        <p:sldTgt/>
                      </p:tgtEl>
                    </p:cond>
                    <p:cond evt="onPrev">
                      <p:tgtEl>
                        <p:sldTgt/>
                      </p:tgtEl>
                    </p:cond>
                  </p:endCondLst>
                </p:cTn>
                <p:tgtEl>
                  <p:spTgt spid="4"/>
                </p:tgtEl>
              </p:cMediaNode>
            </p:video>
            <p:seq concurrent="1" nextAc="seek">
              <p:cTn id="3" restart="whenNotActive" fill="hold" evtFilter="cancelBubble" nodeType="interactiveSeq">
                <p:stCondLst>
                  <p:cond evt="onClick" delay="0">
                    <p:tgtEl>
                      <p:spTgt spid="4"/>
                    </p:tgtEl>
                  </p:cond>
                </p:stCondLst>
                <p:endSync evt="end" delay="0">
                  <p:rtn val="all"/>
                </p:endSync>
                <p:childTnLst>
                  <p:par>
                    <p:cTn id="4" fill="hold">
                      <p:stCondLst>
                        <p:cond delay="0"/>
                      </p:stCondLst>
                      <p:childTnLst>
                        <p:par>
                          <p:cTn id="5" fill="hold">
                            <p:stCondLst>
                              <p:cond delay="0"/>
                            </p:stCondLst>
                            <p:childTnLst>
                              <p:par>
                                <p:cTn id="6" presetID="1" presetClass="mediacall" presetSubtype="0" fill="hold" nodeType="clickEffect">
                                  <p:stCondLst>
                                    <p:cond delay="0"/>
                                  </p:stCondLst>
                                  <p:childTnLst>
                                    <p:cmd type="call" cmd="togglePause">
                                      <p:cBhvr additive="base">
                                        <p:cTn id="7"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a:xfrm>
            <a:off x="674370" y="137160"/>
            <a:ext cx="10515600" cy="1879600"/>
          </a:xfrm>
        </p:spPr>
        <p:txBody>
          <a:bodyPr>
            <a:normAutofit/>
          </a:bodyPr>
          <a:p>
            <a:r>
              <a:rPr lang="zh-CN" altLang="en-US" sz="4800" b="1">
                <a:latin typeface="黑体" panose="02010609060101010101" charset="-122"/>
                <a:ea typeface="黑体" panose="02010609060101010101" charset="-122"/>
              </a:rPr>
              <a:t>通电导线在磁场中受力的情况</a:t>
            </a:r>
            <a:br>
              <a:rPr lang="zh-CN" altLang="en-US" b="1">
                <a:latin typeface="黑体" panose="02010609060101010101" charset="-122"/>
                <a:ea typeface="黑体" panose="02010609060101010101" charset="-122"/>
              </a:rPr>
            </a:br>
            <a:endParaRPr lang="zh-CN" altLang="en-US" b="1">
              <a:latin typeface="黑体" panose="02010609060101010101" charset="-122"/>
              <a:ea typeface="黑体" panose="02010609060101010101" charset="-122"/>
            </a:endParaRPr>
          </a:p>
        </p:txBody>
      </p:sp>
      <p:sp>
        <p:nvSpPr>
          <p:cNvPr id="5" name="内容占位符 4"/>
          <p:cNvSpPr/>
          <p:nvPr>
            <p:ph idx="1"/>
          </p:nvPr>
        </p:nvSpPr>
        <p:spPr>
          <a:xfrm>
            <a:off x="838200" y="1255395"/>
            <a:ext cx="10515600" cy="4921885"/>
          </a:xfrm>
        </p:spPr>
        <p:txBody>
          <a:bodyPr/>
          <a:p>
            <a:pPr marL="0" indent="0">
              <a:lnSpc>
                <a:spcPct val="180000"/>
              </a:lnSpc>
              <a:buNone/>
            </a:pPr>
            <a:r>
              <a:rPr lang="en-US" altLang="zh-CN" sz="4400" b="1">
                <a:solidFill>
                  <a:srgbClr val="FF0000"/>
                </a:solidFill>
                <a:latin typeface="黑体" panose="02010609060101010101" charset="-122"/>
                <a:ea typeface="黑体" panose="02010609060101010101" charset="-122"/>
              </a:rPr>
              <a:t> </a:t>
            </a:r>
            <a:r>
              <a:rPr lang="en-US" altLang="zh-CN" sz="4400" b="1">
                <a:solidFill>
                  <a:srgbClr val="FF0000"/>
                </a:solidFill>
                <a:latin typeface="楷体" panose="02010609060101010101" charset="-122"/>
                <a:ea typeface="楷体" panose="02010609060101010101" charset="-122"/>
              </a:rPr>
              <a:t> 结论：通电导线在磁场中受到力的作用，力的方向跟电流方向和磁场方向有关。在这个现象中，电能转化为机械能。</a:t>
            </a:r>
            <a:endParaRPr lang="en-US" altLang="zh-CN" sz="4400" b="1">
              <a:solidFill>
                <a:srgbClr val="FF0000"/>
              </a:solidFill>
              <a:latin typeface="楷体" panose="02010609060101010101" charset="-122"/>
              <a:ea typeface="楷体" panose="02010609060101010101" charset="-122"/>
            </a:endParaRPr>
          </a:p>
          <a:p>
            <a:pPr marL="0" indent="0">
              <a:lnSpc>
                <a:spcPct val="180000"/>
              </a:lnSpc>
              <a:buNone/>
            </a:pPr>
            <a:endParaRPr lang="zh-CN" altLang="en-US" sz="4400" b="1">
              <a:solidFill>
                <a:srgbClr val="FF00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lt">
                                    <p:tmPct val="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xit" presetSubtype="0" fill="hold" grpId="1" nodeType="clickEffect">
                                  <p:stCondLst>
                                    <p:cond delay="0"/>
                                  </p:stCondLst>
                                  <p:iterate type="lt">
                                    <p:tmPct val="0"/>
                                  </p:iterate>
                                  <p:childTnLst>
                                    <p:animEffect transition="out" filter="fade">
                                      <p:cBhvr>
                                        <p:cTn id="13" dur="1000"/>
                                        <p:tgtEl>
                                          <p:spTgt spid="5">
                                            <p:txEl>
                                              <p:pRg st="0" end="0"/>
                                            </p:txEl>
                                          </p:spTgt>
                                        </p:tgtEl>
                                      </p:cBhvr>
                                    </p:animEffect>
                                    <p:anim calcmode="lin" valueType="num">
                                      <p:cBhvr>
                                        <p:cTn id="14" dur="1000"/>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 decel="100000"/>
                                        <p:tgtEl>
                                          <p:spTgt spid="5">
                                            <p:txEl>
                                              <p:pRg st="0" end="0"/>
                                            </p:txEl>
                                          </p:spTgt>
                                        </p:tgtEl>
                                        <p:attrNameLst>
                                          <p:attrName>ppt_y</p:attrName>
                                        </p:attrNameLst>
                                      </p:cBhvr>
                                      <p:tavLst>
                                        <p:tav tm="0">
                                          <p:val>
                                            <p:strVal val="ppt_y"/>
                                          </p:val>
                                        </p:tav>
                                        <p:tav tm="100000">
                                          <p:val>
                                            <p:strVal val="ppt_y-.03"/>
                                          </p:val>
                                        </p:tav>
                                      </p:tavLst>
                                    </p:anim>
                                    <p:anim calcmode="lin" valueType="num">
                                      <p:cBhvr>
                                        <p:cTn id="16" dur="900" accel="100000">
                                          <p:stCondLst>
                                            <p:cond delay="100"/>
                                          </p:stCondLst>
                                        </p:cTn>
                                        <p:tgtEl>
                                          <p:spTgt spid="5">
                                            <p:txEl>
                                              <p:pRg st="0" end="0"/>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5">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7" presetClass="exit" presetSubtype="0" fill="hold" grpId="0" nodeType="clickEffect">
                                  <p:stCondLst>
                                    <p:cond delay="0"/>
                                  </p:stCondLst>
                                  <p:childTnLst>
                                    <p:animEffect transition="out" filter="fade">
                                      <p:cBhvr>
                                        <p:cTn id="21" dur="1000"/>
                                        <p:tgtEl>
                                          <p:spTgt spid="2"/>
                                        </p:tgtEl>
                                      </p:cBhvr>
                                    </p:animEffect>
                                    <p:anim calcmode="lin" valueType="num">
                                      <p:cBhvr>
                                        <p:cTn id="22" dur="1000"/>
                                        <p:tgtEl>
                                          <p:spTgt spid="2"/>
                                        </p:tgtEl>
                                        <p:attrNameLst>
                                          <p:attrName>ppt_x</p:attrName>
                                        </p:attrNameLst>
                                      </p:cBhvr>
                                      <p:tavLst>
                                        <p:tav tm="0">
                                          <p:val>
                                            <p:strVal val="ppt_x"/>
                                          </p:val>
                                        </p:tav>
                                        <p:tav tm="100000">
                                          <p:val>
                                            <p:strVal val="ppt_x"/>
                                          </p:val>
                                        </p:tav>
                                      </p:tavLst>
                                    </p:anim>
                                    <p:anim calcmode="lin" valueType="num">
                                      <p:cBhvr>
                                        <p:cTn id="23" dur="1000"/>
                                        <p:tgtEl>
                                          <p:spTgt spid="2"/>
                                        </p:tgtEl>
                                        <p:attrNameLst>
                                          <p:attrName>ppt_y</p:attrName>
                                        </p:attrNameLst>
                                      </p:cBhvr>
                                      <p:tavLst>
                                        <p:tav tm="0">
                                          <p:val>
                                            <p:strVal val="ppt_y"/>
                                          </p:val>
                                        </p:tav>
                                        <p:tav tm="100000">
                                          <p:val>
                                            <p:strVal val="ppt_y-.1"/>
                                          </p:val>
                                        </p:tav>
                                      </p:tavLst>
                                    </p:anim>
                                    <p:set>
                                      <p:cBhvr>
                                        <p:cTn id="24"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74370" y="137160"/>
            <a:ext cx="10515600" cy="1879600"/>
          </a:xfrm>
        </p:spPr>
        <p:txBody>
          <a:bodyPr>
            <a:normAutofit/>
          </a:bodyPr>
          <a:p>
            <a:r>
              <a:rPr lang="zh-CN" altLang="en-US" b="1">
                <a:latin typeface="黑体" panose="02010609060101010101" charset="-122"/>
                <a:ea typeface="黑体" panose="02010609060101010101" charset="-122"/>
              </a:rPr>
              <a:t>通电的矩形线圈在磁场中</a:t>
            </a:r>
            <a:br>
              <a:rPr lang="zh-CN" altLang="en-US" b="1">
                <a:latin typeface="黑体" panose="02010609060101010101" charset="-122"/>
                <a:ea typeface="黑体" panose="02010609060101010101" charset="-122"/>
              </a:rPr>
            </a:br>
            <a:endParaRPr lang="zh-CN" altLang="en-US" b="1">
              <a:latin typeface="黑体" panose="02010609060101010101" charset="-122"/>
              <a:ea typeface="黑体" panose="02010609060101010101" charset="-122"/>
            </a:endParaRPr>
          </a:p>
        </p:txBody>
      </p:sp>
      <p:sp>
        <p:nvSpPr>
          <p:cNvPr id="5" name="内容占位符 4"/>
          <p:cNvSpPr/>
          <p:nvPr>
            <p:ph idx="1"/>
          </p:nvPr>
        </p:nvSpPr>
        <p:spPr>
          <a:xfrm>
            <a:off x="838200" y="1255395"/>
            <a:ext cx="10515600" cy="4921885"/>
          </a:xfrm>
        </p:spPr>
        <p:txBody>
          <a:bodyPr>
            <a:normAutofit lnSpcReduction="10000"/>
          </a:bodyPr>
          <a:p>
            <a:pPr marL="0" indent="0">
              <a:lnSpc>
                <a:spcPct val="130000"/>
              </a:lnSpc>
              <a:buNone/>
            </a:pPr>
            <a:r>
              <a:rPr lang="en-US" altLang="zh-CN" sz="4400" b="1">
                <a:solidFill>
                  <a:srgbClr val="FF0000"/>
                </a:solidFill>
                <a:latin typeface="黑体" panose="02010609060101010101" charset="-122"/>
                <a:ea typeface="黑体" panose="02010609060101010101" charset="-122"/>
              </a:rPr>
              <a:t> </a:t>
            </a:r>
            <a:r>
              <a:rPr lang="zh-CN" altLang="en-US" sz="4400" b="1">
                <a:solidFill>
                  <a:srgbClr val="FB2B0F"/>
                </a:solidFill>
                <a:latin typeface="黑体" panose="02010609060101010101" charset="-122"/>
                <a:ea typeface="黑体" panose="02010609060101010101" charset="-122"/>
                <a:sym typeface="+mn-ea"/>
              </a:rPr>
              <a:t>  </a:t>
            </a:r>
            <a:r>
              <a:rPr lang="zh-CN" altLang="en-US" sz="4400" b="1">
                <a:solidFill>
                  <a:srgbClr val="FB2B0F"/>
                </a:solidFill>
                <a:latin typeface="楷体" panose="02010609060101010101" charset="-122"/>
                <a:ea typeface="楷体" panose="02010609060101010101" charset="-122"/>
                <a:sym typeface="+mn-ea"/>
              </a:rPr>
              <a:t>   </a:t>
            </a:r>
            <a:endParaRPr lang="zh-CN" altLang="en-US" sz="4400" b="1">
              <a:solidFill>
                <a:srgbClr val="FB2B0F"/>
              </a:solidFill>
              <a:latin typeface="楷体" panose="02010609060101010101" charset="-122"/>
              <a:ea typeface="楷体" panose="02010609060101010101" charset="-122"/>
            </a:endParaRPr>
          </a:p>
          <a:p>
            <a:pPr marL="0" indent="0">
              <a:lnSpc>
                <a:spcPct val="130000"/>
              </a:lnSpc>
              <a:buNone/>
            </a:pPr>
            <a:endParaRPr lang="zh-CN" altLang="en-US" sz="4400" b="1">
              <a:solidFill>
                <a:srgbClr val="FF0000"/>
              </a:solidFill>
              <a:latin typeface="楷体" panose="02010609060101010101" charset="-122"/>
              <a:ea typeface="楷体" panose="02010609060101010101" charset="-122"/>
            </a:endParaRPr>
          </a:p>
        </p:txBody>
      </p:sp>
      <p:pic>
        <p:nvPicPr>
          <p:cNvPr id="3" name="图片 2" descr="图片1"/>
          <p:cNvPicPr>
            <a:picLocks noChangeAspect="1"/>
          </p:cNvPicPr>
          <p:nvPr/>
        </p:nvPicPr>
        <p:blipFill>
          <a:blip r:embed="rId1"/>
          <a:stretch>
            <a:fillRect/>
          </a:stretch>
        </p:blipFill>
        <p:spPr>
          <a:xfrm>
            <a:off x="2654300" y="951865"/>
            <a:ext cx="6882765" cy="58547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xit" presetSubtype="0" fill="hold" nodeType="clickEffect">
                                  <p:stCondLst>
                                    <p:cond delay="0"/>
                                  </p:stCondLst>
                                  <p:childTnLst>
                                    <p:animEffect transition="out" filter="fade">
                                      <p:cBhvr>
                                        <p:cTn id="20" dur="1000"/>
                                        <p:tgtEl>
                                          <p:spTgt spid="3"/>
                                        </p:tgtEl>
                                      </p:cBhvr>
                                    </p:animEffect>
                                    <p:anim calcmode="lin" valueType="num">
                                      <p:cBhvr>
                                        <p:cTn id="21" dur="1000"/>
                                        <p:tgtEl>
                                          <p:spTgt spid="3"/>
                                        </p:tgtEl>
                                        <p:attrNameLst>
                                          <p:attrName>ppt_x</p:attrName>
                                        </p:attrNameLst>
                                      </p:cBhvr>
                                      <p:tavLst>
                                        <p:tav tm="0">
                                          <p:val>
                                            <p:strVal val="ppt_x"/>
                                          </p:val>
                                        </p:tav>
                                        <p:tav tm="100000">
                                          <p:val>
                                            <p:strVal val="ppt_x"/>
                                          </p:val>
                                        </p:tav>
                                      </p:tavLst>
                                    </p:anim>
                                    <p:anim calcmode="lin" valueType="num">
                                      <p:cBhvr>
                                        <p:cTn id="22" dur="100" decel="100000"/>
                                        <p:tgtEl>
                                          <p:spTgt spid="3"/>
                                        </p:tgtEl>
                                        <p:attrNameLst>
                                          <p:attrName>ppt_y</p:attrName>
                                        </p:attrNameLst>
                                      </p:cBhvr>
                                      <p:tavLst>
                                        <p:tav tm="0">
                                          <p:val>
                                            <p:strVal val="ppt_y"/>
                                          </p:val>
                                        </p:tav>
                                        <p:tav tm="100000">
                                          <p:val>
                                            <p:strVal val="ppt_y-.03"/>
                                          </p:val>
                                        </p:tav>
                                      </p:tavLst>
                                    </p:anim>
                                    <p:anim calcmode="lin" valueType="num">
                                      <p:cBhvr>
                                        <p:cTn id="23" dur="900" accel="100000">
                                          <p:stCondLst>
                                            <p:cond delay="100"/>
                                          </p:stCondLst>
                                        </p:cTn>
                                        <p:tgtEl>
                                          <p:spTgt spid="3"/>
                                        </p:tgtEl>
                                        <p:attrNameLst>
                                          <p:attrName>ppt_y</p:attrName>
                                        </p:attrNameLst>
                                      </p:cBhvr>
                                      <p:tavLst>
                                        <p:tav tm="0">
                                          <p:val>
                                            <p:strVal val="ppt_y"/>
                                          </p:val>
                                        </p:tav>
                                        <p:tav tm="100000">
                                          <p:val>
                                            <p:strVal val="ppt_y+1"/>
                                          </p:val>
                                        </p:tav>
                                      </p:tavLst>
                                    </p:anim>
                                    <p:set>
                                      <p:cBhvr>
                                        <p:cTn id="24"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a:xfrm>
            <a:off x="674370" y="137160"/>
            <a:ext cx="10515600" cy="1879600"/>
          </a:xfrm>
        </p:spPr>
        <p:txBody>
          <a:bodyPr>
            <a:normAutofit/>
          </a:bodyPr>
          <a:p>
            <a:r>
              <a:rPr lang="zh-CN" altLang="en-US" b="1">
                <a:latin typeface="黑体" panose="02010609060101010101" charset="-122"/>
                <a:ea typeface="黑体" panose="02010609060101010101" charset="-122"/>
              </a:rPr>
              <a:t>通电的矩形线圈在磁场中</a:t>
            </a:r>
            <a:br>
              <a:rPr lang="zh-CN" altLang="en-US" b="1">
                <a:latin typeface="黑体" panose="02010609060101010101" charset="-122"/>
                <a:ea typeface="黑体" panose="02010609060101010101" charset="-122"/>
              </a:rPr>
            </a:br>
            <a:endParaRPr lang="zh-CN" altLang="en-US" b="1">
              <a:latin typeface="黑体" panose="02010609060101010101" charset="-122"/>
              <a:ea typeface="黑体" panose="02010609060101010101" charset="-122"/>
            </a:endParaRPr>
          </a:p>
        </p:txBody>
      </p:sp>
      <p:sp>
        <p:nvSpPr>
          <p:cNvPr id="5" name="内容占位符 4"/>
          <p:cNvSpPr/>
          <p:nvPr>
            <p:ph idx="1"/>
          </p:nvPr>
        </p:nvSpPr>
        <p:spPr>
          <a:xfrm>
            <a:off x="838200" y="1255395"/>
            <a:ext cx="10515600" cy="4921885"/>
          </a:xfrm>
        </p:spPr>
        <p:txBody>
          <a:bodyPr>
            <a:normAutofit lnSpcReduction="10000"/>
          </a:bodyPr>
          <a:p>
            <a:pPr marL="0" indent="0">
              <a:lnSpc>
                <a:spcPct val="130000"/>
              </a:lnSpc>
              <a:buNone/>
            </a:pPr>
            <a:r>
              <a:rPr lang="zh-CN" altLang="en-US" sz="4400" b="1">
                <a:solidFill>
                  <a:srgbClr val="FF0000"/>
                </a:solidFill>
                <a:latin typeface="楷体" panose="02010609060101010101" charset="-122"/>
                <a:ea typeface="楷体" panose="02010609060101010101" charset="-122"/>
              </a:rPr>
              <a:t>平衡位置：当线圈平面与磁感线垂直时，线圈受到平衡力的作用，这个位置叫做线圈的平衡位置。</a:t>
            </a:r>
            <a:endParaRPr lang="zh-CN" altLang="en-US" sz="4400" b="1">
              <a:solidFill>
                <a:srgbClr val="FF00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xit" presetSubtype="0" fill="hold" grpId="1" nodeType="clickEffect">
                                  <p:stCondLst>
                                    <p:cond delay="0"/>
                                  </p:stCondLst>
                                  <p:childTnLst>
                                    <p:animEffect transition="out" filter="fade">
                                      <p:cBhvr>
                                        <p:cTn id="13" dur="1000"/>
                                        <p:tgtEl>
                                          <p:spTgt spid="5">
                                            <p:txEl>
                                              <p:pRg st="0" end="0"/>
                                            </p:txEl>
                                          </p:spTgt>
                                        </p:tgtEl>
                                      </p:cBhvr>
                                    </p:animEffect>
                                    <p:anim calcmode="lin" valueType="num">
                                      <p:cBhvr>
                                        <p:cTn id="14" dur="1000"/>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 decel="100000"/>
                                        <p:tgtEl>
                                          <p:spTgt spid="5">
                                            <p:txEl>
                                              <p:pRg st="0" end="0"/>
                                            </p:txEl>
                                          </p:spTgt>
                                        </p:tgtEl>
                                        <p:attrNameLst>
                                          <p:attrName>ppt_y</p:attrName>
                                        </p:attrNameLst>
                                      </p:cBhvr>
                                      <p:tavLst>
                                        <p:tav tm="0">
                                          <p:val>
                                            <p:strVal val="ppt_y"/>
                                          </p:val>
                                        </p:tav>
                                        <p:tav tm="100000">
                                          <p:val>
                                            <p:strVal val="ppt_y-.03"/>
                                          </p:val>
                                        </p:tav>
                                      </p:tavLst>
                                    </p:anim>
                                    <p:anim calcmode="lin" valueType="num">
                                      <p:cBhvr>
                                        <p:cTn id="16" dur="900" accel="100000">
                                          <p:stCondLst>
                                            <p:cond delay="100"/>
                                          </p:stCondLst>
                                        </p:cTn>
                                        <p:tgtEl>
                                          <p:spTgt spid="5">
                                            <p:txEl>
                                              <p:pRg st="0" end="0"/>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5"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a:xfrm>
            <a:off x="674370" y="137160"/>
            <a:ext cx="10515600" cy="1879600"/>
          </a:xfrm>
        </p:spPr>
        <p:txBody>
          <a:bodyPr>
            <a:normAutofit/>
          </a:bodyPr>
          <a:p>
            <a:r>
              <a:rPr lang="zh-CN" altLang="en-US" b="1">
                <a:latin typeface="黑体" panose="02010609060101010101" charset="-122"/>
                <a:ea typeface="黑体" panose="02010609060101010101" charset="-122"/>
              </a:rPr>
              <a:t>通电的矩形线圈在磁场中</a:t>
            </a:r>
            <a:br>
              <a:rPr lang="zh-CN" altLang="en-US" b="1">
                <a:latin typeface="黑体" panose="02010609060101010101" charset="-122"/>
                <a:ea typeface="黑体" panose="02010609060101010101" charset="-122"/>
              </a:rPr>
            </a:br>
            <a:endParaRPr lang="zh-CN" altLang="en-US" b="1">
              <a:latin typeface="黑体" panose="02010609060101010101" charset="-122"/>
              <a:ea typeface="黑体" panose="02010609060101010101" charset="-122"/>
            </a:endParaRPr>
          </a:p>
        </p:txBody>
      </p:sp>
      <p:sp>
        <p:nvSpPr>
          <p:cNvPr id="5" name="内容占位符 4"/>
          <p:cNvSpPr/>
          <p:nvPr>
            <p:ph idx="1"/>
          </p:nvPr>
        </p:nvSpPr>
        <p:spPr>
          <a:xfrm>
            <a:off x="838200" y="1255395"/>
            <a:ext cx="10515600" cy="4921885"/>
          </a:xfrm>
        </p:spPr>
        <p:txBody>
          <a:bodyPr/>
          <a:p>
            <a:pPr marL="0" indent="0">
              <a:lnSpc>
                <a:spcPct val="120000"/>
              </a:lnSpc>
              <a:buNone/>
            </a:pPr>
            <a:r>
              <a:rPr lang="en-US" altLang="zh-CN" sz="4400" b="1">
                <a:solidFill>
                  <a:srgbClr val="FF0000"/>
                </a:solidFill>
                <a:latin typeface="黑体" panose="02010609060101010101" charset="-122"/>
                <a:ea typeface="黑体" panose="02010609060101010101" charset="-122"/>
              </a:rPr>
              <a:t> </a:t>
            </a:r>
            <a:r>
              <a:rPr lang="zh-CN" altLang="en-US" sz="4400" b="1">
                <a:solidFill>
                  <a:srgbClr val="FF0000"/>
                </a:solidFill>
                <a:latin typeface="楷体" panose="02010609060101010101" charset="-122"/>
                <a:ea typeface="楷体" panose="02010609060101010101" charset="-122"/>
              </a:rPr>
              <a:t>怎样才能使线圈持续转动呢？</a:t>
            </a:r>
            <a:endParaRPr lang="zh-CN" altLang="en-US" sz="4400" b="1">
              <a:solidFill>
                <a:srgbClr val="FF0000"/>
              </a:solidFill>
              <a:latin typeface="楷体" panose="02010609060101010101" charset="-122"/>
              <a:ea typeface="楷体" panose="02010609060101010101" charset="-122"/>
            </a:endParaRPr>
          </a:p>
          <a:p>
            <a:pPr marL="0" indent="0">
              <a:lnSpc>
                <a:spcPct val="120000"/>
              </a:lnSpc>
              <a:buNone/>
            </a:pPr>
            <a:r>
              <a:rPr lang="zh-CN" altLang="en-US" sz="4400" b="1">
                <a:solidFill>
                  <a:srgbClr val="FF0000"/>
                </a:solidFill>
                <a:latin typeface="楷体" panose="02010609060101010101" charset="-122"/>
                <a:ea typeface="楷体" panose="02010609060101010101" charset="-122"/>
              </a:rPr>
              <a:t> </a:t>
            </a:r>
            <a:r>
              <a:rPr lang="en-US" altLang="zh-CN" sz="4400" b="1">
                <a:solidFill>
                  <a:srgbClr val="FF0000"/>
                </a:solidFill>
                <a:latin typeface="楷体" panose="02010609060101010101" charset="-122"/>
                <a:ea typeface="楷体" panose="02010609060101010101" charset="-122"/>
              </a:rPr>
              <a:t>a.</a:t>
            </a:r>
            <a:r>
              <a:rPr lang="zh-CN" altLang="en-US" sz="4400" b="1">
                <a:solidFill>
                  <a:srgbClr val="FF0000"/>
                </a:solidFill>
                <a:latin typeface="楷体" panose="02010609060101010101" charset="-122"/>
                <a:ea typeface="楷体" panose="02010609060101010101" charset="-122"/>
              </a:rPr>
              <a:t> 后半圈断电，线圈靠惯性转过去。</a:t>
            </a:r>
            <a:endParaRPr lang="zh-CN" altLang="en-US" sz="4400" b="1">
              <a:solidFill>
                <a:srgbClr val="FF0000"/>
              </a:solidFill>
              <a:latin typeface="楷体" panose="02010609060101010101" charset="-122"/>
              <a:ea typeface="楷体" panose="02010609060101010101" charset="-122"/>
            </a:endParaRPr>
          </a:p>
          <a:p>
            <a:pPr marL="0" indent="0">
              <a:lnSpc>
                <a:spcPct val="120000"/>
              </a:lnSpc>
              <a:buNone/>
            </a:pPr>
            <a:r>
              <a:rPr lang="zh-CN" altLang="en-US" sz="4400" b="1">
                <a:solidFill>
                  <a:srgbClr val="FF0000"/>
                </a:solidFill>
                <a:latin typeface="楷体" panose="02010609060101010101" charset="-122"/>
                <a:ea typeface="楷体" panose="02010609060101010101" charset="-122"/>
              </a:rPr>
              <a:t> </a:t>
            </a:r>
            <a:r>
              <a:rPr lang="en-US" altLang="zh-CN" sz="4400" b="1">
                <a:solidFill>
                  <a:srgbClr val="FF0000"/>
                </a:solidFill>
                <a:latin typeface="楷体" panose="02010609060101010101" charset="-122"/>
                <a:ea typeface="楷体" panose="02010609060101010101" charset="-122"/>
              </a:rPr>
              <a:t>b.</a:t>
            </a:r>
            <a:r>
              <a:rPr lang="zh-CN" altLang="en-US" sz="4400" b="1">
                <a:solidFill>
                  <a:srgbClr val="FF0000"/>
                </a:solidFill>
                <a:latin typeface="楷体" panose="02010609060101010101" charset="-122"/>
                <a:ea typeface="楷体" panose="02010609060101010101" charset="-122"/>
              </a:rPr>
              <a:t>后半圈改变线圈中的电流方向，也就改变了线圈上下两边的受力方向，使线圈持续转动。</a:t>
            </a:r>
            <a:endParaRPr lang="zh-CN" altLang="en-US" sz="4400" b="1">
              <a:solidFill>
                <a:srgbClr val="FF00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pic>
        <p:nvPicPr>
          <p:cNvPr id="12289" name="图片 115715" descr="1"/>
          <p:cNvPicPr>
            <a:picLocks noChangeAspect="1"/>
          </p:cNvPicPr>
          <p:nvPr/>
        </p:nvPicPr>
        <p:blipFill>
          <a:blip r:embed="rId1"/>
          <a:stretch>
            <a:fillRect/>
          </a:stretch>
        </p:blipFill>
        <p:spPr>
          <a:xfrm>
            <a:off x="-55880" y="-7620"/>
            <a:ext cx="12209780" cy="6863080"/>
          </a:xfrm>
          <a:prstGeom prst="rect">
            <a:avLst/>
          </a:prstGeom>
          <a:noFill/>
          <a:ln w="9525">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标题 1"/>
          <p:cNvSpPr>
            <a:spLocks noGrp="1"/>
          </p:cNvSpPr>
          <p:nvPr>
            <p:ph type="title"/>
          </p:nvPr>
        </p:nvSpPr>
        <p:spPr/>
        <p:txBody>
          <a:bodyPr/>
          <a:p>
            <a:r>
              <a:rPr lang="zh-CN" altLang="zh-CN" b="1">
                <a:latin typeface="黑体" panose="02010609060101010101" charset="-122"/>
                <a:ea typeface="黑体" panose="02010609060101010101" charset="-122"/>
              </a:rPr>
              <a:t>电动机</a:t>
            </a:r>
            <a:endParaRPr lang="zh-CN" altLang="zh-CN" b="1">
              <a:latin typeface="黑体" panose="02010609060101010101" charset="-122"/>
              <a:ea typeface="黑体" panose="02010609060101010101" charset="-122"/>
            </a:endParaRPr>
          </a:p>
        </p:txBody>
      </p:sp>
      <p:sp>
        <p:nvSpPr>
          <p:cNvPr id="3" name="内容占位符 2"/>
          <p:cNvSpPr>
            <a:spLocks noGrp="1"/>
          </p:cNvSpPr>
          <p:nvPr>
            <p:ph idx="1"/>
          </p:nvPr>
        </p:nvSpPr>
        <p:spPr>
          <a:xfrm>
            <a:off x="838200" y="1842135"/>
            <a:ext cx="10515600" cy="4351338"/>
          </a:xfrm>
        </p:spPr>
        <p:txBody>
          <a:bodyPr/>
          <a:p>
            <a:pPr marL="0" indent="0" fontAlgn="base">
              <a:lnSpc>
                <a:spcPct val="130000"/>
              </a:lnSpc>
              <a:buNone/>
            </a:pPr>
            <a:r>
              <a:rPr lang="en-US" altLang="zh-CN" sz="4400">
                <a:latin typeface="黑体" panose="02010609060101010101" charset="-122"/>
                <a:ea typeface="黑体" panose="02010609060101010101" charset="-122"/>
              </a:rPr>
              <a:t> </a:t>
            </a:r>
            <a:r>
              <a:rPr lang="en-US" altLang="zh-CN" sz="4400" b="1">
                <a:latin typeface="黑体" panose="02010609060101010101" charset="-122"/>
                <a:ea typeface="黑体" panose="02010609060101010101" charset="-122"/>
              </a:rPr>
              <a:t> </a:t>
            </a:r>
            <a:r>
              <a:rPr lang="zh-CN" altLang="en-US" sz="4400" b="1">
                <a:latin typeface="黑体" panose="02010609060101010101" charset="-122"/>
                <a:ea typeface="黑体" panose="02010609060101010101" charset="-122"/>
              </a:rPr>
              <a:t>实</a:t>
            </a:r>
            <a:r>
              <a:rPr lang="zh-CN" altLang="en-US" sz="4400" b="1" dirty="0">
                <a:effectLst>
                  <a:outerShdw blurRad="38100" dist="38100" dir="2700000">
                    <a:srgbClr val="000000"/>
                  </a:outerShdw>
                </a:effectLst>
                <a:latin typeface="楷体_GB2312" pitchFamily="49" charset="-122"/>
                <a:ea typeface="楷体_GB2312" pitchFamily="49" charset="-122"/>
                <a:sym typeface="+mn-ea"/>
              </a:rPr>
              <a:t>际的电动机是利用</a:t>
            </a:r>
            <a:r>
              <a:rPr lang="zh-CN" altLang="en-US" sz="4400" b="1" dirty="0">
                <a:solidFill>
                  <a:srgbClr val="FF0000"/>
                </a:solidFill>
                <a:effectLst>
                  <a:outerShdw blurRad="38100" dist="38100" dir="2700000">
                    <a:srgbClr val="000000"/>
                  </a:outerShdw>
                </a:effectLst>
                <a:latin typeface="楷体_GB2312" pitchFamily="49" charset="-122"/>
                <a:ea typeface="楷体_GB2312" pitchFamily="49" charset="-122"/>
                <a:sym typeface="+mn-ea"/>
              </a:rPr>
              <a:t>换向器</a:t>
            </a:r>
            <a:r>
              <a:rPr lang="zh-CN" altLang="en-US" sz="4400" b="1" dirty="0">
                <a:effectLst>
                  <a:outerShdw blurRad="38100" dist="38100" dir="2700000">
                    <a:srgbClr val="000000"/>
                  </a:outerShdw>
                </a:effectLst>
                <a:latin typeface="楷体_GB2312" pitchFamily="49" charset="-122"/>
                <a:ea typeface="楷体_GB2312" pitchFamily="49" charset="-122"/>
                <a:sym typeface="+mn-ea"/>
              </a:rPr>
              <a:t>使它连续转动的。</a:t>
            </a:r>
            <a:endParaRPr lang="zh-CN" altLang="en-US" sz="4400" b="1">
              <a:solidFill>
                <a:srgbClr val="FF3300"/>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xit" presetSubtype="0" fill="hold" grpId="1" nodeType="clickEffect">
                                  <p:stCondLst>
                                    <p:cond delay="0"/>
                                  </p:stCondLst>
                                  <p:childTnLst>
                                    <p:animEffect transition="out" filter="fade">
                                      <p:cBhvr>
                                        <p:cTn id="13" dur="1000"/>
                                        <p:tgtEl>
                                          <p:spTgt spid="3">
                                            <p:txEl>
                                              <p:pRg st="0" end="0"/>
                                            </p:txEl>
                                          </p:spTgt>
                                        </p:tgtEl>
                                      </p:cBhvr>
                                    </p:animEffect>
                                    <p:anim calcmode="lin" valueType="num">
                                      <p:cBhvr>
                                        <p:cTn id="14"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16"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17"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p:sp>
        <p:nvSpPr>
          <p:cNvPr id="2" name="标题 1"/>
          <p:cNvSpPr>
            <a:spLocks noGrp="1"/>
          </p:cNvSpPr>
          <p:nvPr>
            <p:ph type="title"/>
          </p:nvPr>
        </p:nvSpPr>
        <p:spPr/>
        <p:txBody>
          <a:bodyPr/>
          <a:p>
            <a:r>
              <a:rPr lang="zh-CN" altLang="zh-CN" b="1">
                <a:latin typeface="黑体" panose="02010609060101010101" charset="-122"/>
                <a:ea typeface="黑体" panose="02010609060101010101" charset="-122"/>
              </a:rPr>
              <a:t>电动机</a:t>
            </a:r>
            <a:endParaRPr lang="zh-CN" altLang="zh-CN" b="1">
              <a:latin typeface="黑体" panose="02010609060101010101" charset="-122"/>
              <a:ea typeface="黑体" panose="02010609060101010101" charset="-122"/>
            </a:endParaRPr>
          </a:p>
        </p:txBody>
      </p:sp>
      <p:sp>
        <p:nvSpPr>
          <p:cNvPr id="3" name="内容占位符 2"/>
          <p:cNvSpPr>
            <a:spLocks noGrp="1"/>
          </p:cNvSpPr>
          <p:nvPr>
            <p:ph idx="1"/>
          </p:nvPr>
        </p:nvSpPr>
        <p:spPr/>
        <p:txBody>
          <a:bodyPr/>
          <a:p>
            <a:pPr marL="0" indent="0">
              <a:lnSpc>
                <a:spcPct val="140000"/>
              </a:lnSpc>
              <a:buNone/>
            </a:pPr>
            <a:r>
              <a:rPr lang="en-US" altLang="zh-CN" sz="4400">
                <a:latin typeface="黑体" panose="02010609060101010101" charset="-122"/>
                <a:ea typeface="黑体" panose="02010609060101010101" charset="-122"/>
              </a:rPr>
              <a:t>  </a:t>
            </a:r>
            <a:endParaRPr lang="zh-CN" altLang="en-US" sz="4400">
              <a:solidFill>
                <a:srgbClr val="FF3300"/>
              </a:solidFill>
              <a:latin typeface="黑体" panose="02010609060101010101" charset="-122"/>
              <a:ea typeface="黑体" panose="02010609060101010101" charset="-122"/>
            </a:endParaRPr>
          </a:p>
        </p:txBody>
      </p:sp>
    </p:spTree>
    <p:controls>
      <mc:AlternateContent xmlns:mc="http://schemas.openxmlformats.org/markup-compatibility/2006">
        <mc:Choice xmlns:v="urn:schemas-microsoft-com:vml" Requires="v">
          <p:control spid="1025" name="" r:id="rId1" imgW="1828800" imgH="1828800"/>
        </mc:Choice>
        <mc:Fallback>
          <p:control name="" r:id="rId1" imgW="1828800" imgH="1828800">
            <p:pic>
              <p:nvPicPr>
                <p:cNvPr id="0" name="Host Control  1024"/>
                <p:cNvPicPr/>
                <p:nvPr/>
              </p:nvPicPr>
              <p:blipFill>
                <a:blip r:embed="rId2"/>
                <a:stretch>
                  <a:fillRect/>
                </a:stretch>
              </p:blipFill>
              <p:spPr>
                <a:xfrm>
                  <a:off x="2667000" y="4445"/>
                  <a:ext cx="1828800" cy="1828800"/>
                </a:xfrm>
                <a:prstGeom prst="rect">
                  <a:avLst/>
                </a:prstGeom>
                <a:noFill/>
                <a:ln w="9525">
                  <a:noFill/>
                </a:ln>
              </p:spPr>
            </p:pic>
          </p:control>
        </mc:Fallback>
      </mc:AlternateContent>
    </p:controls>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755</Words>
  <Application>WPS 演示</Application>
  <PresentationFormat>宽屏</PresentationFormat>
  <Paragraphs>76</Paragraphs>
  <Slides>16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Arial</vt:lpstr>
      <vt:lpstr>宋体</vt:lpstr>
      <vt:lpstr>Wingdings</vt:lpstr>
      <vt:lpstr>黑体</vt:lpstr>
      <vt:lpstr>楷体</vt:lpstr>
      <vt:lpstr>楷体_GB2312</vt:lpstr>
      <vt:lpstr>新宋体</vt:lpstr>
      <vt:lpstr>隶书</vt:lpstr>
      <vt:lpstr>Calibri Light</vt:lpstr>
      <vt:lpstr>Calibri</vt:lpstr>
      <vt:lpstr>微软雅黑</vt:lpstr>
      <vt:lpstr>Office 主题</vt:lpstr>
      <vt:lpstr>      第二十章第四节</vt:lpstr>
      <vt:lpstr>PowerPoint 演示文稿</vt:lpstr>
      <vt:lpstr>通电导线在磁场中受力的情况 </vt:lpstr>
      <vt:lpstr>通电的矩形线圈在磁场中 </vt:lpstr>
      <vt:lpstr>通电的矩形线圈在磁场中 </vt:lpstr>
      <vt:lpstr>通电的矩形线圈在磁场中 </vt:lpstr>
      <vt:lpstr>PowerPoint 演示文稿</vt:lpstr>
      <vt:lpstr>电动机</vt:lpstr>
      <vt:lpstr>电动机</vt:lpstr>
      <vt:lpstr>换  向  器</vt:lpstr>
      <vt:lpstr>电动机</vt:lpstr>
      <vt:lpstr>电动机</vt:lpstr>
      <vt:lpstr>动手动脑学物理</vt:lpstr>
      <vt:lpstr>动手动脑学物理</vt:lpstr>
      <vt:lpstr>动手动脑学物理</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22</cp:revision>
  <dcterms:created xsi:type="dcterms:W3CDTF">2016-11-25T00:48:00Z</dcterms:created>
  <dcterms:modified xsi:type="dcterms:W3CDTF">2016-12-07T13:37:05Z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