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10C2-54EE-4ED9-BC27-01DB781DD4AD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6F08-B648-4D68-A527-27D2AE32BF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25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1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90950" y="2085975"/>
          <a:ext cx="5362575" cy="2657475"/>
          <a:chOff x="3790950" y="2085975"/>
          <a:chExt cx="5362575" cy="2657475"/>
        </a:xfrm>
      </p:grpSpPr>
      <p:sp>
        <p:nvSpPr>
          <p:cNvPr id="2" name="文本框 1"/>
          <p:cNvSpPr txBox="1"/>
          <p:nvPr/>
        </p:nvSpPr>
        <p:spPr>
          <a:xfrm>
            <a:off x="2987824" y="2396771"/>
            <a:ext cx="3877393" cy="769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400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12.3 </a:t>
            </a:r>
            <a:r>
              <a:rPr lang="en-US" sz="4400" u="none" spc="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机械效率</a:t>
            </a:r>
            <a:endParaRPr lang="en-US" sz="4400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87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77275" cy="4629150"/>
          <a:chOff x="381000" y="266700"/>
          <a:chExt cx="8677275" cy="4629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理解机械的三种功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176" y="3644900"/>
            <a:ext cx="2181225" cy="24892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3900" y="1803401"/>
            <a:ext cx="1352550" cy="3035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57651" y="1270000"/>
            <a:ext cx="2181225" cy="2336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43150" y="1257301"/>
            <a:ext cx="148590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有用功：为了达到工作目的，直接对物体所做的功。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66951" y="1231900"/>
            <a:ext cx="16287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3848100" y="1511301"/>
            <a:ext cx="323850" cy="165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48425" y="1155700"/>
            <a:ext cx="222885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总功：动力所做的所有功，即有用功与额外功的总和。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62701" y="1130301"/>
            <a:ext cx="22002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1282701"/>
            <a:ext cx="323850" cy="165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438900" y="3797300"/>
            <a:ext cx="2209800" cy="173124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额外功：为了达到工作目的，并非我们所需要但由于机械自重和摩擦等因素影响，我们不得不做的功。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53176" y="3733800"/>
            <a:ext cx="22193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086475" y="4114801"/>
            <a:ext cx="323850" cy="1651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114800" y="1244600"/>
            <a:ext cx="1009650" cy="6604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5200650" y="1231900"/>
            <a:ext cx="1009650" cy="6604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4286250" y="3492500"/>
            <a:ext cx="19240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0125" cy="4457700"/>
          <a:chOff x="381000" y="266700"/>
          <a:chExt cx="8620125" cy="4457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理解机械的三种功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295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38276" y="1244600"/>
            <a:ext cx="7555865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有用功（W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）：为了达到工作目的，直接对物体所做的功。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8275" y="2603500"/>
            <a:ext cx="71818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额外功（W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）：为了达到工作目的，并非我们所需要但由于机械自重和摩擦等因素影响，我们不得不做的功。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8275" y="3949701"/>
            <a:ext cx="770636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总功（W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）：动力所做的所有功，即有用功与额外功的总和。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8276" y="5372100"/>
            <a:ext cx="4369435" cy="67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三者关系：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 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+W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b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00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5" y="1473200"/>
            <a:ext cx="114300" cy="1524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5" y="5594351"/>
            <a:ext cx="114300" cy="1524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5" y="4203700"/>
            <a:ext cx="114300" cy="1524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5" y="2870200"/>
            <a:ext cx="114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48700" cy="4295775"/>
          <a:chOff x="381000" y="266700"/>
          <a:chExt cx="8648700" cy="4295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理解机械的三种功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13589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6826" y="1270000"/>
            <a:ext cx="776967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1、用水桶从井中提水的时候，所做的功哪部分是有用功，哪部分是额外功？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6826" y="2628901"/>
            <a:ext cx="704959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提水所做的功是有用功；提水桶所做的功是额外功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66824" y="3581400"/>
            <a:ext cx="7769671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2、如果桶掉到井里，从井里捞桶的时候，捞上的桶里带了一些水，这种情况下哪部分是有用功，哪部分是额外功？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66826" y="5156201"/>
            <a:ext cx="726561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提水桶所做的功是有用功；提水所做的功是额外功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945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48700" cy="4657725"/>
          <a:chOff x="381000" y="266700"/>
          <a:chExt cx="8648700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962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有用功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13716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14450" y="1333500"/>
            <a:ext cx="73342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无论采取哪种方法都必须做的功（为达到工作目的所必须做的功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14451" y="2717801"/>
            <a:ext cx="469770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（1）举高重物时（斜面或滑轮）：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4451" y="3429001"/>
            <a:ext cx="469770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（2）在粗糙水平面上移动物体时：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00725" y="2717801"/>
            <a:ext cx="1314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=G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物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·h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00726" y="3441701"/>
            <a:ext cx="1343025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=f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摩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·S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物</a:t>
            </a:r>
            <a:b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133600" y="4648200"/>
            <a:ext cx="4095750" cy="13208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324726" y="2030308"/>
            <a:ext cx="1702435" cy="41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15300" cy="4791075"/>
          <a:chOff x="381000" y="266700"/>
          <a:chExt cx="8115300" cy="47910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962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额外功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462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95401" y="1314451"/>
            <a:ext cx="486077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并非人们需要但又不得不做的功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5401" y="2057401"/>
            <a:ext cx="709302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（1）克服机械自重做功，使用动滑轮或滑轮组时：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95401" y="3263901"/>
            <a:ext cx="601290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（2）克服机械间的摩擦做功，使用斜面时：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47875" y="2717801"/>
            <a:ext cx="1314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=G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动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·h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43726" y="3263901"/>
            <a:ext cx="1171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=f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摩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·L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36090" y="3872654"/>
            <a:ext cx="1216660" cy="2794847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724275" y="4254501"/>
            <a:ext cx="318135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ldLvl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81975" cy="3914775"/>
          <a:chOff x="381000" y="266700"/>
          <a:chExt cx="8181975" cy="3914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403351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76351" y="1371601"/>
            <a:ext cx="732809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动力对机械所做的功，有用功和额外功的和等于总功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0326" y="2400301"/>
            <a:ext cx="1647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公式（1）：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76750" y="2413001"/>
            <a:ext cx="188595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+ 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b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00326" y="3175001"/>
            <a:ext cx="1647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公式（2）：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6750" y="3187701"/>
            <a:ext cx="169545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=F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动力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·S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动力</a:t>
            </a:r>
            <a:b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62401" y="4013200"/>
            <a:ext cx="16097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作用在机械上的动力。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19776" y="4013200"/>
            <a:ext cx="17811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动力作用点移动的距离。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48100" y="4000500"/>
            <a:ext cx="16764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1" y="3733801"/>
            <a:ext cx="371475" cy="317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43575" y="4000500"/>
            <a:ext cx="19050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867401" y="3733801"/>
            <a:ext cx="371475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52475" y="733425"/>
          <a:ext cx="8610600" cy="4467225"/>
          <a:chOff x="752475" y="733425"/>
          <a:chExt cx="8610600" cy="44672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2475" y="10287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14476" y="977900"/>
            <a:ext cx="7096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请计算出下列三种情况的有用功、额外功和总功分别是多少？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83436" y="2304627"/>
            <a:ext cx="4893945" cy="425873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4173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8625" y="276225"/>
          <a:ext cx="8782050" cy="4962525"/>
          <a:chOff x="428625" y="276225"/>
          <a:chExt cx="8782050" cy="49625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0" y="3683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428626" y="46228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619501"/>
            <a:ext cx="133350" cy="298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8676" y="35179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对沙子做功：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8676" y="39751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=600J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8676" y="4368801"/>
            <a:ext cx="29051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对桶和克服自身重力做功</a:t>
            </a: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9310" y="5029200"/>
            <a:ext cx="2686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=120J+2400J=2520J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8676" y="56896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8676" y="6159500"/>
            <a:ext cx="1228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=3120J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4726" y="46228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771900" y="3619501"/>
            <a:ext cx="133350" cy="2984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05251" y="35179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对沙子做功：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05251" y="39751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=600J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05250" y="4457700"/>
            <a:ext cx="2247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对桶滑轮做功：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05251" y="54864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总功：</a:t>
            </a:r>
          </a:p>
        </p:txBody>
      </p:sp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505575" y="3594101"/>
            <a:ext cx="133350" cy="2984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648451" y="34925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对沙子做功：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48451" y="39497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=600J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48450" y="4457700"/>
            <a:ext cx="21336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对口袋和滑轮做功：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48451" y="55372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05250" y="4991100"/>
            <a:ext cx="2286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=60J+120J=180J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05251" y="60579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=780J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29351" y="46609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48450" y="5003800"/>
            <a:ext cx="2019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=60J+30J=90J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48451" y="60325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=690J</a:t>
            </a:r>
          </a:p>
        </p:txBody>
      </p:sp>
    </p:spTree>
    <p:extLst>
      <p:ext uri="{BB962C8B-B14F-4D97-AF65-F5344CB8AC3E}">
        <p14:creationId xmlns:p14="http://schemas.microsoft.com/office/powerpoint/2010/main" val="12551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63000" cy="4924425"/>
          <a:chOff x="381000" y="266700"/>
          <a:chExt cx="8763000" cy="4924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76351" y="1238251"/>
            <a:ext cx="7191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请算出刚才例题三种办法中有用功在总功中占的百分比。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9576" y="31242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6750" y="2120901"/>
            <a:ext cx="133350" cy="2984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9626" y="20193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对沙子做功：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626" y="24765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=600J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9626" y="2870201"/>
            <a:ext cx="280987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对桶和克服自身重力做功：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9625" y="3492500"/>
            <a:ext cx="2686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=120J+2400J=2520J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9626" y="41910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9626" y="4660900"/>
            <a:ext cx="1228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=3120J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95676" y="31242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752850" y="2120901"/>
            <a:ext cx="133350" cy="2984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86201" y="20193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对沙子做功：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86201" y="24765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=600J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86200" y="2959100"/>
            <a:ext cx="2247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对桶滑轮做功：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86201" y="39878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总功：</a:t>
            </a:r>
          </a:p>
        </p:txBody>
      </p:sp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6486525" y="2095501"/>
            <a:ext cx="133350" cy="29845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629401" y="19939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对沙子做功：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29401" y="24511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=600J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29400" y="2959100"/>
            <a:ext cx="21336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对口袋和滑轮做功：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29401" y="40386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总功：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6200" y="3492500"/>
            <a:ext cx="2286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=60J+120J=180J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86201" y="45593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=780J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10301" y="31623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29400" y="3505200"/>
            <a:ext cx="2019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=60J+30J=90J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29401" y="4533900"/>
            <a:ext cx="109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=690J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9125" y="5346701"/>
            <a:ext cx="2305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1" name="图片 30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1" y="5283201"/>
            <a:ext cx="2238375" cy="12827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619501" y="5346701"/>
            <a:ext cx="2333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875" y="5283201"/>
            <a:ext cx="2252663" cy="12827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381750" y="5346701"/>
            <a:ext cx="2305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5" name="图片 34"/>
          <p:cNvPicPr/>
          <p:nvPr/>
        </p:nvPicPr>
        <p:blipFill>
          <a:blip r:embed="rId6"/>
          <a:stretch>
            <a:fillRect/>
          </a:stretch>
        </p:blipFill>
        <p:spPr>
          <a:xfrm>
            <a:off x="6334126" y="5283201"/>
            <a:ext cx="2238375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53425" cy="3419475"/>
          <a:chOff x="381000" y="266700"/>
          <a:chExt cx="8353425" cy="3419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什么是“率”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4097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6825" y="1350342"/>
            <a:ext cx="604147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与周围同学讨论下列短语中“率”字的含义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6826" y="2235200"/>
            <a:ext cx="728154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种子发芽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率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、树的成活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率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、粉笔利用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率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、时间利用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率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……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66825" y="3073400"/>
            <a:ext cx="506857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上述的几个“率”=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有用的量/总量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6826" y="3987801"/>
            <a:ext cx="40972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表示事物某一方面的优劣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032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34400" cy="3790950"/>
          <a:chOff x="381000" y="266700"/>
          <a:chExt cx="8534400" cy="3790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9676" y="1206501"/>
            <a:ext cx="689071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能结合实例分析什么是有用功、额外功和总功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9675" y="2209800"/>
            <a:ext cx="7277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能说出机械效率的含义，知道机械效率是小于1的。能利用机械效率的公式进行简单的计算。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09676" y="3911600"/>
            <a:ext cx="793432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通过实验了解滑轮组机械效率的高低与物体重力的大小有关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01751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336800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40259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58125" cy="4210050"/>
          <a:chOff x="381000" y="266700"/>
          <a:chExt cx="7858125" cy="4210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什么是机械效率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4" y="1079500"/>
            <a:ext cx="7894265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在使用机械工作时，有用功在总功中所占份额越多越好。它反映了机械的一种性能，物理学中表示为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机械效率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2609851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90651" y="2578101"/>
            <a:ext cx="469351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1、定义：有用功跟总功的比值。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0651" y="3581401"/>
            <a:ext cx="620568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2、物理意义：反映机械性能优劣的物理量。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0651" y="4673601"/>
            <a:ext cx="1362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3、公式：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67001" y="4394201"/>
            <a:ext cx="1076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619375" y="4330701"/>
            <a:ext cx="1023938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43875" cy="3476625"/>
          <a:chOff x="381000" y="266700"/>
          <a:chExt cx="8143875" cy="3476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什么是机械效率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97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95401" y="1384301"/>
            <a:ext cx="493278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机械效率会大于１吗？为什么？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5401" y="2235201"/>
            <a:ext cx="723703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不会。因为额外功总大于0，所以机械效率总小于1 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219451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5401" y="3187701"/>
            <a:ext cx="730904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4、机械效率η一般用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百分数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表示，总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小于1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无单位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95400" y="4064001"/>
            <a:ext cx="1466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实际：η&lt;1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76576" y="4064001"/>
            <a:ext cx="2124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（理想： η=1）</a:t>
            </a:r>
          </a:p>
        </p:txBody>
      </p:sp>
    </p:spTree>
    <p:extLst>
      <p:ext uri="{BB962C8B-B14F-4D97-AF65-F5344CB8AC3E}">
        <p14:creationId xmlns:p14="http://schemas.microsoft.com/office/powerpoint/2010/main" val="26630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29625" cy="4295775"/>
          <a:chOff x="381000" y="266700"/>
          <a:chExt cx="8429625" cy="4295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机械效率的理解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162051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8726" y="1130301"/>
            <a:ext cx="6638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如图，起重机的机械效率是60%，它表示什么意思？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8726" y="1968500"/>
            <a:ext cx="40481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使用起重机提升重物时所做的有用功跟总功的比为60%。也可以说有用功在总功中占60%，另外额外功占40％。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6736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28725" y="4584700"/>
            <a:ext cx="7200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机械效率与是否省力、功率大小、提升高度、绳子的绕法和做功的多少等都无关。</a:t>
            </a:r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762625" y="2057400"/>
            <a:ext cx="2476500" cy="2311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1346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86650" cy="4953000"/>
          <a:chOff x="381000" y="266700"/>
          <a:chExt cx="7486650" cy="4953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一些机械的机械效率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91100" y="3949701"/>
            <a:ext cx="2495550" cy="26543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91100" y="1117601"/>
            <a:ext cx="2495550" cy="26543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09725" y="3949701"/>
            <a:ext cx="2495550" cy="26543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609725" y="1117601"/>
            <a:ext cx="249555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3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38175" y="661988"/>
          <a:ext cx="8705850" cy="4714875"/>
          <a:chOff x="638175" y="661988"/>
          <a:chExt cx="8705850" cy="47148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9144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23976" y="882651"/>
            <a:ext cx="48768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1、判断下面说法中是否正确？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23974" y="1536701"/>
            <a:ext cx="634436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1．有用功越多，机械效率越高（      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3974" y="2133601"/>
            <a:ext cx="591232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2．额外功越少，机械效率越高（       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3975" y="2870201"/>
            <a:ext cx="65913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3．物体做功越慢，机械效率越低（        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23975" y="3568701"/>
            <a:ext cx="591232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4．做总功越多，机械效率越低（        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3976" y="4318001"/>
            <a:ext cx="792854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5．做相同的有用功，额外功越少，机械效率越高（       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23976" y="5029201"/>
            <a:ext cx="792854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6．做相同的总功时，有用功越多，机械效率越高（       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23974" y="5715001"/>
            <a:ext cx="612834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7．机械效率越高，越省力（        ）</a:t>
            </a: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143501" y="5892801"/>
            <a:ext cx="219075" cy="3175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1" y="3721101"/>
            <a:ext cx="219075" cy="3175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981701" y="2971801"/>
            <a:ext cx="219075" cy="3175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526" y="2349501"/>
            <a:ext cx="219075" cy="3175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526" y="1701801"/>
            <a:ext cx="219075" cy="3175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924800" y="4470401"/>
            <a:ext cx="323850" cy="3175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915275" y="5181601"/>
            <a:ext cx="32385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38175" y="657225"/>
          <a:ext cx="8429625" cy="2371725"/>
          <a:chOff x="638175" y="657225"/>
          <a:chExt cx="8429625" cy="23717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9144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876300"/>
            <a:ext cx="71247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2、某同学用动力臂是阻力臂2倍的杠杆将重400N的三种石头抬高20cm，手向下压的力是220N，手下降的高度是_____cm，人做的功是_____J，有用功是_______J，这根杠杆的机械效率是________。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82800" y="2006601"/>
            <a:ext cx="38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40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1395" y="1993901"/>
            <a:ext cx="38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88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41495" y="25273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90.9%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88200" y="2006601"/>
            <a:ext cx="38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6477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38175" y="647700"/>
          <a:ext cx="8420100" cy="4724400"/>
          <a:chOff x="638175" y="647700"/>
          <a:chExt cx="8420100" cy="47244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9144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7301" y="863600"/>
            <a:ext cx="646747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3、如图，忽略绳重和摩擦，用拉力F拉着10 N的重物匀速上升，绳子自由端移动1 m，动滑轮重力2 N，求：（1）拉力F；（2）物体上升的距离；（3）有用功，总功，机械效率。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7301" y="3340101"/>
            <a:ext cx="1838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（1）F=6N；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7300" y="4140201"/>
            <a:ext cx="2133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（2）h=0.5m；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7301" y="4965701"/>
            <a:ext cx="547493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（3）W有=5J；W总=6J；η=83.3%。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7410450" y="2197101"/>
            <a:ext cx="1009650" cy="4102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003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4038600"/>
          <a:chOff x="381000" y="266700"/>
          <a:chExt cx="8629650" cy="4038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实验：测滑轮组的机械效率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20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8250" y="1282700"/>
            <a:ext cx="7391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为得出滑轮组的机械效率，需要求出有用功和总功，为此需要测出哪些物理量？每个量怎样测量？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8251" y="369570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实验原理：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86050" y="3416301"/>
            <a:ext cx="1828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38426" y="3352801"/>
            <a:ext cx="1666875" cy="1282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33751" y="2603501"/>
            <a:ext cx="828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重力G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67226" y="2603501"/>
            <a:ext cx="1933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重物上升高度h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71851" y="4775201"/>
            <a:ext cx="771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拉力F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24350" y="4775201"/>
            <a:ext cx="1895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绳子移动距离s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76601" y="4749800"/>
            <a:ext cx="9048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667126" y="4483101"/>
            <a:ext cx="371475" cy="317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57676" y="4749800"/>
            <a:ext cx="20097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371976" y="4470401"/>
            <a:ext cx="371475" cy="3175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38500" y="2603500"/>
            <a:ext cx="9906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638551" y="3162301"/>
            <a:ext cx="371475" cy="317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71976" y="2603500"/>
            <a:ext cx="21240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410076" y="3175001"/>
            <a:ext cx="371475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77225" cy="4800600"/>
          <a:chOff x="381000" y="266700"/>
          <a:chExt cx="8277225" cy="4800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实验：测滑轮组的机械效率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6" y="124460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实验器材：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6" y="1993901"/>
            <a:ext cx="710217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弹簧测力计、刻度尺、铁架台、滑轮、细线、钩码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6" y="276860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注意事项：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76" y="3530601"/>
            <a:ext cx="458189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竖直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向上，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缓慢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拉动测力计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733425" y="4305301"/>
            <a:ext cx="5353050" cy="20955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610351" y="2363893"/>
            <a:ext cx="2045335" cy="390990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28726" y="4826000"/>
            <a:ext cx="43529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缓慢拉动是为了确保钩码匀速运动。想一想为什么要保持匀速呢？</a:t>
            </a:r>
          </a:p>
        </p:txBody>
      </p:sp>
    </p:spTree>
    <p:extLst>
      <p:ext uri="{BB962C8B-B14F-4D97-AF65-F5344CB8AC3E}">
        <p14:creationId xmlns:p14="http://schemas.microsoft.com/office/powerpoint/2010/main" val="4806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48675" cy="4519613"/>
          <a:chOff x="381000" y="266700"/>
          <a:chExt cx="8448675" cy="4519613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实验：测滑轮组的机械效率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1" y="1143001"/>
            <a:ext cx="56483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实验1：保持动滑轮重一定，改变钩码重力。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0550" y="1930400"/>
            <a:ext cx="6685600" cy="31750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7486651" y="1524000"/>
            <a:ext cx="962025" cy="39116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90550" y="5467351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3501" y="5435601"/>
            <a:ext cx="6334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结论：动滑轮重一定，物重越大，机械效率越高。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81101" y="28321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66801" y="3594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1.5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90626" y="43561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28801" y="4356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47851" y="3594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47851" y="2832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90901" y="28448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71851" y="36068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90901" y="43815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67201" y="28448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00526" y="36068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95776" y="43688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57476" y="27940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57476" y="3594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0.7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38426" y="4356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0.8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29226" y="27940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29226" y="35687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19701" y="43434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10300" y="27940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66.7%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00775" y="35941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71.4%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10300" y="43688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83.3%</a:t>
            </a:r>
          </a:p>
        </p:txBody>
      </p:sp>
    </p:spTree>
    <p:extLst>
      <p:ext uri="{BB962C8B-B14F-4D97-AF65-F5344CB8AC3E}">
        <p14:creationId xmlns:p14="http://schemas.microsoft.com/office/powerpoint/2010/main" val="30290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3857625" cy="3352800"/>
          <a:chOff x="381000" y="266700"/>
          <a:chExt cx="3857625" cy="3352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1" y="134620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理解机械效率。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28702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27051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6751" y="3898901"/>
            <a:ext cx="36892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测量滑轮组的机械效率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40360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52750" cy="4100513"/>
          <a:chOff x="381000" y="266700"/>
          <a:chExt cx="8552750" cy="4100513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实验：测滑轮组的机械效率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181101"/>
            <a:ext cx="638175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实验2：保持钩码重力一定，改变动滑轮重。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1" y="2311400"/>
            <a:ext cx="6181725" cy="21844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29451" y="1612900"/>
            <a:ext cx="2221865" cy="44280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71601" y="4889501"/>
            <a:ext cx="622473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结论：物重一定，动滑轮越重，机械效率低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4908551"/>
            <a:ext cx="419100" cy="558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2051" y="30861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2051" y="38100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90701" y="3086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90701" y="38100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14601" y="3086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43176" y="38100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0.7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19451" y="3086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28976" y="38100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57651" y="30861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48126" y="3810001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24426" y="30861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24426" y="38100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0.24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10250" y="30861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83.3%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10250" y="38100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4AF476">
                    <a:alpha val="100000"/>
                  </a:srgbClr>
                </a:solidFill>
                <a:latin typeface="微软雅黑" panose="020B0503020204020204" charset="-122"/>
              </a:rPr>
              <a:t>71.4%</a:t>
            </a:r>
          </a:p>
        </p:txBody>
      </p:sp>
    </p:spTree>
    <p:extLst>
      <p:ext uri="{BB962C8B-B14F-4D97-AF65-F5344CB8AC3E}">
        <p14:creationId xmlns:p14="http://schemas.microsoft.com/office/powerpoint/2010/main" val="11633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3914775"/>
          <a:chOff x="381000" y="266700"/>
          <a:chExt cx="8696325" cy="3914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如何提高机械效率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7300" y="1257300"/>
            <a:ext cx="7353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根据刚才的实验结论，试想我们怎样提高滑轮组的机械效率呢？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7301" y="2667000"/>
            <a:ext cx="7439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1、当有用功一定时，尽量减小额外功：采取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减轻机械自重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和在滑轮轴处加润滑油的办法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减小摩擦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7300" y="4076700"/>
            <a:ext cx="7372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2、当额外功一定时，尽量增加有用功：在机械能承受的范围内尽可能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增加物重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68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34375" cy="4324350"/>
          <a:chOff x="381000" y="266700"/>
          <a:chExt cx="8334375" cy="43243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理论推导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6351" y="1333501"/>
            <a:ext cx="631998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我们能否从公式出发，预测实验结果呢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75" y="1365251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6351" y="2120901"/>
            <a:ext cx="293560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在竖直拉时，总有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19550" y="2120901"/>
            <a:ext cx="85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S=n 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19550" y="2832101"/>
            <a:ext cx="1104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V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=n V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6351" y="3543301"/>
            <a:ext cx="384809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不计绳重与摩擦时有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351" y="4470400"/>
            <a:ext cx="70580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17769" cy="5267325"/>
          <a:chOff x="381000" y="266700"/>
          <a:chExt cx="8817769" cy="5267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理论推导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1117601"/>
            <a:ext cx="7277100" cy="13335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26416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3501" y="2667000"/>
            <a:ext cx="70770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875" y="2603501"/>
            <a:ext cx="7531894" cy="1282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3501" y="3898901"/>
            <a:ext cx="6524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85876" y="3835400"/>
            <a:ext cx="5488781" cy="7112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1333500" y="4495801"/>
            <a:ext cx="2000250" cy="1155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76626" y="4762501"/>
            <a:ext cx="49053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3429001" y="4699000"/>
            <a:ext cx="4645819" cy="7112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33500" y="5880100"/>
            <a:ext cx="67437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285876" y="5816600"/>
            <a:ext cx="498157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81025" y="304800"/>
          <a:ext cx="8562975" cy="4724400"/>
          <a:chOff x="581025" y="304800"/>
          <a:chExt cx="8562975" cy="47244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4445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0625" y="406400"/>
            <a:ext cx="7372350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1、图为测量滑轮组机械效率的实验装置，钩码总重6 N。（1）实验时要竖直向上______拉动弹簧测力计，由图可知拉力大小为_______N，若钩码上升的高度为8cm,则弹簧测力计向上移动______cm,该滑轮组的机械效率为________。（2）若仅增加钩码的个数，该滑轮组有机械效率将_______。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选填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：“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增大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”、“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减小”或“不变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”）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64911" y="4044527"/>
            <a:ext cx="1917065" cy="2571327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4314826" y="9144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缓慢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19881" y="1356830"/>
            <a:ext cx="44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2.4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77056" y="1754202"/>
            <a:ext cx="38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24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43826" y="1733686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83.3%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3688" y="2618544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增大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81025" y="276225"/>
          <a:ext cx="8543925" cy="4838700"/>
          <a:chOff x="581025" y="276225"/>
          <a:chExt cx="8543925" cy="48387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4445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3475" y="368300"/>
            <a:ext cx="7410450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在“测滑轮组机械效率”的实验中，用同一滑轮组进行两次实验，实验数据如下表：（1）此实验所用滑轮的个数至少是____个，其中动滑轮有_____个。（2）第一次实验测得滑轮组的机械效率为________，第二次实验时滑轮组的机械效率______第一次的机械效率.（选填“大于”、“小于”或“等于”）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90626" y="3911600"/>
            <a:ext cx="7210425" cy="254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36216" y="14605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94046" y="15113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85385" y="2019301"/>
            <a:ext cx="87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62.5%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62630" y="25781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大于</a:t>
            </a:r>
          </a:p>
        </p:txBody>
      </p:sp>
    </p:spTree>
    <p:extLst>
      <p:ext uri="{BB962C8B-B14F-4D97-AF65-F5344CB8AC3E}">
        <p14:creationId xmlns:p14="http://schemas.microsoft.com/office/powerpoint/2010/main" val="1141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77275" cy="1847850"/>
          <a:chOff x="381000" y="266700"/>
          <a:chExt cx="8677275" cy="1847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1" y="1320800"/>
            <a:ext cx="80105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1、有没有机械效率为100%的机械？为什么？举例说明，通过什么途径可以提高机械效率？</a:t>
            </a:r>
          </a:p>
        </p:txBody>
      </p:sp>
    </p:spTree>
    <p:extLst>
      <p:ext uri="{BB962C8B-B14F-4D97-AF65-F5344CB8AC3E}">
        <p14:creationId xmlns:p14="http://schemas.microsoft.com/office/powerpoint/2010/main" val="132627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0125" cy="2333625"/>
          <a:chOff x="381000" y="266700"/>
          <a:chExt cx="8620125" cy="2333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397001"/>
            <a:ext cx="79724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2、一台起重机将重3600N的货物提高4m，起重机做的有用功是多少？如果额外功是9600J，总功是多少？机械效率是多少？起重机所做的额外功是由哪些因素引起的？</a:t>
            </a:r>
          </a:p>
        </p:txBody>
      </p:sp>
    </p:spTree>
    <p:extLst>
      <p:ext uri="{BB962C8B-B14F-4D97-AF65-F5344CB8AC3E}">
        <p14:creationId xmlns:p14="http://schemas.microsoft.com/office/powerpoint/2010/main" val="2685749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48700" cy="3714750"/>
          <a:chOff x="381000" y="266700"/>
          <a:chExt cx="8648700" cy="37147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1193801"/>
            <a:ext cx="79819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3、在斜面上拉一个重4.5N的物体到高处(图12.3-3)，沿斜面向上的拉力为1.8N，斜面长1.2m、高0.3m。把重物直接提升h所做的功作为有用功，求这个斜面的机械效率。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05681" y="3327400"/>
            <a:ext cx="3566795" cy="2711027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7884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24875" cy="2333625"/>
          <a:chOff x="381000" y="266700"/>
          <a:chExt cx="8524875" cy="2333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1" y="1397001"/>
            <a:ext cx="78581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4、用一个动滑轮在5s内将一重为200N的物体向上提起3m，拉力为150N。这个动滑轮的机械效率是多少？拉力的功率有多大？</a:t>
            </a:r>
          </a:p>
        </p:txBody>
      </p:sp>
    </p:spTree>
    <p:extLst>
      <p:ext uri="{BB962C8B-B14F-4D97-AF65-F5344CB8AC3E}">
        <p14:creationId xmlns:p14="http://schemas.microsoft.com/office/powerpoint/2010/main" val="180111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62975" cy="4543425"/>
          <a:chOff x="381000" y="266700"/>
          <a:chExt cx="8562975" cy="4543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温故知新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081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0625" y="1270000"/>
            <a:ext cx="7372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本节课的学习需要用到前面学习的有关功的知识，因此请同学们回忆下面这两个问题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0626" y="2628901"/>
            <a:ext cx="59736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1、力对物体做功的两个必要条件是什么？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0624" y="3390900"/>
            <a:ext cx="813390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一是有力作用在物体上；二是物体在力的方向上通过了距离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0626" y="4737101"/>
            <a:ext cx="368617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2、功的计算式是什么？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0626" y="5486401"/>
            <a:ext cx="309334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W=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Fs或W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Gh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809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400800" cy="4619625"/>
          <a:chOff x="381000" y="266700"/>
          <a:chExt cx="6400800" cy="4619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6" y="1155701"/>
            <a:ext cx="1933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1、提出猜想：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6" y="1714501"/>
            <a:ext cx="5762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斜面的机械效率可能和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斜面的倾斜程度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6" y="2336801"/>
            <a:ext cx="1933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2、参考器材：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76" y="2997200"/>
            <a:ext cx="554799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长木板、小车、弹簧测力计、刻度尺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176" y="3606801"/>
            <a:ext cx="1933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3、探究过程：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176" y="4241801"/>
            <a:ext cx="221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（1）组装器材；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8176" y="4902201"/>
            <a:ext cx="221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（2）进行实验；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8176" y="5588001"/>
            <a:ext cx="36480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（3）分析数据，得到结论。</a:t>
            </a:r>
          </a:p>
        </p:txBody>
      </p:sp>
    </p:spTree>
    <p:extLst>
      <p:ext uri="{BB962C8B-B14F-4D97-AF65-F5344CB8AC3E}">
        <p14:creationId xmlns:p14="http://schemas.microsoft.com/office/powerpoint/2010/main" val="2434367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86650" cy="4505325"/>
          <a:chOff x="381000" y="266700"/>
          <a:chExt cx="7486650" cy="4505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6" y="1358901"/>
            <a:ext cx="221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（1）实验装置：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81151" y="3073401"/>
            <a:ext cx="5038725" cy="26035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50" y="5397500"/>
            <a:ext cx="5448300" cy="6096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438900" y="3352800"/>
            <a:ext cx="114300" cy="22860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1409701" y="2019301"/>
            <a:ext cx="4543425" cy="27051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3409950" y="3314700"/>
            <a:ext cx="1295400" cy="10414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2209800" y="4152900"/>
            <a:ext cx="1257300" cy="6604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600201" y="4406900"/>
            <a:ext cx="733425" cy="8890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5391151" y="2552700"/>
            <a:ext cx="733425" cy="8890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9"/>
          <a:stretch>
            <a:fillRect/>
          </a:stretch>
        </p:blipFill>
        <p:spPr>
          <a:xfrm>
            <a:off x="4591050" y="3187700"/>
            <a:ext cx="704850" cy="406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91076" y="2743201"/>
            <a:ext cx="200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15" name="图片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1562100" y="2286000"/>
            <a:ext cx="4267200" cy="2184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95675" y="2971801"/>
            <a:ext cx="209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pic>
        <p:nvPicPr>
          <p:cNvPr id="17" name="图片 16"/>
          <p:cNvPicPr/>
          <p:nvPr/>
        </p:nvPicPr>
        <p:blipFill>
          <a:blip r:embed="rId11"/>
          <a:stretch>
            <a:fillRect/>
          </a:stretch>
        </p:blipFill>
        <p:spPr>
          <a:xfrm>
            <a:off x="6353176" y="3340100"/>
            <a:ext cx="1133475" cy="25654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12"/>
          <a:stretch>
            <a:fillRect/>
          </a:stretch>
        </p:blipFill>
        <p:spPr>
          <a:xfrm>
            <a:off x="6905626" y="3352800"/>
            <a:ext cx="180975" cy="2286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34201" y="4178301"/>
            <a:ext cx="21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093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10575" cy="3724275"/>
          <a:chOff x="381000" y="266700"/>
          <a:chExt cx="8410575" cy="3724275"/>
        </a:xfrm>
      </p:grpSpPr>
      <p:sp>
        <p:nvSpPr>
          <p:cNvPr id="2" name="文本框 1"/>
          <p:cNvSpPr txBox="1"/>
          <p:nvPr/>
        </p:nvSpPr>
        <p:spPr>
          <a:xfrm>
            <a:off x="619126" y="1409701"/>
            <a:ext cx="221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（2）实验过程：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2197101"/>
            <a:ext cx="4133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①测量小车的重量，记录数据；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125" y="2984500"/>
            <a:ext cx="77914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②把小车用弹簧测力计沿斜面匀速向上拉；分别记录拉力F、小车沿斜面移动的距离S、小车上升的高度h；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125" y="4394201"/>
            <a:ext cx="4991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③改变斜面的倾斜程度，重复步骤②。</a:t>
            </a:r>
          </a:p>
        </p:txBody>
      </p:sp>
    </p:spTree>
    <p:extLst>
      <p:ext uri="{BB962C8B-B14F-4D97-AF65-F5344CB8AC3E}">
        <p14:creationId xmlns:p14="http://schemas.microsoft.com/office/powerpoint/2010/main" val="874604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5791200" cy="2981325"/>
          <a:chOff x="381000" y="266700"/>
          <a:chExt cx="5791200" cy="2981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587501"/>
            <a:ext cx="2219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（3）注意事项：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86076" y="1587501"/>
            <a:ext cx="2619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①要匀速拉动物体。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86076" y="2489201"/>
            <a:ext cx="2905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②拉力要与斜面平行。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86076" y="3403601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③及时记录数据。</a:t>
            </a:r>
          </a:p>
        </p:txBody>
      </p:sp>
    </p:spTree>
    <p:extLst>
      <p:ext uri="{BB962C8B-B14F-4D97-AF65-F5344CB8AC3E}">
        <p14:creationId xmlns:p14="http://schemas.microsoft.com/office/powerpoint/2010/main" val="2311669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82000" cy="3798094"/>
          <a:chOff x="381000" y="266700"/>
          <a:chExt cx="8382000" cy="3798094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70001"/>
            <a:ext cx="1362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1、理想：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5376" y="2108201"/>
            <a:ext cx="1343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  FL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81251" y="2108201"/>
            <a:ext cx="25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00350" y="2108201"/>
            <a:ext cx="1257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 Gh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048001"/>
            <a:ext cx="1362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2、实际：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57401" y="3048001"/>
            <a:ext cx="1171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 Gh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7401" y="4108451"/>
            <a:ext cx="1114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 fL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38550" y="3048001"/>
            <a:ext cx="1333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8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  FL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38550" y="38481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90926" y="3784600"/>
            <a:ext cx="923925" cy="127952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48326" y="685800"/>
            <a:ext cx="2733675" cy="1803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226" y="1257300"/>
            <a:ext cx="352425" cy="8382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886450" y="2082801"/>
            <a:ext cx="114300" cy="12065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095875" y="2082800"/>
            <a:ext cx="838200" cy="635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62626" y="787401"/>
            <a:ext cx="276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29176" y="2349501"/>
            <a:ext cx="142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76951" y="2819401"/>
            <a:ext cx="25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660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724775" cy="2924175"/>
          <a:chOff x="381000" y="266700"/>
          <a:chExt cx="7724775" cy="2924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6" y="1295401"/>
            <a:ext cx="57245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斜面的摩擦力f的求法（注意不等于拉力F）：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90825" y="2413000"/>
            <a:ext cx="2628900" cy="14224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601" y="2400300"/>
            <a:ext cx="2162175" cy="1447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66751" y="2349500"/>
            <a:ext cx="1914525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0125" cy="4724400"/>
          <a:chOff x="381000" y="266700"/>
          <a:chExt cx="8620125" cy="4724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15570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记录表格：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" y="1905001"/>
            <a:ext cx="7791450" cy="295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66825" y="5156200"/>
            <a:ext cx="7353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结论：光滑程度相同的斜面，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斜面越倾斜，越费力，机械效率越高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51816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5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886575" cy="3695700"/>
          <a:chOff x="381000" y="266700"/>
          <a:chExt cx="6886575" cy="3695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测斜面的机械效率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2755900"/>
            <a:ext cx="22574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影响斜面机械效率的因素有两点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86075" y="2044701"/>
            <a:ext cx="152400" cy="2882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24201" y="1892301"/>
            <a:ext cx="339201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斜面的倾斜程度：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24201" y="2578101"/>
            <a:ext cx="468815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斜面越倾斜，机械效率越高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24201" y="3644901"/>
            <a:ext cx="353603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斜面的光滑程度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24201" y="4305301"/>
            <a:ext cx="454414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斜面越光滑，机械效率越高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535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91550" cy="4962525"/>
          <a:chOff x="381000" y="266700"/>
          <a:chExt cx="8591550" cy="4962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990601"/>
            <a:ext cx="291618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一、机械的三种功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1" y="157480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二、机械效率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701" y="2133601"/>
            <a:ext cx="1362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1、定义：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7701" y="2921001"/>
            <a:ext cx="1362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2、公式：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7700" y="3733801"/>
            <a:ext cx="7372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3、机械效率η一般用________表示，总_______，无______。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7701" y="4368801"/>
            <a:ext cx="450036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三、测滑轮组的机械效率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00401" y="1028701"/>
            <a:ext cx="2905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有用功、额外功、总功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53175" y="1028701"/>
            <a:ext cx="704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总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=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96126" y="1041401"/>
            <a:ext cx="1228725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有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+ W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额</a:t>
            </a:r>
            <a:b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52626" y="2133601"/>
            <a:ext cx="2905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有用功与总功的比值。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52626" y="2679701"/>
            <a:ext cx="1076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2616201"/>
            <a:ext cx="1023938" cy="12827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62326" y="367030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百分数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43551" y="3670301"/>
            <a:ext cx="79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小于1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19926" y="36830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7701" y="54356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总有</a:t>
            </a:r>
          </a:p>
        </p:txBody>
      </p:sp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333501" y="5118100"/>
            <a:ext cx="85725" cy="1371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33525" y="5029201"/>
            <a:ext cx="781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S=nh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33526" y="5842001"/>
            <a:ext cx="1019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V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=nV</a:t>
            </a:r>
            <a:r>
              <a:rPr lang="en-US" sz="1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pic>
        <p:nvPicPr>
          <p:cNvPr id="23" name="图片 22"/>
          <p:cNvPicPr/>
          <p:nvPr/>
        </p:nvPicPr>
        <p:blipFill>
          <a:blip r:embed="rId4"/>
          <a:stretch>
            <a:fillRect/>
          </a:stretch>
        </p:blipFill>
        <p:spPr>
          <a:xfrm>
            <a:off x="3152775" y="4902201"/>
            <a:ext cx="5181600" cy="10795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543676" y="604520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不计绳重与摩擦</a:t>
            </a:r>
          </a:p>
        </p:txBody>
      </p:sp>
    </p:spTree>
    <p:extLst>
      <p:ext uri="{BB962C8B-B14F-4D97-AF65-F5344CB8AC3E}">
        <p14:creationId xmlns:p14="http://schemas.microsoft.com/office/powerpoint/2010/main" val="25866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3829050"/>
          <a:chOff x="381000" y="266700"/>
          <a:chExt cx="8629650" cy="3829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962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买大米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8726" y="1206500"/>
            <a:ext cx="7400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朵朵家住在二楼，买了一些大米，可以直接提到二楼，也可以使用动滑轮拉到二楼，使用动滑轮是为了更______。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2573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800351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28724" y="2768601"/>
            <a:ext cx="643961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1、两种方式提大米，人都需要对物体做_____？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8726" y="3594101"/>
            <a:ext cx="643961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2、使用动滑轮可以更省力，是否也能省功呢？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8726" y="4533901"/>
            <a:ext cx="622359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让我们设计一个实验来探究这个问题吧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52320" y="1594885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省力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38901" y="2730501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功</a:t>
            </a:r>
          </a:p>
        </p:txBody>
      </p:sp>
    </p:spTree>
    <p:extLst>
      <p:ext uri="{BB962C8B-B14F-4D97-AF65-F5344CB8AC3E}">
        <p14:creationId xmlns:p14="http://schemas.microsoft.com/office/powerpoint/2010/main" val="8167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91625" cy="3876675"/>
          <a:chOff x="381000" y="266700"/>
          <a:chExt cx="9191625" cy="3876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使用动滑轮能否省功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1125" y="1447800"/>
            <a:ext cx="7810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我们可以用______来代替大米，我们还需要________和________。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473200"/>
            <a:ext cx="419100" cy="558800"/>
          </a:xfrm>
          <a:prstGeom prst="rect">
            <a:avLst/>
          </a:prstGeom>
        </p:spPr>
      </p:pic>
      <p:pic>
        <p:nvPicPr>
          <p:cNvPr id="6" name="图片 5" descr="C:\Users\Administrator\Desktop\截图1586335783.png截图158633578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11580" y="2976034"/>
            <a:ext cx="1703070" cy="281855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991225" y="3327401"/>
            <a:ext cx="2114550" cy="1841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3381375" y="3327401"/>
            <a:ext cx="2114550" cy="1841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2914651" y="1384301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钩码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19900" y="139700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动滑轮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95426" y="195580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测力计</a:t>
            </a:r>
          </a:p>
        </p:txBody>
      </p:sp>
    </p:spTree>
    <p:extLst>
      <p:ext uri="{BB962C8B-B14F-4D97-AF65-F5344CB8AC3E}">
        <p14:creationId xmlns:p14="http://schemas.microsoft.com/office/powerpoint/2010/main" val="36941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34350" cy="4562475"/>
          <a:chOff x="381000" y="266700"/>
          <a:chExt cx="8134350" cy="4562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使用动滑轮能否省功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1320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5876" y="1289051"/>
            <a:ext cx="40782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需要测量哪些物理量呢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85876" y="2070101"/>
            <a:ext cx="204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设计实验表格：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68400" y="2856654"/>
            <a:ext cx="2039620" cy="370755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475" y="2832947"/>
            <a:ext cx="550545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10575" cy="4076700"/>
          <a:chOff x="381000" y="266700"/>
          <a:chExt cx="8410575" cy="4076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使用动滑轮能否省功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6" y="1181101"/>
            <a:ext cx="2619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实验结果记录如下：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0096" y="2400301"/>
            <a:ext cx="1981835" cy="396663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51151" y="2348654"/>
            <a:ext cx="60864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91525" cy="4714875"/>
          <a:chOff x="381000" y="266700"/>
          <a:chExt cx="8391525" cy="4714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使用动滑轮能否省功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75" y="2209800"/>
            <a:ext cx="419100" cy="558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075" y="12954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2526" y="1263651"/>
            <a:ext cx="584834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结论：使用动滑轮比直接提升物体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05451" y="120650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不省功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52526" y="2178051"/>
            <a:ext cx="56483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利用动滑轮提升重物多做的功源于哪里呢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2526" y="2844800"/>
            <a:ext cx="56864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使用动滑轮的确省了一半的力，但拉力移动的距离增加了一倍，加上动滑轮的自重、摩擦等因素的影响，使用动滑轮提升重物非但不省功，还要费功。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0075" y="5518151"/>
            <a:ext cx="419100" cy="558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2526" y="5486401"/>
            <a:ext cx="485963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推论：使用任何机械都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 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43376" y="5410201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不省功</a:t>
            </a:r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000875" y="3155527"/>
            <a:ext cx="1731010" cy="347726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743701" y="1054101"/>
            <a:ext cx="1647825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1218</Words>
  <Application>Microsoft Office PowerPoint</Application>
  <PresentationFormat>全屏显示(4:3)</PresentationFormat>
  <Paragraphs>305</Paragraphs>
  <Slides>48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2020-04-28T13:33:39Z</dcterms:created>
  <dcterms:modified xsi:type="dcterms:W3CDTF">2020-04-29T22:41:07Z</dcterms:modified>
</cp:coreProperties>
</file>