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0"/>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59C17-66AB-466A-A9F2-F2040DF80015}" type="datetimeFigureOut">
              <a:rPr lang="zh-CN" altLang="en-US" smtClean="0"/>
              <a:pPr/>
              <a:t>2020/3/31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FA387-CE0E-483B-86AB-9267D29DA39A}" type="slidenum">
              <a:rPr lang="zh-CN" altLang="en-US" smtClean="0"/>
              <a:pPr/>
              <a:t>‹#›</a:t>
            </a:fld>
            <a:endParaRPr lang="zh-CN" altLang="en-US"/>
          </a:p>
        </p:txBody>
      </p:sp>
    </p:spTree>
    <p:extLst>
      <p:ext uri="{BB962C8B-B14F-4D97-AF65-F5344CB8AC3E}">
        <p14:creationId xmlns:p14="http://schemas.microsoft.com/office/powerpoint/2010/main" val="56340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1</a:t>
            </a:fld>
            <a:endParaRPr lang="en-US" altLang="zh-CN"/>
          </a:p>
        </p:txBody>
      </p:sp>
    </p:spTree>
    <p:extLst>
      <p:ext uri="{BB962C8B-B14F-4D97-AF65-F5344CB8AC3E}">
        <p14:creationId xmlns:p14="http://schemas.microsoft.com/office/powerpoint/2010/main" val="369145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10</a:t>
            </a:fld>
            <a:endParaRPr lang="en-US" altLang="zh-CN"/>
          </a:p>
        </p:txBody>
      </p:sp>
    </p:spTree>
    <p:extLst>
      <p:ext uri="{BB962C8B-B14F-4D97-AF65-F5344CB8AC3E}">
        <p14:creationId xmlns:p14="http://schemas.microsoft.com/office/powerpoint/2010/main" val="2192969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11</a:t>
            </a:fld>
            <a:endParaRPr lang="en-US" altLang="zh-CN"/>
          </a:p>
        </p:txBody>
      </p:sp>
    </p:spTree>
    <p:extLst>
      <p:ext uri="{BB962C8B-B14F-4D97-AF65-F5344CB8AC3E}">
        <p14:creationId xmlns:p14="http://schemas.microsoft.com/office/powerpoint/2010/main" val="4101127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12</a:t>
            </a:fld>
            <a:endParaRPr lang="en-US" altLang="zh-CN"/>
          </a:p>
        </p:txBody>
      </p:sp>
    </p:spTree>
    <p:extLst>
      <p:ext uri="{BB962C8B-B14F-4D97-AF65-F5344CB8AC3E}">
        <p14:creationId xmlns:p14="http://schemas.microsoft.com/office/powerpoint/2010/main" val="4265037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13</a:t>
            </a:fld>
            <a:endParaRPr lang="en-US" altLang="zh-CN"/>
          </a:p>
        </p:txBody>
      </p:sp>
    </p:spTree>
    <p:extLst>
      <p:ext uri="{BB962C8B-B14F-4D97-AF65-F5344CB8AC3E}">
        <p14:creationId xmlns:p14="http://schemas.microsoft.com/office/powerpoint/2010/main" val="679687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14</a:t>
            </a:fld>
            <a:endParaRPr lang="en-US" altLang="zh-CN"/>
          </a:p>
        </p:txBody>
      </p:sp>
    </p:spTree>
    <p:extLst>
      <p:ext uri="{BB962C8B-B14F-4D97-AF65-F5344CB8AC3E}">
        <p14:creationId xmlns:p14="http://schemas.microsoft.com/office/powerpoint/2010/main" val="4231568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15</a:t>
            </a:fld>
            <a:endParaRPr lang="en-US" altLang="zh-CN"/>
          </a:p>
        </p:txBody>
      </p:sp>
    </p:spTree>
    <p:extLst>
      <p:ext uri="{BB962C8B-B14F-4D97-AF65-F5344CB8AC3E}">
        <p14:creationId xmlns:p14="http://schemas.microsoft.com/office/powerpoint/2010/main" val="2874718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16</a:t>
            </a:fld>
            <a:endParaRPr lang="en-US" altLang="zh-CN"/>
          </a:p>
        </p:txBody>
      </p:sp>
    </p:spTree>
    <p:extLst>
      <p:ext uri="{BB962C8B-B14F-4D97-AF65-F5344CB8AC3E}">
        <p14:creationId xmlns:p14="http://schemas.microsoft.com/office/powerpoint/2010/main" val="2616897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17</a:t>
            </a:fld>
            <a:endParaRPr lang="en-US" altLang="zh-CN"/>
          </a:p>
        </p:txBody>
      </p:sp>
    </p:spTree>
    <p:extLst>
      <p:ext uri="{BB962C8B-B14F-4D97-AF65-F5344CB8AC3E}">
        <p14:creationId xmlns:p14="http://schemas.microsoft.com/office/powerpoint/2010/main" val="425540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2</a:t>
            </a:fld>
            <a:endParaRPr lang="en-US" altLang="zh-CN"/>
          </a:p>
        </p:txBody>
      </p:sp>
    </p:spTree>
    <p:extLst>
      <p:ext uri="{BB962C8B-B14F-4D97-AF65-F5344CB8AC3E}">
        <p14:creationId xmlns:p14="http://schemas.microsoft.com/office/powerpoint/2010/main" val="257407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3</a:t>
            </a:fld>
            <a:endParaRPr lang="en-US" altLang="zh-CN"/>
          </a:p>
        </p:txBody>
      </p:sp>
    </p:spTree>
    <p:extLst>
      <p:ext uri="{BB962C8B-B14F-4D97-AF65-F5344CB8AC3E}">
        <p14:creationId xmlns:p14="http://schemas.microsoft.com/office/powerpoint/2010/main" val="2418852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4</a:t>
            </a:fld>
            <a:endParaRPr lang="en-US" altLang="zh-CN"/>
          </a:p>
        </p:txBody>
      </p:sp>
    </p:spTree>
    <p:extLst>
      <p:ext uri="{BB962C8B-B14F-4D97-AF65-F5344CB8AC3E}">
        <p14:creationId xmlns:p14="http://schemas.microsoft.com/office/powerpoint/2010/main" val="459987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5</a:t>
            </a:fld>
            <a:endParaRPr lang="en-US" altLang="zh-CN"/>
          </a:p>
        </p:txBody>
      </p:sp>
    </p:spTree>
    <p:extLst>
      <p:ext uri="{BB962C8B-B14F-4D97-AF65-F5344CB8AC3E}">
        <p14:creationId xmlns:p14="http://schemas.microsoft.com/office/powerpoint/2010/main" val="427495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6</a:t>
            </a:fld>
            <a:endParaRPr lang="en-US" altLang="zh-CN"/>
          </a:p>
        </p:txBody>
      </p:sp>
    </p:spTree>
    <p:extLst>
      <p:ext uri="{BB962C8B-B14F-4D97-AF65-F5344CB8AC3E}">
        <p14:creationId xmlns:p14="http://schemas.microsoft.com/office/powerpoint/2010/main" val="311595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7</a:t>
            </a:fld>
            <a:endParaRPr lang="en-US" altLang="zh-CN"/>
          </a:p>
        </p:txBody>
      </p:sp>
    </p:spTree>
    <p:extLst>
      <p:ext uri="{BB962C8B-B14F-4D97-AF65-F5344CB8AC3E}">
        <p14:creationId xmlns:p14="http://schemas.microsoft.com/office/powerpoint/2010/main" val="722425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8</a:t>
            </a:fld>
            <a:endParaRPr lang="en-US" altLang="zh-CN"/>
          </a:p>
        </p:txBody>
      </p:sp>
    </p:spTree>
    <p:extLst>
      <p:ext uri="{BB962C8B-B14F-4D97-AF65-F5344CB8AC3E}">
        <p14:creationId xmlns:p14="http://schemas.microsoft.com/office/powerpoint/2010/main" val="4089374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860B211-E65F-455F-B509-15AC35590F2F}" type="slidenum">
              <a:rPr lang="zh-CN" altLang="en-US" smtClean="0"/>
              <a:pPr/>
              <a:t>9</a:t>
            </a:fld>
            <a:endParaRPr lang="en-US" altLang="zh-CN"/>
          </a:p>
        </p:txBody>
      </p:sp>
    </p:spTree>
    <p:extLst>
      <p:ext uri="{BB962C8B-B14F-4D97-AF65-F5344CB8AC3E}">
        <p14:creationId xmlns:p14="http://schemas.microsoft.com/office/powerpoint/2010/main" val="738090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1230EB78-FD3C-45D2-8176-057131C1B7D5}" type="datetimeFigureOut">
              <a:rPr lang="zh-CN" altLang="en-US" smtClean="0"/>
              <a:pPr/>
              <a:t>2020/3/31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7220B3E-0B70-4192-BF79-208596B0B384}"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230EB78-FD3C-45D2-8176-057131C1B7D5}" type="datetimeFigureOut">
              <a:rPr lang="zh-CN" altLang="en-US" smtClean="0"/>
              <a:pPr/>
              <a:t>2020/3/31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7220B3E-0B70-4192-BF79-208596B0B38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230EB78-FD3C-45D2-8176-057131C1B7D5}" type="datetimeFigureOut">
              <a:rPr lang="zh-CN" altLang="en-US" smtClean="0"/>
              <a:pPr/>
              <a:t>2020/3/31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7220B3E-0B70-4192-BF79-208596B0B384}"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标题幻灯片">
    <p:spTree>
      <p:nvGrpSpPr>
        <p:cNvPr id="1" name=""/>
        <p:cNvGrpSpPr/>
        <p:nvPr/>
      </p:nvGrpSpPr>
      <p:grpSpPr>
        <a:xfrm>
          <a:off x="0" y="0"/>
          <a:ext cx="0" cy="0"/>
          <a:chOff x="0" y="0"/>
          <a:chExt cx="0" cy="0"/>
        </a:xfrm>
      </p:grpSpPr>
      <p:grpSp>
        <p:nvGrpSpPr>
          <p:cNvPr id="2" name="组合 7"/>
          <p:cNvGrpSpPr>
            <a:grpSpLocks/>
          </p:cNvGrpSpPr>
          <p:nvPr/>
        </p:nvGrpSpPr>
        <p:grpSpPr bwMode="auto">
          <a:xfrm rot="-8149545">
            <a:off x="8278813" y="5341938"/>
            <a:ext cx="495300" cy="1681162"/>
            <a:chOff x="11762339" y="3746221"/>
            <a:chExt cx="406107" cy="1155987"/>
          </a:xfrm>
        </p:grpSpPr>
        <p:sp>
          <p:nvSpPr>
            <p:cNvPr id="3" name="Freeform 16"/>
            <p:cNvSpPr>
              <a:spLocks/>
            </p:cNvSpPr>
            <p:nvPr userDrawn="1"/>
          </p:nvSpPr>
          <p:spPr bwMode="auto">
            <a:xfrm flipV="1">
              <a:off x="11768025" y="3746390"/>
              <a:ext cx="395694" cy="564349"/>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4" name="Freeform 30"/>
            <p:cNvSpPr>
              <a:spLocks/>
            </p:cNvSpPr>
            <p:nvPr userDrawn="1"/>
          </p:nvSpPr>
          <p:spPr bwMode="auto">
            <a:xfrm rot="15296182">
              <a:off x="11832752" y="4195900"/>
              <a:ext cx="275079" cy="329311"/>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5" name="Freeform 12"/>
            <p:cNvSpPr>
              <a:spLocks/>
            </p:cNvSpPr>
            <p:nvPr userDrawn="1"/>
          </p:nvSpPr>
          <p:spPr bwMode="auto">
            <a:xfrm rot="7160246">
              <a:off x="11693167" y="4425323"/>
              <a:ext cx="546884"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grpSp>
      <p:grpSp>
        <p:nvGrpSpPr>
          <p:cNvPr id="6" name="组合 11"/>
          <p:cNvGrpSpPr>
            <a:grpSpLocks/>
          </p:cNvGrpSpPr>
          <p:nvPr/>
        </p:nvGrpSpPr>
        <p:grpSpPr bwMode="auto">
          <a:xfrm rot="2731254">
            <a:off x="297656" y="38894"/>
            <a:ext cx="565150" cy="1208088"/>
            <a:chOff x="4454660" y="3810474"/>
            <a:chExt cx="406107" cy="1155987"/>
          </a:xfrm>
        </p:grpSpPr>
        <p:sp>
          <p:nvSpPr>
            <p:cNvPr id="7" name="Freeform 16"/>
            <p:cNvSpPr>
              <a:spLocks/>
            </p:cNvSpPr>
            <p:nvPr userDrawn="1"/>
          </p:nvSpPr>
          <p:spPr bwMode="auto">
            <a:xfrm flipV="1">
              <a:off x="4459212" y="3808919"/>
              <a:ext cx="396981" cy="565081"/>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8" name="Freeform 30"/>
            <p:cNvSpPr>
              <a:spLocks/>
            </p:cNvSpPr>
            <p:nvPr userDrawn="1"/>
          </p:nvSpPr>
          <p:spPr bwMode="auto">
            <a:xfrm rot="15296182">
              <a:off x="4521344" y="4260128"/>
              <a:ext cx="276465" cy="329676"/>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9" name="Freeform 12"/>
            <p:cNvSpPr>
              <a:spLocks/>
            </p:cNvSpPr>
            <p:nvPr userDrawn="1"/>
          </p:nvSpPr>
          <p:spPr bwMode="auto">
            <a:xfrm rot="7160246">
              <a:off x="4384343" y="4488864"/>
              <a:ext cx="546853"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grpSp>
      <p:grpSp>
        <p:nvGrpSpPr>
          <p:cNvPr id="10" name="组合 15"/>
          <p:cNvGrpSpPr>
            <a:grpSpLocks/>
          </p:cNvGrpSpPr>
          <p:nvPr/>
        </p:nvGrpSpPr>
        <p:grpSpPr bwMode="auto">
          <a:xfrm rot="2280000" flipV="1">
            <a:off x="122238" y="1588"/>
            <a:ext cx="160337" cy="604837"/>
            <a:chOff x="4454660" y="3810474"/>
            <a:chExt cx="406107" cy="1155987"/>
          </a:xfrm>
        </p:grpSpPr>
        <p:sp>
          <p:nvSpPr>
            <p:cNvPr id="11" name="Freeform 16"/>
            <p:cNvSpPr>
              <a:spLocks/>
            </p:cNvSpPr>
            <p:nvPr userDrawn="1"/>
          </p:nvSpPr>
          <p:spPr bwMode="auto">
            <a:xfrm flipV="1">
              <a:off x="4457946" y="3811315"/>
              <a:ext cx="398068" cy="564341"/>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12" name="Freeform 30"/>
            <p:cNvSpPr>
              <a:spLocks/>
            </p:cNvSpPr>
            <p:nvPr userDrawn="1"/>
          </p:nvSpPr>
          <p:spPr bwMode="auto">
            <a:xfrm rot="15296182">
              <a:off x="4518326" y="4259401"/>
              <a:ext cx="276101" cy="32971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13" name="Freeform 12"/>
            <p:cNvSpPr>
              <a:spLocks/>
            </p:cNvSpPr>
            <p:nvPr userDrawn="1"/>
          </p:nvSpPr>
          <p:spPr bwMode="auto">
            <a:xfrm rot="7160246">
              <a:off x="4384290" y="4491306"/>
              <a:ext cx="546136"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grpSp>
      <p:grpSp>
        <p:nvGrpSpPr>
          <p:cNvPr id="14" name="组合 19"/>
          <p:cNvGrpSpPr>
            <a:grpSpLocks/>
          </p:cNvGrpSpPr>
          <p:nvPr/>
        </p:nvGrpSpPr>
        <p:grpSpPr bwMode="auto">
          <a:xfrm rot="2280000" flipV="1">
            <a:off x="8799513" y="6251575"/>
            <a:ext cx="158750" cy="604838"/>
            <a:chOff x="4454660" y="3810474"/>
            <a:chExt cx="406107" cy="1155987"/>
          </a:xfrm>
        </p:grpSpPr>
        <p:sp>
          <p:nvSpPr>
            <p:cNvPr id="15" name="Freeform 16"/>
            <p:cNvSpPr>
              <a:spLocks/>
            </p:cNvSpPr>
            <p:nvPr userDrawn="1"/>
          </p:nvSpPr>
          <p:spPr bwMode="auto">
            <a:xfrm flipV="1">
              <a:off x="4457978" y="3811316"/>
              <a:ext cx="397985" cy="564340"/>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16" name="Freeform 30"/>
            <p:cNvSpPr>
              <a:spLocks/>
            </p:cNvSpPr>
            <p:nvPr userDrawn="1"/>
          </p:nvSpPr>
          <p:spPr bwMode="auto">
            <a:xfrm rot="15296182">
              <a:off x="4521162" y="4259522"/>
              <a:ext cx="276101" cy="328945"/>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17" name="Freeform 12"/>
            <p:cNvSpPr>
              <a:spLocks/>
            </p:cNvSpPr>
            <p:nvPr userDrawn="1"/>
          </p:nvSpPr>
          <p:spPr bwMode="auto">
            <a:xfrm rot="7160246">
              <a:off x="4384287" y="4491304"/>
              <a:ext cx="546135"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pPr/>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pPr/>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230EB78-FD3C-45D2-8176-057131C1B7D5}" type="datetimeFigureOut">
              <a:rPr lang="zh-CN" altLang="en-US" smtClean="0"/>
              <a:pPr/>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230EB78-FD3C-45D2-8176-057131C1B7D5}" type="datetimeFigureOut">
              <a:rPr lang="zh-CN" altLang="en-US" smtClean="0"/>
              <a:pPr/>
              <a:t>2020/3/31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230EB78-FD3C-45D2-8176-057131C1B7D5}" type="datetimeFigureOut">
              <a:rPr lang="zh-CN" altLang="en-US" smtClean="0"/>
              <a:pPr/>
              <a:t>2020/3/31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220B3E-0B70-4192-BF79-208596B0B38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230EB78-FD3C-45D2-8176-057131C1B7D5}" type="datetimeFigureOut">
              <a:rPr lang="zh-CN" altLang="en-US" smtClean="0"/>
              <a:pPr/>
              <a:t>2020/3/31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7220B3E-0B70-4192-BF79-208596B0B38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230EB78-FD3C-45D2-8176-057131C1B7D5}" type="datetimeFigureOut">
              <a:rPr lang="zh-CN" altLang="en-US" smtClean="0"/>
              <a:pPr/>
              <a:t>2020/3/31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220B3E-0B70-4192-BF79-208596B0B384}"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30EB78-FD3C-45D2-8176-057131C1B7D5}" type="datetimeFigureOut">
              <a:rPr lang="zh-CN" altLang="en-US" smtClean="0"/>
              <a:pPr/>
              <a:t>2020/3/31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220B3E-0B70-4192-BF79-208596B0B384}"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30EB78-FD3C-45D2-8176-057131C1B7D5}" type="datetimeFigureOut">
              <a:rPr lang="zh-CN" altLang="en-US" smtClean="0"/>
              <a:pPr/>
              <a:t>2020/3/31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30EB78-FD3C-45D2-8176-057131C1B7D5}" type="datetimeFigureOut">
              <a:rPr lang="zh-CN" altLang="en-US" smtClean="0"/>
              <a:pPr/>
              <a:t>2020/3/31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pPr/>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pPr/>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171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2_标题幻灯片">
    <p:spTree>
      <p:nvGrpSpPr>
        <p:cNvPr id="1" name=""/>
        <p:cNvGrpSpPr/>
        <p:nvPr/>
      </p:nvGrpSpPr>
      <p:grpSpPr>
        <a:xfrm>
          <a:off x="0" y="0"/>
          <a:ext cx="0" cy="0"/>
          <a:chOff x="0" y="0"/>
          <a:chExt cx="0" cy="0"/>
        </a:xfrm>
      </p:grpSpPr>
      <p:grpSp>
        <p:nvGrpSpPr>
          <p:cNvPr id="2" name="组合 1"/>
          <p:cNvGrpSpPr/>
          <p:nvPr/>
        </p:nvGrpSpPr>
        <p:grpSpPr>
          <a:xfrm rot="13450455">
            <a:off x="8278708" y="5341988"/>
            <a:ext cx="496115" cy="1681192"/>
            <a:chOff x="11762339" y="3746221"/>
            <a:chExt cx="406107" cy="1155987"/>
          </a:xfrm>
        </p:grpSpPr>
        <p:sp>
          <p:nvSpPr>
            <p:cNvPr id="3" name="Freeform 16"/>
            <p:cNvSpPr>
              <a:spLocks/>
            </p:cNvSpPr>
            <p:nvPr userDrawn="1"/>
          </p:nvSpPr>
          <p:spPr bwMode="auto">
            <a:xfrm flipV="1">
              <a:off x="11767353" y="3746221"/>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4" name="Freeform 30"/>
            <p:cNvSpPr>
              <a:spLocks/>
            </p:cNvSpPr>
            <p:nvPr userDrawn="1"/>
          </p:nvSpPr>
          <p:spPr bwMode="auto">
            <a:xfrm rot="15296182">
              <a:off x="11830602" y="4196908"/>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5" name="Freeform 12"/>
            <p:cNvSpPr>
              <a:spLocks/>
            </p:cNvSpPr>
            <p:nvPr userDrawn="1"/>
          </p:nvSpPr>
          <p:spPr bwMode="auto">
            <a:xfrm rot="7160246">
              <a:off x="11692179" y="4425941"/>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6" name="组合 5"/>
          <p:cNvGrpSpPr/>
          <p:nvPr/>
        </p:nvGrpSpPr>
        <p:grpSpPr>
          <a:xfrm rot="2731254">
            <a:off x="296890" y="38826"/>
            <a:ext cx="566183" cy="1208734"/>
            <a:chOff x="4454660" y="3810474"/>
            <a:chExt cx="406107" cy="1155987"/>
          </a:xfrm>
        </p:grpSpPr>
        <p:sp>
          <p:nvSpPr>
            <p:cNvPr id="7"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8"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9"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10" name="组合 9"/>
          <p:cNvGrpSpPr/>
          <p:nvPr/>
        </p:nvGrpSpPr>
        <p:grpSpPr>
          <a:xfrm rot="23880000" flipV="1">
            <a:off x="122842" y="1301"/>
            <a:ext cx="159482" cy="605292"/>
            <a:chOff x="4454660" y="3810474"/>
            <a:chExt cx="406107" cy="1155987"/>
          </a:xfrm>
        </p:grpSpPr>
        <p:sp>
          <p:nvSpPr>
            <p:cNvPr id="11"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2"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3"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14" name="组合 13"/>
          <p:cNvGrpSpPr/>
          <p:nvPr/>
        </p:nvGrpSpPr>
        <p:grpSpPr>
          <a:xfrm rot="23880000" flipV="1">
            <a:off x="8799297" y="6251410"/>
            <a:ext cx="159482" cy="605292"/>
            <a:chOff x="4454660" y="3810474"/>
            <a:chExt cx="406107" cy="1155987"/>
          </a:xfrm>
        </p:grpSpPr>
        <p:sp>
          <p:nvSpPr>
            <p:cNvPr id="15"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6"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7"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34925314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1230EB78-FD3C-45D2-8176-057131C1B7D5}" type="datetimeFigureOut">
              <a:rPr lang="zh-CN" altLang="en-US" smtClean="0"/>
              <a:pPr/>
              <a:t>2020/3/31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7220B3E-0B70-4192-BF79-208596B0B38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fld id="{1230EB78-FD3C-45D2-8176-057131C1B7D5}" type="datetimeFigureOut">
              <a:rPr lang="zh-CN" altLang="en-US" smtClean="0"/>
              <a:pPr/>
              <a:t>2020/3/31</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7220B3E-0B70-4192-BF79-208596B0B38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fld id="{1230EB78-FD3C-45D2-8176-057131C1B7D5}" type="datetimeFigureOut">
              <a:rPr lang="zh-CN" altLang="en-US" smtClean="0"/>
              <a:pPr/>
              <a:t>2020/3/31</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47220B3E-0B70-4192-BF79-208596B0B38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fld id="{1230EB78-FD3C-45D2-8176-057131C1B7D5}" type="datetimeFigureOut">
              <a:rPr lang="zh-CN" altLang="en-US" smtClean="0"/>
              <a:pPr/>
              <a:t>2020/3/31</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7220B3E-0B70-4192-BF79-208596B0B38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1230EB78-FD3C-45D2-8176-057131C1B7D5}" type="datetimeFigureOut">
              <a:rPr lang="zh-CN" altLang="en-US" smtClean="0"/>
              <a:pPr/>
              <a:t>2020/3/31</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47220B3E-0B70-4192-BF79-208596B0B38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1230EB78-FD3C-45D2-8176-057131C1B7D5}" type="datetimeFigureOut">
              <a:rPr lang="zh-CN" altLang="en-US" smtClean="0"/>
              <a:pPr/>
              <a:t>2020/3/31</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7220B3E-0B70-4192-BF79-208596B0B384}"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1230EB78-FD3C-45D2-8176-057131C1B7D5}" type="datetimeFigureOut">
              <a:rPr lang="zh-CN" altLang="en-US" smtClean="0"/>
              <a:pPr/>
              <a:t>2020/3/31</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7220B3E-0B70-4192-BF79-208596B0B38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218"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19"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itchFamily="34" charset="0"/>
                <a:ea typeface="宋体" pitchFamily="2" charset="-122"/>
              </a:defRPr>
            </a:lvl1pPr>
          </a:lstStyle>
          <a:p>
            <a:fld id="{1230EB78-FD3C-45D2-8176-057131C1B7D5}" type="datetimeFigureOut">
              <a:rPr lang="zh-CN" altLang="en-US" smtClean="0"/>
              <a:pPr/>
              <a:t>2020/3/31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宋体" pitchFamily="2" charset="-122"/>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pitchFamily="34" charset="0"/>
                <a:ea typeface="宋体" pitchFamily="2" charset="-122"/>
              </a:defRPr>
            </a:lvl1pPr>
          </a:lstStyle>
          <a:p>
            <a:fld id="{47220B3E-0B70-4192-BF79-208596B0B384}" type="slidenum">
              <a:rPr lang="zh-CN" altLang="en-US" smtClean="0"/>
              <a:pPr/>
              <a:t>‹#›</a:t>
            </a:fld>
            <a:endParaRPr lang="zh-CN" altLang="en-US"/>
          </a:p>
        </p:txBody>
      </p:sp>
      <p:pic>
        <p:nvPicPr>
          <p:cNvPr id="9223" name="Picture 2"/>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imes New Roman" pitchFamily="18" charset="0"/>
          <a:ea typeface="楷体" pitchFamily="49" charset="-122"/>
        </a:defRPr>
      </a:lvl2pPr>
      <a:lvl3pPr algn="ctr" rtl="0" eaLnBrk="1" fontAlgn="base" hangingPunct="1">
        <a:spcBef>
          <a:spcPct val="0"/>
        </a:spcBef>
        <a:spcAft>
          <a:spcPct val="0"/>
        </a:spcAft>
        <a:defRPr sz="4400">
          <a:solidFill>
            <a:schemeClr val="tx1"/>
          </a:solidFill>
          <a:latin typeface="Times New Roman" pitchFamily="18" charset="0"/>
          <a:ea typeface="楷体" pitchFamily="49" charset="-122"/>
        </a:defRPr>
      </a:lvl3pPr>
      <a:lvl4pPr algn="ctr" rtl="0" eaLnBrk="1" fontAlgn="base" hangingPunct="1">
        <a:spcBef>
          <a:spcPct val="0"/>
        </a:spcBef>
        <a:spcAft>
          <a:spcPct val="0"/>
        </a:spcAft>
        <a:defRPr sz="4400">
          <a:solidFill>
            <a:schemeClr val="tx1"/>
          </a:solidFill>
          <a:latin typeface="Times New Roman" pitchFamily="18" charset="0"/>
          <a:ea typeface="楷体" pitchFamily="49" charset="-122"/>
        </a:defRPr>
      </a:lvl4pPr>
      <a:lvl5pPr algn="ctr" rtl="0" eaLnBrk="1" fontAlgn="base" hangingPunct="1">
        <a:spcBef>
          <a:spcPct val="0"/>
        </a:spcBef>
        <a:spcAft>
          <a:spcPct val="0"/>
        </a:spcAft>
        <a:defRPr sz="4400">
          <a:solidFill>
            <a:schemeClr val="tx1"/>
          </a:solidFill>
          <a:latin typeface="Times New Roman" pitchFamily="18" charset="0"/>
          <a:ea typeface="楷体" pitchFamily="49" charset="-122"/>
        </a:defRPr>
      </a:lvl5pPr>
      <a:lvl6pPr marL="457200" algn="ctr" rtl="0" eaLnBrk="1" fontAlgn="base" hangingPunct="1">
        <a:spcBef>
          <a:spcPct val="0"/>
        </a:spcBef>
        <a:spcAft>
          <a:spcPct val="0"/>
        </a:spcAft>
        <a:defRPr sz="4400">
          <a:solidFill>
            <a:schemeClr val="tx1"/>
          </a:solidFill>
          <a:latin typeface="Times New Roman" pitchFamily="18" charset="0"/>
          <a:ea typeface="楷体" pitchFamily="49" charset="-122"/>
        </a:defRPr>
      </a:lvl6pPr>
      <a:lvl7pPr marL="914400" algn="ctr" rtl="0" eaLnBrk="1" fontAlgn="base" hangingPunct="1">
        <a:spcBef>
          <a:spcPct val="0"/>
        </a:spcBef>
        <a:spcAft>
          <a:spcPct val="0"/>
        </a:spcAft>
        <a:defRPr sz="4400">
          <a:solidFill>
            <a:schemeClr val="tx1"/>
          </a:solidFill>
          <a:latin typeface="Times New Roman" pitchFamily="18" charset="0"/>
          <a:ea typeface="楷体" pitchFamily="49" charset="-122"/>
        </a:defRPr>
      </a:lvl7pPr>
      <a:lvl8pPr marL="1371600" algn="ctr" rtl="0" eaLnBrk="1" fontAlgn="base" hangingPunct="1">
        <a:spcBef>
          <a:spcPct val="0"/>
        </a:spcBef>
        <a:spcAft>
          <a:spcPct val="0"/>
        </a:spcAft>
        <a:defRPr sz="4400">
          <a:solidFill>
            <a:schemeClr val="tx1"/>
          </a:solidFill>
          <a:latin typeface="Times New Roman" pitchFamily="18" charset="0"/>
          <a:ea typeface="楷体" pitchFamily="49" charset="-122"/>
        </a:defRPr>
      </a:lvl8pPr>
      <a:lvl9pPr marL="1828800" algn="ctr" rtl="0" eaLnBrk="1" fontAlgn="base" hangingPunct="1">
        <a:spcBef>
          <a:spcPct val="0"/>
        </a:spcBef>
        <a:spcAft>
          <a:spcPct val="0"/>
        </a:spcAft>
        <a:defRPr sz="4400">
          <a:solidFill>
            <a:schemeClr val="tx1"/>
          </a:solidFill>
          <a:latin typeface="Times New Roman" pitchFamily="18" charset="0"/>
          <a:ea typeface="楷体" pitchFamily="49" charset="-122"/>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0EB78-FD3C-45D2-8176-057131C1B7D5}" type="datetimeFigureOut">
              <a:rPr lang="zh-CN" altLang="en-US" smtClean="0"/>
              <a:pPr/>
              <a:t>2020/3/31</a:t>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20B3E-0B70-4192-BF79-208596B0B384}" type="slidenum">
              <a:rPr lang="zh-CN" altLang="en-US" smtClean="0"/>
              <a:pPr/>
              <a:t>‹#›</a:t>
            </a:fld>
            <a:endParaRPr lang="zh-CN" altLang="en-US"/>
          </a:p>
        </p:txBody>
      </p:sp>
      <p:pic>
        <p:nvPicPr>
          <p:cNvPr id="7" name="Picture 2"/>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文本框 1"/>
          <p:cNvSpPr txBox="1">
            <a:spLocks noChangeArrowheads="1"/>
          </p:cNvSpPr>
          <p:nvPr/>
        </p:nvSpPr>
        <p:spPr bwMode="auto">
          <a:xfrm>
            <a:off x="495527" y="2307771"/>
            <a:ext cx="8648473" cy="769441"/>
          </a:xfrm>
          <a:prstGeom prst="rect">
            <a:avLst/>
          </a:prstGeom>
          <a:noFill/>
          <a:ln w="9525">
            <a:noFill/>
            <a:miter lim="800000"/>
            <a:headEnd/>
            <a:tailEnd/>
          </a:ln>
        </p:spPr>
        <p:txBody>
          <a:bodyPr wrap="square">
            <a:spAutoFit/>
          </a:bodyPr>
          <a:lstStyle/>
          <a:p>
            <a:pPr eaLnBrk="1" hangingPunct="1">
              <a:buFont typeface="Arial" charset="0"/>
              <a:buNone/>
            </a:pPr>
            <a:r>
              <a:rPr lang="zh-CN" altLang="en-US" sz="4400" b="1" dirty="0">
                <a:solidFill>
                  <a:srgbClr val="FF0000"/>
                </a:solidFill>
                <a:latin typeface="楷体" pitchFamily="49" charset="-122"/>
                <a:ea typeface="楷体" pitchFamily="49" charset="-122"/>
              </a:rPr>
              <a:t>第十</a:t>
            </a:r>
            <a:r>
              <a:rPr lang="zh-CN" altLang="en-US" sz="4400" b="1" dirty="0" smtClean="0">
                <a:solidFill>
                  <a:srgbClr val="FF0000"/>
                </a:solidFill>
                <a:latin typeface="楷体" pitchFamily="49" charset="-122"/>
                <a:ea typeface="楷体" pitchFamily="49" charset="-122"/>
              </a:rPr>
              <a:t>章 流体</a:t>
            </a:r>
            <a:r>
              <a:rPr lang="zh-CN" altLang="en-US" sz="4400" b="1" dirty="0">
                <a:solidFill>
                  <a:srgbClr val="FF0000"/>
                </a:solidFill>
                <a:latin typeface="楷体" pitchFamily="49" charset="-122"/>
                <a:ea typeface="楷体" pitchFamily="49" charset="-122"/>
              </a:rPr>
              <a:t>的力</a:t>
            </a:r>
            <a:r>
              <a:rPr lang="zh-CN" altLang="en-US" sz="4400" b="1" dirty="0" smtClean="0">
                <a:solidFill>
                  <a:srgbClr val="FF0000"/>
                </a:solidFill>
                <a:latin typeface="楷体" pitchFamily="49" charset="-122"/>
                <a:ea typeface="楷体" pitchFamily="49" charset="-122"/>
              </a:rPr>
              <a:t>现象 复习</a:t>
            </a:r>
            <a:r>
              <a:rPr lang="zh-CN" altLang="en-US" sz="4400" b="1" dirty="0">
                <a:solidFill>
                  <a:srgbClr val="FF0000"/>
                </a:solidFill>
                <a:latin typeface="楷体" pitchFamily="49" charset="-122"/>
                <a:ea typeface="楷体" pitchFamily="49" charset="-122"/>
              </a:rPr>
              <a:t>课件</a:t>
            </a:r>
          </a:p>
        </p:txBody>
      </p:sp>
    </p:spTree>
    <p:extLst>
      <p:ext uri="{BB962C8B-B14F-4D97-AF65-F5344CB8AC3E}">
        <p14:creationId xmlns:p14="http://schemas.microsoft.com/office/powerpoint/2010/main" val="4240896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557212" y="566678"/>
            <a:ext cx="7972426" cy="5262979"/>
          </a:xfrm>
          <a:prstGeom prst="rect">
            <a:avLst/>
          </a:prstGeom>
        </p:spPr>
        <p:txBody>
          <a:bodyPr wrap="square">
            <a:spAutoFit/>
          </a:bodyPr>
          <a:lstStyle/>
          <a:p>
            <a:r>
              <a:rPr lang="zh-CN" altLang="en-US" sz="2800" dirty="0"/>
              <a:t>乙：把合金块浸没在装满水的溢水杯中，测出合金块所受的浮力，收集合金块排开的水</a:t>
            </a:r>
            <a:r>
              <a:rPr lang="zh-CN" altLang="en-US" sz="2800" dirty="0" smtClean="0"/>
              <a:t>。</a:t>
            </a:r>
            <a:endParaRPr lang="en-US" altLang="zh-CN" sz="2800" dirty="0" smtClean="0"/>
          </a:p>
          <a:p>
            <a:r>
              <a:rPr lang="zh-CN" altLang="en-US" sz="2800" dirty="0" smtClean="0"/>
              <a:t>丙</a:t>
            </a:r>
            <a:r>
              <a:rPr lang="zh-CN" altLang="en-US" sz="2800" dirty="0"/>
              <a:t>：测出桶和排开的水所受的重力。</a:t>
            </a:r>
          </a:p>
          <a:p>
            <a:r>
              <a:rPr lang="zh-CN" altLang="en-US" sz="2800" dirty="0"/>
              <a:t>丁：测出空桶所受的重力。</a:t>
            </a:r>
          </a:p>
          <a:p>
            <a:r>
              <a:rPr lang="zh-CN" altLang="en-US" sz="2800" dirty="0"/>
              <a:t>（</a:t>
            </a:r>
            <a:r>
              <a:rPr lang="en-US" altLang="zh-CN" sz="2800" dirty="0"/>
              <a:t>1</a:t>
            </a:r>
            <a:r>
              <a:rPr lang="zh-CN" altLang="en-US" sz="2800" dirty="0"/>
              <a:t>）你觉得合理的实验顺序</a:t>
            </a:r>
            <a:r>
              <a:rPr lang="zh-CN" altLang="en-US" sz="2800" dirty="0" smtClean="0"/>
              <a:t>是（  甲丁乙丙（丁甲乙丙）  ）。</a:t>
            </a:r>
            <a:endParaRPr lang="zh-CN" altLang="en-US" sz="2800" dirty="0"/>
          </a:p>
          <a:p>
            <a:r>
              <a:rPr lang="zh-CN" altLang="en-US" sz="2800" dirty="0"/>
              <a:t>（</a:t>
            </a:r>
            <a:r>
              <a:rPr lang="en-US" altLang="zh-CN" sz="2800" dirty="0"/>
              <a:t>2</a:t>
            </a:r>
            <a:r>
              <a:rPr lang="zh-CN" altLang="en-US" sz="2800" dirty="0"/>
              <a:t>）选用其他液体多次实验后，可得出结论：浸在液体中的物体所受的浮力大小</a:t>
            </a:r>
            <a:r>
              <a:rPr lang="zh-CN" altLang="en-US" sz="2800" dirty="0" smtClean="0"/>
              <a:t>等于（  它排开液体所受的重力  ）</a:t>
            </a:r>
            <a:endParaRPr lang="en-US" altLang="zh-CN" sz="2800" dirty="0" smtClean="0"/>
          </a:p>
          <a:p>
            <a:r>
              <a:rPr lang="zh-CN" altLang="en-US" sz="2800" dirty="0" smtClean="0"/>
              <a:t>（</a:t>
            </a:r>
            <a:r>
              <a:rPr lang="en-US" altLang="zh-CN" sz="2800" dirty="0"/>
              <a:t>3</a:t>
            </a:r>
            <a:r>
              <a:rPr lang="zh-CN" altLang="en-US" sz="2800" dirty="0"/>
              <a:t>）图乙中，浸没在水中的合金块匀速向下运动的过程中，合金块所受的</a:t>
            </a:r>
            <a:r>
              <a:rPr lang="zh-CN" altLang="en-US" sz="2800" dirty="0" smtClean="0"/>
              <a:t>浮力（  </a:t>
            </a:r>
            <a:r>
              <a:rPr lang="zh-CN" altLang="en-US" sz="2800" dirty="0" smtClean="0">
                <a:solidFill>
                  <a:srgbClr val="FF0000"/>
                </a:solidFill>
              </a:rPr>
              <a:t>不变</a:t>
            </a:r>
            <a:r>
              <a:rPr lang="zh-CN" altLang="en-US" sz="2800" dirty="0" smtClean="0"/>
              <a:t>  ）（</a:t>
            </a:r>
            <a:r>
              <a:rPr lang="zh-CN" altLang="en-US" sz="2800" dirty="0"/>
              <a:t>选填“变大”“不变”或“变小”）。</a:t>
            </a:r>
          </a:p>
        </p:txBody>
      </p:sp>
      <p:sp>
        <p:nvSpPr>
          <p:cNvPr id="15" name="TextBox 14"/>
          <p:cNvSpPr txBox="1">
            <a:spLocks noChangeArrowheads="1"/>
          </p:cNvSpPr>
          <p:nvPr/>
        </p:nvSpPr>
        <p:spPr bwMode="auto">
          <a:xfrm>
            <a:off x="5886450" y="2286000"/>
            <a:ext cx="2643188" cy="432000"/>
          </a:xfrm>
          <a:prstGeom prst="rect">
            <a:avLst/>
          </a:prstGeom>
          <a:solidFill>
            <a:schemeClr val="bg1"/>
          </a:solidFill>
          <a:ln w="9525">
            <a:noFill/>
            <a:miter lim="800000"/>
            <a:headEnd/>
            <a:tailEnd/>
          </a:ln>
        </p:spPr>
        <p:txBody>
          <a:bodyPr>
            <a:spAutoFit/>
          </a:bodyPr>
          <a:lstStyle/>
          <a:p>
            <a:pPr eaLnBrk="1" hangingPunct="1"/>
            <a:endParaRPr lang="zh-CN" altLang="en-US" sz="1600"/>
          </a:p>
        </p:txBody>
      </p:sp>
      <p:sp>
        <p:nvSpPr>
          <p:cNvPr id="3" name="TextBox 14"/>
          <p:cNvSpPr txBox="1">
            <a:spLocks noChangeArrowheads="1"/>
          </p:cNvSpPr>
          <p:nvPr/>
        </p:nvSpPr>
        <p:spPr bwMode="auto">
          <a:xfrm>
            <a:off x="374650" y="2718000"/>
            <a:ext cx="1590675" cy="432000"/>
          </a:xfrm>
          <a:prstGeom prst="rect">
            <a:avLst/>
          </a:prstGeom>
          <a:solidFill>
            <a:schemeClr val="bg1"/>
          </a:solidFill>
          <a:ln w="9525">
            <a:noFill/>
            <a:miter lim="800000"/>
            <a:headEnd/>
            <a:tailEnd/>
          </a:ln>
        </p:spPr>
        <p:txBody>
          <a:bodyPr>
            <a:spAutoFit/>
          </a:bodyPr>
          <a:lstStyle/>
          <a:p>
            <a:pPr eaLnBrk="1" hangingPunct="1"/>
            <a:endParaRPr lang="zh-CN" altLang="en-US" sz="1600"/>
          </a:p>
        </p:txBody>
      </p:sp>
      <p:sp>
        <p:nvSpPr>
          <p:cNvPr id="4" name="TextBox 14"/>
          <p:cNvSpPr txBox="1">
            <a:spLocks noChangeArrowheads="1"/>
          </p:cNvSpPr>
          <p:nvPr/>
        </p:nvSpPr>
        <p:spPr bwMode="auto">
          <a:xfrm>
            <a:off x="6786562" y="3659541"/>
            <a:ext cx="1557338" cy="336550"/>
          </a:xfrm>
          <a:prstGeom prst="rect">
            <a:avLst/>
          </a:prstGeom>
          <a:solidFill>
            <a:schemeClr val="bg1"/>
          </a:solidFill>
          <a:ln w="9525">
            <a:noFill/>
            <a:miter lim="800000"/>
            <a:headEnd/>
            <a:tailEnd/>
          </a:ln>
        </p:spPr>
        <p:txBody>
          <a:bodyPr>
            <a:spAutoFit/>
          </a:bodyPr>
          <a:lstStyle/>
          <a:p>
            <a:pPr eaLnBrk="1" hangingPunct="1"/>
            <a:endParaRPr lang="zh-CN" altLang="en-US" sz="1600"/>
          </a:p>
        </p:txBody>
      </p:sp>
      <p:sp>
        <p:nvSpPr>
          <p:cNvPr id="5" name="TextBox 14"/>
          <p:cNvSpPr txBox="1">
            <a:spLocks noChangeArrowheads="1"/>
          </p:cNvSpPr>
          <p:nvPr/>
        </p:nvSpPr>
        <p:spPr bwMode="auto">
          <a:xfrm>
            <a:off x="557211" y="4084871"/>
            <a:ext cx="2268000" cy="338138"/>
          </a:xfrm>
          <a:prstGeom prst="rect">
            <a:avLst/>
          </a:prstGeom>
          <a:solidFill>
            <a:schemeClr val="bg1"/>
          </a:solidFill>
          <a:ln w="9525">
            <a:noFill/>
            <a:miter lim="800000"/>
            <a:headEnd/>
            <a:tailEnd/>
          </a:ln>
        </p:spPr>
        <p:txBody>
          <a:bodyPr>
            <a:spAutoFit/>
          </a:bodyPr>
          <a:lstStyle/>
          <a:p>
            <a:pPr eaLnBrk="1" hangingPunct="1"/>
            <a:endParaRPr lang="zh-CN" altLang="en-US" sz="1600"/>
          </a:p>
        </p:txBody>
      </p:sp>
    </p:spTree>
    <p:extLst>
      <p:ext uri="{BB962C8B-B14F-4D97-AF65-F5344CB8AC3E}">
        <p14:creationId xmlns:p14="http://schemas.microsoft.com/office/powerpoint/2010/main" val="1568646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0" nodeType="clickEffect">
                                  <p:stCondLst>
                                    <p:cond delay="0"/>
                                  </p:stCondLst>
                                  <p:childTnLst>
                                    <p:animEffect transition="out" filter="fade">
                                      <p:cBhvr>
                                        <p:cTn id="19" dur="2000"/>
                                        <p:tgtEl>
                                          <p:spTgt spid="5"/>
                                        </p:tgtEl>
                                      </p:cBhvr>
                                    </p:animEffect>
                                    <p:set>
                                      <p:cBhvr>
                                        <p:cTn id="20"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 grpId="0" bldLvl="0" animBg="1"/>
      <p:bldP spid="4" grpId="0" bldLvl="0" animBg="1"/>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698499" y="382013"/>
            <a:ext cx="7745413" cy="4031873"/>
          </a:xfrm>
          <a:prstGeom prst="rect">
            <a:avLst/>
          </a:prstGeom>
        </p:spPr>
        <p:txBody>
          <a:bodyPr wrap="square">
            <a:spAutoFit/>
          </a:bodyPr>
          <a:lstStyle/>
          <a:p>
            <a:r>
              <a:rPr lang="zh-CN" altLang="en-US" sz="3200" dirty="0" smtClean="0"/>
              <a:t>热点三、沉</a:t>
            </a:r>
            <a:r>
              <a:rPr lang="zh-CN" altLang="en-US" sz="3200" dirty="0"/>
              <a:t>与浮</a:t>
            </a:r>
          </a:p>
          <a:p>
            <a:r>
              <a:rPr lang="en-US" altLang="zh-CN" sz="3200" dirty="0"/>
              <a:t>8.</a:t>
            </a:r>
            <a:r>
              <a:rPr lang="zh-CN" altLang="en-US" sz="3200" dirty="0"/>
              <a:t>如图所示，当货轮卸下一部分货物后，水面由</a:t>
            </a:r>
            <a:r>
              <a:rPr lang="en-US" altLang="zh-CN" sz="3200" dirty="0"/>
              <a:t>M</a:t>
            </a:r>
            <a:r>
              <a:rPr lang="zh-CN" altLang="en-US" sz="3200" dirty="0"/>
              <a:t>到</a:t>
            </a:r>
            <a:r>
              <a:rPr lang="en-US" altLang="zh-CN" sz="3200" dirty="0"/>
              <a:t>N</a:t>
            </a:r>
            <a:r>
              <a:rPr lang="zh-CN" altLang="en-US" sz="3200" dirty="0"/>
              <a:t>，则货轮受到的浮力和水对船底的压强变化情况为</a:t>
            </a:r>
            <a:r>
              <a:rPr lang="zh-CN" altLang="en-US" sz="3200" dirty="0" smtClean="0"/>
              <a:t>（ </a:t>
            </a:r>
            <a:r>
              <a:rPr lang="en-US" altLang="zh-CN" sz="3200" dirty="0" smtClean="0"/>
              <a:t>B  </a:t>
            </a:r>
            <a:r>
              <a:rPr lang="zh-CN" altLang="en-US" sz="3200" dirty="0" smtClean="0"/>
              <a:t>  ）</a:t>
            </a:r>
            <a:endParaRPr lang="zh-CN" altLang="en-US" sz="3200" dirty="0"/>
          </a:p>
          <a:p>
            <a:r>
              <a:rPr lang="en-US" altLang="zh-CN" sz="3200" dirty="0"/>
              <a:t>A.</a:t>
            </a:r>
            <a:r>
              <a:rPr lang="zh-CN" altLang="en-US" sz="3200" dirty="0"/>
              <a:t>浮力变大，压强变</a:t>
            </a:r>
            <a:r>
              <a:rPr lang="zh-CN" altLang="en-US" sz="3200" dirty="0" smtClean="0"/>
              <a:t>大</a:t>
            </a:r>
            <a:endParaRPr lang="en-US" altLang="zh-CN" sz="3200" dirty="0" smtClean="0"/>
          </a:p>
          <a:p>
            <a:r>
              <a:rPr lang="en-US" altLang="zh-CN" sz="3200" dirty="0" smtClean="0"/>
              <a:t>B</a:t>
            </a:r>
            <a:r>
              <a:rPr lang="en-US" altLang="zh-CN" sz="3200" dirty="0"/>
              <a:t>.</a:t>
            </a:r>
            <a:r>
              <a:rPr lang="zh-CN" altLang="en-US" sz="3200" dirty="0"/>
              <a:t>浮力变小，压强变</a:t>
            </a:r>
            <a:r>
              <a:rPr lang="zh-CN" altLang="en-US" sz="3200" dirty="0" smtClean="0"/>
              <a:t>小</a:t>
            </a:r>
            <a:endParaRPr lang="en-US" altLang="zh-CN" sz="3200" dirty="0" smtClean="0"/>
          </a:p>
          <a:p>
            <a:r>
              <a:rPr lang="en-US" altLang="zh-CN" sz="3200" dirty="0" smtClean="0"/>
              <a:t>C</a:t>
            </a:r>
            <a:r>
              <a:rPr lang="en-US" altLang="zh-CN" sz="3200" dirty="0"/>
              <a:t>.</a:t>
            </a:r>
            <a:r>
              <a:rPr lang="zh-CN" altLang="en-US" sz="3200" dirty="0"/>
              <a:t>浮力不变，压强</a:t>
            </a:r>
            <a:r>
              <a:rPr lang="zh-CN" altLang="en-US" sz="3200" dirty="0" smtClean="0"/>
              <a:t>不变</a:t>
            </a:r>
            <a:endParaRPr lang="en-US" altLang="zh-CN" sz="3200" dirty="0" smtClean="0"/>
          </a:p>
          <a:p>
            <a:r>
              <a:rPr lang="en-US" altLang="zh-CN" sz="3200" dirty="0" smtClean="0"/>
              <a:t>D</a:t>
            </a:r>
            <a:r>
              <a:rPr lang="en-US" altLang="zh-CN" sz="3200" dirty="0"/>
              <a:t>.</a:t>
            </a:r>
            <a:r>
              <a:rPr lang="zh-CN" altLang="en-US" sz="3200" dirty="0"/>
              <a:t>浮力不变，压强变小</a:t>
            </a:r>
          </a:p>
        </p:txBody>
      </p:sp>
      <p:pic>
        <p:nvPicPr>
          <p:cNvPr id="13315" name="图片 2"/>
          <p:cNvPicPr>
            <a:picLocks noChangeAspect="1"/>
          </p:cNvPicPr>
          <p:nvPr/>
        </p:nvPicPr>
        <p:blipFill>
          <a:blip r:embed="rId3" cstate="print"/>
          <a:srcRect/>
          <a:stretch>
            <a:fillRect/>
          </a:stretch>
        </p:blipFill>
        <p:spPr bwMode="auto">
          <a:xfrm>
            <a:off x="4656364" y="4413886"/>
            <a:ext cx="4067175" cy="1981200"/>
          </a:xfrm>
          <a:prstGeom prst="rect">
            <a:avLst/>
          </a:prstGeom>
          <a:noFill/>
          <a:ln w="9525">
            <a:noFill/>
            <a:miter lim="800000"/>
            <a:headEnd/>
            <a:tailEnd/>
          </a:ln>
        </p:spPr>
      </p:pic>
      <p:sp>
        <p:nvSpPr>
          <p:cNvPr id="15" name="TextBox 14"/>
          <p:cNvSpPr txBox="1">
            <a:spLocks noChangeArrowheads="1"/>
          </p:cNvSpPr>
          <p:nvPr/>
        </p:nvSpPr>
        <p:spPr bwMode="auto">
          <a:xfrm>
            <a:off x="4905375" y="1969734"/>
            <a:ext cx="395288" cy="336550"/>
          </a:xfrm>
          <a:prstGeom prst="rect">
            <a:avLst/>
          </a:prstGeom>
          <a:solidFill>
            <a:schemeClr val="bg1"/>
          </a:solidFill>
          <a:ln w="9525">
            <a:noFill/>
            <a:miter lim="800000"/>
            <a:headEnd/>
            <a:tailEnd/>
          </a:ln>
        </p:spPr>
        <p:txBody>
          <a:bodyPr>
            <a:spAutoFit/>
          </a:bodyPr>
          <a:lstStyle/>
          <a:p>
            <a:pPr eaLnBrk="1" hangingPunct="1"/>
            <a:endParaRPr lang="zh-CN" altLang="en-US" sz="1600"/>
          </a:p>
        </p:txBody>
      </p:sp>
    </p:spTree>
    <p:extLst>
      <p:ext uri="{BB962C8B-B14F-4D97-AF65-F5344CB8AC3E}">
        <p14:creationId xmlns:p14="http://schemas.microsoft.com/office/powerpoint/2010/main" val="380539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757237" y="371475"/>
            <a:ext cx="8131175" cy="3108543"/>
          </a:xfrm>
          <a:prstGeom prst="rect">
            <a:avLst/>
          </a:prstGeom>
        </p:spPr>
        <p:txBody>
          <a:bodyPr wrap="square">
            <a:spAutoFit/>
          </a:bodyPr>
          <a:lstStyle/>
          <a:p>
            <a:r>
              <a:rPr lang="en-US" altLang="zh-CN" sz="2800" dirty="0"/>
              <a:t>9.</a:t>
            </a:r>
            <a:r>
              <a:rPr lang="zh-CN" altLang="en-US" sz="2800" dirty="0"/>
              <a:t>如图所示是体育、娱乐活动用的热气球，充的是被燃烧器烧热而体积膨胀的热空气。要使已经升空的热气球上升或下降，下列说法正确的是</a:t>
            </a:r>
            <a:r>
              <a:rPr lang="zh-CN" altLang="en-US" sz="2800" dirty="0" smtClean="0"/>
              <a:t>（ </a:t>
            </a:r>
            <a:r>
              <a:rPr lang="en-US" altLang="zh-CN" sz="2800" dirty="0" smtClean="0"/>
              <a:t>A</a:t>
            </a:r>
            <a:r>
              <a:rPr lang="zh-CN" altLang="en-US" sz="2800" dirty="0" smtClean="0"/>
              <a:t>    ）</a:t>
            </a:r>
            <a:endParaRPr lang="en-US" altLang="zh-CN" sz="2800" dirty="0" smtClean="0"/>
          </a:p>
          <a:p>
            <a:r>
              <a:rPr lang="en-US" altLang="zh-CN" sz="2800" dirty="0" smtClean="0"/>
              <a:t>A</a:t>
            </a:r>
            <a:r>
              <a:rPr lang="en-US" altLang="zh-CN" sz="2800" dirty="0"/>
              <a:t>.</a:t>
            </a:r>
            <a:r>
              <a:rPr lang="zh-CN" altLang="en-US" sz="2800" dirty="0"/>
              <a:t>继续对热空气加热可以使热气球</a:t>
            </a:r>
            <a:r>
              <a:rPr lang="zh-CN" altLang="en-US" sz="2800" dirty="0" smtClean="0"/>
              <a:t>上升</a:t>
            </a:r>
            <a:endParaRPr lang="en-US" altLang="zh-CN" sz="2800" dirty="0" smtClean="0"/>
          </a:p>
          <a:p>
            <a:r>
              <a:rPr lang="en-US" altLang="zh-CN" sz="2800" dirty="0" smtClean="0"/>
              <a:t>B</a:t>
            </a:r>
            <a:r>
              <a:rPr lang="en-US" altLang="zh-CN" sz="2800" dirty="0"/>
              <a:t>.</a:t>
            </a:r>
            <a:r>
              <a:rPr lang="zh-CN" altLang="en-US" sz="2800" dirty="0"/>
              <a:t>继续对热空气加热可以使热气球</a:t>
            </a:r>
            <a:r>
              <a:rPr lang="zh-CN" altLang="en-US" sz="2800" dirty="0" smtClean="0"/>
              <a:t>下降</a:t>
            </a:r>
            <a:endParaRPr lang="en-US" altLang="zh-CN" sz="2800" dirty="0" smtClean="0"/>
          </a:p>
          <a:p>
            <a:r>
              <a:rPr lang="en-US" altLang="zh-CN" sz="2800" dirty="0" smtClean="0"/>
              <a:t>C</a:t>
            </a:r>
            <a:r>
              <a:rPr lang="en-US" altLang="zh-CN" sz="2800" dirty="0"/>
              <a:t>.</a:t>
            </a:r>
            <a:r>
              <a:rPr lang="zh-CN" altLang="en-US" sz="2800" dirty="0"/>
              <a:t>停止对热空气加热可以使热气球</a:t>
            </a:r>
            <a:r>
              <a:rPr lang="zh-CN" altLang="en-US" sz="2800" dirty="0" smtClean="0"/>
              <a:t>上升</a:t>
            </a:r>
            <a:endParaRPr lang="en-US" altLang="zh-CN" sz="2800" dirty="0" smtClean="0"/>
          </a:p>
          <a:p>
            <a:r>
              <a:rPr lang="en-US" altLang="zh-CN" sz="2800" dirty="0" smtClean="0"/>
              <a:t>D</a:t>
            </a:r>
            <a:r>
              <a:rPr lang="en-US" altLang="zh-CN" sz="2800" dirty="0"/>
              <a:t>.</a:t>
            </a:r>
            <a:r>
              <a:rPr lang="zh-CN" altLang="en-US" sz="2800" dirty="0"/>
              <a:t>停止对热空气加热，热气球始终飘浮在空中</a:t>
            </a:r>
          </a:p>
        </p:txBody>
      </p:sp>
      <p:pic>
        <p:nvPicPr>
          <p:cNvPr id="14339" name="图片 2"/>
          <p:cNvPicPr>
            <a:picLocks noChangeAspect="1"/>
          </p:cNvPicPr>
          <p:nvPr/>
        </p:nvPicPr>
        <p:blipFill>
          <a:blip r:embed="rId3" cstate="print"/>
          <a:srcRect/>
          <a:stretch>
            <a:fillRect/>
          </a:stretch>
        </p:blipFill>
        <p:spPr bwMode="auto">
          <a:xfrm>
            <a:off x="7005793" y="3598678"/>
            <a:ext cx="1314450" cy="1866900"/>
          </a:xfrm>
          <a:prstGeom prst="rect">
            <a:avLst/>
          </a:prstGeom>
          <a:noFill/>
          <a:ln w="9525">
            <a:noFill/>
            <a:miter lim="800000"/>
            <a:headEnd/>
            <a:tailEnd/>
          </a:ln>
        </p:spPr>
      </p:pic>
      <p:sp>
        <p:nvSpPr>
          <p:cNvPr id="15" name="TextBox 14"/>
          <p:cNvSpPr txBox="1">
            <a:spLocks noChangeArrowheads="1"/>
          </p:cNvSpPr>
          <p:nvPr/>
        </p:nvSpPr>
        <p:spPr bwMode="auto">
          <a:xfrm>
            <a:off x="7573963" y="1285875"/>
            <a:ext cx="450850" cy="336550"/>
          </a:xfrm>
          <a:prstGeom prst="rect">
            <a:avLst/>
          </a:prstGeom>
          <a:solidFill>
            <a:schemeClr val="bg1"/>
          </a:solidFill>
          <a:ln w="9525">
            <a:noFill/>
            <a:miter lim="800000"/>
            <a:headEnd/>
            <a:tailEnd/>
          </a:ln>
        </p:spPr>
        <p:txBody>
          <a:bodyPr>
            <a:spAutoFit/>
          </a:bodyPr>
          <a:lstStyle/>
          <a:p>
            <a:pPr eaLnBrk="1" hangingPunct="1"/>
            <a:endParaRPr lang="zh-CN" altLang="en-US" sz="1600"/>
          </a:p>
        </p:txBody>
      </p:sp>
    </p:spTree>
    <p:extLst>
      <p:ext uri="{BB962C8B-B14F-4D97-AF65-F5344CB8AC3E}">
        <p14:creationId xmlns:p14="http://schemas.microsoft.com/office/powerpoint/2010/main" val="3725596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171451" y="715864"/>
            <a:ext cx="8686800" cy="2308324"/>
          </a:xfrm>
          <a:prstGeom prst="rect">
            <a:avLst/>
          </a:prstGeom>
        </p:spPr>
        <p:txBody>
          <a:bodyPr wrap="square">
            <a:spAutoFit/>
          </a:bodyPr>
          <a:lstStyle/>
          <a:p>
            <a:r>
              <a:rPr lang="en-US" altLang="zh-CN" sz="2400" dirty="0"/>
              <a:t>10.</a:t>
            </a:r>
            <a:r>
              <a:rPr lang="zh-CN" altLang="en-US" sz="2400" dirty="0"/>
              <a:t>（江西一模）小华用牙膏探究物体的沉与浮。如图所示</a:t>
            </a:r>
            <a:r>
              <a:rPr lang="zh-CN" altLang="en-US" sz="2400" dirty="0" smtClean="0"/>
              <a:t>，</a:t>
            </a:r>
            <a:r>
              <a:rPr lang="zh-CN" altLang="en-US" sz="2400" dirty="0"/>
              <a:t>牙膏</a:t>
            </a:r>
            <a:r>
              <a:rPr lang="zh-CN" altLang="en-US" sz="2400" dirty="0" smtClean="0"/>
              <a:t>“</a:t>
            </a:r>
            <a:r>
              <a:rPr lang="zh-CN" altLang="en-US" sz="2400" dirty="0"/>
              <a:t>浮在水中，牙膏所受</a:t>
            </a:r>
            <a:r>
              <a:rPr lang="zh-CN" altLang="en-US" sz="2400" dirty="0" smtClean="0"/>
              <a:t>浮力（  等于  ）（</a:t>
            </a:r>
            <a:r>
              <a:rPr lang="zh-CN" altLang="en-US" sz="2400" dirty="0"/>
              <a:t>选</a:t>
            </a:r>
            <a:r>
              <a:rPr lang="zh-CN" altLang="en-US" sz="2400" dirty="0" smtClean="0"/>
              <a:t>填“小于”</a:t>
            </a:r>
            <a:r>
              <a:rPr lang="zh-CN" altLang="en-US" sz="2400" dirty="0"/>
              <a:t>“等于”或“大于”）重力。向水中加入食盐并使其溶解，牙膏</a:t>
            </a:r>
            <a:r>
              <a:rPr lang="zh-CN" altLang="en-US" sz="2400" dirty="0" smtClean="0"/>
              <a:t>将（  上浮  ）（</a:t>
            </a:r>
            <a:r>
              <a:rPr lang="zh-CN" altLang="en-US" sz="2400" dirty="0"/>
              <a:t>选</a:t>
            </a:r>
            <a:r>
              <a:rPr lang="zh-CN" altLang="en-US" sz="2400" dirty="0" smtClean="0"/>
              <a:t>填 “上浮”</a:t>
            </a:r>
            <a:r>
              <a:rPr lang="zh-CN" altLang="en-US" sz="2400" dirty="0"/>
              <a:t>或“下沉”）。如果不加食盐，</a:t>
            </a:r>
            <a:r>
              <a:rPr lang="zh-CN" altLang="en-US" sz="2400" dirty="0" smtClean="0"/>
              <a:t>将牙膏部分</a:t>
            </a:r>
            <a:r>
              <a:rPr lang="zh-CN" altLang="en-US" sz="2400" dirty="0"/>
              <a:t>空气排出，再次放入水中后，牙膏</a:t>
            </a:r>
            <a:r>
              <a:rPr lang="zh-CN" altLang="en-US" sz="2400" dirty="0" smtClean="0"/>
              <a:t>将（  下沉  ）（</a:t>
            </a:r>
            <a:r>
              <a:rPr lang="zh-CN" altLang="en-US" sz="2400" dirty="0"/>
              <a:t>选填“上浮”或“下沉”）。</a:t>
            </a:r>
          </a:p>
        </p:txBody>
      </p:sp>
      <p:sp>
        <p:nvSpPr>
          <p:cNvPr id="15" name="TextBox 14"/>
          <p:cNvSpPr txBox="1">
            <a:spLocks noChangeArrowheads="1"/>
          </p:cNvSpPr>
          <p:nvPr/>
        </p:nvSpPr>
        <p:spPr bwMode="auto">
          <a:xfrm>
            <a:off x="4598988" y="1185863"/>
            <a:ext cx="679450" cy="334962"/>
          </a:xfrm>
          <a:prstGeom prst="rect">
            <a:avLst/>
          </a:prstGeom>
          <a:solidFill>
            <a:schemeClr val="bg1"/>
          </a:solidFill>
          <a:ln w="9525">
            <a:noFill/>
            <a:miter lim="800000"/>
            <a:headEnd/>
            <a:tailEnd/>
          </a:ln>
        </p:spPr>
        <p:txBody>
          <a:bodyPr>
            <a:spAutoFit/>
          </a:bodyPr>
          <a:lstStyle/>
          <a:p>
            <a:pPr eaLnBrk="1" hangingPunct="1"/>
            <a:endParaRPr lang="zh-CN" altLang="en-US" sz="1600"/>
          </a:p>
        </p:txBody>
      </p:sp>
      <p:sp>
        <p:nvSpPr>
          <p:cNvPr id="3" name="TextBox 14"/>
          <p:cNvSpPr txBox="1">
            <a:spLocks noChangeArrowheads="1"/>
          </p:cNvSpPr>
          <p:nvPr/>
        </p:nvSpPr>
        <p:spPr bwMode="auto">
          <a:xfrm>
            <a:off x="658812" y="1871663"/>
            <a:ext cx="712788" cy="334962"/>
          </a:xfrm>
          <a:prstGeom prst="rect">
            <a:avLst/>
          </a:prstGeom>
          <a:solidFill>
            <a:schemeClr val="bg1"/>
          </a:solidFill>
          <a:ln w="9525">
            <a:noFill/>
            <a:miter lim="800000"/>
            <a:headEnd/>
            <a:tailEnd/>
          </a:ln>
        </p:spPr>
        <p:txBody>
          <a:bodyPr>
            <a:spAutoFit/>
          </a:bodyPr>
          <a:lstStyle/>
          <a:p>
            <a:pPr eaLnBrk="1" hangingPunct="1"/>
            <a:endParaRPr lang="zh-CN" altLang="en-US" sz="1600"/>
          </a:p>
        </p:txBody>
      </p:sp>
      <p:sp>
        <p:nvSpPr>
          <p:cNvPr id="4" name="TextBox 14"/>
          <p:cNvSpPr txBox="1">
            <a:spLocks noChangeArrowheads="1"/>
          </p:cNvSpPr>
          <p:nvPr/>
        </p:nvSpPr>
        <p:spPr bwMode="auto">
          <a:xfrm>
            <a:off x="6816958" y="2224381"/>
            <a:ext cx="625475" cy="338138"/>
          </a:xfrm>
          <a:prstGeom prst="rect">
            <a:avLst/>
          </a:prstGeom>
          <a:solidFill>
            <a:schemeClr val="bg1"/>
          </a:solidFill>
          <a:ln w="9525">
            <a:noFill/>
            <a:miter lim="800000"/>
            <a:headEnd/>
            <a:tailEnd/>
          </a:ln>
        </p:spPr>
        <p:txBody>
          <a:bodyPr>
            <a:spAutoFit/>
          </a:bodyPr>
          <a:lstStyle/>
          <a:p>
            <a:pPr eaLnBrk="1" hangingPunct="1"/>
            <a:endParaRPr lang="zh-CN" altLang="en-US" sz="1600"/>
          </a:p>
        </p:txBody>
      </p:sp>
      <p:pic>
        <p:nvPicPr>
          <p:cNvPr id="15366" name="Picture 6"/>
          <p:cNvPicPr>
            <a:picLocks noChangeAspect="1" noChangeArrowheads="1"/>
          </p:cNvPicPr>
          <p:nvPr/>
        </p:nvPicPr>
        <p:blipFill>
          <a:blip r:embed="rId3" cstate="print"/>
          <a:srcRect/>
          <a:stretch>
            <a:fillRect/>
          </a:stretch>
        </p:blipFill>
        <p:spPr bwMode="auto">
          <a:xfrm>
            <a:off x="3050728" y="3110575"/>
            <a:ext cx="3328987" cy="3351946"/>
          </a:xfrm>
          <a:prstGeom prst="rect">
            <a:avLst/>
          </a:prstGeom>
          <a:noFill/>
          <a:ln w="9525">
            <a:noFill/>
            <a:miter lim="800000"/>
            <a:headEnd/>
            <a:tailEnd/>
          </a:ln>
        </p:spPr>
      </p:pic>
    </p:spTree>
    <p:extLst>
      <p:ext uri="{BB962C8B-B14F-4D97-AF65-F5344CB8AC3E}">
        <p14:creationId xmlns:p14="http://schemas.microsoft.com/office/powerpoint/2010/main" val="700557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 grpId="0" bldLvl="0" animBg="1"/>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600074" y="2286000"/>
            <a:ext cx="7743825" cy="3539430"/>
          </a:xfrm>
          <a:prstGeom prst="rect">
            <a:avLst/>
          </a:prstGeom>
        </p:spPr>
        <p:txBody>
          <a:bodyPr wrap="square">
            <a:spAutoFit/>
          </a:bodyPr>
          <a:lstStyle/>
          <a:p>
            <a:r>
              <a:rPr lang="zh-CN" altLang="en-US" sz="2800" dirty="0" smtClean="0"/>
              <a:t>热点四、浮力</a:t>
            </a:r>
            <a:r>
              <a:rPr lang="zh-CN" altLang="en-US" sz="2800" dirty="0"/>
              <a:t>的综合应用</a:t>
            </a:r>
          </a:p>
          <a:p>
            <a:r>
              <a:rPr lang="en-US" altLang="zh-CN" sz="2800" dirty="0"/>
              <a:t>12.</a:t>
            </a:r>
            <a:r>
              <a:rPr lang="zh-CN" altLang="en-US" sz="2800" dirty="0"/>
              <a:t>有一种救生艇满载时排开水的体积是</a:t>
            </a:r>
            <a:r>
              <a:rPr lang="en-US" altLang="zh-CN" sz="2800" dirty="0" smtClean="0"/>
              <a:t>2.4m³ </a:t>
            </a:r>
            <a:r>
              <a:rPr lang="zh-CN" altLang="en-US" sz="2800" dirty="0" smtClean="0"/>
              <a:t>，</a:t>
            </a:r>
            <a:r>
              <a:rPr lang="zh-CN" altLang="en-US" sz="2800" dirty="0"/>
              <a:t>艇的自重为</a:t>
            </a:r>
            <a:r>
              <a:rPr lang="en-US" altLang="zh-CN" sz="2800" dirty="0"/>
              <a:t>1×10N</a:t>
            </a:r>
            <a:r>
              <a:rPr lang="zh-CN" altLang="en-US" sz="2800" dirty="0"/>
              <a:t>，为保证安全，该救生艇最多承载成年人的人数大约</a:t>
            </a:r>
            <a:r>
              <a:rPr lang="zh-CN" altLang="en-US" sz="2800" dirty="0" smtClean="0"/>
              <a:t>是（  </a:t>
            </a:r>
            <a:r>
              <a:rPr lang="en-US" altLang="zh-CN" sz="2800" dirty="0" smtClean="0"/>
              <a:t>A  </a:t>
            </a:r>
            <a:r>
              <a:rPr lang="zh-CN" altLang="en-US" sz="2800" dirty="0" smtClean="0"/>
              <a:t>）</a:t>
            </a:r>
            <a:endParaRPr lang="en-US" altLang="zh-CN" sz="2800" dirty="0" smtClean="0"/>
          </a:p>
          <a:p>
            <a:r>
              <a:rPr lang="en-US" altLang="zh-CN" sz="2800" dirty="0" smtClean="0"/>
              <a:t> </a:t>
            </a:r>
            <a:r>
              <a:rPr lang="en-US" altLang="zh-CN" sz="2800" dirty="0"/>
              <a:t>A.20</a:t>
            </a:r>
            <a:r>
              <a:rPr lang="zh-CN" altLang="en-US" sz="2800" dirty="0" smtClean="0"/>
              <a:t>人</a:t>
            </a:r>
            <a:endParaRPr lang="en-US" altLang="zh-CN" sz="2800" dirty="0" smtClean="0"/>
          </a:p>
          <a:p>
            <a:r>
              <a:rPr lang="en-US" altLang="zh-CN" sz="2800" dirty="0" smtClean="0"/>
              <a:t>B.28</a:t>
            </a:r>
            <a:r>
              <a:rPr lang="zh-CN" altLang="en-US" sz="2800" dirty="0" smtClean="0"/>
              <a:t>人</a:t>
            </a:r>
            <a:endParaRPr lang="en-US" altLang="zh-CN" sz="2800" dirty="0" smtClean="0"/>
          </a:p>
          <a:p>
            <a:r>
              <a:rPr lang="en-US" altLang="zh-CN" sz="2800" dirty="0" smtClean="0"/>
              <a:t>C.32</a:t>
            </a:r>
            <a:r>
              <a:rPr lang="zh-CN" altLang="en-US" sz="2800" dirty="0" smtClean="0"/>
              <a:t>人</a:t>
            </a:r>
            <a:endParaRPr lang="en-US" altLang="zh-CN" sz="2800" dirty="0" smtClean="0"/>
          </a:p>
          <a:p>
            <a:r>
              <a:rPr lang="en-US" altLang="zh-CN" sz="2800" dirty="0" smtClean="0"/>
              <a:t>D.48</a:t>
            </a:r>
            <a:r>
              <a:rPr lang="zh-CN" altLang="en-US" sz="2800" dirty="0"/>
              <a:t>人</a:t>
            </a:r>
          </a:p>
        </p:txBody>
      </p:sp>
      <p:sp>
        <p:nvSpPr>
          <p:cNvPr id="5" name="矩形 4"/>
          <p:cNvSpPr/>
          <p:nvPr/>
        </p:nvSpPr>
        <p:spPr>
          <a:xfrm>
            <a:off x="600074" y="676910"/>
            <a:ext cx="7743825" cy="1200329"/>
          </a:xfrm>
          <a:prstGeom prst="rect">
            <a:avLst/>
          </a:prstGeom>
        </p:spPr>
        <p:txBody>
          <a:bodyPr wrap="square">
            <a:spAutoFit/>
          </a:bodyPr>
          <a:lstStyle/>
          <a:p>
            <a:r>
              <a:rPr lang="en-US" altLang="zh-CN" sz="2400" dirty="0" smtClean="0"/>
              <a:t>11</a:t>
            </a:r>
            <a:r>
              <a:rPr lang="en-US" altLang="zh-CN" sz="2400" dirty="0"/>
              <a:t>.</a:t>
            </a:r>
            <a:r>
              <a:rPr lang="zh-CN" altLang="en-US" sz="2400" dirty="0" smtClean="0"/>
              <a:t>（邵阳</a:t>
            </a:r>
            <a:r>
              <a:rPr lang="zh-CN" altLang="en-US" sz="2400" dirty="0"/>
              <a:t>中考）一个质量为</a:t>
            </a:r>
            <a:r>
              <a:rPr lang="en-US" altLang="zh-CN" sz="2400" dirty="0"/>
              <a:t>160g</a:t>
            </a:r>
            <a:r>
              <a:rPr lang="zh-CN" altLang="en-US" sz="2400" dirty="0"/>
              <a:t>、体积为</a:t>
            </a:r>
            <a:r>
              <a:rPr lang="en-US" altLang="zh-CN" sz="2400" dirty="0" smtClean="0"/>
              <a:t>200cm³ </a:t>
            </a:r>
            <a:r>
              <a:rPr lang="zh-CN" altLang="en-US" sz="2400" dirty="0" smtClean="0"/>
              <a:t>的</a:t>
            </a:r>
            <a:r>
              <a:rPr lang="zh-CN" altLang="en-US" sz="2400" dirty="0"/>
              <a:t>物体，将它完全浸没在水里，松手后，物体</a:t>
            </a:r>
            <a:r>
              <a:rPr lang="zh-CN" altLang="en-US" sz="2400" dirty="0" smtClean="0"/>
              <a:t>将（  上浮  ）（</a:t>
            </a:r>
            <a:r>
              <a:rPr lang="zh-CN" altLang="en-US" sz="2400" dirty="0"/>
              <a:t>选填“上浮”“悬浮”或“下沉”）</a:t>
            </a:r>
            <a:r>
              <a:rPr lang="zh-CN" altLang="en-US" sz="2400" dirty="0" smtClean="0"/>
              <a:t>。（</a:t>
            </a:r>
            <a:r>
              <a:rPr lang="en-US" altLang="zh-CN" sz="2400" dirty="0"/>
              <a:t>g</a:t>
            </a:r>
            <a:r>
              <a:rPr lang="zh-CN" altLang="en-US" sz="2400" dirty="0"/>
              <a:t>取</a:t>
            </a:r>
            <a:r>
              <a:rPr lang="en-US" altLang="zh-CN" sz="2400" dirty="0"/>
              <a:t>10N/kg</a:t>
            </a:r>
            <a:r>
              <a:rPr lang="zh-CN" altLang="en-US" sz="2400" dirty="0"/>
              <a:t>）</a:t>
            </a:r>
          </a:p>
        </p:txBody>
      </p:sp>
      <p:sp>
        <p:nvSpPr>
          <p:cNvPr id="15" name="TextBox 14"/>
          <p:cNvSpPr txBox="1">
            <a:spLocks noChangeArrowheads="1"/>
          </p:cNvSpPr>
          <p:nvPr/>
        </p:nvSpPr>
        <p:spPr bwMode="auto">
          <a:xfrm>
            <a:off x="6967304" y="1124724"/>
            <a:ext cx="625475" cy="338138"/>
          </a:xfrm>
          <a:prstGeom prst="rect">
            <a:avLst/>
          </a:prstGeom>
          <a:solidFill>
            <a:schemeClr val="bg1"/>
          </a:solidFill>
          <a:ln w="9525">
            <a:noFill/>
            <a:miter lim="800000"/>
            <a:headEnd/>
            <a:tailEnd/>
          </a:ln>
        </p:spPr>
        <p:txBody>
          <a:bodyPr>
            <a:spAutoFit/>
          </a:bodyPr>
          <a:lstStyle/>
          <a:p>
            <a:pPr eaLnBrk="1" hangingPunct="1"/>
            <a:endParaRPr lang="zh-CN" altLang="en-US" sz="1600"/>
          </a:p>
        </p:txBody>
      </p:sp>
      <p:sp>
        <p:nvSpPr>
          <p:cNvPr id="3" name="TextBox 14"/>
          <p:cNvSpPr txBox="1">
            <a:spLocks noChangeArrowheads="1"/>
          </p:cNvSpPr>
          <p:nvPr/>
        </p:nvSpPr>
        <p:spPr bwMode="auto">
          <a:xfrm>
            <a:off x="5386388" y="3700463"/>
            <a:ext cx="506412" cy="334962"/>
          </a:xfrm>
          <a:prstGeom prst="rect">
            <a:avLst/>
          </a:prstGeom>
          <a:solidFill>
            <a:schemeClr val="bg1"/>
          </a:solidFill>
          <a:ln w="9525">
            <a:noFill/>
            <a:miter lim="800000"/>
            <a:headEnd/>
            <a:tailEnd/>
          </a:ln>
        </p:spPr>
        <p:txBody>
          <a:bodyPr>
            <a:spAutoFit/>
          </a:bodyPr>
          <a:lstStyle/>
          <a:p>
            <a:pPr eaLnBrk="1" hangingPunct="1"/>
            <a:endParaRPr lang="zh-CN" altLang="en-US" sz="1600"/>
          </a:p>
        </p:txBody>
      </p:sp>
    </p:spTree>
    <p:extLst>
      <p:ext uri="{BB962C8B-B14F-4D97-AF65-F5344CB8AC3E}">
        <p14:creationId xmlns:p14="http://schemas.microsoft.com/office/powerpoint/2010/main" val="3126417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457200" y="566678"/>
            <a:ext cx="8072438" cy="2677656"/>
          </a:xfrm>
          <a:prstGeom prst="rect">
            <a:avLst/>
          </a:prstGeom>
        </p:spPr>
        <p:txBody>
          <a:bodyPr wrap="square">
            <a:spAutoFit/>
          </a:bodyPr>
          <a:lstStyle/>
          <a:p>
            <a:r>
              <a:rPr lang="en-US" altLang="zh-CN" sz="2400" dirty="0"/>
              <a:t>13.</a:t>
            </a:r>
            <a:r>
              <a:rPr lang="zh-CN" altLang="en-US" sz="2400" dirty="0"/>
              <a:t>死海是一个内陆盐湖，与其他内陆湖不同，任何人掉入死海都不会沉下去，游客可以悠闲地仰卧在湖面上。一个质量为</a:t>
            </a:r>
            <a:r>
              <a:rPr lang="en-US" altLang="zh-CN" sz="2400" dirty="0"/>
              <a:t>60kg</a:t>
            </a:r>
            <a:r>
              <a:rPr lang="zh-CN" altLang="en-US" sz="2400" dirty="0"/>
              <a:t>的游客，躺在密度为</a:t>
            </a:r>
            <a:r>
              <a:rPr lang="en-US" altLang="zh-CN" sz="2400" dirty="0"/>
              <a:t>1.2×10kg/m</a:t>
            </a:r>
            <a:r>
              <a:rPr lang="en-US" altLang="zh-CN" sz="2400" baseline="30000" dirty="0"/>
              <a:t>3</a:t>
            </a:r>
            <a:r>
              <a:rPr lang="zh-CN" altLang="en-US" sz="2400" dirty="0"/>
              <a:t>的死海湖面上，人体的平均密度可认为等于普通湖水的密度，即为</a:t>
            </a:r>
            <a:r>
              <a:rPr lang="en-US" altLang="zh-CN" sz="2400" dirty="0"/>
              <a:t>1.0×10kg/m</a:t>
            </a:r>
            <a:r>
              <a:rPr lang="en-US" altLang="zh-CN" sz="2400" baseline="30000" dirty="0"/>
              <a:t>3</a:t>
            </a:r>
            <a:r>
              <a:rPr lang="zh-CN" altLang="en-US" sz="2400" dirty="0"/>
              <a:t>，</a:t>
            </a:r>
            <a:r>
              <a:rPr lang="en-US" altLang="zh-CN" sz="2400" dirty="0"/>
              <a:t>g</a:t>
            </a:r>
            <a:r>
              <a:rPr lang="zh-CN" altLang="en-US" sz="2400" dirty="0"/>
              <a:t>取</a:t>
            </a:r>
            <a:r>
              <a:rPr lang="en-US" altLang="zh-CN" sz="2400" dirty="0"/>
              <a:t>10N/kg</a:t>
            </a:r>
            <a:r>
              <a:rPr lang="zh-CN" altLang="en-US" sz="2400" dirty="0"/>
              <a:t>，求：</a:t>
            </a:r>
          </a:p>
          <a:p>
            <a:r>
              <a:rPr lang="zh-CN" altLang="en-US" sz="2400" dirty="0"/>
              <a:t>（</a:t>
            </a:r>
            <a:r>
              <a:rPr lang="en-US" altLang="zh-CN" sz="2400" dirty="0"/>
              <a:t>1</a:t>
            </a:r>
            <a:r>
              <a:rPr lang="zh-CN" altLang="en-US" sz="2400" dirty="0"/>
              <a:t>）该游客所受到的浮力大小；</a:t>
            </a:r>
          </a:p>
          <a:p>
            <a:r>
              <a:rPr lang="zh-CN" altLang="en-US" sz="2400" dirty="0" smtClean="0"/>
              <a:t>（</a:t>
            </a:r>
            <a:r>
              <a:rPr lang="en-US" altLang="zh-CN" sz="2400" dirty="0" smtClean="0"/>
              <a:t>2</a:t>
            </a:r>
            <a:r>
              <a:rPr lang="zh-CN" altLang="en-US" sz="2400" dirty="0" smtClean="0"/>
              <a:t>）露在水面上的体积是人身体总体积的几分之几。</a:t>
            </a:r>
            <a:endParaRPr lang="zh-CN" altLang="en-US" sz="2400"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745" y="3791746"/>
            <a:ext cx="4735347" cy="2418184"/>
          </a:xfrm>
          <a:prstGeom prst="rect">
            <a:avLst/>
          </a:prstGeom>
        </p:spPr>
      </p:pic>
    </p:spTree>
    <p:extLst>
      <p:ext uri="{BB962C8B-B14F-4D97-AF65-F5344CB8AC3E}">
        <p14:creationId xmlns:p14="http://schemas.microsoft.com/office/powerpoint/2010/main" val="2631282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653" y="618733"/>
            <a:ext cx="6944694" cy="5620534"/>
          </a:xfrm>
          <a:prstGeom prst="rect">
            <a:avLst/>
          </a:prstGeom>
        </p:spPr>
      </p:pic>
    </p:spTree>
    <p:extLst>
      <p:ext uri="{BB962C8B-B14F-4D97-AF65-F5344CB8AC3E}">
        <p14:creationId xmlns:p14="http://schemas.microsoft.com/office/powerpoint/2010/main" val="784068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120571" y="2583543"/>
            <a:ext cx="2670629" cy="769441"/>
          </a:xfrm>
          <a:prstGeom prst="rect">
            <a:avLst/>
          </a:prstGeom>
          <a:noFill/>
        </p:spPr>
        <p:txBody>
          <a:bodyPr wrap="square" rtlCol="0">
            <a:spAutoFit/>
          </a:bodyPr>
          <a:lstStyle/>
          <a:p>
            <a:r>
              <a:rPr lang="zh-CN" altLang="en-US" sz="4400" dirty="0" smtClean="0">
                <a:latin typeface="+mj-ea"/>
                <a:ea typeface="+mj-ea"/>
              </a:rPr>
              <a:t>谢    谢</a:t>
            </a:r>
            <a:endParaRPr lang="zh-CN" altLang="en-US" sz="4400" dirty="0">
              <a:latin typeface="+mj-ea"/>
              <a:ea typeface="+mj-ea"/>
            </a:endParaRPr>
          </a:p>
        </p:txBody>
      </p:sp>
    </p:spTree>
    <p:extLst>
      <p:ext uri="{BB962C8B-B14F-4D97-AF65-F5344CB8AC3E}">
        <p14:creationId xmlns:p14="http://schemas.microsoft.com/office/powerpoint/2010/main" val="2826575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图片 1"/>
          <p:cNvPicPr>
            <a:picLocks noChangeAspect="1"/>
          </p:cNvPicPr>
          <p:nvPr/>
        </p:nvPicPr>
        <p:blipFill>
          <a:blip r:embed="rId3" cstate="print"/>
          <a:srcRect/>
          <a:stretch>
            <a:fillRect/>
          </a:stretch>
        </p:blipFill>
        <p:spPr bwMode="auto">
          <a:xfrm>
            <a:off x="825500" y="1171575"/>
            <a:ext cx="7515225" cy="4514850"/>
          </a:xfrm>
          <a:prstGeom prst="rect">
            <a:avLst/>
          </a:prstGeom>
          <a:noFill/>
          <a:ln w="9525">
            <a:noFill/>
            <a:miter lim="800000"/>
            <a:headEnd/>
            <a:tailEnd/>
          </a:ln>
        </p:spPr>
      </p:pic>
    </p:spTree>
    <p:extLst>
      <p:ext uri="{BB962C8B-B14F-4D97-AF65-F5344CB8AC3E}">
        <p14:creationId xmlns:p14="http://schemas.microsoft.com/office/powerpoint/2010/main" val="622470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图片 1"/>
          <p:cNvPicPr>
            <a:picLocks noChangeAspect="1"/>
          </p:cNvPicPr>
          <p:nvPr/>
        </p:nvPicPr>
        <p:blipFill>
          <a:blip r:embed="rId3" cstate="print"/>
          <a:srcRect/>
          <a:stretch>
            <a:fillRect/>
          </a:stretch>
        </p:blipFill>
        <p:spPr bwMode="auto">
          <a:xfrm>
            <a:off x="688975" y="1055688"/>
            <a:ext cx="7656513" cy="4637087"/>
          </a:xfrm>
          <a:prstGeom prst="rect">
            <a:avLst/>
          </a:prstGeom>
          <a:noFill/>
          <a:ln w="9525">
            <a:noFill/>
            <a:miter lim="800000"/>
            <a:headEnd/>
            <a:tailEnd/>
          </a:ln>
        </p:spPr>
      </p:pic>
    </p:spTree>
    <p:extLst>
      <p:ext uri="{BB962C8B-B14F-4D97-AF65-F5344CB8AC3E}">
        <p14:creationId xmlns:p14="http://schemas.microsoft.com/office/powerpoint/2010/main" val="1687222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427263" y="1727200"/>
            <a:ext cx="7758793" cy="2677656"/>
          </a:xfrm>
          <a:prstGeom prst="rect">
            <a:avLst/>
          </a:prstGeom>
        </p:spPr>
        <p:txBody>
          <a:bodyPr wrap="square">
            <a:spAutoFit/>
          </a:bodyPr>
          <a:lstStyle/>
          <a:p>
            <a:r>
              <a:rPr lang="zh-CN" altLang="en-US" sz="2800" dirty="0" smtClean="0"/>
              <a:t>热点一、在</a:t>
            </a:r>
            <a:r>
              <a:rPr lang="zh-CN" altLang="en-US" sz="2800" dirty="0"/>
              <a:t>流体中运动</a:t>
            </a:r>
          </a:p>
          <a:p>
            <a:r>
              <a:rPr lang="en-US" altLang="zh-CN" sz="2800" dirty="0"/>
              <a:t>1.</a:t>
            </a:r>
            <a:r>
              <a:rPr lang="zh-CN" altLang="en-US" sz="2800" dirty="0"/>
              <a:t>如图，一名钓鱼爱好者在</a:t>
            </a:r>
            <a:r>
              <a:rPr lang="zh-CN" altLang="en-US" sz="2800" dirty="0" smtClean="0"/>
              <a:t>太阳伞</a:t>
            </a:r>
            <a:r>
              <a:rPr lang="zh-CN" altLang="en-US" sz="2800" dirty="0"/>
              <a:t>下钓鱼。如果此时</a:t>
            </a:r>
            <a:r>
              <a:rPr lang="zh-CN" altLang="en-US" sz="2800" dirty="0" smtClean="0"/>
              <a:t>一阵大风</a:t>
            </a:r>
            <a:r>
              <a:rPr lang="zh-CN" altLang="en-US" sz="2800" dirty="0"/>
              <a:t>平行吹来，则伞上表面受到的气体压强</a:t>
            </a:r>
            <a:r>
              <a:rPr lang="zh-CN" altLang="en-US" sz="2800" dirty="0" smtClean="0"/>
              <a:t>将（   小于   ）（</a:t>
            </a:r>
            <a:r>
              <a:rPr lang="zh-CN" altLang="en-US" sz="2800" dirty="0"/>
              <a:t>选填“大于”“等于”或</a:t>
            </a:r>
            <a:r>
              <a:rPr lang="zh-CN" altLang="en-US" sz="2800" dirty="0" smtClean="0"/>
              <a:t>“小于”</a:t>
            </a:r>
            <a:r>
              <a:rPr lang="zh-CN" altLang="en-US" sz="2800" dirty="0"/>
              <a:t>）下表面受到的气体压强，伞面可能会变形损坏。</a:t>
            </a:r>
          </a:p>
        </p:txBody>
      </p:sp>
      <p:sp>
        <p:nvSpPr>
          <p:cNvPr id="15" name="TextBox 14"/>
          <p:cNvSpPr txBox="1">
            <a:spLocks noChangeArrowheads="1"/>
          </p:cNvSpPr>
          <p:nvPr/>
        </p:nvSpPr>
        <p:spPr bwMode="auto">
          <a:xfrm>
            <a:off x="2189965" y="3109299"/>
            <a:ext cx="855075" cy="338137"/>
          </a:xfrm>
          <a:prstGeom prst="rect">
            <a:avLst/>
          </a:prstGeom>
          <a:solidFill>
            <a:schemeClr val="bg1"/>
          </a:solidFill>
          <a:ln w="9525">
            <a:noFill/>
            <a:miter lim="800000"/>
            <a:headEnd/>
            <a:tailEnd/>
          </a:ln>
        </p:spPr>
        <p:txBody>
          <a:bodyPr wrap="square">
            <a:spAutoFit/>
          </a:bodyPr>
          <a:lstStyle/>
          <a:p>
            <a:pPr eaLnBrk="1" hangingPunct="1"/>
            <a:endParaRPr lang="zh-CN" altLang="en-US" sz="1600"/>
          </a:p>
        </p:txBody>
      </p:sp>
      <p:sp>
        <p:nvSpPr>
          <p:cNvPr id="5" name="矩形 4"/>
          <p:cNvSpPr/>
          <p:nvPr/>
        </p:nvSpPr>
        <p:spPr>
          <a:xfrm>
            <a:off x="1838520" y="464457"/>
            <a:ext cx="4358886" cy="923330"/>
          </a:xfrm>
          <a:prstGeom prst="rect">
            <a:avLst/>
          </a:prstGeom>
          <a:noFill/>
        </p:spPr>
        <p:txBody>
          <a:bodyPr wrap="none" lIns="91440" tIns="45720" rIns="91440" bIns="45720">
            <a:spAutoFit/>
          </a:bodyPr>
          <a:lstStyle/>
          <a:p>
            <a:pPr algn="ctr"/>
            <a:r>
              <a:rPr lang="zh-CN" alt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本章热点专练</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6149" name="Picture 5"/>
          <p:cNvPicPr>
            <a:picLocks noChangeAspect="1" noChangeArrowheads="1"/>
          </p:cNvPicPr>
          <p:nvPr/>
        </p:nvPicPr>
        <p:blipFill>
          <a:blip r:embed="rId3" cstate="print"/>
          <a:srcRect/>
          <a:stretch>
            <a:fillRect/>
          </a:stretch>
        </p:blipFill>
        <p:spPr bwMode="auto">
          <a:xfrm>
            <a:off x="5762365" y="4404856"/>
            <a:ext cx="2740285" cy="2218326"/>
          </a:xfrm>
          <a:prstGeom prst="rect">
            <a:avLst/>
          </a:prstGeom>
          <a:noFill/>
          <a:ln w="9525">
            <a:noFill/>
            <a:miter lim="800000"/>
            <a:headEnd/>
            <a:tailEnd/>
          </a:ln>
        </p:spPr>
      </p:pic>
    </p:spTree>
    <p:extLst>
      <p:ext uri="{BB962C8B-B14F-4D97-AF65-F5344CB8AC3E}">
        <p14:creationId xmlns:p14="http://schemas.microsoft.com/office/powerpoint/2010/main" val="706209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592110" y="3781421"/>
            <a:ext cx="5089161" cy="1938992"/>
          </a:xfrm>
          <a:prstGeom prst="rect">
            <a:avLst/>
          </a:prstGeom>
        </p:spPr>
        <p:txBody>
          <a:bodyPr wrap="square">
            <a:spAutoFit/>
          </a:bodyPr>
          <a:lstStyle/>
          <a:p>
            <a:r>
              <a:rPr lang="zh-CN" altLang="en-US" sz="2400" dirty="0" smtClean="0"/>
              <a:t>       点拨</a:t>
            </a:r>
            <a:r>
              <a:rPr lang="zh-CN" altLang="en-US" sz="2400" dirty="0"/>
              <a:t>：现往</a:t>
            </a:r>
            <a:r>
              <a:rPr lang="en-US" altLang="zh-CN" sz="2400" dirty="0"/>
              <a:t>B</a:t>
            </a:r>
            <a:r>
              <a:rPr lang="zh-CN" altLang="en-US" sz="2400" dirty="0"/>
              <a:t>管中吹气，</a:t>
            </a:r>
            <a:r>
              <a:rPr lang="en-US" altLang="zh-CN" sz="2400" dirty="0"/>
              <a:t>A</a:t>
            </a:r>
            <a:r>
              <a:rPr lang="zh-CN" altLang="en-US" sz="2400" dirty="0"/>
              <a:t>管上方的空气流速变大，压强变小，杯下方的压强不变，杯中的水在外界大气压作用下被压入</a:t>
            </a:r>
            <a:r>
              <a:rPr lang="en-US" altLang="zh-CN" sz="2400" dirty="0"/>
              <a:t>A</a:t>
            </a:r>
            <a:r>
              <a:rPr lang="zh-CN" altLang="en-US" sz="2400" dirty="0"/>
              <a:t>管，所以</a:t>
            </a:r>
            <a:r>
              <a:rPr lang="en-US" altLang="zh-CN" sz="2400" dirty="0"/>
              <a:t>A</a:t>
            </a:r>
            <a:r>
              <a:rPr lang="zh-CN" altLang="en-US" sz="2400" dirty="0"/>
              <a:t>管中的水上升。</a:t>
            </a:r>
          </a:p>
        </p:txBody>
      </p:sp>
      <p:sp>
        <p:nvSpPr>
          <p:cNvPr id="8" name="矩形 7"/>
          <p:cNvSpPr/>
          <p:nvPr/>
        </p:nvSpPr>
        <p:spPr>
          <a:xfrm>
            <a:off x="592110" y="797511"/>
            <a:ext cx="8011886" cy="1938992"/>
          </a:xfrm>
          <a:prstGeom prst="rect">
            <a:avLst/>
          </a:prstGeom>
        </p:spPr>
        <p:txBody>
          <a:bodyPr wrap="square">
            <a:spAutoFit/>
          </a:bodyPr>
          <a:lstStyle/>
          <a:p>
            <a:r>
              <a:rPr lang="en-US" altLang="zh-CN" sz="2400" dirty="0" smtClean="0"/>
              <a:t>2</a:t>
            </a:r>
            <a:r>
              <a:rPr lang="en-US" altLang="zh-CN" sz="2400" dirty="0"/>
              <a:t>.</a:t>
            </a:r>
            <a:r>
              <a:rPr lang="zh-CN" altLang="en-US" sz="2400" dirty="0"/>
              <a:t>如图，把长</a:t>
            </a:r>
            <a:r>
              <a:rPr lang="en-US" altLang="zh-CN" sz="2400" dirty="0"/>
              <a:t>10cm</a:t>
            </a:r>
            <a:r>
              <a:rPr lang="zh-CN" altLang="en-US" sz="2400" dirty="0"/>
              <a:t>左右的饮料</a:t>
            </a:r>
            <a:r>
              <a:rPr lang="zh-CN" altLang="en-US" sz="2400" dirty="0" smtClean="0"/>
              <a:t>吸管</a:t>
            </a:r>
            <a:r>
              <a:rPr lang="en-US" altLang="zh-CN" sz="2400" dirty="0" smtClean="0"/>
              <a:t>A</a:t>
            </a:r>
            <a:r>
              <a:rPr lang="zh-CN" altLang="en-US" sz="2400" dirty="0"/>
              <a:t>插在盛水的杯子中，另一根</a:t>
            </a:r>
            <a:r>
              <a:rPr lang="zh-CN" altLang="en-US" sz="2400" dirty="0" smtClean="0"/>
              <a:t>吸管</a:t>
            </a:r>
            <a:r>
              <a:rPr lang="en-US" altLang="zh-CN" sz="2400" dirty="0" smtClean="0"/>
              <a:t>B</a:t>
            </a:r>
            <a:r>
              <a:rPr lang="zh-CN" altLang="en-US" sz="2400" dirty="0"/>
              <a:t>的管口贴靠在</a:t>
            </a:r>
            <a:r>
              <a:rPr lang="en-US" altLang="zh-CN" sz="2400" dirty="0"/>
              <a:t>A</a:t>
            </a:r>
            <a:r>
              <a:rPr lang="zh-CN" altLang="en-US" sz="2400" dirty="0"/>
              <a:t>管的上端，现往</a:t>
            </a:r>
            <a:r>
              <a:rPr lang="en-US" altLang="zh-CN" sz="2400" dirty="0"/>
              <a:t>B</a:t>
            </a:r>
            <a:r>
              <a:rPr lang="zh-CN" altLang="en-US" sz="2400" dirty="0"/>
              <a:t>管中吹气，由于气流影响，</a:t>
            </a:r>
            <a:r>
              <a:rPr lang="en-US" altLang="zh-CN" sz="2400" dirty="0"/>
              <a:t>A</a:t>
            </a:r>
            <a:r>
              <a:rPr lang="zh-CN" altLang="en-US" sz="2400" dirty="0"/>
              <a:t>管上端</a:t>
            </a:r>
            <a:r>
              <a:rPr lang="zh-CN" altLang="en-US" sz="2400" dirty="0" smtClean="0"/>
              <a:t>压强（  变小    ）（</a:t>
            </a:r>
            <a:r>
              <a:rPr lang="zh-CN" altLang="en-US" sz="2400" dirty="0"/>
              <a:t>选填“变大”或“变小”），</a:t>
            </a:r>
            <a:r>
              <a:rPr lang="en-US" altLang="zh-CN" sz="2400" dirty="0"/>
              <a:t>A</a:t>
            </a:r>
            <a:r>
              <a:rPr lang="zh-CN" altLang="en-US" sz="2400" dirty="0"/>
              <a:t>管中的</a:t>
            </a:r>
            <a:r>
              <a:rPr lang="zh-CN" altLang="en-US" sz="2400" dirty="0" smtClean="0"/>
              <a:t>水面（ 上升   ）（</a:t>
            </a:r>
            <a:r>
              <a:rPr lang="zh-CN" altLang="en-US" sz="2400" dirty="0"/>
              <a:t>选填“上升”或“下降”）</a:t>
            </a:r>
            <a:r>
              <a:rPr lang="zh-CN" altLang="en-US" sz="2400" dirty="0" smtClean="0"/>
              <a:t>。</a:t>
            </a:r>
            <a:endParaRPr lang="zh-CN" altLang="en-US" sz="2400" dirty="0"/>
          </a:p>
        </p:txBody>
      </p:sp>
      <p:sp>
        <p:nvSpPr>
          <p:cNvPr id="15" name="TextBox 14"/>
          <p:cNvSpPr txBox="1">
            <a:spLocks noChangeArrowheads="1"/>
          </p:cNvSpPr>
          <p:nvPr/>
        </p:nvSpPr>
        <p:spPr bwMode="auto">
          <a:xfrm>
            <a:off x="4867274" y="1569790"/>
            <a:ext cx="813997" cy="338137"/>
          </a:xfrm>
          <a:prstGeom prst="rect">
            <a:avLst/>
          </a:prstGeom>
          <a:solidFill>
            <a:schemeClr val="bg1"/>
          </a:solidFill>
          <a:ln w="9525">
            <a:noFill/>
            <a:miter lim="800000"/>
            <a:headEnd/>
            <a:tailEnd/>
          </a:ln>
        </p:spPr>
        <p:txBody>
          <a:bodyPr wrap="square">
            <a:spAutoFit/>
          </a:bodyPr>
          <a:lstStyle/>
          <a:p>
            <a:pPr eaLnBrk="1" hangingPunct="1"/>
            <a:endParaRPr lang="zh-CN" altLang="en-US" sz="1600"/>
          </a:p>
        </p:txBody>
      </p:sp>
      <p:sp>
        <p:nvSpPr>
          <p:cNvPr id="3" name="TextBox 14"/>
          <p:cNvSpPr txBox="1">
            <a:spLocks noChangeArrowheads="1"/>
          </p:cNvSpPr>
          <p:nvPr/>
        </p:nvSpPr>
        <p:spPr bwMode="auto">
          <a:xfrm>
            <a:off x="4867274" y="1934561"/>
            <a:ext cx="944354" cy="338554"/>
          </a:xfrm>
          <a:prstGeom prst="rect">
            <a:avLst/>
          </a:prstGeom>
          <a:solidFill>
            <a:schemeClr val="bg1"/>
          </a:solidFill>
          <a:ln w="9525">
            <a:noFill/>
            <a:miter lim="800000"/>
            <a:headEnd/>
            <a:tailEnd/>
          </a:ln>
        </p:spPr>
        <p:txBody>
          <a:bodyPr wrap="square">
            <a:spAutoFit/>
          </a:bodyPr>
          <a:lstStyle/>
          <a:p>
            <a:pPr eaLnBrk="1" hangingPunct="1"/>
            <a:endParaRPr lang="zh-CN" altLang="en-US" sz="1600"/>
          </a:p>
        </p:txBody>
      </p:sp>
      <p:sp>
        <p:nvSpPr>
          <p:cNvPr id="6" name="TextBox 14"/>
          <p:cNvSpPr txBox="1">
            <a:spLocks noChangeArrowheads="1"/>
          </p:cNvSpPr>
          <p:nvPr/>
        </p:nvSpPr>
        <p:spPr bwMode="auto">
          <a:xfrm>
            <a:off x="592110" y="3567659"/>
            <a:ext cx="5000822" cy="2412000"/>
          </a:xfrm>
          <a:prstGeom prst="rect">
            <a:avLst/>
          </a:prstGeom>
          <a:solidFill>
            <a:schemeClr val="bg1"/>
          </a:solidFill>
          <a:ln w="9525">
            <a:noFill/>
            <a:miter lim="800000"/>
            <a:headEnd/>
            <a:tailEnd/>
          </a:ln>
        </p:spPr>
        <p:txBody>
          <a:bodyPr wrap="square">
            <a:spAutoFit/>
          </a:bodyPr>
          <a:lstStyle/>
          <a:p>
            <a:pPr eaLnBrk="1" hangingPunct="1"/>
            <a:endParaRPr lang="zh-CN" altLang="en-US" sz="1600"/>
          </a:p>
        </p:txBody>
      </p:sp>
      <p:pic>
        <p:nvPicPr>
          <p:cNvPr id="7176" name="Picture 8"/>
          <p:cNvPicPr>
            <a:picLocks noChangeAspect="1" noChangeArrowheads="1"/>
          </p:cNvPicPr>
          <p:nvPr/>
        </p:nvPicPr>
        <p:blipFill>
          <a:blip r:embed="rId3" cstate="print"/>
          <a:srcRect/>
          <a:stretch>
            <a:fillRect/>
          </a:stretch>
        </p:blipFill>
        <p:spPr bwMode="auto">
          <a:xfrm>
            <a:off x="6205892" y="3567659"/>
            <a:ext cx="2676851" cy="2391320"/>
          </a:xfrm>
          <a:prstGeom prst="rect">
            <a:avLst/>
          </a:prstGeom>
          <a:noFill/>
          <a:ln w="9525">
            <a:noFill/>
            <a:miter lim="800000"/>
            <a:headEnd/>
            <a:tailEnd/>
          </a:ln>
        </p:spPr>
      </p:pic>
    </p:spTree>
    <p:extLst>
      <p:ext uri="{BB962C8B-B14F-4D97-AF65-F5344CB8AC3E}">
        <p14:creationId xmlns:p14="http://schemas.microsoft.com/office/powerpoint/2010/main" val="4257556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 grpId="0" bldLvl="0" animBg="1"/>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835024" y="682171"/>
            <a:ext cx="7210425" cy="3970318"/>
          </a:xfrm>
          <a:prstGeom prst="rect">
            <a:avLst/>
          </a:prstGeom>
        </p:spPr>
        <p:txBody>
          <a:bodyPr wrap="square">
            <a:spAutoFit/>
          </a:bodyPr>
          <a:lstStyle/>
          <a:p>
            <a:r>
              <a:rPr lang="zh-CN" altLang="en-US" sz="2800" dirty="0"/>
              <a:t>◆热点</a:t>
            </a:r>
            <a:r>
              <a:rPr lang="zh-CN" altLang="en-US" sz="2800" dirty="0" smtClean="0"/>
              <a:t>二、浮力</a:t>
            </a:r>
            <a:r>
              <a:rPr lang="zh-CN" altLang="en-US" sz="2800" dirty="0"/>
              <a:t>及其大小的</a:t>
            </a:r>
            <a:r>
              <a:rPr lang="zh-CN" altLang="en-US" sz="2800" dirty="0" smtClean="0"/>
              <a:t>探究</a:t>
            </a:r>
            <a:endParaRPr lang="en-US" altLang="zh-CN" sz="2800" dirty="0" smtClean="0"/>
          </a:p>
          <a:p>
            <a:r>
              <a:rPr lang="en-US" altLang="zh-CN" sz="2800" dirty="0" smtClean="0"/>
              <a:t>3</a:t>
            </a:r>
            <a:r>
              <a:rPr lang="en-US" altLang="zh-CN" sz="2800" dirty="0"/>
              <a:t>.</a:t>
            </a:r>
            <a:r>
              <a:rPr lang="zh-CN" altLang="en-US" sz="2800" dirty="0"/>
              <a:t>浸在水中的物体，关于它们受到的浮力，下列说法中正确的是</a:t>
            </a:r>
            <a:r>
              <a:rPr lang="zh-CN" altLang="en-US" sz="2800" dirty="0" smtClean="0"/>
              <a:t>（   </a:t>
            </a:r>
            <a:r>
              <a:rPr lang="en-US" altLang="zh-CN" sz="2800" dirty="0" smtClean="0"/>
              <a:t>C   </a:t>
            </a:r>
            <a:r>
              <a:rPr lang="zh-CN" altLang="en-US" sz="2800" dirty="0" smtClean="0"/>
              <a:t>）</a:t>
            </a:r>
            <a:endParaRPr lang="zh-CN" altLang="en-US" sz="2800" dirty="0"/>
          </a:p>
          <a:p>
            <a:r>
              <a:rPr lang="en-US" altLang="zh-CN" sz="2800" dirty="0"/>
              <a:t>A.</a:t>
            </a:r>
            <a:r>
              <a:rPr lang="zh-CN" altLang="en-US" sz="2800" dirty="0"/>
              <a:t>沉在水底的物体比漂在水面的物体受到的浮力</a:t>
            </a:r>
            <a:r>
              <a:rPr lang="zh-CN" altLang="en-US" sz="2800" dirty="0" smtClean="0"/>
              <a:t>小</a:t>
            </a:r>
            <a:endParaRPr lang="en-US" altLang="zh-CN" sz="2800" dirty="0" smtClean="0"/>
          </a:p>
          <a:p>
            <a:r>
              <a:rPr lang="en-US" altLang="zh-CN" sz="2800" dirty="0" smtClean="0"/>
              <a:t>B</a:t>
            </a:r>
            <a:r>
              <a:rPr lang="en-US" altLang="zh-CN" sz="2800" dirty="0"/>
              <a:t>.</a:t>
            </a:r>
            <a:r>
              <a:rPr lang="zh-CN" altLang="en-US" sz="2800" dirty="0"/>
              <a:t>浸没在水中的物体在水中的位置越浅，受到的浮力越小</a:t>
            </a:r>
          </a:p>
          <a:p>
            <a:r>
              <a:rPr lang="en-US" altLang="zh-CN" sz="2800" dirty="0"/>
              <a:t>C.</a:t>
            </a:r>
            <a:r>
              <a:rPr lang="zh-CN" altLang="en-US" sz="2800" dirty="0"/>
              <a:t>物体排开水的体积越小，受到的浮力越小</a:t>
            </a:r>
            <a:r>
              <a:rPr lang="en-US" altLang="zh-CN" sz="2800" dirty="0"/>
              <a:t>D.</a:t>
            </a:r>
            <a:r>
              <a:rPr lang="zh-CN" altLang="en-US" sz="2800" dirty="0"/>
              <a:t>物体的密度越大，受到的浮力越小</a:t>
            </a:r>
          </a:p>
        </p:txBody>
      </p:sp>
      <p:sp>
        <p:nvSpPr>
          <p:cNvPr id="15" name="TextBox 14"/>
          <p:cNvSpPr txBox="1">
            <a:spLocks noChangeArrowheads="1"/>
          </p:cNvSpPr>
          <p:nvPr/>
        </p:nvSpPr>
        <p:spPr bwMode="auto">
          <a:xfrm>
            <a:off x="4669513" y="1646307"/>
            <a:ext cx="559434" cy="334963"/>
          </a:xfrm>
          <a:prstGeom prst="rect">
            <a:avLst/>
          </a:prstGeom>
          <a:solidFill>
            <a:schemeClr val="bg1"/>
          </a:solidFill>
          <a:ln w="9525">
            <a:noFill/>
            <a:miter lim="800000"/>
            <a:headEnd/>
            <a:tailEnd/>
          </a:ln>
        </p:spPr>
        <p:txBody>
          <a:bodyPr wrap="square">
            <a:spAutoFit/>
          </a:bodyPr>
          <a:lstStyle/>
          <a:p>
            <a:pPr eaLnBrk="1" hangingPunct="1"/>
            <a:endParaRPr lang="zh-CN" altLang="en-US" sz="1600"/>
          </a:p>
        </p:txBody>
      </p:sp>
    </p:spTree>
    <p:extLst>
      <p:ext uri="{BB962C8B-B14F-4D97-AF65-F5344CB8AC3E}">
        <p14:creationId xmlns:p14="http://schemas.microsoft.com/office/powerpoint/2010/main" val="4134741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776514" y="812800"/>
            <a:ext cx="7946572" cy="1815882"/>
          </a:xfrm>
          <a:prstGeom prst="rect">
            <a:avLst/>
          </a:prstGeom>
        </p:spPr>
        <p:txBody>
          <a:bodyPr wrap="square">
            <a:spAutoFit/>
          </a:bodyPr>
          <a:lstStyle/>
          <a:p>
            <a:r>
              <a:rPr lang="en-US" altLang="zh-CN" sz="2800" dirty="0"/>
              <a:t>4.</a:t>
            </a:r>
            <a:r>
              <a:rPr lang="zh-CN" altLang="en-US" sz="2800" dirty="0"/>
              <a:t>如图所示，弹簧测力计每小格为</a:t>
            </a:r>
            <a:r>
              <a:rPr lang="en-US" altLang="zh-CN" sz="2800" dirty="0"/>
              <a:t>0.5N</a:t>
            </a:r>
            <a:r>
              <a:rPr lang="zh-CN" altLang="en-US" sz="2800" dirty="0"/>
              <a:t>，将一金属块挂在弹簧测力计上静止时如图甲所示；然后将金属块浸没于水中静止时如图乙所示。（</a:t>
            </a:r>
            <a:r>
              <a:rPr lang="en-US" altLang="zh-CN" sz="2800" dirty="0"/>
              <a:t>g</a:t>
            </a:r>
            <a:r>
              <a:rPr lang="zh-CN" altLang="en-US" sz="2800" dirty="0"/>
              <a:t>取</a:t>
            </a:r>
            <a:r>
              <a:rPr lang="en-US" altLang="zh-CN" sz="2800" dirty="0"/>
              <a:t>10N/kg</a:t>
            </a:r>
            <a:r>
              <a:rPr lang="zh-CN" altLang="en-US" sz="2800" dirty="0"/>
              <a:t>），则金属块的</a:t>
            </a:r>
            <a:r>
              <a:rPr lang="zh-CN" altLang="en-US" sz="2800" dirty="0" smtClean="0"/>
              <a:t>密度为（   </a:t>
            </a:r>
            <a:r>
              <a:rPr lang="en-US" altLang="zh-CN" sz="2800" dirty="0" smtClean="0"/>
              <a:t>B  </a:t>
            </a:r>
            <a:r>
              <a:rPr lang="zh-CN" altLang="en-US" sz="2800" dirty="0" smtClean="0"/>
              <a:t>）</a:t>
            </a:r>
            <a:endParaRPr lang="zh-CN" altLang="en-US" sz="2800" dirty="0"/>
          </a:p>
        </p:txBody>
      </p:sp>
      <p:sp>
        <p:nvSpPr>
          <p:cNvPr id="15" name="TextBox 14"/>
          <p:cNvSpPr txBox="1">
            <a:spLocks noChangeArrowheads="1"/>
          </p:cNvSpPr>
          <p:nvPr/>
        </p:nvSpPr>
        <p:spPr bwMode="auto">
          <a:xfrm>
            <a:off x="6109380" y="2180164"/>
            <a:ext cx="385763" cy="338554"/>
          </a:xfrm>
          <a:prstGeom prst="rect">
            <a:avLst/>
          </a:prstGeom>
          <a:solidFill>
            <a:schemeClr val="bg1"/>
          </a:solidFill>
          <a:ln w="9525">
            <a:noFill/>
            <a:miter lim="800000"/>
            <a:headEnd/>
            <a:tailEnd/>
          </a:ln>
        </p:spPr>
        <p:txBody>
          <a:bodyPr wrap="square">
            <a:spAutoFit/>
          </a:bodyPr>
          <a:lstStyle/>
          <a:p>
            <a:pPr eaLnBrk="1" hangingPunct="1"/>
            <a:endParaRPr lang="zh-CN" altLang="en-US" sz="1600"/>
          </a:p>
        </p:txBody>
      </p:sp>
      <p:sp>
        <p:nvSpPr>
          <p:cNvPr id="5" name="矩形 4"/>
          <p:cNvSpPr/>
          <p:nvPr/>
        </p:nvSpPr>
        <p:spPr>
          <a:xfrm>
            <a:off x="1151618" y="2930902"/>
            <a:ext cx="4572000" cy="2677656"/>
          </a:xfrm>
          <a:prstGeom prst="rect">
            <a:avLst/>
          </a:prstGeom>
        </p:spPr>
        <p:txBody>
          <a:bodyPr>
            <a:spAutoFit/>
          </a:bodyPr>
          <a:lstStyle/>
          <a:p>
            <a:r>
              <a:rPr lang="en-US" altLang="zh-CN" sz="2400" dirty="0" smtClean="0"/>
              <a:t>A.1.0×10</a:t>
            </a:r>
            <a:r>
              <a:rPr lang="en-US" altLang="zh-CN" sz="2400" baseline="30000" dirty="0" smtClean="0"/>
              <a:t>3</a:t>
            </a:r>
            <a:r>
              <a:rPr lang="en-US" altLang="zh-CN" sz="2400" dirty="0" smtClean="0"/>
              <a:t>kg/m³ </a:t>
            </a:r>
          </a:p>
          <a:p>
            <a:endParaRPr lang="en-US" altLang="zh-CN" sz="2400" dirty="0" smtClean="0"/>
          </a:p>
          <a:p>
            <a:r>
              <a:rPr lang="en-US" altLang="zh-CN" sz="2400" dirty="0" smtClean="0"/>
              <a:t>B.4.0×10</a:t>
            </a:r>
            <a:r>
              <a:rPr lang="en-US" altLang="zh-CN" sz="2400" baseline="30000" dirty="0" smtClean="0"/>
              <a:t>3</a:t>
            </a:r>
            <a:r>
              <a:rPr lang="en-US" altLang="zh-CN" sz="2400" dirty="0" smtClean="0"/>
              <a:t>kg/m³ </a:t>
            </a:r>
          </a:p>
          <a:p>
            <a:endParaRPr lang="en-US" altLang="zh-CN" sz="2400" dirty="0" smtClean="0"/>
          </a:p>
          <a:p>
            <a:r>
              <a:rPr lang="en-US" altLang="zh-CN" sz="2400" dirty="0" smtClean="0"/>
              <a:t>C.2.0×10</a:t>
            </a:r>
            <a:r>
              <a:rPr lang="en-US" altLang="zh-CN" sz="2400" baseline="30000" dirty="0" smtClean="0"/>
              <a:t>3</a:t>
            </a:r>
            <a:r>
              <a:rPr lang="en-US" altLang="zh-CN" sz="2400" dirty="0" smtClean="0"/>
              <a:t>kg/m³ </a:t>
            </a:r>
          </a:p>
          <a:p>
            <a:endParaRPr lang="zh-CN" altLang="en-US" sz="2400" dirty="0"/>
          </a:p>
          <a:p>
            <a:r>
              <a:rPr lang="en-US" altLang="zh-CN" sz="2400" dirty="0" smtClean="0"/>
              <a:t>D.4kg/m³ </a:t>
            </a:r>
          </a:p>
        </p:txBody>
      </p:sp>
      <p:pic>
        <p:nvPicPr>
          <p:cNvPr id="9220" name="Picture 4"/>
          <p:cNvPicPr>
            <a:picLocks noChangeAspect="1" noChangeArrowheads="1"/>
          </p:cNvPicPr>
          <p:nvPr/>
        </p:nvPicPr>
        <p:blipFill>
          <a:blip r:embed="rId3" cstate="print"/>
          <a:srcRect/>
          <a:stretch>
            <a:fillRect/>
          </a:stretch>
        </p:blipFill>
        <p:spPr bwMode="auto">
          <a:xfrm>
            <a:off x="5537880" y="2930902"/>
            <a:ext cx="2889930" cy="2426903"/>
          </a:xfrm>
          <a:prstGeom prst="rect">
            <a:avLst/>
          </a:prstGeom>
          <a:noFill/>
          <a:ln w="9525">
            <a:noFill/>
            <a:miter lim="800000"/>
            <a:headEnd/>
            <a:tailEnd/>
          </a:ln>
        </p:spPr>
      </p:pic>
    </p:spTree>
    <p:extLst>
      <p:ext uri="{BB962C8B-B14F-4D97-AF65-F5344CB8AC3E}">
        <p14:creationId xmlns:p14="http://schemas.microsoft.com/office/powerpoint/2010/main" val="2199106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328614" y="1157288"/>
            <a:ext cx="8601074" cy="3539430"/>
          </a:xfrm>
          <a:prstGeom prst="rect">
            <a:avLst/>
          </a:prstGeom>
        </p:spPr>
        <p:txBody>
          <a:bodyPr wrap="square">
            <a:spAutoFit/>
          </a:bodyPr>
          <a:lstStyle/>
          <a:p>
            <a:r>
              <a:rPr lang="en-US" altLang="zh-CN" sz="2800" dirty="0"/>
              <a:t>5.</a:t>
            </a:r>
            <a:r>
              <a:rPr lang="zh-CN" altLang="en-US" sz="2800" dirty="0"/>
              <a:t>（襄阳中考）把边长为</a:t>
            </a:r>
            <a:r>
              <a:rPr lang="en-US" altLang="zh-CN" sz="2800" dirty="0"/>
              <a:t>1m</a:t>
            </a:r>
            <a:r>
              <a:rPr lang="zh-CN" altLang="en-US" sz="2800" dirty="0"/>
              <a:t>的正方体木块放在水中，有</a:t>
            </a:r>
            <a:r>
              <a:rPr lang="en-US" altLang="zh-CN" sz="2800" dirty="0"/>
              <a:t>2/5</a:t>
            </a:r>
            <a:r>
              <a:rPr lang="zh-CN" altLang="en-US" sz="2800" dirty="0"/>
              <a:t>的体积露出液面，则木块的密度</a:t>
            </a:r>
            <a:r>
              <a:rPr lang="zh-CN" altLang="en-US" sz="2800" dirty="0" smtClean="0"/>
              <a:t>为（  </a:t>
            </a:r>
            <a:r>
              <a:rPr lang="en-US" altLang="zh-CN" sz="2800" dirty="0" smtClean="0"/>
              <a:t>600  </a:t>
            </a:r>
            <a:r>
              <a:rPr lang="zh-CN" altLang="en-US" sz="2800" dirty="0" smtClean="0"/>
              <a:t>）</a:t>
            </a:r>
            <a:r>
              <a:rPr lang="en-US" altLang="zh-CN" sz="2800" dirty="0" smtClean="0"/>
              <a:t>g/㎡</a:t>
            </a:r>
            <a:r>
              <a:rPr lang="zh-CN" altLang="en-US" sz="2800" dirty="0" smtClean="0"/>
              <a:t>；</a:t>
            </a:r>
            <a:r>
              <a:rPr lang="zh-CN" altLang="en-US" sz="2800" dirty="0"/>
              <a:t>木块在水中受到的浮力</a:t>
            </a:r>
            <a:r>
              <a:rPr lang="zh-CN" altLang="en-US" sz="2800" dirty="0" smtClean="0"/>
              <a:t>为（  </a:t>
            </a:r>
            <a:r>
              <a:rPr lang="en-US" altLang="zh-CN" sz="2800" dirty="0" smtClean="0"/>
              <a:t>600  </a:t>
            </a:r>
            <a:r>
              <a:rPr lang="zh-CN" altLang="en-US" sz="2800" dirty="0" smtClean="0"/>
              <a:t>）</a:t>
            </a:r>
            <a:r>
              <a:rPr lang="en-US" altLang="zh-CN" sz="2800" dirty="0" smtClean="0"/>
              <a:t>N</a:t>
            </a:r>
            <a:r>
              <a:rPr lang="zh-CN" altLang="en-US" sz="2800" dirty="0"/>
              <a:t>。</a:t>
            </a:r>
          </a:p>
          <a:p>
            <a:r>
              <a:rPr lang="en-US" altLang="zh-CN" sz="2800" dirty="0"/>
              <a:t>6.</a:t>
            </a:r>
            <a:r>
              <a:rPr lang="zh-CN" altLang="en-US" sz="2800" dirty="0"/>
              <a:t>（黔南州中考）体积相等的甲、乙两实心物体，其密度分别是</a:t>
            </a:r>
            <a:r>
              <a:rPr lang="en-US" altLang="zh-CN" sz="2800" dirty="0"/>
              <a:t>0.8×10kg</a:t>
            </a:r>
            <a:r>
              <a:rPr lang="en-US" altLang="zh-CN" sz="2800" dirty="0" smtClean="0"/>
              <a:t>/㎡</a:t>
            </a:r>
            <a:r>
              <a:rPr lang="zh-CN" altLang="en-US" sz="2800" dirty="0" smtClean="0"/>
              <a:t>和</a:t>
            </a:r>
            <a:r>
              <a:rPr lang="en-US" altLang="zh-CN" sz="2800" dirty="0"/>
              <a:t>1.2×10kg</a:t>
            </a:r>
            <a:r>
              <a:rPr lang="en-US" altLang="zh-CN" sz="2800" dirty="0" smtClean="0"/>
              <a:t>/㎡</a:t>
            </a:r>
            <a:r>
              <a:rPr lang="zh-CN" altLang="en-US" sz="2800" dirty="0" smtClean="0"/>
              <a:t>，</a:t>
            </a:r>
            <a:r>
              <a:rPr lang="zh-CN" altLang="en-US" sz="2800" dirty="0"/>
              <a:t>同时投入水中，静止后所受浮力之比</a:t>
            </a:r>
            <a:r>
              <a:rPr lang="zh-CN" altLang="en-US" sz="2800" dirty="0" smtClean="0"/>
              <a:t>为（  </a:t>
            </a:r>
            <a:r>
              <a:rPr lang="en-US" altLang="zh-CN" sz="2800" dirty="0" smtClean="0"/>
              <a:t>4:5  </a:t>
            </a:r>
            <a:r>
              <a:rPr lang="zh-CN" altLang="en-US" sz="2800" dirty="0" smtClean="0"/>
              <a:t>）；</a:t>
            </a:r>
            <a:r>
              <a:rPr lang="zh-CN" altLang="en-US" sz="2800" dirty="0"/>
              <a:t>如果甲、乙两物体的质量相等，则在水中静止后所受浮力之</a:t>
            </a:r>
            <a:r>
              <a:rPr lang="zh-CN" altLang="en-US" sz="2800" dirty="0" smtClean="0"/>
              <a:t>比（  </a:t>
            </a:r>
            <a:r>
              <a:rPr lang="en-US" altLang="zh-CN" sz="2800" dirty="0" smtClean="0"/>
              <a:t>6:5  </a:t>
            </a:r>
            <a:r>
              <a:rPr lang="zh-CN" altLang="en-US" sz="2800" dirty="0" smtClean="0"/>
              <a:t>）。</a:t>
            </a:r>
            <a:endParaRPr lang="zh-CN" altLang="en-US" sz="2800" dirty="0"/>
          </a:p>
        </p:txBody>
      </p:sp>
      <p:sp>
        <p:nvSpPr>
          <p:cNvPr id="15" name="TextBox 14"/>
          <p:cNvSpPr txBox="1">
            <a:spLocks noChangeArrowheads="1"/>
          </p:cNvSpPr>
          <p:nvPr/>
        </p:nvSpPr>
        <p:spPr bwMode="auto">
          <a:xfrm>
            <a:off x="7109888" y="1721644"/>
            <a:ext cx="684000" cy="338138"/>
          </a:xfrm>
          <a:prstGeom prst="rect">
            <a:avLst/>
          </a:prstGeom>
          <a:solidFill>
            <a:schemeClr val="bg1"/>
          </a:solidFill>
          <a:ln w="9525">
            <a:noFill/>
            <a:miter lim="800000"/>
            <a:headEnd/>
            <a:tailEnd/>
          </a:ln>
        </p:spPr>
        <p:txBody>
          <a:bodyPr>
            <a:spAutoFit/>
          </a:bodyPr>
          <a:lstStyle/>
          <a:p>
            <a:pPr eaLnBrk="1" hangingPunct="1"/>
            <a:endParaRPr lang="zh-CN" altLang="en-US" sz="1600"/>
          </a:p>
        </p:txBody>
      </p:sp>
      <p:sp>
        <p:nvSpPr>
          <p:cNvPr id="3" name="TextBox 14"/>
          <p:cNvSpPr txBox="1">
            <a:spLocks noChangeArrowheads="1"/>
          </p:cNvSpPr>
          <p:nvPr/>
        </p:nvSpPr>
        <p:spPr bwMode="auto">
          <a:xfrm>
            <a:off x="5554603" y="2077538"/>
            <a:ext cx="625475" cy="338137"/>
          </a:xfrm>
          <a:prstGeom prst="rect">
            <a:avLst/>
          </a:prstGeom>
          <a:solidFill>
            <a:schemeClr val="bg1"/>
          </a:solidFill>
          <a:ln w="9525">
            <a:noFill/>
            <a:miter lim="800000"/>
            <a:headEnd/>
            <a:tailEnd/>
          </a:ln>
        </p:spPr>
        <p:txBody>
          <a:bodyPr>
            <a:spAutoFit/>
          </a:bodyPr>
          <a:lstStyle/>
          <a:p>
            <a:pPr eaLnBrk="1" hangingPunct="1"/>
            <a:endParaRPr lang="zh-CN" altLang="en-US" sz="1600"/>
          </a:p>
        </p:txBody>
      </p:sp>
      <p:sp>
        <p:nvSpPr>
          <p:cNvPr id="4" name="TextBox 14"/>
          <p:cNvSpPr txBox="1">
            <a:spLocks noChangeArrowheads="1"/>
          </p:cNvSpPr>
          <p:nvPr/>
        </p:nvSpPr>
        <p:spPr bwMode="auto">
          <a:xfrm>
            <a:off x="5445125" y="3415507"/>
            <a:ext cx="690563" cy="334962"/>
          </a:xfrm>
          <a:prstGeom prst="rect">
            <a:avLst/>
          </a:prstGeom>
          <a:solidFill>
            <a:schemeClr val="bg1"/>
          </a:solidFill>
          <a:ln w="9525">
            <a:noFill/>
            <a:miter lim="800000"/>
            <a:headEnd/>
            <a:tailEnd/>
          </a:ln>
        </p:spPr>
        <p:txBody>
          <a:bodyPr>
            <a:spAutoFit/>
          </a:bodyPr>
          <a:lstStyle/>
          <a:p>
            <a:pPr eaLnBrk="1" hangingPunct="1"/>
            <a:endParaRPr lang="zh-CN" altLang="en-US" sz="1600"/>
          </a:p>
        </p:txBody>
      </p:sp>
      <p:sp>
        <p:nvSpPr>
          <p:cNvPr id="5" name="TextBox 14"/>
          <p:cNvSpPr txBox="1">
            <a:spLocks noChangeArrowheads="1"/>
          </p:cNvSpPr>
          <p:nvPr/>
        </p:nvSpPr>
        <p:spPr bwMode="auto">
          <a:xfrm>
            <a:off x="328614" y="4246562"/>
            <a:ext cx="733425" cy="334963"/>
          </a:xfrm>
          <a:prstGeom prst="rect">
            <a:avLst/>
          </a:prstGeom>
          <a:solidFill>
            <a:schemeClr val="bg1"/>
          </a:solidFill>
          <a:ln w="9525">
            <a:noFill/>
            <a:miter lim="800000"/>
            <a:headEnd/>
            <a:tailEnd/>
          </a:ln>
        </p:spPr>
        <p:txBody>
          <a:bodyPr>
            <a:spAutoFit/>
          </a:bodyPr>
          <a:lstStyle/>
          <a:p>
            <a:pPr eaLnBrk="1" hangingPunct="1"/>
            <a:endParaRPr lang="zh-CN" altLang="en-US" sz="1600"/>
          </a:p>
        </p:txBody>
      </p:sp>
    </p:spTree>
    <p:extLst>
      <p:ext uri="{BB962C8B-B14F-4D97-AF65-F5344CB8AC3E}">
        <p14:creationId xmlns:p14="http://schemas.microsoft.com/office/powerpoint/2010/main" val="4204838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 grpId="0" bldLvl="0" animBg="1"/>
      <p:bldP spid="4" grpId="0" bldLvl="0" animBg="1"/>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785812" y="571500"/>
            <a:ext cx="7381875" cy="5262979"/>
          </a:xfrm>
          <a:prstGeom prst="rect">
            <a:avLst/>
          </a:prstGeom>
        </p:spPr>
        <p:txBody>
          <a:bodyPr wrap="square">
            <a:spAutoFit/>
          </a:bodyPr>
          <a:lstStyle/>
          <a:p>
            <a:r>
              <a:rPr lang="en-US" altLang="zh-CN" sz="2800" dirty="0"/>
              <a:t>7.</a:t>
            </a:r>
            <a:r>
              <a:rPr lang="zh-CN" altLang="en-US" sz="2800" dirty="0"/>
              <a:t>为了探究浸在液体中的物体所受的浮力跟它排开液体所受的重力的关系，某同学进行了下图所示的实验</a:t>
            </a:r>
            <a:r>
              <a:rPr lang="zh-CN" altLang="en-US" sz="2800" dirty="0" smtClean="0"/>
              <a:t>：</a:t>
            </a:r>
            <a:endParaRPr lang="en-US" altLang="zh-CN" sz="2800" dirty="0" smtClean="0"/>
          </a:p>
          <a:p>
            <a:endParaRPr lang="en-US" altLang="zh-CN" sz="2800" dirty="0"/>
          </a:p>
          <a:p>
            <a:endParaRPr lang="en-US" altLang="zh-CN" sz="2800" dirty="0" smtClean="0"/>
          </a:p>
          <a:p>
            <a:endParaRPr lang="en-US" altLang="zh-CN" sz="2800" dirty="0"/>
          </a:p>
          <a:p>
            <a:endParaRPr lang="en-US" altLang="zh-CN" sz="2800" dirty="0" smtClean="0"/>
          </a:p>
          <a:p>
            <a:endParaRPr lang="en-US" altLang="zh-CN" sz="2800" dirty="0" smtClean="0"/>
          </a:p>
          <a:p>
            <a:endParaRPr lang="en-US" altLang="zh-CN" sz="2800" dirty="0"/>
          </a:p>
          <a:p>
            <a:endParaRPr lang="en-US" altLang="zh-CN" sz="2800" dirty="0" smtClean="0"/>
          </a:p>
          <a:p>
            <a:endParaRPr lang="zh-CN" altLang="en-US" sz="2800" dirty="0"/>
          </a:p>
          <a:p>
            <a:r>
              <a:rPr lang="zh-CN" altLang="en-US" sz="2800" dirty="0"/>
              <a:t>甲：测出实心合金块所受的重力。</a:t>
            </a:r>
          </a:p>
        </p:txBody>
      </p:sp>
      <p:pic>
        <p:nvPicPr>
          <p:cNvPr id="11267" name="Picture 3"/>
          <p:cNvPicPr>
            <a:picLocks noChangeAspect="1" noChangeArrowheads="1"/>
          </p:cNvPicPr>
          <p:nvPr/>
        </p:nvPicPr>
        <p:blipFill>
          <a:blip r:embed="rId3" cstate="print"/>
          <a:srcRect/>
          <a:stretch>
            <a:fillRect/>
          </a:stretch>
        </p:blipFill>
        <p:spPr bwMode="auto">
          <a:xfrm>
            <a:off x="1171575" y="2133599"/>
            <a:ext cx="6753224" cy="2643197"/>
          </a:xfrm>
          <a:prstGeom prst="rect">
            <a:avLst/>
          </a:prstGeom>
          <a:noFill/>
          <a:ln w="9525">
            <a:noFill/>
            <a:miter lim="800000"/>
            <a:headEnd/>
            <a:tailEnd/>
          </a:ln>
        </p:spPr>
      </p:pic>
    </p:spTree>
    <p:extLst>
      <p:ext uri="{BB962C8B-B14F-4D97-AF65-F5344CB8AC3E}">
        <p14:creationId xmlns:p14="http://schemas.microsoft.com/office/powerpoint/2010/main" val="1056532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4">
      <a:majorFont>
        <a:latin typeface="Times New Roman"/>
        <a:ea typeface="楷体"/>
        <a:cs typeface=""/>
      </a:majorFont>
      <a:minorFont>
        <a:latin typeface="Times New Roman"/>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4">
      <a:majorFont>
        <a:latin typeface="Times New Roman"/>
        <a:ea typeface="楷体"/>
        <a:cs typeface=""/>
      </a:majorFont>
      <a:minorFont>
        <a:latin typeface="Times New Roman"/>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第九章 压强 复习课件</Template>
  <TotalTime>1</TotalTime>
  <Words>1172</Words>
  <Application>Microsoft Office PowerPoint</Application>
  <PresentationFormat>全屏显示(4:3)</PresentationFormat>
  <Paragraphs>77</Paragraphs>
  <Slides>17</Slides>
  <Notes>17</Notes>
  <HiddenSlides>0</HiddenSlides>
  <MMClips>0</MMClips>
  <ScaleCrop>false</ScaleCrop>
  <HeadingPairs>
    <vt:vector size="4" baseType="variant">
      <vt:variant>
        <vt:lpstr>主题</vt:lpstr>
      </vt:variant>
      <vt:variant>
        <vt:i4>2</vt:i4>
      </vt:variant>
      <vt:variant>
        <vt:lpstr>幻灯片标题</vt:lpstr>
      </vt:variant>
      <vt:variant>
        <vt:i4>17</vt:i4>
      </vt:variant>
    </vt:vector>
  </HeadingPairs>
  <TitlesOfParts>
    <vt:vector size="19" baseType="lpstr">
      <vt:lpstr>主题1</vt:lpstr>
      <vt:lpstr>1_主题1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4</cp:revision>
  <dcterms:created xsi:type="dcterms:W3CDTF">2020-01-09T14:47:08Z</dcterms:created>
  <dcterms:modified xsi:type="dcterms:W3CDTF">2020-03-31T13:50:30Z</dcterms:modified>
</cp:coreProperties>
</file>