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notesMaster" Target="notesMasters/notesMaster1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Relationship Id="rId3" Type="http://schemas.openxmlformats.org/officeDocument/2006/relationships/slide" Target="slide3.xml"/><Relationship Id="rId2" Type="http://schemas.openxmlformats.org/officeDocument/2006/relationships/image" Target="../media/image8.emf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file:///C:\Documents and Settings\Administrator\&#26700;&#38754;\&#29289;&#29702;&#65288;&#23665;&#35199;&#65289;\&#23665;&#35199;&#29289;&#29702;\XL18.TIF" TargetMode="External"/><Relationship Id="rId4" Type="http://schemas.openxmlformats.org/officeDocument/2006/relationships/image" Target="../media/image10.png"/><Relationship Id="rId3" Type="http://schemas.openxmlformats.org/officeDocument/2006/relationships/image" Target="file:///C:\Documents and Settings\Administrator\&#26700;&#38754;\&#29289;&#29702;&#65288;&#23665;&#35199;&#65289;\&#23665;&#35199;&#29289;&#29702;\XL17.TIF" TargetMode="External"/><Relationship Id="rId2" Type="http://schemas.openxmlformats.org/officeDocument/2006/relationships/image" Target="../media/image9.png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11.emf"/><Relationship Id="rId1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file:///C:\Documents and Settings\Administrator\&#26700;&#38754;\&#29289;&#29702;&#65288;&#23665;&#35199;&#65289;\&#23665;&#35199;&#29289;&#29702;\XL22.TIF" TargetMode="Externa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68.xml"/><Relationship Id="rId8" Type="http://schemas.openxmlformats.org/officeDocument/2006/relationships/slide" Target="slide61.xml"/><Relationship Id="rId7" Type="http://schemas.openxmlformats.org/officeDocument/2006/relationships/tags" Target="../tags/tag4.xml"/><Relationship Id="rId6" Type="http://schemas.openxmlformats.org/officeDocument/2006/relationships/slide" Target="slide51.xml"/><Relationship Id="rId5" Type="http://schemas.openxmlformats.org/officeDocument/2006/relationships/tags" Target="../tags/tag3.xml"/><Relationship Id="rId4" Type="http://schemas.openxmlformats.org/officeDocument/2006/relationships/slide" Target="slide27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6.xml"/><Relationship Id="rId11" Type="http://schemas.openxmlformats.org/officeDocument/2006/relationships/slide" Target="slide16.xml"/><Relationship Id="rId10" Type="http://schemas.openxmlformats.org/officeDocument/2006/relationships/tags" Target="../tags/tag5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file:///C:\Documents and Settings\Administrator\&#26700;&#38754;\&#29289;&#29702;&#65288;&#23665;&#35199;&#65289;\&#23665;&#35199;&#29289;&#29702;\XL26.TIF" TargetMode="Externa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17.em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18.em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file:///C:\Documents and Settings\Administrator\&#26700;&#38754;\&#29289;&#29702;&#65288;&#23665;&#35199;&#65289;\&#23665;&#35199;&#29289;&#29702;\XL29.TIF" TargetMode="Externa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20.em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1.xml"/><Relationship Id="rId3" Type="http://schemas.openxmlformats.org/officeDocument/2006/relationships/slide" Target="slide4.xml"/><Relationship Id="rId2" Type="http://schemas.openxmlformats.org/officeDocument/2006/relationships/slide" Target="slide7.xml"/><Relationship Id="rId1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6.tiff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image" Target="../media/image24.emf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.xml"/><Relationship Id="rId3" Type="http://schemas.openxmlformats.org/officeDocument/2006/relationships/image" Target="file:///C:\Documents and Settings\Administrator\&#26700;&#38754;\&#29289;&#29702;&#65288;&#23665;&#35199;&#65289;\&#23665;&#35199;&#29289;&#29702;\XL35.TIF" TargetMode="External"/><Relationship Id="rId2" Type="http://schemas.openxmlformats.org/officeDocument/2006/relationships/image" Target="../media/image25.png"/><Relationship Id="rId1" Type="http://schemas.openxmlformats.org/officeDocument/2006/relationships/image" Target="../media/image5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image" Target="../media/image26.emf"/><Relationship Id="rId1" Type="http://schemas.openxmlformats.org/officeDocument/2006/relationships/image" Target="../media/image6.tiff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8.xml"/><Relationship Id="rId2" Type="http://schemas.openxmlformats.org/officeDocument/2006/relationships/image" Target="file:///C:\Documents and Settings\Administrator\&#26700;&#38754;\&#29289;&#29702;&#65288;&#23665;&#35199;&#65289;\&#23665;&#35199;&#29289;&#29702;\XL37.TIF" TargetMode="External"/><Relationship Id="rId1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9.xml"/><Relationship Id="rId2" Type="http://schemas.openxmlformats.org/officeDocument/2006/relationships/image" Target="../media/image4.tiff"/><Relationship Id="rId1" Type="http://schemas.openxmlformats.org/officeDocument/2006/relationships/image" Target="../media/image5.tiff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0.xml"/><Relationship Id="rId2" Type="http://schemas.openxmlformats.org/officeDocument/2006/relationships/image" Target="file:///C:\Documents and Settings\Administrator\&#26700;&#38754;\2020&#23665;&#35199;&#29289;&#29702;9.2&#34917;&#21333;&#29255;\&#34382;27A.TIF" TargetMode="External"/><Relationship Id="rId1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1.xml"/><Relationship Id="rId2" Type="http://schemas.openxmlformats.org/officeDocument/2006/relationships/image" Target="../media/image29.emf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2.xml"/><Relationship Id="rId1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image" Target="file:///C:\Documents and Settings\Administrator\&#26700;&#38754;\2020&#23665;&#35199;&#29289;&#29702;9.2&#34917;&#21333;&#29255;\W95.tif" TargetMode="External"/><Relationship Id="rId1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4.xml"/><Relationship Id="rId2" Type="http://schemas.openxmlformats.org/officeDocument/2006/relationships/image" Target="file:///C:\Documents and Settings\Administrator\&#26700;&#38754;\2020&#23665;&#35199;&#29289;&#29702;9.2&#34917;&#21333;&#29255;\&#34382;27.TIF" TargetMode="External"/><Relationship Id="rId1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image" Target="file:///C:\Documents and Settings\Administrator\&#26700;&#38754;\2020&#23665;&#35199;&#29289;&#29702;9.2&#34917;&#21333;&#29255;\W84.TIF" TargetMode="External"/><Relationship Id="rId1" Type="http://schemas.openxmlformats.org/officeDocument/2006/relationships/image" Target="../media/image33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2" Type="http://schemas.openxmlformats.org/officeDocument/2006/relationships/image" Target="../media/image34.emf"/><Relationship Id="rId1" Type="http://schemas.openxmlformats.org/officeDocument/2006/relationships/image" Target="../media/image6.tiff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7.xml"/><Relationship Id="rId1" Type="http://schemas.openxmlformats.org/officeDocument/2006/relationships/image" Target="../media/image35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8.xml"/><Relationship Id="rId2" Type="http://schemas.openxmlformats.org/officeDocument/2006/relationships/image" Target="../media/image36.png"/><Relationship Id="rId1" Type="http://schemas.openxmlformats.org/officeDocument/2006/relationships/image" Target="../media/image6.tiff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image" Target="../media/image37.emf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0.xml"/><Relationship Id="rId2" Type="http://schemas.openxmlformats.org/officeDocument/2006/relationships/image" Target="../media/image38.emf"/><Relationship Id="rId1" Type="http://schemas.openxmlformats.org/officeDocument/2006/relationships/image" Target="../media/image5.tiff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slide" Target="slide3.xml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4.xml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5.xml"/><Relationship Id="rId1" Type="http://schemas.openxmlformats.org/officeDocument/2006/relationships/image" Target="../media/image39.emf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6.xml"/><Relationship Id="rId1" Type="http://schemas.openxmlformats.org/officeDocument/2006/relationships/image" Target="../media/image39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9.xml"/><Relationship Id="rId2" Type="http://schemas.openxmlformats.org/officeDocument/2006/relationships/image" Target="../media/image41.emf"/><Relationship Id="rId1" Type="http://schemas.openxmlformats.org/officeDocument/2006/relationships/image" Target="../media/image4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1.xml"/><Relationship Id="rId1" Type="http://schemas.openxmlformats.org/officeDocument/2006/relationships/image" Target="../media/image6.tif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3" Type="http://schemas.openxmlformats.org/officeDocument/2006/relationships/slide" Target="slide3.xml"/><Relationship Id="rId2" Type="http://schemas.openxmlformats.org/officeDocument/2006/relationships/image" Target="../media/image4.tiff"/><Relationship Id="rId1" Type="http://schemas.openxmlformats.org/officeDocument/2006/relationships/tags" Target="../tags/tag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1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7.xml"/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6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Relationship Id="rId3" Type="http://schemas.openxmlformats.org/officeDocument/2006/relationships/image" Target="file:///C:\Documents and Settings\Administrator\&#26700;&#38754;\&#29289;&#29702;&#65288;&#23665;&#35199;&#65289;\&#23665;&#35199;&#29289;&#29702;\XL53.TIF" TargetMode="External"/><Relationship Id="rId2" Type="http://schemas.openxmlformats.org/officeDocument/2006/relationships/image" Target="../media/image44.png"/><Relationship Id="rId1" Type="http://schemas.openxmlformats.org/officeDocument/2006/relationships/image" Target="../media/image6.tif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emf"/><Relationship Id="rId2" Type="http://schemas.openxmlformats.org/officeDocument/2006/relationships/image" Target="../media/image7.tiff"/><Relationship Id="rId1" Type="http://schemas.openxmlformats.org/officeDocument/2006/relationships/image" Target="../media/image2.tiff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slide" Target="slide3.xml"/><Relationship Id="rId6" Type="http://schemas.openxmlformats.org/officeDocument/2006/relationships/image" Target="file:///C:\Documents and Settings\Administrator\&#26700;&#38754;\&#29289;&#29702;&#65288;&#23665;&#35199;&#65289;\&#23665;&#35199;&#29289;&#29702;\XL13.TIF" TargetMode="External"/><Relationship Id="rId5" Type="http://schemas.openxmlformats.org/officeDocument/2006/relationships/image" Target="../media/image5.png"/><Relationship Id="rId4" Type="http://schemas.openxmlformats.org/officeDocument/2006/relationships/image" Target="file:///C:\Documents and Settings\Administrator\&#26700;&#38754;\&#29289;&#29702;&#65288;&#23665;&#35199;&#65289;\&#23665;&#35199;&#29289;&#29702;\XL12.TIF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image" Target="../media/image1.tif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171190" y="2662555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第二章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光现象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62915" y="2046605"/>
          <a:ext cx="11266170" cy="383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745"/>
                <a:gridCol w="5391785"/>
                <a:gridCol w="4993640"/>
              </a:tblGrid>
              <a:tr h="802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镜面反射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漫反射(2014.30)</a:t>
                      </a:r>
                      <a:endParaRPr lang="zh-CN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802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视觉效果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人在反射光线的范围内看到的物体很亮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不在反射光线的范围内看不到物体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人能从不同的方向看到物体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2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都遵循光的________定律；光路都是________的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1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玻璃幕墙刺眼、平静水面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反光等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桌面、墙面、书本、黑板等的反射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991100" y="4275455"/>
            <a:ext cx="127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40065" y="4275455"/>
            <a:ext cx="1407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可逆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694545" y="12750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42365" y="1123950"/>
            <a:ext cx="5143500" cy="521970"/>
            <a:chOff x="894" y="3246"/>
            <a:chExt cx="810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1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平面镜成像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072515" y="1699895"/>
            <a:ext cx="99987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：光的________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2．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(1)所成像的大小与物体的大小________；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特别提醒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sz="2400">
                <a:latin typeface="宋体" panose="02010600030101010101" pitchFamily="2" charset="-122"/>
                <a:cs typeface="Times New Roman" panose="02020603050405020304" pitchFamily="18" charset="0"/>
              </a:rPr>
              <a:t>像的大小与平面镜的大小以及物体距离平面镜的远近无关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(2)像和物体到平面镜的距离________；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(3)像和物体的连线与镜面________；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(4)平面镜成________．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综合表述为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：平面镜所成的像与物体关于镜面________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0" y="1261745"/>
            <a:ext cx="2954655" cy="2111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94710" y="1783080"/>
            <a:ext cx="993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03215" y="2905125"/>
            <a:ext cx="1114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972685" y="4053205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757420" y="4555490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91790" y="5129530"/>
            <a:ext cx="981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虚像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340600" y="5631815"/>
            <a:ext cx="1013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对称</a:t>
            </a:r>
            <a:endParaRPr lang="zh-CN" altLang="en-US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036685" y="52330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25450" y="711200"/>
            <a:ext cx="88582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实像和虚像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实像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：光屏能承接到所成的像(实际光线会聚而成)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虚像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：光屏不能承接到所成的像(光线的反向延长线相交而成)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：穿衣镜、潜望镜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5．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凸面镜和凹面镜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425450" y="3706495"/>
          <a:ext cx="11341735" cy="27139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2405"/>
                <a:gridCol w="4304030"/>
                <a:gridCol w="4305300"/>
              </a:tblGrid>
              <a:tr h="7372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凸面镜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凹面镜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9767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581" descr="C:\Documents and Settings\Administrator\桌面\物理（山西）\山西物理\XL1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374515" y="4582160"/>
            <a:ext cx="1997075" cy="1595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80" descr="C:\Documents and Settings\Administrator\桌面\物理（山西）\山西物理\XL18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642985" y="4614545"/>
            <a:ext cx="2084070" cy="1563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6" action="ppaction://hlinksldjump"/>
          </p:cNvPr>
          <p:cNvSpPr/>
          <p:nvPr/>
        </p:nvSpPr>
        <p:spPr>
          <a:xfrm>
            <a:off x="9622790" y="281114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768350" y="1962785"/>
          <a:ext cx="10718800" cy="2421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9040"/>
                <a:gridCol w="4182110"/>
                <a:gridCol w="5327650"/>
              </a:tblGrid>
              <a:tr h="6432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凸面镜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凹面镜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2001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对光有________作用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起到扩大视野的作用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对光有________作用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起到会聚光能的作用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汽车后视镜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路口的反光镜等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太阳灶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汽车前灯的反光装置等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244215" y="2743200"/>
            <a:ext cx="965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22820" y="2743200"/>
            <a:ext cx="824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会聚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52610" y="48209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741045" y="1575435"/>
            <a:ext cx="3592195" cy="522249"/>
            <a:chOff x="894" y="3246"/>
            <a:chExt cx="5657" cy="840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657" cy="8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光的色散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40"/>
              <a:chOff x="6686" y="8865"/>
              <a:chExt cx="2836" cy="896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669290" y="2306320"/>
            <a:ext cx="109499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1666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英国物理学家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用玻璃三棱镜分解了太阳光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揭开了光的颜色之谜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．</a:t>
            </a:r>
            <a:r>
              <a:rPr lang="zh-CN" sz="2400">
                <a:ea typeface="黑体" panose="02010609060101010101" pitchFamily="49" charset="-122"/>
                <a:sym typeface="+mn-ea"/>
              </a:rPr>
              <a:t>色散：</a:t>
            </a:r>
            <a:r>
              <a:rPr lang="zh-CN" sz="2400">
                <a:sym typeface="+mn-ea"/>
              </a:rPr>
              <a:t>太阳光是白光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它通过棱镜后被分解成七种颜色的光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这种现象叫光的色散．如果用一个白屏来承接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在白屏上就形成一条彩色的光带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颜色依次是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3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．</a:t>
            </a:r>
            <a:r>
              <a:rPr lang="zh-CN" sz="2400">
                <a:ea typeface="黑体" panose="02010609060101010101" pitchFamily="49" charset="-122"/>
                <a:sym typeface="+mn-ea"/>
              </a:rPr>
              <a:t>光的三原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色：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</a:t>
            </a:r>
            <a:r>
              <a:rPr lang="zh-CN" sz="2400">
                <a:sym typeface="+mn-ea"/>
              </a:rPr>
              <a:t>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08170" y="2450465"/>
            <a:ext cx="975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牛顿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29920" y="4611370"/>
            <a:ext cx="4242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红、橙、黄、绿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、蓝、靛、紫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93745" y="5200650"/>
            <a:ext cx="1788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红、绿、蓝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48115" y="5200650"/>
            <a:ext cx="2034540" cy="467995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59460" y="2469515"/>
          <a:ext cx="10702290" cy="3235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7700"/>
                <a:gridCol w="4196080"/>
                <a:gridCol w="4588510"/>
              </a:tblGrid>
              <a:tr h="5626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红外线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紫外线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864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光谱的红光之外的辐射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光谱的紫光之外的辐射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7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特性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热效应、穿透云雾能力强等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荧光效应、杀毒灭菌、促进骨骼生长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22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应用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遥控器、红外线夜视仪、诊断疾病等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验钞机、灭菌灯等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01675" y="1617345"/>
            <a:ext cx="2464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看不见的光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27210" y="15354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79145" y="2035810"/>
            <a:ext cx="77279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命题点：小孔成像原理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某同学制作的小孔成像装置，在易拉罐底部扎一个圆孔，顶部剪去后，蒙上一层塑料薄膜，蜡烛发光时会在塑料薄膜上看到烛焰________(选填“倒立”或“正立”)的________(选填“虚”或“实”)像，这是根据________________原理形成的．若只将圆孔改为三角形，则像的形状________(选填“改变”或“不改变”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0465" y="4752975"/>
            <a:ext cx="24841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RJ八上P70图4.1－6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25195" y="1219200"/>
            <a:ext cx="3413125" cy="648335"/>
            <a:chOff x="1456" y="3050"/>
            <a:chExt cx="5375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38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465" y="2689225"/>
            <a:ext cx="2192020" cy="16541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85790" y="3814445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61310" y="4330065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72820" y="4876165"/>
            <a:ext cx="2125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光沿直线传播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39035" y="5480050"/>
            <a:ext cx="1183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不改变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78230" y="1830705"/>
            <a:ext cx="65335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命题点：光的反射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如图所示，小红能够看到地上的课本，是因为课本________(选填“吸收”或“反射”)的光进入眼睛；小红可以从不同方向看到课本，是因为光在课本表面发生了________(选填“镜面反射”或“漫反射”)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76" descr="C:\Documents and Settings\Administrator\桌面\物理（山西）\山西物理\XL2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76260" y="2191385"/>
            <a:ext cx="2411730" cy="194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263255" y="4592320"/>
            <a:ext cx="29464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4.2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2336800" y="3082925"/>
            <a:ext cx="908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86530" y="4131945"/>
            <a:ext cx="1219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漫反射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1210" y="2045970"/>
            <a:ext cx="65335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命题点：平面镜的成像特点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3．如图，演员正对着镜子画脸谱，镜中像的大小与人脸的大小________，像和人到镜面的距离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____，镜子里成的像是________(选填“实像”或“虚像”)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50275" y="4558030"/>
            <a:ext cx="233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sz="1800">
                <a:latin typeface="Times New Roman" panose="02020603050405020304" pitchFamily="18" charset="0"/>
                <a:cs typeface="Times New Roman" panose="02020603050405020304" pitchFamily="18" charset="0"/>
              </a:rPr>
              <a:t>八上P78图4.3－4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4520" y="2345055"/>
            <a:ext cx="2964180" cy="19761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68980" y="3270885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72540" y="3792220"/>
            <a:ext cx="848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相等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47260" y="3792220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虚像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32180" y="2323465"/>
            <a:ext cx="68110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命题点：凸面镜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4．如图是街头路口的反光镜，这种反光镜是________(选填“凸”“凹”或“平”)面镜，其对光具有________作用，可以起到________视野的作用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4570" y="2072640"/>
            <a:ext cx="1881505" cy="20904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479155" y="4548505"/>
            <a:ext cx="25698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76045" y="3515360"/>
            <a:ext cx="560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凸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00785" y="406146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发散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99940" y="4133215"/>
            <a:ext cx="93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扩大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233420" y="1024277"/>
            <a:ext cx="6338887" cy="810904"/>
            <a:chOff x="3671" y="4155"/>
            <a:chExt cx="9982" cy="1278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155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233420" y="272923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233420" y="361696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4254500" y="4549775"/>
            <a:ext cx="14490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8" action="ppaction://hlinksldjump"/>
          </p:cNvPr>
          <p:cNvSpPr/>
          <p:nvPr/>
        </p:nvSpPr>
        <p:spPr>
          <a:xfrm>
            <a:off x="6478905" y="4549775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3233420" y="5198110"/>
            <a:ext cx="6338887" cy="822325"/>
            <a:chOff x="3671" y="4200"/>
            <a:chExt cx="9982" cy="1296"/>
          </a:xfrm>
        </p:grpSpPr>
        <p:sp>
          <p:nvSpPr>
            <p:cNvPr id="6" name="文本框 104">
              <a:hlinkClick r:id="rId9" action="ppaction://hlinksldjump"/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活动建议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7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8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1" action="ppaction://hlinksldjump"/>
          </p:cNvPr>
          <p:cNvSpPr/>
          <p:nvPr/>
        </p:nvSpPr>
        <p:spPr>
          <a:xfrm>
            <a:off x="6534150" y="1995805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803650" y="199580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0425" y="2108200"/>
            <a:ext cx="68110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命题点：光现象辨识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如图所示，叉鱼时要瞄准鱼的下方才能叉到鱼，说明人眼看到鱼在水中的位置比实际位置要________(选填“深”或“浅”)，这是由光的________现象引起的.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1305" y="2108200"/>
            <a:ext cx="3219450" cy="2256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61045" y="4601210"/>
            <a:ext cx="27597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00785" y="3904615"/>
            <a:ext cx="661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浅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40170" y="3904615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7725" y="1287145"/>
            <a:ext cx="68110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命题点：光现象辨识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．如图所示，碗里放有一枚硬币，慢慢后退，直至眼睛恰好看不到硬币，此时看不到硬币是因为____________；沿碗壁缓缓向碗中加水，又能重新看见硬币，这是利用了光的________现象，此时看到的是________(选填“虚”或“实”)像，人眼看到的硬币比真实的硬币位置要________(选填“高”或“低”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72" descr="C:\Documents and Settings\Administrator\桌面\物理（山西）\山西物理\XL2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856855" y="2720340"/>
            <a:ext cx="3125470" cy="1416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26780" y="4509135"/>
            <a:ext cx="2455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7725" y="3055620"/>
            <a:ext cx="222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光沿直线传播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085080" y="3624580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折射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88285" y="4156710"/>
            <a:ext cx="50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28590" y="4733925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80390" y="1316990"/>
            <a:ext cx="104984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命题点：平面镜的成像特点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7．检查视力的时候， 视力表放在被测者头部的后上方，如图所示．被测者看到视力表在平面镜中的像是______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(选填“实像”或“虚像”)，视力表在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镜中的像与被测者相距______m; 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若视力表全长为0.8 m，则视力表在平面镜中的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长度为______m，被测者靠近镜子，看到的视力表的像________(选填“变大”“变小”或“不变” 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885" y="2654300"/>
            <a:ext cx="5251450" cy="1548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00415" y="4329430"/>
            <a:ext cx="23590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P80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12615" y="2560955"/>
            <a:ext cx="958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虚像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88435" y="3653790"/>
            <a:ext cx="423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32915" y="4775835"/>
            <a:ext cx="664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18475" y="4775835"/>
            <a:ext cx="81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1700" y="1864995"/>
            <a:ext cx="72224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命题点：光的色散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如图所示，一束太阳光通过三棱镜折射后，被分解成七种颜色的光，在白色光屏上形成一条彩带，这种现象叫光的________；彩带中在红光之外且靠近红光的是________(选填“红外”或“紫外”)线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2033270"/>
            <a:ext cx="1943100" cy="2361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19490" y="4551680"/>
            <a:ext cx="26041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1800">
                <a:cs typeface="仿宋_GB2312" charset="0"/>
              </a:rPr>
              <a:t>；沪粤八上</a:t>
            </a:r>
            <a:r>
              <a:rPr lang="en-US" sz="18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P49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</a:t>
            </a:r>
            <a:r>
              <a:rPr lang="zh-CN" sz="1800">
                <a:cs typeface="仿宋_GB2312" charset="0"/>
              </a:rPr>
              <a:t>相似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94940" y="3629660"/>
            <a:ext cx="1253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色散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858645" y="4199890"/>
            <a:ext cx="958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红外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7220" y="1109345"/>
            <a:ext cx="81578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命题点：光的反射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如图所示，雨后晴朗的夜晚，路上有些积水，甲、乙两同学在较暗的月光下相向而行，为了不踩到地上的积水，他们根据生活经验判断：迎着月光走，地上发亮的是水；背着月光走，地上发暗的是水．请你根据所学的知识进行解释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569" descr="C:\Documents and Settings\Administrator\桌面\物理（山西）\山西物理\XL2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75065" y="1551305"/>
            <a:ext cx="2743200" cy="197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949055" y="3707130"/>
            <a:ext cx="26384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1800">
                <a:cs typeface="仿宋_GB2312" charset="0"/>
              </a:rPr>
              <a:t>沪粤八</a:t>
            </a:r>
            <a:r>
              <a:rPr lang="zh-CN" sz="1800">
                <a:latin typeface="Times New Roman" panose="02020603050405020304" pitchFamily="18" charset="0"/>
                <a:ea typeface="宋体" panose="02010600030101010101" pitchFamily="2" charset="-122"/>
              </a:rPr>
              <a:t>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P55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23)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2775" y="3970655"/>
            <a:ext cx="105359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迎着月光走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月亮反射的光在有积水的地方发生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镜面反射进入人眼，故地上发亮的是水；背着月光走，月亮反射的光在有积水的地方发生镜面反射不能进入人眼，月亮反射的光在没有积水的地方发生漫反射，有部分光线进入人眼，故地上发暗的是水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0075" y="994410"/>
            <a:ext cx="109277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制作小孔成像装置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所需器材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：一端开口的空罐、一片半透明塑料膜、蜡烛、火柴．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制作步骤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：①在空罐的底部中央打一个小孔，再用半透明的塑料膜蒙在空罐的口上；②用火柴将蜡烛点燃，将空罐的小孔正对蜡烛烛焰．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：在半透明的塑料膜上可以看到烛焰________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(选填“正立”或“倒立”)的________(选填“虚”或“实”)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像；若将烛焰远离小孔，则薄膜上烛焰的像________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(选填“变大”“变小”或“不变”)．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小孔成像原理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：______________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7420" y="3081655"/>
            <a:ext cx="2676525" cy="1699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85860" y="5024120"/>
            <a:ext cx="22402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P70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4.1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5)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26200" y="3342640"/>
            <a:ext cx="885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60215" y="3803015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66230" y="442214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835910" y="5497830"/>
            <a:ext cx="2096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光沿直线传播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6440" y="1263650"/>
            <a:ext cx="105340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sz="2400">
                <a:cs typeface="Times New Roman" panose="02020603050405020304" pitchFamily="18" charset="0"/>
              </a:rPr>
              <a:t>. 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验证白光是由七种色光混合而成的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实验器材</a:t>
            </a:r>
            <a:r>
              <a:rPr sz="2400">
                <a:cs typeface="Times New Roman" panose="02020603050405020304" pitchFamily="18" charset="0"/>
                <a:sym typeface="+mn-ea"/>
              </a:rPr>
              <a:t>：有一定深度的盘子、平面镜、一张白纸、适量的水；</a:t>
            </a:r>
            <a:endParaRPr sz="2400"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cs typeface="Times New Roman" panose="02020603050405020304" pitchFamily="18" charset="0"/>
                <a:sym typeface="+mn-ea"/>
              </a:rPr>
              <a:t>实验步骤：①在深盘中装适量的水，将平面镜斜靠在</a:t>
            </a:r>
            <a:endParaRPr sz="2400"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cs typeface="Times New Roman" panose="02020603050405020304" pitchFamily="18" charset="0"/>
                <a:sym typeface="+mn-ea"/>
              </a:rPr>
              <a:t>深盘的边缘并使平面镜的下部浸入水中；②让一束阳</a:t>
            </a:r>
            <a:endParaRPr sz="2400"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cs typeface="Times New Roman" panose="02020603050405020304" pitchFamily="18" charset="0"/>
                <a:sym typeface="+mn-ea"/>
              </a:rPr>
              <a:t>光照射在水下的平面镜上，用白纸承接反射的光，</a:t>
            </a:r>
            <a:endParaRPr sz="2400"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cs typeface="Times New Roman" panose="02020603050405020304" pitchFamily="18" charset="0"/>
                <a:sym typeface="+mn-ea"/>
              </a:rPr>
              <a:t>观察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________________．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实验现象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：____________________________________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实验结论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：____________________________________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7730" y="2705100"/>
            <a:ext cx="2903855" cy="1875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840470" y="4728210"/>
            <a:ext cx="24307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八上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P85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4.5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2)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1517015" y="4094480"/>
            <a:ext cx="2400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白纸上光的颜色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21585" y="4626610"/>
            <a:ext cx="4258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白纸上出现七种不同颜色的光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21585" y="5217160"/>
            <a:ext cx="4258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白光是由七种色光混合而成的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10185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6940" y="1872615"/>
            <a:ext cx="5768340" cy="737235"/>
            <a:chOff x="87" y="2949"/>
            <a:chExt cx="908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49"/>
              <a:ext cx="9011" cy="1161"/>
              <a:chOff x="273" y="2949"/>
              <a:chExt cx="901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49"/>
                <a:ext cx="539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光现象辨识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6年3考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835660" y="2737485"/>
            <a:ext cx="100755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(2019山西16题3分)中华文化博大精深，有些成语包含了大量的自然现象与物理规律．下列成语所描述的现象，能用光的反射解释的是(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一叶障目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B. 立竿见影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镜花水月  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D. 形影不离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52915" y="3418840"/>
            <a:ext cx="636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8035" y="1238250"/>
            <a:ext cx="10353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(2017山西14题3分)下列四种情景中，属于光的反射现象的是(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6605" y="1986280"/>
            <a:ext cx="5702935" cy="38411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23070" y="1402715"/>
            <a:ext cx="634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8035" y="1022985"/>
            <a:ext cx="10353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3. (2014山西13题3分)“人说山西好风光”，下列图片中的现象，属于光的反射形成的是(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0" y="2221865"/>
            <a:ext cx="6909435" cy="3901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26640" y="1707515"/>
            <a:ext cx="537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331460" y="2948305"/>
            <a:ext cx="1273175" cy="897255"/>
          </a:xfrm>
          <a:custGeom>
            <a:avLst/>
            <a:gdLst>
              <a:gd name="rtl" fmla="*/ 195360 w 1053360"/>
              <a:gd name="rtt" fmla="*/ 114840 h 475200"/>
              <a:gd name="rtr" fmla="*/ 855360 w 1053360"/>
              <a:gd name="rtb" fmla="*/ 372240 h 475200"/>
            </a:gdLst>
            <a:ahLst/>
            <a:cxnLst/>
            <a:rect l="rtl" t="rtt" r="rtr" b="rtb"/>
            <a:pathLst>
              <a:path w="1053360" h="475200">
                <a:moveTo>
                  <a:pt x="237600" y="0"/>
                </a:moveTo>
                <a:lnTo>
                  <a:pt x="815760" y="0"/>
                </a:lnTo>
                <a:cubicBezTo>
                  <a:pt x="946986" y="0"/>
                  <a:pt x="1053360" y="106374"/>
                  <a:pt x="1053360" y="237600"/>
                </a:cubicBezTo>
                <a:cubicBezTo>
                  <a:pt x="1053360" y="368826"/>
                  <a:pt x="946986" y="475200"/>
                  <a:pt x="815760" y="475200"/>
                </a:cubicBezTo>
                <a:lnTo>
                  <a:pt x="237600" y="475200"/>
                </a:lnTo>
                <a:cubicBezTo>
                  <a:pt x="106374" y="475200"/>
                  <a:pt x="0" y="368826"/>
                  <a:pt x="0" y="237600"/>
                </a:cubicBezTo>
                <a:cubicBezTo>
                  <a:pt x="0" y="106374"/>
                  <a:pt x="106374" y="0"/>
                  <a:pt x="237600" y="0"/>
                </a:cubicBezTo>
                <a:close/>
              </a:path>
            </a:pathLst>
          </a:custGeom>
          <a:solidFill>
            <a:srgbClr val="FFFFFF"/>
          </a:solidFill>
          <a:ln w="26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+mn-ea"/>
              </a:rPr>
              <a:t>光现象</a:t>
            </a:r>
            <a:endParaRPr sz="2400" b="1">
              <a:solidFill>
                <a:srgbClr val="454545"/>
              </a:solidFill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704965" y="4088130"/>
            <a:ext cx="2078355" cy="974090"/>
            <a:chOff x="10558" y="7003"/>
            <a:chExt cx="3273" cy="1534"/>
          </a:xfrm>
        </p:grpSpPr>
        <p:sp>
          <p:nvSpPr>
            <p:cNvPr id="105" name="MMConnector"/>
            <p:cNvSpPr/>
            <p:nvPr/>
          </p:nvSpPr>
          <p:spPr>
            <a:xfrm>
              <a:off x="10558" y="7003"/>
              <a:ext cx="1476" cy="1474"/>
            </a:xfrm>
            <a:custGeom>
              <a:avLst/>
              <a:gdLst/>
              <a:ahLst/>
              <a:cxnLst/>
              <a:pathLst>
                <a:path w="775541" h="519563">
                  <a:moveTo>
                    <a:pt x="-150548" y="-187199"/>
                  </a:moveTo>
                  <a:cubicBezTo>
                    <a:pt x="-162752" y="-198499"/>
                    <a:pt x="-178290" y="-197536"/>
                    <a:pt x="-186624" y="-187946"/>
                  </a:cubicBezTo>
                  <a:cubicBezTo>
                    <a:pt x="-194958" y="-178356"/>
                    <a:pt x="-193511" y="-163116"/>
                    <a:pt x="-180853" y="-152327"/>
                  </a:cubicBezTo>
                  <a:cubicBezTo>
                    <a:pt x="-169344" y="-142518"/>
                    <a:pt x="-157834" y="-132708"/>
                    <a:pt x="-146503" y="-122631"/>
                  </a:cubicBezTo>
                  <a:cubicBezTo>
                    <a:pt x="-135171" y="-112553"/>
                    <a:pt x="-124018" y="-102208"/>
                    <a:pt x="-112955" y="-91729"/>
                  </a:cubicBezTo>
                  <a:cubicBezTo>
                    <a:pt x="-101893" y="-81250"/>
                    <a:pt x="-90923" y="-70636"/>
                    <a:pt x="-80024" y="-59909"/>
                  </a:cubicBezTo>
                  <a:cubicBezTo>
                    <a:pt x="-69126" y="-49182"/>
                    <a:pt x="-58299" y="-38342"/>
                    <a:pt x="-47506" y="-27436"/>
                  </a:cubicBezTo>
                  <a:cubicBezTo>
                    <a:pt x="-36712" y="-16529"/>
                    <a:pt x="-25951" y="-5557"/>
                    <a:pt x="-15187" y="5442"/>
                  </a:cubicBezTo>
                  <a:cubicBezTo>
                    <a:pt x="-4423" y="16442"/>
                    <a:pt x="6344" y="27470"/>
                    <a:pt x="17152" y="38485"/>
                  </a:cubicBezTo>
                  <a:cubicBezTo>
                    <a:pt x="27959" y="49500"/>
                    <a:pt x="38808" y="60503"/>
                    <a:pt x="49736" y="71453"/>
                  </a:cubicBezTo>
                  <a:cubicBezTo>
                    <a:pt x="60663" y="82403"/>
                    <a:pt x="71669" y="93300"/>
                    <a:pt x="82793" y="104101"/>
                  </a:cubicBezTo>
                  <a:cubicBezTo>
                    <a:pt x="93916" y="114901"/>
                    <a:pt x="105157" y="125605"/>
                    <a:pt x="116551" y="136165"/>
                  </a:cubicBezTo>
                  <a:cubicBezTo>
                    <a:pt x="127946" y="146724"/>
                    <a:pt x="139496" y="157139"/>
                    <a:pt x="151235" y="167357"/>
                  </a:cubicBezTo>
                  <a:cubicBezTo>
                    <a:pt x="162975" y="177574"/>
                    <a:pt x="174905" y="187594"/>
                    <a:pt x="187056" y="197356"/>
                  </a:cubicBezTo>
                  <a:cubicBezTo>
                    <a:pt x="199207" y="207118"/>
                    <a:pt x="211581" y="216623"/>
                    <a:pt x="224200" y="225805"/>
                  </a:cubicBezTo>
                  <a:cubicBezTo>
                    <a:pt x="236820" y="234986"/>
                    <a:pt x="249687" y="243845"/>
                    <a:pt x="262814" y="252309"/>
                  </a:cubicBezTo>
                  <a:cubicBezTo>
                    <a:pt x="275942" y="260774"/>
                    <a:pt x="289331" y="268845"/>
                    <a:pt x="302981" y="276450"/>
                  </a:cubicBezTo>
                  <a:cubicBezTo>
                    <a:pt x="316631" y="284056"/>
                    <a:pt x="330541" y="291196"/>
                    <a:pt x="344699" y="297806"/>
                  </a:cubicBezTo>
                  <a:cubicBezTo>
                    <a:pt x="358857" y="304416"/>
                    <a:pt x="373262" y="310495"/>
                    <a:pt x="387870" y="315990"/>
                  </a:cubicBezTo>
                  <a:cubicBezTo>
                    <a:pt x="402477" y="321485"/>
                    <a:pt x="417286" y="326396"/>
                    <a:pt x="432295" y="330694"/>
                  </a:cubicBezTo>
                  <a:cubicBezTo>
                    <a:pt x="447304" y="334991"/>
                    <a:pt x="462512" y="338674"/>
                    <a:pt x="477699" y="341726"/>
                  </a:cubicBezTo>
                  <a:cubicBezTo>
                    <a:pt x="492886" y="344778"/>
                    <a:pt x="508052" y="347199"/>
                    <a:pt x="523763" y="349036"/>
                  </a:cubicBezTo>
                  <a:cubicBezTo>
                    <a:pt x="539474" y="350872"/>
                    <a:pt x="555731" y="352125"/>
                    <a:pt x="570168" y="352705"/>
                  </a:cubicBezTo>
                  <a:cubicBezTo>
                    <a:pt x="584605" y="353285"/>
                    <a:pt x="597222" y="353193"/>
                    <a:pt x="609840" y="353100"/>
                  </a:cubicBezTo>
                  <a:cubicBezTo>
                    <a:pt x="612216" y="353083"/>
                    <a:pt x="613800" y="351615"/>
                    <a:pt x="613800" y="349800"/>
                  </a:cubicBezTo>
                  <a:cubicBezTo>
                    <a:pt x="613800" y="347985"/>
                    <a:pt x="612215" y="346580"/>
                    <a:pt x="609840" y="346500"/>
                  </a:cubicBezTo>
                  <a:cubicBezTo>
                    <a:pt x="597363" y="346078"/>
                    <a:pt x="584885" y="345656"/>
                    <a:pt x="570672" y="344499"/>
                  </a:cubicBezTo>
                  <a:cubicBezTo>
                    <a:pt x="556459" y="343342"/>
                    <a:pt x="540511" y="341450"/>
                    <a:pt x="525154" y="339011"/>
                  </a:cubicBezTo>
                  <a:cubicBezTo>
                    <a:pt x="509797" y="336573"/>
                    <a:pt x="495032" y="333588"/>
                    <a:pt x="480298" y="329991"/>
                  </a:cubicBezTo>
                  <a:cubicBezTo>
                    <a:pt x="465564" y="326395"/>
                    <a:pt x="450861" y="322186"/>
                    <a:pt x="436401" y="317395"/>
                  </a:cubicBezTo>
                  <a:cubicBezTo>
                    <a:pt x="421940" y="312603"/>
                    <a:pt x="407721" y="307229"/>
                    <a:pt x="393736" y="301301"/>
                  </a:cubicBezTo>
                  <a:cubicBezTo>
                    <a:pt x="379751" y="295373"/>
                    <a:pt x="366001" y="288892"/>
                    <a:pt x="352518" y="281909"/>
                  </a:cubicBezTo>
                  <a:cubicBezTo>
                    <a:pt x="339034" y="274925"/>
                    <a:pt x="325819" y="267440"/>
                    <a:pt x="312873" y="259512"/>
                  </a:cubicBezTo>
                  <a:cubicBezTo>
                    <a:pt x="299927" y="251585"/>
                    <a:pt x="287251" y="243215"/>
                    <a:pt x="274837" y="234468"/>
                  </a:cubicBezTo>
                  <a:cubicBezTo>
                    <a:pt x="262422" y="225721"/>
                    <a:pt x="250269" y="216596"/>
                    <a:pt x="238356" y="207156"/>
                  </a:cubicBezTo>
                  <a:cubicBezTo>
                    <a:pt x="226443" y="197716"/>
                    <a:pt x="214769" y="187961"/>
                    <a:pt x="203306" y="177949"/>
                  </a:cubicBezTo>
                  <a:cubicBezTo>
                    <a:pt x="191843" y="167938"/>
                    <a:pt x="180591" y="157670"/>
                    <a:pt x="169513" y="147199"/>
                  </a:cubicBezTo>
                  <a:cubicBezTo>
                    <a:pt x="158436" y="136727"/>
                    <a:pt x="147534" y="126052"/>
                    <a:pt x="136768" y="115221"/>
                  </a:cubicBezTo>
                  <a:cubicBezTo>
                    <a:pt x="126003" y="104389"/>
                    <a:pt x="115375" y="93401"/>
                    <a:pt x="104843" y="82299"/>
                  </a:cubicBezTo>
                  <a:cubicBezTo>
                    <a:pt x="94312" y="71198"/>
                    <a:pt x="83878" y="59981"/>
                    <a:pt x="73499" y="48690"/>
                  </a:cubicBezTo>
                  <a:cubicBezTo>
                    <a:pt x="63121" y="37398"/>
                    <a:pt x="52798" y="26030"/>
                    <a:pt x="42491" y="14623"/>
                  </a:cubicBezTo>
                  <a:cubicBezTo>
                    <a:pt x="32183" y="3215"/>
                    <a:pt x="21890" y="-8232"/>
                    <a:pt x="11570" y="-19684"/>
                  </a:cubicBezTo>
                  <a:cubicBezTo>
                    <a:pt x="1249" y="-31136"/>
                    <a:pt x="-9099" y="-42593"/>
                    <a:pt x="-19514" y="-54021"/>
                  </a:cubicBezTo>
                  <a:cubicBezTo>
                    <a:pt x="-29930" y="-65449"/>
                    <a:pt x="-40414" y="-76847"/>
                    <a:pt x="-51015" y="-88175"/>
                  </a:cubicBezTo>
                  <a:cubicBezTo>
                    <a:pt x="-61615" y="-99503"/>
                    <a:pt x="-72332" y="-110759"/>
                    <a:pt x="-83185" y="-121923"/>
                  </a:cubicBezTo>
                  <a:cubicBezTo>
                    <a:pt x="-94039" y="-133087"/>
                    <a:pt x="-105030" y="-144158"/>
                    <a:pt x="-116281" y="-155022"/>
                  </a:cubicBezTo>
                  <a:cubicBezTo>
                    <a:pt x="-127531" y="-165886"/>
                    <a:pt x="-139039" y="-176543"/>
                    <a:pt x="-150548" y="-187199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720" y="7456"/>
              <a:ext cx="2111" cy="1081"/>
            </a:xfrm>
            <a:custGeom>
              <a:avLst/>
              <a:gdLst>
                <a:gd name="rtl" fmla="*/ 117480 w 1108800"/>
                <a:gd name="rtt" fmla="*/ 62040 h 363000"/>
                <a:gd name="rtr" fmla="*/ 988680 w 1108800"/>
                <a:gd name="rtb" fmla="*/ 312840 h 363000"/>
              </a:gdLst>
              <a:ahLst/>
              <a:cxnLst/>
              <a:rect l="rtl" t="rtt" r="rtr" b="rtb"/>
              <a:pathLst>
                <a:path w="1108800" h="363000">
                  <a:moveTo>
                    <a:pt x="26400" y="0"/>
                  </a:moveTo>
                  <a:lnTo>
                    <a:pt x="1082400" y="0"/>
                  </a:lnTo>
                  <a:cubicBezTo>
                    <a:pt x="1096973" y="0"/>
                    <a:pt x="1108800" y="11827"/>
                    <a:pt x="1108800" y="26400"/>
                  </a:cubicBezTo>
                  <a:lnTo>
                    <a:pt x="1108800" y="336600"/>
                  </a:lnTo>
                  <a:cubicBezTo>
                    <a:pt x="1108800" y="351173"/>
                    <a:pt x="1096973" y="363000"/>
                    <a:pt x="1082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光的色散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16275" y="4578985"/>
            <a:ext cx="3006725" cy="1943735"/>
            <a:chOff x="5066" y="7084"/>
            <a:chExt cx="4735" cy="3061"/>
          </a:xfrm>
        </p:grpSpPr>
        <p:sp>
          <p:nvSpPr>
            <p:cNvPr id="111" name="MMConnector"/>
            <p:cNvSpPr/>
            <p:nvPr/>
          </p:nvSpPr>
          <p:spPr>
            <a:xfrm>
              <a:off x="8237" y="7084"/>
              <a:ext cx="1564" cy="3061"/>
            </a:xfrm>
            <a:custGeom>
              <a:avLst/>
              <a:gdLst/>
              <a:ahLst/>
              <a:cxnLst/>
              <a:pathLst>
                <a:path w="821925" h="835577">
                  <a:moveTo>
                    <a:pt x="230067" y="-297614"/>
                  </a:moveTo>
                  <a:cubicBezTo>
                    <a:pt x="240539" y="-310535"/>
                    <a:pt x="239376" y="-325717"/>
                    <a:pt x="229486" y="-333693"/>
                  </a:cubicBezTo>
                  <a:cubicBezTo>
                    <a:pt x="219596" y="-341668"/>
                    <a:pt x="204154" y="-339867"/>
                    <a:pt x="194103" y="-326616"/>
                  </a:cubicBezTo>
                  <a:cubicBezTo>
                    <a:pt x="184584" y="-314064"/>
                    <a:pt x="175064" y="-301513"/>
                    <a:pt x="165908" y="-288755"/>
                  </a:cubicBezTo>
                  <a:cubicBezTo>
                    <a:pt x="156751" y="-275998"/>
                    <a:pt x="147959" y="-263034"/>
                    <a:pt x="139370" y="-249972"/>
                  </a:cubicBezTo>
                  <a:cubicBezTo>
                    <a:pt x="130780" y="-236910"/>
                    <a:pt x="122393" y="-223750"/>
                    <a:pt x="114194" y="-210505"/>
                  </a:cubicBezTo>
                  <a:cubicBezTo>
                    <a:pt x="105994" y="-197260"/>
                    <a:pt x="97982" y="-183930"/>
                    <a:pt x="90107" y="-170545"/>
                  </a:cubicBezTo>
                  <a:cubicBezTo>
                    <a:pt x="82231" y="-157160"/>
                    <a:pt x="74494" y="-143719"/>
                    <a:pt x="66856" y="-130244"/>
                  </a:cubicBezTo>
                  <a:cubicBezTo>
                    <a:pt x="59219" y="-116769"/>
                    <a:pt x="51683" y="-103258"/>
                    <a:pt x="44210" y="-89731"/>
                  </a:cubicBezTo>
                  <a:cubicBezTo>
                    <a:pt x="36738" y="-76205"/>
                    <a:pt x="29330" y="-62662"/>
                    <a:pt x="21951" y="-49119"/>
                  </a:cubicBezTo>
                  <a:cubicBezTo>
                    <a:pt x="14573" y="-35577"/>
                    <a:pt x="7224" y="-22035"/>
                    <a:pt x="-127" y="-8510"/>
                  </a:cubicBezTo>
                  <a:cubicBezTo>
                    <a:pt x="-7479" y="5014"/>
                    <a:pt x="-14834" y="18522"/>
                    <a:pt x="-22225" y="31996"/>
                  </a:cubicBezTo>
                  <a:cubicBezTo>
                    <a:pt x="-29615" y="45470"/>
                    <a:pt x="-37042" y="58910"/>
                    <a:pt x="-44538" y="72298"/>
                  </a:cubicBezTo>
                  <a:cubicBezTo>
                    <a:pt x="-52033" y="85687"/>
                    <a:pt x="-59597" y="99024"/>
                    <a:pt x="-67264" y="112289"/>
                  </a:cubicBezTo>
                  <a:cubicBezTo>
                    <a:pt x="-74930" y="125553"/>
                    <a:pt x="-82698" y="138747"/>
                    <a:pt x="-90604" y="151845"/>
                  </a:cubicBezTo>
                  <a:cubicBezTo>
                    <a:pt x="-98509" y="164943"/>
                    <a:pt x="-106551" y="177947"/>
                    <a:pt x="-114766" y="190828"/>
                  </a:cubicBezTo>
                  <a:cubicBezTo>
                    <a:pt x="-122981" y="203709"/>
                    <a:pt x="-131369" y="216468"/>
                    <a:pt x="-139967" y="229071"/>
                  </a:cubicBezTo>
                  <a:cubicBezTo>
                    <a:pt x="-148564" y="241675"/>
                    <a:pt x="-157372" y="254123"/>
                    <a:pt x="-166429" y="266375"/>
                  </a:cubicBezTo>
                  <a:cubicBezTo>
                    <a:pt x="-175486" y="278628"/>
                    <a:pt x="-184791" y="290685"/>
                    <a:pt x="-194383" y="302498"/>
                  </a:cubicBezTo>
                  <a:cubicBezTo>
                    <a:pt x="-203975" y="314311"/>
                    <a:pt x="-213853" y="325880"/>
                    <a:pt x="-224055" y="337147"/>
                  </a:cubicBezTo>
                  <a:cubicBezTo>
                    <a:pt x="-234256" y="348413"/>
                    <a:pt x="-244780" y="359378"/>
                    <a:pt x="-255657" y="369972"/>
                  </a:cubicBezTo>
                  <a:cubicBezTo>
                    <a:pt x="-266534" y="380566"/>
                    <a:pt x="-277764" y="390789"/>
                    <a:pt x="-289366" y="400567"/>
                  </a:cubicBezTo>
                  <a:cubicBezTo>
                    <a:pt x="-300969" y="410345"/>
                    <a:pt x="-312944" y="419676"/>
                    <a:pt x="-325294" y="428483"/>
                  </a:cubicBezTo>
                  <a:cubicBezTo>
                    <a:pt x="-337643" y="437289"/>
                    <a:pt x="-350367" y="445571"/>
                    <a:pt x="-363455" y="453253"/>
                  </a:cubicBezTo>
                  <a:cubicBezTo>
                    <a:pt x="-376542" y="460936"/>
                    <a:pt x="-389994" y="468019"/>
                    <a:pt x="-403740" y="474445"/>
                  </a:cubicBezTo>
                  <a:cubicBezTo>
                    <a:pt x="-417487" y="480871"/>
                    <a:pt x="-431530" y="486638"/>
                    <a:pt x="-445913" y="491717"/>
                  </a:cubicBezTo>
                  <a:cubicBezTo>
                    <a:pt x="-460296" y="496797"/>
                    <a:pt x="-475021" y="501189"/>
                    <a:pt x="-489625" y="504876"/>
                  </a:cubicBezTo>
                  <a:cubicBezTo>
                    <a:pt x="-504229" y="508562"/>
                    <a:pt x="-518711" y="511542"/>
                    <a:pt x="-534467" y="513896"/>
                  </a:cubicBezTo>
                  <a:cubicBezTo>
                    <a:pt x="-550224" y="516251"/>
                    <a:pt x="-567254" y="517980"/>
                    <a:pt x="-580028" y="518920"/>
                  </a:cubicBezTo>
                  <a:cubicBezTo>
                    <a:pt x="-592803" y="519860"/>
                    <a:pt x="-601321" y="520011"/>
                    <a:pt x="-609840" y="520163"/>
                  </a:cubicBezTo>
                  <a:cubicBezTo>
                    <a:pt x="-612216" y="520205"/>
                    <a:pt x="-613800" y="521647"/>
                    <a:pt x="-613800" y="523463"/>
                  </a:cubicBezTo>
                  <a:cubicBezTo>
                    <a:pt x="-613800" y="525278"/>
                    <a:pt x="-612216" y="526728"/>
                    <a:pt x="-609840" y="526763"/>
                  </a:cubicBezTo>
                  <a:cubicBezTo>
                    <a:pt x="-601226" y="526887"/>
                    <a:pt x="-592613" y="527012"/>
                    <a:pt x="-579639" y="526475"/>
                  </a:cubicBezTo>
                  <a:cubicBezTo>
                    <a:pt x="-566664" y="525939"/>
                    <a:pt x="-549330" y="524742"/>
                    <a:pt x="-533232" y="522863"/>
                  </a:cubicBezTo>
                  <a:cubicBezTo>
                    <a:pt x="-517134" y="520984"/>
                    <a:pt x="-502273" y="518423"/>
                    <a:pt x="-487237" y="515139"/>
                  </a:cubicBezTo>
                  <a:cubicBezTo>
                    <a:pt x="-472202" y="511855"/>
                    <a:pt x="-456992" y="507847"/>
                    <a:pt x="-442084" y="503115"/>
                  </a:cubicBezTo>
                  <a:cubicBezTo>
                    <a:pt x="-427175" y="498383"/>
                    <a:pt x="-412567" y="492927"/>
                    <a:pt x="-398224" y="486777"/>
                  </a:cubicBezTo>
                  <a:cubicBezTo>
                    <a:pt x="-383882" y="480627"/>
                    <a:pt x="-369804" y="473783"/>
                    <a:pt x="-356074" y="466306"/>
                  </a:cubicBezTo>
                  <a:cubicBezTo>
                    <a:pt x="-342344" y="458830"/>
                    <a:pt x="-328960" y="450720"/>
                    <a:pt x="-315946" y="442056"/>
                  </a:cubicBezTo>
                  <a:cubicBezTo>
                    <a:pt x="-302931" y="433393"/>
                    <a:pt x="-290284" y="424177"/>
                    <a:pt x="-278014" y="414493"/>
                  </a:cubicBezTo>
                  <a:cubicBezTo>
                    <a:pt x="-265743" y="404810"/>
                    <a:pt x="-253848" y="394660"/>
                    <a:pt x="-242313" y="384127"/>
                  </a:cubicBezTo>
                  <a:cubicBezTo>
                    <a:pt x="-230779" y="373593"/>
                    <a:pt x="-219605" y="362677"/>
                    <a:pt x="-208764" y="351452"/>
                  </a:cubicBezTo>
                  <a:cubicBezTo>
                    <a:pt x="-197923" y="340227"/>
                    <a:pt x="-187416" y="328693"/>
                    <a:pt x="-177206" y="316915"/>
                  </a:cubicBezTo>
                  <a:cubicBezTo>
                    <a:pt x="-166997" y="305137"/>
                    <a:pt x="-157086" y="293114"/>
                    <a:pt x="-147434" y="280899"/>
                  </a:cubicBezTo>
                  <a:cubicBezTo>
                    <a:pt x="-137783" y="268684"/>
                    <a:pt x="-128392" y="256277"/>
                    <a:pt x="-119222" y="243722"/>
                  </a:cubicBezTo>
                  <a:cubicBezTo>
                    <a:pt x="-110052" y="231167"/>
                    <a:pt x="-101103" y="218464"/>
                    <a:pt x="-92338" y="205648"/>
                  </a:cubicBezTo>
                  <a:cubicBezTo>
                    <a:pt x="-83573" y="192833"/>
                    <a:pt x="-74991" y="179905"/>
                    <a:pt x="-66556" y="166895"/>
                  </a:cubicBezTo>
                  <a:cubicBezTo>
                    <a:pt x="-58122" y="153885"/>
                    <a:pt x="-49835" y="140792"/>
                    <a:pt x="-41660" y="127643"/>
                  </a:cubicBezTo>
                  <a:cubicBezTo>
                    <a:pt x="-33486" y="114494"/>
                    <a:pt x="-25424" y="101288"/>
                    <a:pt x="-17442" y="88048"/>
                  </a:cubicBezTo>
                  <a:cubicBezTo>
                    <a:pt x="-9459" y="74808"/>
                    <a:pt x="-1557" y="61533"/>
                    <a:pt x="6298" y="48245"/>
                  </a:cubicBezTo>
                  <a:cubicBezTo>
                    <a:pt x="14153" y="34957"/>
                    <a:pt x="21961" y="21655"/>
                    <a:pt x="29752" y="8359"/>
                  </a:cubicBezTo>
                  <a:cubicBezTo>
                    <a:pt x="37543" y="-4936"/>
                    <a:pt x="45318" y="-18226"/>
                    <a:pt x="53108" y="-31490"/>
                  </a:cubicBezTo>
                  <a:cubicBezTo>
                    <a:pt x="60897" y="-44753"/>
                    <a:pt x="68702" y="-57991"/>
                    <a:pt x="76553" y="-71182"/>
                  </a:cubicBezTo>
                  <a:cubicBezTo>
                    <a:pt x="84404" y="-84373"/>
                    <a:pt x="92301" y="-97517"/>
                    <a:pt x="100277" y="-110591"/>
                  </a:cubicBezTo>
                  <a:cubicBezTo>
                    <a:pt x="108252" y="-123665"/>
                    <a:pt x="116307" y="-136669"/>
                    <a:pt x="124472" y="-149578"/>
                  </a:cubicBezTo>
                  <a:cubicBezTo>
                    <a:pt x="132637" y="-162487"/>
                    <a:pt x="140912" y="-175301"/>
                    <a:pt x="149338" y="-187982"/>
                  </a:cubicBezTo>
                  <a:cubicBezTo>
                    <a:pt x="157764" y="-200663"/>
                    <a:pt x="166341" y="-213212"/>
                    <a:pt x="175082" y="-225615"/>
                  </a:cubicBezTo>
                  <a:cubicBezTo>
                    <a:pt x="183823" y="-238018"/>
                    <a:pt x="192728" y="-250275"/>
                    <a:pt x="201919" y="-262250"/>
                  </a:cubicBezTo>
                  <a:cubicBezTo>
                    <a:pt x="211110" y="-274226"/>
                    <a:pt x="220588" y="-285920"/>
                    <a:pt x="230067" y="-297614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10" name="MainTopic"/>
            <p:cNvSpPr/>
            <p:nvPr/>
          </p:nvSpPr>
          <p:spPr>
            <a:xfrm>
              <a:off x="5066" y="8490"/>
              <a:ext cx="2011" cy="1081"/>
            </a:xfrm>
            <a:custGeom>
              <a:avLst/>
              <a:gdLst>
                <a:gd name="rtl" fmla="*/ 117480 w 1953600"/>
                <a:gd name="rtt" fmla="*/ 62040 h 363000"/>
                <a:gd name="rtr" fmla="*/ 1833480 w 1953600"/>
                <a:gd name="rtb" fmla="*/ 312840 h 363000"/>
              </a:gdLst>
              <a:ahLst/>
              <a:cxnLst/>
              <a:rect l="rtl" t="rtt" r="rtr" b="rtb"/>
              <a:pathLst>
                <a:path w="1953600" h="363000">
                  <a:moveTo>
                    <a:pt x="26400" y="0"/>
                  </a:moveTo>
                  <a:lnTo>
                    <a:pt x="1927200" y="0"/>
                  </a:lnTo>
                  <a:cubicBezTo>
                    <a:pt x="1941773" y="0"/>
                    <a:pt x="1953600" y="11827"/>
                    <a:pt x="1953600" y="26400"/>
                  </a:cubicBezTo>
                  <a:lnTo>
                    <a:pt x="1953600" y="336600"/>
                  </a:lnTo>
                  <a:cubicBezTo>
                    <a:pt x="1953600" y="351173"/>
                    <a:pt x="1941773" y="363000"/>
                    <a:pt x="19272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光的折射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16910" y="3630930"/>
            <a:ext cx="2717165" cy="697230"/>
            <a:chOff x="5065" y="6961"/>
            <a:chExt cx="4279" cy="1098"/>
          </a:xfrm>
        </p:grpSpPr>
        <p:sp>
          <p:nvSpPr>
            <p:cNvPr id="113" name="MMConnector"/>
            <p:cNvSpPr/>
            <p:nvPr/>
          </p:nvSpPr>
          <p:spPr>
            <a:xfrm>
              <a:off x="8097" y="6961"/>
              <a:ext cx="1247" cy="907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153178" y="-95679"/>
                  </a:moveTo>
                  <a:cubicBezTo>
                    <a:pt x="167099" y="-104780"/>
                    <a:pt x="170354" y="-119792"/>
                    <a:pt x="163253" y="-130327"/>
                  </a:cubicBezTo>
                  <a:cubicBezTo>
                    <a:pt x="156152" y="-140863"/>
                    <a:pt x="140843" y="-143721"/>
                    <a:pt x="127356" y="-133989"/>
                  </a:cubicBezTo>
                  <a:cubicBezTo>
                    <a:pt x="114678" y="-124841"/>
                    <a:pt x="102001" y="-115694"/>
                    <a:pt x="89512" y="-106358"/>
                  </a:cubicBezTo>
                  <a:cubicBezTo>
                    <a:pt x="77024" y="-97022"/>
                    <a:pt x="64725" y="-87498"/>
                    <a:pt x="52522" y="-77895"/>
                  </a:cubicBezTo>
                  <a:cubicBezTo>
                    <a:pt x="40319" y="-68293"/>
                    <a:pt x="28212" y="-58613"/>
                    <a:pt x="16181" y="-48882"/>
                  </a:cubicBezTo>
                  <a:cubicBezTo>
                    <a:pt x="4149" y="-39150"/>
                    <a:pt x="-7807" y="-29369"/>
                    <a:pt x="-19729" y="-19584"/>
                  </a:cubicBezTo>
                  <a:cubicBezTo>
                    <a:pt x="-31652" y="-9799"/>
                    <a:pt x="-43541" y="-12"/>
                    <a:pt x="-55434" y="9737"/>
                  </a:cubicBezTo>
                  <a:cubicBezTo>
                    <a:pt x="-67328" y="19486"/>
                    <a:pt x="-79225" y="29195"/>
                    <a:pt x="-91165" y="38821"/>
                  </a:cubicBezTo>
                  <a:cubicBezTo>
                    <a:pt x="-103105" y="48448"/>
                    <a:pt x="-115088" y="57990"/>
                    <a:pt x="-127150" y="67404"/>
                  </a:cubicBezTo>
                  <a:cubicBezTo>
                    <a:pt x="-139213" y="76817"/>
                    <a:pt x="-151355" y="86102"/>
                    <a:pt x="-163612" y="95208"/>
                  </a:cubicBezTo>
                  <a:cubicBezTo>
                    <a:pt x="-175868" y="104314"/>
                    <a:pt x="-188239" y="113243"/>
                    <a:pt x="-200757" y="121942"/>
                  </a:cubicBezTo>
                  <a:cubicBezTo>
                    <a:pt x="-213274" y="130641"/>
                    <a:pt x="-225937" y="139110"/>
                    <a:pt x="-238772" y="147296"/>
                  </a:cubicBezTo>
                  <a:cubicBezTo>
                    <a:pt x="-251607" y="155481"/>
                    <a:pt x="-264613" y="163383"/>
                    <a:pt x="-277810" y="170945"/>
                  </a:cubicBezTo>
                  <a:cubicBezTo>
                    <a:pt x="-291007" y="178507"/>
                    <a:pt x="-304394" y="185730"/>
                    <a:pt x="-317978" y="192559"/>
                  </a:cubicBezTo>
                  <a:cubicBezTo>
                    <a:pt x="-331561" y="199388"/>
                    <a:pt x="-345341" y="205823"/>
                    <a:pt x="-359322" y="211815"/>
                  </a:cubicBezTo>
                  <a:cubicBezTo>
                    <a:pt x="-373303" y="217807"/>
                    <a:pt x="-387485" y="223356"/>
                    <a:pt x="-401823" y="228421"/>
                  </a:cubicBezTo>
                  <a:cubicBezTo>
                    <a:pt x="-416161" y="233485"/>
                    <a:pt x="-430655" y="238065"/>
                    <a:pt x="-445389" y="242137"/>
                  </a:cubicBezTo>
                  <a:cubicBezTo>
                    <a:pt x="-460123" y="246209"/>
                    <a:pt x="-475097" y="249774"/>
                    <a:pt x="-489866" y="252804"/>
                  </a:cubicBezTo>
                  <a:cubicBezTo>
                    <a:pt x="-504635" y="255833"/>
                    <a:pt x="-519200" y="258327"/>
                    <a:pt x="-535057" y="260351"/>
                  </a:cubicBezTo>
                  <a:cubicBezTo>
                    <a:pt x="-550914" y="262374"/>
                    <a:pt x="-568063" y="263927"/>
                    <a:pt x="-580742" y="264801"/>
                  </a:cubicBezTo>
                  <a:cubicBezTo>
                    <a:pt x="-593421" y="265675"/>
                    <a:pt x="-601631" y="265869"/>
                    <a:pt x="-609840" y="266063"/>
                  </a:cubicBezTo>
                  <a:cubicBezTo>
                    <a:pt x="-612215" y="266119"/>
                    <a:pt x="-613800" y="267548"/>
                    <a:pt x="-613800" y="269363"/>
                  </a:cubicBezTo>
                  <a:cubicBezTo>
                    <a:pt x="-613800" y="271178"/>
                    <a:pt x="-612215" y="272609"/>
                    <a:pt x="-609840" y="272663"/>
                  </a:cubicBezTo>
                  <a:cubicBezTo>
                    <a:pt x="-601556" y="272848"/>
                    <a:pt x="-593272" y="273034"/>
                    <a:pt x="-580419" y="272741"/>
                  </a:cubicBezTo>
                  <a:cubicBezTo>
                    <a:pt x="-567566" y="272448"/>
                    <a:pt x="-550143" y="271676"/>
                    <a:pt x="-533974" y="270364"/>
                  </a:cubicBezTo>
                  <a:cubicBezTo>
                    <a:pt x="-517805" y="269052"/>
                    <a:pt x="-502890" y="267200"/>
                    <a:pt x="-487717" y="264810"/>
                  </a:cubicBezTo>
                  <a:cubicBezTo>
                    <a:pt x="-472545" y="262419"/>
                    <a:pt x="-457116" y="259488"/>
                    <a:pt x="-441885" y="256024"/>
                  </a:cubicBezTo>
                  <a:cubicBezTo>
                    <a:pt x="-426654" y="252559"/>
                    <a:pt x="-411622" y="248560"/>
                    <a:pt x="-396712" y="244053"/>
                  </a:cubicBezTo>
                  <a:cubicBezTo>
                    <a:pt x="-381802" y="239547"/>
                    <a:pt x="-367014" y="234532"/>
                    <a:pt x="-352404" y="229051"/>
                  </a:cubicBezTo>
                  <a:cubicBezTo>
                    <a:pt x="-337794" y="223570"/>
                    <a:pt x="-323363" y="217623"/>
                    <a:pt x="-309115" y="211263"/>
                  </a:cubicBezTo>
                  <a:cubicBezTo>
                    <a:pt x="-294867" y="204903"/>
                    <a:pt x="-280803" y="198131"/>
                    <a:pt x="-266927" y="191006"/>
                  </a:cubicBezTo>
                  <a:cubicBezTo>
                    <a:pt x="-253051" y="183881"/>
                    <a:pt x="-239362" y="176404"/>
                    <a:pt x="-225850" y="168636"/>
                  </a:cubicBezTo>
                  <a:cubicBezTo>
                    <a:pt x="-212339" y="160869"/>
                    <a:pt x="-199004" y="152812"/>
                    <a:pt x="-185827" y="144526"/>
                  </a:cubicBezTo>
                  <a:cubicBezTo>
                    <a:pt x="-172651" y="136241"/>
                    <a:pt x="-159632" y="127727"/>
                    <a:pt x="-146746" y="119043"/>
                  </a:cubicBezTo>
                  <a:cubicBezTo>
                    <a:pt x="-133861" y="110359"/>
                    <a:pt x="-121107" y="101506"/>
                    <a:pt x="-108456" y="92537"/>
                  </a:cubicBezTo>
                  <a:cubicBezTo>
                    <a:pt x="-95805" y="83569"/>
                    <a:pt x="-83257" y="74486"/>
                    <a:pt x="-70779" y="65339"/>
                  </a:cubicBezTo>
                  <a:cubicBezTo>
                    <a:pt x="-58301" y="56193"/>
                    <a:pt x="-45893" y="46984"/>
                    <a:pt x="-33523" y="37762"/>
                  </a:cubicBezTo>
                  <a:cubicBezTo>
                    <a:pt x="-21152" y="28539"/>
                    <a:pt x="-8818" y="19303"/>
                    <a:pt x="3510" y="10101"/>
                  </a:cubicBezTo>
                  <a:cubicBezTo>
                    <a:pt x="15839" y="898"/>
                    <a:pt x="28162" y="-8272"/>
                    <a:pt x="40515" y="-17357"/>
                  </a:cubicBezTo>
                  <a:cubicBezTo>
                    <a:pt x="52868" y="-26442"/>
                    <a:pt x="65250" y="-35441"/>
                    <a:pt x="77681" y="-44328"/>
                  </a:cubicBezTo>
                  <a:cubicBezTo>
                    <a:pt x="90112" y="-53215"/>
                    <a:pt x="102592" y="-61991"/>
                    <a:pt x="115183" y="-70531"/>
                  </a:cubicBezTo>
                  <a:cubicBezTo>
                    <a:pt x="127775" y="-79070"/>
                    <a:pt x="140476" y="-87375"/>
                    <a:pt x="153178" y="-95679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12" name="MainTopic"/>
            <p:cNvSpPr/>
            <p:nvPr/>
          </p:nvSpPr>
          <p:spPr>
            <a:xfrm>
              <a:off x="5065" y="6978"/>
              <a:ext cx="2011" cy="1081"/>
            </a:xfrm>
            <a:custGeom>
              <a:avLst/>
              <a:gdLst>
                <a:gd name="rtl" fmla="*/ 117480 w 2164800"/>
                <a:gd name="rtt" fmla="*/ 62040 h 363000"/>
                <a:gd name="rtr" fmla="*/ 2044680 w 2164800"/>
                <a:gd name="rtb" fmla="*/ 312840 h 363000"/>
              </a:gdLst>
              <a:ahLst/>
              <a:cxnLst/>
              <a:rect l="rtl" t="rtt" r="rtr" b="rtb"/>
              <a:pathLst>
                <a:path w="2164800" h="363000">
                  <a:moveTo>
                    <a:pt x="26400" y="0"/>
                  </a:moveTo>
                  <a:lnTo>
                    <a:pt x="2138400" y="0"/>
                  </a:lnTo>
                  <a:cubicBezTo>
                    <a:pt x="2152973" y="0"/>
                    <a:pt x="2164800" y="11827"/>
                    <a:pt x="2164800" y="26400"/>
                  </a:cubicBezTo>
                  <a:lnTo>
                    <a:pt x="2164800" y="336600"/>
                  </a:lnTo>
                  <a:cubicBezTo>
                    <a:pt x="2164800" y="351173"/>
                    <a:pt x="2152973" y="363000"/>
                    <a:pt x="21384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光的反射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45515" y="1327150"/>
            <a:ext cx="5234305" cy="2526030"/>
            <a:chOff x="1488" y="3107"/>
            <a:chExt cx="8243" cy="3978"/>
          </a:xfrm>
        </p:grpSpPr>
        <p:sp>
          <p:nvSpPr>
            <p:cNvPr id="116" name="MainTopic"/>
            <p:cNvSpPr/>
            <p:nvPr/>
          </p:nvSpPr>
          <p:spPr>
            <a:xfrm>
              <a:off x="1488" y="3107"/>
              <a:ext cx="5587" cy="1081"/>
            </a:xfrm>
            <a:custGeom>
              <a:avLst/>
              <a:gdLst>
                <a:gd name="rtl" fmla="*/ 117480 w 1531200"/>
                <a:gd name="rtt" fmla="*/ 62040 h 363000"/>
                <a:gd name="rtr" fmla="*/ 1411080 w 1531200"/>
                <a:gd name="rtb" fmla="*/ 312840 h 363000"/>
              </a:gdLst>
              <a:ahLst/>
              <a:cxnLst/>
              <a:rect l="rtl" t="rtt" r="rtr" b="rtb"/>
              <a:pathLst>
                <a:path w="1531200" h="363000">
                  <a:moveTo>
                    <a:pt x="26400" y="0"/>
                  </a:moveTo>
                  <a:lnTo>
                    <a:pt x="1504800" y="0"/>
                  </a:lnTo>
                  <a:cubicBezTo>
                    <a:pt x="1519373" y="0"/>
                    <a:pt x="1531200" y="11827"/>
                    <a:pt x="1531200" y="26400"/>
                  </a:cubicBezTo>
                  <a:lnTo>
                    <a:pt x="1531200" y="336600"/>
                  </a:lnTo>
                  <a:cubicBezTo>
                    <a:pt x="1531200" y="351173"/>
                    <a:pt x="1519373" y="363000"/>
                    <a:pt x="15048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光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源、光线、传播速度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7" name="MMConnector"/>
            <p:cNvSpPr/>
            <p:nvPr/>
          </p:nvSpPr>
          <p:spPr>
            <a:xfrm>
              <a:off x="8237" y="4987"/>
              <a:ext cx="1494" cy="2098"/>
            </a:xfrm>
            <a:custGeom>
              <a:avLst/>
              <a:gdLst/>
              <a:ahLst/>
              <a:cxnLst/>
              <a:pathLst>
                <a:path w="784928" h="574578">
                  <a:moveTo>
                    <a:pt x="159253" y="210247"/>
                  </a:moveTo>
                  <a:cubicBezTo>
                    <a:pt x="171001" y="222021"/>
                    <a:pt x="186562" y="221680"/>
                    <a:pt x="195271" y="212430"/>
                  </a:cubicBezTo>
                  <a:cubicBezTo>
                    <a:pt x="203980" y="203179"/>
                    <a:pt x="203123" y="187912"/>
                    <a:pt x="190922" y="176609"/>
                  </a:cubicBezTo>
                  <a:cubicBezTo>
                    <a:pt x="179840" y="166343"/>
                    <a:pt x="168759" y="156078"/>
                    <a:pt x="157879" y="145537"/>
                  </a:cubicBezTo>
                  <a:cubicBezTo>
                    <a:pt x="146999" y="134997"/>
                    <a:pt x="136321" y="124182"/>
                    <a:pt x="125750" y="113228"/>
                  </a:cubicBezTo>
                  <a:cubicBezTo>
                    <a:pt x="115180" y="102274"/>
                    <a:pt x="104716" y="91180"/>
                    <a:pt x="94341" y="79966"/>
                  </a:cubicBezTo>
                  <a:cubicBezTo>
                    <a:pt x="83967" y="68752"/>
                    <a:pt x="73681" y="57417"/>
                    <a:pt x="63444" y="46007"/>
                  </a:cubicBezTo>
                  <a:cubicBezTo>
                    <a:pt x="53208" y="34597"/>
                    <a:pt x="43019" y="23112"/>
                    <a:pt x="32844" y="11587"/>
                  </a:cubicBezTo>
                  <a:cubicBezTo>
                    <a:pt x="22669" y="62"/>
                    <a:pt x="12508" y="-11504"/>
                    <a:pt x="2321" y="-23074"/>
                  </a:cubicBezTo>
                  <a:cubicBezTo>
                    <a:pt x="-7865" y="-34644"/>
                    <a:pt x="-18076" y="-46218"/>
                    <a:pt x="-28349" y="-57761"/>
                  </a:cubicBezTo>
                  <a:cubicBezTo>
                    <a:pt x="-38622" y="-69304"/>
                    <a:pt x="-48957" y="-80815"/>
                    <a:pt x="-59393" y="-92256"/>
                  </a:cubicBezTo>
                  <a:cubicBezTo>
                    <a:pt x="-69829" y="-103698"/>
                    <a:pt x="-80366" y="-115070"/>
                    <a:pt x="-91042" y="-126331"/>
                  </a:cubicBezTo>
                  <a:cubicBezTo>
                    <a:pt x="-101718" y="-137591"/>
                    <a:pt x="-112533" y="-148741"/>
                    <a:pt x="-123526" y="-159733"/>
                  </a:cubicBezTo>
                  <a:cubicBezTo>
                    <a:pt x="-134519" y="-170725"/>
                    <a:pt x="-145689" y="-181560"/>
                    <a:pt x="-157074" y="-192184"/>
                  </a:cubicBezTo>
                  <a:cubicBezTo>
                    <a:pt x="-168458" y="-202808"/>
                    <a:pt x="-180057" y="-213222"/>
                    <a:pt x="-191902" y="-223364"/>
                  </a:cubicBezTo>
                  <a:cubicBezTo>
                    <a:pt x="-203747" y="-233507"/>
                    <a:pt x="-215839" y="-243378"/>
                    <a:pt x="-228203" y="-252912"/>
                  </a:cubicBezTo>
                  <a:cubicBezTo>
                    <a:pt x="-240567" y="-262445"/>
                    <a:pt x="-253203" y="-271639"/>
                    <a:pt x="-266127" y="-280422"/>
                  </a:cubicBezTo>
                  <a:cubicBezTo>
                    <a:pt x="-279050" y="-289205"/>
                    <a:pt x="-292261" y="-297575"/>
                    <a:pt x="-305757" y="-305460"/>
                  </a:cubicBezTo>
                  <a:cubicBezTo>
                    <a:pt x="-319253" y="-313344"/>
                    <a:pt x="-333035" y="-320742"/>
                    <a:pt x="-347087" y="-327584"/>
                  </a:cubicBezTo>
                  <a:cubicBezTo>
                    <a:pt x="-361139" y="-334427"/>
                    <a:pt x="-375462" y="-340714"/>
                    <a:pt x="-390002" y="-346390"/>
                  </a:cubicBezTo>
                  <a:cubicBezTo>
                    <a:pt x="-404542" y="-352067"/>
                    <a:pt x="-419300" y="-357132"/>
                    <a:pt x="-434280" y="-361557"/>
                  </a:cubicBezTo>
                  <a:cubicBezTo>
                    <a:pt x="-449260" y="-365982"/>
                    <a:pt x="-464462" y="-369766"/>
                    <a:pt x="-479615" y="-372894"/>
                  </a:cubicBezTo>
                  <a:cubicBezTo>
                    <a:pt x="-494767" y="-376023"/>
                    <a:pt x="-509870" y="-378497"/>
                    <a:pt x="-525657" y="-380362"/>
                  </a:cubicBezTo>
                  <a:cubicBezTo>
                    <a:pt x="-541444" y="-382228"/>
                    <a:pt x="-557916" y="-383485"/>
                    <a:pt x="-572061" y="-384065"/>
                  </a:cubicBezTo>
                  <a:cubicBezTo>
                    <a:pt x="-586206" y="-384645"/>
                    <a:pt x="-598023" y="-384548"/>
                    <a:pt x="-609840" y="-384450"/>
                  </a:cubicBezTo>
                  <a:cubicBezTo>
                    <a:pt x="-612216" y="-384430"/>
                    <a:pt x="-613800" y="-382965"/>
                    <a:pt x="-613800" y="-381150"/>
                  </a:cubicBezTo>
                  <a:cubicBezTo>
                    <a:pt x="-613800" y="-379335"/>
                    <a:pt x="-612215" y="-377924"/>
                    <a:pt x="-609840" y="-377850"/>
                  </a:cubicBezTo>
                  <a:cubicBezTo>
                    <a:pt x="-598155" y="-377487"/>
                    <a:pt x="-586470" y="-377124"/>
                    <a:pt x="-572546" y="-376004"/>
                  </a:cubicBezTo>
                  <a:cubicBezTo>
                    <a:pt x="-558622" y="-374884"/>
                    <a:pt x="-542460" y="-373008"/>
                    <a:pt x="-527027" y="-370566"/>
                  </a:cubicBezTo>
                  <a:cubicBezTo>
                    <a:pt x="-511595" y="-368125"/>
                    <a:pt x="-496892" y="-365118"/>
                    <a:pt x="-482192" y="-361475"/>
                  </a:cubicBezTo>
                  <a:cubicBezTo>
                    <a:pt x="-467493" y="-357832"/>
                    <a:pt x="-452797" y="-353554"/>
                    <a:pt x="-438367" y="-348667"/>
                  </a:cubicBezTo>
                  <a:cubicBezTo>
                    <a:pt x="-423936" y="-343781"/>
                    <a:pt x="-409770" y="-338286"/>
                    <a:pt x="-395853" y="-332213"/>
                  </a:cubicBezTo>
                  <a:cubicBezTo>
                    <a:pt x="-381937" y="-326139"/>
                    <a:pt x="-368271" y="-319488"/>
                    <a:pt x="-354894" y="-312311"/>
                  </a:cubicBezTo>
                  <a:cubicBezTo>
                    <a:pt x="-341518" y="-305134"/>
                    <a:pt x="-328432" y="-297433"/>
                    <a:pt x="-315640" y="-289269"/>
                  </a:cubicBezTo>
                  <a:cubicBezTo>
                    <a:pt x="-302849" y="-281106"/>
                    <a:pt x="-290351" y="-272481"/>
                    <a:pt x="-278140" y="-263461"/>
                  </a:cubicBezTo>
                  <a:cubicBezTo>
                    <a:pt x="-265929" y="-254442"/>
                    <a:pt x="-254005" y="-245028"/>
                    <a:pt x="-242347" y="-235285"/>
                  </a:cubicBezTo>
                  <a:cubicBezTo>
                    <a:pt x="-230688" y="-225542"/>
                    <a:pt x="-219296" y="-215471"/>
                    <a:pt x="-208138" y="-205131"/>
                  </a:cubicBezTo>
                  <a:cubicBezTo>
                    <a:pt x="-196981" y="-194790"/>
                    <a:pt x="-186060" y="-184182"/>
                    <a:pt x="-175339" y="-173358"/>
                  </a:cubicBezTo>
                  <a:cubicBezTo>
                    <a:pt x="-164618" y="-162535"/>
                    <a:pt x="-154098" y="-151497"/>
                    <a:pt x="-143739" y="-140291"/>
                  </a:cubicBezTo>
                  <a:cubicBezTo>
                    <a:pt x="-133380" y="-129085"/>
                    <a:pt x="-123183" y="-117712"/>
                    <a:pt x="-113108" y="-106212"/>
                  </a:cubicBezTo>
                  <a:cubicBezTo>
                    <a:pt x="-103033" y="-94713"/>
                    <a:pt x="-93080" y="-83087"/>
                    <a:pt x="-83209" y="-71371"/>
                  </a:cubicBezTo>
                  <a:cubicBezTo>
                    <a:pt x="-73338" y="-59655"/>
                    <a:pt x="-63548" y="-47850"/>
                    <a:pt x="-53798" y="-35989"/>
                  </a:cubicBezTo>
                  <a:cubicBezTo>
                    <a:pt x="-44049" y="-24128"/>
                    <a:pt x="-34341" y="-12210"/>
                    <a:pt x="-24632" y="-268"/>
                  </a:cubicBezTo>
                  <a:cubicBezTo>
                    <a:pt x="-14923" y="11675"/>
                    <a:pt x="-5214" y="23642"/>
                    <a:pt x="4536" y="35603"/>
                  </a:cubicBezTo>
                  <a:cubicBezTo>
                    <a:pt x="14287" y="47564"/>
                    <a:pt x="24080" y="59518"/>
                    <a:pt x="33955" y="71435"/>
                  </a:cubicBezTo>
                  <a:cubicBezTo>
                    <a:pt x="43831" y="83353"/>
                    <a:pt x="53788" y="95233"/>
                    <a:pt x="63878" y="107037"/>
                  </a:cubicBezTo>
                  <a:cubicBezTo>
                    <a:pt x="73967" y="118841"/>
                    <a:pt x="84188" y="130568"/>
                    <a:pt x="94561" y="142200"/>
                  </a:cubicBezTo>
                  <a:cubicBezTo>
                    <a:pt x="104934" y="153831"/>
                    <a:pt x="115458" y="165367"/>
                    <a:pt x="126266" y="176692"/>
                  </a:cubicBezTo>
                  <a:cubicBezTo>
                    <a:pt x="137073" y="188017"/>
                    <a:pt x="148163" y="199132"/>
                    <a:pt x="159253" y="210247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</p:grpSp>
      <p:grpSp>
        <p:nvGrpSpPr>
          <p:cNvPr id="12" name="组合 11"/>
          <p:cNvGrpSpPr/>
          <p:nvPr/>
        </p:nvGrpSpPr>
        <p:grpSpPr>
          <a:xfrm>
            <a:off x="9170035" y="1193800"/>
            <a:ext cx="2316480" cy="1504315"/>
            <a:chOff x="14440" y="2445"/>
            <a:chExt cx="3648" cy="2369"/>
          </a:xfrm>
        </p:grpSpPr>
        <p:sp>
          <p:nvSpPr>
            <p:cNvPr id="121" name="MMConnector"/>
            <p:cNvSpPr/>
            <p:nvPr/>
          </p:nvSpPr>
          <p:spPr>
            <a:xfrm>
              <a:off x="14440" y="3808"/>
              <a:ext cx="415" cy="1007"/>
            </a:xfrm>
            <a:custGeom>
              <a:avLst/>
              <a:gdLst/>
              <a:ahLst/>
              <a:cxnLst/>
              <a:pathLst>
                <a:path w="217800" h="338250" fill="none">
                  <a:moveTo>
                    <a:pt x="-108900" y="169125"/>
                  </a:moveTo>
                  <a:cubicBezTo>
                    <a:pt x="15644" y="169125"/>
                    <a:pt x="-43764" y="-169125"/>
                    <a:pt x="108900" y="-169125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20" name="SubTopic"/>
            <p:cNvSpPr/>
            <p:nvPr/>
          </p:nvSpPr>
          <p:spPr>
            <a:xfrm>
              <a:off x="14646" y="2445"/>
              <a:ext cx="3443" cy="860"/>
            </a:xfrm>
            <a:custGeom>
              <a:avLst/>
              <a:gdLst>
                <a:gd name="rtl" fmla="*/ 47025 w 1808400"/>
                <a:gd name="rtt" fmla="*/ 22605 h 288750"/>
                <a:gd name="rtr" fmla="*/ 1763025 w 1808400"/>
                <a:gd name="rtb" fmla="*/ 273405 h 288750"/>
              </a:gdLst>
              <a:ahLst/>
              <a:cxnLst/>
              <a:rect l="rtl" t="rtt" r="rtr" b="rtb"/>
              <a:pathLst>
                <a:path w="1808400" h="288750" stroke="0">
                  <a:moveTo>
                    <a:pt x="0" y="0"/>
                  </a:moveTo>
                  <a:lnTo>
                    <a:pt x="1808400" y="0"/>
                  </a:lnTo>
                  <a:lnTo>
                    <a:pt x="1808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808400" h="288750" fill="none">
                  <a:moveTo>
                    <a:pt x="0" y="288750"/>
                  </a:moveTo>
                  <a:lnTo>
                    <a:pt x="18084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平面镜成像的特点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70035" y="1802130"/>
            <a:ext cx="1550670" cy="591820"/>
            <a:chOff x="14440" y="3403"/>
            <a:chExt cx="2442" cy="932"/>
          </a:xfrm>
        </p:grpSpPr>
        <p:sp>
          <p:nvSpPr>
            <p:cNvPr id="123" name="MMConnector"/>
            <p:cNvSpPr/>
            <p:nvPr/>
          </p:nvSpPr>
          <p:spPr>
            <a:xfrm>
              <a:off x="14440" y="4287"/>
              <a:ext cx="415" cy="49"/>
            </a:xfrm>
            <a:custGeom>
              <a:avLst/>
              <a:gdLst/>
              <a:ahLst/>
              <a:cxnLst/>
              <a:pathLst>
                <a:path w="217800" h="16500" fill="none">
                  <a:moveTo>
                    <a:pt x="-108900" y="8250"/>
                  </a:moveTo>
                  <a:cubicBezTo>
                    <a:pt x="-21780" y="8250"/>
                    <a:pt x="43560" y="-8250"/>
                    <a:pt x="108900" y="-8250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22" name="SubTopic"/>
            <p:cNvSpPr/>
            <p:nvPr/>
          </p:nvSpPr>
          <p:spPr>
            <a:xfrm>
              <a:off x="14646" y="3403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虚像与实像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14130" y="3838575"/>
            <a:ext cx="786130" cy="1046480"/>
            <a:chOff x="14037" y="6610"/>
            <a:chExt cx="1238" cy="1648"/>
          </a:xfrm>
        </p:grpSpPr>
        <p:sp>
          <p:nvSpPr>
            <p:cNvPr id="177" name="MMConnector"/>
            <p:cNvSpPr/>
            <p:nvPr/>
          </p:nvSpPr>
          <p:spPr>
            <a:xfrm>
              <a:off x="14037" y="773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-108900" y="88688"/>
                  </a:moveTo>
                  <a:cubicBezTo>
                    <a:pt x="-1238" y="88688"/>
                    <a:pt x="-4372" y="-88687"/>
                    <a:pt x="108900" y="-88687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245" y="6610"/>
              <a:ext cx="103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14130" y="4446905"/>
            <a:ext cx="1551940" cy="680720"/>
            <a:chOff x="14037" y="7568"/>
            <a:chExt cx="2444" cy="1072"/>
          </a:xfrm>
        </p:grpSpPr>
        <p:sp>
          <p:nvSpPr>
            <p:cNvPr id="178" name="MMConnector"/>
            <p:cNvSpPr/>
            <p:nvPr/>
          </p:nvSpPr>
          <p:spPr>
            <a:xfrm>
              <a:off x="14037" y="8212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-108900" y="-72187"/>
                  </a:moveTo>
                  <a:cubicBezTo>
                    <a:pt x="-4963" y="-72187"/>
                    <a:pt x="4320" y="72188"/>
                    <a:pt x="108900" y="72188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4245" y="7568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光的三原色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170035" y="2410460"/>
            <a:ext cx="1805940" cy="833755"/>
            <a:chOff x="14440" y="4361"/>
            <a:chExt cx="2844" cy="1313"/>
          </a:xfrm>
        </p:grpSpPr>
        <p:sp>
          <p:nvSpPr>
            <p:cNvPr id="392" name="MMConnector"/>
            <p:cNvSpPr/>
            <p:nvPr/>
          </p:nvSpPr>
          <p:spPr>
            <a:xfrm>
              <a:off x="14440" y="4766"/>
              <a:ext cx="415" cy="909"/>
            </a:xfrm>
            <a:custGeom>
              <a:avLst/>
              <a:gdLst/>
              <a:ahLst/>
              <a:cxnLst/>
              <a:pathLst>
                <a:path w="217800" h="305250" fill="none">
                  <a:moveTo>
                    <a:pt x="-108900" y="-152625"/>
                  </a:moveTo>
                  <a:cubicBezTo>
                    <a:pt x="12393" y="-152625"/>
                    <a:pt x="-36177" y="152625"/>
                    <a:pt x="108900" y="152625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4646" y="4361"/>
              <a:ext cx="2639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平面镜的应用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70035" y="2971800"/>
            <a:ext cx="1040130" cy="1183640"/>
            <a:chOff x="14440" y="5245"/>
            <a:chExt cx="1638" cy="1864"/>
          </a:xfrm>
        </p:grpSpPr>
        <p:sp>
          <p:nvSpPr>
            <p:cNvPr id="394" name="MMConnector"/>
            <p:cNvSpPr/>
            <p:nvPr/>
          </p:nvSpPr>
          <p:spPr>
            <a:xfrm>
              <a:off x="14440" y="5245"/>
              <a:ext cx="415" cy="1865"/>
            </a:xfrm>
            <a:custGeom>
              <a:avLst/>
              <a:gdLst/>
              <a:ahLst/>
              <a:cxnLst/>
              <a:pathLst>
                <a:path w="217800" h="627000" fill="none">
                  <a:moveTo>
                    <a:pt x="-108900" y="-313500"/>
                  </a:moveTo>
                  <a:cubicBezTo>
                    <a:pt x="37328" y="-313500"/>
                    <a:pt x="-94359" y="313500"/>
                    <a:pt x="108900" y="313500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93" name="SubTopic"/>
            <p:cNvSpPr/>
            <p:nvPr/>
          </p:nvSpPr>
          <p:spPr>
            <a:xfrm>
              <a:off x="14646" y="5319"/>
              <a:ext cx="1432" cy="860"/>
            </a:xfrm>
            <a:custGeom>
              <a:avLst/>
              <a:gdLst>
                <a:gd name="rtl" fmla="*/ 47025 w 752400"/>
                <a:gd name="rtt" fmla="*/ 22605 h 288750"/>
                <a:gd name="rtr" fmla="*/ 707025 w 752400"/>
                <a:gd name="rtb" fmla="*/ 273405 h 288750"/>
              </a:gdLst>
              <a:ahLst/>
              <a:cxnLst/>
              <a:rect l="rtl" t="rtt" r="rtr" b="rtb"/>
              <a:pathLst>
                <a:path w="752400" h="288750" stroke="0">
                  <a:moveTo>
                    <a:pt x="0" y="0"/>
                  </a:moveTo>
                  <a:lnTo>
                    <a:pt x="752400" y="0"/>
                  </a:lnTo>
                  <a:lnTo>
                    <a:pt x="7524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752400" h="288750" fill="none">
                  <a:moveTo>
                    <a:pt x="0" y="288750"/>
                  </a:moveTo>
                  <a:lnTo>
                    <a:pt x="7524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球面镜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914130" y="5053965"/>
            <a:ext cx="1551940" cy="985520"/>
            <a:chOff x="14037" y="8524"/>
            <a:chExt cx="2444" cy="1552"/>
          </a:xfrm>
        </p:grpSpPr>
        <p:sp>
          <p:nvSpPr>
            <p:cNvPr id="396" name="MMConnector"/>
            <p:cNvSpPr/>
            <p:nvPr/>
          </p:nvSpPr>
          <p:spPr>
            <a:xfrm>
              <a:off x="14037" y="8690"/>
              <a:ext cx="415" cy="138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-108900" y="-233062"/>
                  </a:moveTo>
                  <a:cubicBezTo>
                    <a:pt x="26894" y="-233062"/>
                    <a:pt x="-70013" y="233063"/>
                    <a:pt x="108900" y="233063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95" name="SubTopic"/>
            <p:cNvSpPr/>
            <p:nvPr/>
          </p:nvSpPr>
          <p:spPr>
            <a:xfrm>
              <a:off x="14245" y="8524"/>
              <a:ext cx="2236" cy="860"/>
            </a:xfrm>
            <a:custGeom>
              <a:avLst/>
              <a:gdLst>
                <a:gd name="rtl" fmla="*/ 47025 w 1174800"/>
                <a:gd name="rtt" fmla="*/ 22605 h 288750"/>
                <a:gd name="rtr" fmla="*/ 1129425 w 1174800"/>
                <a:gd name="rtb" fmla="*/ 273405 h 288750"/>
              </a:gdLst>
              <a:ahLst/>
              <a:cxnLst/>
              <a:rect l="rtl" t="rtt" r="rtr" b="rtb"/>
              <a:pathLst>
                <a:path w="1174800" h="288750" stroke="0">
                  <a:moveTo>
                    <a:pt x="0" y="0"/>
                  </a:moveTo>
                  <a:lnTo>
                    <a:pt x="1174800" y="0"/>
                  </a:lnTo>
                  <a:lnTo>
                    <a:pt x="11748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174800" h="288750" fill="none">
                  <a:moveTo>
                    <a:pt x="0" y="288750"/>
                  </a:moveTo>
                  <a:lnTo>
                    <a:pt x="11748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看不见的光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12585" y="2035810"/>
            <a:ext cx="2333625" cy="1556385"/>
            <a:chOff x="10558" y="3772"/>
            <a:chExt cx="3675" cy="2451"/>
          </a:xfrm>
        </p:grpSpPr>
        <p:sp>
          <p:nvSpPr>
            <p:cNvPr id="103" name="MMConnector"/>
            <p:cNvSpPr/>
            <p:nvPr/>
          </p:nvSpPr>
          <p:spPr>
            <a:xfrm>
              <a:off x="10558" y="5089"/>
              <a:ext cx="1428" cy="1134"/>
            </a:xfrm>
            <a:custGeom>
              <a:avLst/>
              <a:gdLst/>
              <a:ahLst/>
              <a:cxnLst/>
              <a:pathLst>
                <a:path w="750107" h="384196">
                  <a:moveTo>
                    <a:pt x="-153178" y="95679"/>
                  </a:moveTo>
                  <a:cubicBezTo>
                    <a:pt x="-167099" y="104780"/>
                    <a:pt x="-170354" y="119792"/>
                    <a:pt x="-163253" y="130327"/>
                  </a:cubicBezTo>
                  <a:cubicBezTo>
                    <a:pt x="-156152" y="140863"/>
                    <a:pt x="-140843" y="143721"/>
                    <a:pt x="-127356" y="133989"/>
                  </a:cubicBezTo>
                  <a:cubicBezTo>
                    <a:pt x="-114678" y="124841"/>
                    <a:pt x="-102001" y="115694"/>
                    <a:pt x="-89512" y="106358"/>
                  </a:cubicBezTo>
                  <a:cubicBezTo>
                    <a:pt x="-77024" y="97022"/>
                    <a:pt x="-64725" y="87498"/>
                    <a:pt x="-52522" y="77895"/>
                  </a:cubicBezTo>
                  <a:cubicBezTo>
                    <a:pt x="-40319" y="68293"/>
                    <a:pt x="-28212" y="58613"/>
                    <a:pt x="-16181" y="48882"/>
                  </a:cubicBezTo>
                  <a:cubicBezTo>
                    <a:pt x="-4149" y="39150"/>
                    <a:pt x="7807" y="29369"/>
                    <a:pt x="19729" y="19584"/>
                  </a:cubicBezTo>
                  <a:cubicBezTo>
                    <a:pt x="31652" y="9799"/>
                    <a:pt x="43541" y="12"/>
                    <a:pt x="55434" y="-9737"/>
                  </a:cubicBezTo>
                  <a:cubicBezTo>
                    <a:pt x="67328" y="-19486"/>
                    <a:pt x="79225" y="-29195"/>
                    <a:pt x="91165" y="-38821"/>
                  </a:cubicBezTo>
                  <a:cubicBezTo>
                    <a:pt x="103105" y="-48448"/>
                    <a:pt x="115088" y="-57990"/>
                    <a:pt x="127150" y="-67404"/>
                  </a:cubicBezTo>
                  <a:cubicBezTo>
                    <a:pt x="139213" y="-76817"/>
                    <a:pt x="151355" y="-86102"/>
                    <a:pt x="163612" y="-95208"/>
                  </a:cubicBezTo>
                  <a:cubicBezTo>
                    <a:pt x="175868" y="-104314"/>
                    <a:pt x="188239" y="-113243"/>
                    <a:pt x="200757" y="-121942"/>
                  </a:cubicBezTo>
                  <a:cubicBezTo>
                    <a:pt x="213274" y="-130641"/>
                    <a:pt x="225937" y="-139110"/>
                    <a:pt x="238772" y="-147296"/>
                  </a:cubicBezTo>
                  <a:cubicBezTo>
                    <a:pt x="251607" y="-155481"/>
                    <a:pt x="264613" y="-163383"/>
                    <a:pt x="277810" y="-170945"/>
                  </a:cubicBezTo>
                  <a:cubicBezTo>
                    <a:pt x="291007" y="-178507"/>
                    <a:pt x="304394" y="-185730"/>
                    <a:pt x="317978" y="-192559"/>
                  </a:cubicBezTo>
                  <a:cubicBezTo>
                    <a:pt x="331561" y="-199388"/>
                    <a:pt x="345341" y="-205823"/>
                    <a:pt x="359322" y="-211815"/>
                  </a:cubicBezTo>
                  <a:cubicBezTo>
                    <a:pt x="373303" y="-217807"/>
                    <a:pt x="387485" y="-223356"/>
                    <a:pt x="401823" y="-228421"/>
                  </a:cubicBezTo>
                  <a:cubicBezTo>
                    <a:pt x="416161" y="-233485"/>
                    <a:pt x="430655" y="-238065"/>
                    <a:pt x="445389" y="-242137"/>
                  </a:cubicBezTo>
                  <a:cubicBezTo>
                    <a:pt x="460123" y="-246209"/>
                    <a:pt x="475097" y="-249774"/>
                    <a:pt x="489866" y="-252804"/>
                  </a:cubicBezTo>
                  <a:cubicBezTo>
                    <a:pt x="504635" y="-255833"/>
                    <a:pt x="519200" y="-258327"/>
                    <a:pt x="535057" y="-260351"/>
                  </a:cubicBezTo>
                  <a:cubicBezTo>
                    <a:pt x="550914" y="-262374"/>
                    <a:pt x="568063" y="-263927"/>
                    <a:pt x="580742" y="-264801"/>
                  </a:cubicBezTo>
                  <a:cubicBezTo>
                    <a:pt x="593421" y="-265675"/>
                    <a:pt x="601631" y="-265869"/>
                    <a:pt x="609840" y="-266062"/>
                  </a:cubicBezTo>
                  <a:cubicBezTo>
                    <a:pt x="612215" y="-266119"/>
                    <a:pt x="613800" y="-267547"/>
                    <a:pt x="613800" y="-269362"/>
                  </a:cubicBezTo>
                  <a:cubicBezTo>
                    <a:pt x="613800" y="-271177"/>
                    <a:pt x="612215" y="-272609"/>
                    <a:pt x="609840" y="-272662"/>
                  </a:cubicBezTo>
                  <a:cubicBezTo>
                    <a:pt x="601556" y="-272848"/>
                    <a:pt x="593272" y="-273034"/>
                    <a:pt x="580419" y="-272741"/>
                  </a:cubicBezTo>
                  <a:cubicBezTo>
                    <a:pt x="567566" y="-272448"/>
                    <a:pt x="550143" y="-271676"/>
                    <a:pt x="533974" y="-270364"/>
                  </a:cubicBezTo>
                  <a:cubicBezTo>
                    <a:pt x="517805" y="-269052"/>
                    <a:pt x="502890" y="-267200"/>
                    <a:pt x="487717" y="-264810"/>
                  </a:cubicBezTo>
                  <a:cubicBezTo>
                    <a:pt x="472545" y="-262419"/>
                    <a:pt x="457116" y="-259488"/>
                    <a:pt x="441885" y="-256024"/>
                  </a:cubicBezTo>
                  <a:cubicBezTo>
                    <a:pt x="426654" y="-252559"/>
                    <a:pt x="411622" y="-248560"/>
                    <a:pt x="396712" y="-244053"/>
                  </a:cubicBezTo>
                  <a:cubicBezTo>
                    <a:pt x="381802" y="-239547"/>
                    <a:pt x="367014" y="-234532"/>
                    <a:pt x="352404" y="-229051"/>
                  </a:cubicBezTo>
                  <a:cubicBezTo>
                    <a:pt x="337794" y="-223570"/>
                    <a:pt x="323363" y="-217623"/>
                    <a:pt x="309115" y="-211263"/>
                  </a:cubicBezTo>
                  <a:cubicBezTo>
                    <a:pt x="294867" y="-204903"/>
                    <a:pt x="280803" y="-198131"/>
                    <a:pt x="266927" y="-191006"/>
                  </a:cubicBezTo>
                  <a:cubicBezTo>
                    <a:pt x="253051" y="-183881"/>
                    <a:pt x="239362" y="-176404"/>
                    <a:pt x="225850" y="-168636"/>
                  </a:cubicBezTo>
                  <a:cubicBezTo>
                    <a:pt x="212339" y="-160869"/>
                    <a:pt x="199004" y="-152812"/>
                    <a:pt x="185827" y="-144526"/>
                  </a:cubicBezTo>
                  <a:cubicBezTo>
                    <a:pt x="172651" y="-136241"/>
                    <a:pt x="159632" y="-127727"/>
                    <a:pt x="146746" y="-119043"/>
                  </a:cubicBezTo>
                  <a:cubicBezTo>
                    <a:pt x="133861" y="-110359"/>
                    <a:pt x="121107" y="-101506"/>
                    <a:pt x="108456" y="-92537"/>
                  </a:cubicBezTo>
                  <a:cubicBezTo>
                    <a:pt x="95805" y="-83569"/>
                    <a:pt x="83257" y="-74486"/>
                    <a:pt x="70779" y="-65339"/>
                  </a:cubicBezTo>
                  <a:cubicBezTo>
                    <a:pt x="58301" y="-56193"/>
                    <a:pt x="45893" y="-46984"/>
                    <a:pt x="33523" y="-37762"/>
                  </a:cubicBezTo>
                  <a:cubicBezTo>
                    <a:pt x="21152" y="-28539"/>
                    <a:pt x="8818" y="-19303"/>
                    <a:pt x="-3510" y="-10101"/>
                  </a:cubicBezTo>
                  <a:cubicBezTo>
                    <a:pt x="-15839" y="-898"/>
                    <a:pt x="-28162" y="8272"/>
                    <a:pt x="-40515" y="17357"/>
                  </a:cubicBezTo>
                  <a:cubicBezTo>
                    <a:pt x="-52868" y="26442"/>
                    <a:pt x="-65250" y="35441"/>
                    <a:pt x="-77681" y="44328"/>
                  </a:cubicBezTo>
                  <a:cubicBezTo>
                    <a:pt x="-90112" y="53215"/>
                    <a:pt x="-102592" y="61991"/>
                    <a:pt x="-115183" y="70531"/>
                  </a:cubicBezTo>
                  <a:cubicBezTo>
                    <a:pt x="-127775" y="79070"/>
                    <a:pt x="-140476" y="87375"/>
                    <a:pt x="-153178" y="95679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720" y="3772"/>
              <a:ext cx="2513" cy="1081"/>
            </a:xfrm>
            <a:custGeom>
              <a:avLst/>
              <a:gdLst>
                <a:gd name="rtl" fmla="*/ 117480 w 1320000"/>
                <a:gd name="rtt" fmla="*/ 62040 h 363000"/>
                <a:gd name="rtr" fmla="*/ 1199880 w 1320000"/>
                <a:gd name="rtb" fmla="*/ 312840 h 363000"/>
              </a:gdLst>
              <a:ahLst/>
              <a:cxnLst/>
              <a:rect l="rtl" t="rtt" r="rtr" b="rtb"/>
              <a:pathLst>
                <a:path w="1320000" h="363000">
                  <a:moveTo>
                    <a:pt x="26400" y="0"/>
                  </a:moveTo>
                  <a:lnTo>
                    <a:pt x="1293600" y="0"/>
                  </a:lnTo>
                  <a:cubicBezTo>
                    <a:pt x="1308173" y="0"/>
                    <a:pt x="1320000" y="11827"/>
                    <a:pt x="1320000" y="26400"/>
                  </a:cubicBezTo>
                  <a:lnTo>
                    <a:pt x="1320000" y="336600"/>
                  </a:lnTo>
                  <a:cubicBezTo>
                    <a:pt x="1320000" y="351173"/>
                    <a:pt x="1308173" y="363000"/>
                    <a:pt x="12936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平面镜成像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94560" y="3140710"/>
            <a:ext cx="1137285" cy="1047115"/>
            <a:chOff x="2577" y="2260"/>
            <a:chExt cx="1791" cy="1649"/>
          </a:xfrm>
        </p:grpSpPr>
        <p:sp>
          <p:nvSpPr>
            <p:cNvPr id="11" name="SubTopic"/>
            <p:cNvSpPr/>
            <p:nvPr/>
          </p:nvSpPr>
          <p:spPr>
            <a:xfrm>
              <a:off x="2577" y="2260"/>
              <a:ext cx="1170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</p:grpSp>
      <p:grpSp>
        <p:nvGrpSpPr>
          <p:cNvPr id="14" name="组合 13"/>
          <p:cNvGrpSpPr/>
          <p:nvPr/>
        </p:nvGrpSpPr>
        <p:grpSpPr>
          <a:xfrm>
            <a:off x="2074545" y="3747770"/>
            <a:ext cx="1257300" cy="681355"/>
            <a:chOff x="2388" y="3216"/>
            <a:chExt cx="1980" cy="1073"/>
          </a:xfrm>
        </p:grpSpPr>
        <p:sp>
          <p:nvSpPr>
            <p:cNvPr id="16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17" name="SubTopic"/>
            <p:cNvSpPr/>
            <p:nvPr/>
          </p:nvSpPr>
          <p:spPr>
            <a:xfrm>
              <a:off x="2388" y="3216"/>
              <a:ext cx="1359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80565" y="4989830"/>
            <a:ext cx="1334770" cy="1047115"/>
            <a:chOff x="2266" y="2260"/>
            <a:chExt cx="2102" cy="1649"/>
          </a:xfrm>
        </p:grpSpPr>
        <p:sp>
          <p:nvSpPr>
            <p:cNvPr id="25" name="SubTopic"/>
            <p:cNvSpPr/>
            <p:nvPr/>
          </p:nvSpPr>
          <p:spPr>
            <a:xfrm>
              <a:off x="2266" y="2260"/>
              <a:ext cx="1481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规律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6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1836420" y="5596890"/>
            <a:ext cx="1478915" cy="681355"/>
            <a:chOff x="2039" y="3216"/>
            <a:chExt cx="2329" cy="1073"/>
          </a:xfrm>
        </p:grpSpPr>
        <p:sp>
          <p:nvSpPr>
            <p:cNvPr id="28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2039" y="3216"/>
              <a:ext cx="1708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现象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37055" y="2178685"/>
            <a:ext cx="4247515" cy="1489075"/>
            <a:chOff x="2892" y="4674"/>
            <a:chExt cx="6689" cy="2345"/>
          </a:xfrm>
        </p:grpSpPr>
        <p:sp>
          <p:nvSpPr>
            <p:cNvPr id="114" name="MainTopic"/>
            <p:cNvSpPr/>
            <p:nvPr/>
          </p:nvSpPr>
          <p:spPr>
            <a:xfrm>
              <a:off x="2892" y="4674"/>
              <a:ext cx="3959" cy="1081"/>
            </a:xfrm>
            <a:custGeom>
              <a:avLst/>
              <a:gdLst>
                <a:gd name="rtl" fmla="*/ 117480 w 1953600"/>
                <a:gd name="rtt" fmla="*/ 62040 h 363000"/>
                <a:gd name="rtr" fmla="*/ 1833480 w 1953600"/>
                <a:gd name="rtb" fmla="*/ 312840 h 363000"/>
              </a:gdLst>
              <a:ahLst/>
              <a:cxnLst/>
              <a:rect l="rtl" t="rtt" r="rtr" b="rtb"/>
              <a:pathLst>
                <a:path w="1953600" h="363000">
                  <a:moveTo>
                    <a:pt x="26400" y="0"/>
                  </a:moveTo>
                  <a:lnTo>
                    <a:pt x="1927200" y="0"/>
                  </a:lnTo>
                  <a:cubicBezTo>
                    <a:pt x="1941773" y="0"/>
                    <a:pt x="1953600" y="11827"/>
                    <a:pt x="1953600" y="26400"/>
                  </a:cubicBezTo>
                  <a:lnTo>
                    <a:pt x="1953600" y="336600"/>
                  </a:lnTo>
                  <a:cubicBezTo>
                    <a:pt x="1953600" y="351173"/>
                    <a:pt x="1941773" y="363000"/>
                    <a:pt x="1927200" y="363000"/>
                  </a:cubicBezTo>
                  <a:lnTo>
                    <a:pt x="26400" y="363000"/>
                  </a:lnTo>
                  <a:cubicBezTo>
                    <a:pt x="11827" y="363000"/>
                    <a:pt x="0" y="351173"/>
                    <a:pt x="0" y="336600"/>
                  </a:cubicBezTo>
                  <a:lnTo>
                    <a:pt x="0" y="26400"/>
                  </a:lnTo>
                  <a:cubicBezTo>
                    <a:pt x="0" y="11827"/>
                    <a:pt x="11827" y="0"/>
                    <a:pt x="26400" y="0"/>
                  </a:cubicBezTo>
                  <a:close/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光现象的辨识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0" name="MMConnector"/>
            <p:cNvSpPr/>
            <p:nvPr/>
          </p:nvSpPr>
          <p:spPr>
            <a:xfrm>
              <a:off x="8050" y="5885"/>
              <a:ext cx="1531" cy="1134"/>
            </a:xfrm>
            <a:custGeom>
              <a:avLst/>
              <a:gdLst/>
              <a:ahLst/>
              <a:cxnLst/>
              <a:pathLst>
                <a:path w="784928" h="574578">
                  <a:moveTo>
                    <a:pt x="159253" y="210247"/>
                  </a:moveTo>
                  <a:cubicBezTo>
                    <a:pt x="171001" y="222021"/>
                    <a:pt x="186562" y="221680"/>
                    <a:pt x="195271" y="212430"/>
                  </a:cubicBezTo>
                  <a:cubicBezTo>
                    <a:pt x="203980" y="203179"/>
                    <a:pt x="203123" y="187912"/>
                    <a:pt x="190922" y="176609"/>
                  </a:cubicBezTo>
                  <a:cubicBezTo>
                    <a:pt x="179840" y="166343"/>
                    <a:pt x="168759" y="156078"/>
                    <a:pt x="157879" y="145537"/>
                  </a:cubicBezTo>
                  <a:cubicBezTo>
                    <a:pt x="146999" y="134997"/>
                    <a:pt x="136321" y="124182"/>
                    <a:pt x="125750" y="113228"/>
                  </a:cubicBezTo>
                  <a:cubicBezTo>
                    <a:pt x="115180" y="102274"/>
                    <a:pt x="104716" y="91180"/>
                    <a:pt x="94341" y="79966"/>
                  </a:cubicBezTo>
                  <a:cubicBezTo>
                    <a:pt x="83967" y="68752"/>
                    <a:pt x="73681" y="57417"/>
                    <a:pt x="63444" y="46007"/>
                  </a:cubicBezTo>
                  <a:cubicBezTo>
                    <a:pt x="53208" y="34597"/>
                    <a:pt x="43019" y="23112"/>
                    <a:pt x="32844" y="11587"/>
                  </a:cubicBezTo>
                  <a:cubicBezTo>
                    <a:pt x="22669" y="62"/>
                    <a:pt x="12508" y="-11504"/>
                    <a:pt x="2321" y="-23074"/>
                  </a:cubicBezTo>
                  <a:cubicBezTo>
                    <a:pt x="-7865" y="-34644"/>
                    <a:pt x="-18076" y="-46218"/>
                    <a:pt x="-28349" y="-57761"/>
                  </a:cubicBezTo>
                  <a:cubicBezTo>
                    <a:pt x="-38622" y="-69304"/>
                    <a:pt x="-48957" y="-80815"/>
                    <a:pt x="-59393" y="-92256"/>
                  </a:cubicBezTo>
                  <a:cubicBezTo>
                    <a:pt x="-69829" y="-103698"/>
                    <a:pt x="-80366" y="-115070"/>
                    <a:pt x="-91042" y="-126331"/>
                  </a:cubicBezTo>
                  <a:cubicBezTo>
                    <a:pt x="-101718" y="-137591"/>
                    <a:pt x="-112533" y="-148741"/>
                    <a:pt x="-123526" y="-159733"/>
                  </a:cubicBezTo>
                  <a:cubicBezTo>
                    <a:pt x="-134519" y="-170725"/>
                    <a:pt x="-145689" y="-181560"/>
                    <a:pt x="-157074" y="-192184"/>
                  </a:cubicBezTo>
                  <a:cubicBezTo>
                    <a:pt x="-168458" y="-202808"/>
                    <a:pt x="-180057" y="-213222"/>
                    <a:pt x="-191902" y="-223364"/>
                  </a:cubicBezTo>
                  <a:cubicBezTo>
                    <a:pt x="-203747" y="-233507"/>
                    <a:pt x="-215839" y="-243378"/>
                    <a:pt x="-228203" y="-252912"/>
                  </a:cubicBezTo>
                  <a:cubicBezTo>
                    <a:pt x="-240567" y="-262445"/>
                    <a:pt x="-253203" y="-271639"/>
                    <a:pt x="-266127" y="-280422"/>
                  </a:cubicBezTo>
                  <a:cubicBezTo>
                    <a:pt x="-279050" y="-289205"/>
                    <a:pt x="-292261" y="-297575"/>
                    <a:pt x="-305757" y="-305460"/>
                  </a:cubicBezTo>
                  <a:cubicBezTo>
                    <a:pt x="-319253" y="-313344"/>
                    <a:pt x="-333035" y="-320742"/>
                    <a:pt x="-347087" y="-327584"/>
                  </a:cubicBezTo>
                  <a:cubicBezTo>
                    <a:pt x="-361139" y="-334427"/>
                    <a:pt x="-375462" y="-340714"/>
                    <a:pt x="-390002" y="-346390"/>
                  </a:cubicBezTo>
                  <a:cubicBezTo>
                    <a:pt x="-404542" y="-352067"/>
                    <a:pt x="-419300" y="-357132"/>
                    <a:pt x="-434280" y="-361557"/>
                  </a:cubicBezTo>
                  <a:cubicBezTo>
                    <a:pt x="-449260" y="-365982"/>
                    <a:pt x="-464462" y="-369766"/>
                    <a:pt x="-479615" y="-372894"/>
                  </a:cubicBezTo>
                  <a:cubicBezTo>
                    <a:pt x="-494767" y="-376023"/>
                    <a:pt x="-509870" y="-378497"/>
                    <a:pt x="-525657" y="-380362"/>
                  </a:cubicBezTo>
                  <a:cubicBezTo>
                    <a:pt x="-541444" y="-382228"/>
                    <a:pt x="-557916" y="-383485"/>
                    <a:pt x="-572061" y="-384065"/>
                  </a:cubicBezTo>
                  <a:cubicBezTo>
                    <a:pt x="-586206" y="-384645"/>
                    <a:pt x="-598023" y="-384548"/>
                    <a:pt x="-609840" y="-384450"/>
                  </a:cubicBezTo>
                  <a:cubicBezTo>
                    <a:pt x="-612216" y="-384430"/>
                    <a:pt x="-613800" y="-382965"/>
                    <a:pt x="-613800" y="-381150"/>
                  </a:cubicBezTo>
                  <a:cubicBezTo>
                    <a:pt x="-613800" y="-379335"/>
                    <a:pt x="-612215" y="-377924"/>
                    <a:pt x="-609840" y="-377850"/>
                  </a:cubicBezTo>
                  <a:cubicBezTo>
                    <a:pt x="-598155" y="-377487"/>
                    <a:pt x="-586470" y="-377124"/>
                    <a:pt x="-572546" y="-376004"/>
                  </a:cubicBezTo>
                  <a:cubicBezTo>
                    <a:pt x="-558622" y="-374884"/>
                    <a:pt x="-542460" y="-373008"/>
                    <a:pt x="-527027" y="-370566"/>
                  </a:cubicBezTo>
                  <a:cubicBezTo>
                    <a:pt x="-511595" y="-368125"/>
                    <a:pt x="-496892" y="-365118"/>
                    <a:pt x="-482192" y="-361475"/>
                  </a:cubicBezTo>
                  <a:cubicBezTo>
                    <a:pt x="-467493" y="-357832"/>
                    <a:pt x="-452797" y="-353554"/>
                    <a:pt x="-438367" y="-348667"/>
                  </a:cubicBezTo>
                  <a:cubicBezTo>
                    <a:pt x="-423936" y="-343781"/>
                    <a:pt x="-409770" y="-338286"/>
                    <a:pt x="-395853" y="-332213"/>
                  </a:cubicBezTo>
                  <a:cubicBezTo>
                    <a:pt x="-381937" y="-326139"/>
                    <a:pt x="-368271" y="-319488"/>
                    <a:pt x="-354894" y="-312311"/>
                  </a:cubicBezTo>
                  <a:cubicBezTo>
                    <a:pt x="-341518" y="-305134"/>
                    <a:pt x="-328432" y="-297433"/>
                    <a:pt x="-315640" y="-289269"/>
                  </a:cubicBezTo>
                  <a:cubicBezTo>
                    <a:pt x="-302849" y="-281106"/>
                    <a:pt x="-290351" y="-272481"/>
                    <a:pt x="-278140" y="-263461"/>
                  </a:cubicBezTo>
                  <a:cubicBezTo>
                    <a:pt x="-265929" y="-254442"/>
                    <a:pt x="-254005" y="-245028"/>
                    <a:pt x="-242347" y="-235285"/>
                  </a:cubicBezTo>
                  <a:cubicBezTo>
                    <a:pt x="-230688" y="-225542"/>
                    <a:pt x="-219296" y="-215471"/>
                    <a:pt x="-208138" y="-205131"/>
                  </a:cubicBezTo>
                  <a:cubicBezTo>
                    <a:pt x="-196981" y="-194790"/>
                    <a:pt x="-186060" y="-184182"/>
                    <a:pt x="-175339" y="-173358"/>
                  </a:cubicBezTo>
                  <a:cubicBezTo>
                    <a:pt x="-164618" y="-162535"/>
                    <a:pt x="-154098" y="-151497"/>
                    <a:pt x="-143739" y="-140291"/>
                  </a:cubicBezTo>
                  <a:cubicBezTo>
                    <a:pt x="-133380" y="-129085"/>
                    <a:pt x="-123183" y="-117712"/>
                    <a:pt x="-113108" y="-106212"/>
                  </a:cubicBezTo>
                  <a:cubicBezTo>
                    <a:pt x="-103033" y="-94713"/>
                    <a:pt x="-93080" y="-83087"/>
                    <a:pt x="-83209" y="-71371"/>
                  </a:cubicBezTo>
                  <a:cubicBezTo>
                    <a:pt x="-73338" y="-59655"/>
                    <a:pt x="-63548" y="-47850"/>
                    <a:pt x="-53798" y="-35989"/>
                  </a:cubicBezTo>
                  <a:cubicBezTo>
                    <a:pt x="-44049" y="-24128"/>
                    <a:pt x="-34341" y="-12210"/>
                    <a:pt x="-24632" y="-268"/>
                  </a:cubicBezTo>
                  <a:cubicBezTo>
                    <a:pt x="-14923" y="11675"/>
                    <a:pt x="-5214" y="23642"/>
                    <a:pt x="4536" y="35603"/>
                  </a:cubicBezTo>
                  <a:cubicBezTo>
                    <a:pt x="14287" y="47564"/>
                    <a:pt x="24080" y="59518"/>
                    <a:pt x="33955" y="71435"/>
                  </a:cubicBezTo>
                  <a:cubicBezTo>
                    <a:pt x="43831" y="83353"/>
                    <a:pt x="53788" y="95233"/>
                    <a:pt x="63878" y="107037"/>
                  </a:cubicBezTo>
                  <a:cubicBezTo>
                    <a:pt x="73967" y="118841"/>
                    <a:pt x="84188" y="130568"/>
                    <a:pt x="94561" y="142200"/>
                  </a:cubicBezTo>
                  <a:cubicBezTo>
                    <a:pt x="104934" y="153831"/>
                    <a:pt x="115458" y="165367"/>
                    <a:pt x="126266" y="176692"/>
                  </a:cubicBezTo>
                  <a:cubicBezTo>
                    <a:pt x="137073" y="188017"/>
                    <a:pt x="148163" y="199132"/>
                    <a:pt x="159253" y="210247"/>
                  </a:cubicBezTo>
                  <a:close/>
                </a:path>
              </a:pathLst>
            </a:custGeom>
            <a:solidFill>
              <a:schemeClr val="accent4"/>
            </a:solidFill>
            <a:ln w="6600" cap="rnd">
              <a:solidFill>
                <a:schemeClr val="accent4"/>
              </a:solidFill>
              <a:round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583565" y="4356100"/>
            <a:ext cx="2748280" cy="986155"/>
            <a:chOff x="40" y="4174"/>
            <a:chExt cx="4328" cy="1553"/>
          </a:xfrm>
        </p:grpSpPr>
        <p:sp>
          <p:nvSpPr>
            <p:cNvPr id="33" name="MMConnector"/>
            <p:cNvSpPr/>
            <p:nvPr/>
          </p:nvSpPr>
          <p:spPr>
            <a:xfrm>
              <a:off x="3953" y="4340"/>
              <a:ext cx="415" cy="1387"/>
            </a:xfrm>
            <a:custGeom>
              <a:avLst/>
              <a:gdLst/>
              <a:ahLst/>
              <a:cxnLst/>
              <a:pathLst>
                <a:path w="217800" h="466125" fill="none">
                  <a:moveTo>
                    <a:pt x="108900" y="-233062"/>
                  </a:moveTo>
                  <a:cubicBezTo>
                    <a:pt x="-26894" y="-233062"/>
                    <a:pt x="70013" y="233063"/>
                    <a:pt x="-108900" y="233063"/>
                  </a:cubicBezTo>
                </a:path>
              </a:pathLst>
            </a:custGeom>
            <a:noFill/>
            <a:ln w="13200" cap="rnd">
              <a:solidFill>
                <a:schemeClr val="accent4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40" y="4174"/>
              <a:ext cx="3707" cy="860"/>
            </a:xfrm>
            <a:custGeom>
              <a:avLst/>
              <a:gdLst>
                <a:gd name="rtl" fmla="*/ 47025 w 1386000"/>
                <a:gd name="rtt" fmla="*/ 22605 h 288750"/>
                <a:gd name="rtr" fmla="*/ 1340625 w 1386000"/>
                <a:gd name="rtb" fmla="*/ 273405 h 288750"/>
              </a:gdLst>
              <a:ahLst/>
              <a:cxnLst/>
              <a:rect l="rtl" t="rtt" r="rtr" b="rtb"/>
              <a:pathLst>
                <a:path w="1386000" h="288750" stroke="0">
                  <a:moveTo>
                    <a:pt x="0" y="0"/>
                  </a:moveTo>
                  <a:lnTo>
                    <a:pt x="1386000" y="0"/>
                  </a:lnTo>
                  <a:lnTo>
                    <a:pt x="13860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1386000" h="288750" fill="none">
                  <a:moveTo>
                    <a:pt x="0" y="288750"/>
                  </a:moveTo>
                  <a:lnTo>
                    <a:pt x="1386000" y="288750"/>
                  </a:lnTo>
                </a:path>
              </a:pathLst>
            </a:custGeom>
            <a:noFill/>
            <a:ln w="13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镜面反射和漫反射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9760" y="1590675"/>
            <a:ext cx="109118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4. 下列现象中属于光的直线传播的是_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_____________；属于光的反射的是______________；属于光的折射的是____________．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①水中倒影　　　②人影              ③杯弓蛇影                  ④日晷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⑤日食                    ⑥皮影              ⑦猴子捞月                  ⑧激光准直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⑨光导纤维            ⑩波光粼粼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⑪坐井观天            ⑫星星闪烁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⑬鱼翔浅底            ⑭防盗门的“猫眼”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⑮汽车后视镜        ⑯灯射出的光柱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7565" y="106743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737860" y="1699895"/>
            <a:ext cx="2776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②④⑤⑥⑧</a:t>
            </a:r>
            <a:r>
              <a:rPr lang="en-US" sz="2400">
                <a:solidFill>
                  <a:srgbClr val="FF0000"/>
                </a:solidFill>
                <a:latin typeface="MS Mincho" panose="02020609040205080304" charset="-128"/>
                <a:ea typeface="宋体" panose="02010600030101010101" pitchFamily="2" charset="-122"/>
              </a:rPr>
              <a:t>⑪⑯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2175" y="2232025"/>
            <a:ext cx="2188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①③⑦⑨⑩</a:t>
            </a:r>
            <a:r>
              <a:rPr lang="en-US" sz="2400">
                <a:solidFill>
                  <a:srgbClr val="FF0000"/>
                </a:solidFill>
                <a:latin typeface="MS Mincho" panose="02020609040205080304" charset="-128"/>
                <a:ea typeface="宋体" panose="02010600030101010101" pitchFamily="2" charset="-122"/>
              </a:rPr>
              <a:t>⑮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63285" y="2270760"/>
            <a:ext cx="1617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MS Mincho" panose="02020609040205080304" charset="-128"/>
                <a:ea typeface="宋体" panose="02010600030101010101" pitchFamily="2" charset="-122"/>
              </a:rPr>
              <a:t>⑫⑬⑭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080" y="1687195"/>
            <a:ext cx="109118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5. (2019潍坊)如图所示的光现象中，与小孔成像原理相同的是(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3108960"/>
            <a:ext cx="8172450" cy="25609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99245" y="1871980"/>
            <a:ext cx="622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54405" y="1154430"/>
            <a:ext cx="6219190" cy="737235"/>
            <a:chOff x="87" y="2929"/>
            <a:chExt cx="979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9721" cy="1161"/>
              <a:chOff x="273" y="2929"/>
              <a:chExt cx="972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610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平面镜成像特点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6年3考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892810" y="1979930"/>
            <a:ext cx="100755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6. (2018山西17题3分)暑假小明去五台山旅游，站在清澈的湖边，望向平静的水面，看到“云在水中飘，鱼在云上游，鱼戏白塔绿树间”(如图)．这些景象中距离水面最远的是(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 白云倒影  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B.  游动的鱼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 白塔倒影  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D.  绿树倒影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59" descr="C:\Documents and Settings\Administrator\桌面\物理（山西）\山西物理\XL3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278495" y="3399155"/>
            <a:ext cx="2689860" cy="2077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271635" y="5693410"/>
            <a:ext cx="1155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4560570" y="3199130"/>
            <a:ext cx="54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5345" y="1017270"/>
            <a:ext cx="100755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7. (2016山西16题3分)在《资治通鉴》中记载“人以铜为镜，可以正衣冠；以古为镜，可以见兴替”．表明我们的祖先就会用磨光的铜面作为镜子，观察自己的像．人在铜镜中所成的像是(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缩小的实像  B. 等大的实像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放大的虚像  D. 等大的虚像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8. (2014山西30题2分)小宇去参观科技馆，他从不同角度看到科技馆的宣传语“凤舞九天，鲲鹏万里”，这是因为光发生了________反射；当他逐渐远离平面镜时，他在平面镜中所成像的大小将________(选填“变大”“不变”或“变小”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7425" y="2266315"/>
            <a:ext cx="647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59320" y="4401185"/>
            <a:ext cx="638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67855" y="4990465"/>
            <a:ext cx="100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9760" y="1877695"/>
            <a:ext cx="109118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9. (2019沈阳)舞蹈教室内有一面非常大的平面镜，一位同学先后站在镜前甲、乙、丙、丁的四个位置，如图所示．关于他在平面镜中所成像的特点，下列描述中正确的是(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在甲处所成的像是最小的像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B. 在乙处所成的像一定是实像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在丙处所成的像是倒立的像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D. 在丁处所成的像离镜子最近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7565" y="13544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9290" y="3053715"/>
            <a:ext cx="2769870" cy="2409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88120" y="5632450"/>
            <a:ext cx="1442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2264410" y="3127375"/>
            <a:ext cx="543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1365" y="1444625"/>
            <a:ext cx="109118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10. (2019昆明)一位摄影爱好者早上在大观河边照像，观察到岸边的建筑物在水面上形成的影像甲和乙，并拍摄了下来，如图所示．过了十多分钟后他又回到原位置观察，那么影像甲和乙的大小变化情况是(　　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都变  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B. 都不变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甲变，乙不变  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D. 甲不变，乙变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44610" y="5560695"/>
            <a:ext cx="14427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556" descr="C:\Documents and Settings\Administrator\桌面\物理（山西）\山西物理\XL3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96580" y="3239770"/>
            <a:ext cx="3147695" cy="2012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7574280" y="2696845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81405" y="2275840"/>
            <a:ext cx="103162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桂林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小陆在照镜子时，为了能从镜子中看清自己的脸部，他走近镜子去看．靠近时，他的脸部在平面镜中所成像的大小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，平面镜所成的像是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实像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虚像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379460" y="2799080"/>
            <a:ext cx="1035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不变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3810" y="3324860"/>
            <a:ext cx="1035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虚像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51890" y="813435"/>
            <a:ext cx="5344160" cy="737235"/>
            <a:chOff x="87" y="2929"/>
            <a:chExt cx="8416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8343" cy="1161"/>
              <a:chOff x="273" y="2929"/>
              <a:chExt cx="8343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4722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光学作图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6年3考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1101725" y="2348865"/>
            <a:ext cx="100755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solidFill>
                  <a:srgbClr val="411D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(1)作图时必须使用直尺、铅笔等工具；</a:t>
            </a:r>
            <a:endParaRPr sz="2400">
              <a:solidFill>
                <a:srgbClr val="411D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srgbClr val="411D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(2)光线要带箭头，光线不能断开；</a:t>
            </a:r>
            <a:endParaRPr sz="2400">
              <a:solidFill>
                <a:srgbClr val="411D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srgbClr val="411D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(3)虚像、光线的反向延长线、法线要用虚线表示；</a:t>
            </a:r>
            <a:endParaRPr sz="2400">
              <a:solidFill>
                <a:srgbClr val="411D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srgbClr val="411D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(4)法线与反射或折射界面垂直，并标明垂足；</a:t>
            </a:r>
            <a:endParaRPr sz="2400">
              <a:solidFill>
                <a:srgbClr val="411D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srgbClr val="411D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(5)要符合光的反射(两角相等)规律、折射规律；</a:t>
            </a:r>
            <a:endParaRPr sz="2400">
              <a:solidFill>
                <a:srgbClr val="411D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solidFill>
                  <a:srgbClr val="411D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(6)入射光线、反射光线、折射光线过入射点，平面镜的反射面与非反射面不能混淆，平面镜的非反射面要画上短斜线</a:t>
            </a:r>
            <a:endParaRPr sz="2400">
              <a:solidFill>
                <a:srgbClr val="411D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9972" name="组合 14"/>
          <p:cNvGrpSpPr/>
          <p:nvPr/>
        </p:nvGrpSpPr>
        <p:grpSpPr>
          <a:xfrm>
            <a:off x="1196340" y="1840865"/>
            <a:ext cx="1645920" cy="475583"/>
            <a:chOff x="6264" y="1551"/>
            <a:chExt cx="2810" cy="882"/>
          </a:xfrm>
        </p:grpSpPr>
        <p:pic>
          <p:nvPicPr>
            <p:cNvPr id="39973" name="图片 15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64" y="1551"/>
              <a:ext cx="2810" cy="8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4" name="文本框 16"/>
            <p:cNvSpPr txBox="1"/>
            <p:nvPr/>
          </p:nvSpPr>
          <p:spPr>
            <a:xfrm>
              <a:off x="6380" y="1579"/>
              <a:ext cx="2578" cy="8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作图规范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35770" y="1640840"/>
            <a:ext cx="1841500" cy="1815723"/>
            <a:chOff x="3914" y="4432"/>
            <a:chExt cx="3298" cy="3196"/>
          </a:xfrm>
        </p:grpSpPr>
        <p:grpSp>
          <p:nvGrpSpPr>
            <p:cNvPr id="12" name="组合 11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400" cap="flat" cmpd="sng" algn="ctr">
                <a:solidFill>
                  <a:srgbClr val="FFC410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 cap="flat" cmpd="sng" algn="ctr">
                  <a:solidFill>
                    <a:srgbClr val="FFC410"/>
                  </a:solidFill>
                  <a:prstDash val="soli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 w="25400" cap="flat" cmpd="sng" algn="ctr">
                  <a:solidFill>
                    <a:srgbClr val="FFC410"/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 w="25400" cap="flat" cmpd="sng" algn="ctr">
                    <a:solidFill>
                      <a:srgbClr val="FFC410"/>
                    </a:solidFill>
                    <a:prstDash val="solid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25400" cap="flat" cmpd="sng" algn="ctr">
                    <a:solidFill>
                      <a:srgbClr val="FFC410"/>
                    </a:solidFill>
                    <a:prstDash val="solid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28090" y="1134745"/>
            <a:ext cx="101028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类型一　光的反射作图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(2017.33)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2017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是光线经过平面镜反射后的光路图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请你在图中适当的位置画出平面镜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并标出反射角的度数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284470" y="5525770"/>
            <a:ext cx="14408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>
                <a:cs typeface="楷体_GB2312" charset="0"/>
                <a:sym typeface="+mn-ea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  <a:sym typeface="+mn-ea"/>
              </a:rPr>
              <a:t>12</a:t>
            </a:r>
            <a:r>
              <a:rPr lang="zh-CN">
                <a:cs typeface="楷体_GB2312" charset="0"/>
                <a:sym typeface="+mn-ea"/>
              </a:rPr>
              <a:t>题图</a:t>
            </a:r>
            <a:endParaRPr lang="zh-CN" altLang="en-US"/>
          </a:p>
        </p:txBody>
      </p:sp>
      <p:pic>
        <p:nvPicPr>
          <p:cNvPr id="3" name="图片 -2147482583" descr="C:\Documents and Settings\Administrator\桌面\2020山西物理9.2补单片\虎27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436870" y="3142615"/>
            <a:ext cx="1743075" cy="18192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 flipV="1">
            <a:off x="5483860" y="3329305"/>
            <a:ext cx="1426210" cy="1590040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弧形 9"/>
          <p:cNvSpPr/>
          <p:nvPr/>
        </p:nvSpPr>
        <p:spPr>
          <a:xfrm>
            <a:off x="5499735" y="4763135"/>
            <a:ext cx="234950" cy="291465"/>
          </a:xfrm>
          <a:prstGeom prst="arc">
            <a:avLst/>
          </a:prstGeom>
          <a:ln w="12700" cmpd="sng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10250" y="4496435"/>
            <a:ext cx="861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rot="7860000">
            <a:off x="5290185" y="4643755"/>
            <a:ext cx="406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∟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66970" y="4443095"/>
            <a:ext cx="842645" cy="802640"/>
            <a:chOff x="7330" y="7834"/>
            <a:chExt cx="1327" cy="126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393" y="7834"/>
              <a:ext cx="1265" cy="126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330" y="8008"/>
              <a:ext cx="22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530" y="8208"/>
              <a:ext cx="22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730" y="8408"/>
              <a:ext cx="22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930" y="8608"/>
              <a:ext cx="22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130" y="8808"/>
              <a:ext cx="22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8330" y="9008"/>
              <a:ext cx="22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0" grpId="0" bldLvl="0" animBg="1"/>
      <p:bldP spid="7" grpId="0"/>
      <p:bldP spid="10" grpId="1" animBg="1"/>
      <p:bldP spid="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1735" y="1753235"/>
            <a:ext cx="101028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13. 一束太阳光经平面镜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上的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点反射后到达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点，请在图中画出入射光线和射到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点的反射光线(保留作图痕迹)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1005" y="5559425"/>
            <a:ext cx="11455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3" name="组合 2"/>
          <p:cNvGrpSpPr/>
          <p:nvPr/>
        </p:nvGrpSpPr>
        <p:grpSpPr>
          <a:xfrm>
            <a:off x="1181735" y="1243330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0920" y="3081655"/>
            <a:ext cx="2865120" cy="23418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V="1">
            <a:off x="4923790" y="4206875"/>
            <a:ext cx="2291715" cy="7620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16200000">
            <a:off x="4834890" y="4103370"/>
            <a:ext cx="406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∟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 rot="13248750">
            <a:off x="4845050" y="4427220"/>
            <a:ext cx="2562860" cy="709295"/>
            <a:chOff x="5550" y="3044"/>
            <a:chExt cx="156" cy="587"/>
          </a:xfrm>
        </p:grpSpPr>
        <p:sp>
          <p:nvSpPr>
            <p:cNvPr id="25" name="直接连接符 43034"/>
            <p:cNvSpPr/>
            <p:nvPr/>
          </p:nvSpPr>
          <p:spPr>
            <a:xfrm flipV="1">
              <a:off x="5550" y="3044"/>
              <a:ext cx="156" cy="58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6" name="直接连接符 43036"/>
            <p:cNvSpPr/>
            <p:nvPr/>
          </p:nvSpPr>
          <p:spPr>
            <a:xfrm flipV="1">
              <a:off x="5630" y="3266"/>
              <a:ext cx="15" cy="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arrow" w="med" len="med"/>
              <a:tailEnd type="none" w="lg" len="lg"/>
            </a:ln>
          </p:spPr>
        </p:sp>
      </p:grpSp>
      <p:grpSp>
        <p:nvGrpSpPr>
          <p:cNvPr id="27" name="组合 26"/>
          <p:cNvGrpSpPr/>
          <p:nvPr/>
        </p:nvGrpSpPr>
        <p:grpSpPr>
          <a:xfrm rot="8351250" flipH="1">
            <a:off x="4900295" y="3262630"/>
            <a:ext cx="2562860" cy="709295"/>
            <a:chOff x="5550" y="3044"/>
            <a:chExt cx="156" cy="587"/>
          </a:xfrm>
        </p:grpSpPr>
        <p:sp>
          <p:nvSpPr>
            <p:cNvPr id="28" name="直接连接符 43034"/>
            <p:cNvSpPr/>
            <p:nvPr/>
          </p:nvSpPr>
          <p:spPr>
            <a:xfrm flipV="1">
              <a:off x="5550" y="3044"/>
              <a:ext cx="156" cy="58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" name="直接连接符 43036"/>
            <p:cNvSpPr/>
            <p:nvPr/>
          </p:nvSpPr>
          <p:spPr>
            <a:xfrm flipV="1">
              <a:off x="5630" y="3266"/>
              <a:ext cx="15" cy="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arrow" w="med" len="med"/>
              <a:tailEnd type="none" w="lg" len="lg"/>
            </a:ln>
          </p:spPr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12140" y="2649855"/>
            <a:ext cx="5511165" cy="523080"/>
            <a:chOff x="894" y="3246"/>
            <a:chExt cx="8679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67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光的直线传播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6年2考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10374" y="114427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34975" y="3354705"/>
            <a:ext cx="113093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光源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：能够自行发光的物体叫做光源，如太阳、发光的灯、萤火虫等，月亮和电影银幕________(选填“是”或“不是”)光源．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2．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光线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：用带有箭头的直线表示光传播的径迹和方向，光线的引入应用了模型法．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光的直线传播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光的直线传播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7230" y="1842135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1658620" y="4008120"/>
            <a:ext cx="858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不是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82760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536565" y="5448300"/>
            <a:ext cx="1224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226820" y="1439545"/>
            <a:ext cx="97383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青岛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自行车尾灯的反光原理如图所示．请完成反射光路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并标出反射角度数．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7570" y="2669540"/>
            <a:ext cx="2853690" cy="2498725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H="1">
            <a:off x="6433820" y="2712720"/>
            <a:ext cx="676275" cy="128587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750050" y="3792855"/>
            <a:ext cx="791845" cy="43180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 rot="1680000" flipV="1">
            <a:off x="6697980" y="3181985"/>
            <a:ext cx="145415" cy="9842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8000000" flipV="1">
            <a:off x="7033895" y="4022090"/>
            <a:ext cx="141605" cy="10414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3039" name="组合 43038"/>
          <p:cNvGrpSpPr/>
          <p:nvPr/>
        </p:nvGrpSpPr>
        <p:grpSpPr>
          <a:xfrm flipV="1">
            <a:off x="6763385" y="3292475"/>
            <a:ext cx="421640" cy="762635"/>
            <a:chOff x="5546" y="3030"/>
            <a:chExt cx="183" cy="635"/>
          </a:xfrm>
        </p:grpSpPr>
        <p:sp>
          <p:nvSpPr>
            <p:cNvPr id="1024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8" name="组合 7"/>
          <p:cNvGrpSpPr/>
          <p:nvPr/>
        </p:nvGrpSpPr>
        <p:grpSpPr>
          <a:xfrm flipH="1" flipV="1">
            <a:off x="5007610" y="4053840"/>
            <a:ext cx="2143760" cy="76200"/>
            <a:chOff x="5546" y="3030"/>
            <a:chExt cx="183" cy="635"/>
          </a:xfrm>
        </p:grpSpPr>
        <p:sp>
          <p:nvSpPr>
            <p:cNvPr id="9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sp>
        <p:nvSpPr>
          <p:cNvPr id="11" name="文本框 10"/>
          <p:cNvSpPr txBox="1"/>
          <p:nvPr/>
        </p:nvSpPr>
        <p:spPr>
          <a:xfrm>
            <a:off x="6111240" y="3323590"/>
            <a:ext cx="8197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弧形 12"/>
          <p:cNvSpPr/>
          <p:nvPr/>
        </p:nvSpPr>
        <p:spPr>
          <a:xfrm rot="1680000">
            <a:off x="6436360" y="3261995"/>
            <a:ext cx="499110" cy="287655"/>
          </a:xfrm>
          <a:prstGeom prst="arc">
            <a:avLst>
              <a:gd name="adj1" fmla="val 207069"/>
              <a:gd name="adj2" fmla="val 3724405"/>
            </a:avLst>
          </a:prstGeom>
          <a:ln w="28575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animBg="1"/>
      <p:bldP spid="7" grpId="0" bldLvl="0" animBg="1"/>
      <p:bldP spid="7" grpId="1" animBg="1"/>
      <p:bldP spid="13" grpId="0" bldLvl="0" animBg="1"/>
      <p:bldP spid="13" grpId="1" animBg="1"/>
      <p:bldP spid="11" grpId="0"/>
      <p:bldP spid="11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26820" y="1040765"/>
            <a:ext cx="97383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sz="2400"/>
              <a:t> 小明的乒乓球掉到沙发下，没有手电筒，小明借助平面镜反射灯光找到了乒乓球．图中已标示了反射光线与入射光线，请在图中适当位置画出平面镜，并标出反射角的大小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534" descr="C:\Documents and Settings\Administrator\桌面\2020山西物理9.2补单片\W9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152900" y="2814320"/>
            <a:ext cx="3879215" cy="2581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192395" y="5696585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 flipV="1">
            <a:off x="5597525" y="3033395"/>
            <a:ext cx="1224280" cy="1944370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864225" y="4476115"/>
            <a:ext cx="957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弧形 21"/>
          <p:cNvSpPr/>
          <p:nvPr/>
        </p:nvSpPr>
        <p:spPr>
          <a:xfrm rot="13560000">
            <a:off x="6561455" y="4588510"/>
            <a:ext cx="312420" cy="413385"/>
          </a:xfrm>
          <a:prstGeom prst="arc">
            <a:avLst/>
          </a:prstGeom>
          <a:ln w="12700" cmpd="sng">
            <a:solidFill>
              <a:srgbClr val="FF0000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 rot="8880000">
            <a:off x="6628765" y="4704080"/>
            <a:ext cx="406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∟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01715" y="4329430"/>
            <a:ext cx="1799590" cy="1194435"/>
            <a:chOff x="15135" y="7215"/>
            <a:chExt cx="2834" cy="1881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15135" y="7215"/>
              <a:ext cx="2835" cy="170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7774" y="7368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7560" y="7476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5440" y="8708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6755" y="7918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5269" y="8802"/>
              <a:ext cx="82" cy="29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7355" y="7615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7151" y="7708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6602" y="8008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5629" y="8590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16978" y="7822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6411" y="8122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6214" y="8284"/>
              <a:ext cx="83" cy="30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15844" y="8518"/>
              <a:ext cx="78" cy="284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6002" y="8349"/>
              <a:ext cx="94" cy="33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2" grpId="0" bldLvl="0" animBg="1"/>
      <p:bldP spid="22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5185" y="1114425"/>
            <a:ext cx="107778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类型二　平面镜成像特点作图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10年2考)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16. (2015山西34题2分)根据平面镜成像特点，在图中画出物体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在平面镜中所成的像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-2147482582" descr="C:\Documents and Settings\Administrator\桌面\2020山西物理9.2补单片\虎2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715510" y="2729865"/>
            <a:ext cx="1841500" cy="2614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6007735" y="5600700"/>
            <a:ext cx="11404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+mn-ea"/>
                <a:cs typeface="+mn-ea"/>
              </a:rPr>
              <a:t>第</a:t>
            </a:r>
            <a:r>
              <a:rPr lang="en-US" b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b="0">
                <a:latin typeface="+mn-ea"/>
                <a:cs typeface="+mn-ea"/>
              </a:rPr>
              <a:t>题图</a:t>
            </a:r>
            <a:endParaRPr lang="zh-CN" altLang="en-US">
              <a:latin typeface="+mn-ea"/>
              <a:cs typeface="+mn-ea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7176135" y="3811270"/>
            <a:ext cx="648335" cy="1008380"/>
          </a:xfrm>
          <a:prstGeom prst="straightConnector1">
            <a:avLst/>
          </a:prstGeom>
          <a:ln w="34925" cap="flat" cmpd="sng">
            <a:solidFill>
              <a:srgbClr val="FF0000"/>
            </a:solidFill>
            <a:prstDash val="solid"/>
            <a:bevel/>
            <a:headEnd type="stealth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83250" y="3808095"/>
            <a:ext cx="1492885" cy="3175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154295" y="4819015"/>
            <a:ext cx="2670175" cy="635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 rot="5400000">
            <a:off x="6164580" y="3562350"/>
            <a:ext cx="4159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∟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 rot="5400000">
            <a:off x="6164580" y="4559935"/>
            <a:ext cx="4159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∟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21830" y="3345180"/>
            <a:ext cx="694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67015" y="476313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7" grpId="1"/>
      <p:bldP spid="16" grpId="1"/>
      <p:bldP spid="18" grpId="0"/>
      <p:bldP spid="18" grpId="1"/>
      <p:bldP spid="19" grpId="0"/>
      <p:bldP spid="19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8825" y="955675"/>
            <a:ext cx="105175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家用小轿车的前挡风玻璃都是斜的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这样可以保证夜间行车时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车内景物通过挡风玻璃所成的像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成在司机前面斜上方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避免干扰司机视线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保护驾驶安全．请你在图乙中画出司机眼睛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通过挡风玻璃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sz="2400">
                <a:ea typeface="宋体" panose="02010600030101010101" pitchFamily="2" charset="-122"/>
              </a:rPr>
              <a:t>看到车内装饰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的像的光线图</a:t>
            </a:r>
            <a:endParaRPr lang="zh-CN" altLang="en-US"/>
          </a:p>
        </p:txBody>
      </p:sp>
      <p:pic>
        <p:nvPicPr>
          <p:cNvPr id="2" name="图片 -2147482581" descr="C:\Documents and Settings\Administrator\桌面\2020山西物理9.2补单片\W8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529965" y="3711575"/>
            <a:ext cx="5131435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82895" y="5690235"/>
            <a:ext cx="15119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+mn-ea"/>
                <a:cs typeface="+mn-ea"/>
              </a:rPr>
              <a:t>第</a:t>
            </a:r>
            <a:r>
              <a:rPr lang="en-US" b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b="0">
                <a:latin typeface="+mn-ea"/>
                <a:cs typeface="+mn-ea"/>
              </a:rPr>
              <a:t>题图</a:t>
            </a:r>
            <a:endParaRPr lang="zh-CN" altLang="en-US">
              <a:latin typeface="+mn-ea"/>
              <a:cs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7175500" y="3500755"/>
            <a:ext cx="812800" cy="1339215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7175500" y="3500755"/>
            <a:ext cx="1224280" cy="1009015"/>
          </a:xfrm>
          <a:prstGeom prst="line">
            <a:avLst/>
          </a:prstGeom>
          <a:ln w="28575" cmpd="sng">
            <a:solidFill>
              <a:srgbClr val="FF0000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895590" y="4091940"/>
            <a:ext cx="83185" cy="748030"/>
            <a:chOff x="12433" y="6557"/>
            <a:chExt cx="131" cy="1178"/>
          </a:xfrm>
        </p:grpSpPr>
        <p:cxnSp>
          <p:nvCxnSpPr>
            <p:cNvPr id="17" name="直接箭头连接符 16"/>
            <p:cNvCxnSpPr/>
            <p:nvPr/>
          </p:nvCxnSpPr>
          <p:spPr>
            <a:xfrm flipH="1" flipV="1">
              <a:off x="12494" y="7101"/>
              <a:ext cx="70" cy="634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H="1" flipV="1">
              <a:off x="12433" y="6557"/>
              <a:ext cx="70" cy="634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895590" y="4092575"/>
            <a:ext cx="504190" cy="431800"/>
            <a:chOff x="12433" y="6534"/>
            <a:chExt cx="794" cy="680"/>
          </a:xfrm>
        </p:grpSpPr>
        <p:cxnSp>
          <p:nvCxnSpPr>
            <p:cNvPr id="20" name="直接箭头连接符 19"/>
            <p:cNvCxnSpPr/>
            <p:nvPr/>
          </p:nvCxnSpPr>
          <p:spPr>
            <a:xfrm flipH="1" flipV="1">
              <a:off x="12433" y="6534"/>
              <a:ext cx="340" cy="291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2433" y="6534"/>
              <a:ext cx="794" cy="680"/>
            </a:xfrm>
            <a:prstGeom prst="straightConnector1">
              <a:avLst/>
            </a:prstGeom>
            <a:ln w="28575" cmpd="sng">
              <a:solidFill>
                <a:srgbClr val="FF0000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6736080" y="3242945"/>
            <a:ext cx="439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175500" y="3500755"/>
            <a:ext cx="80645" cy="8064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 rot="19140000">
            <a:off x="7412355" y="4243070"/>
            <a:ext cx="2565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∟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2" grpId="0"/>
      <p:bldP spid="23" grpId="1" animBg="1"/>
      <p:bldP spid="22" grpId="1"/>
      <p:bldP spid="24" grpId="0"/>
      <p:bldP spid="24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989320" y="5663565"/>
            <a:ext cx="12769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3" name="组合 2"/>
          <p:cNvGrpSpPr/>
          <p:nvPr/>
        </p:nvGrpSpPr>
        <p:grpSpPr>
          <a:xfrm>
            <a:off x="694055" y="1200785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32460" y="1864360"/>
            <a:ext cx="11261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哈尔滨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请你画出烛焰上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点经平面镜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r>
              <a:rPr lang="zh-CN" sz="2400">
                <a:ea typeface="宋体" panose="02010600030101010101" pitchFamily="2" charset="-122"/>
              </a:rPr>
              <a:t>所成的像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′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保留作图痕迹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205" y="2486025"/>
            <a:ext cx="2386965" cy="297751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 rot="5400000">
            <a:off x="7025005" y="3461385"/>
            <a:ext cx="4159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∟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335135" y="374459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520055" y="3681730"/>
            <a:ext cx="3726815" cy="74930"/>
            <a:chOff x="8692" y="6024"/>
            <a:chExt cx="5869" cy="11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692" y="6080"/>
              <a:ext cx="5782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4443" y="6024"/>
              <a:ext cx="119" cy="1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26" grpId="0"/>
      <p:bldP spid="26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82945" y="5554980"/>
            <a:ext cx="2152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2" name="文本框 1"/>
          <p:cNvSpPr txBox="1"/>
          <p:nvPr/>
        </p:nvSpPr>
        <p:spPr>
          <a:xfrm>
            <a:off x="839470" y="1123315"/>
            <a:ext cx="10655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19.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泰安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从点光源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发出的一条光线射向平面镜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经平面镜反射后射向墙壁上的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点处．请作出这条入射光线并完成光路图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2323465"/>
            <a:ext cx="5012055" cy="202565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5688965" y="3320415"/>
            <a:ext cx="15240" cy="183642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 flipV="1">
            <a:off x="5704205" y="4042410"/>
            <a:ext cx="122400" cy="1224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287010" y="505015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748020" y="3141345"/>
            <a:ext cx="2075815" cy="200850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3039" name="组合 43038"/>
          <p:cNvGrpSpPr/>
          <p:nvPr/>
        </p:nvGrpSpPr>
        <p:grpSpPr>
          <a:xfrm rot="9720000" flipH="1">
            <a:off x="5866130" y="3119120"/>
            <a:ext cx="737870" cy="1177925"/>
            <a:chOff x="5546" y="3030"/>
            <a:chExt cx="183" cy="635"/>
          </a:xfrm>
        </p:grpSpPr>
        <p:sp>
          <p:nvSpPr>
            <p:cNvPr id="10245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46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sp>
        <p:nvSpPr>
          <p:cNvPr id="7" name="椭圆 6"/>
          <p:cNvSpPr/>
          <p:nvPr/>
        </p:nvSpPr>
        <p:spPr>
          <a:xfrm>
            <a:off x="5674360" y="507873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rot="9720000" flipH="1" flipV="1">
            <a:off x="6639560" y="3271520"/>
            <a:ext cx="1392555" cy="676275"/>
            <a:chOff x="5546" y="3030"/>
            <a:chExt cx="183" cy="635"/>
          </a:xfrm>
        </p:grpSpPr>
        <p:sp>
          <p:nvSpPr>
            <p:cNvPr id="16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直接连接符 43036"/>
            <p:cNvSpPr/>
            <p:nvPr/>
          </p:nvSpPr>
          <p:spPr>
            <a:xfrm flipV="1">
              <a:off x="5546" y="3204"/>
              <a:ext cx="137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animBg="1"/>
      <p:bldP spid="7" grpId="0" bldLvl="0" animBg="1"/>
      <p:bldP spid="7" grpId="1" animBg="1"/>
      <p:bldP spid="6" grpId="0"/>
      <p:bldP spid="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5815" y="723900"/>
            <a:ext cx="4352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类型三　光的折射作图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49325" y="1430655"/>
            <a:ext cx="1838960" cy="474345"/>
            <a:chOff x="1318" y="2359"/>
            <a:chExt cx="2896" cy="747"/>
          </a:xfrm>
        </p:grpSpPr>
        <p:pic>
          <p:nvPicPr>
            <p:cNvPr id="6" name="图片 5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77570" y="1905000"/>
            <a:ext cx="107765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在平静的湖边上方有一盏路灯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潜水员在水下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处看到了路灯的像．图中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两点中的一点是路灯的发光点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另一点是路灯的像点．请你区分发光点、像点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在图中画出水下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处的潜水员看到路灯的光路图</a:t>
            </a:r>
            <a:endParaRPr lang="zh-CN" altLang="en-US"/>
          </a:p>
        </p:txBody>
      </p:sp>
      <p:pic>
        <p:nvPicPr>
          <p:cNvPr id="11" name="图片 -21474824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405" y="3679190"/>
            <a:ext cx="3569335" cy="247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6"/>
          <p:cNvSpPr txBox="1"/>
          <p:nvPr/>
        </p:nvSpPr>
        <p:spPr>
          <a:xfrm>
            <a:off x="5995670" y="5952490"/>
            <a:ext cx="1127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5323205" y="3860165"/>
            <a:ext cx="1799590" cy="1871980"/>
          </a:xfrm>
          <a:prstGeom prst="line">
            <a:avLst/>
          </a:prstGeom>
          <a:ln w="38100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123940" y="4257040"/>
            <a:ext cx="24765" cy="1266190"/>
          </a:xfrm>
          <a:prstGeom prst="line">
            <a:avLst/>
          </a:prstGeom>
          <a:ln w="38100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8"/>
          <p:cNvSpPr txBox="1"/>
          <p:nvPr/>
        </p:nvSpPr>
        <p:spPr>
          <a:xfrm>
            <a:off x="6007551" y="4752583"/>
            <a:ext cx="126000" cy="3683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 rot="9071249" flipH="1">
            <a:off x="6101080" y="4525645"/>
            <a:ext cx="1336675" cy="78740"/>
            <a:chOff x="5550" y="3044"/>
            <a:chExt cx="156" cy="587"/>
          </a:xfrm>
        </p:grpSpPr>
        <p:sp>
          <p:nvSpPr>
            <p:cNvPr id="22" name="直接连接符 43034"/>
            <p:cNvSpPr/>
            <p:nvPr/>
          </p:nvSpPr>
          <p:spPr>
            <a:xfrm flipV="1">
              <a:off x="5550" y="3044"/>
              <a:ext cx="156" cy="58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" name="直接连接符 43036"/>
            <p:cNvSpPr/>
            <p:nvPr/>
          </p:nvSpPr>
          <p:spPr>
            <a:xfrm flipV="1">
              <a:off x="5630" y="3266"/>
              <a:ext cx="15" cy="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arrow" w="med" len="med"/>
              <a:tailEnd type="none" w="lg" len="lg"/>
            </a:ln>
          </p:spPr>
        </p:sp>
      </p:grpSp>
      <p:grpSp>
        <p:nvGrpSpPr>
          <p:cNvPr id="24" name="组合 23"/>
          <p:cNvGrpSpPr/>
          <p:nvPr/>
        </p:nvGrpSpPr>
        <p:grpSpPr>
          <a:xfrm rot="9071249" flipH="1" flipV="1">
            <a:off x="5179695" y="5120005"/>
            <a:ext cx="1122680" cy="363855"/>
            <a:chOff x="5550" y="3044"/>
            <a:chExt cx="156" cy="587"/>
          </a:xfrm>
        </p:grpSpPr>
        <p:sp>
          <p:nvSpPr>
            <p:cNvPr id="26" name="直接连接符 43034"/>
            <p:cNvSpPr/>
            <p:nvPr/>
          </p:nvSpPr>
          <p:spPr>
            <a:xfrm flipV="1">
              <a:off x="5550" y="3044"/>
              <a:ext cx="156" cy="58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7" name="直接连接符 43036"/>
            <p:cNvSpPr/>
            <p:nvPr/>
          </p:nvSpPr>
          <p:spPr>
            <a:xfrm flipV="1">
              <a:off x="5630" y="3266"/>
              <a:ext cx="15" cy="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arrow" w="med" len="med"/>
              <a:tailEnd type="none" w="lg" len="lg"/>
            </a:ln>
          </p:spPr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140" y="2842895"/>
            <a:ext cx="5774690" cy="27673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68945" y="5786755"/>
            <a:ext cx="12109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23570" y="876300"/>
            <a:ext cx="110890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葫芦岛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图甲是彬彬和妈妈在海洋馆海底隧道时的情景．彬彬抬头看隧道上方的鱼时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刚好看到一条鱼跟妈妈戴的帽子正上方的像重合在一起．图乙中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点表示彬彬眼睛的位置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点表示妈妈戴的帽子的位置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请在图乙中画出：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彬彬看到帽子像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zh-CN" sz="2400">
                <a:ea typeface="宋体" panose="02010600030101010101" pitchFamily="2" charset="-122"/>
              </a:rPr>
              <a:t>的光路．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这条鱼在水中的大致位置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并完成看到鱼的光</a:t>
            </a:r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9768205" y="2997835"/>
            <a:ext cx="15240" cy="129730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135" y="3224530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345930" y="3224530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B'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751695" y="3268345"/>
            <a:ext cx="952500" cy="152971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 rot="0">
            <a:off x="9804400" y="3811270"/>
            <a:ext cx="279400" cy="499110"/>
            <a:chOff x="5547" y="3030"/>
            <a:chExt cx="182" cy="635"/>
          </a:xfrm>
        </p:grpSpPr>
        <p:sp>
          <p:nvSpPr>
            <p:cNvPr id="8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直接连接符 43036"/>
            <p:cNvSpPr/>
            <p:nvPr/>
          </p:nvSpPr>
          <p:spPr>
            <a:xfrm flipV="1">
              <a:off x="5614" y="3284"/>
              <a:ext cx="49" cy="15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grpSp>
        <p:nvGrpSpPr>
          <p:cNvPr id="22" name="组合 21"/>
          <p:cNvGrpSpPr/>
          <p:nvPr/>
        </p:nvGrpSpPr>
        <p:grpSpPr>
          <a:xfrm rot="0" flipV="1">
            <a:off x="10100310" y="3806825"/>
            <a:ext cx="603885" cy="1005840"/>
            <a:chOff x="5547" y="3030"/>
            <a:chExt cx="182" cy="635"/>
          </a:xfrm>
        </p:grpSpPr>
        <p:sp>
          <p:nvSpPr>
            <p:cNvPr id="26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" name="直接连接符 43036"/>
            <p:cNvSpPr/>
            <p:nvPr/>
          </p:nvSpPr>
          <p:spPr>
            <a:xfrm flipV="1">
              <a:off x="5614" y="3284"/>
              <a:ext cx="49" cy="15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sp>
        <p:nvSpPr>
          <p:cNvPr id="29" name="矩形 28"/>
          <p:cNvSpPr/>
          <p:nvPr/>
        </p:nvSpPr>
        <p:spPr>
          <a:xfrm>
            <a:off x="9646920" y="3790315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308465" y="2587625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720580" y="2921000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 rot="0" flipV="1">
            <a:off x="9796780" y="2988310"/>
            <a:ext cx="287020" cy="802005"/>
            <a:chOff x="5547" y="3030"/>
            <a:chExt cx="182" cy="635"/>
          </a:xfrm>
        </p:grpSpPr>
        <p:sp>
          <p:nvSpPr>
            <p:cNvPr id="33" name="直接连接符 43034"/>
            <p:cNvSpPr/>
            <p:nvPr/>
          </p:nvSpPr>
          <p:spPr>
            <a:xfrm flipV="1">
              <a:off x="5547" y="3030"/>
              <a:ext cx="182" cy="63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4" name="直接连接符 43036"/>
            <p:cNvSpPr/>
            <p:nvPr/>
          </p:nvSpPr>
          <p:spPr>
            <a:xfrm flipV="1">
              <a:off x="5614" y="3284"/>
              <a:ext cx="49" cy="155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lg" len="lg"/>
              <a:tailEnd type="stealth" w="lg" len="lg"/>
            </a:ln>
          </p:spPr>
        </p:sp>
      </p:grpSp>
      <p:cxnSp>
        <p:nvCxnSpPr>
          <p:cNvPr id="35" name="直接连接符 34"/>
          <p:cNvCxnSpPr/>
          <p:nvPr/>
        </p:nvCxnSpPr>
        <p:spPr>
          <a:xfrm>
            <a:off x="10085070" y="3162935"/>
            <a:ext cx="15240" cy="129730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0094595" y="3794760"/>
            <a:ext cx="126000" cy="126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0153015" y="3360420"/>
            <a:ext cx="43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29" grpId="0" bldLvl="0" animBg="1"/>
      <p:bldP spid="30" grpId="0"/>
      <p:bldP spid="31" grpId="0" bldLvl="0" animBg="1"/>
      <p:bldP spid="36" grpId="0" bldLvl="0" animBg="1"/>
      <p:bldP spid="3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68985" y="1090295"/>
            <a:ext cx="7121525" cy="737235"/>
            <a:chOff x="87" y="2929"/>
            <a:chExt cx="11215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1142" cy="1161"/>
              <a:chOff x="273" y="2929"/>
              <a:chExt cx="11142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7521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探究光反射时的规律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2015.36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697230" y="1941830"/>
            <a:ext cx="107556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如图是小明探究光的反射规律的实验装置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在平面镜上放置一块硬纸板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纸板由可以绕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sz="2400">
                <a:ea typeface="宋体" panose="02010600030101010101" pitchFamily="2" charset="-122"/>
              </a:rPr>
              <a:t>转折的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两部分组成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(1)要使入射光和其反射光的径迹同时在纸板上出现，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你认为纸板与平面镜的位置关系是__________(选填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“垂直”或“不垂直”)．实验时，从纸板前不同的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方向都能看到光的径迹，这是因为光在纸板上发生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/>
              <a:t>反射</a:t>
            </a:r>
            <a:r>
              <a:rPr lang="en-US" altLang="zh-CN" sz="2400"/>
              <a:t>.</a:t>
            </a:r>
            <a:endParaRPr lang="en-US" altLang="zh-CN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1800" y="3282315"/>
            <a:ext cx="3143885" cy="2194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99780" y="5798185"/>
            <a:ext cx="24650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22</a:t>
            </a:r>
            <a:r>
              <a:rPr lang="zh-CN" sz="180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35955" y="3719195"/>
            <a:ext cx="1183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25550" y="5367655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漫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6430" y="1033145"/>
            <a:ext cx="107556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(2)小明让一束光沿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贴着纸板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射到平面镜上，在纸板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上会看到反射光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的径迹．三次改变入射角的大小，实验所测得数据如表所示．他根据表中数据得出的结论和其他同学的结论并不一致．请你分析小明测量实验数据过程中出现的问题可能是____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_.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644900" y="3950335"/>
          <a:ext cx="4874260" cy="2100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1975"/>
                <a:gridCol w="1521460"/>
                <a:gridCol w="1520825"/>
              </a:tblGrid>
              <a:tr h="5251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入射角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251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1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33730" y="2600960"/>
            <a:ext cx="107549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把反射光线与平面镜的夹角当成了反射角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或把入射光线与平面镜的夹角当成了入射角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7545" y="772160"/>
            <a:ext cx="109804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条件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：光在____________介质中沿直线传播．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现象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：手影的形成、日(月)食的形成、小孔成像等．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：激光准直原理、射击瞄准原理等．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小孔成像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：小孔成的像是______立的______像，其形状与物体形状有关，与孔的形状无关，物体距小孔距离越近，得到的像越大．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4．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光的传播速度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(1)光既可以在空气、水、玻璃等介质中传播，也可以在真空中传播．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(2)真空中的光速是宇宙间最快的速度，在物理学中用字母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表示，</a:t>
            </a:r>
            <a:r>
              <a:rPr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≈______m/s＝   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_______km/s.光在空气中的速度非常接近于c.光在水中的速度约为  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，在玻璃中的速度约为    </a:t>
            </a:r>
            <a:r>
              <a: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2558" r="94392" b="-1349"/>
          <a:stretch>
            <a:fillRect/>
          </a:stretch>
        </p:blipFill>
        <p:spPr>
          <a:xfrm>
            <a:off x="9311640" y="5139055"/>
            <a:ext cx="431800" cy="8108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93936" b="-6270"/>
          <a:stretch>
            <a:fillRect/>
          </a:stretch>
        </p:blipFill>
        <p:spPr>
          <a:xfrm>
            <a:off x="2393950" y="5603240"/>
            <a:ext cx="320675" cy="8502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59050" y="910590"/>
            <a:ext cx="1416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同种均匀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32325" y="2592705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倒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294755" y="2592705"/>
            <a:ext cx="681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743440" y="4750435"/>
            <a:ext cx="11379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31850" y="5309235"/>
            <a:ext cx="1218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454515" y="33305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8185" y="2213610"/>
            <a:ext cx="107556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三次实验中，总能在纸板上观察到入射光和反射光的径迹．由此小明得出结论：“在反射现象中，反射光线、入射光线和法线都在同一平面内”．请你评估小明的做法是否合理并说明理由：_______________________________________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99160" y="3209925"/>
            <a:ext cx="103701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不合理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小明没有把纸板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沿法线向后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前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折转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再次观察纸板上是否还能看到反射光线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80479" y="104648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317355" y="339852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7100" y="1716405"/>
            <a:ext cx="7019290" cy="737235"/>
            <a:chOff x="894" y="2929"/>
            <a:chExt cx="11054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805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探究光的反射时的规律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2015.36)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783590" y="2597785"/>
            <a:ext cx="91909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实验仪器的选取和作用(平面镜、可折转的硬纸板、激光笔、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笔、直尺、量角器等)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(1)可折转的硬纸板的作用(__________________)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(2)量角器的作用(测角度，目的是判断反射角与入射角的大小关系)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02455" y="4899660"/>
            <a:ext cx="2825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显示光的传播路径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82600" y="1011555"/>
            <a:ext cx="112268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纸板与平面镜的放置要求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纸板与平面镜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放置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否则在纸板上看不到反射光线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[2015.36(1)</a:t>
            </a:r>
            <a:r>
              <a:rPr lang="zh-CN" sz="2400">
                <a:cs typeface="仿宋_GB2312" charset="0"/>
              </a:rPr>
              <a:t>第一空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入射角和反射角的判断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入射角和反射角分别是各自光线与法线之间的夹角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光路的确定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在纸板的光线上描两点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连接并标上方向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验证反射角与入射角的关系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多次改变光线的入射方向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分别测量反射角与入射角的大小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并记录数据进行比较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验证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三线共面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将纸板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面向后或向前转折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如图甲所示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让光线贴着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纸板沿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sz="2400">
                <a:ea typeface="宋体" panose="02010600030101010101" pitchFamily="2" charset="-122"/>
              </a:rPr>
              <a:t>方向射向镜面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观察纸板上是否有反射光线显示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301740" y="1138555"/>
            <a:ext cx="815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-664" r="54363" b="2482"/>
          <a:stretch>
            <a:fillRect/>
          </a:stretch>
        </p:blipFill>
        <p:spPr>
          <a:xfrm>
            <a:off x="8778240" y="3856990"/>
            <a:ext cx="2484120" cy="21602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58190" y="985520"/>
            <a:ext cx="107442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将纸板倾斜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让光线贴着纸板沿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sz="2400">
                <a:ea typeface="宋体" panose="02010600030101010101" pitchFamily="2" charset="-122"/>
              </a:rPr>
              <a:t>方向射向镜面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观察纸板上是否有反射光线显示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验证光路可逆的方法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将激光笔逆着已知光路的反射光线射入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观察光的反射光线是否与原入射光线重合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多次改变入射角大小进行测量的目的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使实验结论更具有普遍性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实验表格的设计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至少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组数据；表格要包含表头和单位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9257" b="-460"/>
          <a:stretch>
            <a:fillRect/>
          </a:stretch>
        </p:blipFill>
        <p:spPr>
          <a:xfrm>
            <a:off x="5097145" y="1590040"/>
            <a:ext cx="2586990" cy="2070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15435" y="5482590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3560" y="1051560"/>
            <a:ext cx="110363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【分析数据和现象，总结结论】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>
                <a:ea typeface="宋体" panose="02010600030101010101" pitchFamily="2" charset="-122"/>
              </a:rPr>
              <a:t>反射角和入射角不相等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之和等于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sz="2400">
                <a:ea typeface="宋体" panose="02010600030101010101" pitchFamily="2" charset="-122"/>
              </a:rPr>
              <a:t>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将入射光线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反射光线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与平面镜的夹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角当成入射角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反射角</a:t>
            </a:r>
            <a:r>
              <a:rPr lang="en-US" sz="2400">
                <a:latin typeface="Times New Roman" panose="02020603050405020304" pitchFamily="18" charset="0"/>
              </a:rPr>
              <a:t>)]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[2015.36(2)]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分析数据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总结结论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>
                <a:ea typeface="宋体" panose="02010600030101010101" pitchFamily="2" charset="-122"/>
              </a:rPr>
              <a:t>为了更好地观察到光路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实验应在较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的环境中进行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13. </a:t>
            </a:r>
            <a:r>
              <a:rPr lang="zh-CN" sz="2400">
                <a:ea typeface="宋体" panose="02010600030101010101" pitchFamily="2" charset="-122"/>
              </a:rPr>
              <a:t>从纸板前不同位置都能看到光的径迹的原因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光在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纸板上发生了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[2015.36(1)</a:t>
            </a:r>
            <a:r>
              <a:rPr lang="zh-CN" sz="2400">
                <a:cs typeface="仿宋_GB2312" charset="0"/>
              </a:rPr>
              <a:t>第二空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en-US" sz="2400">
              <a:latin typeface="Times New Roman" panose="02020603050405020304" pitchFamily="18" charset="0"/>
              <a:cs typeface="仿宋_GB2312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</a:rPr>
              <a:t>14. 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实验操作评估[2015.36(3)]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1905" y="3896360"/>
            <a:ext cx="647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0570" y="5042535"/>
            <a:ext cx="127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漫反射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3775" y="2419350"/>
            <a:ext cx="101879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zh-CN" sz="2400">
                <a:ea typeface="宋体" panose="02010600030101010101" pitchFamily="2" charset="-122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用带有角刻度的纸板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可以直接读出角度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简化操作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在反射现象中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入射光线、反射光线和法线在同一平面内；反射光线和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入射光线分别位于法线两侧，反射角等于入射角；光路可逆．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126936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8055" y="2146935"/>
            <a:ext cx="102387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例1　(2019盘锦)为了探究光反射时的规律，同学们进行如图所示的实验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(1)为了完成实验，需要的测量工具是________．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(2)把一个平面镜放在水平桌面上，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再把一张纸板</a:t>
            </a:r>
            <a:r>
              <a: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ENF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________地立在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平面镜上．纸板上的直线</a:t>
            </a:r>
            <a:r>
              <a: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于镜面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27060" y="550735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330" y="3418205"/>
            <a:ext cx="5662295" cy="1928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30595" y="2840355"/>
            <a:ext cx="1322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量角器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9345" y="3894455"/>
            <a:ext cx="976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1945640" y="2834005"/>
          <a:ext cx="8214360" cy="1912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3480"/>
                <a:gridCol w="1173480"/>
                <a:gridCol w="1173480"/>
                <a:gridCol w="1173480"/>
                <a:gridCol w="1173480"/>
                <a:gridCol w="1173480"/>
                <a:gridCol w="1173480"/>
              </a:tblGrid>
              <a:tr h="6375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375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∠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75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∠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22325" y="534035"/>
            <a:ext cx="102292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如图甲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使一束光贴着纸板射到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sz="2400">
                <a:ea typeface="宋体" panose="02010600030101010101" pitchFamily="2" charset="-122"/>
              </a:rPr>
              <a:t>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经平面镜反射后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沿另一方向射出．图中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∠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入射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反射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角．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当入射角增大时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反射光线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靠近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平面镜．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下表是实验中记录的数据：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117850" y="1197610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760" y="1734185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靠近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1540" y="4787265"/>
            <a:ext cx="102584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分析实验数据可知：反射角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入射角．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如图乙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把纸板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NOF</a:t>
            </a:r>
            <a:r>
              <a:rPr lang="zh-CN" sz="2400">
                <a:ea typeface="宋体" panose="02010600030101010101" pitchFamily="2" charset="-122"/>
              </a:rPr>
              <a:t>向前折或向后折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在纸板上都不能看到反射光线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说明：反射光线、入射光线和法线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825365" y="4896485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34355" y="6007735"/>
            <a:ext cx="2516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在同一平面内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65810" y="9385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634365" y="1341120"/>
            <a:ext cx="112096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纸板的表面应该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光滑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粗糙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若将光沿着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FO</a:t>
            </a:r>
            <a:r>
              <a:rPr lang="zh-CN" sz="2400">
                <a:ea typeface="宋体" panose="02010600030101010101" pitchFamily="2" charset="-122"/>
              </a:rPr>
              <a:t>方向射入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光将沿图甲中的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方向射出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表明在光的反射现象中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光路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(9)</a:t>
            </a:r>
            <a:r>
              <a:rPr lang="zh-CN" sz="2400">
                <a:ea typeface="宋体" panose="02010600030101010101" pitchFamily="2" charset="-122"/>
              </a:rPr>
              <a:t>为了便于测量和研究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需要把光线记录在纸板上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你的做法是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_______________________________________________________________________________________________________________________________________________(10)</a:t>
            </a:r>
            <a:r>
              <a:rPr lang="zh-CN" sz="2400">
                <a:ea typeface="宋体" panose="02010600030101010101" pitchFamily="2" charset="-122"/>
              </a:rPr>
              <a:t>实验时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多次改变入射角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并保留光路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最后在纸板上留下了很多条光路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无法区分哪条反射光线与哪条入射光线对应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为了避免这一问题出现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实验时应该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_____________________________________.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34230" y="1466850"/>
            <a:ext cx="1149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粗糙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907530" y="2038350"/>
            <a:ext cx="1356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748280" y="2570480"/>
            <a:ext cx="84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55650" y="3515995"/>
            <a:ext cx="10967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用铅笔在入射光线上取一点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除入射点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在反射光线上取一点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除反射点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实验完后取下纸板用铅笔将所取点分别与入射点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反射点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相连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标上箭头即可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16280" y="5819140"/>
            <a:ext cx="5452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给对应的反射光线和入射光线进行编号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90855" y="960120"/>
            <a:ext cx="112096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(11)小明三次改变入射角的大小，实验所测得数据如下表所示，根据表中数据得出的结论和其他同学的结论并不一致．请你分析小明测量实验数据过程中出现的问题可能是_______________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_______.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820545" y="3523615"/>
          <a:ext cx="8493125" cy="2331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3415"/>
                <a:gridCol w="2649220"/>
                <a:gridCol w="2650490"/>
              </a:tblGrid>
              <a:tr h="5829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入射角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反射角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829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9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90220" y="2048510"/>
            <a:ext cx="112102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把反射光线和镜面的夹角当成了反射角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或把入射光线和镜面的夹角当成了入射角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989965" y="2375535"/>
          <a:ext cx="10403840" cy="3522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59020"/>
                <a:gridCol w="5544820"/>
              </a:tblGrid>
              <a:tr h="839470"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rgbClr val="411D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声音</a:t>
                      </a:r>
                      <a:endParaRPr lang="zh-CN" altLang="en-US" sz="2400" b="0">
                        <a:solidFill>
                          <a:srgbClr val="411D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411DD5"/>
                      </a:solidFill>
                      <a:prstDash val="solid"/>
                    </a:lnL>
                    <a:lnR w="12700">
                      <a:solidFill>
                        <a:srgbClr val="411DD5"/>
                      </a:solidFill>
                      <a:prstDash val="solid"/>
                    </a:lnR>
                    <a:lnT w="12700">
                      <a:solidFill>
                        <a:srgbClr val="411DD5"/>
                      </a:solidFill>
                      <a:prstDash val="solid"/>
                    </a:lnT>
                    <a:lnB w="12700">
                      <a:solidFill>
                        <a:srgbClr val="411D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0">
                          <a:solidFill>
                            <a:srgbClr val="411D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</a:t>
                      </a:r>
                      <a:endParaRPr lang="zh-CN" altLang="en-US" sz="2400" b="0">
                        <a:solidFill>
                          <a:srgbClr val="411D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411DD5"/>
                      </a:solidFill>
                      <a:prstDash val="solid"/>
                    </a:lnL>
                    <a:lnR w="12700">
                      <a:solidFill>
                        <a:srgbClr val="411DD5"/>
                      </a:solidFill>
                      <a:prstDash val="solid"/>
                    </a:lnR>
                    <a:lnT w="12700">
                      <a:solidFill>
                        <a:srgbClr val="411DD5"/>
                      </a:solidFill>
                      <a:prstDash val="solid"/>
                    </a:lnT>
                    <a:lnB w="12700">
                      <a:solidFill>
                        <a:srgbClr val="411D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010"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411D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在15 ℃时空气中的声速为________m/s</a:t>
                      </a:r>
                      <a:endParaRPr lang="en-US" altLang="en-US" sz="2400" b="0">
                        <a:solidFill>
                          <a:srgbClr val="411D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411DD5"/>
                      </a:solidFill>
                      <a:prstDash val="solid"/>
                    </a:lnL>
                    <a:lnR w="12700">
                      <a:solidFill>
                        <a:srgbClr val="411DD5"/>
                      </a:solidFill>
                      <a:prstDash val="solid"/>
                    </a:lnR>
                    <a:lnT w="12700">
                      <a:solidFill>
                        <a:srgbClr val="411DD5"/>
                      </a:solidFill>
                      <a:prstDash val="solid"/>
                    </a:lnT>
                    <a:lnB w="12700">
                      <a:solidFill>
                        <a:srgbClr val="411D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411D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空气中光速接近3×10</a:t>
                      </a:r>
                      <a:r>
                        <a:rPr lang="en-US" altLang="en-US" sz="2400" b="0" baseline="30000">
                          <a:solidFill>
                            <a:srgbClr val="411DD5"/>
                          </a:solidFill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en-US" sz="2400" b="0">
                          <a:solidFill>
                            <a:srgbClr val="411D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m/s</a:t>
                      </a:r>
                      <a:endParaRPr lang="en-US" altLang="en-US" sz="2400" b="0">
                        <a:solidFill>
                          <a:srgbClr val="411D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411DD5"/>
                      </a:solidFill>
                      <a:prstDash val="solid"/>
                    </a:lnL>
                    <a:lnR w="12700">
                      <a:solidFill>
                        <a:srgbClr val="411DD5"/>
                      </a:solidFill>
                      <a:prstDash val="solid"/>
                    </a:lnR>
                    <a:lnT w="12700">
                      <a:solidFill>
                        <a:srgbClr val="411DD5"/>
                      </a:solidFill>
                      <a:prstDash val="solid"/>
                    </a:lnT>
                    <a:lnB w="12700">
                      <a:solidFill>
                        <a:srgbClr val="411D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0500"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411D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声音的传播______(选填“需要”或“不需要”)介质，真空不能传声</a:t>
                      </a:r>
                      <a:endParaRPr lang="en-US" altLang="en-US" sz="2400" b="0">
                        <a:solidFill>
                          <a:srgbClr val="411D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411DD5"/>
                      </a:solidFill>
                      <a:prstDash val="solid"/>
                    </a:lnL>
                    <a:lnR w="12700">
                      <a:solidFill>
                        <a:srgbClr val="411DD5"/>
                      </a:solidFill>
                      <a:prstDash val="solid"/>
                    </a:lnR>
                    <a:lnT w="12700">
                      <a:solidFill>
                        <a:srgbClr val="411DD5"/>
                      </a:solidFill>
                      <a:prstDash val="solid"/>
                    </a:lnT>
                    <a:lnB w="12700">
                      <a:solidFill>
                        <a:srgbClr val="411D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solidFill>
                            <a:srgbClr val="411D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光的传播________(选填“需要”或“不需要”)介质，光在真空中传播最快</a:t>
                      </a:r>
                      <a:endParaRPr lang="en-US" altLang="en-US" sz="2400" b="0">
                        <a:solidFill>
                          <a:srgbClr val="411D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411DD5"/>
                      </a:solidFill>
                      <a:prstDash val="solid"/>
                    </a:lnL>
                    <a:lnR w="12700">
                      <a:solidFill>
                        <a:srgbClr val="411DD5"/>
                      </a:solidFill>
                      <a:prstDash val="solid"/>
                    </a:lnR>
                    <a:lnT w="12700">
                      <a:solidFill>
                        <a:srgbClr val="411DD5"/>
                      </a:solidFill>
                      <a:prstDash val="solid"/>
                    </a:lnT>
                    <a:lnB w="12700">
                      <a:solidFill>
                        <a:srgbClr val="411D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9972" name="组合 14"/>
          <p:cNvGrpSpPr/>
          <p:nvPr/>
        </p:nvGrpSpPr>
        <p:grpSpPr>
          <a:xfrm>
            <a:off x="998855" y="1324610"/>
            <a:ext cx="1645920" cy="475583"/>
            <a:chOff x="6264" y="1551"/>
            <a:chExt cx="2810" cy="882"/>
          </a:xfrm>
        </p:grpSpPr>
        <p:pic>
          <p:nvPicPr>
            <p:cNvPr id="39973" name="图片 15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64" y="1551"/>
              <a:ext cx="2810" cy="8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74" name="文本框 16"/>
            <p:cNvSpPr txBox="1"/>
            <p:nvPr/>
          </p:nvSpPr>
          <p:spPr>
            <a:xfrm>
              <a:off x="6380" y="1579"/>
              <a:ext cx="2578" cy="8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31595" y="3916680"/>
            <a:ext cx="696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340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4940" y="4705985"/>
            <a:ext cx="1062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需要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208520" y="4705985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不需要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33450" y="1891665"/>
            <a:ext cx="2529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411D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声音和光的比较</a:t>
            </a:r>
            <a:endParaRPr lang="zh-CN" altLang="en-US" sz="2400">
              <a:solidFill>
                <a:srgbClr val="411D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454515" y="16802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90855" y="1516380"/>
            <a:ext cx="112096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(12)当小明所在小组成员纠正了(11)中的错误之后，分析实验数据得出结论时，出现了以下分歧：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大梦认为：光发生反射时，入射角等于反射角；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小梦认为：光发生反射时，反射角等于入射角；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小明认为：大梦和小梦的结论都正确．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你认为________的结论是正确的，理由是_______________________________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45920" y="439674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小梦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0855" y="4266565"/>
            <a:ext cx="112102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先有入射角后有反射角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或先有入射光线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后有反射光线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意思是反射角随入射角的大小而变化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9483090" y="133667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8195" y="939165"/>
            <a:ext cx="5506085" cy="737235"/>
            <a:chOff x="894" y="2929"/>
            <a:chExt cx="8671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5671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探究平面镜成像特点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699135" y="1532890"/>
            <a:ext cx="100660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实验原理(光的反射)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实验器材(透明玻璃板、刻度尺、两支完全相同的蜡烛、火柴、白纸等)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(1)选择两支完全相同蜡烛的作(_____________________________________)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(2)用透明玻璃板代替平面镜的原因(便于确定像的位置)；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(3)选择薄玻璃板的作用(______________)；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(4)刻度尺的作用(测量像和物体到镜面的距离)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940300" y="3841750"/>
            <a:ext cx="5855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比较像与物的大小关系以及确定像的位置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38600" y="4911090"/>
            <a:ext cx="206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避免产生重影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7220" y="1079500"/>
            <a:ext cx="1124458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实验器材的组装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玻璃板要与白纸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放置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确保像与蜡烛能够完全重合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选择较暗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的实验环境可以使实验现象更明显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眼睛观察像的位置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与物同侧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实验中要多次改变蜡烛的位置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获得多组实验数据的目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____________________)7. </a:t>
            </a:r>
            <a:r>
              <a:rPr lang="zh-CN" sz="2400">
                <a:ea typeface="宋体" panose="02010600030101010101" pitchFamily="2" charset="-122"/>
              </a:rPr>
              <a:t>验证平面镜所成像的虚实的方法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移去玻璃板后面的蜡烛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将光屏置于像的位置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观察在光屏上是否有蜡烛成的像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设计实验数据记录表格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将蜡烛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向玻璃板靠近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像的大小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09590" y="1217295"/>
            <a:ext cx="848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垂直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72195" y="2830830"/>
            <a:ext cx="2738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为了得出普遍规律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29275" y="5624830"/>
            <a:ext cx="828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3895" y="665480"/>
            <a:ext cx="1096772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>
                <a:ea typeface="宋体" panose="02010600030101010101" pitchFamily="2" charset="-122"/>
              </a:rPr>
              <a:t>测得的物体和像到玻璃板的距离不等的原因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玻璃板有厚度、测量长度时存在误差等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分析数据和现象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总结结论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>
                <a:ea typeface="宋体" panose="02010600030101010101" pitchFamily="2" charset="-122"/>
              </a:rPr>
              <a:t>实验的评估与改进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13. </a:t>
            </a:r>
            <a:r>
              <a:rPr lang="zh-CN" sz="2400">
                <a:ea typeface="宋体" panose="02010600030101010101" pitchFamily="2" charset="-122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选择方格纸替代白纸的作用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便于直接判断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LED</a:t>
            </a:r>
            <a:r>
              <a:rPr lang="zh-CN" sz="2400">
                <a:ea typeface="宋体" panose="02010600030101010101" pitchFamily="2" charset="-122"/>
              </a:rPr>
              <a:t>灯代替蜡烛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发光稳定、比蜡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烛亮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+mn-ea"/>
                <a:sym typeface="+mn-ea"/>
              </a:rPr>
              <a:t>14. </a:t>
            </a:r>
            <a:r>
              <a:rPr lang="zh-CN" sz="2400">
                <a:latin typeface="+mn-lt"/>
                <a:ea typeface="+mn-ea"/>
                <a:sym typeface="+mn-ea"/>
              </a:rPr>
              <a:t>实验结论在生活的应用</a:t>
            </a:r>
            <a:r>
              <a:rPr lang="zh-CN" sz="2400">
                <a:latin typeface="+mn-lt"/>
                <a:ea typeface="黑体" panose="02010609060101010101" pitchFamily="49" charset="-122"/>
                <a:sym typeface="+mn-ea"/>
              </a:rPr>
              <a:t>实验结论：</a:t>
            </a:r>
            <a:r>
              <a:rPr lang="zh-CN" sz="2400">
                <a:latin typeface="+mn-lt"/>
                <a:ea typeface="+mn-ea"/>
                <a:sym typeface="+mn-ea"/>
              </a:rPr>
              <a:t>平面镜所成像的大小与物体的大小相等</a:t>
            </a:r>
            <a:r>
              <a:rPr lang="zh-CN" sz="2400">
                <a:latin typeface="Times New Roman" panose="02020603050405020304" pitchFamily="18" charset="0"/>
                <a:ea typeface="+mn-ea"/>
                <a:sym typeface="+mn-ea"/>
              </a:rPr>
              <a:t>，</a:t>
            </a:r>
            <a:r>
              <a:rPr lang="zh-CN" sz="2400">
                <a:latin typeface="+mn-lt"/>
                <a:ea typeface="+mn-ea"/>
                <a:sym typeface="+mn-ea"/>
              </a:rPr>
              <a:t>像与物体到平面镜的距离相等</a:t>
            </a:r>
            <a:r>
              <a:rPr lang="zh-CN" sz="2400">
                <a:latin typeface="Times New Roman" panose="02020603050405020304" pitchFamily="18" charset="0"/>
                <a:ea typeface="+mn-ea"/>
                <a:sym typeface="+mn-ea"/>
              </a:rPr>
              <a:t>，</a:t>
            </a:r>
            <a:r>
              <a:rPr lang="zh-CN" sz="2400">
                <a:latin typeface="+mn-lt"/>
                <a:ea typeface="+mn-ea"/>
                <a:sym typeface="+mn-ea"/>
              </a:rPr>
              <a:t>像与物体的连线与镜面垂直</a:t>
            </a:r>
            <a:r>
              <a:rPr lang="zh-CN" sz="2400">
                <a:latin typeface="Times New Roman" panose="02020603050405020304" pitchFamily="18" charset="0"/>
                <a:ea typeface="+mn-ea"/>
                <a:sym typeface="+mn-ea"/>
              </a:rPr>
              <a:t>，</a:t>
            </a:r>
            <a:r>
              <a:rPr lang="zh-CN" sz="2400">
                <a:latin typeface="+mn-lt"/>
                <a:ea typeface="+mn-ea"/>
                <a:sym typeface="+mn-ea"/>
              </a:rPr>
              <a:t>平面镜所成的像是虚像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710680" y="3824605"/>
            <a:ext cx="3647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像和物体之间的位置关系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8555" y="119761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8055" y="2146935"/>
            <a:ext cx="102387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例2　(2019 绥化)某兴趣小组用如图甲所示的器材“探究平面镜成像的特点”．实验中蜡烛放在水平面上，玻璃板竖直放置．请回答下列问题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(1)用透明玻璃板代替平面镜的目的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是______________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__．应选择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________(选填“薄”或“厚”)玻璃板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进行实验．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27060" y="579437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930" y="3766185"/>
            <a:ext cx="2177415" cy="1426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5100" y="3498215"/>
            <a:ext cx="1931035" cy="17665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51930" y="5426075"/>
            <a:ext cx="40906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800">
                <a:cs typeface="楷体_GB2312" charset="0"/>
              </a:rPr>
              <a:t>               </a:t>
            </a:r>
            <a:r>
              <a:rPr lang="zh-CN" sz="1800">
                <a:cs typeface="楷体_GB2312" charset="0"/>
              </a:rPr>
              <a:t>甲                                           乙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36040" y="3888740"/>
            <a:ext cx="2811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便于确定像的位置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36040" y="4465320"/>
            <a:ext cx="530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薄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72185" y="1864995"/>
            <a:ext cx="105352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将点燃的蜡烛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放在玻璃板前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cm</a:t>
            </a:r>
            <a:r>
              <a:rPr lang="zh-CN" sz="2400">
                <a:ea typeface="宋体" panose="02010600030101010101" pitchFamily="2" charset="-122"/>
              </a:rPr>
              <a:t>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小丽沿垂直板面方向将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cm/s</a:t>
            </a:r>
            <a:r>
              <a:rPr lang="zh-CN" sz="2400">
                <a:ea typeface="宋体" panose="02010600030101010101" pitchFamily="2" charset="-122"/>
              </a:rPr>
              <a:t>的速度远离玻璃板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 s</a:t>
            </a:r>
            <a:r>
              <a:rPr lang="zh-CN" sz="2400">
                <a:ea typeface="宋体" panose="02010600030101010101" pitchFamily="2" charset="-122"/>
              </a:rPr>
              <a:t>后放稳．则未点燃的蜡烛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相距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cm</a:t>
            </a:r>
            <a:r>
              <a:rPr lang="zh-CN" sz="2400">
                <a:ea typeface="宋体" panose="02010600030101010101" pitchFamily="2" charset="-122"/>
              </a:rPr>
              <a:t>才能与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的像完全重合．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将光屏放到像的位置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光屏上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承接到像．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若玻璃板上端向左倾斜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蜡烛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在玻璃板中成像的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位置会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563610" y="2565400"/>
            <a:ext cx="508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32755" y="3602355"/>
            <a:ext cx="975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57935" y="4716145"/>
            <a:ext cx="871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偏高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85495" y="2377440"/>
            <a:ext cx="1062101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在实验过程中为了让右边的同学也能看清蜡烛的像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小强只将玻璃板水平向右平移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则蜡烛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的像的位置将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向右移动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向左移动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在实验过程中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通过平面镜观察到身后墙上的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电子时钟显示时间为             ，</a:t>
            </a:r>
            <a:r>
              <a:rPr lang="zh-CN" sz="2400">
                <a:ea typeface="宋体" panose="02010600030101010101" pitchFamily="2" charset="-122"/>
              </a:rPr>
              <a:t>则此时真实的时间是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37565" y="179387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-2147482523" descr="C:\Documents and Settings\Administrator\桌面\物理（山西）\山西物理\XL5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 flipV="1">
            <a:off x="10173970" y="4079240"/>
            <a:ext cx="800100" cy="548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074920" y="3017520"/>
            <a:ext cx="865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46500" y="4706620"/>
            <a:ext cx="1472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51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38810" y="1600200"/>
            <a:ext cx="109143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如果实验中采用厚玻璃板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观察到蜡烛通过玻璃板在不同位置成了两个清晰的像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产生这种现象的原因是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</a:t>
            </a:r>
            <a:r>
              <a:rPr lang="zh-CN" sz="2400">
                <a:ea typeface="宋体" panose="02010600030101010101" pitchFamily="2" charset="-122"/>
              </a:rPr>
              <a:t>．且测得两个像之间的距离为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0.8 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则玻璃板的厚度为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 cm.(8)</a:t>
            </a:r>
            <a:r>
              <a:rPr lang="zh-CN" sz="2400">
                <a:ea typeface="宋体" panose="02010600030101010101" pitchFamily="2" charset="-122"/>
              </a:rPr>
              <a:t>若要检验玻璃板的放置是否符合要求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你的方法是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______________________________________________________________________(9)</a:t>
            </a:r>
            <a:r>
              <a:rPr lang="zh-CN" sz="2400">
                <a:ea typeface="宋体" panose="02010600030101010101" pitchFamily="2" charset="-122"/>
              </a:rPr>
              <a:t>同班的小明在分析自己所记录的数据时发现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像距始终比物距大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335145" y="2285365"/>
            <a:ext cx="6565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玻璃板的两个表面同时发生反射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各成一个像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72070" y="2867025"/>
            <a:ext cx="958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80720" y="3901440"/>
            <a:ext cx="7787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用三角板的两直角边分别靠在玻璃板和白纸上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80720" y="5008245"/>
            <a:ext cx="8243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玻璃板有一定的厚度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，测量像距时，是从前表面开始测量的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00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942975" y="902970"/>
            <a:ext cx="10098405" cy="645160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557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9470" y="1654175"/>
            <a:ext cx="5598795" cy="737235"/>
            <a:chOff x="1095" y="3735"/>
            <a:chExt cx="8817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6019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探究光是否沿直线传播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7240" y="2466975"/>
            <a:ext cx="104298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利用身边常见的物品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做一些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小实验是同学们学习和探究物理的好方法，现有如图所示的激光笔、牛奶、薄玻璃杯、矿泉水，如果需要的话，还可以添加身边的物品作辅助器材．</a:t>
            </a:r>
            <a:r>
              <a:rPr lang="zh-CN" sz="2400">
                <a:ea typeface="宋体" panose="02010600030101010101" pitchFamily="2" charset="-122"/>
              </a:rPr>
              <a:t>请你设计一个能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观察到光沿直线传播路径的实验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写出你选择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的实验器材、实验步骤及现象</a:t>
            </a:r>
            <a:endParaRPr lang="zh-CN" altLang="en-US" sz="240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980" y="3605530"/>
            <a:ext cx="3460115" cy="22326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741410" y="5909945"/>
            <a:ext cx="11957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5485" y="2643505"/>
            <a:ext cx="104298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(1)你选择的实验器材：____________________________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(2)实验步骤及现象：______________________________________________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6345" y="280130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牛奶、玻璃杯、矿泉水、激光笔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21690" y="3188335"/>
            <a:ext cx="105486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在盛水的薄玻璃杯中滴几滴牛奶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用激光笔发出的光射向薄玻璃杯中的液体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能观察到光在液体中沿直线传播的路径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22605" y="861060"/>
            <a:ext cx="5978525" cy="521970"/>
            <a:chOff x="894" y="3246"/>
            <a:chExt cx="9415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41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光的反射和折射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417195" y="1383030"/>
            <a:ext cx="6857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1．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光的反射和折射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(6年5考，1次实验，1次作图)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522605" y="2152015"/>
          <a:ext cx="11266170" cy="4295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8165"/>
                <a:gridCol w="5031740"/>
                <a:gridCol w="5676265"/>
              </a:tblGrid>
              <a:tr h="69469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20472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光射到物体表面时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有一部分会被物体表面______回来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这种现象叫做光的反射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光从一种介质_______另一种介质中时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传播方向会发生______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这种现象叫做光的折射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384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120900" y="3701415"/>
            <a:ext cx="1050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反射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076565" y="3127375"/>
            <a:ext cx="1357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斜射入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370570" y="3701415"/>
            <a:ext cx="9232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偏折</a:t>
            </a:r>
            <a:endParaRPr lang="zh-CN" altLang="en-US"/>
          </a:p>
        </p:txBody>
      </p:sp>
      <p:pic>
        <p:nvPicPr>
          <p:cNvPr id="5" name="图片 -2147482587" descr="C:\Documents and Settings\Administrator\桌面\物理（山西）\山西物理\XL1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214880" y="4999990"/>
            <a:ext cx="2926715" cy="1290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2586" descr="C:\Documents and Settings\Administrator\桌面\物理（山西）\山西物理\XL13.TIF"/>
          <p:cNvPicPr>
            <a:picLocks noChangeAspect="1"/>
          </p:cNvPicPr>
          <p:nvPr/>
        </p:nvPicPr>
        <p:blipFill>
          <a:blip r:embed="rId5" r:link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1280" y="4999990"/>
            <a:ext cx="2108200" cy="1386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7" action="ppaction://hlinksldjump"/>
          </p:cNvPr>
          <p:cNvSpPr/>
          <p:nvPr/>
        </p:nvSpPr>
        <p:spPr>
          <a:xfrm>
            <a:off x="9741535" y="13214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993775" y="764540"/>
            <a:ext cx="4855210" cy="737235"/>
            <a:chOff x="1095" y="3793"/>
            <a:chExt cx="7646" cy="1161"/>
          </a:xfrm>
        </p:grpSpPr>
        <p:pic>
          <p:nvPicPr>
            <p:cNvPr id="20" name="图片 19" descr="考点·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21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制作类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文本框 4"/>
            <p:cNvSpPr txBox="1"/>
            <p:nvPr/>
          </p:nvSpPr>
          <p:spPr>
            <a:xfrm>
              <a:off x="3767" y="3793"/>
              <a:ext cx="497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制作小孔成像装置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0750" y="1358265"/>
            <a:ext cx="1047813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latin typeface="+mn-lt"/>
                <a:sym typeface="+mn-ea"/>
              </a:rPr>
              <a:t>墨子是我国古代著名的思想家、科学家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latin typeface="+mn-lt"/>
                <a:sym typeface="+mn-ea"/>
              </a:rPr>
              <a:t>在两千多年前他就设计了小孔成像实验．大梦想利用生活中的长条形纸盒子、半透明塑料袋制作一个小孔成像实验装置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latin typeface="+mn-lt"/>
                <a:sym typeface="+mn-ea"/>
              </a:rPr>
              <a:t>请你补充大梦的实验过程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latin typeface="+mn-lt"/>
                <a:sym typeface="+mn-ea"/>
              </a:rPr>
              <a:t>并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说明小孔成像原理．</a:t>
            </a:r>
            <a:endParaRPr lang="zh-CN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sym typeface="+mn-ea"/>
              </a:rPr>
              <a:t>请你补充实验所需器材：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___________________________________________; (2)</a:t>
            </a:r>
            <a:r>
              <a:rPr lang="zh-CN" sz="2400">
                <a:sym typeface="+mn-ea"/>
              </a:rPr>
              <a:t>制作步骤及观察到的现象：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________________________________________________________________________________________________________________________________________________________________________________________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sym typeface="+mn-ea"/>
              </a:rPr>
              <a:t>小孔成像的原理是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648835" y="3152775"/>
            <a:ext cx="3315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蜡烛、火柴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32485" y="3501390"/>
            <a:ext cx="10534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将长条形盒子的一端盒盖剪掉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用塑料袋剪下的塑料膜蒙在开口上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在盒子的另一头打一个直径小于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 mm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的小孔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在一间较暗的屋子里用火柴将蜡烛点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亮，把盒子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上的小孔正对着蜡烛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然后在塑料膜上就会看见蜡烛火焰倒立的像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99840" y="5880735"/>
            <a:ext cx="20688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光沿直线传播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01650" y="1111885"/>
          <a:ext cx="11265535" cy="5114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9225"/>
                <a:gridCol w="2636520"/>
                <a:gridCol w="2286635"/>
                <a:gridCol w="492315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光的反射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光的折射</a:t>
                      </a: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4603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三线共面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反射光线(折射光线)与对应的入射光线和法线在____________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58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两线分居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反射光线(折射光线)与对应的入射光线分别位于法线________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光路特点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光路是________的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98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两角关系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反射角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γ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______入射角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当光从空气斜射入其他介质中时， 折射角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________入射角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；当入射角增大时， 折射角________； 当光从空气垂直射入其他介质中时，传播方向______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56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黑板反光、水中的倒影、照镜子等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水杯中筷子看起来“折断”了、池水看起来“变浅”、 海市蜃楼等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161780" y="1754505"/>
            <a:ext cx="1997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同一平面内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819640" y="2379980"/>
            <a:ext cx="1339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两侧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713220" y="3055620"/>
            <a:ext cx="836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可逆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97225" y="3844925"/>
            <a:ext cx="958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706100" y="3629660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655175" y="413194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516235" y="4705985"/>
            <a:ext cx="1114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526270" y="56692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34670" y="2159000"/>
          <a:ext cx="11266170" cy="385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745"/>
                <a:gridCol w="5193030"/>
                <a:gridCol w="5192395"/>
              </a:tblGrid>
              <a:tr h="802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镜面反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漫反射(2014.30)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7881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图示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4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反射面平整光滑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平行光反射后仍然________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反射面粗糙不平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平行光反射后向着__________反射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34670" y="1555115"/>
            <a:ext cx="3092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zh-CN" sz="2400">
                <a:ea typeface="黑体" panose="02010609060101010101" pitchFamily="49" charset="-122"/>
              </a:rPr>
              <a:t>镜面反射和漫反射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020" y="3119755"/>
            <a:ext cx="2775585" cy="1457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6255" y="3119755"/>
            <a:ext cx="2517140" cy="14573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18615" y="5351780"/>
            <a:ext cx="1097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平行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84975" y="5351780"/>
            <a:ext cx="1564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四面八方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659620" y="14192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UNIT_TABLE_BEAUTIFY" val="smartTable{e7b7a8bd-b665-4556-bb06-59e8d0495680}"/>
</p:tagLst>
</file>

<file path=ppt/tags/tag12.xml><?xml version="1.0" encoding="utf-8"?>
<p:tagLst xmlns:p="http://schemas.openxmlformats.org/presentationml/2006/main">
  <p:tag name="KSO_WM_UNIT_TABLE_BEAUTIFY" val="smartTable{2935e984-e4dd-4667-bc77-2aa93d59ae8f}"/>
</p:tagLst>
</file>

<file path=ppt/tags/tag13.xml><?xml version="1.0" encoding="utf-8"?>
<p:tagLst xmlns:p="http://schemas.openxmlformats.org/presentationml/2006/main">
  <p:tag name="KSO_WM_UNIT_TABLE_BEAUTIFY" val="smartTable{8913bb8f-acdb-4033-a101-5d913325267e}"/>
</p:tagLst>
</file>

<file path=ppt/tags/tag14.xml><?xml version="1.0" encoding="utf-8"?>
<p:tagLst xmlns:p="http://schemas.openxmlformats.org/presentationml/2006/main">
  <p:tag name="KSO_WM_UNIT_TABLE_BEAUTIFY" val="smartTable{6b72a3c2-cf7b-4396-a5c0-721f18b42772}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UNIT_TABLE_BEAUTIFY" val="smartTable{214c50a8-4a47-4849-81c3-bd4020918a94}"/>
</p:tagLst>
</file>

<file path=ppt/tags/tag17.xml><?xml version="1.0" encoding="utf-8"?>
<p:tagLst xmlns:p="http://schemas.openxmlformats.org/presentationml/2006/main">
  <p:tag name="KSO_WM_UNIT_TABLE_BEAUTIFY" val="smartTable{de2a1de6-b5c7-4c66-a16a-5155781e7f67}"/>
</p:tagLst>
</file>

<file path=ppt/tags/tag18.xml><?xml version="1.0" encoding="utf-8"?>
<p:tagLst xmlns:p="http://schemas.openxmlformats.org/presentationml/2006/main">
  <p:tag name="KSO_WM_UNIT_TABLE_BEAUTIFY" val="smartTable{f9cc3191-3d9b-453c-9e6a-8badb768f350}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0.xml><?xml version="1.0" encoding="utf-8"?>
<p:tagLst xmlns:p="http://schemas.openxmlformats.org/presentationml/2006/main">
  <p:tag name="KSO_WM_SLIDE_ITEM_CNT" val="1"/>
  <p:tag name="KSO_WM_SLIDE_MODEL_TYPE" val="timeline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42.xml><?xml version="1.0" encoding="utf-8"?>
<p:tagLst xmlns:p="http://schemas.openxmlformats.org/presentationml/2006/main">
  <p:tag name="KSO_WM_SLIDE_ITEM_CNT" val="1"/>
  <p:tag name="KSO_WM_SLIDE_MODEL_TYPE" val="timeline"/>
</p:tagLst>
</file>

<file path=ppt/tags/tag43.xml><?xml version="1.0" encoding="utf-8"?>
<p:tagLst xmlns:p="http://schemas.openxmlformats.org/presentationml/2006/main">
  <p:tag name="KSO_WM_SLIDE_ITEM_CNT" val="1"/>
  <p:tag name="KSO_WM_SLIDE_MODEL_TYPE" val="timeline"/>
</p:tagLst>
</file>

<file path=ppt/tags/tag44.xml><?xml version="1.0" encoding="utf-8"?>
<p:tagLst xmlns:p="http://schemas.openxmlformats.org/presentationml/2006/main">
  <p:tag name="KSO_WM_SLIDE_ITEM_CNT" val="1"/>
  <p:tag name="KSO_WM_SLIDE_MODEL_TYPE" val="timeline"/>
</p:tagLst>
</file>

<file path=ppt/tags/tag45.xml><?xml version="1.0" encoding="utf-8"?>
<p:tagLst xmlns:p="http://schemas.openxmlformats.org/presentationml/2006/main">
  <p:tag name="KSO_WM_SLIDE_ITEM_CNT" val="1"/>
  <p:tag name="KSO_WM_SLIDE_MODEL_TYPE" val="timeline"/>
</p:tagLst>
</file>

<file path=ppt/tags/tag46.xml><?xml version="1.0" encoding="utf-8"?>
<p:tagLst xmlns:p="http://schemas.openxmlformats.org/presentationml/2006/main">
  <p:tag name="KSO_WM_SLIDE_ITEM_CNT" val="1"/>
  <p:tag name="KSO_WM_SLIDE_MODEL_TYPE" val="timeline"/>
</p:tagLst>
</file>

<file path=ppt/tags/tag47.xml><?xml version="1.0" encoding="utf-8"?>
<p:tagLst xmlns:p="http://schemas.openxmlformats.org/presentationml/2006/main">
  <p:tag name="KSO_WM_SLIDE_ITEM_CNT" val="1"/>
  <p:tag name="KSO_WM_SLIDE_MODEL_TYPE" val="timeline"/>
</p:tagLst>
</file>

<file path=ppt/tags/tag48.xml><?xml version="1.0" encoding="utf-8"?>
<p:tagLst xmlns:p="http://schemas.openxmlformats.org/presentationml/2006/main">
  <p:tag name="KSO_WM_SLIDE_ITEM_CNT" val="1"/>
  <p:tag name="KSO_WM_SLIDE_MODEL_TYPE" val="timeline"/>
</p:tagLst>
</file>

<file path=ppt/tags/tag49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0.xml><?xml version="1.0" encoding="utf-8"?>
<p:tagLst xmlns:p="http://schemas.openxmlformats.org/presentationml/2006/main">
  <p:tag name="KSO_WM_SLIDE_ITEM_CNT" val="1"/>
  <p:tag name="KSO_WM_SLIDE_MODEL_TYPE" val="timeline"/>
</p:tagLst>
</file>

<file path=ppt/tags/tag51.xml><?xml version="1.0" encoding="utf-8"?>
<p:tagLst xmlns:p="http://schemas.openxmlformats.org/presentationml/2006/main">
  <p:tag name="KSO_WM_UNIT_TABLE_BEAUTIFY" val="smartTable{d8831908-2618-497e-8f4f-3ed55cb6075c}"/>
</p:tagLst>
</file>

<file path=ppt/tags/tag52.xml><?xml version="1.0" encoding="utf-8"?>
<p:tagLst xmlns:p="http://schemas.openxmlformats.org/presentationml/2006/main">
  <p:tag name="KSO_WM_SLIDE_ITEM_CNT" val="1"/>
  <p:tag name="KSO_WM_SLIDE_MODEL_TYPE" val="timeline"/>
</p:tagLst>
</file>

<file path=ppt/tags/tag53.xml><?xml version="1.0" encoding="utf-8"?>
<p:tagLst xmlns:p="http://schemas.openxmlformats.org/presentationml/2006/main">
  <p:tag name="KSO_WM_SLIDE_ITEM_CNT" val="1"/>
  <p:tag name="KSO_WM_SLIDE_MODEL_TYPE" val="timeline"/>
</p:tagLst>
</file>

<file path=ppt/tags/tag54.xml><?xml version="1.0" encoding="utf-8"?>
<p:tagLst xmlns:p="http://schemas.openxmlformats.org/presentationml/2006/main">
  <p:tag name="KSO_WM_SLIDE_ITEM_CNT" val="1"/>
  <p:tag name="KSO_WM_SLIDE_MODEL_TYPE" val="timeline"/>
</p:tagLst>
</file>

<file path=ppt/tags/tag55.xml><?xml version="1.0" encoding="utf-8"?>
<p:tagLst xmlns:p="http://schemas.openxmlformats.org/presentationml/2006/main">
  <p:tag name="KSO_WM_SLIDE_ITEM_CNT" val="1"/>
  <p:tag name="KSO_WM_SLIDE_MODEL_TYPE" val="timeline"/>
</p:tagLst>
</file>

<file path=ppt/tags/tag56.xml><?xml version="1.0" encoding="utf-8"?>
<p:tagLst xmlns:p="http://schemas.openxmlformats.org/presentationml/2006/main">
  <p:tag name="KSO_WM_SLIDE_ITEM_CNT" val="1"/>
  <p:tag name="KSO_WM_SLIDE_MODEL_TYPE" val="timeline"/>
</p:tagLst>
</file>

<file path=ppt/tags/tag57.xml><?xml version="1.0" encoding="utf-8"?>
<p:tagLst xmlns:p="http://schemas.openxmlformats.org/presentationml/2006/main">
  <p:tag name="KSO_WM_SLIDE_ITEM_CNT" val="1"/>
  <p:tag name="KSO_WM_SLIDE_MODEL_TYPE" val="timeline"/>
</p:tagLst>
</file>

<file path=ppt/tags/tag58.xml><?xml version="1.0" encoding="utf-8"?>
<p:tagLst xmlns:p="http://schemas.openxmlformats.org/presentationml/2006/main">
  <p:tag name="KSO_WM_SLIDE_ITEM_CNT" val="1"/>
  <p:tag name="KSO_WM_SLIDE_MODEL_TYPE" val="timeline"/>
</p:tagLst>
</file>

<file path=ppt/tags/tag59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4"/>
</p:tagLst>
</file>

<file path=ppt/tags/tag60.xml><?xml version="1.0" encoding="utf-8"?>
<p:tagLst xmlns:p="http://schemas.openxmlformats.org/presentationml/2006/main">
  <p:tag name="KSO_WM_UNIT_TABLE_BEAUTIFY" val="smartTable{7b01f075-7151-42dc-a105-511adcc690f5}"/>
</p:tagLst>
</file>

<file path=ppt/tags/tag61.xml><?xml version="1.0" encoding="utf-8"?>
<p:tagLst xmlns:p="http://schemas.openxmlformats.org/presentationml/2006/main">
  <p:tag name="KSO_WM_SLIDE_ITEM_CNT" val="1"/>
  <p:tag name="KSO_WM_SLIDE_MODEL_TYPE" val="timeline"/>
</p:tagLst>
</file>

<file path=ppt/tags/tag62.xml><?xml version="1.0" encoding="utf-8"?>
<p:tagLst xmlns:p="http://schemas.openxmlformats.org/presentationml/2006/main">
  <p:tag name="KSO_WM_UNIT_TABLE_BEAUTIFY" val="smartTable{ced64149-5229-4714-94bb-31a8eb00046f}"/>
</p:tagLst>
</file>

<file path=ppt/tags/tag63.xml><?xml version="1.0" encoding="utf-8"?>
<p:tagLst xmlns:p="http://schemas.openxmlformats.org/presentationml/2006/main">
  <p:tag name="KSO_WM_SLIDE_ITEM_CNT" val="1"/>
  <p:tag name="KSO_WM_SLIDE_MODEL_TYPE" val="timeline"/>
</p:tagLst>
</file>

<file path=ppt/tags/tag64.xml><?xml version="1.0" encoding="utf-8"?>
<p:tagLst xmlns:p="http://schemas.openxmlformats.org/presentationml/2006/main">
  <p:tag name="KSO_WM_SLIDE_ITEM_CNT" val="1"/>
  <p:tag name="KSO_WM_SLIDE_MODEL_TYPE" val="timeline"/>
</p:tagLst>
</file>

<file path=ppt/tags/tag65.xml><?xml version="1.0" encoding="utf-8"?>
<p:tagLst xmlns:p="http://schemas.openxmlformats.org/presentationml/2006/main">
  <p:tag name="KSO_WM_SLIDE_ITEM_CNT" val="1"/>
  <p:tag name="KSO_WM_SLIDE_MODEL_TYPE" val="timeline"/>
</p:tagLst>
</file>

<file path=ppt/tags/tag66.xml><?xml version="1.0" encoding="utf-8"?>
<p:tagLst xmlns:p="http://schemas.openxmlformats.org/presentationml/2006/main">
  <p:tag name="KSO_WM_SLIDE_ITEM_CNT" val="1"/>
  <p:tag name="KSO_WM_SLIDE_MODEL_TYPE" val="timeline"/>
</p:tagLst>
</file>

<file path=ppt/tags/tag67.xml><?xml version="1.0" encoding="utf-8"?>
<p:tagLst xmlns:p="http://schemas.openxmlformats.org/presentationml/2006/main">
  <p:tag name="KSO_WM_SLIDE_ITEM_CNT" val="1"/>
  <p:tag name="KSO_WM_SLIDE_MODEL_TYPE" val="timeline"/>
</p:tagLst>
</file>

<file path=ppt/tags/tag68.xml><?xml version="1.0" encoding="utf-8"?>
<p:tagLst xmlns:p="http://schemas.openxmlformats.org/presentationml/2006/main">
  <p:tag name="KSO_WM_SLIDE_ITEM_CNT" val="1"/>
  <p:tag name="KSO_WM_SLIDE_MODEL_TYPE" val="timeline"/>
</p:tagLst>
</file>

<file path=ppt/tags/tag69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70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TABLE_BEAUTIFY" val="smartTable{af7ba65e-2dbb-4c9c-a176-1e19cdf7ac1f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12667</Words>
  <Application>WPS 演示</Application>
  <PresentationFormat>宽屏</PresentationFormat>
  <Paragraphs>1095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82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MS Mincho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