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463578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914650" y="2114550"/>
          <a:ext cx="9134475" cy="2114550"/>
          <a:chOff x="2914650" y="2114550"/>
          <a:chExt cx="9134475" cy="2114550"/>
        </a:xfrm>
      </p:grpSpPr>
      <p:sp>
        <p:nvSpPr>
          <p:cNvPr id="2" name="文本框 1"/>
          <p:cNvSpPr txBox="1"/>
          <p:nvPr/>
        </p:nvSpPr>
        <p:spPr>
          <a:xfrm>
            <a:off x="1403648" y="1707654"/>
            <a:ext cx="6219825" cy="839012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ctr" fontAlgn="base">
              <a:lnSpc>
                <a:spcPct val="125000"/>
              </a:lnSpc>
            </a:pPr>
            <a:r>
              <a:rPr lang="en-US" sz="4800" u="none" spc="0" dirty="0" err="1">
                <a:solidFill>
                  <a:srgbClr val="FFFFFF">
                    <a:alpha val="100000"/>
                  </a:srgbClr>
                </a:solidFill>
                <a:latin typeface="微软雅黑"/>
              </a:rPr>
              <a:t>能量的转化和守恒</a:t>
            </a:r>
            <a:endParaRPr lang="en-US" sz="4800" u="none" spc="0" dirty="0">
              <a:solidFill>
                <a:srgbClr val="FFFFFF">
                  <a:alpha val="100000"/>
                </a:srgbClr>
              </a:solidFill>
              <a:latin typeface="微软雅黑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124325"/>
          <a:chOff x="381000" y="266700"/>
          <a:chExt cx="9134475" cy="41243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各种形式的能都可以相互转化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76375" y="3238500"/>
            <a:ext cx="7658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水力发电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75" y="1219200"/>
            <a:ext cx="1704975" cy="1704975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1219200"/>
            <a:ext cx="2581275" cy="16954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972175" y="1219200"/>
            <a:ext cx="2343150" cy="17335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4143375" y="3238500"/>
            <a:ext cx="4991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电风扇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24650" y="3238500"/>
            <a:ext cx="2409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灯光隧道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62025" y="3886200"/>
            <a:ext cx="8172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机械能         电能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667125" y="3886200"/>
            <a:ext cx="5467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电能         机械能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381750" y="3886200"/>
            <a:ext cx="2752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电能        光能</a:t>
            </a:r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838325" y="4048125"/>
            <a:ext cx="581025" cy="76200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305300" y="4048125"/>
            <a:ext cx="561975" cy="76200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4048125"/>
            <a:ext cx="581025" cy="7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019550"/>
          <a:chOff x="381000" y="266700"/>
          <a:chExt cx="9134475" cy="4019550"/>
        </a:xfrm>
      </p:grpSpPr>
      <p:sp>
        <p:nvSpPr>
          <p:cNvPr id="2" name="文本框 1"/>
          <p:cNvSpPr txBox="1"/>
          <p:nvPr/>
        </p:nvSpPr>
        <p:spPr>
          <a:xfrm>
            <a:off x="1000125" y="2981325"/>
            <a:ext cx="8134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光合作用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各种形式的能都可以相互转化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72238" y="93345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93345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93345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619125" y="3762375"/>
            <a:ext cx="2343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太阳能         化学能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57625" y="2981325"/>
            <a:ext cx="5276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燃料燃烧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371850" y="3762375"/>
            <a:ext cx="5762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化学能         内能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010400" y="2981325"/>
            <a:ext cx="2124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摔跤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181725" y="3762375"/>
            <a:ext cx="2952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化学能         机械能</a:t>
            </a:r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0" y="3938588"/>
            <a:ext cx="552450" cy="76200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248150" y="3933825"/>
            <a:ext cx="590550" cy="85725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019925" y="3933825"/>
            <a:ext cx="628650" cy="85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248150"/>
          <a:chOff x="381000" y="266700"/>
          <a:chExt cx="9134475" cy="42481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各种形式的能都可以相互转化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8" y="952500"/>
            <a:ext cx="1485900" cy="198120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952500"/>
            <a:ext cx="1485900" cy="198120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" y="1000125"/>
            <a:ext cx="3079750" cy="22860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1514475" y="3390900"/>
            <a:ext cx="762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太阳能设备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733925" y="3390900"/>
            <a:ext cx="4400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压缩冲程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43750" y="3390900"/>
            <a:ext cx="1990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做功冲程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38225" y="3990975"/>
            <a:ext cx="8096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太阳能         电能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48150" y="3990975"/>
            <a:ext cx="4886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机械能         内能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696075" y="3990975"/>
            <a:ext cx="2438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内能        机械能</a:t>
            </a:r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924050" y="4171950"/>
            <a:ext cx="552450" cy="76200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067300" y="4171950"/>
            <a:ext cx="600075" cy="76200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277100" y="4171950"/>
            <a:ext cx="533400" cy="7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924300"/>
          <a:chOff x="381000" y="266700"/>
          <a:chExt cx="9134475" cy="39243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各种形式的能都可以相互转化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038225"/>
            <a:ext cx="2305050" cy="16002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67425" y="1038225"/>
            <a:ext cx="2171700" cy="16002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67075" y="1038225"/>
            <a:ext cx="2314575" cy="16002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1485900" y="2876550"/>
            <a:ext cx="7648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跳舞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05200" y="2876550"/>
            <a:ext cx="5629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给手机电池充电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15050" y="2876550"/>
            <a:ext cx="3019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工作中的手机电池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3900" y="3667125"/>
            <a:ext cx="8410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化学能        机械能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81375" y="3667125"/>
            <a:ext cx="5753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电能         化学能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38875" y="3667125"/>
            <a:ext cx="2895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化学能         电能</a:t>
            </a:r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25" y="3838575"/>
            <a:ext cx="561975" cy="76200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981450" y="3838575"/>
            <a:ext cx="609600" cy="85725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3838575"/>
            <a:ext cx="609600" cy="85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000500"/>
          <a:chOff x="381000" y="266700"/>
          <a:chExt cx="9134475" cy="40005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5" y="266700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各种形式的能都可以相互转化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25" y="103822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03822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681788" y="103822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1023938" y="2905125"/>
            <a:ext cx="81105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从冰滑梯滑下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71950" y="3009900"/>
            <a:ext cx="4962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氢弹爆炸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58013" y="3009900"/>
            <a:ext cx="21764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地热发电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09625" y="3733800"/>
            <a:ext cx="8324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机械能         内能</a:t>
            </a:r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47825" y="3905250"/>
            <a:ext cx="657225" cy="952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57575" y="3733800"/>
            <a:ext cx="5676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核能        内能和光能</a:t>
            </a:r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067175" y="3905250"/>
            <a:ext cx="533400" cy="762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600825" y="3733800"/>
            <a:ext cx="2533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内能         电能</a:t>
            </a:r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210425" y="3905250"/>
            <a:ext cx="542925" cy="7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924425"/>
          <a:chOff x="381000" y="266700"/>
          <a:chExt cx="9134475" cy="49244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38225" y="1314450"/>
            <a:ext cx="1609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尝试一下，按图中给出的实例，你能做些补充吗？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00500" y="2381250"/>
            <a:ext cx="513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95675" y="523875"/>
            <a:ext cx="4581525" cy="44005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4038600" y="3171825"/>
            <a:ext cx="5095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b="1" u="none" spc="0">
                <a:solidFill>
                  <a:srgbClr val="00B0F0">
                    <a:alpha val="100000"/>
                  </a:srgbClr>
                </a:solidFill>
                <a:latin typeface="微软雅黑"/>
              </a:rPr>
              <a:t>发电机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24500" y="4191000"/>
            <a:ext cx="3609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b="1" u="none" spc="0">
                <a:solidFill>
                  <a:srgbClr val="00B0F0">
                    <a:alpha val="100000"/>
                  </a:srgbClr>
                </a:solidFill>
                <a:latin typeface="微软雅黑"/>
              </a:rPr>
              <a:t>充电器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48400" y="1447800"/>
            <a:ext cx="2886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b="1" u="none" spc="0">
                <a:solidFill>
                  <a:srgbClr val="00B0F0">
                    <a:alpha val="100000"/>
                  </a:srgbClr>
                </a:solidFill>
                <a:latin typeface="微软雅黑"/>
              </a:rPr>
              <a:t>太阳能热水器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15150" y="3190875"/>
            <a:ext cx="2219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b="1" u="none" spc="0">
                <a:solidFill>
                  <a:srgbClr val="00B0F0">
                    <a:alpha val="100000"/>
                  </a:srgbClr>
                </a:solidFill>
                <a:latin typeface="微软雅黑"/>
              </a:rPr>
              <a:t>燃料燃烧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91050" y="1362075"/>
            <a:ext cx="4543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b="1" u="none" spc="0">
                <a:solidFill>
                  <a:srgbClr val="00B0F0">
                    <a:alpha val="100000"/>
                  </a:srgbClr>
                </a:solidFill>
                <a:latin typeface="微软雅黑"/>
              </a:rPr>
              <a:t>蒸汽机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581650" y="4581525"/>
            <a:ext cx="3552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b="1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电池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657600" y="3476625"/>
            <a:ext cx="5476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b="1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电动机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086225" y="1019175"/>
            <a:ext cx="5048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b="1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摩擦生热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00825" y="1000125"/>
            <a:ext cx="2533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b="1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高温物体发光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372350" y="3314700"/>
            <a:ext cx="1762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b="1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光合作用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743575" y="1962150"/>
            <a:ext cx="1438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b="1" u="none" spc="0">
                <a:solidFill>
                  <a:srgbClr val="005C5B">
                    <a:alpha val="100000"/>
                  </a:srgbClr>
                </a:solidFill>
                <a:latin typeface="微软雅黑"/>
              </a:rPr>
              <a:t>纳米层次上实现将光能转化为机械能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391025" y="2686050"/>
            <a:ext cx="4743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b="1" u="none" spc="0">
                <a:solidFill>
                  <a:srgbClr val="00B0F0">
                    <a:alpha val="100000"/>
                  </a:srgbClr>
                </a:solidFill>
                <a:latin typeface="微软雅黑"/>
              </a:rPr>
              <a:t>加压使化学平衡移动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143625" y="3305175"/>
            <a:ext cx="2990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b="1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呼吸作用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200650" y="2200275"/>
            <a:ext cx="3933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b="1" u="none" spc="0">
                <a:solidFill>
                  <a:srgbClr val="00B0F0">
                    <a:alpha val="100000"/>
                  </a:srgbClr>
                </a:solidFill>
                <a:latin typeface="微软雅黑"/>
              </a:rPr>
              <a:t>地热发电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362450" y="2819400"/>
            <a:ext cx="4772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b="1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火药爆炸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324600" y="3095625"/>
            <a:ext cx="2809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b="1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吸热化学反应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219700" y="3600450"/>
            <a:ext cx="3914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b="1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太阳能电池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800725" y="1581150"/>
            <a:ext cx="3333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b="1" u="none" spc="0">
                <a:solidFill>
                  <a:srgbClr val="005C5B">
                    <a:alpha val="100000"/>
                  </a:srgbClr>
                </a:solidFill>
                <a:latin typeface="微软雅黑"/>
              </a:rPr>
              <a:t>钻木取火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724525" y="1562100"/>
            <a:ext cx="838200" cy="295275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571875"/>
          <a:chOff x="381000" y="266700"/>
          <a:chExt cx="9134475" cy="35718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572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分析以下现象中能量是如何转化的？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6287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1、气体膨胀做功，温度降低2、水轮机带动发电机发电3、电动机带动水泵转动4、电流通过灯丝使灯丝发光5、煤燃烧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29200" y="1628775"/>
            <a:ext cx="410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内能        机械能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29200" y="2066925"/>
            <a:ext cx="410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机械能        电能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29200" y="2486025"/>
            <a:ext cx="410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电能        机械能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29200" y="2895600"/>
            <a:ext cx="410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电能        内能        光能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29200" y="3305175"/>
            <a:ext cx="410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化学能        内能</a:t>
            </a:r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75" y="1809750"/>
            <a:ext cx="485775" cy="66675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228850"/>
            <a:ext cx="533400" cy="76200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2657475"/>
            <a:ext cx="533400" cy="76200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076575"/>
            <a:ext cx="523875" cy="66675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91325" y="3076575"/>
            <a:ext cx="504825" cy="66675"/>
          </a:xfrm>
          <a:prstGeom prst="rect">
            <a:avLst/>
          </a:prstGeom>
        </p:spPr>
      </p:pic>
      <p:pic>
        <p:nvPicPr>
          <p:cNvPr id="16" name="图片 1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3505200"/>
            <a:ext cx="485775" cy="6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190875"/>
          <a:chOff x="381000" y="266700"/>
          <a:chExt cx="9134475" cy="31908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0001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分析以下现象中能量是如何转化的？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619250"/>
            <a:ext cx="4076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6、光合作用 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7、原子能发电8、压缩气体功 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9、木材燃烧10、手摇发电机发电使灯泡发光</a:t>
            </a:r>
            <a:r>
              <a:t/>
            </a:r>
            <a:br/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4733925" y="1619250"/>
            <a:ext cx="4400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光能→化学能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33925" y="1971675"/>
            <a:ext cx="4400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核能→内能→电能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733925" y="2371725"/>
            <a:ext cx="4400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机械能→内能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33925" y="2800350"/>
            <a:ext cx="4400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化学能→内能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733925" y="3190875"/>
            <a:ext cx="4400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机械能→电能→内能→光能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571500" y="619125"/>
          <a:ext cx="9134475" cy="4581525"/>
          <a:chOff x="571500" y="619125"/>
          <a:chExt cx="9134475" cy="4581525"/>
        </a:xfrm>
      </p:grpSpPr>
      <p:sp>
        <p:nvSpPr>
          <p:cNvPr id="2" name="文本框 1"/>
          <p:cNvSpPr txBox="1"/>
          <p:nvPr/>
        </p:nvSpPr>
        <p:spPr>
          <a:xfrm>
            <a:off x="1104900" y="619125"/>
            <a:ext cx="8029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小球的高度逐渐降低说明了什么？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619125"/>
            <a:ext cx="476250" cy="4667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43525" y="619125"/>
            <a:ext cx="3790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减少的机械能到哪里去了？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04900" y="1466850"/>
            <a:ext cx="8029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说明了小球的机械能逐渐减少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76850" y="1466850"/>
            <a:ext cx="3857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小球跟空气和地面摩擦，</a:t>
            </a:r>
            <a:r>
              <a:t/>
            </a:r>
            <a:br/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一部分的机械能转化为内能。</a:t>
            </a:r>
            <a:r>
              <a:t/>
            </a:r>
            <a:br/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0" y="2543175"/>
            <a:ext cx="2914650" cy="20383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2543175"/>
            <a:ext cx="2743200" cy="20383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" name="文本框 8"/>
          <p:cNvSpPr txBox="1"/>
          <p:nvPr/>
        </p:nvSpPr>
        <p:spPr>
          <a:xfrm>
            <a:off x="1476375" y="2533650"/>
            <a:ext cx="7658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动画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48525" y="2543175"/>
            <a:ext cx="1885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频闪照片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962400"/>
          <a:chOff x="381000" y="266700"/>
          <a:chExt cx="9134475" cy="39624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能量守恒定律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4850" y="952500"/>
            <a:ext cx="8429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大量实验表明：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5325" y="1895475"/>
            <a:ext cx="7458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      能量既不会                ，也不会              ，它只会从一种形式          为另一种形式，或者从一个物体         到另一个物体，而在能的转化和转移的过程中，能量的总量               ，这就是                       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71525" y="3962400"/>
            <a:ext cx="8362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能的转化和守恒定律是自然界最普遍，最重要的基本定律之一。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581275" y="2286000"/>
            <a:ext cx="13430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文本框 7"/>
          <p:cNvSpPr txBox="1"/>
          <p:nvPr/>
        </p:nvSpPr>
        <p:spPr>
          <a:xfrm>
            <a:off x="2733675" y="1857375"/>
            <a:ext cx="6400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凭空消失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10150" y="1885950"/>
            <a:ext cx="4124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凭空产生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933950" y="2286000"/>
            <a:ext cx="12192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文本框 10"/>
          <p:cNvSpPr txBox="1"/>
          <p:nvPr/>
        </p:nvSpPr>
        <p:spPr>
          <a:xfrm>
            <a:off x="1133475" y="2305050"/>
            <a:ext cx="8001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转化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009650" y="2705100"/>
            <a:ext cx="7239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文本框 12"/>
          <p:cNvSpPr txBox="1"/>
          <p:nvPr/>
        </p:nvSpPr>
        <p:spPr>
          <a:xfrm>
            <a:off x="5581650" y="2295525"/>
            <a:ext cx="3552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转移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505450" y="2695575"/>
            <a:ext cx="67627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文本框 14"/>
          <p:cNvSpPr txBox="1"/>
          <p:nvPr/>
        </p:nvSpPr>
        <p:spPr>
          <a:xfrm>
            <a:off x="5895975" y="2695575"/>
            <a:ext cx="3238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保持不变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791200" y="3086100"/>
            <a:ext cx="13049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文本框 16"/>
          <p:cNvSpPr txBox="1"/>
          <p:nvPr/>
        </p:nvSpPr>
        <p:spPr>
          <a:xfrm>
            <a:off x="685800" y="3086100"/>
            <a:ext cx="8448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能量守恒定律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666750" y="3457575"/>
            <a:ext cx="169545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3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619125" y="561975"/>
          <a:ext cx="9134475" cy="4438650"/>
          <a:chOff x="619125" y="561975"/>
          <a:chExt cx="9134475" cy="4438650"/>
        </a:xfrm>
      </p:grpSpPr>
      <p:sp>
        <p:nvSpPr>
          <p:cNvPr id="2" name="文本框 1"/>
          <p:cNvSpPr txBox="1"/>
          <p:nvPr/>
        </p:nvSpPr>
        <p:spPr>
          <a:xfrm>
            <a:off x="2657475" y="561975"/>
            <a:ext cx="6477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能量都有哪些形式？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885825"/>
            <a:ext cx="1438275" cy="20383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2695575"/>
            <a:ext cx="2085975" cy="16002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695575"/>
            <a:ext cx="2019300" cy="16002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/>
        </p:nvSpPr>
        <p:spPr>
          <a:xfrm>
            <a:off x="2190750" y="4438650"/>
            <a:ext cx="6943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除了上述的这些，能量还有哪些形式？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19325" y="1466850"/>
            <a:ext cx="6915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动能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95600" y="2200275"/>
            <a:ext cx="6238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重力势能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00500" y="2381250"/>
            <a:ext cx="513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5362575" y="2171700"/>
            <a:ext cx="3771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弹性势能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38800" y="1057275"/>
            <a:ext cx="3495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机械能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048500" y="2409825"/>
            <a:ext cx="1704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一个物体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能够对外做功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，我们就说这个物体具有能量。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2905125" y="1695450"/>
            <a:ext cx="2619375" cy="0"/>
          </a:xfrm>
          <a:prstGeom prst="line">
            <a:avLst/>
          </a:prstGeom>
          <a:ln w="25400" cap="flat" cmpd="sng" algn="ctr">
            <a:solidFill>
              <a:srgbClr val="FFFF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/>
        </p:nvCxnSpPr>
        <p:spPr>
          <a:xfrm rot="5400000">
            <a:off x="3209925" y="1914525"/>
            <a:ext cx="447675" cy="0"/>
          </a:xfrm>
          <a:prstGeom prst="line">
            <a:avLst/>
          </a:prstGeom>
          <a:ln w="25400" cap="flat" cmpd="sng" algn="ctr">
            <a:solidFill>
              <a:srgbClr val="FFFF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直接连接符 14"/>
          <p:cNvCxnSpPr/>
          <p:nvPr/>
        </p:nvCxnSpPr>
        <p:spPr>
          <a:xfrm rot="5400000">
            <a:off x="4924425" y="1543050"/>
            <a:ext cx="1238250" cy="0"/>
          </a:xfrm>
          <a:prstGeom prst="line">
            <a:avLst/>
          </a:prstGeom>
          <a:ln w="25400" cap="flat" cmpd="sng" algn="ctr">
            <a:solidFill>
              <a:srgbClr val="FFFF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文本框 15"/>
          <p:cNvSpPr txBox="1"/>
          <p:nvPr/>
        </p:nvSpPr>
        <p:spPr>
          <a:xfrm>
            <a:off x="7048500" y="2000250"/>
            <a:ext cx="2085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能量的概念：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76800"/>
          <a:chOff x="381000" y="266700"/>
          <a:chExt cx="9134475" cy="48768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区分能量的转移和转化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28650" y="1085850"/>
          <a:ext cx="819150" cy="3790950"/>
        </p:xfrm>
        <a:graphic>
          <a:graphicData uri="http://schemas.openxmlformats.org/drawingml/2006/table">
            <a:tbl>
              <a:tblPr firstRow="1" bandRow="1"/>
              <a:tblGrid>
                <a:gridCol w="819150"/>
              </a:tblGrid>
              <a:tr h="75819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5819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5819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5819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5819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52475" y="1971675"/>
            <a:ext cx="8382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38275" y="1781175"/>
            <a:ext cx="7696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能量从一个物体              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另一个物体</a:t>
            </a:r>
            <a:r>
              <a:t/>
            </a:r>
            <a:br/>
            <a:endParaRPr/>
          </a:p>
        </p:txBody>
      </p:sp>
      <p:cxnSp>
        <p:nvCxnSpPr>
          <p:cNvPr id="7" name="直接连接符 6"/>
          <p:cNvCxnSpPr/>
          <p:nvPr/>
        </p:nvCxnSpPr>
        <p:spPr>
          <a:xfrm>
            <a:off x="3448050" y="2219325"/>
            <a:ext cx="13049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文本框 7"/>
          <p:cNvSpPr txBox="1"/>
          <p:nvPr/>
        </p:nvSpPr>
        <p:spPr>
          <a:xfrm>
            <a:off x="4972050" y="1771650"/>
            <a:ext cx="3352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能量从一种形式               另一种形式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7048500" y="2200275"/>
            <a:ext cx="123825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文本框 9"/>
          <p:cNvSpPr txBox="1"/>
          <p:nvPr/>
        </p:nvSpPr>
        <p:spPr>
          <a:xfrm>
            <a:off x="1514475" y="2752725"/>
            <a:ext cx="762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能量形式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2705100" y="3200400"/>
            <a:ext cx="14192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文本框 11"/>
          <p:cNvSpPr txBox="1"/>
          <p:nvPr/>
        </p:nvSpPr>
        <p:spPr>
          <a:xfrm>
            <a:off x="4962525" y="2743200"/>
            <a:ext cx="1362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能量形式 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6115050" y="3181350"/>
            <a:ext cx="15240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文本框 13"/>
          <p:cNvSpPr txBox="1"/>
          <p:nvPr/>
        </p:nvSpPr>
        <p:spPr>
          <a:xfrm>
            <a:off x="1428750" y="3552825"/>
            <a:ext cx="7705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用热水可以把袋装牛奶加热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000625" y="3571875"/>
            <a:ext cx="4133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光电池把光能转化为电能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52475" y="2752725"/>
            <a:ext cx="8382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特点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52475" y="3533775"/>
            <a:ext cx="8382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实例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52475" y="4267200"/>
            <a:ext cx="8382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结论</a:t>
            </a:r>
          </a:p>
        </p:txBody>
      </p:sp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1438275" y="1085850"/>
          <a:ext cx="6991350" cy="3790950"/>
        </p:xfrm>
        <a:graphic>
          <a:graphicData uri="http://schemas.openxmlformats.org/drawingml/2006/table">
            <a:tbl>
              <a:tblPr firstRow="1" bandRow="1"/>
              <a:tblGrid>
                <a:gridCol w="3495675"/>
                <a:gridCol w="3495675"/>
              </a:tblGrid>
              <a:tr h="75819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5819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5819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5819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58190">
                <a:tc gridSpan="2"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0" name="直接连接符 19"/>
          <p:cNvCxnSpPr/>
          <p:nvPr/>
        </p:nvCxnSpPr>
        <p:spPr>
          <a:xfrm>
            <a:off x="6096000" y="4695825"/>
            <a:ext cx="14954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文本框 20"/>
          <p:cNvSpPr txBox="1"/>
          <p:nvPr/>
        </p:nvSpPr>
        <p:spPr>
          <a:xfrm>
            <a:off x="6219825" y="4248150"/>
            <a:ext cx="2914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保持不变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724275" y="1781175"/>
            <a:ext cx="5410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转移到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096125" y="1771650"/>
            <a:ext cx="2038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转化为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124200" y="2771775"/>
            <a:ext cx="6010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不变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515100" y="2771775"/>
            <a:ext cx="2619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改变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514600" y="1276350"/>
            <a:ext cx="6619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能量转移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115050" y="1276350"/>
            <a:ext cx="3019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能量转化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466850" y="4267200"/>
            <a:ext cx="7667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在能量的转移和转化中，能量的总量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  <p:bldP spid="22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648200"/>
          <a:chOff x="381000" y="266700"/>
          <a:chExt cx="9134475" cy="46482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5" y="266700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125" y="876300"/>
            <a:ext cx="7572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如图是一种设想中的永动机， 它通过高处的水流冲击叶片， 叶片的转动用来对外做功， 同时带动抽水器从低处将水抽到高处， 从而循环工作。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这种机器有可能制成吗？为什么？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9125" y="2495550"/>
            <a:ext cx="4133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不可能，水从高处落下的动能即使全部通过抽水机抽水转化成水的势能，由于能量守恒，不可能再提供额外的能量对外做功。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0" y="2362200"/>
            <a:ext cx="2006254" cy="22860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1428750"/>
          <a:chOff x="381000" y="266700"/>
          <a:chExt cx="9134475" cy="14287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方法点拨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428750"/>
            <a:ext cx="7562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根据能量守恒定律，在分析自然现象时，如果发现某种形式的能量减少，一定能找到另一种形式的能量增加;反之，当某种形式的能量增大时，也一定可以找到另一种形式的能量减少。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10125"/>
          <a:chOff x="381000" y="266700"/>
          <a:chExt cx="9134475" cy="48101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关于永动机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781050"/>
            <a:ext cx="7905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历史上有很多人不相信能量守恒定律的人，挖空心思想发明一种不消耗能量，却能不断对外做功的机器—永动机，你认为永动机可能制成吗？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2190750"/>
            <a:ext cx="981075" cy="10858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190750"/>
            <a:ext cx="1057275" cy="10668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" y="3819525"/>
            <a:ext cx="981075" cy="9906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105650" y="1943100"/>
            <a:ext cx="1065156" cy="22860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50" y="2190750"/>
            <a:ext cx="1257300" cy="10668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372100" y="2190750"/>
            <a:ext cx="1266825" cy="15621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" name="文本框 10"/>
          <p:cNvSpPr txBox="1"/>
          <p:nvPr/>
        </p:nvSpPr>
        <p:spPr>
          <a:xfrm>
            <a:off x="590550" y="3267075"/>
            <a:ext cx="854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魔轮永动机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143125" y="3286125"/>
            <a:ext cx="6991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滚珠永动机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667125" y="3305175"/>
            <a:ext cx="5467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磁力永动机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000500" y="2381250"/>
            <a:ext cx="513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5" name="文本框 14"/>
          <p:cNvSpPr txBox="1"/>
          <p:nvPr/>
        </p:nvSpPr>
        <p:spPr>
          <a:xfrm>
            <a:off x="4953000" y="3810000"/>
            <a:ext cx="4181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阿基米德螺旋永动机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915150" y="4248150"/>
            <a:ext cx="2219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水塔式永动机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752600" y="4057650"/>
            <a:ext cx="7381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软臂永动机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657600"/>
          <a:chOff x="381000" y="266700"/>
          <a:chExt cx="9134475" cy="36576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关于永动机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09675" y="1181100"/>
            <a:ext cx="7924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永动机为什么不可能制成？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00138"/>
            <a:ext cx="581025" cy="5810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09675" y="1743075"/>
            <a:ext cx="7248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根据能量守恒定律，任何一部机器，只能使能量从一种形式转化为另一种形式，而不能无中生有地制造能量，因此永动机不可能制成。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09675" y="3657600"/>
            <a:ext cx="7305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t/>
            </a:r>
            <a:br/>
            <a:r>
              <a:rPr lang="en-US" sz="2100" u="none" spc="0">
                <a:solidFill>
                  <a:srgbClr val="00B0F0">
                    <a:alpha val="100000"/>
                  </a:srgbClr>
                </a:solidFill>
                <a:latin typeface="微软雅黑"/>
              </a:rPr>
              <a:t>在于设法找出合理利用能源的途径，并减少机器运转过程中不必要的能量损耗，而不是去研制永远无法实现的“永动机”。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09675" y="3314700"/>
            <a:ext cx="7924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工程技术的作用：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486275"/>
          <a:chOff x="381000" y="266700"/>
          <a:chExt cx="9134475" cy="44862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能量耗散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19175"/>
            <a:ext cx="2657475" cy="1762125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25" y="1019175"/>
            <a:ext cx="2600325" cy="1724025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/>
        </p:nvSpPr>
        <p:spPr>
          <a:xfrm>
            <a:off x="1143000" y="2914650"/>
            <a:ext cx="2419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燃料燃烧时一旦把自己的热量释放出去，就不会再次自动聚集起来供人类重新利用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19625" y="2876550"/>
            <a:ext cx="3457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电池中的化学能转化为电能，电能又通过灯泡转化成内能和光能，热和光被其他物质吸收之后变成周围环境的内能，我们无法把这些内能收集起来重新利用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81250" y="4486275"/>
            <a:ext cx="6753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这种现象叫做能量的耗散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648075"/>
          <a:chOff x="381000" y="266700"/>
          <a:chExt cx="9134475" cy="36480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内能转移的方向性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71650" y="3648075"/>
            <a:ext cx="5372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内能总是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自发地从高温物体向低温物体转移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，而不会自发地从低温物体向高温物体转移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047750"/>
            <a:ext cx="3254262" cy="22860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562350"/>
          <a:chOff x="381000" y="266700"/>
          <a:chExt cx="9134475" cy="35623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内能转移的方向性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43000" y="1042988"/>
            <a:ext cx="7991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能量耗散和能量守恒是否矛盾？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00125"/>
            <a:ext cx="504825" cy="504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43000" y="1704975"/>
            <a:ext cx="7143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能量耗散和能量守恒并不矛盾，能量耗散表明，在能源利用的过程中，即在能量的转化过程中，能量在数量上并没有减少，但是可利用的品质上降低了，从便于利用变为不便于利用了。这是节约能源的根本原因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43000" y="3562350"/>
            <a:ext cx="6934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能量的耗散从能量转化的角度反映出</a:t>
            </a: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自然界中宏观过程的方向性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771900"/>
          <a:chOff x="381000" y="266700"/>
          <a:chExt cx="9134475" cy="37719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76300"/>
            <a:ext cx="7305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一支向高空瞄准的步枪，扣动扳机后射出一颗子弹，子弹没有击中目标，最后 下落陷在土地中。请你说出以上过程中发生了哪些能量转化。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4375" y="2609850"/>
            <a:ext cx="8420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火药的化学能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52800" y="2609850"/>
            <a:ext cx="5781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燃气的内能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19800" y="2609850"/>
            <a:ext cx="3114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子弹的机械能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38775" y="3543300"/>
            <a:ext cx="3695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空气、土地的内能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25" y="2857500"/>
            <a:ext cx="2676525" cy="9144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5" y="2781300"/>
            <a:ext cx="590550" cy="11430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781300"/>
            <a:ext cx="638175" cy="11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905250"/>
          <a:chOff x="381000" y="266700"/>
          <a:chExt cx="9134475" cy="39052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09600" y="266700"/>
            <a:ext cx="8524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00500" y="2381250"/>
            <a:ext cx="513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847725" y="1514475"/>
            <a:ext cx="8286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某太阳能电池工作时的效率是16％ 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9600" y="914400"/>
            <a:ext cx="8524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请从能量转化的角度具体说明以下效率的意义。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47725" y="3905250"/>
            <a:ext cx="8286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太阳能电池把接收到的太阳辐射的能量的16％转化为电能。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47825"/>
            <a:ext cx="114300" cy="1143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7400"/>
            <a:ext cx="114300" cy="1143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47725" y="1924050"/>
            <a:ext cx="8286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某电动机工作的效率是83％</a:t>
            </a:r>
            <a:r>
              <a:rPr lang="en-US" sz="2100" u="none" spc="0">
                <a:solidFill>
                  <a:srgbClr val="666666">
                    <a:alpha val="100000"/>
                  </a:srgbClr>
                </a:solidFill>
                <a:latin typeface="微软雅黑"/>
              </a:rPr>
              <a:t>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47725" y="2352675"/>
            <a:ext cx="8286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某锂电池充电时效率是99％</a:t>
            </a:r>
            <a:r>
              <a:rPr lang="en-US" sz="2100" u="none" spc="0">
                <a:solidFill>
                  <a:srgbClr val="666666">
                    <a:alpha val="100000"/>
                  </a:srgbClr>
                </a:solidFill>
                <a:latin typeface="微软雅黑"/>
              </a:rPr>
              <a:t>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47725" y="2771775"/>
            <a:ext cx="8286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某柴油机工作的效率是35％</a:t>
            </a:r>
            <a:r>
              <a:rPr lang="en-US" sz="2100" u="none" spc="0">
                <a:solidFill>
                  <a:srgbClr val="666666">
                    <a:alpha val="100000"/>
                  </a:srgbClr>
                </a:solidFill>
                <a:latin typeface="微软雅黑"/>
              </a:rPr>
              <a:t>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47725" y="3190875"/>
            <a:ext cx="8286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某电热水器工作的效率是87％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381500" y="2762250"/>
            <a:ext cx="4752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14600"/>
            <a:ext cx="114300" cy="114300"/>
          </a:xfrm>
          <a:prstGeom prst="rect">
            <a:avLst/>
          </a:prstGeom>
        </p:spPr>
      </p:pic>
      <p:pic>
        <p:nvPicPr>
          <p:cNvPr id="16" name="图片 1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905125"/>
            <a:ext cx="114300" cy="114300"/>
          </a:xfrm>
          <a:prstGeom prst="rect">
            <a:avLst/>
          </a:prstGeom>
        </p:spPr>
      </p:pic>
      <p:pic>
        <p:nvPicPr>
          <p:cNvPr id="17" name="图片 1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33750"/>
            <a:ext cx="114300" cy="11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019550"/>
          <a:chOff x="381000" y="266700"/>
          <a:chExt cx="9134475" cy="4019550"/>
        </a:xfrm>
      </p:grpSpPr>
      <p:sp>
        <p:nvSpPr>
          <p:cNvPr id="2" name="文本框 1"/>
          <p:cNvSpPr txBox="1"/>
          <p:nvPr/>
        </p:nvSpPr>
        <p:spPr>
          <a:xfrm>
            <a:off x="4000500" y="2381250"/>
            <a:ext cx="513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能量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867525" y="828675"/>
            <a:ext cx="1619250" cy="10477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828675"/>
            <a:ext cx="1619250" cy="10477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" y="2886075"/>
            <a:ext cx="1619250" cy="10477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76275" y="828675"/>
            <a:ext cx="1619250" cy="10477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25" y="828675"/>
            <a:ext cx="1619250" cy="10477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772025" y="2886075"/>
            <a:ext cx="1619250" cy="10477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867525" y="2886075"/>
            <a:ext cx="1619250" cy="10477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714625" y="2886075"/>
            <a:ext cx="1619250" cy="10477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" name="文本框 12"/>
          <p:cNvSpPr txBox="1"/>
          <p:nvPr/>
        </p:nvSpPr>
        <p:spPr>
          <a:xfrm>
            <a:off x="1104900" y="1952625"/>
            <a:ext cx="8029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太阳能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076575" y="1952625"/>
            <a:ext cx="6057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化学能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257800" y="1952625"/>
            <a:ext cx="3876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电能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419975" y="1952625"/>
            <a:ext cx="1714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风能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38250" y="4019550"/>
            <a:ext cx="7896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内能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105150" y="4019550"/>
            <a:ext cx="6029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潮汐能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172075" y="4019550"/>
            <a:ext cx="3962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地热能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467600" y="4019550"/>
            <a:ext cx="1666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核能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371975"/>
          <a:chOff x="381000" y="266700"/>
          <a:chExt cx="9134475" cy="43719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781050"/>
            <a:ext cx="7572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小华家使用的是天然气热水器，该热水器的铭牌标明了它的热效率，表示该热水器工作时，天然气完全燃烧所消耗的化学能，有多大比例转化为水的内能。小华尝试估测该热水器的热效率，以核对铭牌上的数值是否准确。他把家里自动洗衣机的“水量”设置为40  L，用热水器输出的热水注入洗衣机，当注入水的体积达到40  L时洗衣机便会自动停止注水。已知当时自来水的温度是15 °C，热水器输出热水的温度为40 °C，注水前天然气表的示数是                     ，注水后变为                  ，天然气的热值为                。                请你估测该热水器的热效率。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8175" y="3486150"/>
            <a:ext cx="132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3438525"/>
            <a:ext cx="1345406" cy="5048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00450" y="3533775"/>
            <a:ext cx="1362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3486150"/>
            <a:ext cx="1331119" cy="5048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38175" y="3914775"/>
            <a:ext cx="1619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" y="3867150"/>
            <a:ext cx="1524000" cy="5048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2381250"/>
          <a:chOff x="381000" y="266700"/>
          <a:chExt cx="9134475" cy="23812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62025"/>
            <a:ext cx="7315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释放化学能的过程不断地发生在你的体内。食物也是一种“燃料”，营养成分在人体细胞里与氧结合，提供细胞组织所需的能量。这种过程没有火焰，但化学能同样可以转化为内能，因此人的体温保持在37 °C左右。从能量守恒的角度说说，食物提供的化学能还转化为哪些能量？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00500" y="2381250"/>
            <a:ext cx="513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733800"/>
          <a:chOff x="381000" y="266700"/>
          <a:chExt cx="9134475" cy="37338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191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分析下列各现象中能量的转化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6002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①摩擦生热           
②气体膨胀做功       
③电灯发光            
④电饭锅做饭         
⑤煤炭燃烧          
⑥用洗衣机甩干衣服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24300" y="1619250"/>
            <a:ext cx="5210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机械能→内能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24300" y="2047875"/>
            <a:ext cx="5210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内能→机械能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24300" y="2305050"/>
            <a:ext cx="5210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t/>
            </a:r>
            <a:br/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电能→光能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24300" y="2924175"/>
            <a:ext cx="5210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电能→内能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24300" y="3333750"/>
            <a:ext cx="5210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化学能→内能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24300" y="3733800"/>
            <a:ext cx="5210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电能→机械能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705350"/>
          <a:chOff x="381000" y="266700"/>
          <a:chExt cx="9134475" cy="47053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14400"/>
            <a:ext cx="7762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能量守恒是自然界的基本规律之一，下列能量转化过程中，属于内能的转移的是（        ）A．用电灯照明B．光合作用C．用暖水袋取暖D．天然气的燃烧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91075" y="2324100"/>
            <a:ext cx="3612675" cy="23812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24200" y="1352550"/>
            <a:ext cx="6010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895350"/>
          <a:chOff x="381000" y="266700"/>
          <a:chExt cx="9134475" cy="8953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76300"/>
            <a:ext cx="6600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下列说法中正确的是（         ） 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A．冬天对着手哈气，手变暖是机械能转化为内能 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B．用酒精灯给水加热，是机械能转化为内能 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C．高速行驶的汽车爆胎是很危险的，从能量角度来看，是机械能与内能的相互转化 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D．滑冰时冰刀与冰之间相互摩擦，出现一道痕迹，是内能转化为机械能</a:t>
            </a:r>
            <a:r>
              <a:t/>
            </a:r>
            <a:br/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3409950" y="895350"/>
            <a:ext cx="5724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1419225"/>
          <a:chOff x="381000" y="266700"/>
          <a:chExt cx="9134475" cy="14192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81075"/>
            <a:ext cx="7524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在各种形式的能量的相互转化的过程中，下列说法中正确的是                                             （         ）A、机械能一定守恒B、各种形式的能量都守恒C、各种形式的能的总量一定守恒D、只有机械能转化为内能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19200" y="1419225"/>
            <a:ext cx="791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1171575"/>
          <a:chOff x="381000" y="266700"/>
          <a:chExt cx="9134475" cy="11715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1430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在下列事例中，属于机械能转化为内能的是（    ）A.铁棒在火上烤得很热B.汽车紧急刹车，轮胎发热C.燃烧木材取暖D.给电炉通电，电炉发热 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0" y="1171575"/>
            <a:ext cx="2847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2619375"/>
          <a:chOff x="381000" y="266700"/>
          <a:chExt cx="9134475" cy="26193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790700"/>
            <a:ext cx="6667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冰块沿地面滑动，往往会逐渐融化，在这一过程中是           能转化为         能,
但能量的总量_______。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23900" y="2143125"/>
            <a:ext cx="8410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机械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09875" y="2162175"/>
            <a:ext cx="6324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内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95550" y="2619375"/>
            <a:ext cx="6638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不变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2486025" y="2600325"/>
            <a:ext cx="85725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直接连接符 8"/>
          <p:cNvCxnSpPr/>
          <p:nvPr/>
        </p:nvCxnSpPr>
        <p:spPr>
          <a:xfrm>
            <a:off x="600075" y="2590800"/>
            <a:ext cx="8096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895725"/>
          <a:chOff x="381000" y="266700"/>
          <a:chExt cx="9134475" cy="38957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85825"/>
            <a:ext cx="7572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判断题1.煤的燃烧过程中，煤的化学能转化为内能， 但能量的总量不变。                                                                       （   ）2.在荡秋千时，停止用力，秋千越摆越低，能量的总量也越来越少。                                                                    （   ）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0" y="2333625"/>
            <a:ext cx="323850" cy="238125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43825" y="3657600"/>
            <a:ext cx="219075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1209675"/>
          <a:chOff x="381000" y="266700"/>
          <a:chExt cx="9134475" cy="12096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162050"/>
            <a:ext cx="7258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下列过程中，属于内能转化为机械能的是（      ）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A．寒冷天气快速搓手，手会感到暖和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B．水轮机带动发电机发电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C．烧红的铁块放入水中，冷水变热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D．壶中的水沸腾时，壶盖不断地在跳动</a:t>
            </a:r>
            <a:r>
              <a:t/>
            </a:r>
            <a:br/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105525" y="1209675"/>
            <a:ext cx="3028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723900" y="695325"/>
          <a:ext cx="9134475" cy="4133850"/>
          <a:chOff x="723900" y="695325"/>
          <a:chExt cx="9134475" cy="4133850"/>
        </a:xfrm>
      </p:grpSpPr>
      <p:sp>
        <p:nvSpPr>
          <p:cNvPr id="2" name="文本框 1"/>
          <p:cNvSpPr txBox="1"/>
          <p:nvPr/>
        </p:nvSpPr>
        <p:spPr>
          <a:xfrm>
            <a:off x="1905000" y="695325"/>
            <a:ext cx="7229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你能说出下面物体都具有什么形式的能量吗？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28725" y="4133850"/>
            <a:ext cx="7905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橡皮筋有________能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466850"/>
            <a:ext cx="3279451" cy="22860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75" y="1466850"/>
            <a:ext cx="3446859" cy="22860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/>
        </p:nvSpPr>
        <p:spPr>
          <a:xfrm>
            <a:off x="5524500" y="4133850"/>
            <a:ext cx="3609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危石有________能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81250" y="4105275"/>
            <a:ext cx="6753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弹性势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38900" y="4105275"/>
            <a:ext cx="2695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重力势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1971675"/>
          <a:chOff x="381000" y="266700"/>
          <a:chExt cx="9134475" cy="19716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085850"/>
            <a:ext cx="7734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电动机通电后电动机带动其他机器运转，一段时间后，电动机的外壳就会变得烫手，则下列关于能的转化和守恒的说法中正确的是（      ）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A．电能全部转化为机械能，总的能量守恒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B．电能一部分转化为机械能，另一部分转化为内能，总的能量守恒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C．电能全部转化为内能，内能守恒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D．电能转化为机械能和内能，机械能守恒</a:t>
            </a: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1762125" y="1971675"/>
            <a:ext cx="7372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1771650"/>
          <a:chOff x="381000" y="266700"/>
          <a:chExt cx="9134475" cy="17716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314450"/>
            <a:ext cx="7753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在一定的条件下，各种形式的能量是可以互相转化的。在它们互相转化的过程中，下面说法正确的是（      ）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A．机械能一定守恒 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B．各种形式的能都守恒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C．各种形式的能量的总和一定守恒   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D．内能一定守恒</a:t>
            </a:r>
            <a:r>
              <a:t/>
            </a:r>
            <a:br/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5838825" y="1771650"/>
            <a:ext cx="3295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609975"/>
          <a:chOff x="381000" y="266700"/>
          <a:chExt cx="9134475" cy="36099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476375"/>
            <a:ext cx="7124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能量守恒定律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能量既不会                 ，也不会              ，它只会从一种形式           为另一种形式，或者从一个物体           到另一个物体，而在能的转化和转移的过程中，能量的总量                 。</a:t>
            </a:r>
            <a:r>
              <a:t/>
            </a:r>
            <a:br/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2257425" y="1905000"/>
            <a:ext cx="6877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凭空消失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62500" y="1895475"/>
            <a:ext cx="4371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凭空产生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76400" y="2314575"/>
            <a:ext cx="7458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转化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00825" y="2295525"/>
            <a:ext cx="2533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转移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28700" y="3152775"/>
            <a:ext cx="8105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保持不变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2066925" y="2371725"/>
            <a:ext cx="150495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直接连接符 10"/>
          <p:cNvCxnSpPr/>
          <p:nvPr/>
        </p:nvCxnSpPr>
        <p:spPr>
          <a:xfrm>
            <a:off x="4619625" y="2352675"/>
            <a:ext cx="139065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直接连接符 11"/>
          <p:cNvCxnSpPr/>
          <p:nvPr/>
        </p:nvCxnSpPr>
        <p:spPr>
          <a:xfrm>
            <a:off x="1466850" y="2752725"/>
            <a:ext cx="9525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/>
        </p:nvCxnSpPr>
        <p:spPr>
          <a:xfrm>
            <a:off x="6448425" y="2733675"/>
            <a:ext cx="9525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/>
        </p:nvCxnSpPr>
        <p:spPr>
          <a:xfrm>
            <a:off x="933450" y="3609975"/>
            <a:ext cx="13335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952500" y="647700"/>
          <a:ext cx="9134475" cy="3933825"/>
          <a:chOff x="952500" y="647700"/>
          <a:chExt cx="9134475" cy="3933825"/>
        </a:xfrm>
      </p:grpSpPr>
      <p:sp>
        <p:nvSpPr>
          <p:cNvPr id="2" name="文本框 1"/>
          <p:cNvSpPr txBox="1"/>
          <p:nvPr/>
        </p:nvSpPr>
        <p:spPr>
          <a:xfrm>
            <a:off x="1990725" y="647700"/>
            <a:ext cx="7143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你能说出下面物体都具有什么形式的能量吗？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314450"/>
            <a:ext cx="3119438" cy="22860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25" y="1314450"/>
            <a:ext cx="3404570" cy="22860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1695450" y="3933825"/>
            <a:ext cx="7439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足球有_____能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57775" y="3933825"/>
            <a:ext cx="4076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西藏羊八井地热池有____能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14600" y="3914775"/>
            <a:ext cx="6619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机械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91425" y="3914775"/>
            <a:ext cx="1543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1009650" y="809625"/>
          <a:ext cx="9134475" cy="4105275"/>
          <a:chOff x="1009650" y="809625"/>
          <a:chExt cx="9134475" cy="4105275"/>
        </a:xfrm>
      </p:grpSpPr>
      <p:sp>
        <p:nvSpPr>
          <p:cNvPr id="2" name="文本框 1"/>
          <p:cNvSpPr txBox="1"/>
          <p:nvPr/>
        </p:nvSpPr>
        <p:spPr>
          <a:xfrm>
            <a:off x="1838325" y="809625"/>
            <a:ext cx="7296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你能说出下面物体都具有什么形式的能量吗？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533525"/>
            <a:ext cx="3311041" cy="22860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50" y="1533525"/>
            <a:ext cx="3077086" cy="22860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1714500" y="4105275"/>
            <a:ext cx="7419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食物有______能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53050" y="4105275"/>
            <a:ext cx="3781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太阳辐射具有______能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00325" y="4095750"/>
            <a:ext cx="6534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化学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077075" y="4095750"/>
            <a:ext cx="2057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太阳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705350"/>
          <a:chOff x="381000" y="266700"/>
          <a:chExt cx="9134475" cy="47053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33650" y="3286125"/>
            <a:ext cx="6600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手感觉到发热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85925" y="3867150"/>
            <a:ext cx="3552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说明发生了怎样的能量转化？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33650" y="4429125"/>
            <a:ext cx="2238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机械能            内能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85925" y="971550"/>
            <a:ext cx="7448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搓手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85925" y="3286125"/>
            <a:ext cx="7448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现象：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4610100"/>
            <a:ext cx="695325" cy="9525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5" y="876300"/>
            <a:ext cx="3480986" cy="22860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10125"/>
          <a:chOff x="381000" y="266700"/>
          <a:chExt cx="9134475" cy="48101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762000"/>
            <a:ext cx="7505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用塑料尺、塑料梳子、塑料笔杆与头发摩擦，再靠近碎纸屑，会发生什么现象？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48200" y="2076450"/>
            <a:ext cx="2838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摩擦过的塑料尺、塑料梳子、塑料笔杆会将纸屑吸起来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62175" y="4000500"/>
            <a:ext cx="6972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说明发生了怎样的能量转化？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62175" y="4552950"/>
            <a:ext cx="6972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机械能         电能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790700"/>
            <a:ext cx="2667000" cy="2066925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019425" y="4724400"/>
            <a:ext cx="609600" cy="85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400550"/>
          <a:chOff x="381000" y="266700"/>
          <a:chExt cx="9134475" cy="44005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各种形式的能都可以相互转化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239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在一定条件下,各种形式的能都可以相互转化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600200"/>
            <a:ext cx="2228850" cy="17526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48025" y="1600200"/>
            <a:ext cx="2590800" cy="1743075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1600200"/>
            <a:ext cx="2343150" cy="1743075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1228725" y="3486150"/>
            <a:ext cx="7905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钻木取火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00500" y="3486150"/>
            <a:ext cx="513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风力发电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058025" y="3486150"/>
            <a:ext cx="2076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电炉子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00500" y="2381250"/>
            <a:ext cx="513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2" name="文本框 11"/>
          <p:cNvSpPr txBox="1"/>
          <p:nvPr/>
        </p:nvSpPr>
        <p:spPr>
          <a:xfrm>
            <a:off x="695325" y="4143375"/>
            <a:ext cx="8439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机械能        内能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514725" y="4143375"/>
            <a:ext cx="5619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机械能         电能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600825" y="4143375"/>
            <a:ext cx="2533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电能         内能</a:t>
            </a:r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33525" y="4324350"/>
            <a:ext cx="581025" cy="76200"/>
          </a:xfrm>
          <a:prstGeom prst="rect">
            <a:avLst/>
          </a:prstGeom>
        </p:spPr>
      </p:pic>
      <p:pic>
        <p:nvPicPr>
          <p:cNvPr id="16" name="图片 1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391025" y="4324350"/>
            <a:ext cx="542925" cy="76200"/>
          </a:xfrm>
          <a:prstGeom prst="rect">
            <a:avLst/>
          </a:prstGeom>
        </p:spPr>
      </p:pic>
      <p:pic>
        <p:nvPicPr>
          <p:cNvPr id="17" name="图片 1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172325" y="4324350"/>
            <a:ext cx="638175" cy="7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heme51">
  <a:themeElements>
    <a:clrScheme name="Theme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596</Words>
  <Application>Microsoft Office PowerPoint</Application>
  <PresentationFormat>全屏显示(16:9)</PresentationFormat>
  <Paragraphs>248</Paragraphs>
  <Slides>42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3" baseType="lpstr">
      <vt:lpstr>Theme51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十四章第三节：能量的转化和守恒</dc:title>
  <dc:subject/>
  <dc:creator>Unknown Creator</dc:creator>
  <cp:keywords/>
  <dc:description/>
  <cp:lastModifiedBy>User</cp:lastModifiedBy>
  <cp:revision>3</cp:revision>
  <dcterms:created xsi:type="dcterms:W3CDTF">2019-12-06T08:05:15Z</dcterms:created>
  <dcterms:modified xsi:type="dcterms:W3CDTF">2020-02-16T03:10:51Z</dcterms:modified>
  <cp:category/>
</cp:coreProperties>
</file>