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6"/>
  </p:notesMasterIdLst>
  <p:sldIdLst>
    <p:sldId id="460" r:id="rId2"/>
    <p:sldId id="390" r:id="rId3"/>
    <p:sldId id="453" r:id="rId4"/>
    <p:sldId id="454" r:id="rId5"/>
    <p:sldId id="467" r:id="rId6"/>
    <p:sldId id="468" r:id="rId7"/>
    <p:sldId id="469" r:id="rId8"/>
    <p:sldId id="473" r:id="rId9"/>
    <p:sldId id="474" r:id="rId10"/>
    <p:sldId id="475" r:id="rId11"/>
    <p:sldId id="493" r:id="rId12"/>
    <p:sldId id="477" r:id="rId13"/>
    <p:sldId id="494" r:id="rId14"/>
    <p:sldId id="479" r:id="rId15"/>
    <p:sldId id="495" r:id="rId16"/>
    <p:sldId id="496" r:id="rId17"/>
    <p:sldId id="497" r:id="rId18"/>
    <p:sldId id="456" r:id="rId19"/>
    <p:sldId id="457" r:id="rId20"/>
    <p:sldId id="481" r:id="rId21"/>
    <p:sldId id="482" r:id="rId22"/>
    <p:sldId id="483" r:id="rId23"/>
    <p:sldId id="484" r:id="rId24"/>
    <p:sldId id="463" r:id="rId25"/>
    <p:sldId id="498" r:id="rId26"/>
    <p:sldId id="499" r:id="rId27"/>
    <p:sldId id="500" r:id="rId28"/>
    <p:sldId id="501" r:id="rId29"/>
    <p:sldId id="502" r:id="rId30"/>
    <p:sldId id="503" r:id="rId31"/>
    <p:sldId id="505" r:id="rId32"/>
    <p:sldId id="507" r:id="rId33"/>
    <p:sldId id="509" r:id="rId34"/>
    <p:sldId id="510" r:id="rId35"/>
    <p:sldId id="511" r:id="rId36"/>
    <p:sldId id="512" r:id="rId37"/>
    <p:sldId id="514" r:id="rId38"/>
    <p:sldId id="461" r:id="rId39"/>
    <p:sldId id="459" r:id="rId40"/>
    <p:sldId id="462" r:id="rId41"/>
    <p:sldId id="485" r:id="rId42"/>
    <p:sldId id="486" r:id="rId43"/>
    <p:sldId id="487" r:id="rId44"/>
    <p:sldId id="489" r:id="rId45"/>
    <p:sldId id="515" r:id="rId46"/>
    <p:sldId id="516" r:id="rId47"/>
    <p:sldId id="517" r:id="rId48"/>
    <p:sldId id="518" r:id="rId49"/>
    <p:sldId id="519" r:id="rId50"/>
    <p:sldId id="490" r:id="rId51"/>
    <p:sldId id="491" r:id="rId52"/>
    <p:sldId id="520" r:id="rId53"/>
    <p:sldId id="521" r:id="rId54"/>
    <p:sldId id="492" r:id="rId55"/>
  </p:sldIdLst>
  <p:sldSz cx="9144000" cy="5143500" type="screen16x9"/>
  <p:notesSz cx="6858000" cy="9144000"/>
  <p:embeddedFontLst>
    <p:embeddedFont>
      <p:font typeface="黑体" pitchFamily="49" charset="-122"/>
      <p:regular r:id="rId57"/>
    </p:embeddedFont>
    <p:embeddedFont>
      <p:font typeface="幼圆" pitchFamily="49" charset="-122"/>
      <p:regular r:id="rId58"/>
    </p:embeddedFont>
    <p:embeddedFont>
      <p:font typeface="楷体_GB2312" charset="-122"/>
      <p:regular r:id="rId59"/>
    </p:embeddedFont>
    <p:embeddedFont>
      <p:font typeface="楷体" pitchFamily="49" charset="-122"/>
      <p:regular r:id="rId60"/>
    </p:embeddedFont>
    <p:embeddedFont>
      <p:font typeface="经典繁仿黑" charset="-122"/>
      <p:regular r:id="rId61"/>
    </p:embeddedFont>
    <p:embeddedFont>
      <p:font typeface="华文中宋" pitchFamily="2" charset="-122"/>
      <p:regular r:id="rId62"/>
    </p:embeddedFont>
  </p:embeddedFontLst>
  <p:custDataLst>
    <p:tags r:id="rId63"/>
  </p:custDataLst>
  <p:defaultTextStyle>
    <a:defPPr>
      <a:defRPr lang="zh-CN"/>
    </a:defPPr>
    <a:lvl1pPr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341630" indent="116205"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684530" indent="230505"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027430" indent="344805"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370330" indent="459105"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728" autoAdjust="0"/>
  </p:normalViewPr>
  <p:slideViewPr>
    <p:cSldViewPr>
      <p:cViewPr varScale="1">
        <p:scale>
          <a:sx n="144" d="100"/>
          <a:sy n="144" d="100"/>
        </p:scale>
        <p:origin x="-684" y="-102"/>
      </p:cViewPr>
      <p:guideLst>
        <p:guide orient="horz" pos="1692"/>
        <p:guide pos="2861"/>
      </p:guideLst>
    </p:cSldViewPr>
  </p:slideViewPr>
  <p:outlineViewPr>
    <p:cViewPr>
      <p:scale>
        <a:sx n="33" d="100"/>
        <a:sy n="33" d="100"/>
      </p:scale>
      <p:origin x="0" y="1003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2480FB-09E5-4A28-A63E-482FCFF30767}" type="datetime1">
              <a:rPr lang="zh-CN" altLang="en-US"/>
              <a:t>2021/2/24</a:t>
            </a:fld>
            <a:endParaRPr lang="zh-CN" altLang="en-US" sz="1200"/>
          </a:p>
        </p:txBody>
      </p:sp>
      <p:sp>
        <p:nvSpPr>
          <p:cNvPr id="71684" name="幻灯片图像占位符 3"/>
          <p:cNvSpPr>
            <a:spLocks noGrp="1" noRot="1" noChangeAspect="1" noChangeArrowheads="1"/>
          </p:cNvSpPr>
          <p:nvPr>
            <p:ph type="sldImg" idx="9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zh-CN" altLang="en-US" b="0" smtClean="0"/>
              <a:t>单击此处编辑母版文本样式</a:t>
            </a:r>
          </a:p>
          <a:p>
            <a:pPr>
              <a:lnSpc>
                <a:spcPct val="100000"/>
              </a:lnSpc>
              <a:defRPr/>
            </a:pPr>
            <a:r>
              <a:rPr lang="zh-CN" altLang="en-US" b="0" smtClean="0"/>
              <a:t>第二级</a:t>
            </a:r>
          </a:p>
          <a:p>
            <a:pPr>
              <a:lnSpc>
                <a:spcPct val="100000"/>
              </a:lnSpc>
              <a:defRPr/>
            </a:pPr>
            <a:r>
              <a:rPr lang="zh-CN" altLang="en-US" b="0" smtClean="0"/>
              <a:t>第三级</a:t>
            </a:r>
          </a:p>
          <a:p>
            <a:pPr>
              <a:lnSpc>
                <a:spcPct val="100000"/>
              </a:lnSpc>
              <a:defRPr/>
            </a:pPr>
            <a:r>
              <a:rPr lang="zh-CN" altLang="en-US" b="0" smtClean="0"/>
              <a:t>第四级</a:t>
            </a:r>
          </a:p>
          <a:p>
            <a:pPr>
              <a:lnSpc>
                <a:spcPct val="100000"/>
              </a:lnSpc>
              <a:defRPr/>
            </a:pPr>
            <a:r>
              <a:rPr lang="zh-CN" altLang="en-US" b="0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lnSpc>
                <a:spcPct val="100000"/>
              </a:lnSpc>
              <a:defRPr sz="18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628278-9EBC-4F61-8017-55EA5E9EB7D6}" type="slidenum">
              <a:rPr lang="zh-CN" altLang="en-US"/>
              <a:t>‹#›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210083741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73731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73732" name="日期占位符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76708B23-F69A-4B04-A5D4-60D9EEACC322}" type="datetime1">
              <a:rPr lang="zh-CN" altLang="en-US" sz="1000" b="0">
                <a:solidFill>
                  <a:schemeClr val="tx1"/>
                </a:solidFill>
                <a:latin typeface="Arial" panose="020B0604020202020204" pitchFamily="34" charset="0"/>
              </a:rPr>
              <a:t>2021/2/24</a:t>
            </a:fld>
            <a:endParaRPr lang="en-US" altLang="zh-CN" sz="1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3733" name="灯片编号占位符 4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DD446ED6-608C-4C46-A328-B5050232ABDA}" type="slidenum">
              <a:rPr lang="zh-CN" altLang="en-US" sz="1000" b="0">
                <a:solidFill>
                  <a:schemeClr val="tx1"/>
                </a:solidFill>
                <a:latin typeface="Arial" panose="020B0604020202020204" pitchFamily="34" charset="0"/>
              </a:rPr>
              <a:t>1</a:t>
            </a:fld>
            <a:endParaRPr lang="en-US" altLang="zh-CN" sz="1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5pPr>
      <a:lvl6pPr marL="4572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6pPr>
      <a:lvl7pPr marL="9144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7pPr>
      <a:lvl8pPr marL="13716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8pPr>
      <a:lvl9pPr marL="18288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9pPr>
    </p:titleStyle>
    <p:bodyStyle>
      <a:lvl1pPr marL="271780" indent="-271780" algn="just" defTabSz="51435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u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1780" indent="-271780" algn="just" defTabSz="514350" rtl="0" eaLnBrk="0" fontAlgn="base" hangingPunct="0">
        <a:lnSpc>
          <a:spcPct val="120000"/>
        </a:lnSpc>
        <a:spcBef>
          <a:spcPct val="0"/>
        </a:spcBef>
        <a:spcAft>
          <a:spcPts val="900"/>
        </a:spcAft>
        <a:buClr>
          <a:srgbClr val="ECA280"/>
        </a:buClr>
        <a:buFont typeface="幼圆" panose="02010509060101010101" pitchFamily="49" charset="-122"/>
        <a:buChar char=" 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6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597025" y="2176463"/>
            <a:ext cx="71516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浮力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0" name="TextBox 15"/>
          <p:cNvSpPr>
            <a:spLocks noChangeArrowheads="1"/>
          </p:cNvSpPr>
          <p:nvPr/>
        </p:nvSpPr>
        <p:spPr bwMode="auto">
          <a:xfrm>
            <a:off x="539750" y="589756"/>
            <a:ext cx="7667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700" b="0">
                <a:latin typeface="黑体" panose="02010609060101010101" pitchFamily="49" charset="-122"/>
                <a:ea typeface="黑体" panose="02010609060101010101" pitchFamily="49" charset="-122"/>
                <a:sym typeface="经典繁仿黑" panose="02010609000101010101" pitchFamily="49" charset="-122"/>
              </a:rPr>
              <a:t>　</a:t>
            </a:r>
            <a:r>
              <a:rPr lang="zh-CN" altLang="en-US" sz="2700" b="0">
                <a:latin typeface="黑体" panose="02010609060101010101" pitchFamily="49" charset="-122"/>
                <a:ea typeface="黑体" panose="02010609060101010101" pitchFamily="49" charset="-122"/>
                <a:sym typeface="经典繁仿黑" panose="02010609000101010101" pitchFamily="49" charset="-122"/>
              </a:rPr>
              <a:t>第十</a:t>
            </a:r>
            <a:r>
              <a:rPr lang="zh-CN" altLang="en-US" sz="2700" b="0">
                <a:latin typeface="黑体" panose="02010609060101010101" pitchFamily="49" charset="-122"/>
                <a:ea typeface="黑体" panose="02010609060101010101" pitchFamily="49" charset="-122"/>
                <a:sym typeface="经典繁仿黑" panose="02010609000101010101" pitchFamily="49" charset="-122"/>
              </a:rPr>
              <a:t>二</a:t>
            </a:r>
            <a:r>
              <a:rPr lang="zh-CN" altLang="en-US" sz="2700" b="0" smtClean="0">
                <a:latin typeface="黑体" panose="02010609060101010101" pitchFamily="49" charset="-122"/>
                <a:ea typeface="黑体" panose="02010609060101010101" pitchFamily="49" charset="-122"/>
                <a:sym typeface="经典繁仿黑" panose="02010609000101010101" pitchFamily="49" charset="-122"/>
              </a:rPr>
              <a:t>讲 浮</a:t>
            </a:r>
            <a:r>
              <a:rPr lang="zh-CN" altLang="en-US" sz="2700" b="0">
                <a:latin typeface="黑体" panose="02010609060101010101" pitchFamily="49" charset="-122"/>
                <a:ea typeface="黑体" panose="02010609060101010101" pitchFamily="49" charset="-122"/>
                <a:sym typeface="经典繁仿黑" panose="02010609000101010101" pitchFamily="49" charset="-122"/>
              </a:rPr>
              <a:t>　力</a:t>
            </a: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346075" y="2617788"/>
            <a:ext cx="83899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</a:t>
            </a:r>
            <a:r>
              <a:rPr lang="zh-CN" altLang="en-US"/>
              <a:t>．定义：浸在</a:t>
            </a:r>
            <a:r>
              <a:rPr lang="en-US" altLang="zh-CN"/>
              <a:t>①_______</a:t>
            </a:r>
            <a:r>
              <a:rPr lang="zh-CN" altLang="en-US"/>
              <a:t>或</a:t>
            </a:r>
            <a:r>
              <a:rPr lang="en-US" altLang="zh-CN"/>
              <a:t>② ______</a:t>
            </a:r>
            <a:r>
              <a:rPr lang="zh-CN" altLang="en-US"/>
              <a:t>中的物体受到向</a:t>
            </a:r>
            <a:r>
              <a:rPr lang="en-US" altLang="zh-CN"/>
              <a:t>③ ___</a:t>
            </a:r>
            <a:r>
              <a:rPr lang="zh-CN" altLang="en-US"/>
              <a:t>托的力，这个力叫作浮力。</a:t>
            </a:r>
          </a:p>
          <a:p>
            <a:pPr eaLnBrk="1" hangingPunct="1"/>
            <a:r>
              <a:rPr lang="en-US" altLang="zh-CN"/>
              <a:t>2</a:t>
            </a:r>
            <a:r>
              <a:rPr lang="zh-CN" altLang="en-US"/>
              <a:t>．方向：总是 </a:t>
            </a:r>
            <a:r>
              <a:rPr lang="en-US" altLang="zh-CN"/>
              <a:t>________</a:t>
            </a:r>
            <a:r>
              <a:rPr lang="zh-CN" altLang="en-US"/>
              <a:t>的。</a:t>
            </a:r>
          </a:p>
          <a:p>
            <a:pPr eaLnBrk="1" hangingPunct="1"/>
            <a:r>
              <a:rPr lang="en-US" altLang="zh-CN"/>
              <a:t>3</a:t>
            </a:r>
            <a:r>
              <a:rPr lang="zh-CN" altLang="en-US"/>
              <a:t>．施力物体：液体或气体。</a:t>
            </a:r>
          </a:p>
        </p:txBody>
      </p:sp>
      <p:sp>
        <p:nvSpPr>
          <p:cNvPr id="20" name="圆角矩形 2"/>
          <p:cNvSpPr/>
          <p:nvPr/>
        </p:nvSpPr>
        <p:spPr bwMode="auto">
          <a:xfrm>
            <a:off x="356709" y="2330450"/>
            <a:ext cx="1188827" cy="3579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0" hangingPunct="0">
              <a:lnSpc>
                <a:spcPct val="100000"/>
              </a:lnSpc>
              <a:defRPr/>
            </a:pPr>
            <a:r>
              <a:rPr lang="zh-CN" altLang="en-US" b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b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527300" y="2586038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液体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914775" y="2586038"/>
            <a:ext cx="8239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气体 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799263" y="2549525"/>
            <a:ext cx="568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上 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125663" y="3462338"/>
            <a:ext cx="13350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竖直向上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0247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</a:rPr>
              <a:t>【</a:t>
            </a:r>
            <a:r>
              <a:rPr lang="zh-CN" altLang="en-US">
                <a:solidFill>
                  <a:srgbClr val="C4000B"/>
                </a:solidFill>
              </a:rPr>
              <a:t>图片</a:t>
            </a:r>
            <a:r>
              <a:rPr lang="en-US" altLang="zh-CN">
                <a:solidFill>
                  <a:srgbClr val="C4000B"/>
                </a:solidFill>
              </a:rPr>
              <a:t>】</a:t>
            </a:r>
            <a:endParaRPr lang="zh-CN" altLang="en-US">
              <a:solidFill>
                <a:srgbClr val="C4000B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2425" y="1512888"/>
            <a:ext cx="3048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zh-CN" altLang="en-US"/>
              <a:t>浮沉条件的应用</a:t>
            </a:r>
          </a:p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en-US" altLang="zh-CN"/>
              <a:t>2.</a:t>
            </a:r>
            <a:r>
              <a:rPr lang="zh-CN" altLang="en-US"/>
              <a:t>如图，将鸡蛋分别放入盛有水和浓盐水的烧杯中，鸡蛋在水中沉底，在浓盐水中悬浮，则</a:t>
            </a:r>
            <a:r>
              <a:rPr lang="en-US" altLang="zh-CN" i="1"/>
              <a:t>ρ</a:t>
            </a:r>
            <a:r>
              <a:rPr lang="zh-CN" altLang="en-US" baseline="-25000"/>
              <a:t>水</a:t>
            </a:r>
            <a:r>
              <a:rPr lang="zh-CN" altLang="en-US" u="sng"/>
              <a:t>   </a:t>
            </a:r>
            <a:r>
              <a:rPr lang="en-US" altLang="zh-CN" i="1"/>
              <a:t>ρ</a:t>
            </a:r>
            <a:r>
              <a:rPr lang="zh-CN" altLang="en-US" baseline="-25000"/>
              <a:t>盐水</a:t>
            </a:r>
            <a:r>
              <a:rPr lang="zh-CN" altLang="en-US"/>
              <a:t>；鸡蛋在盐水和水中所受的浮力</a:t>
            </a:r>
            <a:r>
              <a:rPr lang="en-US" altLang="zh-CN" i="1"/>
              <a:t>F</a:t>
            </a:r>
            <a:r>
              <a:rPr lang="zh-CN" altLang="en-US" baseline="-25000"/>
              <a:t>盐水</a:t>
            </a:r>
            <a:r>
              <a:rPr lang="zh-CN" altLang="en-US" u="sng"/>
              <a:t>  </a:t>
            </a:r>
            <a:r>
              <a:rPr lang="en-US" altLang="zh-CN" i="1"/>
              <a:t>F</a:t>
            </a:r>
            <a:r>
              <a:rPr lang="zh-CN" altLang="en-US" baseline="-25000"/>
              <a:t>水</a:t>
            </a:r>
            <a:r>
              <a:rPr lang="en-US" altLang="zh-CN"/>
              <a:t>(</a:t>
            </a:r>
            <a:r>
              <a:rPr lang="zh-CN" altLang="en-US"/>
              <a:t>均选填</a:t>
            </a:r>
            <a:r>
              <a:rPr lang="en-US" altLang="zh-CN"/>
              <a:t>“&gt;”“</a:t>
            </a:r>
            <a:r>
              <a:rPr lang="zh-CN" altLang="en-US"/>
              <a:t>＝</a:t>
            </a:r>
            <a:r>
              <a:rPr lang="en-US" altLang="zh-CN"/>
              <a:t>”</a:t>
            </a:r>
            <a:r>
              <a:rPr lang="zh-CN" altLang="en-US"/>
              <a:t>或</a:t>
            </a:r>
            <a:r>
              <a:rPr lang="en-US" altLang="zh-CN"/>
              <a:t>“&lt;”)</a:t>
            </a:r>
            <a:endParaRPr lang="zh-CN" altLang="en-US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906713" y="2419350"/>
            <a:ext cx="3143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&lt;</a:t>
            </a:r>
            <a:endParaRPr lang="zh-CN" altLang="en-US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931150" y="2419350"/>
            <a:ext cx="3143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</a:t>
            </a:r>
            <a:endParaRPr lang="zh-CN" altLang="en-US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</a:rPr>
              <a:t>【</a:t>
            </a:r>
            <a:r>
              <a:rPr lang="zh-CN" altLang="en-US">
                <a:solidFill>
                  <a:srgbClr val="C4000B"/>
                </a:solidFill>
              </a:rPr>
              <a:t>图片</a:t>
            </a:r>
            <a:r>
              <a:rPr lang="en-US" altLang="zh-CN">
                <a:solidFill>
                  <a:srgbClr val="C4000B"/>
                </a:solidFill>
              </a:rPr>
              <a:t>】</a:t>
            </a:r>
            <a:endParaRPr lang="zh-CN" altLang="en-US">
              <a:solidFill>
                <a:srgbClr val="C4000B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2763" y="1614488"/>
            <a:ext cx="30384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zh-CN" altLang="en-US"/>
              <a:t>浮沉条件的应用</a:t>
            </a:r>
          </a:p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en-US" altLang="zh-CN"/>
              <a:t>3.</a:t>
            </a:r>
            <a:r>
              <a:rPr lang="zh-CN" altLang="en-US"/>
              <a:t>如图，当潜水艇浸没在水中并下潜时所受的浮力</a:t>
            </a:r>
            <a:r>
              <a:rPr lang="zh-CN" altLang="en-US" u="sng"/>
              <a:t>     </a:t>
            </a:r>
            <a:r>
              <a:rPr lang="zh-CN" altLang="en-US"/>
              <a:t>；潜水艇是通过改变</a:t>
            </a:r>
            <a:r>
              <a:rPr lang="zh-CN" altLang="en-US" u="sng"/>
              <a:t>          </a:t>
            </a:r>
            <a:r>
              <a:rPr lang="zh-CN" altLang="en-US"/>
              <a:t>来实现上浮和下沉的；当水舱充水时，自身重力增大而</a:t>
            </a:r>
            <a:r>
              <a:rPr lang="zh-CN" altLang="en-US" u="sng"/>
              <a:t>     </a:t>
            </a:r>
            <a:r>
              <a:rPr lang="zh-CN" altLang="en-US"/>
              <a:t>；当水舱排水时，自身重力减小而</a:t>
            </a:r>
            <a:r>
              <a:rPr lang="en-US" altLang="zh-CN"/>
              <a:t>______</a:t>
            </a:r>
            <a:r>
              <a:rPr lang="zh-CN" altLang="en-US"/>
              <a:t>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062663" y="1924050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不变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57263" y="2368550"/>
            <a:ext cx="13350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自身重力 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65163" y="2806700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下沉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222875" y="2836863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上浮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</a:rPr>
              <a:t>【</a:t>
            </a:r>
            <a:r>
              <a:rPr lang="zh-CN" altLang="en-US">
                <a:solidFill>
                  <a:srgbClr val="C4000B"/>
                </a:solidFill>
              </a:rPr>
              <a:t>图片</a:t>
            </a:r>
            <a:r>
              <a:rPr lang="en-US" altLang="zh-CN">
                <a:solidFill>
                  <a:srgbClr val="C4000B"/>
                </a:solidFill>
              </a:rPr>
              <a:t>】</a:t>
            </a:r>
            <a:endParaRPr lang="zh-CN" altLang="en-US">
              <a:solidFill>
                <a:srgbClr val="C4000B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4650" y="1462088"/>
            <a:ext cx="33147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33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zh-CN" altLang="en-US"/>
              <a:t>漂浮条件的应用</a:t>
            </a:r>
          </a:p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en-US" altLang="zh-CN"/>
              <a:t>4.</a:t>
            </a:r>
            <a:r>
              <a:rPr lang="zh-CN" altLang="en-US"/>
              <a:t>如图甲和乙是自制的简易密度计，它是在木棒的一端缠绕一些铜丝做成的。将其放入盛有不同液体的两个烧杯中，静止时所处位置如图所示，则甲液体的密度</a:t>
            </a:r>
            <a:r>
              <a:rPr lang="zh-CN" altLang="en-US" u="sng"/>
              <a:t>     </a:t>
            </a:r>
            <a:r>
              <a:rPr lang="zh-CN" altLang="en-US"/>
              <a:t>乙液体的密度，密度计在甲液体中受到的浮力</a:t>
            </a:r>
            <a:r>
              <a:rPr lang="zh-CN" altLang="en-US" u="sng"/>
              <a:t>     </a:t>
            </a:r>
            <a:r>
              <a:rPr lang="zh-CN" altLang="en-US"/>
              <a:t>在乙液体中受到的浮力</a:t>
            </a:r>
            <a:r>
              <a:rPr lang="en-US" altLang="zh-CN"/>
              <a:t>(</a:t>
            </a:r>
            <a:r>
              <a:rPr lang="zh-CN" altLang="en-US"/>
              <a:t>均选填</a:t>
            </a:r>
            <a:r>
              <a:rPr lang="en-US" altLang="zh-CN"/>
              <a:t>“</a:t>
            </a:r>
            <a:r>
              <a:rPr lang="zh-CN" altLang="en-US"/>
              <a:t>大于</a:t>
            </a:r>
            <a:r>
              <a:rPr lang="en-US" altLang="zh-CN"/>
              <a:t>”“</a:t>
            </a:r>
            <a:r>
              <a:rPr lang="zh-CN" altLang="en-US"/>
              <a:t>小于</a:t>
            </a:r>
            <a:r>
              <a:rPr lang="en-US" altLang="zh-CN"/>
              <a:t>”</a:t>
            </a:r>
            <a:r>
              <a:rPr lang="zh-CN" altLang="en-US"/>
              <a:t>或</a:t>
            </a:r>
            <a:r>
              <a:rPr lang="en-US" altLang="zh-CN"/>
              <a:t>“</a:t>
            </a:r>
            <a:r>
              <a:rPr lang="zh-CN" altLang="en-US"/>
              <a:t>等于</a:t>
            </a:r>
            <a:r>
              <a:rPr lang="en-US" altLang="zh-CN"/>
              <a:t>”)</a:t>
            </a:r>
            <a:endParaRPr lang="zh-CN" altLang="en-US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943100" y="2859088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小于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712075" y="2889250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等于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</a:rPr>
              <a:t>【</a:t>
            </a:r>
            <a:r>
              <a:rPr lang="zh-CN" altLang="en-US">
                <a:solidFill>
                  <a:srgbClr val="C4000B"/>
                </a:solidFill>
              </a:rPr>
              <a:t>图片</a:t>
            </a:r>
            <a:r>
              <a:rPr lang="en-US" altLang="zh-CN">
                <a:solidFill>
                  <a:srgbClr val="C4000B"/>
                </a:solidFill>
              </a:rPr>
              <a:t>】</a:t>
            </a:r>
            <a:endParaRPr lang="zh-CN" altLang="en-US">
              <a:solidFill>
                <a:srgbClr val="C4000B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2275" y="1347788"/>
            <a:ext cx="32194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77190" y="617538"/>
            <a:ext cx="8389938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zh-CN" altLang="en-US"/>
              <a:t>阿基米德原理</a:t>
            </a:r>
          </a:p>
          <a:p>
            <a:pPr eaLnBrk="1" hangingPunct="1"/>
            <a:endParaRPr lang="en-US" altLang="zh-CN">
              <a:solidFill>
                <a:srgbClr val="CC0000"/>
              </a:solidFill>
            </a:endParaRPr>
          </a:p>
          <a:p>
            <a:pPr eaLnBrk="1" hangingPunct="1"/>
            <a:r>
              <a:rPr lang="en-US" altLang="zh-CN"/>
              <a:t>5.</a:t>
            </a:r>
            <a:r>
              <a:rPr lang="zh-CN" altLang="en-US"/>
              <a:t>如图所示，在烧杯中装满水，用手把空的饮料罐缓慢地按入水中，在饮料罐浸没之前，越往下按感觉浮力越</a:t>
            </a:r>
            <a:r>
              <a:rPr lang="zh-CN" altLang="en-US" u="sng"/>
              <a:t>    </a:t>
            </a:r>
            <a:r>
              <a:rPr lang="zh-CN" altLang="en-US"/>
              <a:t>，这个实验告诉我们，浮力的大小跟排开液体的</a:t>
            </a:r>
            <a:r>
              <a:rPr lang="zh-CN" altLang="en-US" u="sng"/>
              <a:t>      </a:t>
            </a:r>
            <a:r>
              <a:rPr lang="zh-CN" altLang="en-US"/>
              <a:t>有关。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572000" y="2417763"/>
            <a:ext cx="438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大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265363" y="2863850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体积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655763" y="1181100"/>
            <a:ext cx="70215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浮力的理解  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(10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323850" y="1730375"/>
            <a:ext cx="8389938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</a:t>
            </a:r>
            <a:r>
              <a:rPr lang="zh-CN" altLang="en-US"/>
              <a:t>．</a:t>
            </a:r>
            <a:r>
              <a:rPr lang="en-US" altLang="zh-CN"/>
              <a:t>(2012·</a:t>
            </a:r>
            <a:r>
              <a:rPr lang="zh-CN" altLang="en-US"/>
              <a:t>江西</a:t>
            </a:r>
            <a:r>
              <a:rPr lang="en-US" altLang="zh-CN"/>
              <a:t>)</a:t>
            </a:r>
            <a:r>
              <a:rPr lang="zh-CN" altLang="en-US"/>
              <a:t>浸在水中的苹果受到竖直</a:t>
            </a:r>
            <a:r>
              <a:rPr lang="en-US" altLang="zh-CN" u="sng"/>
              <a:t>     </a:t>
            </a:r>
            <a:r>
              <a:rPr lang="zh-CN" altLang="en-US"/>
              <a:t>的浮力，浮力的大小等于苹果排开的</a:t>
            </a:r>
            <a:r>
              <a:rPr lang="en-US" altLang="zh-CN" u="sng"/>
              <a:t>    </a:t>
            </a:r>
            <a:r>
              <a:rPr lang="zh-CN" altLang="en-US"/>
              <a:t>所受的重力。</a:t>
            </a:r>
          </a:p>
          <a:p>
            <a:pPr eaLnBrk="1" hangingPunct="1"/>
            <a:r>
              <a:rPr lang="en-US" altLang="zh-CN"/>
              <a:t>2</a:t>
            </a:r>
            <a:r>
              <a:rPr lang="zh-CN" altLang="en-US"/>
              <a:t>．</a:t>
            </a:r>
            <a:r>
              <a:rPr lang="en-US" altLang="zh-CN"/>
              <a:t>(2020·</a:t>
            </a:r>
            <a:r>
              <a:rPr lang="zh-CN" altLang="en-US"/>
              <a:t>江西二模</a:t>
            </a:r>
            <a:r>
              <a:rPr lang="en-US" altLang="zh-CN"/>
              <a:t>)</a:t>
            </a:r>
            <a:r>
              <a:rPr lang="zh-CN" altLang="en-US"/>
              <a:t>下列关于浮力的说法正确的是</a:t>
            </a:r>
            <a:r>
              <a:rPr lang="en-US" altLang="zh-CN"/>
              <a:t>(</a:t>
            </a:r>
            <a:r>
              <a:rPr lang="zh-CN" altLang="en-US"/>
              <a:t>　　</a:t>
            </a:r>
            <a:r>
              <a:rPr lang="en-US" altLang="zh-CN"/>
              <a:t>)</a:t>
            </a:r>
            <a:endParaRPr lang="zh-CN" altLang="en-US"/>
          </a:p>
          <a:p>
            <a:pPr eaLnBrk="1" hangingPunct="1"/>
            <a:r>
              <a:rPr lang="en-US" altLang="zh-CN"/>
              <a:t>A</a:t>
            </a:r>
            <a:r>
              <a:rPr lang="zh-CN" altLang="en-US"/>
              <a:t>．浮力是物体对液体施加的力</a:t>
            </a:r>
          </a:p>
          <a:p>
            <a:pPr eaLnBrk="1" hangingPunct="1"/>
            <a:r>
              <a:rPr lang="en-US" altLang="zh-CN"/>
              <a:t>B</a:t>
            </a:r>
            <a:r>
              <a:rPr lang="zh-CN" altLang="en-US"/>
              <a:t>．空气中的物体不受浮力作用</a:t>
            </a:r>
          </a:p>
          <a:p>
            <a:pPr eaLnBrk="1" hangingPunct="1"/>
            <a:r>
              <a:rPr lang="en-US" altLang="zh-CN"/>
              <a:t>C</a:t>
            </a:r>
            <a:r>
              <a:rPr lang="zh-CN" altLang="en-US"/>
              <a:t>．浮力是液体</a:t>
            </a:r>
            <a:r>
              <a:rPr lang="en-US" altLang="zh-CN"/>
              <a:t>(</a:t>
            </a:r>
            <a:r>
              <a:rPr lang="zh-CN" altLang="en-US"/>
              <a:t>气体</a:t>
            </a:r>
            <a:r>
              <a:rPr lang="en-US" altLang="zh-CN"/>
              <a:t>)</a:t>
            </a:r>
            <a:r>
              <a:rPr lang="zh-CN" altLang="en-US"/>
              <a:t>对物体压力的合力</a:t>
            </a:r>
          </a:p>
          <a:p>
            <a:pPr eaLnBrk="1" hangingPunct="1"/>
            <a:r>
              <a:rPr lang="en-US" altLang="zh-CN"/>
              <a:t>D</a:t>
            </a:r>
            <a:r>
              <a:rPr lang="zh-CN" altLang="en-US"/>
              <a:t>．漂浮在水面的木块比沉在水底的铁球受到的浮力大</a:t>
            </a:r>
          </a:p>
        </p:txBody>
      </p:sp>
      <p:sp>
        <p:nvSpPr>
          <p:cNvPr id="21" name="圆角矩形 2"/>
          <p:cNvSpPr/>
          <p:nvPr/>
        </p:nvSpPr>
        <p:spPr bwMode="auto">
          <a:xfrm>
            <a:off x="395741" y="1334468"/>
            <a:ext cx="1116137" cy="3579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0" hangingPunct="0">
              <a:lnSpc>
                <a:spcPct val="100000"/>
              </a:lnSpc>
              <a:defRPr/>
            </a:pPr>
            <a:r>
              <a:rPr lang="zh-CN" altLang="en-US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命题点</a:t>
            </a:r>
            <a:r>
              <a:rPr lang="en-US" altLang="zh-CN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b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119688" y="1679575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向上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724025" y="2117725"/>
            <a:ext cx="438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水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434138" y="2598738"/>
            <a:ext cx="3127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C</a:t>
            </a:r>
            <a:endParaRPr lang="zh-CN" altLang="en-US">
              <a:solidFill>
                <a:srgbClr val="C4000B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         阿基米德原理的应用  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(10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1747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" y="750888"/>
            <a:ext cx="11160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36550" y="1147763"/>
            <a:ext cx="8389938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3</a:t>
            </a:r>
            <a:r>
              <a:rPr lang="zh-CN" altLang="en-US"/>
              <a:t>．</a:t>
            </a:r>
            <a:r>
              <a:rPr lang="en-US" altLang="zh-CN"/>
              <a:t>(2019·</a:t>
            </a:r>
            <a:r>
              <a:rPr lang="zh-CN" altLang="en-US"/>
              <a:t>江西</a:t>
            </a:r>
            <a:r>
              <a:rPr lang="en-US" altLang="zh-CN"/>
              <a:t>)</a:t>
            </a:r>
            <a:r>
              <a:rPr lang="zh-CN" altLang="en-US"/>
              <a:t>“远征号”潜水艇在南海执行任务，根据任务的要求，潜水艇需要在不同深度处悬浮，若海水密度保持不变，则下列说法错误的是</a:t>
            </a:r>
            <a:r>
              <a:rPr lang="en-US" altLang="zh-CN"/>
              <a:t>(</a:t>
            </a:r>
            <a:r>
              <a:rPr lang="zh-CN" altLang="en-US"/>
              <a:t>　　</a:t>
            </a:r>
            <a:r>
              <a:rPr lang="en-US" altLang="zh-CN"/>
              <a:t>)</a:t>
            </a:r>
            <a:endParaRPr lang="zh-CN" altLang="en-US"/>
          </a:p>
          <a:p>
            <a:pPr eaLnBrk="1" hangingPunct="1"/>
            <a:r>
              <a:rPr lang="en-US" altLang="zh-CN"/>
              <a:t>A</a:t>
            </a:r>
            <a:r>
              <a:rPr lang="zh-CN" altLang="en-US"/>
              <a:t>．潜水艇排开海水的体积相等</a:t>
            </a:r>
          </a:p>
          <a:p>
            <a:pPr eaLnBrk="1" hangingPunct="1"/>
            <a:r>
              <a:rPr lang="en-US" altLang="zh-CN"/>
              <a:t>B</a:t>
            </a:r>
            <a:r>
              <a:rPr lang="zh-CN" altLang="en-US"/>
              <a:t>．潜水艇所受的重力大小不相等</a:t>
            </a:r>
          </a:p>
          <a:p>
            <a:pPr eaLnBrk="1" hangingPunct="1"/>
            <a:r>
              <a:rPr lang="en-US" altLang="zh-CN"/>
              <a:t>C</a:t>
            </a:r>
            <a:r>
              <a:rPr lang="zh-CN" altLang="en-US"/>
              <a:t>．潜水艇所受的浮力大小相等</a:t>
            </a:r>
          </a:p>
          <a:p>
            <a:pPr eaLnBrk="1" hangingPunct="1"/>
            <a:r>
              <a:rPr lang="en-US" altLang="zh-CN"/>
              <a:t>D</a:t>
            </a:r>
            <a:r>
              <a:rPr lang="zh-CN" altLang="en-US"/>
              <a:t>．潜水艇所受的浮力与重力大小相等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20750" y="2060575"/>
            <a:ext cx="3127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B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4</a:t>
            </a:r>
            <a:r>
              <a:rPr lang="zh-CN" altLang="en-US"/>
              <a:t>．浮力产生的原因：浸没在液体中的物体其上、下表面受到液体对它的</a:t>
            </a:r>
            <a:r>
              <a:rPr lang="en-US" altLang="zh-CN"/>
              <a:t>①</a:t>
            </a:r>
            <a:r>
              <a:rPr lang="en-US" altLang="zh-CN" u="sng"/>
              <a:t>       </a:t>
            </a:r>
            <a:r>
              <a:rPr lang="zh-CN" altLang="en-US"/>
              <a:t>不同，即</a:t>
            </a:r>
            <a:r>
              <a:rPr lang="en-US" altLang="zh-CN" i="1"/>
              <a:t>F</a:t>
            </a:r>
            <a:r>
              <a:rPr lang="zh-CN" altLang="en-US" baseline="-25000"/>
              <a:t>浮</a:t>
            </a:r>
            <a:r>
              <a:rPr lang="zh-CN" altLang="en-US"/>
              <a:t>＝</a:t>
            </a:r>
            <a:r>
              <a:rPr lang="en-US" altLang="zh-CN"/>
              <a:t> ②</a:t>
            </a:r>
            <a:r>
              <a:rPr lang="en-US" altLang="zh-CN" u="sng"/>
              <a:t>        </a:t>
            </a:r>
            <a:r>
              <a:rPr lang="en-US" altLang="zh-CN"/>
              <a:t>(</a:t>
            </a:r>
            <a:r>
              <a:rPr lang="zh-CN" altLang="en-US"/>
              <a:t>用图中的字母表示</a:t>
            </a:r>
            <a:r>
              <a:rPr lang="en-US" altLang="zh-CN"/>
              <a:t>)</a:t>
            </a:r>
            <a:r>
              <a:rPr lang="zh-CN" altLang="en-US"/>
              <a:t>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38188" y="1038225"/>
            <a:ext cx="8239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压力 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530600" y="1001713"/>
            <a:ext cx="990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i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F</a:t>
            </a:r>
            <a:r>
              <a:rPr lang="en-US" altLang="zh-CN" baseline="-25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－</a:t>
            </a:r>
            <a:r>
              <a:rPr lang="en-US" altLang="zh-CN" i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F</a:t>
            </a:r>
            <a:r>
              <a:rPr lang="en-US" altLang="zh-CN" baseline="-25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6838" y="1987550"/>
            <a:ext cx="30765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4</a:t>
            </a:r>
            <a:r>
              <a:rPr lang="zh-CN" altLang="en-US"/>
              <a:t>．</a:t>
            </a:r>
            <a:r>
              <a:rPr lang="en-US" altLang="zh-CN"/>
              <a:t>(2018·</a:t>
            </a:r>
            <a:r>
              <a:rPr lang="zh-CN" altLang="en-US"/>
              <a:t>江西</a:t>
            </a:r>
            <a:r>
              <a:rPr lang="en-US" altLang="zh-CN"/>
              <a:t>)</a:t>
            </a:r>
            <a:r>
              <a:rPr lang="zh-CN" altLang="en-US"/>
              <a:t>如图所示，在已调好的天平的两个托盘上放上两个一模一样的装满水的桶，其中右桶上飘着一个小木块。关于天平会向哪边倾斜的说法中正确的是</a:t>
            </a:r>
            <a:r>
              <a:rPr lang="en-US" altLang="zh-CN"/>
              <a:t>(</a:t>
            </a:r>
            <a:r>
              <a:rPr lang="zh-CN" altLang="en-US"/>
              <a:t>　　</a:t>
            </a:r>
            <a:r>
              <a:rPr lang="en-US" altLang="zh-CN"/>
              <a:t>)</a:t>
            </a:r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zh-CN" altLang="en-US"/>
          </a:p>
          <a:p>
            <a:pPr eaLnBrk="1" hangingPunct="1"/>
            <a:r>
              <a:rPr lang="en-US" altLang="zh-CN"/>
              <a:t>A</a:t>
            </a:r>
            <a:r>
              <a:rPr lang="zh-CN" altLang="en-US"/>
              <a:t>．天平不倾斜　　　 </a:t>
            </a:r>
            <a:r>
              <a:rPr lang="en-US" altLang="zh-CN"/>
              <a:t>B</a:t>
            </a:r>
            <a:r>
              <a:rPr lang="zh-CN" altLang="en-US"/>
              <a:t>．向左盘倾斜</a:t>
            </a:r>
          </a:p>
          <a:p>
            <a:pPr eaLnBrk="1" hangingPunct="1"/>
            <a:r>
              <a:rPr lang="en-US" altLang="zh-CN"/>
              <a:t>C</a:t>
            </a:r>
            <a:r>
              <a:rPr lang="zh-CN" altLang="en-US"/>
              <a:t>．向右盘倾斜</a:t>
            </a:r>
            <a:r>
              <a:rPr lang="en-US" altLang="zh-CN"/>
              <a:t>       D</a:t>
            </a:r>
            <a:r>
              <a:rPr lang="zh-CN" altLang="en-US"/>
              <a:t>．无法判断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2100" y="2070100"/>
            <a:ext cx="21050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709863" y="1512888"/>
            <a:ext cx="3127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A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727200" y="1482725"/>
            <a:ext cx="70580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浮力大小的判断  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(10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358775" y="1995488"/>
            <a:ext cx="838993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(1)</a:t>
            </a:r>
            <a:r>
              <a:rPr lang="zh-CN" altLang="en-US"/>
              <a:t>常考题型：填空题。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常规考法：</a:t>
            </a:r>
          </a:p>
          <a:p>
            <a:pPr eaLnBrk="1" hangingPunct="1"/>
            <a:r>
              <a:rPr lang="en-US" altLang="zh-CN"/>
              <a:t>①</a:t>
            </a:r>
            <a:r>
              <a:rPr lang="zh-CN" altLang="en-US"/>
              <a:t>以实验装置为背景根据阿基米德原理判断浮力的大小。</a:t>
            </a:r>
          </a:p>
          <a:p>
            <a:pPr eaLnBrk="1" hangingPunct="1"/>
            <a:r>
              <a:rPr lang="en-US" altLang="zh-CN"/>
              <a:t>②</a:t>
            </a:r>
            <a:r>
              <a:rPr lang="zh-CN" altLang="en-US"/>
              <a:t>以生活实例为背景根据物体的浮沉条件判断浮力的大小。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900" y="1635125"/>
            <a:ext cx="11144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27881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(3)</a:t>
            </a:r>
            <a:r>
              <a:rPr lang="zh-CN" altLang="en-US"/>
              <a:t>备考方法：</a:t>
            </a:r>
          </a:p>
          <a:p>
            <a:pPr eaLnBrk="1" hangingPunct="1"/>
            <a:r>
              <a:rPr lang="en-US" altLang="zh-CN"/>
              <a:t>①</a:t>
            </a:r>
            <a:r>
              <a:rPr lang="zh-CN" altLang="en-US"/>
              <a:t>利用阿基米德原理判断浮力大小：</a:t>
            </a:r>
          </a:p>
          <a:p>
            <a:pPr eaLnBrk="1" hangingPunct="1"/>
            <a:r>
              <a:rPr lang="en-US" altLang="zh-CN"/>
              <a:t>A</a:t>
            </a:r>
            <a:r>
              <a:rPr lang="zh-CN" altLang="en-US"/>
              <a:t>．同一液体中的物体浸入液体中的体积越大</a:t>
            </a:r>
            <a:r>
              <a:rPr lang="en-US" altLang="zh-CN"/>
              <a:t>(</a:t>
            </a:r>
            <a:r>
              <a:rPr lang="zh-CN" altLang="en-US"/>
              <a:t>小</a:t>
            </a:r>
            <a:r>
              <a:rPr lang="en-US" altLang="zh-CN"/>
              <a:t>)</a:t>
            </a:r>
            <a:r>
              <a:rPr lang="zh-CN" altLang="en-US"/>
              <a:t>，所受浮力越大</a:t>
            </a:r>
            <a:r>
              <a:rPr lang="en-US" altLang="zh-CN"/>
              <a:t>(</a:t>
            </a:r>
            <a:r>
              <a:rPr lang="zh-CN" altLang="en-US"/>
              <a:t>小</a:t>
            </a:r>
            <a:r>
              <a:rPr lang="en-US" altLang="zh-CN"/>
              <a:t>)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B</a:t>
            </a:r>
            <a:r>
              <a:rPr lang="zh-CN" altLang="en-US"/>
              <a:t>．物体浸入液体中的体积相同时，液体密度越大</a:t>
            </a:r>
            <a:r>
              <a:rPr lang="en-US" altLang="zh-CN"/>
              <a:t>(</a:t>
            </a:r>
            <a:r>
              <a:rPr lang="zh-CN" altLang="en-US"/>
              <a:t>小</a:t>
            </a:r>
            <a:r>
              <a:rPr lang="en-US" altLang="zh-CN"/>
              <a:t>)</a:t>
            </a:r>
            <a:r>
              <a:rPr lang="zh-CN" altLang="en-US"/>
              <a:t>，所受浮力越大</a:t>
            </a:r>
            <a:endParaRPr lang="en-US" altLang="zh-CN"/>
          </a:p>
          <a:p>
            <a:pPr eaLnBrk="1" hangingPunct="1"/>
            <a:r>
              <a:rPr lang="en-US" altLang="zh-CN"/>
              <a:t>(</a:t>
            </a:r>
            <a:r>
              <a:rPr lang="zh-CN" altLang="en-US"/>
              <a:t>小</a:t>
            </a:r>
            <a:r>
              <a:rPr lang="en-US" altLang="zh-CN"/>
              <a:t>)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②</a:t>
            </a:r>
            <a:r>
              <a:rPr lang="zh-CN" altLang="en-US"/>
              <a:t>利用浮沉条件判断浮力的大小见</a:t>
            </a:r>
            <a:r>
              <a:rPr lang="en-US" altLang="zh-CN"/>
              <a:t>P71</a:t>
            </a:r>
            <a:r>
              <a:rPr lang="zh-CN" altLang="en-US"/>
              <a:t>本讲</a:t>
            </a:r>
            <a:r>
              <a:rPr lang="en-US" altLang="zh-CN"/>
              <a:t>“</a:t>
            </a:r>
            <a:r>
              <a:rPr lang="zh-CN" altLang="en-US"/>
              <a:t>知识全面梳理</a:t>
            </a:r>
            <a:r>
              <a:rPr lang="en-US" altLang="zh-CN"/>
              <a:t>”</a:t>
            </a:r>
            <a:r>
              <a:rPr lang="zh-CN" altLang="en-US"/>
              <a:t>的知识点</a:t>
            </a:r>
            <a:r>
              <a:rPr lang="en-US" altLang="zh-CN"/>
              <a:t>3</a:t>
            </a:r>
            <a:r>
              <a:rPr lang="zh-CN" altLang="en-US"/>
              <a:t>。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46075" y="738188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考法❶  根据阿基米德原理判断浮力的大小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36550" y="1330325"/>
            <a:ext cx="8389938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      (2020·</a:t>
            </a:r>
            <a:r>
              <a:rPr lang="zh-CN" altLang="en-US"/>
              <a:t>江西</a:t>
            </a:r>
            <a:r>
              <a:rPr lang="en-US" altLang="zh-CN"/>
              <a:t>)</a:t>
            </a:r>
            <a:r>
              <a:rPr lang="zh-CN" altLang="en-US"/>
              <a:t>如图所示，</a:t>
            </a:r>
            <a:r>
              <a:rPr lang="en-US" altLang="zh-CN" i="1"/>
              <a:t>A</a:t>
            </a:r>
            <a:r>
              <a:rPr lang="zh-CN" altLang="en-US"/>
              <a:t>、</a:t>
            </a:r>
            <a:r>
              <a:rPr lang="en-US" altLang="zh-CN" i="1"/>
              <a:t>B</a:t>
            </a:r>
            <a:r>
              <a:rPr lang="zh-CN" altLang="en-US"/>
              <a:t>两物块以不同方式组合，分别静止在甲、乙两种液体中，由此可判断</a:t>
            </a:r>
            <a:r>
              <a:rPr lang="en-US" altLang="zh-CN" i="1"/>
              <a:t>ρ</a:t>
            </a:r>
            <a:r>
              <a:rPr lang="zh-CN" altLang="en-US" baseline="-25000"/>
              <a:t>甲</a:t>
            </a:r>
            <a:r>
              <a:rPr lang="en-US" altLang="zh-CN" u="sng"/>
              <a:t>    </a:t>
            </a:r>
            <a:r>
              <a:rPr lang="en-US" altLang="zh-CN" i="1"/>
              <a:t>ρ</a:t>
            </a:r>
            <a:r>
              <a:rPr lang="zh-CN" altLang="en-US" baseline="-25000"/>
              <a:t>乙</a:t>
            </a:r>
            <a:r>
              <a:rPr lang="zh-CN" altLang="en-US"/>
              <a:t>；若</a:t>
            </a:r>
            <a:r>
              <a:rPr lang="en-US" altLang="zh-CN" i="1"/>
              <a:t>A</a:t>
            </a:r>
            <a:r>
              <a:rPr lang="zh-CN" altLang="en-US"/>
              <a:t>物块在两种液体中受到的浮力分别为</a:t>
            </a:r>
            <a:r>
              <a:rPr lang="en-US" altLang="zh-CN" i="1"/>
              <a:t>F</a:t>
            </a:r>
            <a:r>
              <a:rPr lang="zh-CN" altLang="en-US" baseline="-25000"/>
              <a:t>甲</a:t>
            </a:r>
            <a:r>
              <a:rPr lang="zh-CN" altLang="en-US"/>
              <a:t>、</a:t>
            </a:r>
            <a:r>
              <a:rPr lang="en-US" altLang="zh-CN" i="1"/>
              <a:t>F</a:t>
            </a:r>
            <a:r>
              <a:rPr lang="zh-CN" altLang="en-US" baseline="-25000"/>
              <a:t>乙</a:t>
            </a:r>
            <a:r>
              <a:rPr lang="zh-CN" altLang="en-US"/>
              <a:t>，则</a:t>
            </a:r>
            <a:r>
              <a:rPr lang="en-US" altLang="zh-CN" i="1"/>
              <a:t>F</a:t>
            </a:r>
            <a:r>
              <a:rPr lang="zh-CN" altLang="en-US" baseline="-25000"/>
              <a:t>甲</a:t>
            </a:r>
            <a:r>
              <a:rPr lang="en-US" altLang="zh-CN" u="sng"/>
              <a:t>    </a:t>
            </a:r>
            <a:r>
              <a:rPr lang="en-US" altLang="zh-CN" i="1"/>
              <a:t>F</a:t>
            </a:r>
            <a:r>
              <a:rPr lang="zh-CN" altLang="en-US" baseline="-25000"/>
              <a:t>乙</a:t>
            </a:r>
            <a:r>
              <a:rPr lang="zh-CN" altLang="en-US"/>
              <a:t>。</a:t>
            </a:r>
            <a:r>
              <a:rPr lang="en-US" altLang="zh-CN"/>
              <a:t>(</a:t>
            </a:r>
            <a:r>
              <a:rPr lang="zh-CN" altLang="en-US"/>
              <a:t>均选填</a:t>
            </a:r>
            <a:r>
              <a:rPr lang="en-US" altLang="zh-CN"/>
              <a:t>“</a:t>
            </a:r>
            <a:r>
              <a:rPr lang="zh-CN" altLang="en-US"/>
              <a:t>＞</a:t>
            </a:r>
            <a:r>
              <a:rPr lang="en-US" altLang="zh-CN"/>
              <a:t>”“</a:t>
            </a:r>
            <a:r>
              <a:rPr lang="zh-CN" altLang="en-US"/>
              <a:t>＜</a:t>
            </a:r>
            <a:r>
              <a:rPr lang="en-US" altLang="zh-CN"/>
              <a:t>”</a:t>
            </a:r>
            <a:r>
              <a:rPr lang="zh-CN" altLang="en-US"/>
              <a:t>或</a:t>
            </a:r>
            <a:r>
              <a:rPr lang="en-US" altLang="zh-CN"/>
              <a:t>“</a:t>
            </a:r>
            <a:r>
              <a:rPr lang="zh-CN" altLang="en-US"/>
              <a:t>＝</a:t>
            </a:r>
            <a:r>
              <a:rPr lang="en-US" altLang="zh-CN"/>
              <a:t>”)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6550" y="3046413"/>
            <a:ext cx="30099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749800" y="1768475"/>
            <a:ext cx="442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914775" y="2243138"/>
            <a:ext cx="4429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考法❷　根据物体的浮沉条件判断浮力的大小</a:t>
            </a:r>
            <a:endParaRPr lang="en-US" altLang="zh-CN">
              <a:solidFill>
                <a:srgbClr val="C4000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/>
              <a:t>      (2011·</a:t>
            </a:r>
            <a:r>
              <a:rPr lang="zh-CN" altLang="en-US"/>
              <a:t>江西</a:t>
            </a:r>
            <a:r>
              <a:rPr lang="en-US" altLang="zh-CN"/>
              <a:t>)</a:t>
            </a:r>
            <a:r>
              <a:rPr lang="zh-CN" altLang="en-US"/>
              <a:t>刚倒入玻璃杯中的雪碧会产生很多小气泡。此时，将一些葡萄干加入杯中，有些葡萄干会沉入杯底，这些葡萄干表面因吸附足够的小气泡，受到的浮力</a:t>
            </a:r>
            <a:r>
              <a:rPr lang="en-US" altLang="zh-CN" u="sng"/>
              <a:t>     </a:t>
            </a:r>
            <a:r>
              <a:rPr lang="zh-CN" altLang="en-US"/>
              <a:t>重力，从而上浮；上浮到液面后，由于小气泡破裂，导致它们受到的浮力</a:t>
            </a:r>
            <a:r>
              <a:rPr lang="en-US" altLang="zh-CN" u="sng"/>
              <a:t>     </a:t>
            </a:r>
            <a:r>
              <a:rPr lang="zh-CN" altLang="en-US"/>
              <a:t>重力，于是又沉入杯底。</a:t>
            </a:r>
            <a:endParaRPr lang="en-US" altLang="zh-CN"/>
          </a:p>
          <a:p>
            <a:pPr eaLnBrk="1" hangingPunct="1"/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251200" y="1981200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大于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024313" y="2425700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小于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         浮力的相关计算  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(10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36550" y="1147763"/>
            <a:ext cx="8389938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(1)</a:t>
            </a:r>
            <a:r>
              <a:rPr lang="zh-CN" altLang="en-US"/>
              <a:t>常考题型：计算题。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常规考法：</a:t>
            </a:r>
          </a:p>
          <a:p>
            <a:pPr eaLnBrk="1" hangingPunct="1"/>
            <a:r>
              <a:rPr lang="en-US" altLang="zh-CN"/>
              <a:t>①</a:t>
            </a:r>
            <a:r>
              <a:rPr lang="zh-CN" altLang="en-US"/>
              <a:t>以实验装置为背景，利用称重法和阿基米德原理法计算浮力。</a:t>
            </a:r>
          </a:p>
          <a:p>
            <a:pPr eaLnBrk="1" hangingPunct="1"/>
            <a:r>
              <a:rPr lang="zh-CN" altLang="en-US"/>
              <a:t>②以实验装置和现象描述为背景，利用阿基米德原理法和压力差法计算浮力，结合压强一起考查。</a:t>
            </a:r>
          </a:p>
          <a:p>
            <a:pPr eaLnBrk="1" hangingPunct="1"/>
            <a:r>
              <a:rPr lang="zh-CN" altLang="en-US"/>
              <a:t>③以生活实际图片为背景，利用阿基米德原理法计算浮力，结合压强一起考查。</a:t>
            </a:r>
          </a:p>
        </p:txBody>
      </p:sp>
      <p:pic>
        <p:nvPicPr>
          <p:cNvPr id="38916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225" y="806450"/>
            <a:ext cx="1101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(3)</a:t>
            </a:r>
            <a:r>
              <a:rPr lang="zh-CN" altLang="en-US"/>
              <a:t>备考方法：计算浮力的四种方法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5"/>
          <a:stretch>
            <a:fillRect/>
          </a:stretch>
        </p:blipFill>
        <p:spPr bwMode="auto">
          <a:xfrm>
            <a:off x="1570038" y="1257300"/>
            <a:ext cx="566737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组合 8"/>
          <p:cNvGrpSpPr/>
          <p:nvPr/>
        </p:nvGrpSpPr>
        <p:grpSpPr>
          <a:xfrm>
            <a:off x="1760538" y="531813"/>
            <a:ext cx="5622925" cy="3609975"/>
            <a:chOff x="1760499" y="531792"/>
            <a:chExt cx="5623002" cy="3610017"/>
          </a:xfrm>
        </p:grpSpPr>
        <p:pic>
          <p:nvPicPr>
            <p:cNvPr id="4096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" r="967" b="2081"/>
            <a:stretch>
              <a:fillRect/>
            </a:stretch>
          </p:blipFill>
          <p:spPr bwMode="auto">
            <a:xfrm>
              <a:off x="1760499" y="933450"/>
              <a:ext cx="5623002" cy="3208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" r="1266"/>
            <a:stretch>
              <a:fillRect/>
            </a:stretch>
          </p:blipFill>
          <p:spPr bwMode="auto">
            <a:xfrm>
              <a:off x="1760499" y="531792"/>
              <a:ext cx="5623002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组合 4"/>
          <p:cNvGrpSpPr/>
          <p:nvPr/>
        </p:nvGrpSpPr>
        <p:grpSpPr>
          <a:xfrm>
            <a:off x="1747838" y="950913"/>
            <a:ext cx="5635625" cy="2716212"/>
            <a:chOff x="1747838" y="950898"/>
            <a:chExt cx="5635663" cy="2716242"/>
          </a:xfrm>
        </p:grpSpPr>
        <p:pic>
          <p:nvPicPr>
            <p:cNvPr id="4198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" b="1271"/>
            <a:stretch>
              <a:fillRect/>
            </a:stretch>
          </p:blipFill>
          <p:spPr bwMode="auto">
            <a:xfrm>
              <a:off x="1747838" y="1447800"/>
              <a:ext cx="5635663" cy="221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1" r="829"/>
            <a:stretch>
              <a:fillRect/>
            </a:stretch>
          </p:blipFill>
          <p:spPr bwMode="auto">
            <a:xfrm>
              <a:off x="1760499" y="950898"/>
              <a:ext cx="5623002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组合 4"/>
          <p:cNvGrpSpPr/>
          <p:nvPr/>
        </p:nvGrpSpPr>
        <p:grpSpPr>
          <a:xfrm>
            <a:off x="1760538" y="965200"/>
            <a:ext cx="5622925" cy="2738438"/>
            <a:chOff x="1760499" y="965178"/>
            <a:chExt cx="5623002" cy="2738475"/>
          </a:xfrm>
        </p:grpSpPr>
        <p:pic>
          <p:nvPicPr>
            <p:cNvPr id="430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" r="887" b="2466"/>
            <a:stretch>
              <a:fillRect/>
            </a:stretch>
          </p:blipFill>
          <p:spPr bwMode="auto">
            <a:xfrm>
              <a:off x="1760499" y="1381125"/>
              <a:ext cx="5623002" cy="232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1" r="829"/>
            <a:stretch>
              <a:fillRect/>
            </a:stretch>
          </p:blipFill>
          <p:spPr bwMode="auto">
            <a:xfrm>
              <a:off x="1760499" y="965178"/>
              <a:ext cx="5623002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46075" y="234950"/>
            <a:ext cx="838993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5</a:t>
            </a:r>
            <a:r>
              <a:rPr lang="zh-CN" altLang="en-US"/>
              <a:t>．称重法测浮力</a:t>
            </a:r>
            <a:r>
              <a:rPr lang="en-US" altLang="zh-CN"/>
              <a:t>(</a:t>
            </a:r>
            <a:r>
              <a:rPr lang="zh-CN" altLang="en-US"/>
              <a:t>如图所示</a:t>
            </a:r>
            <a:r>
              <a:rPr lang="en-US" altLang="zh-CN"/>
              <a:t>)</a:t>
            </a:r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zh-CN" altLang="en-US"/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用弹簧测力计测物体所受的重力</a:t>
            </a:r>
            <a:r>
              <a:rPr lang="en-US" altLang="zh-CN" i="1"/>
              <a:t>G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将物体悬挂于弹簧测力计下，读出浸在液体中时弹簧测力计的示数</a:t>
            </a:r>
            <a:r>
              <a:rPr lang="en-US" altLang="zh-CN" i="1"/>
              <a:t>F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(3)</a:t>
            </a:r>
            <a:r>
              <a:rPr lang="zh-CN" altLang="en-US"/>
              <a:t>物体受到的浮力为</a:t>
            </a:r>
            <a:r>
              <a:rPr lang="en-US" altLang="zh-CN" i="1"/>
              <a:t>F</a:t>
            </a:r>
            <a:r>
              <a:rPr lang="zh-CN" altLang="en-US" baseline="-25000"/>
              <a:t>浮</a:t>
            </a:r>
            <a:r>
              <a:rPr lang="zh-CN" altLang="en-US"/>
              <a:t>＝</a:t>
            </a:r>
            <a:r>
              <a:rPr lang="en-US" altLang="zh-CN"/>
              <a:t>①</a:t>
            </a:r>
            <a:r>
              <a:rPr lang="en-US" altLang="zh-CN" u="sng"/>
              <a:t>      </a:t>
            </a:r>
            <a:r>
              <a:rPr lang="zh-CN" altLang="en-US"/>
              <a:t>。图中物体受到的浮力为</a:t>
            </a:r>
            <a:r>
              <a:rPr lang="en-US" altLang="zh-CN"/>
              <a:t>②_____</a:t>
            </a:r>
            <a:r>
              <a:rPr lang="zh-CN" altLang="en-US"/>
              <a:t>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695700" y="4287838"/>
            <a:ext cx="825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i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G</a:t>
            </a:r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－</a:t>
            </a:r>
            <a:r>
              <a:rPr lang="en-US" altLang="zh-CN" i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F</a:t>
            </a:r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442200" y="4324350"/>
            <a:ext cx="9556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0.6 N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2425" y="819150"/>
            <a:ext cx="3176588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7979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考法❶　阿基米德原理法</a:t>
            </a:r>
            <a:endParaRPr lang="en-US" altLang="zh-CN">
              <a:solidFill>
                <a:srgbClr val="C4000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/>
              <a:t>       (2021·</a:t>
            </a:r>
            <a:r>
              <a:rPr lang="zh-CN" altLang="en-US"/>
              <a:t>原创</a:t>
            </a:r>
            <a:r>
              <a:rPr lang="en-US" altLang="zh-CN"/>
              <a:t>)</a:t>
            </a:r>
            <a:r>
              <a:rPr lang="zh-CN" altLang="en-US"/>
              <a:t>如图所示，小球</a:t>
            </a:r>
            <a:r>
              <a:rPr lang="en-US" altLang="zh-CN" i="1"/>
              <a:t>A</a:t>
            </a:r>
            <a:r>
              <a:rPr lang="zh-CN" altLang="en-US"/>
              <a:t>排开水的体积为</a:t>
            </a:r>
            <a:r>
              <a:rPr lang="en-US" altLang="zh-CN"/>
              <a:t>300 cm</a:t>
            </a:r>
            <a:r>
              <a:rPr lang="en-US" altLang="zh-CN" baseline="30000"/>
              <a:t>3</a:t>
            </a:r>
            <a:r>
              <a:rPr lang="zh-CN" altLang="en-US"/>
              <a:t>，小球</a:t>
            </a:r>
            <a:r>
              <a:rPr lang="en-US" altLang="zh-CN" i="1"/>
              <a:t>B</a:t>
            </a:r>
            <a:r>
              <a:rPr lang="zh-CN" altLang="en-US"/>
              <a:t>的</a:t>
            </a:r>
            <a:endParaRPr lang="en-US" altLang="zh-CN"/>
          </a:p>
          <a:p>
            <a:pPr eaLnBrk="1" hangingPunct="1"/>
            <a:r>
              <a:rPr lang="zh-CN" altLang="en-US"/>
              <a:t>体积为</a:t>
            </a:r>
            <a:r>
              <a:rPr lang="en-US" altLang="zh-CN"/>
              <a:t>150 cm</a:t>
            </a:r>
            <a:r>
              <a:rPr lang="en-US" altLang="zh-CN" baseline="30000"/>
              <a:t>3</a:t>
            </a:r>
            <a:r>
              <a:rPr lang="zh-CN" altLang="en-US"/>
              <a:t>，已知水的密度为</a:t>
            </a:r>
            <a:r>
              <a:rPr lang="en-US" altLang="zh-CN"/>
              <a:t>1×10</a:t>
            </a:r>
            <a:r>
              <a:rPr lang="en-US" altLang="zh-CN" baseline="30000"/>
              <a:t>3</a:t>
            </a:r>
            <a:r>
              <a:rPr lang="en-US" altLang="zh-CN"/>
              <a:t> kg/m</a:t>
            </a:r>
            <a:r>
              <a:rPr lang="en-US" altLang="zh-CN" baseline="30000"/>
              <a:t>3</a:t>
            </a:r>
            <a:r>
              <a:rPr lang="zh-CN" altLang="en-US"/>
              <a:t>，则小球</a:t>
            </a:r>
            <a:r>
              <a:rPr lang="en-US" altLang="zh-CN" i="1"/>
              <a:t>A</a:t>
            </a:r>
            <a:r>
              <a:rPr lang="zh-CN" altLang="en-US"/>
              <a:t>受到的浮力为</a:t>
            </a:r>
            <a:endParaRPr lang="en-US" altLang="zh-CN"/>
          </a:p>
          <a:p>
            <a:pPr eaLnBrk="1" hangingPunct="1"/>
            <a:r>
              <a:rPr lang="en-US" altLang="zh-CN"/>
              <a:t>___N</a:t>
            </a:r>
            <a:r>
              <a:rPr lang="zh-CN" altLang="en-US"/>
              <a:t>，小球</a:t>
            </a:r>
            <a:r>
              <a:rPr lang="en-US" altLang="zh-CN" i="1"/>
              <a:t>B</a:t>
            </a:r>
            <a:r>
              <a:rPr lang="zh-CN" altLang="en-US"/>
              <a:t>受到的浮力为</a:t>
            </a:r>
            <a:r>
              <a:rPr lang="en-US" altLang="zh-CN" u="sng"/>
              <a:t>    </a:t>
            </a:r>
            <a:r>
              <a:rPr lang="en-US" altLang="zh-CN"/>
              <a:t>N</a:t>
            </a:r>
            <a:r>
              <a:rPr lang="zh-CN" altLang="en-US"/>
              <a:t>。</a:t>
            </a:r>
            <a:r>
              <a:rPr lang="en-US" altLang="zh-CN"/>
              <a:t>(</a:t>
            </a:r>
            <a:r>
              <a:rPr lang="en-US" altLang="zh-CN" i="1"/>
              <a:t>g</a:t>
            </a:r>
            <a:r>
              <a:rPr lang="zh-CN" altLang="en-US"/>
              <a:t>取</a:t>
            </a:r>
            <a:r>
              <a:rPr lang="en-US" altLang="zh-CN"/>
              <a:t>10 N/kg)</a:t>
            </a:r>
            <a:endParaRPr lang="zh-CN" altLang="en-US"/>
          </a:p>
          <a:p>
            <a:pPr eaLnBrk="1" hangingPunct="1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088" y="2827338"/>
            <a:ext cx="2057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96888" y="1981200"/>
            <a:ext cx="3127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330575" y="1981200"/>
            <a:ext cx="5699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1.5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</a:t>
            </a:r>
            <a:r>
              <a:rPr lang="zh-CN" altLang="en-US"/>
              <a:t>．</a:t>
            </a:r>
            <a:r>
              <a:rPr lang="en-US" altLang="zh-CN"/>
              <a:t>(2011·</a:t>
            </a:r>
            <a:r>
              <a:rPr lang="zh-CN" altLang="en-US"/>
              <a:t>江西</a:t>
            </a:r>
            <a:r>
              <a:rPr lang="en-US" altLang="zh-CN"/>
              <a:t>)</a:t>
            </a:r>
            <a:r>
              <a:rPr lang="zh-CN" altLang="en-US"/>
              <a:t>如图所示，</a:t>
            </a:r>
            <a:r>
              <a:rPr lang="en-US" altLang="zh-CN"/>
              <a:t>“</a:t>
            </a:r>
            <a:r>
              <a:rPr lang="zh-CN" altLang="en-US"/>
              <a:t>远征号”潜水艇从长江某基地驶向东海执行任务，该潜水艇设计体积约为</a:t>
            </a:r>
            <a:r>
              <a:rPr lang="en-US" altLang="zh-CN" i="1"/>
              <a:t>V</a:t>
            </a:r>
            <a:r>
              <a:rPr lang="en-US" altLang="zh-CN"/>
              <a:t> m</a:t>
            </a:r>
            <a:r>
              <a:rPr lang="en-US" altLang="zh-CN" baseline="30000"/>
              <a:t>3</a:t>
            </a:r>
            <a:r>
              <a:rPr lang="zh-CN" altLang="en-US"/>
              <a:t>，自身质量为</a:t>
            </a:r>
            <a:r>
              <a:rPr lang="en-US" altLang="zh-CN" i="1"/>
              <a:t>m</a:t>
            </a:r>
            <a:r>
              <a:rPr lang="en-US" altLang="zh-CN"/>
              <a:t> t</a:t>
            </a:r>
            <a:r>
              <a:rPr lang="zh-CN" altLang="en-US"/>
              <a:t>。当它在东海某位置海面下</a:t>
            </a:r>
            <a:r>
              <a:rPr lang="en-US" altLang="zh-CN" i="1"/>
              <a:t>h</a:t>
            </a:r>
            <a:r>
              <a:rPr lang="en-US" altLang="zh-CN"/>
              <a:t> m </a:t>
            </a:r>
            <a:r>
              <a:rPr lang="zh-CN" altLang="en-US"/>
              <a:t>深度处潜伏时，求：</a:t>
            </a:r>
            <a:r>
              <a:rPr lang="en-US" altLang="zh-CN"/>
              <a:t>(</a:t>
            </a:r>
            <a:r>
              <a:rPr lang="zh-CN" altLang="en-US"/>
              <a:t>已知海水的密度为</a:t>
            </a:r>
            <a:r>
              <a:rPr lang="en-US" altLang="zh-CN" i="1"/>
              <a:t>ρ</a:t>
            </a:r>
            <a:r>
              <a:rPr lang="en-US" altLang="zh-CN"/>
              <a:t> kg/m</a:t>
            </a:r>
            <a:r>
              <a:rPr lang="en-US" altLang="zh-CN" baseline="30000"/>
              <a:t>3</a:t>
            </a:r>
            <a:r>
              <a:rPr lang="zh-CN" altLang="en-US"/>
              <a:t>，</a:t>
            </a:r>
            <a:r>
              <a:rPr lang="en-US" altLang="zh-CN" i="1"/>
              <a:t>g</a:t>
            </a:r>
            <a:r>
              <a:rPr lang="zh-CN" altLang="en-US"/>
              <a:t>取</a:t>
            </a:r>
          </a:p>
          <a:p>
            <a:pPr eaLnBrk="1" hangingPunct="1"/>
            <a:r>
              <a:rPr lang="en-US" altLang="zh-CN"/>
              <a:t>10 N/kg</a:t>
            </a:r>
            <a:r>
              <a:rPr lang="zh-CN" altLang="en-US"/>
              <a:t>；不考虑潜水艇体积变化</a:t>
            </a:r>
            <a:r>
              <a:rPr lang="en-US" altLang="zh-CN"/>
              <a:t>)</a:t>
            </a:r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它所受到的浮力</a:t>
            </a:r>
            <a:r>
              <a:rPr lang="en-US" altLang="zh-CN" i="1"/>
              <a:t>F</a:t>
            </a:r>
            <a:r>
              <a:rPr lang="zh-CN" altLang="en-US" baseline="-25000"/>
              <a:t>浮</a:t>
            </a:r>
            <a:r>
              <a:rPr lang="zh-CN" altLang="en-US"/>
              <a:t>；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潜水艇壳体受到海水的压强</a:t>
            </a:r>
            <a:r>
              <a:rPr lang="en-US" altLang="zh-CN" i="1"/>
              <a:t>p</a:t>
            </a:r>
            <a:r>
              <a:rPr lang="zh-CN" altLang="en-US"/>
              <a:t>。</a:t>
            </a:r>
            <a:endParaRPr lang="en-US" altLang="zh-CN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2675" y="2498725"/>
            <a:ext cx="183356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6075" y="36513"/>
            <a:ext cx="83899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考法❷　称重法</a:t>
            </a:r>
          </a:p>
          <a:p>
            <a:pPr eaLnBrk="1" hangingPunct="1"/>
            <a:r>
              <a:rPr lang="en-US" altLang="zh-CN"/>
              <a:t>       (2015·</a:t>
            </a:r>
            <a:r>
              <a:rPr lang="zh-CN" altLang="en-US"/>
              <a:t>江西</a:t>
            </a:r>
            <a:r>
              <a:rPr lang="en-US" altLang="zh-CN"/>
              <a:t>)</a:t>
            </a:r>
            <a:r>
              <a:rPr lang="zh-CN" altLang="en-US"/>
              <a:t>如图所示，是小鹰同学测量某种液体密度的过程，请你根据实验数据，求：</a:t>
            </a:r>
            <a:r>
              <a:rPr lang="en-US" altLang="zh-CN"/>
              <a:t>(</a:t>
            </a:r>
            <a:r>
              <a:rPr lang="en-US" altLang="zh-CN" i="1"/>
              <a:t>g</a:t>
            </a:r>
            <a:r>
              <a:rPr lang="zh-CN" altLang="en-US"/>
              <a:t>取</a:t>
            </a:r>
            <a:r>
              <a:rPr lang="en-US" altLang="zh-CN"/>
              <a:t>10 N/kg)</a:t>
            </a:r>
            <a:endParaRPr lang="zh-CN" altLang="en-US"/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小石块的质量；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小石块的体积；</a:t>
            </a:r>
          </a:p>
          <a:p>
            <a:pPr eaLnBrk="1" hangingPunct="1"/>
            <a:r>
              <a:rPr lang="en-US" altLang="zh-CN"/>
              <a:t>(3)</a:t>
            </a:r>
            <a:r>
              <a:rPr lang="zh-CN" altLang="en-US"/>
              <a:t>液体的密度。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7763" y="2790825"/>
            <a:ext cx="41814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46075" y="1317625"/>
            <a:ext cx="9118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2</a:t>
            </a:r>
            <a:r>
              <a:rPr lang="zh-CN" altLang="en-US"/>
              <a:t>．</a:t>
            </a:r>
            <a:r>
              <a:rPr lang="en-US" altLang="zh-CN"/>
              <a:t>(2020·</a:t>
            </a:r>
            <a:r>
              <a:rPr lang="zh-CN" altLang="en-US"/>
              <a:t>邵阳</a:t>
            </a:r>
            <a:r>
              <a:rPr lang="en-US" altLang="zh-CN"/>
              <a:t>)</a:t>
            </a:r>
            <a:r>
              <a:rPr lang="zh-CN" altLang="en-US"/>
              <a:t>质量相等的甲、乙两物体的密度分别为</a:t>
            </a:r>
            <a:r>
              <a:rPr lang="en-US" altLang="zh-CN"/>
              <a:t>2 g/cm</a:t>
            </a:r>
            <a:r>
              <a:rPr lang="en-US" altLang="zh-CN" baseline="30000"/>
              <a:t>3</a:t>
            </a:r>
            <a:r>
              <a:rPr lang="en-US" altLang="zh-CN"/>
              <a:t> </a:t>
            </a:r>
            <a:r>
              <a:rPr lang="zh-CN" altLang="en-US"/>
              <a:t>和</a:t>
            </a:r>
            <a:r>
              <a:rPr lang="en-US" altLang="zh-CN"/>
              <a:t>3 g/cm</a:t>
            </a:r>
            <a:r>
              <a:rPr lang="en-US" altLang="zh-CN" baseline="30000"/>
              <a:t>3</a:t>
            </a:r>
            <a:r>
              <a:rPr lang="zh-CN" altLang="en-US"/>
              <a:t>，</a:t>
            </a:r>
            <a:endParaRPr lang="en-US" altLang="zh-CN"/>
          </a:p>
          <a:p>
            <a:pPr eaLnBrk="1" hangingPunct="1"/>
            <a:r>
              <a:rPr lang="zh-CN" altLang="en-US"/>
              <a:t>现分别用弹簧测力计钩住使之浸没在水中，弹簧测力计测得的示数之比</a:t>
            </a:r>
            <a:endParaRPr lang="en-US" altLang="zh-CN"/>
          </a:p>
          <a:p>
            <a:pPr eaLnBrk="1" hangingPunct="1"/>
            <a:r>
              <a:rPr lang="zh-CN" altLang="en-US"/>
              <a:t>是</a:t>
            </a:r>
            <a:r>
              <a:rPr lang="en-US" altLang="zh-CN" u="sng"/>
              <a:t>      </a:t>
            </a:r>
            <a:r>
              <a:rPr lang="zh-CN" altLang="en-US"/>
              <a:t>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46125" y="2212975"/>
            <a:ext cx="825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3∶4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6075" y="519113"/>
            <a:ext cx="8389938" cy="239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考法❸　压力差法</a:t>
            </a:r>
          </a:p>
          <a:p>
            <a:pPr eaLnBrk="1" hangingPunct="1"/>
            <a:r>
              <a:rPr lang="en-US" altLang="zh-CN"/>
              <a:t>         (2020·</a:t>
            </a:r>
            <a:r>
              <a:rPr lang="zh-CN" altLang="en-US"/>
              <a:t>黔东南州节选</a:t>
            </a:r>
            <a:r>
              <a:rPr lang="en-US" altLang="zh-CN"/>
              <a:t>)</a:t>
            </a:r>
            <a:r>
              <a:rPr lang="zh-CN" altLang="en-US"/>
              <a:t>浸没在水中的长方体金属块，上、下表面受到水的压力分别为</a:t>
            </a:r>
            <a:r>
              <a:rPr lang="en-US" altLang="zh-CN"/>
              <a:t>2 N</a:t>
            </a:r>
            <a:r>
              <a:rPr lang="zh-CN" altLang="en-US"/>
              <a:t>、</a:t>
            </a:r>
            <a:r>
              <a:rPr lang="en-US" altLang="zh-CN"/>
              <a:t>10 N, </a:t>
            </a:r>
            <a:r>
              <a:rPr lang="zh-CN" altLang="en-US"/>
              <a:t>该金属块受到的浮力为</a:t>
            </a:r>
            <a:r>
              <a:rPr lang="en-US" altLang="zh-CN" u="sng"/>
              <a:t>   </a:t>
            </a:r>
            <a:r>
              <a:rPr lang="en-US" altLang="zh-CN"/>
              <a:t>N, </a:t>
            </a:r>
            <a:r>
              <a:rPr lang="zh-CN" altLang="en-US"/>
              <a:t>金属块的体积为</a:t>
            </a:r>
            <a:r>
              <a:rPr lang="en-US" altLang="zh-CN" u="sng"/>
              <a:t>         </a:t>
            </a:r>
            <a:r>
              <a:rPr lang="en-US" altLang="zh-CN"/>
              <a:t>m</a:t>
            </a:r>
            <a:r>
              <a:rPr lang="en-US" altLang="zh-CN" baseline="30000"/>
              <a:t>3</a:t>
            </a:r>
            <a:r>
              <a:rPr lang="zh-CN" altLang="en-US"/>
              <a:t>。</a:t>
            </a:r>
            <a:endParaRPr lang="en-US" altLang="zh-CN"/>
          </a:p>
          <a:p>
            <a:pPr eaLnBrk="1" hangingPunct="1"/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996113" y="1414463"/>
            <a:ext cx="3127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8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09713" y="1881188"/>
            <a:ext cx="1073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8×10</a:t>
            </a:r>
            <a:r>
              <a:rPr lang="zh-CN" altLang="en-US" baseline="30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－</a:t>
            </a:r>
            <a:r>
              <a:rPr lang="en-US" altLang="zh-CN" baseline="30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4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346075" y="793750"/>
            <a:ext cx="838993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3</a:t>
            </a:r>
            <a:r>
              <a:rPr lang="zh-CN" altLang="en-US"/>
              <a:t>．</a:t>
            </a:r>
            <a:r>
              <a:rPr lang="en-US" altLang="zh-CN"/>
              <a:t>(2020·</a:t>
            </a:r>
            <a:r>
              <a:rPr lang="zh-CN" altLang="en-US"/>
              <a:t>江西模拟</a:t>
            </a:r>
            <a:r>
              <a:rPr lang="en-US" altLang="zh-CN"/>
              <a:t>)6 N</a:t>
            </a:r>
            <a:r>
              <a:rPr lang="zh-CN" altLang="en-US"/>
              <a:t>的正方体物块，边长为</a:t>
            </a:r>
            <a:r>
              <a:rPr lang="en-US" altLang="zh-CN"/>
              <a:t>10 cm</a:t>
            </a:r>
            <a:r>
              <a:rPr lang="zh-CN" altLang="en-US"/>
              <a:t>，先用一细绳将</a:t>
            </a:r>
          </a:p>
          <a:p>
            <a:pPr eaLnBrk="1" hangingPunct="1"/>
            <a:r>
              <a:rPr lang="zh-CN" altLang="en-US"/>
              <a:t>其系在容器底部，如图所示，其静止时上表面刚好与水面相平</a:t>
            </a:r>
            <a:r>
              <a:rPr lang="en-US" altLang="zh-CN"/>
              <a:t>(</a:t>
            </a:r>
            <a:r>
              <a:rPr lang="en-US" altLang="zh-CN" i="1"/>
              <a:t>g</a:t>
            </a:r>
            <a:r>
              <a:rPr lang="zh-CN" altLang="en-US"/>
              <a:t>取</a:t>
            </a:r>
          </a:p>
          <a:p>
            <a:pPr eaLnBrk="1" hangingPunct="1"/>
            <a:r>
              <a:rPr lang="en-US" altLang="zh-CN"/>
              <a:t>10 N/kg)</a:t>
            </a:r>
            <a:r>
              <a:rPr lang="zh-CN" altLang="en-US"/>
              <a:t>。求：</a:t>
            </a:r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zh-CN" altLang="en-US"/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物块上下表面受到的压力差；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剪断细绳后，物块最终静止时受到的浮力。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9613" y="1920875"/>
            <a:ext cx="19431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7979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考法❹　平衡法</a:t>
            </a:r>
          </a:p>
          <a:p>
            <a:pPr eaLnBrk="1" hangingPunct="1"/>
            <a:r>
              <a:rPr lang="en-US" altLang="zh-CN"/>
              <a:t>        (2021·</a:t>
            </a:r>
            <a:r>
              <a:rPr lang="zh-CN" altLang="en-US"/>
              <a:t>原创</a:t>
            </a:r>
            <a:r>
              <a:rPr lang="en-US" altLang="zh-CN"/>
              <a:t>)</a:t>
            </a:r>
            <a:r>
              <a:rPr lang="zh-CN" altLang="en-US"/>
              <a:t>如图甲所示，将一个质量为</a:t>
            </a:r>
            <a:r>
              <a:rPr lang="en-US" altLang="zh-CN"/>
              <a:t>4.8 kg</a:t>
            </a:r>
            <a:r>
              <a:rPr lang="zh-CN" altLang="en-US"/>
              <a:t>、边长为</a:t>
            </a:r>
            <a:r>
              <a:rPr lang="en-US" altLang="zh-CN"/>
              <a:t>20 cm</a:t>
            </a:r>
          </a:p>
          <a:p>
            <a:pPr eaLnBrk="1" hangingPunct="1"/>
            <a:r>
              <a:rPr lang="zh-CN" altLang="en-US"/>
              <a:t>的实心正方体物块</a:t>
            </a:r>
            <a:r>
              <a:rPr lang="en-US" altLang="zh-CN" i="1"/>
              <a:t>A</a:t>
            </a:r>
            <a:r>
              <a:rPr lang="zh-CN" altLang="en-US"/>
              <a:t>轻轻放入水中，其静止时漂浮在水面上，物块</a:t>
            </a:r>
            <a:r>
              <a:rPr lang="en-US" altLang="zh-CN" i="1"/>
              <a:t>A</a:t>
            </a:r>
            <a:r>
              <a:rPr lang="zh-CN" altLang="en-US"/>
              <a:t>受到的</a:t>
            </a:r>
          </a:p>
          <a:p>
            <a:pPr eaLnBrk="1" hangingPunct="1"/>
            <a:r>
              <a:rPr lang="zh-CN" altLang="en-US"/>
              <a:t>浮力为</a:t>
            </a:r>
            <a:r>
              <a:rPr lang="en-US" altLang="zh-CN" u="sng"/>
              <a:t>   </a:t>
            </a:r>
            <a:r>
              <a:rPr lang="en-US" altLang="zh-CN"/>
              <a:t>N</a:t>
            </a:r>
            <a:r>
              <a:rPr lang="zh-CN" altLang="en-US"/>
              <a:t>；再给物块施加一个竖直向下的力</a:t>
            </a:r>
            <a:r>
              <a:rPr lang="en-US" altLang="zh-CN" i="1"/>
              <a:t>F</a:t>
            </a:r>
            <a:r>
              <a:rPr lang="zh-CN" altLang="en-US"/>
              <a:t>，使物块</a:t>
            </a:r>
            <a:r>
              <a:rPr lang="en-US" altLang="zh-CN" i="1"/>
              <a:t>A</a:t>
            </a:r>
            <a:r>
              <a:rPr lang="zh-CN" altLang="en-US"/>
              <a:t>恰好浸没在水</a:t>
            </a:r>
          </a:p>
          <a:p>
            <a:pPr eaLnBrk="1" hangingPunct="1"/>
            <a:r>
              <a:rPr lang="zh-CN" altLang="en-US"/>
              <a:t>中，如图乙所示，则力</a:t>
            </a:r>
            <a:r>
              <a:rPr lang="en-US" altLang="zh-CN" i="1"/>
              <a:t>F</a:t>
            </a:r>
            <a:r>
              <a:rPr lang="zh-CN" altLang="en-US"/>
              <a:t>的大小为</a:t>
            </a:r>
            <a:r>
              <a:rPr lang="en-US" altLang="zh-CN" u="sng"/>
              <a:t>    </a:t>
            </a:r>
            <a:r>
              <a:rPr lang="en-US" altLang="zh-CN"/>
              <a:t>N</a:t>
            </a:r>
            <a:r>
              <a:rPr lang="zh-CN" altLang="en-US"/>
              <a:t>。</a:t>
            </a:r>
            <a:r>
              <a:rPr lang="en-US" altLang="zh-CN"/>
              <a:t>(</a:t>
            </a:r>
            <a:r>
              <a:rPr lang="en-US" altLang="zh-CN" i="1"/>
              <a:t>ρ</a:t>
            </a:r>
            <a:r>
              <a:rPr lang="zh-CN" altLang="en-US" baseline="-25000"/>
              <a:t>水</a:t>
            </a:r>
            <a:r>
              <a:rPr lang="zh-CN" altLang="en-US"/>
              <a:t>＝</a:t>
            </a:r>
            <a:r>
              <a:rPr lang="en-US" altLang="zh-CN"/>
              <a:t>1.0×10</a:t>
            </a:r>
            <a:r>
              <a:rPr lang="en-US" altLang="zh-CN" baseline="30000"/>
              <a:t>3</a:t>
            </a:r>
            <a:r>
              <a:rPr lang="en-US" altLang="zh-CN"/>
              <a:t>kg/m</a:t>
            </a:r>
            <a:r>
              <a:rPr lang="en-US" altLang="zh-CN" baseline="30000"/>
              <a:t>3</a:t>
            </a:r>
            <a:r>
              <a:rPr lang="zh-CN" altLang="en-US"/>
              <a:t>，</a:t>
            </a:r>
            <a:r>
              <a:rPr lang="en-US" altLang="zh-CN" i="1"/>
              <a:t>g</a:t>
            </a:r>
            <a:r>
              <a:rPr lang="zh-CN" altLang="en-US"/>
              <a:t>取</a:t>
            </a:r>
          </a:p>
          <a:p>
            <a:pPr eaLnBrk="1" hangingPunct="1"/>
            <a:r>
              <a:rPr lang="en-US" altLang="zh-CN"/>
              <a:t>10 N/kg)</a:t>
            </a:r>
            <a:endParaRPr lang="zh-CN" altLang="en-US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9863" y="3119438"/>
            <a:ext cx="32289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76338" y="1951038"/>
            <a:ext cx="441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48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140200" y="2392363"/>
            <a:ext cx="441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32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346075" y="1327150"/>
            <a:ext cx="83899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4</a:t>
            </a:r>
            <a:r>
              <a:rPr lang="zh-CN" altLang="en-US"/>
              <a:t>．</a:t>
            </a:r>
            <a:r>
              <a:rPr lang="en-US" altLang="zh-CN"/>
              <a:t>(2020·</a:t>
            </a:r>
            <a:r>
              <a:rPr lang="zh-CN" altLang="en-US"/>
              <a:t>江西二模</a:t>
            </a:r>
            <a:r>
              <a:rPr lang="en-US" altLang="zh-CN"/>
              <a:t>)</a:t>
            </a:r>
            <a:r>
              <a:rPr lang="zh-CN" altLang="en-US"/>
              <a:t>将一个重</a:t>
            </a:r>
            <a:r>
              <a:rPr lang="en-US" altLang="zh-CN"/>
              <a:t>10 N</a:t>
            </a:r>
            <a:r>
              <a:rPr lang="zh-CN" altLang="en-US"/>
              <a:t>的木块放入一个盛水的烧杯中，木块静止时，如图所示，则木块受到的浮力为</a:t>
            </a:r>
            <a:r>
              <a:rPr lang="zh-CN" altLang="en-US" u="sng"/>
              <a:t>     </a:t>
            </a:r>
            <a:r>
              <a:rPr lang="en-US" altLang="zh-CN"/>
              <a:t>N</a:t>
            </a:r>
            <a:r>
              <a:rPr lang="zh-CN" altLang="en-US"/>
              <a:t>；若将木块放入盛盐水的烧杯中，待木块静止后，排开盐水的体积为</a:t>
            </a:r>
            <a:r>
              <a:rPr lang="en-US" altLang="zh-CN" u="sng"/>
              <a:t>            </a:t>
            </a:r>
            <a:r>
              <a:rPr lang="en-US" altLang="zh-CN"/>
              <a:t>m</a:t>
            </a:r>
            <a:r>
              <a:rPr lang="en-US" altLang="zh-CN" baseline="30000"/>
              <a:t>3</a:t>
            </a:r>
            <a:r>
              <a:rPr lang="zh-CN" altLang="en-US"/>
              <a:t>。</a:t>
            </a:r>
            <a:r>
              <a:rPr lang="en-US" altLang="zh-CN"/>
              <a:t>(</a:t>
            </a:r>
            <a:r>
              <a:rPr lang="en-US" altLang="zh-CN" i="1"/>
              <a:t>ρ</a:t>
            </a:r>
            <a:r>
              <a:rPr lang="zh-CN" altLang="en-US" baseline="-25000"/>
              <a:t>盐水</a:t>
            </a:r>
            <a:r>
              <a:rPr lang="zh-CN" altLang="en-US"/>
              <a:t>＝</a:t>
            </a:r>
            <a:r>
              <a:rPr lang="en-US" altLang="zh-CN"/>
              <a:t>1.25 g/cm</a:t>
            </a:r>
            <a:r>
              <a:rPr lang="en-US" altLang="zh-CN" baseline="30000"/>
              <a:t>3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338763" y="2214563"/>
            <a:ext cx="1330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0.8×10</a:t>
            </a:r>
            <a:r>
              <a:rPr lang="zh-CN" altLang="en-US" baseline="30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－</a:t>
            </a:r>
            <a:r>
              <a:rPr lang="en-US" altLang="zh-CN" baseline="30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156200" y="1776413"/>
            <a:ext cx="441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10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1655763" y="1409700"/>
            <a:ext cx="68421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探究浮力大小跟哪些因素有关  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(10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336550" y="1914525"/>
            <a:ext cx="838993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提出问题与假设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</a:p>
          <a:p>
            <a:pPr eaLnBrk="1" hangingPunct="1"/>
            <a:r>
              <a:rPr lang="en-US" altLang="zh-CN"/>
              <a:t>1</a:t>
            </a:r>
            <a:r>
              <a:rPr lang="zh-CN" altLang="en-US"/>
              <a:t>．浮力的大小可能与物体排开液体的体积、液体的密度和物体浸没在液体中的深度有关。</a:t>
            </a:r>
          </a:p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设计和进行实验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</a:p>
          <a:p>
            <a:pPr eaLnBrk="1" hangingPunct="1"/>
            <a:r>
              <a:rPr lang="en-US" altLang="zh-CN"/>
              <a:t>2</a:t>
            </a:r>
            <a:r>
              <a:rPr lang="zh-CN" altLang="en-US"/>
              <a:t>．弹簧测力计使用前，需观察量程和分度值，用称量法计算浮力</a:t>
            </a:r>
            <a:r>
              <a:rPr lang="en-US" altLang="zh-CN" i="1"/>
              <a:t>F</a:t>
            </a:r>
            <a:r>
              <a:rPr lang="zh-CN" altLang="en-US" baseline="-25000"/>
              <a:t>浮</a:t>
            </a:r>
            <a:r>
              <a:rPr lang="zh-CN" altLang="en-US"/>
              <a:t>＝</a:t>
            </a:r>
            <a:endParaRPr lang="en-US" altLang="zh-CN"/>
          </a:p>
          <a:p>
            <a:pPr eaLnBrk="1" hangingPunct="1"/>
            <a:r>
              <a:rPr lang="en-US" altLang="zh-CN"/>
              <a:t>______</a:t>
            </a:r>
            <a:r>
              <a:rPr lang="zh-CN" altLang="en-US"/>
              <a:t>。</a:t>
            </a:r>
          </a:p>
        </p:txBody>
      </p:sp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938" y="1512888"/>
            <a:ext cx="10429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73063" y="4141788"/>
            <a:ext cx="8620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i="1"/>
              <a:t>G</a:t>
            </a:r>
            <a:r>
              <a:rPr lang="zh-CN" altLang="en-US"/>
              <a:t>－</a:t>
            </a:r>
            <a:r>
              <a:rPr lang="en-US" altLang="zh-CN" i="1"/>
              <a:t>F</a:t>
            </a:r>
            <a:r>
              <a:rPr lang="zh-CN" altLang="en-US" baseline="-25000"/>
              <a:t>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3</a:t>
            </a:r>
            <a:r>
              <a:rPr lang="zh-CN" altLang="en-US"/>
              <a:t>．控制变量法的应用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用弹簧测力计提着同一物体，让不同体积浸入同种液体中，目的是研究浮力与</a:t>
            </a:r>
            <a:r>
              <a:rPr lang="zh-CN" altLang="en-US" u="sng"/>
              <a:t>                 </a:t>
            </a:r>
            <a:r>
              <a:rPr lang="zh-CN" altLang="en-US"/>
              <a:t>的关系。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用弹簧测力计提着同一物体，分别浸没在不同液体中，目的是研究浮力与</a:t>
            </a:r>
            <a:r>
              <a:rPr lang="zh-CN" altLang="en-US" u="sng"/>
              <a:t>          </a:t>
            </a:r>
            <a:r>
              <a:rPr lang="zh-CN" altLang="en-US"/>
              <a:t>的关系。</a:t>
            </a:r>
          </a:p>
          <a:p>
            <a:pPr eaLnBrk="1" hangingPunct="1"/>
            <a:r>
              <a:rPr lang="en-US" altLang="zh-CN"/>
              <a:t>(3)</a:t>
            </a:r>
            <a:r>
              <a:rPr lang="zh-CN" altLang="en-US"/>
              <a:t>用弹簧测力计提着同一物体，让它分别浸没入同种液体的不同深度，目的是研究浮力与</a:t>
            </a:r>
            <a:r>
              <a:rPr lang="zh-CN" altLang="en-US" u="sng"/>
              <a:t>          </a:t>
            </a:r>
            <a:r>
              <a:rPr lang="zh-CN" altLang="en-US"/>
              <a:t>的关系。</a:t>
            </a:r>
          </a:p>
        </p:txBody>
      </p:sp>
      <p:sp>
        <p:nvSpPr>
          <p:cNvPr id="56323" name="矩形 2"/>
          <p:cNvSpPr>
            <a:spLocks noChangeArrowheads="1"/>
          </p:cNvSpPr>
          <p:nvPr/>
        </p:nvSpPr>
        <p:spPr bwMode="auto">
          <a:xfrm>
            <a:off x="1446213" y="1455738"/>
            <a:ext cx="22288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物体排开液体体积</a:t>
            </a:r>
          </a:p>
        </p:txBody>
      </p:sp>
      <p:sp>
        <p:nvSpPr>
          <p:cNvPr id="56324" name="矩形 3"/>
          <p:cNvSpPr>
            <a:spLocks noChangeArrowheads="1"/>
          </p:cNvSpPr>
          <p:nvPr/>
        </p:nvSpPr>
        <p:spPr bwMode="auto">
          <a:xfrm>
            <a:off x="957263" y="2362200"/>
            <a:ext cx="13350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液体密度 </a:t>
            </a:r>
          </a:p>
        </p:txBody>
      </p:sp>
      <p:sp>
        <p:nvSpPr>
          <p:cNvPr id="56325" name="矩形 4"/>
          <p:cNvSpPr>
            <a:spLocks noChangeArrowheads="1"/>
          </p:cNvSpPr>
          <p:nvPr/>
        </p:nvSpPr>
        <p:spPr bwMode="auto">
          <a:xfrm>
            <a:off x="2527300" y="3275013"/>
            <a:ext cx="1335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浸没深度 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Box 1"/>
          <p:cNvSpPr txBox="1">
            <a:spLocks noChangeArrowheads="1"/>
          </p:cNvSpPr>
          <p:nvPr/>
        </p:nvSpPr>
        <p:spPr bwMode="auto">
          <a:xfrm>
            <a:off x="346075" y="673100"/>
            <a:ext cx="8389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          阿基米德原理</a:t>
            </a:r>
          </a:p>
        </p:txBody>
      </p:sp>
      <p:pic>
        <p:nvPicPr>
          <p:cNvPr id="1029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765175"/>
            <a:ext cx="1143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373063" y="1111250"/>
            <a:ext cx="838993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</a:t>
            </a:r>
            <a:r>
              <a:rPr lang="zh-CN" altLang="en-US"/>
              <a:t>．内容：浸在液体中的物体受到</a:t>
            </a:r>
            <a:r>
              <a:rPr lang="en-US" altLang="zh-CN"/>
              <a:t>①</a:t>
            </a:r>
            <a:r>
              <a:rPr lang="en-US" altLang="zh-CN" u="sng"/>
              <a:t>      </a:t>
            </a:r>
            <a:r>
              <a:rPr lang="zh-CN" altLang="en-US"/>
              <a:t>的浮力，浮力的大小等于</a:t>
            </a:r>
            <a:r>
              <a:rPr lang="en-US" altLang="zh-CN"/>
              <a:t>②</a:t>
            </a:r>
            <a:r>
              <a:rPr lang="en-US" altLang="zh-CN" u="sng"/>
              <a:t>                       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2</a:t>
            </a:r>
            <a:r>
              <a:rPr lang="zh-CN" altLang="en-US"/>
              <a:t>．公式：</a:t>
            </a:r>
            <a:r>
              <a:rPr lang="en-US" altLang="zh-CN" i="1"/>
              <a:t>F</a:t>
            </a:r>
            <a:r>
              <a:rPr lang="zh-CN" altLang="en-US" baseline="-25000"/>
              <a:t>浮</a:t>
            </a:r>
            <a:r>
              <a:rPr lang="zh-CN" altLang="en-US"/>
              <a:t>＝</a:t>
            </a:r>
            <a:r>
              <a:rPr lang="en-US" altLang="zh-CN"/>
              <a:t>______________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3</a:t>
            </a:r>
            <a:r>
              <a:rPr lang="zh-CN" altLang="en-US"/>
              <a:t>．适用性：阿基米德原理适用于</a:t>
            </a:r>
            <a:r>
              <a:rPr lang="en-US" altLang="zh-CN"/>
              <a:t>①</a:t>
            </a:r>
            <a:r>
              <a:rPr lang="en-US" altLang="zh-CN" u="sng"/>
              <a:t>       </a:t>
            </a:r>
            <a:r>
              <a:rPr lang="zh-CN" altLang="en-US"/>
              <a:t>和</a:t>
            </a:r>
            <a:r>
              <a:rPr lang="en-US" altLang="zh-CN"/>
              <a:t>②</a:t>
            </a:r>
            <a:r>
              <a:rPr lang="en-US" altLang="zh-CN" u="sng"/>
              <a:t>      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4</a:t>
            </a:r>
            <a:r>
              <a:rPr lang="zh-CN" altLang="en-US"/>
              <a:t>．影响浮力大小的因素：跟液体的</a:t>
            </a:r>
            <a:r>
              <a:rPr lang="en-US" altLang="zh-CN"/>
              <a:t>①</a:t>
            </a:r>
            <a:r>
              <a:rPr lang="en-US" altLang="zh-CN" u="sng"/>
              <a:t>     </a:t>
            </a:r>
            <a:r>
              <a:rPr lang="zh-CN" altLang="en-US"/>
              <a:t>和</a:t>
            </a:r>
            <a:r>
              <a:rPr lang="en-US" altLang="zh-CN"/>
              <a:t>②</a:t>
            </a:r>
            <a:r>
              <a:rPr lang="en-US" altLang="zh-CN" u="sng"/>
              <a:t>                </a:t>
            </a:r>
            <a:r>
              <a:rPr lang="zh-CN" altLang="en-US"/>
              <a:t>有关，浮力的大小与物体的体积、形状、质量、密度及物体浸没在液体中的深度等因素</a:t>
            </a:r>
            <a:r>
              <a:rPr lang="en-US" altLang="zh-CN"/>
              <a:t>③</a:t>
            </a:r>
            <a:r>
              <a:rPr lang="en-US" altLang="zh-CN" u="sng"/>
              <a:t>       </a:t>
            </a:r>
            <a:r>
              <a:rPr lang="zh-CN" altLang="en-US"/>
              <a:t>。</a:t>
            </a:r>
          </a:p>
        </p:txBody>
      </p:sp>
      <p:sp>
        <p:nvSpPr>
          <p:cNvPr id="11269" name="矩形 4"/>
          <p:cNvSpPr>
            <a:spLocks noChangeArrowheads="1"/>
          </p:cNvSpPr>
          <p:nvPr/>
        </p:nvSpPr>
        <p:spPr bwMode="auto">
          <a:xfrm>
            <a:off x="4492625" y="1074738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向上</a:t>
            </a:r>
          </a:p>
        </p:txBody>
      </p:sp>
      <p:sp>
        <p:nvSpPr>
          <p:cNvPr id="11270" name="矩形 5"/>
          <p:cNvSpPr>
            <a:spLocks noChangeArrowheads="1"/>
          </p:cNvSpPr>
          <p:nvPr/>
        </p:nvSpPr>
        <p:spPr bwMode="auto">
          <a:xfrm>
            <a:off x="665163" y="1543050"/>
            <a:ext cx="3124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它排开的液体所受的重力 </a:t>
            </a:r>
          </a:p>
        </p:txBody>
      </p:sp>
      <p:sp>
        <p:nvSpPr>
          <p:cNvPr id="11272" name="矩形 7"/>
          <p:cNvSpPr>
            <a:spLocks noChangeArrowheads="1"/>
          </p:cNvSpPr>
          <p:nvPr/>
        </p:nvSpPr>
        <p:spPr bwMode="auto">
          <a:xfrm>
            <a:off x="4564063" y="2420938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液体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2232025" y="2139950"/>
          <a:ext cx="17462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1282700" imgH="241300" progId="Equation.DSMT4">
                  <p:embed/>
                </p:oleObj>
              </mc:Choice>
              <mc:Fallback>
                <p:oleObj name="Equation" r:id="rId4" imgW="1282700" imgH="241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32025" y="2139950"/>
                        <a:ext cx="174625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675188" y="2894013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密度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867400" y="2900363"/>
            <a:ext cx="1973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排开液体的体积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77975" y="3806825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无关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880100" y="2425700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气体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  <p:bldP spid="11272" grpId="0"/>
      <p:bldP spid="10" grpId="0"/>
      <p:bldP spid="11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实验分析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</a:p>
          <a:p>
            <a:pPr eaLnBrk="1" hangingPunct="1"/>
            <a:r>
              <a:rPr lang="en-US" altLang="zh-CN"/>
              <a:t>4</a:t>
            </a:r>
            <a:r>
              <a:rPr lang="zh-CN" altLang="en-US"/>
              <a:t>．实验图象的绘制与分析。</a:t>
            </a:r>
          </a:p>
          <a:p>
            <a:pPr eaLnBrk="1" hangingPunct="1"/>
            <a:r>
              <a:rPr lang="en-US" altLang="zh-CN"/>
              <a:t>5</a:t>
            </a:r>
            <a:r>
              <a:rPr lang="zh-CN" altLang="en-US"/>
              <a:t>．选用不同液体进行多次实验的目的：</a:t>
            </a:r>
            <a:r>
              <a:rPr lang="zh-CN" altLang="en-US" u="sng"/>
              <a:t>                      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6</a:t>
            </a:r>
            <a:r>
              <a:rPr lang="zh-CN" altLang="en-US"/>
              <a:t>．能根据测得数据计算固体或液体的密度。</a:t>
            </a:r>
          </a:p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实验结论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</a:p>
          <a:p>
            <a:pPr eaLnBrk="1" hangingPunct="1"/>
            <a:r>
              <a:rPr lang="zh-CN" altLang="en-US"/>
              <a:t>物体在液体中所受浮力的大小跟它</a:t>
            </a:r>
            <a:r>
              <a:rPr lang="zh-CN" altLang="en-US" u="sng"/>
              <a:t>                </a:t>
            </a:r>
            <a:r>
              <a:rPr lang="zh-CN" altLang="en-US"/>
              <a:t>和液体</a:t>
            </a:r>
            <a:r>
              <a:rPr lang="zh-CN" altLang="en-US" u="sng"/>
              <a:t>     </a:t>
            </a:r>
            <a:r>
              <a:rPr lang="zh-CN" altLang="en-US"/>
              <a:t>有关，跟浸没的深度无关；液体密度越大、物体浸在液体中的体积越大，浮力越大。</a:t>
            </a:r>
          </a:p>
        </p:txBody>
      </p:sp>
      <p:sp>
        <p:nvSpPr>
          <p:cNvPr id="57347" name="矩形 2"/>
          <p:cNvSpPr>
            <a:spLocks noChangeArrowheads="1"/>
          </p:cNvSpPr>
          <p:nvPr/>
        </p:nvSpPr>
        <p:spPr bwMode="auto">
          <a:xfrm>
            <a:off x="4946650" y="1506538"/>
            <a:ext cx="2740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使实验结论具有普遍性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243388" y="2894013"/>
            <a:ext cx="21018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排开液体的体积 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054850" y="2894013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密度</a:t>
            </a: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346075" y="1325563"/>
            <a:ext cx="838993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</a:t>
            </a:r>
            <a:r>
              <a:rPr lang="zh-CN" altLang="en-US"/>
              <a:t>．在</a:t>
            </a:r>
            <a:r>
              <a:rPr lang="en-US" altLang="zh-CN"/>
              <a:t>“</a:t>
            </a:r>
            <a:r>
              <a:rPr lang="zh-CN" altLang="en-US"/>
              <a:t>探究浮力大小跟哪些因素有关</a:t>
            </a:r>
            <a:r>
              <a:rPr lang="en-US" altLang="zh-CN"/>
              <a:t>”</a:t>
            </a:r>
            <a:r>
              <a:rPr lang="zh-CN" altLang="en-US"/>
              <a:t>的实验中，小丽提出如下猜想：</a:t>
            </a:r>
          </a:p>
          <a:p>
            <a:pPr eaLnBrk="1" hangingPunct="1"/>
            <a:r>
              <a:rPr lang="zh-CN" altLang="en-US"/>
              <a:t>猜想一：浮力的大小跟物体排开液体的体积有关；</a:t>
            </a:r>
          </a:p>
          <a:p>
            <a:pPr eaLnBrk="1" hangingPunct="1"/>
            <a:r>
              <a:rPr lang="zh-CN" altLang="en-US"/>
              <a:t>猜想二：浮力的大小跟液体的密度有关；</a:t>
            </a:r>
          </a:p>
          <a:p>
            <a:pPr eaLnBrk="1" hangingPunct="1"/>
            <a:r>
              <a:rPr lang="zh-CN" altLang="en-US"/>
              <a:t>猜想三：浮力的大小跟物体的密度有关。</a:t>
            </a: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346075" y="171450"/>
            <a:ext cx="893603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设计实验与进行实验</a:t>
            </a:r>
            <a:r>
              <a:rPr lang="en-US" altLang="zh-CN">
                <a:solidFill>
                  <a:srgbClr val="C00000"/>
                </a:solidFill>
              </a:rPr>
              <a:t>】 </a:t>
            </a:r>
            <a:endParaRPr lang="zh-CN" altLang="en-US">
              <a:solidFill>
                <a:srgbClr val="C00000"/>
              </a:solidFill>
            </a:endParaRP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小丽用重为</a:t>
            </a:r>
            <a:r>
              <a:rPr lang="en-US" altLang="zh-CN"/>
              <a:t>3 N</a:t>
            </a:r>
            <a:r>
              <a:rPr lang="zh-CN" altLang="en-US"/>
              <a:t>的物体</a:t>
            </a:r>
            <a:r>
              <a:rPr lang="en-US" altLang="zh-CN" i="1"/>
              <a:t>A</a:t>
            </a:r>
            <a:r>
              <a:rPr lang="zh-CN" altLang="en-US"/>
              <a:t>做了如图甲、乙、丙所示实验。该实验验证了</a:t>
            </a:r>
            <a:endParaRPr lang="en-US" altLang="zh-CN"/>
          </a:p>
          <a:p>
            <a:pPr eaLnBrk="1" hangingPunct="1"/>
            <a:r>
              <a:rPr lang="zh-CN" altLang="en-US"/>
              <a:t>猜想</a:t>
            </a:r>
            <a:r>
              <a:rPr lang="zh-CN" altLang="en-US" u="sng"/>
              <a:t>    </a:t>
            </a:r>
            <a:r>
              <a:rPr lang="zh-CN" altLang="en-US"/>
              <a:t>是正确的，可得出结论：在同种液体中，物体排开液体的体积越</a:t>
            </a:r>
            <a:endParaRPr lang="en-US" altLang="zh-CN"/>
          </a:p>
          <a:p>
            <a:pPr eaLnBrk="1" hangingPunct="1"/>
            <a:r>
              <a:rPr lang="zh-CN" altLang="en-US"/>
              <a:t>大，受到的浮力</a:t>
            </a:r>
            <a:r>
              <a:rPr lang="zh-CN" altLang="en-US" u="sng"/>
              <a:t>     </a:t>
            </a:r>
            <a:r>
              <a:rPr lang="zh-CN" altLang="en-US"/>
              <a:t>。实验中，物体浸没时受到的浮力为</a:t>
            </a:r>
            <a:r>
              <a:rPr lang="zh-CN" altLang="en-US" u="sng"/>
              <a:t>   </a:t>
            </a:r>
            <a:r>
              <a:rPr lang="en-US" altLang="zh-CN"/>
              <a:t>N</a:t>
            </a:r>
            <a:r>
              <a:rPr lang="zh-CN" altLang="en-US"/>
              <a:t>，方向</a:t>
            </a:r>
            <a:endParaRPr lang="en-US" altLang="zh-CN"/>
          </a:p>
          <a:p>
            <a:pPr eaLnBrk="1" hangingPunct="1"/>
            <a:r>
              <a:rPr lang="zh-CN" altLang="en-US" u="sng"/>
              <a:t>          </a:t>
            </a:r>
            <a:r>
              <a:rPr lang="zh-CN" altLang="en-US"/>
              <a:t>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93775" y="1023938"/>
            <a:ext cx="438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一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192338" y="1500188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越大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981825" y="1470025"/>
            <a:ext cx="3127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endParaRPr lang="zh-CN" altLang="en-US">
              <a:solidFill>
                <a:srgbClr val="CC33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69900" y="1908175"/>
            <a:ext cx="1206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竖直向上</a:t>
            </a:r>
          </a:p>
        </p:txBody>
      </p:sp>
      <p:pic>
        <p:nvPicPr>
          <p:cNvPr id="593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4275" y="2171700"/>
            <a:ext cx="4271963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346075" y="260350"/>
            <a:ext cx="8389938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(2)</a:t>
            </a:r>
            <a:r>
              <a:rPr lang="zh-CN" altLang="en-US"/>
              <a:t>小丽验证猜想二时收集的实验数据如表所示：</a:t>
            </a:r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实验分析</a:t>
            </a:r>
            <a:r>
              <a:rPr lang="en-US" altLang="zh-CN">
                <a:solidFill>
                  <a:srgbClr val="C00000"/>
                </a:solidFill>
              </a:rPr>
              <a:t>】 </a:t>
            </a:r>
            <a:endParaRPr lang="zh-CN" altLang="en-US">
              <a:solidFill>
                <a:srgbClr val="C00000"/>
              </a:solidFill>
            </a:endParaRP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分析比较表中的数据和图中实验</a:t>
            </a:r>
            <a:r>
              <a:rPr lang="zh-CN" altLang="en-US" u="sng"/>
              <a:t>    </a:t>
            </a:r>
            <a:r>
              <a:rPr lang="en-US" altLang="zh-CN"/>
              <a:t>(</a:t>
            </a:r>
            <a:r>
              <a:rPr lang="zh-CN" altLang="en-US"/>
              <a:t>选填</a:t>
            </a:r>
            <a:r>
              <a:rPr lang="en-US" altLang="zh-CN"/>
              <a:t>“</a:t>
            </a:r>
            <a:r>
              <a:rPr lang="zh-CN" altLang="en-US"/>
              <a:t>甲</a:t>
            </a:r>
            <a:r>
              <a:rPr lang="en-US" altLang="zh-CN"/>
              <a:t>”“</a:t>
            </a:r>
            <a:r>
              <a:rPr lang="zh-CN" altLang="en-US"/>
              <a:t>乙</a:t>
            </a:r>
            <a:r>
              <a:rPr lang="en-US" altLang="zh-CN"/>
              <a:t>”</a:t>
            </a:r>
            <a:r>
              <a:rPr lang="zh-CN" altLang="en-US"/>
              <a:t>或</a:t>
            </a:r>
            <a:r>
              <a:rPr lang="en-US" altLang="zh-CN"/>
              <a:t>“</a:t>
            </a:r>
            <a:r>
              <a:rPr lang="zh-CN" altLang="en-US"/>
              <a:t>丙</a:t>
            </a:r>
            <a:r>
              <a:rPr lang="en-US" altLang="zh-CN"/>
              <a:t>”)</a:t>
            </a:r>
            <a:r>
              <a:rPr lang="zh-CN" altLang="en-US"/>
              <a:t>的数据可知，浮力的大小与液体的密度有关。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457700" y="3419475"/>
            <a:ext cx="4397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丙</a:t>
            </a:r>
          </a:p>
        </p:txBody>
      </p:sp>
      <p:graphicFrame>
        <p:nvGraphicFramePr>
          <p:cNvPr id="60452" name="Group 36"/>
          <p:cNvGraphicFramePr>
            <a:graphicFrameLocks noGrp="1"/>
          </p:cNvGraphicFramePr>
          <p:nvPr/>
        </p:nvGraphicFramePr>
        <p:xfrm>
          <a:off x="1212850" y="1038225"/>
          <a:ext cx="6718300" cy="1920875"/>
        </p:xfrm>
        <a:graphic>
          <a:graphicData uri="http://schemas.openxmlformats.org/drawingml/2006/table">
            <a:tbl>
              <a:tblPr/>
              <a:tblGrid>
                <a:gridCol w="1670050"/>
                <a:gridCol w="1682750"/>
                <a:gridCol w="1682750"/>
                <a:gridCol w="1682750"/>
              </a:tblGrid>
              <a:tr h="1006475"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液体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种类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物体</a:t>
                      </a: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在液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体中的状态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弹簧测力计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的示数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/N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物体受到的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浮力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/N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酒精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浸没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1.4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1.6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盐水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浸没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2.2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3603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(2)</a:t>
            </a:r>
            <a:r>
              <a:rPr lang="zh-CN" altLang="en-US"/>
              <a:t>为验证猜想三，小丽选用了与物体</a:t>
            </a:r>
            <a:r>
              <a:rPr lang="en-US" altLang="zh-CN" i="1"/>
              <a:t>A</a:t>
            </a:r>
            <a:r>
              <a:rPr lang="zh-CN" altLang="en-US"/>
              <a:t>密度不同的物体</a:t>
            </a:r>
            <a:r>
              <a:rPr lang="en-US" altLang="zh-CN" i="1"/>
              <a:t>B</a:t>
            </a:r>
            <a:r>
              <a:rPr lang="zh-CN" altLang="en-US"/>
              <a:t>进行实验，如图</a:t>
            </a:r>
            <a:endParaRPr lang="en-US" altLang="zh-CN"/>
          </a:p>
          <a:p>
            <a:pPr eaLnBrk="1" hangingPunct="1"/>
            <a:r>
              <a:rPr lang="zh-CN" altLang="en-US"/>
              <a:t>丁所示。她将物体</a:t>
            </a:r>
            <a:r>
              <a:rPr lang="en-US" altLang="zh-CN" i="1"/>
              <a:t>B</a:t>
            </a:r>
            <a:r>
              <a:rPr lang="zh-CN" altLang="en-US"/>
              <a:t>逐渐浸入水中，容器中的水面上升至图示</a:t>
            </a:r>
            <a:r>
              <a:rPr lang="en-US" altLang="zh-CN" i="1"/>
              <a:t>O</a:t>
            </a:r>
            <a:r>
              <a:rPr lang="zh-CN" altLang="en-US"/>
              <a:t>位置时，发</a:t>
            </a:r>
            <a:endParaRPr lang="en-US" altLang="zh-CN"/>
          </a:p>
          <a:p>
            <a:pPr eaLnBrk="1" hangingPunct="1"/>
            <a:r>
              <a:rPr lang="zh-CN" altLang="en-US"/>
              <a:t>现棉线松弛，弹簧测力计示数变为零，取出物体</a:t>
            </a:r>
            <a:r>
              <a:rPr lang="en-US" altLang="zh-CN" i="1"/>
              <a:t>B</a:t>
            </a:r>
            <a:r>
              <a:rPr lang="zh-CN" altLang="en-US"/>
              <a:t>后，小丽又将物体</a:t>
            </a:r>
            <a:r>
              <a:rPr lang="en-US" altLang="zh-CN" i="1"/>
              <a:t>A</a:t>
            </a:r>
            <a:r>
              <a:rPr lang="zh-CN" altLang="en-US"/>
              <a:t>缓慢</a:t>
            </a:r>
            <a:endParaRPr lang="en-US" altLang="zh-CN"/>
          </a:p>
          <a:p>
            <a:pPr eaLnBrk="1" hangingPunct="1"/>
            <a:r>
              <a:rPr lang="zh-CN" altLang="en-US"/>
              <a:t>浸入水中，她在水面上升到</a:t>
            </a:r>
            <a:r>
              <a:rPr lang="zh-CN" altLang="en-US" u="sng"/>
              <a:t>     </a:t>
            </a:r>
            <a:r>
              <a:rPr lang="en-US" altLang="zh-CN"/>
              <a:t>(</a:t>
            </a:r>
            <a:r>
              <a:rPr lang="zh-CN" altLang="en-US"/>
              <a:t>选填</a:t>
            </a:r>
            <a:r>
              <a:rPr lang="en-US" altLang="zh-CN"/>
              <a:t>“</a:t>
            </a:r>
            <a:r>
              <a:rPr lang="en-US" altLang="zh-CN" i="1"/>
              <a:t>O</a:t>
            </a:r>
            <a:r>
              <a:rPr lang="zh-CN" altLang="en-US"/>
              <a:t>点之上</a:t>
            </a:r>
            <a:r>
              <a:rPr lang="en-US" altLang="zh-CN"/>
              <a:t>”“</a:t>
            </a:r>
            <a:r>
              <a:rPr lang="en-US" altLang="zh-CN" i="1"/>
              <a:t>O</a:t>
            </a:r>
            <a:r>
              <a:rPr lang="zh-CN" altLang="en-US"/>
              <a:t>点</a:t>
            </a:r>
            <a:r>
              <a:rPr lang="en-US" altLang="zh-CN"/>
              <a:t>”</a:t>
            </a:r>
            <a:r>
              <a:rPr lang="zh-CN" altLang="en-US"/>
              <a:t>或</a:t>
            </a:r>
            <a:r>
              <a:rPr lang="en-US" altLang="zh-CN"/>
              <a:t>“</a:t>
            </a:r>
            <a:r>
              <a:rPr lang="en-US" altLang="zh-CN" i="1"/>
              <a:t>O</a:t>
            </a:r>
            <a:r>
              <a:rPr lang="zh-CN" altLang="en-US"/>
              <a:t>点之下</a:t>
            </a:r>
            <a:endParaRPr lang="en-US" altLang="zh-CN"/>
          </a:p>
          <a:p>
            <a:pPr eaLnBrk="1" hangingPunct="1"/>
            <a:r>
              <a:rPr lang="en-US" altLang="zh-CN"/>
              <a:t>”)</a:t>
            </a:r>
            <a:r>
              <a:rPr lang="zh-CN" altLang="en-US"/>
              <a:t>位置时，读取弹簧测力计的示数，这样做是为了控制</a:t>
            </a:r>
            <a:r>
              <a:rPr lang="en-US" altLang="zh-CN"/>
              <a:t>______________</a:t>
            </a:r>
            <a:endParaRPr lang="en-US" altLang="zh-CN" u="sng"/>
          </a:p>
          <a:p>
            <a:pPr eaLnBrk="1" hangingPunct="1"/>
            <a:r>
              <a:rPr lang="en-US" altLang="zh-CN"/>
              <a:t>_____</a:t>
            </a:r>
            <a:r>
              <a:rPr lang="zh-CN" altLang="en-US"/>
              <a:t>相同，以便判断浮力的大小与物体密度是否有关。上述实验运用了</a:t>
            </a:r>
            <a:endParaRPr lang="en-US" altLang="zh-CN"/>
          </a:p>
          <a:p>
            <a:pPr eaLnBrk="1" hangingPunct="1"/>
            <a:r>
              <a:rPr lang="en-US" altLang="zh-CN"/>
              <a:t>__________</a:t>
            </a:r>
            <a:r>
              <a:rPr lang="zh-CN" altLang="en-US"/>
              <a:t>的实验方法。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560763" y="1951038"/>
            <a:ext cx="568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i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O</a:t>
            </a:r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点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745288" y="2419350"/>
            <a:ext cx="17176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物体排开水的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03225" y="2894013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体积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42925" y="3332163"/>
            <a:ext cx="1206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控制变量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6804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补充设问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小丽猜想浮力还可能与物体浸没在液体中的深度有关，要验证这一猜</a:t>
            </a:r>
            <a:endParaRPr lang="en-US" altLang="zh-CN"/>
          </a:p>
          <a:p>
            <a:pPr eaLnBrk="1" hangingPunct="1"/>
            <a:r>
              <a:rPr lang="zh-CN" altLang="en-US"/>
              <a:t>想，一种简单的方法是</a:t>
            </a:r>
            <a:r>
              <a:rPr lang="en-US" altLang="zh-CN"/>
              <a:t>_________________________________________</a:t>
            </a:r>
            <a:endParaRPr lang="en-US" altLang="zh-CN" u="sng"/>
          </a:p>
          <a:p>
            <a:pPr eaLnBrk="1" hangingPunct="1"/>
            <a:r>
              <a:rPr lang="en-US" altLang="zh-CN"/>
              <a:t>_______________________________________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根据探究猜想二的数据可得实验所用盐水的密度为</a:t>
            </a:r>
            <a:r>
              <a:rPr lang="zh-CN" altLang="en-US" u="sng"/>
              <a:t>          </a:t>
            </a:r>
            <a:r>
              <a:rPr lang="en-US" altLang="zh-CN"/>
              <a:t>kg/m</a:t>
            </a:r>
            <a:r>
              <a:rPr lang="en-US" altLang="zh-CN" baseline="30000"/>
              <a:t>3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(3)</a:t>
            </a:r>
            <a:r>
              <a:rPr lang="zh-CN" altLang="en-US"/>
              <a:t>如果给盐水中加水，则物体浸没在盐水中时受到的浮力</a:t>
            </a:r>
            <a:r>
              <a:rPr lang="zh-CN" altLang="en-US" u="sng"/>
              <a:t>      </a:t>
            </a:r>
            <a:r>
              <a:rPr lang="en-US" altLang="zh-CN"/>
              <a:t>(</a:t>
            </a:r>
            <a:r>
              <a:rPr lang="zh-CN" altLang="en-US"/>
              <a:t>选填</a:t>
            </a:r>
            <a:endParaRPr lang="en-US" altLang="zh-CN"/>
          </a:p>
          <a:p>
            <a:pPr eaLnBrk="1" hangingPunct="1"/>
            <a:r>
              <a:rPr lang="en-US" altLang="zh-CN"/>
              <a:t>“</a:t>
            </a:r>
            <a:r>
              <a:rPr lang="zh-CN" altLang="en-US"/>
              <a:t>变大</a:t>
            </a:r>
            <a:r>
              <a:rPr lang="en-US" altLang="zh-CN"/>
              <a:t>”“</a:t>
            </a:r>
            <a:r>
              <a:rPr lang="zh-CN" altLang="en-US"/>
              <a:t>不变</a:t>
            </a:r>
            <a:r>
              <a:rPr lang="en-US" altLang="zh-CN"/>
              <a:t>”</a:t>
            </a:r>
            <a:r>
              <a:rPr lang="zh-CN" altLang="en-US"/>
              <a:t>或</a:t>
            </a:r>
            <a:r>
              <a:rPr lang="en-US" altLang="zh-CN"/>
              <a:t>“</a:t>
            </a:r>
            <a:r>
              <a:rPr lang="zh-CN" altLang="en-US"/>
              <a:t>变小</a:t>
            </a:r>
            <a:r>
              <a:rPr lang="en-US" altLang="zh-CN"/>
              <a:t>”)</a:t>
            </a:r>
            <a:r>
              <a:rPr lang="zh-CN" altLang="en-US"/>
              <a:t>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001963" y="1506538"/>
            <a:ext cx="5295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用弹簧测力计拉着同一物体浸没在同一液体的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09575" y="1981200"/>
            <a:ext cx="54403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不同深度，比较弹簧测力计的示数是否变化 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443663" y="2419350"/>
            <a:ext cx="1314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1.1×10</a:t>
            </a:r>
            <a:r>
              <a:rPr lang="en-US" altLang="zh-CN" baseline="30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927850" y="2863850"/>
            <a:ext cx="7842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变小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346075" y="627063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          探究浮力大小跟排开液体重力的关系  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近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年未考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3491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781050"/>
            <a:ext cx="10937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36550" y="1220788"/>
            <a:ext cx="8389938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设计与进行实验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</a:p>
          <a:p>
            <a:pPr eaLnBrk="1" hangingPunct="1"/>
            <a:r>
              <a:rPr lang="en-US" altLang="zh-CN"/>
              <a:t>1</a:t>
            </a:r>
            <a:r>
              <a:rPr lang="zh-CN" altLang="en-US"/>
              <a:t>．实验器材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物块的选择原则：</a:t>
            </a:r>
          </a:p>
          <a:p>
            <a:pPr eaLnBrk="1" hangingPunct="1"/>
            <a:r>
              <a:rPr lang="en-US" altLang="zh-CN"/>
              <a:t>①</a:t>
            </a:r>
            <a:r>
              <a:rPr lang="zh-CN" altLang="en-US"/>
              <a:t>重力不能超过弹簧测力计的量程；</a:t>
            </a:r>
          </a:p>
          <a:p>
            <a:pPr eaLnBrk="1" hangingPunct="1"/>
            <a:r>
              <a:rPr lang="en-US" altLang="zh-CN"/>
              <a:t>②</a:t>
            </a:r>
            <a:r>
              <a:rPr lang="zh-CN" altLang="en-US"/>
              <a:t>密度大于水；</a:t>
            </a:r>
          </a:p>
          <a:p>
            <a:pPr eaLnBrk="1" hangingPunct="1"/>
            <a:r>
              <a:rPr lang="en-US" altLang="zh-CN"/>
              <a:t>③</a:t>
            </a:r>
            <a:r>
              <a:rPr lang="zh-CN" altLang="en-US"/>
              <a:t>不吸水物质。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弹簧测力计的使用与读数。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7979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2</a:t>
            </a:r>
            <a:r>
              <a:rPr lang="zh-CN" altLang="en-US"/>
              <a:t>．实验操作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正确使用溢水杯：溢水杯中的液体达到溢水口，以保证</a:t>
            </a:r>
            <a:r>
              <a:rPr lang="en-US" altLang="zh-CN"/>
              <a:t>_____________</a:t>
            </a:r>
            <a:endParaRPr lang="en-US" altLang="zh-CN" u="sng"/>
          </a:p>
          <a:p>
            <a:pPr eaLnBrk="1" hangingPunct="1"/>
            <a:r>
              <a:rPr lang="en-US" altLang="zh-CN"/>
              <a:t>_______________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用称重法计算浮力：</a:t>
            </a:r>
            <a:r>
              <a:rPr lang="en-US" altLang="zh-CN"/>
              <a:t>__________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(3)</a:t>
            </a:r>
            <a:r>
              <a:rPr lang="zh-CN" altLang="en-US"/>
              <a:t>测量物体排开的液体重力的方法：先测出空桶的重力</a:t>
            </a:r>
            <a:r>
              <a:rPr lang="en-US" altLang="zh-CN" i="1"/>
              <a:t>G</a:t>
            </a:r>
            <a:r>
              <a:rPr lang="en-US" altLang="zh-CN" baseline="-25000"/>
              <a:t>1</a:t>
            </a:r>
            <a:r>
              <a:rPr lang="zh-CN" altLang="en-US"/>
              <a:t>，再测出桶和</a:t>
            </a:r>
            <a:endParaRPr lang="en-US" altLang="zh-CN"/>
          </a:p>
          <a:p>
            <a:pPr eaLnBrk="1" hangingPunct="1"/>
            <a:r>
              <a:rPr lang="zh-CN" altLang="en-US"/>
              <a:t>溢出水的总重力</a:t>
            </a:r>
            <a:r>
              <a:rPr lang="en-US" altLang="zh-CN" i="1"/>
              <a:t>G</a:t>
            </a:r>
            <a:r>
              <a:rPr lang="en-US" altLang="zh-CN" baseline="-25000"/>
              <a:t>2</a:t>
            </a:r>
            <a:r>
              <a:rPr lang="zh-CN" altLang="en-US"/>
              <a:t>，则排开液体所受到的重力为</a:t>
            </a:r>
            <a:r>
              <a:rPr lang="zh-CN" altLang="en-US" u="sng"/>
              <a:t>             </a:t>
            </a:r>
            <a:r>
              <a:rPr lang="zh-CN" altLang="en-US"/>
              <a:t>。</a:t>
            </a:r>
          </a:p>
        </p:txBody>
      </p:sp>
      <p:sp>
        <p:nvSpPr>
          <p:cNvPr id="64515" name="矩形 2"/>
          <p:cNvSpPr>
            <a:spLocks noChangeArrowheads="1"/>
          </p:cNvSpPr>
          <p:nvPr/>
        </p:nvSpPr>
        <p:spPr bwMode="auto">
          <a:xfrm>
            <a:off x="6981825" y="1068388"/>
            <a:ext cx="17176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物体排开的液</a:t>
            </a:r>
          </a:p>
        </p:txBody>
      </p:sp>
      <p:sp>
        <p:nvSpPr>
          <p:cNvPr id="64516" name="矩形 3"/>
          <p:cNvSpPr>
            <a:spLocks noChangeArrowheads="1"/>
          </p:cNvSpPr>
          <p:nvPr/>
        </p:nvSpPr>
        <p:spPr bwMode="auto">
          <a:xfrm>
            <a:off x="373063" y="1512888"/>
            <a:ext cx="19732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体全部流入小桶</a:t>
            </a:r>
          </a:p>
        </p:txBody>
      </p:sp>
      <p:sp>
        <p:nvSpPr>
          <p:cNvPr id="64517" name="矩形 4"/>
          <p:cNvSpPr>
            <a:spLocks noChangeArrowheads="1"/>
          </p:cNvSpPr>
          <p:nvPr/>
        </p:nvSpPr>
        <p:spPr bwMode="auto">
          <a:xfrm>
            <a:off x="3024188" y="1914525"/>
            <a:ext cx="1411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i="1"/>
              <a:t>F</a:t>
            </a:r>
            <a:r>
              <a:rPr lang="zh-CN" altLang="en-US" baseline="-25000"/>
              <a:t>浮</a:t>
            </a:r>
            <a:r>
              <a:rPr lang="zh-CN" altLang="en-US"/>
              <a:t>＝</a:t>
            </a:r>
            <a:r>
              <a:rPr lang="en-US" altLang="zh-CN" i="1"/>
              <a:t>G</a:t>
            </a:r>
            <a:r>
              <a:rPr lang="zh-CN" altLang="en-US"/>
              <a:t>－</a:t>
            </a:r>
            <a:r>
              <a:rPr lang="en-US" altLang="zh-CN" i="1"/>
              <a:t>F</a:t>
            </a:r>
            <a:r>
              <a:rPr lang="zh-CN" altLang="en-US" baseline="-25000"/>
              <a:t>示</a:t>
            </a:r>
          </a:p>
        </p:txBody>
      </p:sp>
      <p:sp>
        <p:nvSpPr>
          <p:cNvPr id="64518" name="矩形 5"/>
          <p:cNvSpPr>
            <a:spLocks noChangeArrowheads="1"/>
          </p:cNvSpPr>
          <p:nvPr/>
        </p:nvSpPr>
        <p:spPr bwMode="auto">
          <a:xfrm>
            <a:off x="5891213" y="2827338"/>
            <a:ext cx="15398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i="1"/>
              <a:t>G</a:t>
            </a:r>
            <a:r>
              <a:rPr lang="zh-CN" altLang="en-US" baseline="-25000"/>
              <a:t>排</a:t>
            </a:r>
            <a:r>
              <a:rPr lang="zh-CN" altLang="en-US"/>
              <a:t>＝</a:t>
            </a:r>
            <a:r>
              <a:rPr lang="en-US" altLang="zh-CN" i="1"/>
              <a:t>G</a:t>
            </a:r>
            <a:r>
              <a:rPr lang="en-US" altLang="zh-CN" baseline="-25000"/>
              <a:t>2</a:t>
            </a:r>
            <a:r>
              <a:rPr lang="zh-CN" altLang="en-US"/>
              <a:t>－</a:t>
            </a:r>
            <a:r>
              <a:rPr lang="en-US" altLang="zh-CN" i="1"/>
              <a:t>G</a:t>
            </a:r>
            <a:r>
              <a:rPr lang="en-US" altLang="zh-CN" baseline="-25000"/>
              <a:t>1</a:t>
            </a:r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346075" y="187325"/>
            <a:ext cx="8389938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实验分析与评估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</a:p>
          <a:p>
            <a:pPr eaLnBrk="1" hangingPunct="1"/>
            <a:r>
              <a:rPr lang="en-US" altLang="zh-CN"/>
              <a:t>3</a:t>
            </a:r>
            <a:r>
              <a:rPr lang="zh-CN" altLang="en-US"/>
              <a:t>．画出物体的受力示意图：物体没有在水中时受竖直向下的重力和竖直向上的拉力</a:t>
            </a:r>
            <a:r>
              <a:rPr lang="en-US" altLang="zh-CN"/>
              <a:t>(</a:t>
            </a:r>
            <a:r>
              <a:rPr lang="zh-CN" altLang="en-US"/>
              <a:t>图甲</a:t>
            </a:r>
            <a:r>
              <a:rPr lang="en-US" altLang="zh-CN"/>
              <a:t>)</a:t>
            </a:r>
            <a:r>
              <a:rPr lang="zh-CN" altLang="en-US"/>
              <a:t>；物体在水中时受竖直向下的重力、竖直向上的拉力和浮力</a:t>
            </a:r>
            <a:r>
              <a:rPr lang="en-US" altLang="zh-CN"/>
              <a:t>(</a:t>
            </a:r>
            <a:r>
              <a:rPr lang="zh-CN" altLang="en-US"/>
              <a:t>图乙</a:t>
            </a:r>
            <a:r>
              <a:rPr lang="en-US" altLang="zh-CN"/>
              <a:t>)</a:t>
            </a:r>
            <a:r>
              <a:rPr lang="zh-CN" altLang="en-US"/>
              <a:t>。</a:t>
            </a:r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/>
              <a:t>4</a:t>
            </a:r>
            <a:r>
              <a:rPr lang="zh-CN" altLang="en-US"/>
              <a:t>．利用阿基米德原理计算物体体积</a:t>
            </a:r>
            <a:r>
              <a:rPr lang="en-US" altLang="zh-CN" i="1"/>
              <a:t>V</a:t>
            </a:r>
            <a:r>
              <a:rPr lang="zh-CN" altLang="en-US" baseline="-25000"/>
              <a:t>物</a:t>
            </a:r>
            <a:r>
              <a:rPr lang="zh-CN" altLang="en-US"/>
              <a:t>＝</a:t>
            </a:r>
            <a:r>
              <a:rPr lang="en-US" altLang="zh-CN" i="1"/>
              <a:t>V</a:t>
            </a:r>
            <a:r>
              <a:rPr lang="zh-CN" altLang="en-US" baseline="-25000"/>
              <a:t>排</a:t>
            </a:r>
            <a:r>
              <a:rPr lang="zh-CN" altLang="en-US"/>
              <a:t>＝    或液体密度</a:t>
            </a:r>
          </a:p>
          <a:p>
            <a:pPr eaLnBrk="1" hangingPunct="1"/>
            <a:r>
              <a:rPr lang="en-US" altLang="zh-CN" i="1"/>
              <a:t>ρ</a:t>
            </a:r>
            <a:r>
              <a:rPr lang="zh-CN" altLang="en-US" baseline="-25000"/>
              <a:t>液</a:t>
            </a:r>
            <a:r>
              <a:rPr lang="zh-CN" altLang="en-US"/>
              <a:t>＝    。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5450" y="2024063"/>
            <a:ext cx="25527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5484813" y="3835400"/>
          <a:ext cx="5111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330200" imgH="457200" progId="Equation.DSMT4">
                  <p:embed/>
                </p:oleObj>
              </mc:Choice>
              <mc:Fallback>
                <p:oleObj name="Equation" r:id="rId4" imgW="3302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84813" y="3835400"/>
                        <a:ext cx="51117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1150938" y="4311650"/>
          <a:ext cx="4921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6" imgW="317500" imgH="457200" progId="Equation.DSMT4">
                  <p:embed/>
                </p:oleObj>
              </mc:Choice>
              <mc:Fallback>
                <p:oleObj name="Equation" r:id="rId6" imgW="3175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50938" y="4311650"/>
                        <a:ext cx="4921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346075" y="309563"/>
            <a:ext cx="879792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5</a:t>
            </a:r>
            <a:r>
              <a:rPr lang="zh-CN" altLang="en-US"/>
              <a:t>．实验步骤的补充与排序：先测出空桶的重力或物体的重力，再将物体</a:t>
            </a:r>
            <a:endParaRPr lang="en-US" altLang="zh-CN"/>
          </a:p>
          <a:p>
            <a:pPr eaLnBrk="1" hangingPunct="1"/>
            <a:r>
              <a:rPr lang="zh-CN" altLang="en-US"/>
              <a:t>浸没在液体中，最后测出排出水的重力。</a:t>
            </a:r>
          </a:p>
          <a:p>
            <a:pPr eaLnBrk="1" hangingPunct="1"/>
            <a:r>
              <a:rPr lang="en-US" altLang="zh-CN"/>
              <a:t>6</a:t>
            </a:r>
            <a:r>
              <a:rPr lang="zh-CN" altLang="en-US"/>
              <a:t>．多次测量的目的：</a:t>
            </a:r>
            <a:r>
              <a:rPr lang="zh-CN" altLang="en-US" u="sng"/>
              <a:t>                              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7</a:t>
            </a:r>
            <a:r>
              <a:rPr lang="zh-CN" altLang="en-US"/>
              <a:t>．实验操作、结论的评估。</a:t>
            </a:r>
          </a:p>
          <a:p>
            <a:pPr eaLnBrk="1" hangingPunct="1"/>
            <a:r>
              <a:rPr lang="en-US" altLang="zh-CN"/>
              <a:t>8</a:t>
            </a:r>
            <a:r>
              <a:rPr lang="zh-CN" altLang="en-US"/>
              <a:t>．浮力在生活中的应用：</a:t>
            </a:r>
            <a:r>
              <a:rPr lang="en-US" altLang="zh-CN"/>
              <a:t>_________________________________________</a:t>
            </a:r>
            <a:endParaRPr lang="en-US" altLang="zh-CN" u="sng"/>
          </a:p>
          <a:p>
            <a:pPr eaLnBrk="1" hangingPunct="1"/>
            <a:r>
              <a:rPr lang="en-US" altLang="zh-CN"/>
              <a:t>_______________</a:t>
            </a:r>
            <a:r>
              <a:rPr lang="zh-CN" altLang="en-US"/>
              <a:t>。</a:t>
            </a:r>
            <a:endParaRPr lang="en-US" altLang="zh-CN"/>
          </a:p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实验结论</a:t>
            </a:r>
            <a:r>
              <a:rPr lang="en-US" altLang="zh-CN">
                <a:solidFill>
                  <a:srgbClr val="C00000"/>
                </a:solidFill>
              </a:rPr>
              <a:t>】</a:t>
            </a:r>
          </a:p>
          <a:p>
            <a:pPr eaLnBrk="1" hangingPunct="1"/>
            <a:r>
              <a:rPr lang="zh-CN" altLang="en-US"/>
              <a:t>浸在液体中的物体受到向上的浮力，浮力的大小等于它排开液体所受的重</a:t>
            </a:r>
            <a:endParaRPr lang="en-US" altLang="zh-CN"/>
          </a:p>
          <a:p>
            <a:pPr eaLnBrk="1" hangingPunct="1"/>
            <a:r>
              <a:rPr lang="zh-CN" altLang="en-US"/>
              <a:t>力。</a:t>
            </a:r>
            <a:endParaRPr lang="en-US" altLang="zh-CN"/>
          </a:p>
        </p:txBody>
      </p:sp>
      <p:sp>
        <p:nvSpPr>
          <p:cNvPr id="65539" name="矩形 2"/>
          <p:cNvSpPr>
            <a:spLocks noChangeArrowheads="1"/>
          </p:cNvSpPr>
          <p:nvPr/>
        </p:nvSpPr>
        <p:spPr bwMode="auto">
          <a:xfrm>
            <a:off x="2855913" y="1131888"/>
            <a:ext cx="3762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使实验结论具有普遍性和代表性</a:t>
            </a:r>
          </a:p>
        </p:txBody>
      </p:sp>
      <p:sp>
        <p:nvSpPr>
          <p:cNvPr id="65540" name="矩形 3"/>
          <p:cNvSpPr>
            <a:spLocks noChangeArrowheads="1"/>
          </p:cNvSpPr>
          <p:nvPr/>
        </p:nvSpPr>
        <p:spPr bwMode="auto">
          <a:xfrm>
            <a:off x="3367088" y="2044700"/>
            <a:ext cx="5448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竹排、潜水艇、航空母舰、气球、飞艇、密度</a:t>
            </a:r>
          </a:p>
        </p:txBody>
      </p:sp>
      <p:sp>
        <p:nvSpPr>
          <p:cNvPr id="65541" name="矩形 4"/>
          <p:cNvSpPr>
            <a:spLocks noChangeArrowheads="1"/>
          </p:cNvSpPr>
          <p:nvPr/>
        </p:nvSpPr>
        <p:spPr bwMode="auto">
          <a:xfrm>
            <a:off x="373063" y="2519363"/>
            <a:ext cx="21018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计、盐水选种等 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          物体的浮沉条件及应用</a:t>
            </a:r>
          </a:p>
        </p:txBody>
      </p:sp>
      <p:pic>
        <p:nvPicPr>
          <p:cNvPr id="17411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113" y="746125"/>
            <a:ext cx="11128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73063" y="1184275"/>
            <a:ext cx="83899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</a:t>
            </a:r>
            <a:r>
              <a:rPr lang="zh-CN" altLang="en-US"/>
              <a:t>．物体的浮沉条件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000" y="1914525"/>
            <a:ext cx="60579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346075" y="939800"/>
            <a:ext cx="83899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2</a:t>
            </a:r>
            <a:r>
              <a:rPr lang="zh-CN" altLang="en-US"/>
              <a:t>．</a:t>
            </a:r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实验名称</a:t>
            </a:r>
            <a:r>
              <a:rPr lang="en-US" altLang="zh-CN">
                <a:solidFill>
                  <a:srgbClr val="C00000"/>
                </a:solidFill>
              </a:rPr>
              <a:t>】 </a:t>
            </a:r>
            <a:r>
              <a:rPr lang="zh-CN" altLang="en-US"/>
              <a:t>探究</a:t>
            </a:r>
            <a:r>
              <a:rPr lang="en-US" altLang="zh-CN"/>
              <a:t>“</a:t>
            </a:r>
            <a:r>
              <a:rPr lang="zh-CN" altLang="en-US"/>
              <a:t>浮力的大小等于什么”。</a:t>
            </a:r>
          </a:p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实验步骤</a:t>
            </a:r>
            <a:r>
              <a:rPr lang="en-US" altLang="zh-CN">
                <a:solidFill>
                  <a:srgbClr val="C00000"/>
                </a:solidFill>
              </a:rPr>
              <a:t>】 </a:t>
            </a:r>
            <a:endParaRPr lang="zh-CN" altLang="en-US">
              <a:solidFill>
                <a:srgbClr val="C00000"/>
              </a:solidFill>
            </a:endParaRPr>
          </a:p>
          <a:p>
            <a:pPr eaLnBrk="1" hangingPunct="1"/>
            <a:r>
              <a:rPr lang="zh-CN" altLang="en-US"/>
              <a:t>小明同学的实验操作步骤如图所示，实验过程如下：</a:t>
            </a:r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用细线将橡皮挂在弹簧测力计下，测出橡皮所受的</a:t>
            </a:r>
            <a:r>
              <a:rPr lang="zh-CN" altLang="en-US" u="sng"/>
              <a:t>        </a:t>
            </a:r>
            <a:r>
              <a:rPr lang="zh-CN" altLang="en-US"/>
              <a:t>。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250" y="2346325"/>
            <a:ext cx="38703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507163" y="4062413"/>
            <a:ext cx="9064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重力</a:t>
            </a:r>
            <a:r>
              <a:rPr lang="en-US" altLang="zh-CN" i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F</a:t>
            </a:r>
            <a:r>
              <a:rPr lang="en-US" altLang="zh-CN" baseline="-25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46075" y="709613"/>
            <a:ext cx="838993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(2)</a:t>
            </a:r>
            <a:r>
              <a:rPr lang="zh-CN" altLang="en-US"/>
              <a:t>将水倒入溢水杯中。</a:t>
            </a:r>
            <a:endParaRPr lang="en-US" altLang="zh-CN"/>
          </a:p>
          <a:p>
            <a:pPr eaLnBrk="1" hangingPunct="1"/>
            <a:r>
              <a:rPr lang="en-US" altLang="zh-CN"/>
              <a:t>(3)</a:t>
            </a:r>
            <a:r>
              <a:rPr lang="zh-CN" altLang="en-US"/>
              <a:t>将挂在弹簧测力计下的橡皮浸没水中，让溢出的水全部流入小桶中，同时</a:t>
            </a:r>
            <a:r>
              <a:rPr lang="zh-CN" altLang="en-US" u="sng"/>
              <a:t>                        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(4)</a:t>
            </a:r>
            <a:r>
              <a:rPr lang="zh-CN" altLang="en-US"/>
              <a:t>将盛有溢出水的小桶挂在弹簧测力计下，读出此时弹簧测力计的示数</a:t>
            </a:r>
            <a:r>
              <a:rPr lang="en-US" altLang="zh-CN" i="1"/>
              <a:t>F</a:t>
            </a:r>
            <a:r>
              <a:rPr lang="en-US" altLang="zh-CN" baseline="-25000"/>
              <a:t>3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(5)</a:t>
            </a:r>
            <a:r>
              <a:rPr lang="zh-CN" altLang="en-US"/>
              <a:t>记录、分析实验数据，得出实验结论。</a:t>
            </a:r>
          </a:p>
          <a:p>
            <a:pPr eaLnBrk="1" hangingPunct="1"/>
            <a:r>
              <a:rPr lang="en-US" altLang="zh-CN"/>
              <a:t>(6)</a:t>
            </a:r>
            <a:r>
              <a:rPr lang="zh-CN" altLang="en-US"/>
              <a:t>整理实验器材。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57263" y="1577975"/>
            <a:ext cx="29511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读出弹簧测力计的示数</a:t>
            </a:r>
            <a:r>
              <a:rPr lang="en-US" altLang="zh-CN" i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F</a:t>
            </a:r>
            <a:r>
              <a:rPr lang="en-US" altLang="zh-CN" baseline="-25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346075" y="234950"/>
            <a:ext cx="87979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评估与交流</a:t>
            </a:r>
            <a:r>
              <a:rPr lang="en-US" altLang="zh-CN">
                <a:solidFill>
                  <a:srgbClr val="C00000"/>
                </a:solidFill>
              </a:rPr>
              <a:t>】 </a:t>
            </a:r>
            <a:endParaRPr lang="zh-CN" altLang="en-US">
              <a:solidFill>
                <a:srgbClr val="C00000"/>
              </a:solidFill>
            </a:endParaRP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指出小明在实验操作中漏掉的一个步骤：</a:t>
            </a:r>
            <a:r>
              <a:rPr lang="zh-CN" altLang="en-US" u="sng"/>
              <a:t>                  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指出上面实验操作中的一处错误：</a:t>
            </a:r>
            <a:r>
              <a:rPr lang="en-US" altLang="zh-CN" u="sng"/>
              <a:t>                                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(3)</a:t>
            </a:r>
            <a:r>
              <a:rPr lang="zh-CN" altLang="en-US"/>
              <a:t>改进实验操作后，若空小桶所受的重力为</a:t>
            </a:r>
            <a:r>
              <a:rPr lang="en-US" altLang="zh-CN" i="1"/>
              <a:t>F</a:t>
            </a:r>
            <a:r>
              <a:rPr lang="en-US" altLang="zh-CN" baseline="-25000"/>
              <a:t>4</a:t>
            </a:r>
            <a:r>
              <a:rPr lang="zh-CN" altLang="en-US"/>
              <a:t>，则实验中测得橡皮所受</a:t>
            </a:r>
            <a:endParaRPr lang="en-US" altLang="zh-CN"/>
          </a:p>
          <a:p>
            <a:pPr eaLnBrk="1" hangingPunct="1"/>
            <a:r>
              <a:rPr lang="zh-CN" altLang="en-US"/>
              <a:t>的浮力为</a:t>
            </a:r>
            <a:r>
              <a:rPr lang="zh-CN" altLang="en-US" u="sng"/>
              <a:t>       </a:t>
            </a:r>
            <a:r>
              <a:rPr lang="zh-CN" altLang="en-US"/>
              <a:t>，排出水的重力为</a:t>
            </a:r>
            <a:r>
              <a:rPr lang="zh-CN" altLang="en-US" u="sng"/>
              <a:t>        </a:t>
            </a:r>
            <a:r>
              <a:rPr lang="zh-CN" altLang="en-US"/>
              <a:t>；若等式</a:t>
            </a:r>
            <a:r>
              <a:rPr lang="zh-CN" altLang="en-US" u="sng"/>
              <a:t>               </a:t>
            </a:r>
            <a:r>
              <a:rPr lang="zh-CN" altLang="en-US"/>
              <a:t>成</a:t>
            </a:r>
            <a:endParaRPr lang="en-US" altLang="zh-CN"/>
          </a:p>
          <a:p>
            <a:pPr eaLnBrk="1" hangingPunct="1"/>
            <a:r>
              <a:rPr lang="zh-CN" altLang="en-US"/>
              <a:t>立，则可得出阿基米德原理。</a:t>
            </a:r>
          </a:p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【</a:t>
            </a:r>
            <a:r>
              <a:rPr lang="zh-CN" altLang="en-US">
                <a:solidFill>
                  <a:srgbClr val="C00000"/>
                </a:solidFill>
              </a:rPr>
              <a:t>拓展应用</a:t>
            </a:r>
            <a:r>
              <a:rPr lang="en-US" altLang="zh-CN">
                <a:solidFill>
                  <a:srgbClr val="C00000"/>
                </a:solidFill>
              </a:rPr>
              <a:t>】 </a:t>
            </a:r>
            <a:endParaRPr lang="zh-CN" altLang="en-US">
              <a:solidFill>
                <a:srgbClr val="C00000"/>
              </a:solidFill>
            </a:endParaRPr>
          </a:p>
          <a:p>
            <a:pPr eaLnBrk="1" hangingPunct="1"/>
            <a:r>
              <a:rPr lang="zh-CN" altLang="en-US"/>
              <a:t>该实验还能测出橡皮的密度</a:t>
            </a:r>
            <a:r>
              <a:rPr lang="en-US" altLang="zh-CN" i="1"/>
              <a:t>ρ</a:t>
            </a:r>
            <a:r>
              <a:rPr lang="zh-CN" altLang="en-US"/>
              <a:t>＝</a:t>
            </a:r>
            <a:r>
              <a:rPr lang="en-US" altLang="zh-CN" u="sng"/>
              <a:t>            </a:t>
            </a:r>
            <a:r>
              <a:rPr lang="en-US" altLang="zh-CN"/>
              <a:t>(</a:t>
            </a:r>
            <a:r>
              <a:rPr lang="zh-CN" altLang="en-US"/>
              <a:t>只能用</a:t>
            </a:r>
            <a:r>
              <a:rPr lang="en-US" altLang="zh-CN" i="1"/>
              <a:t>F</a:t>
            </a:r>
            <a:r>
              <a:rPr lang="en-US" altLang="zh-CN" baseline="-25000"/>
              <a:t>1</a:t>
            </a:r>
            <a:r>
              <a:rPr lang="zh-CN" altLang="en-US"/>
              <a:t>、</a:t>
            </a:r>
            <a:r>
              <a:rPr lang="en-US" altLang="zh-CN" i="1"/>
              <a:t>F</a:t>
            </a:r>
            <a:r>
              <a:rPr lang="en-US" altLang="zh-CN" baseline="-25000"/>
              <a:t>2</a:t>
            </a:r>
            <a:r>
              <a:rPr lang="zh-CN" altLang="en-US"/>
              <a:t>、</a:t>
            </a:r>
            <a:r>
              <a:rPr lang="en-US" altLang="zh-CN" i="1"/>
              <a:t>F</a:t>
            </a:r>
            <a:r>
              <a:rPr lang="en-US" altLang="zh-CN" baseline="-25000"/>
              <a:t>3</a:t>
            </a:r>
            <a:r>
              <a:rPr lang="zh-CN" altLang="en-US"/>
              <a:t>、</a:t>
            </a:r>
            <a:r>
              <a:rPr lang="en-US" altLang="zh-CN" i="1"/>
              <a:t>F</a:t>
            </a:r>
            <a:r>
              <a:rPr lang="en-US" altLang="zh-CN" baseline="-25000"/>
              <a:t>4</a:t>
            </a:r>
            <a:r>
              <a:rPr lang="zh-CN" altLang="en-US"/>
              <a:t>、</a:t>
            </a:r>
            <a:r>
              <a:rPr lang="en-US" altLang="zh-CN" i="1"/>
              <a:t>ρ</a:t>
            </a:r>
            <a:r>
              <a:rPr lang="zh-CN" altLang="en-US" baseline="-25000"/>
              <a:t>水</a:t>
            </a:r>
            <a:endParaRPr lang="en-US" altLang="zh-CN" baseline="-25000"/>
          </a:p>
          <a:p>
            <a:pPr eaLnBrk="1" hangingPunct="1"/>
            <a:r>
              <a:rPr lang="zh-CN" altLang="en-US"/>
              <a:t>表示</a:t>
            </a:r>
            <a:r>
              <a:rPr lang="en-US" altLang="zh-CN"/>
              <a:t>)</a:t>
            </a:r>
            <a:r>
              <a:rPr lang="zh-CN" altLang="en-US"/>
              <a:t>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462588" y="666750"/>
            <a:ext cx="22288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测量空小桶的重力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04950" y="2016125"/>
            <a:ext cx="862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i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F</a:t>
            </a:r>
            <a:r>
              <a:rPr lang="en-US" altLang="zh-CN" baseline="-25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－</a:t>
            </a:r>
            <a:r>
              <a:rPr lang="en-US" altLang="zh-CN" i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F</a:t>
            </a:r>
            <a:r>
              <a:rPr lang="en-US" altLang="zh-CN" baseline="-25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425950" y="2017713"/>
            <a:ext cx="862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i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F</a:t>
            </a:r>
            <a:r>
              <a:rPr lang="en-US" altLang="zh-CN" baseline="-25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－</a:t>
            </a:r>
            <a:r>
              <a:rPr lang="en-US" altLang="zh-CN" i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F</a:t>
            </a:r>
            <a:r>
              <a:rPr lang="en-US" altLang="zh-CN" baseline="-25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4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488113" y="2017713"/>
            <a:ext cx="1924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i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F</a:t>
            </a:r>
            <a:r>
              <a:rPr lang="en-US" altLang="zh-CN" baseline="-25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－</a:t>
            </a:r>
            <a:r>
              <a:rPr lang="en-US" altLang="zh-CN" i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F</a:t>
            </a:r>
            <a:r>
              <a:rPr lang="en-US" altLang="zh-CN" baseline="-25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＝</a:t>
            </a:r>
            <a:r>
              <a:rPr lang="en-US" altLang="zh-CN" i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F</a:t>
            </a:r>
            <a:r>
              <a:rPr lang="en-US" altLang="zh-CN" baseline="-25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－</a:t>
            </a:r>
            <a:r>
              <a:rPr lang="en-US" altLang="zh-CN" i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F</a:t>
            </a:r>
            <a:r>
              <a:rPr lang="en-US" altLang="zh-CN" baseline="-250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4</a:t>
            </a:r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608513" y="1111250"/>
            <a:ext cx="4148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在</a:t>
            </a:r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(2)</a:t>
            </a:r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步骤中，水面没有达到溢水口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256088" y="3302000"/>
          <a:ext cx="11557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926465" imgH="444500" progId="Equation.DSMT4">
                  <p:embed/>
                </p:oleObj>
              </mc:Choice>
              <mc:Fallback>
                <p:oleObj name="Equation" r:id="rId3" imgW="926465" imgH="4445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56088" y="3302000"/>
                        <a:ext cx="11557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89952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补充设问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在实际测量中，发现浮力与排开水的重力并不完全相等，而是略有差</a:t>
            </a:r>
            <a:endParaRPr lang="en-US" altLang="zh-CN"/>
          </a:p>
          <a:p>
            <a:pPr eaLnBrk="1" hangingPunct="1"/>
            <a:r>
              <a:rPr lang="zh-CN" altLang="en-US"/>
              <a:t>异，其可能的原因是：</a:t>
            </a:r>
            <a:r>
              <a:rPr lang="en-US" altLang="zh-CN"/>
              <a:t>___________________________________________</a:t>
            </a:r>
            <a:endParaRPr lang="en-US" altLang="zh-CN" u="sng"/>
          </a:p>
          <a:p>
            <a:pPr eaLnBrk="1" hangingPunct="1"/>
            <a:r>
              <a:rPr lang="en-US" altLang="zh-CN"/>
              <a:t>____________________</a:t>
            </a:r>
            <a:r>
              <a:rPr lang="zh-CN" altLang="en-US"/>
              <a:t>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探究过程中为什么要先测量橡皮的重力？空小桶的重力何时测最好？</a:t>
            </a:r>
          </a:p>
          <a:p>
            <a:pPr eaLnBrk="1" hangingPunct="1"/>
            <a:r>
              <a:rPr lang="zh-CN" altLang="en-US"/>
              <a:t>答：</a:t>
            </a:r>
            <a:r>
              <a:rPr lang="en-US" altLang="zh-CN"/>
              <a:t>___________________________________________________________</a:t>
            </a:r>
            <a:endParaRPr lang="en-US" altLang="zh-CN" u="sng"/>
          </a:p>
          <a:p>
            <a:pPr eaLnBrk="1" hangingPunct="1"/>
            <a:r>
              <a:rPr lang="en-US" altLang="zh-CN"/>
              <a:t>_______________________________________________________________</a:t>
            </a:r>
          </a:p>
          <a:p>
            <a:pPr eaLnBrk="1" hangingPunct="1"/>
            <a:r>
              <a:rPr lang="en-US" altLang="zh-CN"/>
              <a:t>_______________________________</a:t>
            </a:r>
            <a:r>
              <a:rPr lang="zh-CN" altLang="en-US"/>
              <a:t>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892425" y="1506538"/>
            <a:ext cx="58054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读数不准确</a:t>
            </a:r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(</a:t>
            </a:r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或弹簧测力计的精确度不高、不能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09575" y="1944688"/>
            <a:ext cx="2613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完全收集溢出的水等</a:t>
            </a:r>
            <a:r>
              <a:rPr lang="en-US" altLang="zh-CN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)</a:t>
            </a:r>
            <a:endParaRPr lang="zh-CN" altLang="en-US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20750" y="2827338"/>
            <a:ext cx="78136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橡皮浸入水中变湿后再测重力，会因为橡皮沾水使测量值变大；在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73063" y="3295650"/>
            <a:ext cx="8332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排开水之前测空小桶的重力最好，如果溢出水后再测空小桶的重力，会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73063" y="3770313"/>
            <a:ext cx="57324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因为小桶内壁沾水而使测量值偏大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"/>
          <p:cNvSpPr txBox="1">
            <a:spLocks noChangeArrowheads="1"/>
          </p:cNvSpPr>
          <p:nvPr/>
        </p:nvSpPr>
        <p:spPr bwMode="auto">
          <a:xfrm>
            <a:off x="346075" y="1476375"/>
            <a:ext cx="87979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(3)</a:t>
            </a:r>
            <a:r>
              <a:rPr lang="zh-CN" altLang="en-US"/>
              <a:t>某同学用两个小瓶装满细沙，发现小瓶漂浮在水面上，便总结出</a:t>
            </a:r>
            <a:r>
              <a:rPr lang="en-US" altLang="zh-CN"/>
              <a:t>“</a:t>
            </a:r>
            <a:r>
              <a:rPr lang="zh-CN" altLang="en-US"/>
              <a:t>一</a:t>
            </a:r>
            <a:endParaRPr lang="en-US" altLang="zh-CN"/>
          </a:p>
          <a:p>
            <a:pPr eaLnBrk="1" hangingPunct="1"/>
            <a:r>
              <a:rPr lang="zh-CN" altLang="en-US"/>
              <a:t>切物体受到的浮力大小等于物体的重力</a:t>
            </a:r>
            <a:r>
              <a:rPr lang="en-US" altLang="zh-CN"/>
              <a:t>”</a:t>
            </a:r>
            <a:r>
              <a:rPr lang="zh-CN" altLang="en-US"/>
              <a:t>，你认为这个结论是</a:t>
            </a:r>
            <a:r>
              <a:rPr lang="zh-CN" altLang="en-US" u="sng"/>
              <a:t>     </a:t>
            </a:r>
            <a:r>
              <a:rPr lang="en-US" altLang="zh-CN"/>
              <a:t>(</a:t>
            </a:r>
            <a:r>
              <a:rPr lang="zh-CN" altLang="en-US"/>
              <a:t>选填</a:t>
            </a:r>
            <a:endParaRPr lang="en-US" altLang="zh-CN"/>
          </a:p>
          <a:p>
            <a:pPr eaLnBrk="1" hangingPunct="1"/>
            <a:r>
              <a:rPr lang="en-US" altLang="zh-CN"/>
              <a:t>“</a:t>
            </a:r>
            <a:r>
              <a:rPr lang="zh-CN" altLang="en-US"/>
              <a:t>正确</a:t>
            </a:r>
            <a:r>
              <a:rPr lang="en-US" altLang="zh-CN"/>
              <a:t>”</a:t>
            </a:r>
            <a:r>
              <a:rPr lang="zh-CN" altLang="en-US"/>
              <a:t>或</a:t>
            </a:r>
            <a:r>
              <a:rPr lang="en-US" altLang="zh-CN"/>
              <a:t>“</a:t>
            </a:r>
            <a:r>
              <a:rPr lang="zh-CN" altLang="en-US"/>
              <a:t>错误</a:t>
            </a:r>
            <a:r>
              <a:rPr lang="en-US" altLang="zh-CN"/>
              <a:t>”)</a:t>
            </a:r>
            <a:r>
              <a:rPr lang="zh-CN" altLang="en-US"/>
              <a:t>的，理由是</a:t>
            </a:r>
            <a:r>
              <a:rPr lang="en-US" altLang="zh-CN" u="sng"/>
              <a:t>                                  </a:t>
            </a:r>
            <a:r>
              <a:rPr lang="zh-CN" altLang="en-US"/>
              <a:t>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304088" y="1887538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错误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170363" y="2355850"/>
            <a:ext cx="4402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通过一次实验得出的结论具有偶然性 </a:t>
            </a:r>
          </a:p>
        </p:txBody>
      </p:sp>
      <p:pic>
        <p:nvPicPr>
          <p:cNvPr id="69635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052300" y="104013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2"/>
          <a:stretch>
            <a:fillRect/>
          </a:stretch>
        </p:blipFill>
        <p:spPr bwMode="auto">
          <a:xfrm>
            <a:off x="1466850" y="1038225"/>
            <a:ext cx="62103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125663" y="1635125"/>
            <a:ext cx="311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&lt;</a:t>
            </a:r>
            <a:endParaRPr lang="zh-CN" altLang="en-US">
              <a:solidFill>
                <a:srgbClr val="C4000B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457700" y="1635125"/>
            <a:ext cx="438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＝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626100" y="1635125"/>
            <a:ext cx="438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＝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046288" y="3198813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漂浮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162175" y="3819525"/>
            <a:ext cx="311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&lt;</a:t>
            </a:r>
            <a:endParaRPr lang="zh-CN" altLang="en-US">
              <a:solidFill>
                <a:srgbClr val="C4000B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344863" y="3819525"/>
            <a:ext cx="311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&gt;</a:t>
            </a:r>
            <a:endParaRPr lang="zh-CN" altLang="en-US">
              <a:solidFill>
                <a:srgbClr val="C4000B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681663" y="3789363"/>
            <a:ext cx="311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&lt;</a:t>
            </a:r>
            <a:endParaRPr lang="zh-CN" altLang="en-US">
              <a:solidFill>
                <a:srgbClr val="C4000B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494213" y="3817938"/>
            <a:ext cx="438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2.</a:t>
            </a:r>
            <a:r>
              <a:rPr lang="zh-CN" altLang="en-US"/>
              <a:t>应用</a:t>
            </a: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轮船：通过</a:t>
            </a:r>
            <a:r>
              <a:rPr lang="en-US" altLang="zh-CN"/>
              <a:t>①</a:t>
            </a:r>
            <a:r>
              <a:rPr lang="en-US" altLang="zh-CN" u="sng"/>
              <a:t>                   </a:t>
            </a:r>
            <a:r>
              <a:rPr lang="zh-CN" altLang="en-US"/>
              <a:t>的办法增大可利用的浮力。</a:t>
            </a:r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潜水艇：靠改变</a:t>
            </a:r>
            <a:r>
              <a:rPr lang="en-US" altLang="zh-CN"/>
              <a:t>②</a:t>
            </a:r>
            <a:r>
              <a:rPr lang="en-US" altLang="zh-CN" u="sng"/>
              <a:t>           </a:t>
            </a:r>
            <a:r>
              <a:rPr lang="zh-CN" altLang="en-US"/>
              <a:t>的方法来实现上浮或下沉。</a:t>
            </a:r>
          </a:p>
          <a:p>
            <a:pPr eaLnBrk="1" hangingPunct="1"/>
            <a:r>
              <a:rPr lang="en-US" altLang="zh-CN"/>
              <a:t>(3)</a:t>
            </a:r>
            <a:r>
              <a:rPr lang="zh-CN" altLang="en-US"/>
              <a:t>气球和飞艇：充入的是密度</a:t>
            </a:r>
            <a:r>
              <a:rPr lang="en-US" altLang="zh-CN"/>
              <a:t>③</a:t>
            </a:r>
            <a:r>
              <a:rPr lang="en-US" altLang="zh-CN" u="sng"/>
              <a:t>      </a:t>
            </a:r>
            <a:r>
              <a:rPr lang="zh-CN" altLang="en-US"/>
              <a:t>空气的气体。</a:t>
            </a:r>
          </a:p>
          <a:p>
            <a:pPr eaLnBrk="1" hangingPunct="1"/>
            <a:r>
              <a:rPr lang="en-US" altLang="zh-CN"/>
              <a:t>(4)</a:t>
            </a:r>
            <a:r>
              <a:rPr lang="zh-CN" altLang="en-US"/>
              <a:t>密度计：在任何液体中都处于</a:t>
            </a:r>
            <a:r>
              <a:rPr lang="en-US" altLang="zh-CN"/>
              <a:t>④</a:t>
            </a:r>
            <a:r>
              <a:rPr lang="en-US" altLang="zh-CN" u="sng"/>
              <a:t>      </a:t>
            </a:r>
            <a:r>
              <a:rPr lang="zh-CN" altLang="en-US"/>
              <a:t>状态，排开液体的体积越小，该液体密度越大。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357438" y="1031875"/>
            <a:ext cx="24844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增大排开液体的体积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933700" y="1476375"/>
            <a:ext cx="1335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自身重力 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37038" y="1944688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小于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462463" y="2419350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漂浮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23850" y="1527175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</a:rPr>
              <a:t>【</a:t>
            </a:r>
            <a:r>
              <a:rPr lang="zh-CN" altLang="en-US">
                <a:solidFill>
                  <a:srgbClr val="C4000B"/>
                </a:solidFill>
              </a:rPr>
              <a:t>图片</a:t>
            </a:r>
            <a:r>
              <a:rPr lang="en-US" altLang="zh-CN">
                <a:solidFill>
                  <a:srgbClr val="C4000B"/>
                </a:solidFill>
              </a:rPr>
              <a:t>】</a:t>
            </a:r>
            <a:endParaRPr lang="zh-CN" altLang="en-US">
              <a:solidFill>
                <a:srgbClr val="C4000B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8475" y="2425700"/>
            <a:ext cx="2800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zh-CN" altLang="en-US"/>
              <a:t>浮沉条件的应用</a:t>
            </a:r>
          </a:p>
          <a:p>
            <a:pPr eaLnBrk="1" hangingPunct="1"/>
            <a:endParaRPr lang="en-US" altLang="zh-CN">
              <a:solidFill>
                <a:srgbClr val="CC0000"/>
              </a:solidFill>
            </a:endParaRPr>
          </a:p>
          <a:p>
            <a:pPr eaLnBrk="1" hangingPunct="1"/>
            <a:r>
              <a:rPr lang="en-US" altLang="zh-CN"/>
              <a:t>1.</a:t>
            </a:r>
            <a:r>
              <a:rPr lang="zh-CN" altLang="en-US"/>
              <a:t>如图所示，人之所以可以浮在</a:t>
            </a:r>
            <a:r>
              <a:rPr lang="en-US" altLang="zh-CN"/>
              <a:t>“</a:t>
            </a:r>
            <a:r>
              <a:rPr lang="zh-CN" altLang="en-US"/>
              <a:t>死海</a:t>
            </a:r>
            <a:r>
              <a:rPr lang="en-US" altLang="zh-CN"/>
              <a:t>”</a:t>
            </a:r>
            <a:r>
              <a:rPr lang="zh-CN" altLang="en-US"/>
              <a:t>水面上看书休闲，是因为海水</a:t>
            </a:r>
          </a:p>
          <a:p>
            <a:pPr eaLnBrk="1" hangingPunct="1"/>
            <a:r>
              <a:rPr lang="zh-CN" altLang="en-US"/>
              <a:t>的密度</a:t>
            </a:r>
            <a:r>
              <a:rPr lang="zh-CN" altLang="en-US" u="sng"/>
              <a:t>     </a:t>
            </a:r>
            <a:r>
              <a:rPr lang="zh-CN" altLang="en-US"/>
              <a:t>人体的密度，人受到的浮力</a:t>
            </a:r>
            <a:r>
              <a:rPr lang="zh-CN" altLang="en-US" u="sng"/>
              <a:t>     </a:t>
            </a:r>
            <a:r>
              <a:rPr lang="zh-CN" altLang="en-US"/>
              <a:t>人的重力</a:t>
            </a:r>
            <a:r>
              <a:rPr lang="en-US" altLang="zh-CN"/>
              <a:t>(</a:t>
            </a:r>
            <a:r>
              <a:rPr lang="zh-CN" altLang="en-US"/>
              <a:t>均选填</a:t>
            </a:r>
            <a:r>
              <a:rPr lang="en-US" altLang="zh-CN"/>
              <a:t>“</a:t>
            </a:r>
            <a:r>
              <a:rPr lang="zh-CN" altLang="en-US"/>
              <a:t>大于</a:t>
            </a:r>
            <a:r>
              <a:rPr lang="en-US" altLang="zh-CN"/>
              <a:t>”</a:t>
            </a:r>
          </a:p>
          <a:p>
            <a:pPr eaLnBrk="1" hangingPunct="1"/>
            <a:r>
              <a:rPr lang="en-US" altLang="zh-CN"/>
              <a:t>“</a:t>
            </a:r>
            <a:r>
              <a:rPr lang="zh-CN" altLang="en-US"/>
              <a:t>等于</a:t>
            </a:r>
            <a:r>
              <a:rPr lang="en-US" altLang="zh-CN"/>
              <a:t>”</a:t>
            </a:r>
            <a:r>
              <a:rPr lang="zh-CN" altLang="en-US"/>
              <a:t>或</a:t>
            </a:r>
            <a:r>
              <a:rPr lang="en-US" altLang="zh-CN"/>
              <a:t>“</a:t>
            </a:r>
            <a:r>
              <a:rPr lang="zh-CN" altLang="en-US"/>
              <a:t>小于”</a:t>
            </a:r>
            <a:r>
              <a:rPr lang="en-US" altLang="zh-CN"/>
              <a:t>) </a:t>
            </a:r>
            <a:endParaRPr lang="zh-CN" altLang="en-US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60463" y="2392363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大于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884738" y="2398713"/>
            <a:ext cx="695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等于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3_A000120140530A99PPBG">
  <a:themeElements>
    <a:clrScheme name="3_A000120140530A99PP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E74E3E"/>
      </a:accent1>
      <a:accent2>
        <a:srgbClr val="E0642C"/>
      </a:accent2>
      <a:accent3>
        <a:srgbClr val="FFFFFF"/>
      </a:accent3>
      <a:accent4>
        <a:srgbClr val="505050"/>
      </a:accent4>
      <a:accent5>
        <a:srgbClr val="F1B2AF"/>
      </a:accent5>
      <a:accent6>
        <a:srgbClr val="CB5A27"/>
      </a:accent6>
      <a:hlink>
        <a:srgbClr val="00B0F0"/>
      </a:hlink>
      <a:folHlink>
        <a:srgbClr val="7F7F7F"/>
      </a:folHlink>
    </a:clrScheme>
    <a:fontScheme name="3_A000120140530A99PPBG">
      <a:majorFont>
        <a:latin typeface="华文中宋"/>
        <a:ea typeface="华文中宋"/>
        <a:cs typeface="Arial"/>
      </a:majorFont>
      <a:minorFont>
        <a:latin typeface="幼圆"/>
        <a:ea typeface="幼圆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A000120140530A99PP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E74E3E"/>
        </a:accent1>
        <a:accent2>
          <a:srgbClr val="E0642C"/>
        </a:accent2>
        <a:accent3>
          <a:srgbClr val="FFFFFF"/>
        </a:accent3>
        <a:accent4>
          <a:srgbClr val="505050"/>
        </a:accent4>
        <a:accent5>
          <a:srgbClr val="F1B2AF"/>
        </a:accent5>
        <a:accent6>
          <a:srgbClr val="CB5A27"/>
        </a:accent6>
        <a:hlink>
          <a:srgbClr val="00B0F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4467</Words>
  <Application>Microsoft Office PowerPoint</Application>
  <PresentationFormat>全屏显示(16:9)</PresentationFormat>
  <Paragraphs>361</Paragraphs>
  <Slides>54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7" baseType="lpstr">
      <vt:lpstr>Arial</vt:lpstr>
      <vt:lpstr>宋体</vt:lpstr>
      <vt:lpstr>黑体</vt:lpstr>
      <vt:lpstr>Courier New</vt:lpstr>
      <vt:lpstr>幼圆</vt:lpstr>
      <vt:lpstr>楷体_GB2312</vt:lpstr>
      <vt:lpstr>Wingdings</vt:lpstr>
      <vt:lpstr>Times New Roman</vt:lpstr>
      <vt:lpstr>楷体</vt:lpstr>
      <vt:lpstr>经典繁仿黑</vt:lpstr>
      <vt:lpstr>华文中宋</vt:lpstr>
      <vt:lpstr>3_A000120140530A99PPBG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2020-12-30T17:09:54Z</cp:lastPrinted>
  <dcterms:created xsi:type="dcterms:W3CDTF">2020-12-30T17:09:54Z</dcterms:created>
  <dcterms:modified xsi:type="dcterms:W3CDTF">2021-02-24T12:17:56Z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