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79.TIF" TargetMode="Externa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80.TIF" TargetMode="Externa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81.TIF" TargetMode="Externa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7.xml"/><Relationship Id="rId7" Type="http://schemas.openxmlformats.org/officeDocument/2006/relationships/tags" Target="../tags/tag4.xml"/><Relationship Id="rId6" Type="http://schemas.openxmlformats.org/officeDocument/2006/relationships/slide" Target="slide18.xml"/><Relationship Id="rId5" Type="http://schemas.openxmlformats.org/officeDocument/2006/relationships/tags" Target="../tags/tag3.xml"/><Relationship Id="rId4" Type="http://schemas.openxmlformats.org/officeDocument/2006/relationships/slide" Target="slide1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82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85.TIF" TargetMode="Externa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77A.TI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76.TIF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77.TIF" TargetMode="Externa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78.TIF" TargetMode="Externa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107690" y="1930400"/>
            <a:ext cx="640334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9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功和机械能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57705" y="3428365"/>
            <a:ext cx="870331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机械能及其转化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96570" y="1026160"/>
            <a:ext cx="111086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命题点：机械能及其转化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如图所示，人造卫星沿椭圆形轨道绕地球运行，当它由近地点向远地点运行时，卫星的动能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，卫星的势能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13" descr="C:\Documents and Settings\Administrator\桌面\江西物理(JK)\N27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975350" y="2779395"/>
            <a:ext cx="2697480" cy="2792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23305" y="5772785"/>
            <a:ext cx="24022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P73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41245" y="222250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8925" y="222250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105791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5005" y="195135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[2019.19(2)，2017.19(1)]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75005" y="266319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75005" y="3116580"/>
            <a:ext cx="111455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现代农业利用喷药无人机喷洒农药，安全又高效，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喷药无人机在农田上方沿水平方向匀速飞行，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同时均匀喷洒农药时，喷药无人机的动能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滑雪运动员沿滑道加速下滑的过程中，他的动能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31910" y="3752215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370" y="431673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49230" y="4843145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4610" y="4852035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53770" y="1593215"/>
            <a:ext cx="104254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弓开如满月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箭去似流星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形容射箭运动员拉弓放箭的情形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那么在这个过程中弓的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会荡秋千的人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不用别人帮助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就能把秋千荡得很高．做法是：当人从高处向下摆时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身体由直立变为下蹲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此过程降低重心高度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将更多的重力势能转化为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能；而从最低点向上摆时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用力将身体由下蹲变为直立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此过程克服身体重力做功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增加了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能．如此循环往复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机械能越积越多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秋千就越荡越高．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921000" y="2239645"/>
            <a:ext cx="1155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弹性势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40475" y="2239645"/>
            <a:ext cx="606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3825" y="3877945"/>
            <a:ext cx="606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9435" y="4410075"/>
            <a:ext cx="1175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4205" y="729615"/>
            <a:ext cx="110128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如图所示，悬挂着两个静止的易拉罐，一个装满湿沙子，另一个是空的．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用相同的力分别推这两个处于静止状态的易拉罐，哪个更难被推动？为什么？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用一个较大的力推装满湿沙子的易拉罐，使它来回摆动起来．假如易拉罐摆动到最高位置的瞬间，绳子突然断了，此刻，易拉罐具有哪种形式的机械能？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08" descr="C:\Documents and Settings\Administrator\桌面\江西物理(JK)\N28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13115" y="3662680"/>
            <a:ext cx="2894965" cy="179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28785" y="5561965"/>
            <a:ext cx="1063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4205" y="3552825"/>
            <a:ext cx="76155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装满湿沙子的易拉罐更难推动，因为装满湿沙子的易拉罐质量大，惯性大，保持其原来状态不变的能力强，故用相同的力去推这两个静止状态的易拉罐，装满湿沙子的易拉罐更难推动；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假如易拉罐摆到最高点位置瞬间，绳子突然断了，此刻易拉罐只具有重力势能．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4680" y="890270"/>
            <a:ext cx="110229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如图所示，是承承在乒乓球比赛中，高抛发球时的情景．不计空气阻力，请你回答下列问题：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在乒乓球上升的过程中，乒乓球的能量是如何转化的？其机械能如何变化？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乒乓球运动到最高点时，是否处于平衡状态？请说明理由．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07" descr="C:\Documents and Settings\Administrator\桌面\江西物理(JK)\N28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227185" y="3366135"/>
            <a:ext cx="2319020" cy="1704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991090" y="5462905"/>
            <a:ext cx="993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4680" y="3197225"/>
            <a:ext cx="84188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在乒乓球上升的过程中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乒乓球的动能转化为重力势能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由于不计空气的阻力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故机械能守恒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即乒乓球的机械能保持不变；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乒乓球运动到最高点时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处于非平衡状态．因为乒乓球在最高处只受到重力作用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瞬时速度为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之后马上会改变运动状态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故乒乓球在最高点处于非平衡状态．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675005" y="96583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机械能相关探究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(2015.24)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75005" y="1487805"/>
            <a:ext cx="11105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探究篮球反弹性能的强弱与哪些因素有关？【猜想与假设】猜想一：可能与篮球的材质有关；猜想二：可能与篮球的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【制定计划与设计实验】在探究猜想一时，我们只选择材质不同、其他因素都相同的篮球，设计了以下实验方案．方案一：其他条件都相同，用力向下拍不同的篮球，观察比较它们反弹后的高度；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0650" y="3234690"/>
            <a:ext cx="1023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0975" y="3225800"/>
            <a:ext cx="228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球内气压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1510" y="751205"/>
            <a:ext cx="109423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方案二：其他条件都相同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将不同的篮球从同一高度自由下落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观察比较它们反弹后的高度；方案三：其他条件都相同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使不同的篮球反弹到相同的高度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观察比较它们所需自由下落的高度．【评估与交流】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按照方案一探究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其不足之处是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按照方案二探究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篮球反弹后的高度越高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，反弹性能就越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；像这种用反弹的高度来表示篮球反弹性能强弱的方法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在物理学上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我们把这种研究方法称之为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按照方案三探究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篮球所需自由下落的高度越高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反弹性能就越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>
                <a:ea typeface="宋体" panose="02010600030101010101" pitchFamily="2" charset="-122"/>
                <a:sym typeface="+mn-ea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556250" y="3570605"/>
            <a:ext cx="4492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不容易控制手向下拍球的力相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80500" y="414782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6725" y="5233670"/>
            <a:ext cx="114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90455" y="5782310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弱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4725" y="2391410"/>
            <a:ext cx="10242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【拓展应用】类比于机械效率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我们可以用篮球反弹后的机械能与反弹前的机械能的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来描述篮球反弹性能的强弱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其值越大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则反弹性能就越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393950" y="3591560"/>
            <a:ext cx="840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1130" y="4124325"/>
            <a:ext cx="51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0964" y="80200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610" y="129540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探究动能的大小跟哪些因素有关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90330" y="363220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9415" y="1812925"/>
            <a:ext cx="114109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【提出问题和假设】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动能的大小可能与物体的质量、速度有关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实验主要器材及作用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两个质量不同的钢球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探究动能大小与质量的关系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控制钢球速度的大小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水平面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使物体在竖直方向上受到的重力和支持力平衡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在水平方向只受到摩擦力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53720" y="702310"/>
            <a:ext cx="111442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通过木块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反映钢球动能的大小，实验中探究的动能是指钢球撞击木块时的动能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．探究物体动能大小与质量的关系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的钢球从斜面的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高度由静止释放，观察木块被推动的距离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．探究物体动能大小与速度的关系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的钢球从斜面的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高度由静止释放，观察木块被推动的距离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不同钢球从斜面同一高度静止释放的目的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使钢球到达水平面时的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同一钢球从斜面不同高度静止释放的目的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使钢球到达水平面时的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4510" y="1332865"/>
            <a:ext cx="1772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移动的距离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03085" y="299085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74605" y="406146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25405" y="2990850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3245" y="406146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81540" y="518096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99320" y="572198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61665" y="181102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355917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1665" y="444690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42360" y="278003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18885" y="278003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1035" y="641985"/>
            <a:ext cx="1102296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【分析现象和数据，总结结论】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根据两个钢球的质量、在斜面上的高度和分别将木块推动的距离总结结论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根据题中给出的数据，总结动能大小受速度和质量哪个影响大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速度影响大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钢球在水平面上不能立即停下的原因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钢球具有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9.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木块在水平面上最终会停下来的原因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10.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比较木块在水平面运动时所受滑动摩擦力的大小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大小相同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11.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实验过程中的能量转化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钢球从斜面上滚下的过程中将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能转化为动能和内能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木块在水平面运动的过程中将动能转化为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若斜面光滑，不计空气阻力，钢球从斜面顶端由静止滚到斜面底端的过程中，其机械能不变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9655" y="257238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4270" y="303276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6835" y="4458970"/>
            <a:ext cx="1165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3090" y="4944110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9445" y="664210"/>
            <a:ext cx="1091247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若水平面绝对光滑，木块受到钢球撞击后将一直做匀速直线运动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若水平面绝对光滑，该实验能否达到探究目的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不能，木块将一直做匀速直线运动，无法比较移动的距离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14.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木块被撞后滑出木板的改进措施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换用质量更大的木块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减小钢球的质量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减小钢球滚下的高度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木块质量较大，确保实验仍有较明显现象的方法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增大钢球下滑的高度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15.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应用实验结论分析超速、超载问题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超速时，质量不变，速度较大，动能较大；超载时，速度不变，质量较大，动能较大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7085" y="2552065"/>
            <a:ext cx="107594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zh-CN" sz="2400">
                <a:ea typeface="宋体" panose="02010600030101010101" pitchFamily="2" charset="-122"/>
              </a:rPr>
              <a:t>物体动能的大小与物体的质量和运动速度有关：质量相同的物体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运动的速度越大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它的动能越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；运动速度相同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的物体，质量越大，它的动能越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133975" y="3198495"/>
            <a:ext cx="617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7125" y="3748405"/>
            <a:ext cx="617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98550" y="97536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55955" y="1559560"/>
            <a:ext cx="11135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　小强在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探究影响动能大小的因素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实验时，用质量分别为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的两个钢球做了如图所示的实验，虚线位置为木块滑动一段距离后停止的位置．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01" descr="C:\Documents and Settings\Administrator\桌面\江西物理(JK)\N28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330700" y="2693035"/>
            <a:ext cx="3369310" cy="3212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81040" y="5982335"/>
            <a:ext cx="885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715" y="1040765"/>
            <a:ext cx="10911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【设计实验与进行实验】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实验中所探究物体的动能是指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木块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钢球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斜面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的动能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该物体的动能是由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能转化来的．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实验通过观察木块被钢球推动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的大小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来比较出钢球对木块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的多少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从而判断钢球动能的大小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这种研究问题的方法叫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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甲、丙实验中让不同质量的两个钢球从同一高度滚下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目的是使两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球到达水平面时具有相同的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；通过实验现象可以得出结论：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245735" y="1649730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钢球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1470" y="2239010"/>
            <a:ext cx="1104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6855" y="280606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29240" y="2806065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25535" y="3333750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6585" y="4977130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140" y="4794885"/>
            <a:ext cx="10714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物体的速度一定时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质量越大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动能越大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1680" y="1005840"/>
            <a:ext cx="10709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两图进行的实验，可以探究钢球动能大小与速度的关系．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同桌小红根据乙、丙两图得出结论，物体的动能大小与质量有关，她的看法是否正确？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【交流反思】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钢球在水平面上不能立即停下，是因为钢球具有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，木块最终会停下来是因为受到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如果水平面绝对光滑，木块受到钢球撞击后将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达到该实验探究的目的．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6755" y="1087755"/>
            <a:ext cx="1186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甲、乙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5075" y="217868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635" y="2013585"/>
            <a:ext cx="106883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没有控制钢球撞击木块时的速度相同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21600" y="3829050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0990" y="4396740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9190" y="493649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97560" y="166052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97560" y="2113915"/>
            <a:ext cx="105975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若不用木块，在桌面上铺一条毛巾，钢球动能的大小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用钢球在毛巾表面滚动的距离来体现．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若在甲、乙两次实验中木块在水平面上滑行时受到的摩擦力分别为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“&gt;”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“&lt;”)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实验中若木块移动距离较小，为使实验现象更明显，请你提出一条可行的改进方法：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5180" y="218630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可以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1645" y="3844925"/>
            <a:ext cx="525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6520" y="4922520"/>
            <a:ext cx="2523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减小木块的质量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9140" y="1522730"/>
            <a:ext cx="108311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若在进行甲、乙两图实验时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乙图中木块被撞后滑出木板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为了使木块不滑出木板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需改进乙图实验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再与甲图实验对比．在不改变木板长度的情况下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采取以下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方法．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换用质量更小的钢球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给水平木板铺上毛巾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适当降低钢球的高度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换用一个较重的木块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813685" y="2710815"/>
            <a:ext cx="455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4840" y="681355"/>
            <a:ext cx="110534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实验后，小强联想到在交通事故中，造成安全隐患的因素有汽车的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超速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，进一步想知道，在影响物体动能大小的因素中，哪个对动能影响更大，于是利用实验中的器材进行了实验测定，得到数据如下表：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在忽略斜面阻力粗略计算时，小球到达与斜面底端时的速度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与钢球从斜面上释放的高度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23022" y="3647440"/>
          <a:ext cx="9580880" cy="276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6530"/>
                <a:gridCol w="2788285"/>
                <a:gridCol w="2622550"/>
                <a:gridCol w="2723515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zh-CN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钢球的质量</a:t>
                      </a:r>
                      <a:r>
                        <a:rPr lang="zh-CN" alt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钢球自由滚下的高度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木块被撞后运动的距离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s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/cm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975" y="2080260"/>
            <a:ext cx="114668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分析表格中对应的数据可知，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对物体的动能影响更大，即当发生交通事故时，由此造成的危害更严重．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第一次实验时，若不考虑能量损失，钢球对木块最多可做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的功．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针对汽车的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问题，请你从物理学的角度写一条公益广告语：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46955" y="2144395"/>
            <a:ext cx="96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5515" y="3281045"/>
            <a:ext cx="1500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1.5×10</a:t>
            </a:r>
            <a:r>
              <a:rPr lang="zh-CN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585" y="3658235"/>
            <a:ext cx="114674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为了您和他人的安全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请勿超载、超速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0080" y="201041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动能和势能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[2019.19(2)]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09739" y="82740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930" y="123952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0080" y="2498725"/>
            <a:ext cx="113144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物体由于________而具有的能叫做动能，一切运动的物体都具有动能．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a．运动速度：质量相同的物体，运动速度越______，它的动能越大．例如：汽车加速，动能变大．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b．质量：运动速度相同的物体，质量越________，它的动能也越大，例如：汽车载重越多，动能越大．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82645" y="312039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2595" y="4253230"/>
            <a:ext cx="607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61760" y="5333365"/>
            <a:ext cx="627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2005" y="1111885"/>
            <a:ext cx="105873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如图丁所示的交通标志牌是交通管理部门对不同车型限制的最高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车的制动距离与动能有关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为什么不同的车型的限制不一样？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799" descr="C:\Documents and Settings\Administrator\桌面\江西物理(JK)\N28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852795" y="2952750"/>
            <a:ext cx="2212975" cy="2479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81750" y="5550535"/>
            <a:ext cx="1155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</a:rPr>
              <a:t>例题图丁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63455" y="118427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r>
              <a:rPr lang="zh-CN" sz="1050" b="0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2005" y="1603375"/>
            <a:ext cx="10587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不同车型的车质量不同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在相同制动距离要求内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即动能相同的情况下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应限制速度不同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35305" y="675005"/>
            <a:ext cx="114903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重力势能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物体由于受到重力并处在一定高度时所具有的能．[2019.19(2)]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质量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：当物体所处的位置一定时，物体的质量越________，它具有的重力势能越大．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所处的高度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：当物体的质量一定时，物体所处的位置越高，它具有的重力势能越________．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弹性势能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．定义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：物体由于发生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而具有的能量．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影响因素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：物体的弹性形变越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，它具有的弹性势能就越大．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1075" y="2952750"/>
            <a:ext cx="617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9165" y="4048125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7160" y="5146675"/>
            <a:ext cx="1438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5760" y="5688965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89915" y="99377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89915" y="1529715"/>
            <a:ext cx="112655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机械能：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动能、重力势能和____________统称为机械能．(2015.24【拓展应用】)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机械能守恒：如果只有动能和势能相互转化，尽管动能、势能的大小会变化，但机械能的总和___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_____，或者说，机械能是守恒的．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动能与势能的相互转化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[2019.19(20)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2017.19(1)]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3775" y="1651635"/>
            <a:ext cx="1438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弹性势能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58110" y="2707640"/>
            <a:ext cx="1530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保持不变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1821" descr="C:\Documents and Settings\Administrator\桌面\江西物理(JK)\N277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077720" y="3978910"/>
            <a:ext cx="7952105" cy="2078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558665" y="385826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86065" y="4318635"/>
            <a:ext cx="809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0380" y="5596890"/>
            <a:ext cx="809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86065" y="5596890"/>
            <a:ext cx="809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89940" y="159893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3260" y="2059940"/>
            <a:ext cx="109435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 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日，我国在西昌卫星发射中心用长征三号乙运载火箭以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一箭双星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方式成功发射第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颗北斗导航卫星，卫星在随火箭加速上升过程中，动能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，重力势能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雾炮车是将抑尘剂或水吹送到产生大量灰尘污染现场的上空，产生大量雨雾达到降尘除霾效果的设备．一辆雾炮车正在平直道路上匀速作业，动能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，机械能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4285" y="322707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1130" y="322707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87965" y="4339590"/>
            <a:ext cx="800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76425" y="4877435"/>
            <a:ext cx="800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96925" y="90170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796925" y="1677670"/>
            <a:ext cx="108578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命题点：判断力是否做功、弹性势能的影响因素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如图所示，某同学利用橡皮条将模型飞机弹出，在弹出过程中，弹力对飞机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不做功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，橡皮条的弹性势能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" name="图片 -2147481816" descr="C:\Documents and Settings\Administrator\桌面\江西物理(JK)\N27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030720" y="3460750"/>
            <a:ext cx="2632075" cy="2651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09980" y="284861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6585" y="2848610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5310" y="998220"/>
            <a:ext cx="109270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命题点：机械能及其转化、参照物的选取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如图所示，王先生到游乐场乘坐过山车，当过山车从顶端向下运动时，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能和内能，过山车快速运动时，王先生感到天旋地转，他是以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为参照物．</a:t>
            </a:r>
            <a:endParaRPr lang="zh-CN" altLang="en-US" sz="2400"/>
          </a:p>
        </p:txBody>
      </p:sp>
      <p:pic>
        <p:nvPicPr>
          <p:cNvPr id="2" name="图片 -2147481815" descr="C:\Documents and Settings\Administrator\桌面\江西物理(JK)\N27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038850" y="3121025"/>
            <a:ext cx="2954020" cy="2545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81445" y="5801360"/>
            <a:ext cx="2068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b="0">
                <a:cs typeface="仿宋_GB2312" charset="0"/>
              </a:rPr>
              <a:t>英国物理教材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P95)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03510" y="1649730"/>
            <a:ext cx="1154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重力势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5990" y="2187575"/>
            <a:ext cx="556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705" y="2746375"/>
            <a:ext cx="218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自己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过山车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1375" y="723265"/>
            <a:ext cx="105086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命题点：机械能及其转化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如图所示，把一个铁锁用绳子悬挂起来，将铁锁拉到自己的鼻子附近，稳定后松手，铁锁向前摆去．铁锁摆回时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打到鼻子，你判断的理由是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814" descr="C:\Documents and Settings\Administrator\桌面\江西物理(JK)\N27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837555" y="3009900"/>
            <a:ext cx="3738245" cy="2869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51980" y="5879465"/>
            <a:ext cx="2514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P72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07785" y="1904365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8840" y="2294890"/>
            <a:ext cx="10508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铁锁受到空气阻力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在摆动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克服阻力做功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能转化为内能，机械能总量减小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e7e4a9e2-cef2-436c-89da-a06a1e28788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6325</Words>
  <Application>WPS 演示</Application>
  <PresentationFormat>宽屏</PresentationFormat>
  <Paragraphs>422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