
<file path=[Content_Types].xml><?xml version="1.0" encoding="utf-8"?>
<Types xmlns="http://schemas.openxmlformats.org/package/2006/content-types">
  <Default Extension="rels" ContentType="application/vnd.openxmlformats-package.relationships+xml"/>
  <Default Extension="xml" ContentType="application/xml"/>
  <Default Extension="jpeg" ContentType="image/jpeg"/>
  <Default Extension="vml" ContentType="application/vnd.openxmlformats-officedocument.vmlDrawing"/>
  <Default Extension="docx" ContentType="application/vnd.openxmlformats-officedocument.wordprocessingml.document"/>
  <Default Extension="emf" ContentType="image/x-emf"/>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Java 20.11-->
<p:presentation xmlns:r="http://schemas.openxmlformats.org/officeDocument/2006/relationships" xmlns:a="http://schemas.openxmlformats.org/drawingml/2006/main" xmlns:p="http://schemas.openxmlformats.org/presentationml/2006/main">
  <p:sldMasterIdLst>
    <p:sldMasterId id="2147483648" r:id="rId1"/>
  </p:sldMasterIdLst>
  <p:notesMasterIdLst>
    <p:notesMasterId r:id="rId2"/>
  </p:notesMasterIdLst>
  <p:handoutMasterIdLst>
    <p:handoutMasterId r:id="rId3"/>
  </p:handoutMasterIdLst>
  <p:sldIdLst>
    <p:sldId id="261" r:id="rId4"/>
    <p:sldId id="260" r:id="rId5"/>
    <p:sldId id="339" r:id="rId6"/>
    <p:sldId id="265" r:id="rId7"/>
    <p:sldId id="581" r:id="rId8"/>
    <p:sldId id="306" r:id="rId9"/>
    <p:sldId id="462" r:id="rId10"/>
    <p:sldId id="582" r:id="rId11"/>
    <p:sldId id="290" r:id="rId12"/>
    <p:sldId id="324" r:id="rId13"/>
    <p:sldId id="590" r:id="rId14"/>
    <p:sldId id="520" r:id="rId15"/>
    <p:sldId id="521" r:id="rId16"/>
    <p:sldId id="522" r:id="rId17"/>
    <p:sldId id="591" r:id="rId18"/>
    <p:sldId id="523" r:id="rId19"/>
    <p:sldId id="410" r:id="rId20"/>
    <p:sldId id="583" r:id="rId21"/>
    <p:sldId id="584" r:id="rId22"/>
    <p:sldId id="585" r:id="rId23"/>
    <p:sldId id="586" r:id="rId24"/>
    <p:sldId id="411" r:id="rId25"/>
    <p:sldId id="488" r:id="rId26"/>
    <p:sldId id="571" r:id="rId27"/>
    <p:sldId id="572" r:id="rId28"/>
    <p:sldId id="587" r:id="rId29"/>
    <p:sldId id="573" r:id="rId30"/>
    <p:sldId id="574" r:id="rId31"/>
    <p:sldId id="575" r:id="rId32"/>
    <p:sldId id="576" r:id="rId33"/>
    <p:sldId id="577" r:id="rId34"/>
    <p:sldId id="578" r:id="rId35"/>
    <p:sldId id="579" r:id="rId36"/>
    <p:sldId id="580" r:id="rId37"/>
    <p:sldId id="374" r:id="rId38"/>
    <p:sldId id="588" r:id="rId39"/>
    <p:sldId id="375" r:id="rId40"/>
    <p:sldId id="589" r:id="rId41"/>
    <p:sldId id="367" r:id="rId42"/>
    <p:sldId id="368" r:id="rId43"/>
    <p:sldId id="592" r:id="rId44"/>
    <p:sldId id="560" r:id="rId45"/>
    <p:sldId id="593" r:id="rId46"/>
    <p:sldId id="561" r:id="rId47"/>
    <p:sldId id="562" r:id="rId48"/>
    <p:sldId id="563" r:id="rId49"/>
  </p:sldIdLst>
  <p:sldSz cx="12190095" cy="6859270"/>
  <p:notesSz cx="6858000" cy="9144000"/>
  <p:custDataLst>
    <p:tags r:id="rId50"/>
  </p:custDataLst>
  <p:defaultTextStyle>
    <a:defPPr>
      <a:defRPr lang="zh-CN"/>
    </a:defPPr>
    <a:lvl1pPr marL="0" algn="l" defTabSz="1219200" rtl="0" eaLnBrk="1" latinLnBrk="0" hangingPunct="1">
      <a:defRPr sz="2400" kern="1200">
        <a:solidFill>
          <a:schemeClr val="tx1"/>
        </a:solidFill>
        <a:latin typeface="+mn-lt"/>
        <a:ea typeface="+mn-ea"/>
        <a:cs typeface="+mn-cs"/>
      </a:defRPr>
    </a:lvl1pPr>
    <a:lvl2pPr marL="609600" algn="l" defTabSz="1219200" rtl="0" eaLnBrk="1" latinLnBrk="0" hangingPunct="1">
      <a:defRPr sz="2400" kern="1200">
        <a:solidFill>
          <a:schemeClr val="tx1"/>
        </a:solidFill>
        <a:latin typeface="+mn-lt"/>
        <a:ea typeface="+mn-ea"/>
        <a:cs typeface="+mn-cs"/>
      </a:defRPr>
    </a:lvl2pPr>
    <a:lvl3pPr marL="1219200" algn="l" defTabSz="1219200" rtl="0" eaLnBrk="1" latinLnBrk="0" hangingPunct="1">
      <a:defRPr sz="2400" kern="1200">
        <a:solidFill>
          <a:schemeClr val="tx1"/>
        </a:solidFill>
        <a:latin typeface="+mn-lt"/>
        <a:ea typeface="+mn-ea"/>
        <a:cs typeface="+mn-cs"/>
      </a:defRPr>
    </a:lvl3pPr>
    <a:lvl4pPr marL="1828165" algn="l" defTabSz="1219200" rtl="0" eaLnBrk="1" latinLnBrk="0" hangingPunct="1">
      <a:defRPr sz="2400" kern="1200">
        <a:solidFill>
          <a:schemeClr val="tx1"/>
        </a:solidFill>
        <a:latin typeface="+mn-lt"/>
        <a:ea typeface="+mn-ea"/>
        <a:cs typeface="+mn-cs"/>
      </a:defRPr>
    </a:lvl4pPr>
    <a:lvl5pPr marL="2437765" algn="l" defTabSz="1219200" rtl="0" eaLnBrk="1" latinLnBrk="0" hangingPunct="1">
      <a:defRPr sz="2400" kern="1200">
        <a:solidFill>
          <a:schemeClr val="tx1"/>
        </a:solidFill>
        <a:latin typeface="+mn-lt"/>
        <a:ea typeface="+mn-ea"/>
        <a:cs typeface="+mn-cs"/>
      </a:defRPr>
    </a:lvl5pPr>
    <a:lvl6pPr marL="3047365" algn="l" defTabSz="1219200" rtl="0" eaLnBrk="1" latinLnBrk="0" hangingPunct="1">
      <a:defRPr sz="2400" kern="1200">
        <a:solidFill>
          <a:schemeClr val="tx1"/>
        </a:solidFill>
        <a:latin typeface="+mn-lt"/>
        <a:ea typeface="+mn-ea"/>
        <a:cs typeface="+mn-cs"/>
      </a:defRPr>
    </a:lvl6pPr>
    <a:lvl7pPr marL="3656965" algn="l" defTabSz="1219200" rtl="0" eaLnBrk="1" latinLnBrk="0" hangingPunct="1">
      <a:defRPr sz="2400" kern="1200">
        <a:solidFill>
          <a:schemeClr val="tx1"/>
        </a:solidFill>
        <a:latin typeface="+mn-lt"/>
        <a:ea typeface="+mn-ea"/>
        <a:cs typeface="+mn-cs"/>
      </a:defRPr>
    </a:lvl7pPr>
    <a:lvl8pPr marL="4266565" algn="l" defTabSz="1219200" rtl="0" eaLnBrk="1" latinLnBrk="0" hangingPunct="1">
      <a:defRPr sz="2400" kern="1200">
        <a:solidFill>
          <a:schemeClr val="tx1"/>
        </a:solidFill>
        <a:latin typeface="+mn-lt"/>
        <a:ea typeface="+mn-ea"/>
        <a:cs typeface="+mn-cs"/>
      </a:defRPr>
    </a:lvl8pPr>
    <a:lvl9pPr marL="4876165" algn="l" defTabSz="1219200" rtl="0" eaLnBrk="1" latinLnBrk="0" hangingPunct="1">
      <a:defRPr sz="24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02" autoAdjust="0"/>
    <p:restoredTop sz="94712" autoAdjust="0"/>
  </p:normalViewPr>
  <p:slideViewPr>
    <p:cSldViewPr>
      <p:cViewPr varScale="1">
        <p:scale>
          <a:sx n="114" d="100"/>
          <a:sy n="114" d="100"/>
        </p:scale>
        <p:origin x="-438" y="-96"/>
      </p:cViewPr>
      <p:guideLst>
        <p:guide orient="horz" pos="2161"/>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48" d="100"/>
          <a:sy n="48" d="100"/>
        </p:scale>
        <p:origin x="-2340" y="-84"/>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7.xml" /><Relationship Id="rId11" Type="http://schemas.openxmlformats.org/officeDocument/2006/relationships/slide" Target="slides/slide8.xml" /><Relationship Id="rId12" Type="http://schemas.openxmlformats.org/officeDocument/2006/relationships/slide" Target="slides/slide9.xml" /><Relationship Id="rId13" Type="http://schemas.openxmlformats.org/officeDocument/2006/relationships/slide" Target="slides/slide10.xml" /><Relationship Id="rId14" Type="http://schemas.openxmlformats.org/officeDocument/2006/relationships/slide" Target="slides/slide11.xml" /><Relationship Id="rId15" Type="http://schemas.openxmlformats.org/officeDocument/2006/relationships/slide" Target="slides/slide12.xml" /><Relationship Id="rId16" Type="http://schemas.openxmlformats.org/officeDocument/2006/relationships/slide" Target="slides/slide13.xml" /><Relationship Id="rId17" Type="http://schemas.openxmlformats.org/officeDocument/2006/relationships/slide" Target="slides/slide14.xml" /><Relationship Id="rId18" Type="http://schemas.openxmlformats.org/officeDocument/2006/relationships/slide" Target="slides/slide15.xml" /><Relationship Id="rId19" Type="http://schemas.openxmlformats.org/officeDocument/2006/relationships/slide" Target="slides/slide16.xml" /><Relationship Id="rId2" Type="http://schemas.openxmlformats.org/officeDocument/2006/relationships/notesMaster" Target="notesMasters/notesMaster1.xml" /><Relationship Id="rId20" Type="http://schemas.openxmlformats.org/officeDocument/2006/relationships/slide" Target="slides/slide17.xml" /><Relationship Id="rId21" Type="http://schemas.openxmlformats.org/officeDocument/2006/relationships/slide" Target="slides/slide18.xml" /><Relationship Id="rId22" Type="http://schemas.openxmlformats.org/officeDocument/2006/relationships/slide" Target="slides/slide19.xml" /><Relationship Id="rId23" Type="http://schemas.openxmlformats.org/officeDocument/2006/relationships/slide" Target="slides/slide20.xml" /><Relationship Id="rId24" Type="http://schemas.openxmlformats.org/officeDocument/2006/relationships/slide" Target="slides/slide21.xml" /><Relationship Id="rId25" Type="http://schemas.openxmlformats.org/officeDocument/2006/relationships/slide" Target="slides/slide22.xml" /><Relationship Id="rId26" Type="http://schemas.openxmlformats.org/officeDocument/2006/relationships/slide" Target="slides/slide23.xml" /><Relationship Id="rId27" Type="http://schemas.openxmlformats.org/officeDocument/2006/relationships/slide" Target="slides/slide24.xml" /><Relationship Id="rId28" Type="http://schemas.openxmlformats.org/officeDocument/2006/relationships/slide" Target="slides/slide25.xml" /><Relationship Id="rId29" Type="http://schemas.openxmlformats.org/officeDocument/2006/relationships/slide" Target="slides/slide26.xml" /><Relationship Id="rId3" Type="http://schemas.openxmlformats.org/officeDocument/2006/relationships/handoutMaster" Target="handoutMasters/handoutMaster1.xml" /><Relationship Id="rId30" Type="http://schemas.openxmlformats.org/officeDocument/2006/relationships/slide" Target="slides/slide27.xml" /><Relationship Id="rId31" Type="http://schemas.openxmlformats.org/officeDocument/2006/relationships/slide" Target="slides/slide28.xml" /><Relationship Id="rId32" Type="http://schemas.openxmlformats.org/officeDocument/2006/relationships/slide" Target="slides/slide29.xml" /><Relationship Id="rId33" Type="http://schemas.openxmlformats.org/officeDocument/2006/relationships/slide" Target="slides/slide30.xml" /><Relationship Id="rId34" Type="http://schemas.openxmlformats.org/officeDocument/2006/relationships/slide" Target="slides/slide31.xml" /><Relationship Id="rId35" Type="http://schemas.openxmlformats.org/officeDocument/2006/relationships/slide" Target="slides/slide32.xml" /><Relationship Id="rId36" Type="http://schemas.openxmlformats.org/officeDocument/2006/relationships/slide" Target="slides/slide33.xml" /><Relationship Id="rId37" Type="http://schemas.openxmlformats.org/officeDocument/2006/relationships/slide" Target="slides/slide34.xml" /><Relationship Id="rId38" Type="http://schemas.openxmlformats.org/officeDocument/2006/relationships/slide" Target="slides/slide35.xml" /><Relationship Id="rId39" Type="http://schemas.openxmlformats.org/officeDocument/2006/relationships/slide" Target="slides/slide36.xml" /><Relationship Id="rId4" Type="http://schemas.openxmlformats.org/officeDocument/2006/relationships/slide" Target="slides/slide1.xml" /><Relationship Id="rId40" Type="http://schemas.openxmlformats.org/officeDocument/2006/relationships/slide" Target="slides/slide37.xml" /><Relationship Id="rId41" Type="http://schemas.openxmlformats.org/officeDocument/2006/relationships/slide" Target="slides/slide38.xml" /><Relationship Id="rId42" Type="http://schemas.openxmlformats.org/officeDocument/2006/relationships/slide" Target="slides/slide39.xml" /><Relationship Id="rId43" Type="http://schemas.openxmlformats.org/officeDocument/2006/relationships/slide" Target="slides/slide40.xml" /><Relationship Id="rId44" Type="http://schemas.openxmlformats.org/officeDocument/2006/relationships/slide" Target="slides/slide41.xml" /><Relationship Id="rId45" Type="http://schemas.openxmlformats.org/officeDocument/2006/relationships/slide" Target="slides/slide42.xml" /><Relationship Id="rId46" Type="http://schemas.openxmlformats.org/officeDocument/2006/relationships/slide" Target="slides/slide43.xml" /><Relationship Id="rId47" Type="http://schemas.openxmlformats.org/officeDocument/2006/relationships/slide" Target="slides/slide44.xml" /><Relationship Id="rId48" Type="http://schemas.openxmlformats.org/officeDocument/2006/relationships/slide" Target="slides/slide45.xml" /><Relationship Id="rId49" Type="http://schemas.openxmlformats.org/officeDocument/2006/relationships/slide" Target="slides/slide46.xml" /><Relationship Id="rId5" Type="http://schemas.openxmlformats.org/officeDocument/2006/relationships/slide" Target="slides/slide2.xml" /><Relationship Id="rId50" Type="http://schemas.openxmlformats.org/officeDocument/2006/relationships/tags" Target="tags/tag63.xml" /><Relationship Id="rId51" Type="http://schemas.openxmlformats.org/officeDocument/2006/relationships/presProps" Target="presProps.xml" /><Relationship Id="rId52" Type="http://schemas.openxmlformats.org/officeDocument/2006/relationships/viewProps" Target="viewProps.xml" /><Relationship Id="rId53" Type="http://schemas.openxmlformats.org/officeDocument/2006/relationships/theme" Target="theme/theme1.xml" /><Relationship Id="rId54" Type="http://schemas.openxmlformats.org/officeDocument/2006/relationships/tableStyles" Target="tableStyles.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slide" Target="slides/slide6.xml" /></Relationships>
</file>

<file path=ppt/drawings/_rels/vmlDrawing1.vml.rels>&#65279;<?xml version="1.0" encoding="utf-8" standalone="yes"?><Relationships xmlns="http://schemas.openxmlformats.org/package/2006/relationships"><Relationship Id="rId1" Type="http://schemas.openxmlformats.org/officeDocument/2006/relationships/image" Target="../media/image3.emf" /><Relationship Id="rId2" Type="http://schemas.openxmlformats.org/officeDocument/2006/relationships/image" Target="../media/image4.emf" /><Relationship Id="rId3" Type="http://schemas.openxmlformats.org/officeDocument/2006/relationships/image" Target="../media/image5.emf" /></Relationships>
</file>

<file path=ppt/drawings/_rels/vmlDrawing10.vml.rels>&#65279;<?xml version="1.0" encoding="utf-8" standalone="yes"?><Relationships xmlns="http://schemas.openxmlformats.org/package/2006/relationships"><Relationship Id="rId1" Type="http://schemas.openxmlformats.org/officeDocument/2006/relationships/image" Target="../media/image51.emf" /></Relationships>
</file>

<file path=ppt/drawings/_rels/vmlDrawing2.vml.rels>&#65279;<?xml version="1.0" encoding="utf-8" standalone="yes"?><Relationships xmlns="http://schemas.openxmlformats.org/package/2006/relationships"><Relationship Id="rId1" Type="http://schemas.openxmlformats.org/officeDocument/2006/relationships/image" Target="../media/image8.emf" /></Relationships>
</file>

<file path=ppt/drawings/_rels/vmlDrawing3.vml.rels>&#65279;<?xml version="1.0" encoding="utf-8" standalone="yes"?><Relationships xmlns="http://schemas.openxmlformats.org/package/2006/relationships"><Relationship Id="rId1" Type="http://schemas.openxmlformats.org/officeDocument/2006/relationships/image" Target="../media/image11.emf" /></Relationships>
</file>

<file path=ppt/drawings/_rels/vmlDrawing4.vml.rels>&#65279;<?xml version="1.0" encoding="utf-8" standalone="yes"?><Relationships xmlns="http://schemas.openxmlformats.org/package/2006/relationships"><Relationship Id="rId1" Type="http://schemas.openxmlformats.org/officeDocument/2006/relationships/image" Target="../media/image17.emf" /></Relationships>
</file>

<file path=ppt/drawings/_rels/vmlDrawing5.vml.rels>&#65279;<?xml version="1.0" encoding="utf-8" standalone="yes"?><Relationships xmlns="http://schemas.openxmlformats.org/package/2006/relationships"><Relationship Id="rId1" Type="http://schemas.openxmlformats.org/officeDocument/2006/relationships/image" Target="../media/image20.emf" /></Relationships>
</file>

<file path=ppt/drawings/_rels/vmlDrawing6.vml.rels>&#65279;<?xml version="1.0" encoding="utf-8" standalone="yes"?><Relationships xmlns="http://schemas.openxmlformats.org/package/2006/relationships"><Relationship Id="rId1" Type="http://schemas.openxmlformats.org/officeDocument/2006/relationships/image" Target="../media/image25.emf" /></Relationships>
</file>

<file path=ppt/drawings/_rels/vmlDrawing7.vml.rels>&#65279;<?xml version="1.0" encoding="utf-8" standalone="yes"?><Relationships xmlns="http://schemas.openxmlformats.org/package/2006/relationships"><Relationship Id="rId1" Type="http://schemas.openxmlformats.org/officeDocument/2006/relationships/image" Target="../media/image37.emf" /></Relationships>
</file>

<file path=ppt/drawings/_rels/vmlDrawing8.vml.rels>&#65279;<?xml version="1.0" encoding="utf-8" standalone="yes"?><Relationships xmlns="http://schemas.openxmlformats.org/package/2006/relationships"><Relationship Id="rId1" Type="http://schemas.openxmlformats.org/officeDocument/2006/relationships/image" Target="../media/image40.emf" /><Relationship Id="rId2" Type="http://schemas.openxmlformats.org/officeDocument/2006/relationships/image" Target="../media/image41.emf" /><Relationship Id="rId3" Type="http://schemas.openxmlformats.org/officeDocument/2006/relationships/image" Target="../media/image42.emf" /><Relationship Id="rId4" Type="http://schemas.openxmlformats.org/officeDocument/2006/relationships/image" Target="../media/image43.emf" /></Relationships>
</file>

<file path=ppt/drawings/_rels/vmlDrawing9.vml.rels>&#65279;<?xml version="1.0" encoding="utf-8" standalone="yes"?><Relationships xmlns="http://schemas.openxmlformats.org/package/2006/relationships"><Relationship Id="rId1" Type="http://schemas.openxmlformats.org/officeDocument/2006/relationships/image" Target="../media/image46.emf" /><Relationship Id="rId2" Type="http://schemas.openxmlformats.org/officeDocument/2006/relationships/image" Target="../media/image47.emf"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13C0901-3DCA-48F9-B0CB-D8F0D1E6B365}" type="datetimeFigureOut">
              <a:rPr lang="zh-CN" altLang="en-US" smtClean="0"/>
              <a:t/>
            </a:fld>
            <a:endParaRPr lang="zh-CN" alt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74D9095-D5A4-4D04-8CEB-69FB25E1308C}" type="slidenum">
              <a:rPr lang="zh-CN" altLang="en-US" smtClean="0"/>
              <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084836C-7D3D-44DD-AD4F-98DBA4D10582}" type="datetimeFigureOut">
              <a:rPr lang="zh-CN" altLang="en-US" smtClean="0"/>
              <a:t/>
            </a:fld>
            <a:endParaRPr lang="zh-CN" altLang="en-US"/>
          </a:p>
        </p:txBody>
      </p:sp>
      <p:sp>
        <p:nvSpPr>
          <p:cNvPr id="4" name="幻灯片图像占位符 3"/>
          <p:cNvSpPr>
            <a:spLocks noGrp="1" noRot="1" noChangeAspect="1"/>
          </p:cNvSpPr>
          <p:nvPr>
            <p:ph type="sldImg" idx="2"/>
          </p:nvPr>
        </p:nvSpPr>
        <p:spPr>
          <a:xfrm>
            <a:off x="382588" y="685800"/>
            <a:ext cx="6092825"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AC9960B-A742-4F79-9BC8-14A4E9893419}" type="slidenum">
              <a:rPr lang="zh-CN" altLang="en-US" smtClean="0"/>
              <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10.xml.rels>&#65279;<?xml version="1.0" encoding="utf-8" standalone="yes"?><Relationships xmlns="http://schemas.openxmlformats.org/package/2006/relationships"><Relationship Id="rId1" Type="http://schemas.openxmlformats.org/officeDocument/2006/relationships/slide" Target="../slides/slide14.xml" /><Relationship Id="rId2" Type="http://schemas.openxmlformats.org/officeDocument/2006/relationships/notesMaster" Target="../notesMasters/notesMaster1.xml" /></Relationships>
</file>

<file path=ppt/notesSlides/_rels/notesSlide11.xml.rels>&#65279;<?xml version="1.0" encoding="utf-8" standalone="yes"?><Relationships xmlns="http://schemas.openxmlformats.org/package/2006/relationships"><Relationship Id="rId1" Type="http://schemas.openxmlformats.org/officeDocument/2006/relationships/slide" Target="../slides/slide15.xml" /><Relationship Id="rId2" Type="http://schemas.openxmlformats.org/officeDocument/2006/relationships/notesMaster" Target="../notesMasters/notesMaster1.xml" /></Relationships>
</file>

<file path=ppt/notesSlides/_rels/notesSlide12.xml.rels>&#65279;<?xml version="1.0" encoding="utf-8" standalone="yes"?><Relationships xmlns="http://schemas.openxmlformats.org/package/2006/relationships"><Relationship Id="rId1" Type="http://schemas.openxmlformats.org/officeDocument/2006/relationships/slide" Target="../slides/slide16.xml" /><Relationship Id="rId2" Type="http://schemas.openxmlformats.org/officeDocument/2006/relationships/notesMaster" Target="../notesMasters/notesMaster1.xml" /></Relationships>
</file>

<file path=ppt/notesSlides/_rels/notesSlide13.xml.rels>&#65279;<?xml version="1.0" encoding="utf-8" standalone="yes"?><Relationships xmlns="http://schemas.openxmlformats.org/package/2006/relationships"><Relationship Id="rId1" Type="http://schemas.openxmlformats.org/officeDocument/2006/relationships/slide" Target="../slides/slide17.xml" /><Relationship Id="rId2" Type="http://schemas.openxmlformats.org/officeDocument/2006/relationships/notesMaster" Target="../notesMasters/notesMaster1.xml" /></Relationships>
</file>

<file path=ppt/notesSlides/_rels/notesSlide14.xml.rels>&#65279;<?xml version="1.0" encoding="utf-8" standalone="yes"?><Relationships xmlns="http://schemas.openxmlformats.org/package/2006/relationships"><Relationship Id="rId1" Type="http://schemas.openxmlformats.org/officeDocument/2006/relationships/slide" Target="../slides/slide18.xml" /><Relationship Id="rId2" Type="http://schemas.openxmlformats.org/officeDocument/2006/relationships/notesMaster" Target="../notesMasters/notesMaster1.xml" /></Relationships>
</file>

<file path=ppt/notesSlides/_rels/notesSlide15.xml.rels>&#65279;<?xml version="1.0" encoding="utf-8" standalone="yes"?><Relationships xmlns="http://schemas.openxmlformats.org/package/2006/relationships"><Relationship Id="rId1" Type="http://schemas.openxmlformats.org/officeDocument/2006/relationships/slide" Target="../slides/slide19.xml" /><Relationship Id="rId2" Type="http://schemas.openxmlformats.org/officeDocument/2006/relationships/notesMaster" Target="../notesMasters/notesMaster1.xml" /></Relationships>
</file>

<file path=ppt/notesSlides/_rels/notesSlide16.xml.rels>&#65279;<?xml version="1.0" encoding="utf-8" standalone="yes"?><Relationships xmlns="http://schemas.openxmlformats.org/package/2006/relationships"><Relationship Id="rId1" Type="http://schemas.openxmlformats.org/officeDocument/2006/relationships/slide" Target="../slides/slide20.xml" /><Relationship Id="rId2" Type="http://schemas.openxmlformats.org/officeDocument/2006/relationships/notesMaster" Target="../notesMasters/notesMaster1.xml" /></Relationships>
</file>

<file path=ppt/notesSlides/_rels/notesSlide17.xml.rels>&#65279;<?xml version="1.0" encoding="utf-8" standalone="yes"?><Relationships xmlns="http://schemas.openxmlformats.org/package/2006/relationships"><Relationship Id="rId1" Type="http://schemas.openxmlformats.org/officeDocument/2006/relationships/slide" Target="../slides/slide21.xml" /><Relationship Id="rId2" Type="http://schemas.openxmlformats.org/officeDocument/2006/relationships/notesMaster" Target="../notesMasters/notesMaster1.xml" /></Relationships>
</file>

<file path=ppt/notesSlides/_rels/notesSlide18.xml.rels>&#65279;<?xml version="1.0" encoding="utf-8" standalone="yes"?><Relationships xmlns="http://schemas.openxmlformats.org/package/2006/relationships"><Relationship Id="rId1" Type="http://schemas.openxmlformats.org/officeDocument/2006/relationships/slide" Target="../slides/slide22.xml" /><Relationship Id="rId2" Type="http://schemas.openxmlformats.org/officeDocument/2006/relationships/notesMaster" Target="../notesMasters/notesMaster1.xml" /></Relationships>
</file>

<file path=ppt/notesSlides/_rels/notesSlide19.xml.rels>&#65279;<?xml version="1.0" encoding="utf-8" standalone="yes"?><Relationships xmlns="http://schemas.openxmlformats.org/package/2006/relationships"><Relationship Id="rId1" Type="http://schemas.openxmlformats.org/officeDocument/2006/relationships/slide" Target="../slides/slide23.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20.xml.rels>&#65279;<?xml version="1.0" encoding="utf-8" standalone="yes"?><Relationships xmlns="http://schemas.openxmlformats.org/package/2006/relationships"><Relationship Id="rId1" Type="http://schemas.openxmlformats.org/officeDocument/2006/relationships/slide" Target="../slides/slide24.xml" /><Relationship Id="rId2" Type="http://schemas.openxmlformats.org/officeDocument/2006/relationships/notesMaster" Target="../notesMasters/notesMaster1.xml" /></Relationships>
</file>

<file path=ppt/notesSlides/_rels/notesSlide21.xml.rels>&#65279;<?xml version="1.0" encoding="utf-8" standalone="yes"?><Relationships xmlns="http://schemas.openxmlformats.org/package/2006/relationships"><Relationship Id="rId1" Type="http://schemas.openxmlformats.org/officeDocument/2006/relationships/slide" Target="../slides/slide25.xml" /><Relationship Id="rId2" Type="http://schemas.openxmlformats.org/officeDocument/2006/relationships/notesMaster" Target="../notesMasters/notesMaster1.xml" /></Relationships>
</file>

<file path=ppt/notesSlides/_rels/notesSlide22.xml.rels>&#65279;<?xml version="1.0" encoding="utf-8" standalone="yes"?><Relationships xmlns="http://schemas.openxmlformats.org/package/2006/relationships"><Relationship Id="rId1" Type="http://schemas.openxmlformats.org/officeDocument/2006/relationships/slide" Target="../slides/slide26.xml" /><Relationship Id="rId2" Type="http://schemas.openxmlformats.org/officeDocument/2006/relationships/notesMaster" Target="../notesMasters/notesMaster1.xml" /></Relationships>
</file>

<file path=ppt/notesSlides/_rels/notesSlide23.xml.rels>&#65279;<?xml version="1.0" encoding="utf-8" standalone="yes"?><Relationships xmlns="http://schemas.openxmlformats.org/package/2006/relationships"><Relationship Id="rId1" Type="http://schemas.openxmlformats.org/officeDocument/2006/relationships/slide" Target="../slides/slide27.xml" /><Relationship Id="rId2" Type="http://schemas.openxmlformats.org/officeDocument/2006/relationships/notesMaster" Target="../notesMasters/notesMaster1.xml" /></Relationships>
</file>

<file path=ppt/notesSlides/_rels/notesSlide24.xml.rels>&#65279;<?xml version="1.0" encoding="utf-8" standalone="yes"?><Relationships xmlns="http://schemas.openxmlformats.org/package/2006/relationships"><Relationship Id="rId1" Type="http://schemas.openxmlformats.org/officeDocument/2006/relationships/slide" Target="../slides/slide28.xml" /><Relationship Id="rId2" Type="http://schemas.openxmlformats.org/officeDocument/2006/relationships/notesMaster" Target="../notesMasters/notesMaster1.xml" /></Relationships>
</file>

<file path=ppt/notesSlides/_rels/notesSlide25.xml.rels>&#65279;<?xml version="1.0" encoding="utf-8" standalone="yes"?><Relationships xmlns="http://schemas.openxmlformats.org/package/2006/relationships"><Relationship Id="rId1" Type="http://schemas.openxmlformats.org/officeDocument/2006/relationships/slide" Target="../slides/slide29.xml" /><Relationship Id="rId2" Type="http://schemas.openxmlformats.org/officeDocument/2006/relationships/notesMaster" Target="../notesMasters/notesMaster1.xml" /></Relationships>
</file>

<file path=ppt/notesSlides/_rels/notesSlide26.xml.rels>&#65279;<?xml version="1.0" encoding="utf-8" standalone="yes"?><Relationships xmlns="http://schemas.openxmlformats.org/package/2006/relationships"><Relationship Id="rId1" Type="http://schemas.openxmlformats.org/officeDocument/2006/relationships/slide" Target="../slides/slide30.xml" /><Relationship Id="rId2" Type="http://schemas.openxmlformats.org/officeDocument/2006/relationships/notesMaster" Target="../notesMasters/notesMaster1.xml" /></Relationships>
</file>

<file path=ppt/notesSlides/_rels/notesSlide27.xml.rels>&#65279;<?xml version="1.0" encoding="utf-8" standalone="yes"?><Relationships xmlns="http://schemas.openxmlformats.org/package/2006/relationships"><Relationship Id="rId1" Type="http://schemas.openxmlformats.org/officeDocument/2006/relationships/slide" Target="../slides/slide31.xml" /><Relationship Id="rId2" Type="http://schemas.openxmlformats.org/officeDocument/2006/relationships/notesMaster" Target="../notesMasters/notesMaster1.xml" /></Relationships>
</file>

<file path=ppt/notesSlides/_rels/notesSlide28.xml.rels>&#65279;<?xml version="1.0" encoding="utf-8" standalone="yes"?><Relationships xmlns="http://schemas.openxmlformats.org/package/2006/relationships"><Relationship Id="rId1" Type="http://schemas.openxmlformats.org/officeDocument/2006/relationships/slide" Target="../slides/slide32.xml" /><Relationship Id="rId2" Type="http://schemas.openxmlformats.org/officeDocument/2006/relationships/notesMaster" Target="../notesMasters/notesMaster1.xml" /></Relationships>
</file>

<file path=ppt/notesSlides/_rels/notesSlide29.xml.rels>&#65279;<?xml version="1.0" encoding="utf-8" standalone="yes"?><Relationships xmlns="http://schemas.openxmlformats.org/package/2006/relationships"><Relationship Id="rId1" Type="http://schemas.openxmlformats.org/officeDocument/2006/relationships/slide" Target="../slides/slide33.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30.xml.rels>&#65279;<?xml version="1.0" encoding="utf-8" standalone="yes"?><Relationships xmlns="http://schemas.openxmlformats.org/package/2006/relationships"><Relationship Id="rId1" Type="http://schemas.openxmlformats.org/officeDocument/2006/relationships/slide" Target="../slides/slide34.xml" /><Relationship Id="rId2" Type="http://schemas.openxmlformats.org/officeDocument/2006/relationships/notesMaster" Target="../notesMasters/notesMaster1.xml" /></Relationships>
</file>

<file path=ppt/notesSlides/_rels/notesSlide31.xml.rels>&#65279;<?xml version="1.0" encoding="utf-8" standalone="yes"?><Relationships xmlns="http://schemas.openxmlformats.org/package/2006/relationships"><Relationship Id="rId1" Type="http://schemas.openxmlformats.org/officeDocument/2006/relationships/slide" Target="../slides/slide35.xml" /><Relationship Id="rId2" Type="http://schemas.openxmlformats.org/officeDocument/2006/relationships/notesMaster" Target="../notesMasters/notesMaster1.xml" /></Relationships>
</file>

<file path=ppt/notesSlides/_rels/notesSlide32.xml.rels>&#65279;<?xml version="1.0" encoding="utf-8" standalone="yes"?><Relationships xmlns="http://schemas.openxmlformats.org/package/2006/relationships"><Relationship Id="rId1" Type="http://schemas.openxmlformats.org/officeDocument/2006/relationships/slide" Target="../slides/slide36.xml" /><Relationship Id="rId2" Type="http://schemas.openxmlformats.org/officeDocument/2006/relationships/notesMaster" Target="../notesMasters/notesMaster1.xml" /></Relationships>
</file>

<file path=ppt/notesSlides/_rels/notesSlide33.xml.rels>&#65279;<?xml version="1.0" encoding="utf-8" standalone="yes"?><Relationships xmlns="http://schemas.openxmlformats.org/package/2006/relationships"><Relationship Id="rId1" Type="http://schemas.openxmlformats.org/officeDocument/2006/relationships/slide" Target="../slides/slide37.xml" /><Relationship Id="rId2" Type="http://schemas.openxmlformats.org/officeDocument/2006/relationships/notesMaster" Target="../notesMasters/notesMaster1.xml" /></Relationships>
</file>

<file path=ppt/notesSlides/_rels/notesSlide34.xml.rels>&#65279;<?xml version="1.0" encoding="utf-8" standalone="yes"?><Relationships xmlns="http://schemas.openxmlformats.org/package/2006/relationships"><Relationship Id="rId1" Type="http://schemas.openxmlformats.org/officeDocument/2006/relationships/slide" Target="../slides/slide38.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9.xml" /><Relationship Id="rId2" Type="http://schemas.openxmlformats.org/officeDocument/2006/relationships/notesMaster" Target="../notesMasters/notesMaster1.xml" /></Relationships>
</file>

<file path=ppt/notesSlides/_rels/notesSlide6.xml.rels>&#65279;<?xml version="1.0" encoding="utf-8" standalone="yes"?><Relationships xmlns="http://schemas.openxmlformats.org/package/2006/relationships"><Relationship Id="rId1" Type="http://schemas.openxmlformats.org/officeDocument/2006/relationships/slide" Target="../slides/slide10.xml" /><Relationship Id="rId2" Type="http://schemas.openxmlformats.org/officeDocument/2006/relationships/notesMaster" Target="../notesMasters/notesMaster1.xml" /></Relationships>
</file>

<file path=ppt/notesSlides/_rels/notesSlide7.xml.rels>&#65279;<?xml version="1.0" encoding="utf-8" standalone="yes"?><Relationships xmlns="http://schemas.openxmlformats.org/package/2006/relationships"><Relationship Id="rId1" Type="http://schemas.openxmlformats.org/officeDocument/2006/relationships/slide" Target="../slides/slide11.xml" /><Relationship Id="rId2" Type="http://schemas.openxmlformats.org/officeDocument/2006/relationships/notesMaster" Target="../notesMasters/notesMaster1.xml" /></Relationships>
</file>

<file path=ppt/notesSlides/_rels/notesSlide8.xml.rels>&#65279;<?xml version="1.0" encoding="utf-8" standalone="yes"?><Relationships xmlns="http://schemas.openxmlformats.org/package/2006/relationships"><Relationship Id="rId1" Type="http://schemas.openxmlformats.org/officeDocument/2006/relationships/slide" Target="../slides/slide12.xml" /><Relationship Id="rId2" Type="http://schemas.openxmlformats.org/officeDocument/2006/relationships/notesMaster" Target="../notesMasters/notesMaster1.xml" /></Relationships>
</file>

<file path=ppt/notesSlides/_rels/notesSlide9.xml.rels>&#65279;<?xml version="1.0" encoding="utf-8" standalone="yes"?><Relationships xmlns="http://schemas.openxmlformats.org/package/2006/relationships"><Relationship Id="rId1" Type="http://schemas.openxmlformats.org/officeDocument/2006/relationships/slide" Target="../slides/slide1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14</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15</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16</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17</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18</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19</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20</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21</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22</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23</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24</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25</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26</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27</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28</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29</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30</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31</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32</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4</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34</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35</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36</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37</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38</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5</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9</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10</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11</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12</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p:spTree>
      <p:nvGrpSpPr>
        <p:cNvPr id="1" name=""/>
        <p:cNvGrpSpPr/>
        <p:nvPr/>
      </p:nvGrpSpPr>
      <p:grpSpPr>
        <a:xfrm>
          <a:off x="0" y="0"/>
          <a: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5AC9960B-A742-4F79-9BC8-14A4E9893419}" type="slidenum">
              <a:rPr lang="zh-CN" altLang="en-US" smtClean="0"/>
              <a:t>13</a:t>
            </a:fld>
            <a:endParaRPr lang="zh-CN" altLang="en-US"/>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1.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1.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1.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1.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hasCustomPrompt="1"/>
            <p:custDataLst>
              <p:tags r:id="rId1"/>
            </p:custDataLst>
          </p:nvPr>
        </p:nvSpPr>
        <p:spPr>
          <a:xfrm>
            <a:off x="1198613" y="914569"/>
            <a:ext cx="9797669" cy="2570876"/>
          </a:xfrm>
        </p:spPr>
        <p:txBody>
          <a:bodyPr lIns="90000" tIns="46800" rIns="90000" bIns="46800" anchor="b" anchorCtr="0">
            <a:normAutofit/>
          </a:bodyPr>
          <a:lstStyle>
            <a:lvl1pPr algn="ctr">
              <a:defRPr sz="6000"/>
            </a:lvl1pPr>
          </a:lstStyle>
          <a:p>
            <a:r>
              <a:rPr lang="zh-CN" altLang="en-US"/>
              <a:t>单击此处编辑标题</a:t>
            </a:r>
            <a:endParaRPr lang="zh-CN" altLang="en-US"/>
          </a:p>
        </p:txBody>
      </p:sp>
      <p:sp>
        <p:nvSpPr>
          <p:cNvPr id="3" name="副标题 2"/>
          <p:cNvSpPr>
            <a:spLocks noGrp="1"/>
          </p:cNvSpPr>
          <p:nvPr>
            <p:ph type="subTitle" idx="1" hasCustomPrompt="1"/>
            <p:custDataLst>
              <p:tags r:id="rId2"/>
            </p:custDataLst>
          </p:nvPr>
        </p:nvSpPr>
        <p:spPr>
          <a:xfrm>
            <a:off x="1198613" y="3561059"/>
            <a:ext cx="9797669" cy="1472673"/>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5365" indent="0" algn="ctr">
              <a:buNone/>
              <a:defRPr sz="1600"/>
            </a:lvl6pPr>
            <a:lvl7pPr marL="2742565" indent="0" algn="ctr">
              <a:buNone/>
              <a:defRPr sz="1600"/>
            </a:lvl7pPr>
            <a:lvl8pPr marL="3199765" indent="0" algn="ctr">
              <a:buNone/>
              <a:defRPr sz="1600"/>
            </a:lvl8pPr>
            <a:lvl9pPr marL="3656965" indent="0" algn="ctr">
              <a:buNone/>
              <a:defRPr sz="1600"/>
            </a:lvl9pPr>
          </a:lstStyle>
          <a:p>
            <a:r>
              <a:rPr lang="zh-CN" altLang="en-US"/>
              <a:t>单击此处编辑副标题</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305" y="774143"/>
            <a:ext cx="10971086" cy="5483815"/>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613" y="2484460"/>
            <a:ext cx="9797669" cy="1018989"/>
          </a:xfrm>
        </p:spPr>
        <p:txBody>
          <a:bodyPr vert="horz" lIns="90000" tIns="46800" rIns="90000" bIns="46800" rtlCol="0" anchor="t" anchorCtr="0">
            <a:normAutofit/>
          </a:bodyPr>
          <a:lstStyle>
            <a:lvl1pPr algn="ctr">
              <a:defRPr sz="6000"/>
            </a:lvl1pPr>
          </a:lstStyle>
          <a:p>
            <a:pPr lvl="0"/>
            <a:r>
              <a:rPr>
                <a:sym typeface="+mn-ea"/>
              </a:rPr>
              <a:t>单击此处编辑标题</a:t>
            </a:r>
            <a:endParaRPr>
              <a:sym typeface="+mn-ea"/>
            </a:endParaRPr>
          </a:p>
        </p:txBody>
      </p:sp>
      <p:sp>
        <p:nvSpPr>
          <p:cNvPr id="7" name="文本占位符 6"/>
          <p:cNvSpPr>
            <a:spLocks noGrp="1"/>
          </p:cNvSpPr>
          <p:nvPr>
            <p:ph type="body" sz="quarter" idx="13"/>
            <p:custDataLst>
              <p:tags r:id="rId5"/>
            </p:custDataLst>
          </p:nvPr>
        </p:nvSpPr>
        <p:spPr>
          <a:xfrm>
            <a:off x="1198613" y="3561059"/>
            <a:ext cx="9797669" cy="471687"/>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idx="1"/>
            <p:custDataLst>
              <p:tags r:id="rId2"/>
            </p:custDataLst>
          </p:nvPr>
        </p:nvSpPr>
        <p:spPr>
          <a:xfrm>
            <a:off x="608305" y="1490676"/>
            <a:ext cx="10967486" cy="4760081"/>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9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0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7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489" y="3849113"/>
            <a:ext cx="7767586" cy="766942"/>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489" y="4616055"/>
            <a:ext cx="7767586" cy="867761"/>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5365" indent="0">
              <a:buNone/>
              <a:defRPr sz="1600">
                <a:solidFill>
                  <a:schemeClr val="tx1">
                    <a:tint val="75000"/>
                  </a:schemeClr>
                </a:solidFill>
              </a:defRPr>
            </a:lvl6pPr>
            <a:lvl7pPr marL="2742565" indent="0">
              <a:buNone/>
              <a:defRPr sz="1600">
                <a:solidFill>
                  <a:schemeClr val="tx1">
                    <a:tint val="75000"/>
                  </a:schemeClr>
                </a:solidFill>
              </a:defRPr>
            </a:lvl7pPr>
            <a:lvl8pPr marL="3199765" indent="0">
              <a:buNone/>
              <a:defRPr sz="1600">
                <a:solidFill>
                  <a:schemeClr val="tx1">
                    <a:tint val="75000"/>
                  </a:schemeClr>
                </a:solidFill>
              </a:defRPr>
            </a:lvl8pPr>
            <a:lvl9pPr marL="3656965"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9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0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7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2"/>
            </p:custDataLst>
          </p:nvPr>
        </p:nvSpPr>
        <p:spPr>
          <a:xfrm>
            <a:off x="608305" y="1501478"/>
            <a:ext cx="5175991" cy="4749279"/>
          </a:xfrm>
        </p:spPr>
        <p:txBody>
          <a:bodyPr vert="horz" lIns="90000" tIns="46800" rIns="90000" bIns="4680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3"/>
            </p:custDataLst>
          </p:nvPr>
        </p:nvSpPr>
        <p:spPr>
          <a:xfrm>
            <a:off x="6410598" y="1501478"/>
            <a:ext cx="5175991" cy="4749279"/>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9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0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6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7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文本占位符 2"/>
          <p:cNvSpPr>
            <a:spLocks noGrp="1"/>
          </p:cNvSpPr>
          <p:nvPr>
            <p:ph type="body" idx="1" hasCustomPrompt="1"/>
            <p:custDataLst>
              <p:tags r:id="rId2"/>
            </p:custDataLst>
          </p:nvPr>
        </p:nvSpPr>
        <p:spPr>
          <a:xfrm>
            <a:off x="608305" y="1429465"/>
            <a:ext cx="5341565" cy="381671"/>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305" y="1854343"/>
            <a:ext cx="5341565" cy="4396414"/>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5" name="文本占位符 4"/>
          <p:cNvSpPr>
            <a:spLocks noGrp="1"/>
          </p:cNvSpPr>
          <p:nvPr>
            <p:ph type="body" sz="quarter" idx="3" hasCustomPrompt="1"/>
            <p:custDataLst>
              <p:tags r:id="rId4"/>
            </p:custDataLst>
          </p:nvPr>
        </p:nvSpPr>
        <p:spPr>
          <a:xfrm>
            <a:off x="6234776" y="1421992"/>
            <a:ext cx="5341565" cy="381671"/>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5"/>
            </p:custDataLst>
          </p:nvPr>
        </p:nvSpPr>
        <p:spPr>
          <a:xfrm>
            <a:off x="6234776" y="1854343"/>
            <a:ext cx="5341565" cy="4396414"/>
          </a:xfrm>
        </p:spPr>
        <p:txBody>
          <a:bodyPr vert="horz" lIns="101600" tIns="0" rIns="82550" bIns="0" rtlCol="0">
            <a:normAutofit/>
          </a:body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8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9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0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1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2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3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4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5_自定义版式">
    <p:spTree>
      <p:nvGrpSpPr>
        <p:cNvPr id="1" name=""/>
        <p:cNvGrpSpPr/>
        <p:nvPr/>
      </p:nvGrpSpPr>
      <p:grpSpPr>
        <a:xfrm>
          <a:off x="0" y="0"/>
          <a: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305" y="608513"/>
            <a:ext cx="10967486" cy="705731"/>
          </a:xfrm>
        </p:spPr>
        <p:txBody>
          <a:bodyPr vert="horz" lIns="90000" tIns="46800" rIns="90000" bIns="46800" rtlCol="0" anchor="ctr" anchorCtr="0">
            <a:normAutofit/>
          </a:body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305" y="1555488"/>
            <a:ext cx="5232259" cy="4608853"/>
          </a:xfrm>
        </p:spPr>
        <p:txBody>
          <a:bodyPr vert="horz" lIns="90000" tIns="46800" rIns="90000" bIns="46800" rtlCol="0">
            <a:normAutofit/>
          </a:bodyPr>
          <a:lstStyle>
            <a:lvl1pPr>
              <a:buNone/>
              <a:defRPr sz="1600"/>
            </a:lvl1pPr>
          </a:lstStyle>
          <a:p>
            <a:pPr lvl="0"/>
            <a:endParaRPr>
              <a:sym typeface="+mn-ea"/>
            </a:endParaRPr>
          </a:p>
        </p:txBody>
      </p:sp>
      <p:sp>
        <p:nvSpPr>
          <p:cNvPr id="4" name="文本占位符 3"/>
          <p:cNvSpPr>
            <a:spLocks noGrp="1"/>
          </p:cNvSpPr>
          <p:nvPr>
            <p:ph type="body" sz="half" idx="2"/>
            <p:custDataLst>
              <p:tags r:id="rId2"/>
            </p:custDataLst>
          </p:nvPr>
        </p:nvSpPr>
        <p:spPr>
          <a:xfrm>
            <a:off x="6349408" y="1555488"/>
            <a:ext cx="5226383" cy="4608853"/>
          </a:xfrm>
        </p:spPr>
        <p:txBody>
          <a:bodyPr vert="horz" lIns="90000" tIns="46800" rIns="90000" bIns="46800" rtlCol="0">
            <a:normAutofit/>
          </a:bodyPr>
          <a:lstStyle>
            <a:lvl1pPr>
              <a:buNone/>
              <a:defRPr sz="1600"/>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3201" y="914569"/>
            <a:ext cx="1043837" cy="5030131"/>
          </a:xfrm>
        </p:spPr>
        <p:txBody>
          <a:bodyPr vert="eaVert" lIns="90000" tIns="46800" rIns="90000" bIns="46800" rtlCol="0" anchor="ctr" anchorCtr="0">
            <a:normAutofit/>
          </a:bodyPr>
          <a:lstStyle>
            <a:lvl1pPr>
              <a:buNone/>
              <a:defRPr sz="2800"/>
            </a:lvl1pPr>
          </a:lstStyle>
          <a:p>
            <a:pPr lvl="0"/>
            <a:r>
              <a:rPr>
                <a:sym typeface="+mn-ea"/>
              </a:rPr>
              <a:t>单击此处编辑标题</a:t>
            </a:r>
            <a:endParaRPr>
              <a:sym typeface="+mn-ea"/>
            </a:endParaRPr>
          </a:p>
        </p:txBody>
      </p:sp>
      <p:sp>
        <p:nvSpPr>
          <p:cNvPr id="3" name="竖排文字占位符 2"/>
          <p:cNvSpPr>
            <a:spLocks noGrp="1"/>
          </p:cNvSpPr>
          <p:nvPr>
            <p:ph type="body" orient="vert" idx="1"/>
            <p:custDataLst>
              <p:tags r:id="rId2"/>
            </p:custDataLst>
          </p:nvPr>
        </p:nvSpPr>
        <p:spPr>
          <a:xfrm>
            <a:off x="914257" y="914569"/>
            <a:ext cx="9167767" cy="5030131"/>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6765"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slideLayout" Target="../slideLayouts/slideLayout17.xml" /><Relationship Id="rId18" Type="http://schemas.openxmlformats.org/officeDocument/2006/relationships/slideLayout" Target="../slideLayouts/slideLayout18.xml" /><Relationship Id="rId19" Type="http://schemas.openxmlformats.org/officeDocument/2006/relationships/slideLayout" Target="../slideLayouts/slideLayout19.xml" /><Relationship Id="rId2" Type="http://schemas.openxmlformats.org/officeDocument/2006/relationships/slideLayout" Target="../slideLayouts/slideLayout2.xml" /><Relationship Id="rId20" Type="http://schemas.openxmlformats.org/officeDocument/2006/relationships/slideLayout" Target="../slideLayouts/slideLayout20.xml" /><Relationship Id="rId21" Type="http://schemas.openxmlformats.org/officeDocument/2006/relationships/slideLayout" Target="../slideLayouts/slideLayout21.xml" /><Relationship Id="rId22" Type="http://schemas.openxmlformats.org/officeDocument/2006/relationships/slideLayout" Target="../slideLayouts/slideLayout22.xml" /><Relationship Id="rId23" Type="http://schemas.openxmlformats.org/officeDocument/2006/relationships/slideLayout" Target="../slideLayouts/slideLayout23.xml" /><Relationship Id="rId24" Type="http://schemas.openxmlformats.org/officeDocument/2006/relationships/slideLayout" Target="../slideLayouts/slideLayout24.xml" /><Relationship Id="rId25" Type="http://schemas.openxmlformats.org/officeDocument/2006/relationships/slideLayout" Target="../slideLayouts/slideLayout25.xml" /><Relationship Id="rId26" Type="http://schemas.openxmlformats.org/officeDocument/2006/relationships/slideLayout" Target="../slideLayouts/slideLayout26.xml" /><Relationship Id="rId27" Type="http://schemas.openxmlformats.org/officeDocument/2006/relationships/slideLayout" Target="../slideLayouts/slideLayout27.xml" /><Relationship Id="rId28" Type="http://schemas.openxmlformats.org/officeDocument/2006/relationships/slideLayout" Target="../slideLayouts/slideLayout28.xml" /><Relationship Id="rId29" Type="http://schemas.openxmlformats.org/officeDocument/2006/relationships/slideLayout" Target="../slideLayouts/slideLayout29.xml" /><Relationship Id="rId3" Type="http://schemas.openxmlformats.org/officeDocument/2006/relationships/slideLayout" Target="../slideLayouts/slideLayout3.xml" /><Relationship Id="rId30" Type="http://schemas.openxmlformats.org/officeDocument/2006/relationships/slideLayout" Target="../slideLayouts/slideLayout30.xml" /><Relationship Id="rId31" Type="http://schemas.openxmlformats.org/officeDocument/2006/relationships/slideLayout" Target="../slideLayouts/slideLayout31.xml" /><Relationship Id="rId32" Type="http://schemas.openxmlformats.org/officeDocument/2006/relationships/slideLayout" Target="../slideLayouts/slideLayout32.xml" /><Relationship Id="rId33" Type="http://schemas.openxmlformats.org/officeDocument/2006/relationships/slideLayout" Target="../slideLayouts/slideLayout33.xml" /><Relationship Id="rId34" Type="http://schemas.openxmlformats.org/officeDocument/2006/relationships/slideLayout" Target="../slideLayouts/slideLayout34.xml" /><Relationship Id="rId35" Type="http://schemas.openxmlformats.org/officeDocument/2006/relationships/slideLayout" Target="../slideLayouts/slideLayout35.xml" /><Relationship Id="rId36" Type="http://schemas.openxmlformats.org/officeDocument/2006/relationships/slideLayout" Target="../slideLayouts/slideLayout36.xml" /><Relationship Id="rId37" Type="http://schemas.openxmlformats.org/officeDocument/2006/relationships/slideLayout" Target="../slideLayouts/slideLayout37.xml" /><Relationship Id="rId38" Type="http://schemas.openxmlformats.org/officeDocument/2006/relationships/slideLayout" Target="../slideLayouts/slideLayout38.xml" /><Relationship Id="rId39" Type="http://schemas.openxmlformats.org/officeDocument/2006/relationships/slideLayout" Target="../slideLayouts/slideLayout39.xml" /><Relationship Id="rId4" Type="http://schemas.openxmlformats.org/officeDocument/2006/relationships/slideLayout" Target="../slideLayouts/slideLayout4.xml" /><Relationship Id="rId40" Type="http://schemas.openxmlformats.org/officeDocument/2006/relationships/slideLayout" Target="../slideLayouts/slideLayout40.xml" /><Relationship Id="rId41" Type="http://schemas.openxmlformats.org/officeDocument/2006/relationships/slideLayout" Target="../slideLayouts/slideLayout41.xml" /><Relationship Id="rId42" Type="http://schemas.openxmlformats.org/officeDocument/2006/relationships/slideLayout" Target="../slideLayouts/slideLayout42.xml" /><Relationship Id="rId43" Type="http://schemas.openxmlformats.org/officeDocument/2006/relationships/slideLayout" Target="../slideLayouts/slideLayout43.xml" /><Relationship Id="rId44" Type="http://schemas.openxmlformats.org/officeDocument/2006/relationships/slideLayout" Target="../slideLayouts/slideLayout44.xml" /><Relationship Id="rId45" Type="http://schemas.openxmlformats.org/officeDocument/2006/relationships/slideLayout" Target="../slideLayouts/slideLayout45.xml" /><Relationship Id="rId46" Type="http://schemas.openxmlformats.org/officeDocument/2006/relationships/slideLayout" Target="../slideLayouts/slideLayout46.xml" /><Relationship Id="rId47" Type="http://schemas.openxmlformats.org/officeDocument/2006/relationships/slideLayout" Target="../slideLayouts/slideLayout47.xml" /><Relationship Id="rId48" Type="http://schemas.openxmlformats.org/officeDocument/2006/relationships/slideLayout" Target="../slideLayouts/slideLayout48.xml" /><Relationship Id="rId49" Type="http://schemas.openxmlformats.org/officeDocument/2006/relationships/slideLayout" Target="../slideLayouts/slideLayout49.xml" /><Relationship Id="rId5" Type="http://schemas.openxmlformats.org/officeDocument/2006/relationships/slideLayout" Target="../slideLayouts/slideLayout5.xml" /><Relationship Id="rId50" Type="http://schemas.openxmlformats.org/officeDocument/2006/relationships/slideLayout" Target="../slideLayouts/slideLayout50.xml" /><Relationship Id="rId51" Type="http://schemas.openxmlformats.org/officeDocument/2006/relationships/slideLayout" Target="../slideLayouts/slideLayout51.xml" /><Relationship Id="rId52" Type="http://schemas.openxmlformats.org/officeDocument/2006/relationships/slideLayout" Target="../slideLayouts/slideLayout52.xml" /><Relationship Id="rId53" Type="http://schemas.openxmlformats.org/officeDocument/2006/relationships/slideLayout" Target="../slideLayouts/slideLayout53.xml" /><Relationship Id="rId54" Type="http://schemas.openxmlformats.org/officeDocument/2006/relationships/slideLayout" Target="../slideLayouts/slideLayout54.xml" /><Relationship Id="rId55" Type="http://schemas.openxmlformats.org/officeDocument/2006/relationships/slideLayout" Target="../slideLayouts/slideLayout55.xml" /><Relationship Id="rId56" Type="http://schemas.openxmlformats.org/officeDocument/2006/relationships/slideLayout" Target="../slideLayouts/slideLayout56.xml" /><Relationship Id="rId57" Type="http://schemas.openxmlformats.org/officeDocument/2006/relationships/slideLayout" Target="../slideLayouts/slideLayout57.xml" /><Relationship Id="rId58" Type="http://schemas.openxmlformats.org/officeDocument/2006/relationships/tags" Target="../tags/tag57.xml" /><Relationship Id="rId59" Type="http://schemas.openxmlformats.org/officeDocument/2006/relationships/tags" Target="../tags/tag58.xml" /><Relationship Id="rId6" Type="http://schemas.openxmlformats.org/officeDocument/2006/relationships/slideLayout" Target="../slideLayouts/slideLayout6.xml" /><Relationship Id="rId60" Type="http://schemas.openxmlformats.org/officeDocument/2006/relationships/tags" Target="../tags/tag59.xml" /><Relationship Id="rId61" Type="http://schemas.openxmlformats.org/officeDocument/2006/relationships/tags" Target="../tags/tag60.xml" /><Relationship Id="rId62" Type="http://schemas.openxmlformats.org/officeDocument/2006/relationships/tags" Target="../tags/tag61.xml" /><Relationship Id="rId63" Type="http://schemas.openxmlformats.org/officeDocument/2006/relationships/tags" Target="../tags/tag62.xml" /><Relationship Id="rId64" Type="http://schemas.openxmlformats.org/officeDocument/2006/relationships/theme" Target="../theme/theme1.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标题占位符 1"/>
          <p:cNvSpPr>
            <a:spLocks noGrp="1"/>
          </p:cNvSpPr>
          <p:nvPr>
            <p:ph type="title"/>
            <p:custDataLst>
              <p:tags r:id="rId58"/>
            </p:custDataLst>
          </p:nvPr>
        </p:nvSpPr>
        <p:spPr>
          <a:xfrm>
            <a:off x="608305" y="608513"/>
            <a:ext cx="10967486" cy="705731"/>
          </a:xfrm>
          <a:prstGeom prst="rect">
            <a:avLst/>
          </a:prstGeom>
        </p:spPr>
        <p:txBody>
          <a:bodyPr vert="horz" lIns="90170" tIns="46990" rIns="90170" bIns="46990" rtlCol="0" anchor="ctr" anchorCtr="0">
            <a:normAutofit/>
          </a:bodyPr>
          <a:lstStyle/>
          <a:p>
            <a:r>
              <a:rPr lang="zh-CN" altLang="en-US"/>
              <a:t>单击此处编辑母版标题样式</a:t>
            </a:r>
            <a:endParaRPr lang="zh-CN" altLang="en-US"/>
          </a:p>
        </p:txBody>
      </p:sp>
      <p:sp>
        <p:nvSpPr>
          <p:cNvPr id="3" name="文本占位符 2"/>
          <p:cNvSpPr>
            <a:spLocks noGrp="1"/>
          </p:cNvSpPr>
          <p:nvPr>
            <p:ph type="body" idx="1"/>
            <p:custDataLst>
              <p:tags r:id="rId59"/>
            </p:custDataLst>
          </p:nvPr>
        </p:nvSpPr>
        <p:spPr>
          <a:xfrm>
            <a:off x="608305" y="1490676"/>
            <a:ext cx="10967486" cy="4760081"/>
          </a:xfrm>
          <a:prstGeom prst="rect">
            <a:avLst/>
          </a:prstGeo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custDataLst>
              <p:tags r:id="rId60"/>
            </p:custDataLst>
          </p:nvPr>
        </p:nvSpPr>
        <p:spPr>
          <a:xfrm>
            <a:off x="611904" y="6315569"/>
            <a:ext cx="2699578" cy="316859"/>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61"/>
            </p:custDataLst>
          </p:nvPr>
        </p:nvSpPr>
        <p:spPr>
          <a:xfrm>
            <a:off x="4115357" y="6315569"/>
            <a:ext cx="3959381" cy="316859"/>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6" name="灯片编号占位符 5"/>
          <p:cNvSpPr>
            <a:spLocks noGrp="1"/>
          </p:cNvSpPr>
          <p:nvPr>
            <p:ph type="sldNum" sz="quarter" idx="4"/>
            <p:custDataLst>
              <p:tags r:id="rId62"/>
            </p:custDataLst>
          </p:nvPr>
        </p:nvSpPr>
        <p:spPr>
          <a:xfrm>
            <a:off x="8876213" y="6315569"/>
            <a:ext cx="2699578" cy="316859"/>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0</a:t>
            </a:fld>
            <a:endParaRPr lang="zh-CN" altLang="en-US"/>
          </a:p>
        </p:txBody>
      </p:sp>
    </p:spTree>
    <p:custDataLst>
      <p:tags r:id="rId63"/>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 id="2147483692" r:id="rId44"/>
    <p:sldLayoutId id="2147483693" r:id="rId45"/>
    <p:sldLayoutId id="2147483694" r:id="rId46"/>
    <p:sldLayoutId id="2147483695" r:id="rId47"/>
    <p:sldLayoutId id="2147483696" r:id="rId48"/>
    <p:sldLayoutId id="2147483697" r:id="rId49"/>
    <p:sldLayoutId id="2147483698" r:id="rId50"/>
    <p:sldLayoutId id="2147483699" r:id="rId51"/>
    <p:sldLayoutId id="2147483700" r:id="rId52"/>
    <p:sldLayoutId id="2147483701" r:id="rId53"/>
    <p:sldLayoutId id="2147483702" r:id="rId54"/>
    <p:sldLayoutId id="2147483703" r:id="rId55"/>
    <p:sldLayoutId id="2147483704" r:id="rId56"/>
    <p:sldLayoutId id="2147483705" r:id="rId57"/>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6765"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39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1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3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565"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2565" algn="l" defTabSz="914400" rtl="0" eaLnBrk="1" latinLnBrk="0" hangingPunct="1">
        <a:defRPr sz="1800" kern="1200">
          <a:solidFill>
            <a:schemeClr val="tx1"/>
          </a:solidFill>
          <a:latin typeface="+mn-lt"/>
          <a:ea typeface="+mn-ea"/>
          <a:cs typeface="+mn-cs"/>
        </a:defRPr>
      </a:lvl7pPr>
      <a:lvl8pPr marL="3199765" algn="l" defTabSz="914400" rtl="0" eaLnBrk="1" latinLnBrk="0" hangingPunct="1">
        <a:defRPr sz="1800" kern="1200">
          <a:solidFill>
            <a:schemeClr val="tx1"/>
          </a:solidFill>
          <a:latin typeface="+mn-lt"/>
          <a:ea typeface="+mn-ea"/>
          <a:cs typeface="+mn-cs"/>
        </a:defRPr>
      </a:lvl8pPr>
      <a:lvl9pPr marL="3656965"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notesSlide" Target="../notesSlides/notesSlide6.xml" /><Relationship Id="rId3" Type="http://schemas.openxmlformats.org/officeDocument/2006/relationships/package" Target="../embeddings/Document6.docx" TargetMode="Internal" /><Relationship Id="rId4" Type="http://schemas.openxmlformats.org/officeDocument/2006/relationships/image" Target="../media/image17.emf" /><Relationship Id="rId5" Type="http://schemas.openxmlformats.org/officeDocument/2006/relationships/vmlDrawing" Target="../drawings/vmlDrawing4.vml"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notesSlide" Target="../notesSlides/notesSlide7.xml" /><Relationship Id="rId3" Type="http://schemas.openxmlformats.org/officeDocument/2006/relationships/image" Target="../media/image18.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notesSlide" Target="../notesSlides/notesSlide8.xml" /><Relationship Id="rId3" Type="http://schemas.openxmlformats.org/officeDocument/2006/relationships/image" Target="../media/image19.jpeg" /><Relationship Id="rId4" Type="http://schemas.openxmlformats.org/officeDocument/2006/relationships/package" Target="../embeddings/Document7.docx" TargetMode="Internal" /><Relationship Id="rId5" Type="http://schemas.openxmlformats.org/officeDocument/2006/relationships/image" Target="../media/image20.emf" /><Relationship Id="rId6" Type="http://schemas.openxmlformats.org/officeDocument/2006/relationships/vmlDrawing" Target="../drawings/vmlDrawing5.vml"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notesSlide" Target="../notesSlides/notesSlide9.xml" /><Relationship Id="rId3" Type="http://schemas.openxmlformats.org/officeDocument/2006/relationships/image" Target="../media/image21.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notesSlide" Target="../notesSlides/notesSlide10.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notesSlide" Target="../notesSlides/notesSlide11.xml" /><Relationship Id="rId3" Type="http://schemas.openxmlformats.org/officeDocument/2006/relationships/image" Target="../media/image22.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notesSlide" Target="../notesSlides/notesSlide12.xml" /><Relationship Id="rId3" Type="http://schemas.openxmlformats.org/officeDocument/2006/relationships/image" Target="../media/image23.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notesSlide" Target="../notesSlides/notesSlide13.xml" /><Relationship Id="rId3" Type="http://schemas.openxmlformats.org/officeDocument/2006/relationships/image" Target="../media/image24.jpeg" /><Relationship Id="rId4" Type="http://schemas.openxmlformats.org/officeDocument/2006/relationships/package" Target="../embeddings/Document8.docx" TargetMode="Internal" /><Relationship Id="rId5" Type="http://schemas.openxmlformats.org/officeDocument/2006/relationships/image" Target="../media/image25.emf" /><Relationship Id="rId6" Type="http://schemas.openxmlformats.org/officeDocument/2006/relationships/image" Target="../media/image26.jpeg" /><Relationship Id="rId7" Type="http://schemas.openxmlformats.org/officeDocument/2006/relationships/image" Target="../media/image27.jpeg" /><Relationship Id="rId8" Type="http://schemas.openxmlformats.org/officeDocument/2006/relationships/vmlDrawing" Target="../drawings/vmlDrawing6.v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notesSlide" Target="../notesSlides/notesSlide14.xm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notesSlide" Target="../notesSlides/notesSlide15.xml"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notesSlide" Target="../notesSlides/notesSlide1.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31.xml" /><Relationship Id="rId2" Type="http://schemas.openxmlformats.org/officeDocument/2006/relationships/notesSlide" Target="../notesSlides/notesSlide16.xml"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32.xml" /><Relationship Id="rId2" Type="http://schemas.openxmlformats.org/officeDocument/2006/relationships/notesSlide" Target="../notesSlides/notesSlide17.xml" /><Relationship Id="rId3" Type="http://schemas.openxmlformats.org/officeDocument/2006/relationships/image" Target="../media/image28.jpeg" /><Relationship Id="rId4" Type="http://schemas.openxmlformats.org/officeDocument/2006/relationships/image" Target="../media/image29.jpeg" /><Relationship Id="rId5" Type="http://schemas.openxmlformats.org/officeDocument/2006/relationships/image" Target="../media/image30.jpeg" /><Relationship Id="rId6" Type="http://schemas.openxmlformats.org/officeDocument/2006/relationships/image" Target="../media/image31.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3.xml" /><Relationship Id="rId2" Type="http://schemas.openxmlformats.org/officeDocument/2006/relationships/notesSlide" Target="../notesSlides/notesSlide18.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34.xml" /><Relationship Id="rId2" Type="http://schemas.openxmlformats.org/officeDocument/2006/relationships/notesSlide" Target="../notesSlides/notesSlide19.xml" /><Relationship Id="rId3" Type="http://schemas.openxmlformats.org/officeDocument/2006/relationships/image" Target="../media/image32.jpeg" /><Relationship Id="rId4" Type="http://schemas.openxmlformats.org/officeDocument/2006/relationships/image" Target="../media/image33.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35.xml" /><Relationship Id="rId2" Type="http://schemas.openxmlformats.org/officeDocument/2006/relationships/notesSlide" Target="../notesSlides/notesSlide20.xml"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notesSlide" Target="../notesSlides/notesSlide21.xml" /><Relationship Id="rId3" Type="http://schemas.openxmlformats.org/officeDocument/2006/relationships/image" Target="../media/image32.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37.xml" /><Relationship Id="rId2" Type="http://schemas.openxmlformats.org/officeDocument/2006/relationships/notesSlide" Target="../notesSlides/notesSlide22.xml"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38.xml" /><Relationship Id="rId2" Type="http://schemas.openxmlformats.org/officeDocument/2006/relationships/notesSlide" Target="../notesSlides/notesSlide23.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notesSlide" Target="../notesSlides/notesSlide24.xml"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40.xml" /><Relationship Id="rId2" Type="http://schemas.openxmlformats.org/officeDocument/2006/relationships/notesSlide" Target="../notesSlides/notesSlide25.xml"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notesSlide" Target="../notesSlides/notesSlide2.xml" /><Relationship Id="rId3" Type="http://schemas.openxmlformats.org/officeDocument/2006/relationships/image" Target="../media/image1.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41.xml" /><Relationship Id="rId2" Type="http://schemas.openxmlformats.org/officeDocument/2006/relationships/notesSlide" Target="../notesSlides/notesSlide26.xml"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42.xml" /><Relationship Id="rId2" Type="http://schemas.openxmlformats.org/officeDocument/2006/relationships/notesSlide" Target="../notesSlides/notesSlide27.xml" /><Relationship Id="rId3" Type="http://schemas.openxmlformats.org/officeDocument/2006/relationships/image" Target="../media/image34.jpeg" /><Relationship Id="rId4" Type="http://schemas.openxmlformats.org/officeDocument/2006/relationships/image" Target="../media/image35.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notesSlide" Target="../notesSlides/notesSlide28.xml" /><Relationship Id="rId3" Type="http://schemas.openxmlformats.org/officeDocument/2006/relationships/image" Target="../media/image34.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44.xml" /><Relationship Id="rId2" Type="http://schemas.openxmlformats.org/officeDocument/2006/relationships/notesSlide" Target="../notesSlides/notesSlide29.xml" /><Relationship Id="rId3" Type="http://schemas.openxmlformats.org/officeDocument/2006/relationships/image" Target="../media/image36.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45.xml" /><Relationship Id="rId2" Type="http://schemas.openxmlformats.org/officeDocument/2006/relationships/notesSlide" Target="../notesSlides/notesSlide30.xml" /><Relationship Id="rId3" Type="http://schemas.openxmlformats.org/officeDocument/2006/relationships/image" Target="../media/image34.jpeg" /><Relationship Id="rId4" Type="http://schemas.openxmlformats.org/officeDocument/2006/relationships/package" Target="../embeddings/Document9.docx" TargetMode="Internal" /><Relationship Id="rId5" Type="http://schemas.openxmlformats.org/officeDocument/2006/relationships/image" Target="../media/image37.emf" /><Relationship Id="rId6" Type="http://schemas.openxmlformats.org/officeDocument/2006/relationships/vmlDrawing" Target="../drawings/vmlDrawing7.v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notesSlide" Target="../notesSlides/notesSlide31.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47.xml" /><Relationship Id="rId10" Type="http://schemas.openxmlformats.org/officeDocument/2006/relationships/image" Target="../media/image42.emf" /><Relationship Id="rId11" Type="http://schemas.openxmlformats.org/officeDocument/2006/relationships/package" Target="../embeddings/Document13.docx" TargetMode="Internal" /><Relationship Id="rId12" Type="http://schemas.openxmlformats.org/officeDocument/2006/relationships/image" Target="../media/image43.emf" /><Relationship Id="rId13" Type="http://schemas.openxmlformats.org/officeDocument/2006/relationships/vmlDrawing" Target="../drawings/vmlDrawing8.vml" /><Relationship Id="rId2" Type="http://schemas.openxmlformats.org/officeDocument/2006/relationships/notesSlide" Target="../notesSlides/notesSlide32.xml" /><Relationship Id="rId3" Type="http://schemas.openxmlformats.org/officeDocument/2006/relationships/image" Target="../media/image38.jpeg" /><Relationship Id="rId4" Type="http://schemas.openxmlformats.org/officeDocument/2006/relationships/image" Target="../media/image39.jpeg" /><Relationship Id="rId5" Type="http://schemas.openxmlformats.org/officeDocument/2006/relationships/package" Target="../embeddings/Document10.docx" TargetMode="Internal" /><Relationship Id="rId6" Type="http://schemas.openxmlformats.org/officeDocument/2006/relationships/image" Target="../media/image40.emf" /><Relationship Id="rId7" Type="http://schemas.openxmlformats.org/officeDocument/2006/relationships/package" Target="../embeddings/Document11.docx" TargetMode="Internal" /><Relationship Id="rId8" Type="http://schemas.openxmlformats.org/officeDocument/2006/relationships/image" Target="../media/image41.emf" /><Relationship Id="rId9" Type="http://schemas.openxmlformats.org/officeDocument/2006/relationships/package" Target="../embeddings/Document12.docx" TargetMode="Interna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48.xml" /><Relationship Id="rId2" Type="http://schemas.openxmlformats.org/officeDocument/2006/relationships/notesSlide" Target="../notesSlides/notesSlide33.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49.xml" /><Relationship Id="rId2" Type="http://schemas.openxmlformats.org/officeDocument/2006/relationships/notesSlide" Target="../notesSlides/notesSlide34.xml" /><Relationship Id="rId3" Type="http://schemas.openxmlformats.org/officeDocument/2006/relationships/image" Target="../media/image44.jpeg" /><Relationship Id="rId4" Type="http://schemas.openxmlformats.org/officeDocument/2006/relationships/image" Target="../media/image45.jpeg" /><Relationship Id="rId5" Type="http://schemas.openxmlformats.org/officeDocument/2006/relationships/package" Target="../embeddings/Document14.docx" TargetMode="Internal" /><Relationship Id="rId6" Type="http://schemas.openxmlformats.org/officeDocument/2006/relationships/image" Target="../media/image46.emf" /><Relationship Id="rId7" Type="http://schemas.openxmlformats.org/officeDocument/2006/relationships/package" Target="../embeddings/Document15.docx" TargetMode="Internal" /><Relationship Id="rId8" Type="http://schemas.openxmlformats.org/officeDocument/2006/relationships/image" Target="../media/image47.emf" /><Relationship Id="rId9" Type="http://schemas.openxmlformats.org/officeDocument/2006/relationships/vmlDrawing" Target="../drawings/vmlDrawing9.vml"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image" Target="../media/image48.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5.xml" /><Relationship Id="rId10" Type="http://schemas.openxmlformats.org/officeDocument/2006/relationships/vmlDrawing" Target="../drawings/vmlDrawing1.vml" /><Relationship Id="rId2" Type="http://schemas.openxmlformats.org/officeDocument/2006/relationships/notesSlide" Target="../notesSlides/notesSlide3.xml" /><Relationship Id="rId3" Type="http://schemas.openxmlformats.org/officeDocument/2006/relationships/image" Target="../media/image2.jpeg" /><Relationship Id="rId4" Type="http://schemas.openxmlformats.org/officeDocument/2006/relationships/package" Target="../embeddings/Document1.docx" TargetMode="Internal" /><Relationship Id="rId5" Type="http://schemas.openxmlformats.org/officeDocument/2006/relationships/image" Target="../media/image3.emf" /><Relationship Id="rId6" Type="http://schemas.openxmlformats.org/officeDocument/2006/relationships/package" Target="../embeddings/Document2.docx" TargetMode="Internal" /><Relationship Id="rId7" Type="http://schemas.openxmlformats.org/officeDocument/2006/relationships/image" Target="../media/image4.emf" /><Relationship Id="rId8" Type="http://schemas.openxmlformats.org/officeDocument/2006/relationships/package" Target="../embeddings/Document3.docx" TargetMode="Internal" /><Relationship Id="rId9" Type="http://schemas.openxmlformats.org/officeDocument/2006/relationships/image" Target="../media/image5.emf"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51.xml"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52.xml" /><Relationship Id="rId2" Type="http://schemas.openxmlformats.org/officeDocument/2006/relationships/image" Target="../media/image49.jpeg" /><Relationship Id="rId3" Type="http://schemas.openxmlformats.org/officeDocument/2006/relationships/image" Target="../media/image50.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53.xml" /><Relationship Id="rId2" Type="http://schemas.openxmlformats.org/officeDocument/2006/relationships/image" Target="../media/image49.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54.xml" /><Relationship Id="rId2" Type="http://schemas.openxmlformats.org/officeDocument/2006/relationships/package" Target="../embeddings/Document16.docx" TargetMode="Internal" /><Relationship Id="rId3" Type="http://schemas.openxmlformats.org/officeDocument/2006/relationships/image" Target="../media/image51.emf" /><Relationship Id="rId4" Type="http://schemas.openxmlformats.org/officeDocument/2006/relationships/vmlDrawing" Target="../drawings/vmlDrawing10.vml"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55.xml" /><Relationship Id="rId2" Type="http://schemas.openxmlformats.org/officeDocument/2006/relationships/image" Target="../media/image52.jpeg" /><Relationship Id="rId3" Type="http://schemas.openxmlformats.org/officeDocument/2006/relationships/image" Target="../media/image53.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56.xml"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57.xml" /><Relationship Id="rId2" Type="http://schemas.openxmlformats.org/officeDocument/2006/relationships/image" Target="../media/image54.pn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notesSlide" Target="../notesSlides/notesSlide4.xml" /><Relationship Id="rId3" Type="http://schemas.openxmlformats.org/officeDocument/2006/relationships/image" Target="../media/image6.jpeg" /><Relationship Id="rId4" Type="http://schemas.openxmlformats.org/officeDocument/2006/relationships/image" Target="../media/image7.jpeg" /><Relationship Id="rId5" Type="http://schemas.openxmlformats.org/officeDocument/2006/relationships/package" Target="../embeddings/Document4.docx" TargetMode="Internal" /><Relationship Id="rId6" Type="http://schemas.openxmlformats.org/officeDocument/2006/relationships/image" Target="../media/image8.emf" /><Relationship Id="rId7" Type="http://schemas.openxmlformats.org/officeDocument/2006/relationships/vmlDrawing" Target="../drawings/vmlDrawing2.vm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image" Target="../media/image9.jpeg" /><Relationship Id="rId3" Type="http://schemas.openxmlformats.org/officeDocument/2006/relationships/image" Target="../media/image10.jpeg" /><Relationship Id="rId4" Type="http://schemas.openxmlformats.org/officeDocument/2006/relationships/package" Target="../embeddings/Document5.docx" TargetMode="Internal" /><Relationship Id="rId5" Type="http://schemas.openxmlformats.org/officeDocument/2006/relationships/image" Target="../media/image11.emf" /><Relationship Id="rId6" Type="http://schemas.openxmlformats.org/officeDocument/2006/relationships/vmlDrawing" Target="../drawings/vmlDrawing3.vml"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12.jpeg" /><Relationship Id="rId3" Type="http://schemas.openxmlformats.org/officeDocument/2006/relationships/image" Target="../media/image13.jpeg" /><Relationship Id="rId4" Type="http://schemas.openxmlformats.org/officeDocument/2006/relationships/image" Target="../media/image14.jpeg" /><Relationship Id="rId5" Type="http://schemas.openxmlformats.org/officeDocument/2006/relationships/image" Target="../media/image15.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image" Target="../media/image12.jpeg" /><Relationship Id="rId3" Type="http://schemas.openxmlformats.org/officeDocument/2006/relationships/image" Target="../media/image15.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notesSlide" Target="../notesSlides/notesSlide5.xml" /><Relationship Id="rId3" Type="http://schemas.openxmlformats.org/officeDocument/2006/relationships/image" Target="../media/image16.jpe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4" name="组合 3"/>
          <p:cNvGrpSpPr/>
          <p:nvPr/>
        </p:nvGrpSpPr>
        <p:grpSpPr>
          <a:xfrm>
            <a:off x="1523174" y="2501100"/>
            <a:ext cx="9144064" cy="1846659"/>
            <a:chOff x="1523174" y="2501100"/>
            <a:chExt cx="9144064" cy="1846659"/>
          </a:xfrm>
        </p:grpSpPr>
        <p:sp>
          <p:nvSpPr>
            <p:cNvPr id="2" name="文本框 5"/>
            <p:cNvSpPr txBox="1"/>
            <p:nvPr/>
          </p:nvSpPr>
          <p:spPr>
            <a:xfrm>
              <a:off x="1951802" y="2501100"/>
              <a:ext cx="8406064" cy="1846659"/>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eaLnBrk="1" fontAlgn="auto" hangingPunct="1">
                <a:lnSpc>
                  <a:spcPct val="150000"/>
                </a:lnSpc>
                <a:spcBef>
                  <a:spcPct val="0"/>
                </a:spcBef>
                <a:spcAft>
                  <a:spcPct val="0"/>
                </a:spcAft>
                <a:defRPr/>
              </a:pPr>
              <a:r>
                <a:rPr lang="zh-CN" altLang="en-US" sz="4400" b="1" spc="200">
                  <a:solidFill>
                    <a:srgbClr val="1BB18D"/>
                  </a:solidFill>
                  <a:latin typeface="微软雅黑" panose="020b0503020204020204" pitchFamily="34" charset="-122"/>
                  <a:ea typeface="微软雅黑" panose="020b0503020204020204" pitchFamily="34" charset="-122"/>
                </a:rPr>
                <a:t>第 </a:t>
              </a:r>
              <a:r>
                <a:rPr lang="en-US" altLang="zh-CN" sz="4400" b="1" spc="200" smtClean="0">
                  <a:solidFill>
                    <a:srgbClr val="1BB18D"/>
                  </a:solidFill>
                  <a:latin typeface="微软雅黑" panose="020b0503020204020204" pitchFamily="34" charset="-122"/>
                  <a:ea typeface="微软雅黑" panose="020b0503020204020204" pitchFamily="34" charset="-122"/>
                </a:rPr>
                <a:t>15 </a:t>
              </a:r>
              <a:r>
                <a:rPr lang="zh-CN" altLang="en-US" sz="4400" b="1" spc="200" smtClean="0">
                  <a:solidFill>
                    <a:srgbClr val="1BB18D"/>
                  </a:solidFill>
                  <a:latin typeface="微软雅黑" panose="020b0503020204020204" pitchFamily="34" charset="-122"/>
                  <a:ea typeface="微软雅黑" panose="020b0503020204020204" pitchFamily="34" charset="-122"/>
                </a:rPr>
                <a:t>课时</a:t>
              </a:r>
              <a:endParaRPr lang="en-US" altLang="zh-CN" sz="4400" b="1" spc="200" smtClean="0">
                <a:solidFill>
                  <a:srgbClr val="1BB18D"/>
                </a:solidFill>
                <a:latin typeface="微软雅黑" panose="020b0503020204020204" pitchFamily="34" charset="-122"/>
                <a:ea typeface="微软雅黑" panose="020b0503020204020204" pitchFamily="34" charset="-122"/>
              </a:endParaRPr>
            </a:p>
            <a:p>
              <a:pPr algn="ctr">
                <a:lnSpc>
                  <a:spcPct val="150000"/>
                </a:lnSpc>
                <a:defRPr/>
              </a:pPr>
              <a:r>
                <a:rPr lang="zh-CN" altLang="en-US" sz="3200" spc="200" smtClean="0">
                  <a:latin typeface="微软雅黑" panose="020b0503020204020204" pitchFamily="34" charset="-122"/>
                  <a:ea typeface="微软雅黑" panose="020b0503020204020204" pitchFamily="34" charset="-122"/>
                </a:rPr>
                <a:t>欧姆定律</a:t>
              </a:r>
              <a:endParaRPr lang="zh-CN" altLang="en-US" sz="3200" spc="200" smtClean="0">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1523174" y="3501232"/>
              <a:ext cx="9144064" cy="1588"/>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grpSp>
        <p:nvGrpSpPr>
          <p:cNvPr id="19" name="组合 18"/>
          <p:cNvGrpSpPr/>
          <p:nvPr/>
        </p:nvGrpSpPr>
        <p:grpSpPr>
          <a:xfrm>
            <a:off x="1023108" y="1000902"/>
            <a:ext cx="10501386" cy="4504686"/>
            <a:chOff x="1023108" y="1000902"/>
            <a:chExt cx="10501386" cy="4504686"/>
          </a:xfrm>
        </p:grpSpPr>
        <p:sp>
          <p:nvSpPr>
            <p:cNvPr id="18" name="TextBox 26"/>
            <p:cNvSpPr txBox="1">
              <a:spLocks noChangeArrowheads="1"/>
            </p:cNvSpPr>
            <p:nvPr/>
          </p:nvSpPr>
          <p:spPr bwMode="auto">
            <a:xfrm>
              <a:off x="1023108" y="1000902"/>
              <a:ext cx="10501386" cy="4504686"/>
            </a:xfrm>
            <a:prstGeom prst="rect">
              <a:avLst/>
            </a:prstGeom>
            <a:solidFill>
              <a:schemeClr val="bg1">
                <a:lumMod val="95000"/>
              </a:schemeClr>
            </a:solidFill>
            <a:ln w="9525">
              <a:noFill/>
              <a:miter lim="800000"/>
            </a:ln>
          </p:spPr>
          <p:txBody>
            <a:bodyPr wrap="square" lIns="36000" tIns="36000" rIns="36000" bIns="36000">
              <a:spAutoFit/>
            </a:bodyPr>
            <a:lstStyle/>
            <a:p>
              <a:pPr algn="just">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endParaRPr lang="en-US" altLang="zh-CN">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139265" name="Object 1"/>
            <p:cNvGraphicFramePr>
              <a:graphicFrameLocks noChangeAspect="1"/>
            </p:cNvGraphicFramePr>
            <p:nvPr/>
          </p:nvGraphicFramePr>
          <p:xfrm>
            <a:off x="1237422" y="1072340"/>
            <a:ext cx="10210800" cy="4229100"/>
          </p:xfrm>
          <a:graphic>
            <a:graphicData uri="http://schemas.openxmlformats.org/presentationml/2006/ole">
              <mc:AlternateContent>
                <mc:Choice xmlns:v="urn:schemas-microsoft-com:vml" Requires="v">
                  <p:oleObj spid="_x0000_s1043" name="文档" r:id="rId3" imgW="8604885" imgH="3575685" progId="Word.Document.12">
                    <p:embed/>
                  </p:oleObj>
                </mc:Choice>
                <mc:Fallback>
                  <p:oleObj name="文档" r:id="rId3" imgW="8604885" imgH="3575685" progId="Word.Document.12">
                    <p:embed/>
                    <p:pic>
                      <p:nvPicPr>
                        <p:cNvPr id="0" name="OLE substitute image"/>
                        <p:cNvPicPr/>
                        <p:nvPr/>
                      </p:nvPicPr>
                      <p:blipFill>
                        <a:blip r:embed="rId4"/>
                        <a:stretch>
                          <a:fillRect/>
                        </a:stretch>
                      </p:blipFill>
                      <p:spPr>
                        <a:xfrm>
                          <a:off x="1237422" y="1072340"/>
                          <a:ext cx="10210800" cy="4229100"/>
                        </a:xfrm>
                        <a:prstGeom prst="rect">
                          <a:avLst/>
                        </a:prstGeom>
                        <a:noFill/>
                        <a:ln w="9525">
                          <a:noFill/>
                        </a:ln>
                      </p:spPr>
                    </p:pic>
                  </p:oleObj>
                </mc:Fallback>
              </mc:AlternateContent>
            </a:graphicData>
          </a:graphic>
        </p:graphicFrame>
      </p:grpSp>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2" name="组合 7"/>
          <p:cNvGrpSpPr/>
          <p:nvPr/>
        </p:nvGrpSpPr>
        <p:grpSpPr>
          <a:xfrm>
            <a:off x="880232" y="929464"/>
            <a:ext cx="10858576" cy="4795899"/>
            <a:chOff x="880232" y="929464"/>
            <a:chExt cx="10858576" cy="4795899"/>
          </a:xfrm>
        </p:grpSpPr>
        <p:sp>
          <p:nvSpPr>
            <p:cNvPr id="4" name="文本框 1"/>
            <p:cNvSpPr txBox="1">
              <a:spLocks noChangeArrowheads="1"/>
            </p:cNvSpPr>
            <p:nvPr/>
          </p:nvSpPr>
          <p:spPr bwMode="auto">
            <a:xfrm>
              <a:off x="880232" y="929464"/>
              <a:ext cx="10858576" cy="1734697"/>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latin typeface="微软雅黑" panose="020b0503020204020204" pitchFamily="34" charset="-122"/>
                  <a:ea typeface="微软雅黑" panose="020b0503020204020204" pitchFamily="34" charset="-122"/>
                  <a:cs typeface="Times New Roman" panose="02020603050405020304"/>
                </a:rPr>
                <a:t>2</a:t>
              </a:r>
              <a:r>
                <a:rPr lang="en-US" altLang="zh-CN" b="1" spc="150" smtClean="0">
                  <a:latin typeface="微软雅黑" panose="020b0503020204020204" pitchFamily="34" charset="-122"/>
                  <a:ea typeface="微软雅黑" panose="020b0503020204020204" pitchFamily="34" charset="-122"/>
                </a:rPr>
                <a:t>. </a:t>
              </a:r>
              <a:r>
                <a:rPr lang="en-US" altLang="zh-CN" spc="150" smtClean="0">
                  <a:solidFill>
                    <a:srgbClr val="18B48F"/>
                  </a:solidFill>
                  <a:latin typeface="微软雅黑" panose="020b0503020204020204" pitchFamily="34" charset="-122"/>
                  <a:ea typeface="微软雅黑" panose="020b0503020204020204" pitchFamily="34" charset="-122"/>
                </a:rPr>
                <a:t>[2020·</a:t>
              </a:r>
              <a:r>
                <a:rPr lang="zh-CN" altLang="en-US" spc="150" smtClean="0">
                  <a:solidFill>
                    <a:srgbClr val="18B48F"/>
                  </a:solidFill>
                  <a:latin typeface="微软雅黑" panose="020b0503020204020204" pitchFamily="34" charset="-122"/>
                  <a:ea typeface="微软雅黑" panose="020b0503020204020204" pitchFamily="34" charset="-122"/>
                </a:rPr>
                <a:t>山西质量评估</a:t>
              </a:r>
              <a:r>
                <a:rPr lang="en-US" altLang="zh-CN" spc="150"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电阻</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和</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中电流与其两端电压关系如图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所示，则电阻</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的阻值为</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Ω</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。将它们并联后接在电压为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 V</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的电源上，则通过它们的总电流是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z="105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6" name="21FAWLS92.EPS" descr="id:2147508474;FounderCES"/>
            <p:cNvPicPr/>
            <p:nvPr/>
          </p:nvPicPr>
          <p:blipFill>
            <a:blip r:embed="rId3"/>
            <a:stretch>
              <a:fillRect/>
            </a:stretch>
          </p:blipFill>
          <p:spPr>
            <a:xfrm>
              <a:off x="1451736" y="3001166"/>
              <a:ext cx="2357454" cy="1962358"/>
            </a:xfrm>
            <a:prstGeom prst="rect">
              <a:avLst/>
            </a:prstGeom>
          </p:spPr>
        </p:pic>
        <p:sp>
          <p:nvSpPr>
            <p:cNvPr id="7" name="矩形 6"/>
            <p:cNvSpPr/>
            <p:nvPr/>
          </p:nvSpPr>
          <p:spPr>
            <a:xfrm>
              <a:off x="1951802" y="5144306"/>
              <a:ext cx="1168910" cy="581057"/>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15-2</a:t>
              </a:r>
              <a:endParaRPr lang="zh-CN" altLang="en-US" sz="105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9" name="文本框 1"/>
          <p:cNvSpPr txBox="1">
            <a:spLocks noChangeArrowheads="1"/>
          </p:cNvSpPr>
          <p:nvPr/>
        </p:nvSpPr>
        <p:spPr bwMode="auto">
          <a:xfrm>
            <a:off x="3666314" y="1429530"/>
            <a:ext cx="26185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5</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3023372" y="1858158"/>
            <a:ext cx="53917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0.9</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80232" y="929464"/>
            <a:ext cx="10858576" cy="4938775"/>
            <a:chOff x="880232" y="929464"/>
            <a:chExt cx="10858576" cy="4938775"/>
          </a:xfrm>
        </p:grpSpPr>
        <p:sp>
          <p:nvSpPr>
            <p:cNvPr id="4" name="文本框 1"/>
            <p:cNvSpPr txBox="1">
              <a:spLocks noChangeArrowheads="1"/>
            </p:cNvSpPr>
            <p:nvPr/>
          </p:nvSpPr>
          <p:spPr bwMode="auto">
            <a:xfrm>
              <a:off x="880232" y="929464"/>
              <a:ext cx="10858576" cy="1734697"/>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en-US" altLang="zh-CN" b="1" spc="150" smtClean="0">
                  <a:solidFill>
                    <a:srgbClr val="18B48F"/>
                  </a:solidFill>
                  <a:latin typeface="微软雅黑" panose="020b0503020204020204" pitchFamily="34" charset="-122"/>
                  <a:ea typeface="微软雅黑" panose="020b0503020204020204" pitchFamily="34" charset="-122"/>
                </a:rPr>
                <a:t> </a:t>
              </a:r>
              <a:r>
                <a:rPr lang="en-US" altLang="zh-CN" spc="150" smtClean="0">
                  <a:solidFill>
                    <a:srgbClr val="18B48F"/>
                  </a:solidFill>
                  <a:latin typeface="微软雅黑" panose="020b0503020204020204" pitchFamily="34" charset="-122"/>
                  <a:ea typeface="微软雅黑" panose="020b0503020204020204" pitchFamily="34" charset="-122"/>
                </a:rPr>
                <a:t>[2020·</a:t>
              </a:r>
              <a:r>
                <a:rPr lang="zh-CN" altLang="en-US" spc="150" smtClean="0">
                  <a:solidFill>
                    <a:srgbClr val="18B48F"/>
                  </a:solidFill>
                  <a:latin typeface="微软雅黑" panose="020b0503020204020204" pitchFamily="34" charset="-122"/>
                  <a:ea typeface="微软雅黑" panose="020b0503020204020204" pitchFamily="34" charset="-122"/>
                </a:rPr>
                <a:t>绥化</a:t>
              </a:r>
              <a:r>
                <a:rPr lang="en-US" altLang="zh-CN" spc="150"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电阻</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I-U</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图像如图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的阻值是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Ω</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，把</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与阻值是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 Ω</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的电阻</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并联在电源电压是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 V</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的电路中，则通过</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与</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的电流之比是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与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两端的电压之比是 </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105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6" name="21RJWLX-181.EPS" descr="id:2147508481;FounderCES"/>
            <p:cNvPicPr/>
            <p:nvPr/>
          </p:nvPicPr>
          <p:blipFill>
            <a:blip r:embed="rId3"/>
            <a:stretch>
              <a:fillRect/>
            </a:stretch>
          </p:blipFill>
          <p:spPr>
            <a:xfrm>
              <a:off x="1451736" y="2929728"/>
              <a:ext cx="2143140" cy="2111777"/>
            </a:xfrm>
            <a:prstGeom prst="rect">
              <a:avLst/>
            </a:prstGeom>
          </p:spPr>
        </p:pic>
        <p:sp>
          <p:nvSpPr>
            <p:cNvPr id="7" name="矩形 6"/>
            <p:cNvSpPr/>
            <p:nvPr/>
          </p:nvSpPr>
          <p:spPr>
            <a:xfrm>
              <a:off x="1808926" y="5287182"/>
              <a:ext cx="1168910" cy="581057"/>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15-3</a:t>
              </a:r>
              <a:endParaRPr lang="zh-CN" altLang="en-US" sz="105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9" name="文本框 1"/>
          <p:cNvSpPr txBox="1">
            <a:spLocks noChangeArrowheads="1"/>
          </p:cNvSpPr>
          <p:nvPr/>
        </p:nvSpPr>
        <p:spPr bwMode="auto">
          <a:xfrm>
            <a:off x="9381354" y="786588"/>
            <a:ext cx="45101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10</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1666050" y="1929596"/>
            <a:ext cx="71711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2∶5</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6809586" y="1929596"/>
            <a:ext cx="71711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1∶1</a:t>
            </a:r>
            <a:endParaRPr lang="en-US" altLang="zh-CN" sz="2400" b="1">
              <a:solidFill>
                <a:srgbClr val="A5002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4380694" y="3072604"/>
            <a:ext cx="6643734" cy="2288694"/>
            <a:chOff x="4380694" y="2929728"/>
            <a:chExt cx="6643734" cy="2288694"/>
          </a:xfrm>
        </p:grpSpPr>
        <p:sp>
          <p:nvSpPr>
            <p:cNvPr id="17" name="TextBox 26"/>
            <p:cNvSpPr txBox="1">
              <a:spLocks noChangeArrowheads="1"/>
            </p:cNvSpPr>
            <p:nvPr/>
          </p:nvSpPr>
          <p:spPr bwMode="auto">
            <a:xfrm>
              <a:off x="4380694" y="2929728"/>
              <a:ext cx="6643734" cy="2288694"/>
            </a:xfrm>
            <a:prstGeom prst="rect">
              <a:avLst/>
            </a:prstGeom>
            <a:solidFill>
              <a:schemeClr val="bg1">
                <a:lumMod val="95000"/>
              </a:schemeClr>
            </a:solidFill>
            <a:ln w="9525">
              <a:noFill/>
              <a:miter lim="800000"/>
            </a:ln>
          </p:spPr>
          <p:txBody>
            <a:bodyPr wrap="square" lIns="36000" tIns="36000" rIns="36000" bIns="36000">
              <a:spAutoFit/>
            </a:bodyPr>
            <a:lstStyle/>
            <a:p>
              <a:pPr algn="just">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137217" name="Object 1"/>
            <p:cNvGraphicFramePr>
              <a:graphicFrameLocks noChangeAspect="1"/>
            </p:cNvGraphicFramePr>
            <p:nvPr/>
          </p:nvGraphicFramePr>
          <p:xfrm>
            <a:off x="4595008" y="3144042"/>
            <a:ext cx="6286500" cy="1771650"/>
          </p:xfrm>
          <a:graphic>
            <a:graphicData uri="http://schemas.openxmlformats.org/presentationml/2006/ole">
              <mc:AlternateContent>
                <mc:Choice xmlns:v="urn:schemas-microsoft-com:vml" Requires="v">
                  <p:oleObj spid="_x0000_s1044" name="文档" r:id="rId4" imgW="5412740" imgH="1534795" progId="Word.Document.12">
                    <p:embed/>
                  </p:oleObj>
                </mc:Choice>
                <mc:Fallback>
                  <p:oleObj name="文档" r:id="rId4" imgW="5412740" imgH="1534795" progId="Word.Document.12">
                    <p:embed/>
                    <p:pic>
                      <p:nvPicPr>
                        <p:cNvPr id="0" name="OLE substitute image"/>
                        <p:cNvPicPr/>
                        <p:nvPr/>
                      </p:nvPicPr>
                      <p:blipFill>
                        <a:blip r:embed="rId5"/>
                        <a:stretch>
                          <a:fillRect/>
                        </a:stretch>
                      </p:blipFill>
                      <p:spPr>
                        <a:xfrm>
                          <a:off x="4595008" y="3144042"/>
                          <a:ext cx="6286500" cy="1771650"/>
                        </a:xfrm>
                        <a:prstGeom prst="rect">
                          <a:avLst/>
                        </a:prstGeom>
                        <a:noFill/>
                        <a:ln w="9525">
                          <a:noFill/>
                        </a:ln>
                      </p:spPr>
                    </p:pic>
                  </p:oleObj>
                </mc:Fallback>
              </mc:AlternateContent>
            </a:graphicData>
          </a:graphic>
        </p:graphicFrame>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880232" y="643712"/>
            <a:ext cx="3967753"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重难二　动态电路分析</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880232" y="1215216"/>
            <a:ext cx="10858576" cy="3950688"/>
            <a:chOff x="880232" y="929464"/>
            <a:chExt cx="10858576" cy="3950688"/>
          </a:xfrm>
        </p:grpSpPr>
        <p:sp>
          <p:nvSpPr>
            <p:cNvPr id="4" name="文本框 1"/>
            <p:cNvSpPr txBox="1">
              <a:spLocks noChangeArrowheads="1"/>
            </p:cNvSpPr>
            <p:nvPr/>
          </p:nvSpPr>
          <p:spPr bwMode="auto">
            <a:xfrm>
              <a:off x="880232" y="929464"/>
              <a:ext cx="10858576" cy="3950688"/>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latin typeface="微软雅黑" panose="020b0503020204020204" pitchFamily="34" charset="-122"/>
                  <a:ea typeface="微软雅黑" panose="020b0503020204020204" pitchFamily="34" charset="-122"/>
                  <a:cs typeface="Times New Roman" panose="02020603050405020304"/>
                </a:rPr>
                <a:t>4</a:t>
              </a:r>
              <a:r>
                <a:rPr lang="en-US" altLang="zh-CN" b="1" spc="150" smtClean="0">
                  <a:latin typeface="微软雅黑" panose="020b0503020204020204" pitchFamily="34" charset="-122"/>
                  <a:ea typeface="微软雅黑" panose="020b0503020204020204" pitchFamily="34" charset="-122"/>
                </a:rPr>
                <a:t>. </a:t>
              </a:r>
              <a:r>
                <a:rPr lang="en-US" altLang="zh-CN" spc="150" smtClean="0">
                  <a:solidFill>
                    <a:srgbClr val="18B48F"/>
                  </a:solidFill>
                  <a:latin typeface="微软雅黑" panose="020b0503020204020204" pitchFamily="34" charset="-122"/>
                  <a:ea typeface="微软雅黑" panose="020b0503020204020204" pitchFamily="34" charset="-122"/>
                </a:rPr>
                <a:t>[2020·</a:t>
              </a:r>
              <a:r>
                <a:rPr lang="zh-CN" altLang="en-US" spc="150" smtClean="0">
                  <a:solidFill>
                    <a:srgbClr val="18B48F"/>
                  </a:solidFill>
                  <a:latin typeface="微软雅黑" panose="020b0503020204020204" pitchFamily="34" charset="-122"/>
                  <a:ea typeface="微软雅黑" panose="020b0503020204020204" pitchFamily="34" charset="-122"/>
                </a:rPr>
                <a:t>德州</a:t>
              </a:r>
              <a:r>
                <a:rPr lang="en-US" altLang="zh-CN" spc="150"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所示的电路中，电源电压和灯泡电阻都不变，闭合开关</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，滑动变阻器的滑片</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P</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由滑动变阻器左端向右滑动到其中点的过程中，下列判断正确的是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电流表示数变小，电压表示数不变，灯泡亮度不变</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电流表示数变大，电压表示数不变，灯泡亮度不变</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电流表示数变大，电压表示数变小，灯泡亮度变暗</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电压表与电流表示数的比值变大</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7" name="21FAWLS93.EPS" descr="id:2147508502;FounderCES"/>
            <p:cNvPicPr/>
            <p:nvPr/>
          </p:nvPicPr>
          <p:blipFill>
            <a:blip r:embed="rId3"/>
            <a:stretch>
              <a:fillRect/>
            </a:stretch>
          </p:blipFill>
          <p:spPr>
            <a:xfrm>
              <a:off x="8952726" y="2501100"/>
              <a:ext cx="2250577" cy="1571636"/>
            </a:xfrm>
            <a:prstGeom prst="rect">
              <a:avLst/>
            </a:prstGeom>
          </p:spPr>
        </p:pic>
        <p:sp>
          <p:nvSpPr>
            <p:cNvPr id="8" name="矩形 7"/>
            <p:cNvSpPr/>
            <p:nvPr/>
          </p:nvSpPr>
          <p:spPr>
            <a:xfrm>
              <a:off x="9452792" y="4072736"/>
              <a:ext cx="1168910" cy="581057"/>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15-4</a:t>
              </a:r>
              <a:endParaRPr lang="zh-CN" altLang="en-US" sz="105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12" name="文本框 1"/>
          <p:cNvSpPr txBox="1">
            <a:spLocks noChangeArrowheads="1"/>
          </p:cNvSpPr>
          <p:nvPr/>
        </p:nvSpPr>
        <p:spPr bwMode="auto">
          <a:xfrm>
            <a:off x="2666182" y="2358224"/>
            <a:ext cx="571504" cy="626701"/>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B</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7" name="TextBox 26"/>
          <p:cNvSpPr txBox="1">
            <a:spLocks noChangeArrowheads="1"/>
          </p:cNvSpPr>
          <p:nvPr/>
        </p:nvSpPr>
        <p:spPr bwMode="auto">
          <a:xfrm>
            <a:off x="951670" y="1286654"/>
            <a:ext cx="10501386" cy="2223420"/>
          </a:xfrm>
          <a:prstGeom prst="rect">
            <a:avLst/>
          </a:prstGeom>
          <a:solidFill>
            <a:schemeClr val="bg1">
              <a:lumMod val="95000"/>
            </a:schemeClr>
          </a:solidFill>
          <a:ln w="9525">
            <a:noFill/>
            <a:miter lim="800000"/>
          </a:ln>
        </p:spPr>
        <p:txBody>
          <a:bodyPr wrap="square" lIns="36000" tIns="36000" rIns="36000" bIns="36000">
            <a:spAutoFit/>
          </a:bodyPr>
          <a:lstStyle/>
          <a:p>
            <a:pPr algn="just">
              <a:lnSpc>
                <a:spcPct val="150000"/>
              </a:lnSpc>
            </a:pP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解析</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滑动变阻器和灯泡并联，电流表测通过滑动变阻器的电流，电压表测电源电压。滑片由左端向右滑动到其中点的过程中，接入的电阻阻值减小，由并联电路的电压特点及欧姆定律得，电流表示数变大，电压表示数不变，灯泡亮度不变，故选</a:t>
            </a:r>
            <a:r>
              <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B</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rPr>
              <a:t>。</a:t>
            </a:r>
            <a:endParaRPr lang="en-US" altLang="zh-CN">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fade/>
  </p:transition>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2" name="组合 7"/>
          <p:cNvGrpSpPr/>
          <p:nvPr/>
        </p:nvGrpSpPr>
        <p:grpSpPr>
          <a:xfrm>
            <a:off x="880232" y="786588"/>
            <a:ext cx="10787138" cy="5058683"/>
            <a:chOff x="880232" y="786588"/>
            <a:chExt cx="10787138" cy="5058683"/>
          </a:xfrm>
        </p:grpSpPr>
        <p:sp>
          <p:nvSpPr>
            <p:cNvPr id="4" name="文本框 1"/>
            <p:cNvSpPr txBox="1">
              <a:spLocks noChangeArrowheads="1"/>
            </p:cNvSpPr>
            <p:nvPr/>
          </p:nvSpPr>
          <p:spPr bwMode="auto">
            <a:xfrm>
              <a:off x="880232" y="786588"/>
              <a:ext cx="10787138" cy="5058683"/>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latin typeface="微软雅黑" panose="020b0503020204020204" pitchFamily="34" charset="-122"/>
                  <a:ea typeface="微软雅黑" panose="020b0503020204020204" pitchFamily="34" charset="-122"/>
                  <a:cs typeface="Times New Roman" panose="02020603050405020304"/>
                </a:rPr>
                <a:t>5</a:t>
              </a:r>
              <a:r>
                <a:rPr lang="en-US" altLang="zh-CN" b="1" smtClean="0">
                  <a:latin typeface="微软雅黑" panose="020b0503020204020204" pitchFamily="34" charset="-122"/>
                  <a:ea typeface="微软雅黑" panose="020b0503020204020204" pitchFamily="34" charset="-122"/>
                  <a:cs typeface="Times New Roman" panose="02020603050405020304"/>
                </a:rPr>
                <a:t>. </a:t>
              </a:r>
              <a:r>
                <a:rPr lang="en-US" altLang="zh-CN" spc="150" smtClean="0">
                  <a:solidFill>
                    <a:srgbClr val="18B48F"/>
                  </a:solidFill>
                  <a:latin typeface="微软雅黑" panose="020b0503020204020204" pitchFamily="34" charset="-122"/>
                  <a:ea typeface="微软雅黑" panose="020b0503020204020204" pitchFamily="34" charset="-122"/>
                </a:rPr>
                <a:t>[2020·</a:t>
              </a:r>
              <a:r>
                <a:rPr lang="zh-CN" altLang="en-US" spc="150" smtClean="0">
                  <a:solidFill>
                    <a:srgbClr val="18B48F"/>
                  </a:solidFill>
                  <a:latin typeface="微软雅黑" panose="020b0503020204020204" pitchFamily="34" charset="-122"/>
                  <a:ea typeface="微软雅黑" panose="020b0503020204020204" pitchFamily="34" charset="-122"/>
                </a:rPr>
                <a:t>山西中考冲刺</a:t>
              </a:r>
              <a:r>
                <a:rPr lang="en-US" altLang="zh-CN" spc="150"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所示是某电子秤的结构示意图，其中</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P</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是一个可以紧贴</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滑动的金属滑片，</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为自动控制开关。闭合开关</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，秤盘内不放物体时，电子秤刻度表示数为零；在秤盘内放入物体时，就可以从电子秤刻度表上读出该物体的质量；当被测物体的质量超过电子秤的量程时，开关</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自动断开，电子秤无示数。则下列判断正确的是（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电子秤所称物体的质量越大，消耗的电能越少</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电子秤刻度表是一个电流表，它的示数越小，说明所称物体的质量越大</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电子秤刻度表是一个电压表，它的示数越大，说明所称物体的质量越大</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电子秤刻度表是一个电流表，它的示数越小，说明所称物体的质量越小</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6" name="21FAWLS94.EPS" descr="id:2147508509;FounderCES"/>
            <p:cNvPicPr/>
            <p:nvPr/>
          </p:nvPicPr>
          <p:blipFill>
            <a:blip r:embed="rId3"/>
            <a:stretch>
              <a:fillRect/>
            </a:stretch>
          </p:blipFill>
          <p:spPr>
            <a:xfrm>
              <a:off x="7952594" y="3072604"/>
              <a:ext cx="1758600" cy="1057680"/>
            </a:xfrm>
            <a:prstGeom prst="rect">
              <a:avLst/>
            </a:prstGeom>
          </p:spPr>
        </p:pic>
        <p:sp>
          <p:nvSpPr>
            <p:cNvPr id="7" name="矩形 6"/>
            <p:cNvSpPr/>
            <p:nvPr/>
          </p:nvSpPr>
          <p:spPr>
            <a:xfrm>
              <a:off x="10024296" y="3429794"/>
              <a:ext cx="1168910" cy="581057"/>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15-5</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9" name="文本框 1"/>
          <p:cNvSpPr txBox="1">
            <a:spLocks noChangeArrowheads="1"/>
          </p:cNvSpPr>
          <p:nvPr/>
        </p:nvSpPr>
        <p:spPr bwMode="auto">
          <a:xfrm>
            <a:off x="5380826" y="3001166"/>
            <a:ext cx="28269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B</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80232" y="929464"/>
            <a:ext cx="10858576" cy="3950688"/>
            <a:chOff x="880232" y="929464"/>
            <a:chExt cx="10858576" cy="3950688"/>
          </a:xfrm>
        </p:grpSpPr>
        <p:sp>
          <p:nvSpPr>
            <p:cNvPr id="4" name="文本框 1"/>
            <p:cNvSpPr txBox="1">
              <a:spLocks noChangeArrowheads="1"/>
            </p:cNvSpPr>
            <p:nvPr/>
          </p:nvSpPr>
          <p:spPr bwMode="auto">
            <a:xfrm>
              <a:off x="880232" y="929464"/>
              <a:ext cx="10858576" cy="3950688"/>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latin typeface="微软雅黑" panose="020b0503020204020204" pitchFamily="34" charset="-122"/>
                  <a:ea typeface="微软雅黑" panose="020b0503020204020204" pitchFamily="34" charset="-122"/>
                  <a:cs typeface="Times New Roman" panose="02020603050405020304"/>
                </a:rPr>
                <a:t>6</a:t>
              </a:r>
              <a:r>
                <a:rPr lang="en-US" altLang="zh-CN" b="1" smtClean="0">
                  <a:latin typeface="微软雅黑" panose="020b0503020204020204" pitchFamily="34" charset="-122"/>
                  <a:ea typeface="微软雅黑" panose="020b0503020204020204" pitchFamily="34" charset="-122"/>
                  <a:cs typeface="Times New Roman" panose="02020603050405020304"/>
                </a:rPr>
                <a:t>. </a:t>
              </a:r>
              <a:r>
                <a:rPr lang="en-US" altLang="zh-CN" spc="150" smtClean="0">
                  <a:solidFill>
                    <a:srgbClr val="18B48F"/>
                  </a:solidFill>
                  <a:latin typeface="微软雅黑" panose="020b0503020204020204" pitchFamily="34" charset="-122"/>
                  <a:ea typeface="微软雅黑" panose="020b0503020204020204" pitchFamily="34" charset="-122"/>
                </a:rPr>
                <a:t>[2020·</a:t>
              </a:r>
              <a:r>
                <a:rPr lang="zh-CN" altLang="en-US" spc="150" smtClean="0">
                  <a:solidFill>
                    <a:srgbClr val="18B48F"/>
                  </a:solidFill>
                  <a:latin typeface="微软雅黑" panose="020b0503020204020204" pitchFamily="34" charset="-122"/>
                  <a:ea typeface="微软雅黑" panose="020b0503020204020204" pitchFamily="34" charset="-122"/>
                </a:rPr>
                <a:t>山西二模</a:t>
              </a:r>
              <a:r>
                <a:rPr lang="en-US" altLang="zh-CN" spc="150"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15-6</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甲所示，电源电压恒为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 V</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为热敏电阻，其阻值随温度变化如图乙所示，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0</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是阻值为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10 Ω</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的定值电阻，闭合开关</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，通过分析，下列说法错误的是（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图甲中的</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0</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有保护电路的作用</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温度升高时，电压表的示数会变小</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温度为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40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时，电流表的示数为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0.2 A</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温度降低时，电压表与电流表示数的比值变小</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6" name="21FAWLS95.EPS" descr="id:2147508516;FounderCES"/>
            <p:cNvPicPr/>
            <p:nvPr/>
          </p:nvPicPr>
          <p:blipFill>
            <a:blip r:embed="rId3"/>
            <a:stretch>
              <a:fillRect/>
            </a:stretch>
          </p:blipFill>
          <p:spPr>
            <a:xfrm>
              <a:off x="7881156" y="2358224"/>
              <a:ext cx="3380369" cy="1428760"/>
            </a:xfrm>
            <a:prstGeom prst="rect">
              <a:avLst/>
            </a:prstGeom>
          </p:spPr>
        </p:pic>
        <p:sp>
          <p:nvSpPr>
            <p:cNvPr id="7" name="矩形 6"/>
            <p:cNvSpPr/>
            <p:nvPr/>
          </p:nvSpPr>
          <p:spPr>
            <a:xfrm>
              <a:off x="8809850" y="3929860"/>
              <a:ext cx="1168910" cy="581057"/>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15-6</a:t>
              </a:r>
              <a:endParaRPr lang="zh-CN" altLang="en-US" sz="105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9" name="文本框 1"/>
          <p:cNvSpPr txBox="1">
            <a:spLocks noChangeArrowheads="1"/>
          </p:cNvSpPr>
          <p:nvPr/>
        </p:nvSpPr>
        <p:spPr bwMode="auto">
          <a:xfrm>
            <a:off x="3737752" y="2001034"/>
            <a:ext cx="31636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D</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951670" y="858026"/>
            <a:ext cx="8507457"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突破　探究电流与电压、电阻的关系及电阻的测量</a:t>
            </a:r>
            <a:endParaRPr lang="zh-CN" altLang="en-US" sz="2800" b="1" spc="150">
              <a:solidFill>
                <a:srgbClr val="FF0000"/>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737356" y="1572406"/>
          <a:ext cx="11358642" cy="4937760"/>
        </p:xfrm>
        <a:graphic>
          <a:graphicData uri="http://schemas.openxmlformats.org/drawingml/2006/table">
            <a:tbl>
              <a:tblPr/>
              <a:tblGrid>
                <a:gridCol w="857256"/>
                <a:gridCol w="3143272"/>
                <a:gridCol w="3143272"/>
                <a:gridCol w="4214842"/>
              </a:tblGrid>
              <a:tr h="0">
                <a:tc>
                  <a:txBody>
                    <a:bodyPr vert="horz" wrap="square"/>
                    <a:lstStyle/>
                    <a:p>
                      <a:pPr algn="ctr">
                        <a:lnSpc>
                          <a:spcPct val="150000"/>
                        </a:lnSpc>
                        <a:spcAft>
                          <a:spcPct val="0"/>
                        </a:spcAft>
                      </a:pPr>
                      <a:r>
                        <a:rPr lang="zh-CN" sz="2400" b="1" kern="100">
                          <a:solidFill>
                            <a:srgbClr val="000000"/>
                          </a:solidFill>
                          <a:latin typeface="NEU-BZ-S92"/>
                          <a:ea typeface="微软雅黑" panose="020b0503020204020204" pitchFamily="34" charset="-122"/>
                          <a:cs typeface="Times New Roman" panose="02020603050405020304"/>
                        </a:rPr>
                        <a:t>项目</a:t>
                      </a:r>
                      <a:endParaRPr lang="zh-CN" sz="1050" b="1" kern="100">
                        <a:solidFill>
                          <a:srgbClr val="000000"/>
                        </a:solidFill>
                        <a:latin typeface="NEU-BZ-S92"/>
                        <a:ea typeface="方正书宋_GBK"/>
                        <a:cs typeface="Times New Roman" panose="02020603050405020304"/>
                      </a:endParaRPr>
                    </a:p>
                  </a:txBody>
                  <a:tcPr marL="7200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探究电流与电压的关系</a:t>
                      </a:r>
                      <a:endParaRPr lang="zh-CN" sz="1050" kern="100">
                        <a:solidFill>
                          <a:srgbClr val="000000"/>
                        </a:solidFill>
                        <a:latin typeface="NEU-BZ-S92"/>
                        <a:ea typeface="方正书宋_GBK"/>
                        <a:cs typeface="Times New Roman" panose="02020603050405020304"/>
                      </a:endParaRPr>
                    </a:p>
                  </a:txBody>
                  <a:tcPr marL="7200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探究电流与电阻的关系</a:t>
                      </a:r>
                      <a:endParaRPr lang="zh-CN" sz="1050" kern="100">
                        <a:solidFill>
                          <a:srgbClr val="000000"/>
                        </a:solidFill>
                        <a:latin typeface="NEU-BZ-S92"/>
                        <a:ea typeface="方正书宋_GBK"/>
                        <a:cs typeface="Times New Roman" panose="02020603050405020304"/>
                      </a:endParaRPr>
                    </a:p>
                  </a:txBody>
                  <a:tcPr marL="7200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电阻的测量（定值电阻、灯泡）</a:t>
                      </a:r>
                      <a:endParaRPr lang="zh-CN" sz="1050" kern="100">
                        <a:solidFill>
                          <a:srgbClr val="000000"/>
                        </a:solidFill>
                        <a:latin typeface="NEU-BZ-S92"/>
                        <a:ea typeface="方正书宋_GBK"/>
                        <a:cs typeface="Times New Roman" panose="02020603050405020304"/>
                      </a:endParaRPr>
                    </a:p>
                  </a:txBody>
                  <a:tcPr marL="7200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b="1" kern="100">
                          <a:solidFill>
                            <a:srgbClr val="000000"/>
                          </a:solidFill>
                          <a:latin typeface="NEU-BZ-S92"/>
                          <a:ea typeface="微软雅黑" panose="020b0503020204020204" pitchFamily="34" charset="-122"/>
                          <a:cs typeface="Times New Roman" panose="02020603050405020304"/>
                        </a:rPr>
                        <a:t>实验原理</a:t>
                      </a:r>
                      <a:endParaRPr lang="zh-CN" sz="1050" b="1" kern="100">
                        <a:solidFill>
                          <a:srgbClr val="000000"/>
                        </a:solidFill>
                        <a:latin typeface="NEU-BZ-S92"/>
                        <a:ea typeface="方正书宋_GBK"/>
                        <a:cs typeface="Times New Roman" panose="02020603050405020304"/>
                      </a:endParaRPr>
                    </a:p>
                  </a:txBody>
                  <a:tcPr marL="7200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　控制</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　　　　</a:t>
                      </a:r>
                      <a:r>
                        <a:rPr lang="zh-CN" sz="2400" kern="100">
                          <a:solidFill>
                            <a:srgbClr val="000000"/>
                          </a:solidFill>
                          <a:latin typeface="NEU-BZ-S92"/>
                          <a:ea typeface="微软雅黑" panose="020b0503020204020204" pitchFamily="34" charset="-122"/>
                          <a:cs typeface="Times New Roman" panose="02020603050405020304"/>
                        </a:rPr>
                        <a:t>不变，改变</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 </a:t>
                      </a:r>
                      <a:endParaRPr lang="zh-CN" sz="1050" kern="100">
                        <a:solidFill>
                          <a:srgbClr val="000000"/>
                        </a:solidFill>
                        <a:latin typeface="NEU-BZ-S92"/>
                        <a:ea typeface="方正书宋_GBK"/>
                        <a:cs typeface="Times New Roman" panose="02020603050405020304"/>
                      </a:endParaRPr>
                    </a:p>
                  </a:txBody>
                  <a:tcPr marL="72000"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　控制</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　　　　</a:t>
                      </a:r>
                      <a:r>
                        <a:rPr lang="zh-CN" sz="2400" kern="100">
                          <a:solidFill>
                            <a:srgbClr val="000000"/>
                          </a:solidFill>
                          <a:latin typeface="NEU-BZ-S92"/>
                          <a:ea typeface="微软雅黑" panose="020b0503020204020204" pitchFamily="34" charset="-122"/>
                          <a:cs typeface="Times New Roman" panose="02020603050405020304"/>
                        </a:rPr>
                        <a:t>不变</a:t>
                      </a:r>
                      <a:r>
                        <a:rPr lang="zh-CN" sz="2400" kern="100" smtClean="0">
                          <a:solidFill>
                            <a:srgbClr val="000000"/>
                          </a:solidFill>
                          <a:latin typeface="NEU-BZ-S92"/>
                          <a:ea typeface="微软雅黑" panose="020b0503020204020204" pitchFamily="34" charset="-122"/>
                          <a:cs typeface="Times New Roman" panose="02020603050405020304"/>
                        </a:rPr>
                        <a:t>，</a:t>
                      </a:r>
                      <a:r>
                        <a:rPr lang="en-US" altLang="zh-CN" sz="2400" kern="100" smtClean="0">
                          <a:solidFill>
                            <a:srgbClr val="000000"/>
                          </a:solidFill>
                          <a:latin typeface="NEU-BZ-S92"/>
                          <a:ea typeface="微软雅黑" panose="020b0503020204020204" pitchFamily="34" charset="-122"/>
                          <a:cs typeface="Times New Roman" panose="02020603050405020304"/>
                        </a:rPr>
                        <a:t>   </a:t>
                      </a:r>
                      <a:r>
                        <a:rPr lang="zh-CN" sz="2400" kern="100" smtClean="0">
                          <a:solidFill>
                            <a:srgbClr val="000000"/>
                          </a:solidFill>
                          <a:latin typeface="NEU-BZ-S92"/>
                          <a:ea typeface="微软雅黑" panose="020b0503020204020204" pitchFamily="34" charset="-122"/>
                          <a:cs typeface="Times New Roman" panose="02020603050405020304"/>
                        </a:rPr>
                        <a:t>改变</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 </a:t>
                      </a:r>
                      <a:endParaRPr lang="zh-CN" sz="1050" kern="100">
                        <a:solidFill>
                          <a:srgbClr val="000000"/>
                        </a:solidFill>
                        <a:latin typeface="NEU-BZ-S92"/>
                        <a:ea typeface="方正书宋_GBK"/>
                        <a:cs typeface="Times New Roman" panose="02020603050405020304"/>
                      </a:endParaRPr>
                    </a:p>
                  </a:txBody>
                  <a:tcPr marL="7200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　实验原理</a:t>
                      </a:r>
                      <a:r>
                        <a:rPr lang="zh-CN" sz="2400" kern="100" smtClean="0">
                          <a:solidFill>
                            <a:srgbClr val="000000"/>
                          </a:solidFill>
                          <a:latin typeface="NEU-BZ-S92"/>
                          <a:ea typeface="微软雅黑" panose="020b0503020204020204" pitchFamily="34" charset="-122"/>
                          <a:cs typeface="Times New Roman" panose="02020603050405020304"/>
                        </a:rPr>
                        <a:t>：</a:t>
                      </a:r>
                      <a:endParaRPr lang="en-US" altLang="zh-CN" sz="2400" kern="100" smtClean="0">
                        <a:solidFill>
                          <a:srgbClr val="000000"/>
                        </a:solidFill>
                        <a:latin typeface="NEU-BZ-S9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NEU-BZ-S92"/>
                        <a:ea typeface="微软雅黑" panose="020b0503020204020204" pitchFamily="34" charset="-122"/>
                        <a:cs typeface="Times New Roman" panose="02020603050405020304"/>
                      </a:endParaRPr>
                    </a:p>
                    <a:p>
                      <a:pPr>
                        <a:lnSpc>
                          <a:spcPct val="150000"/>
                        </a:lnSpc>
                        <a:spcAft>
                          <a:spcPct val="0"/>
                        </a:spcAft>
                      </a:pP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　　　　　</a:t>
                      </a:r>
                      <a:r>
                        <a:rPr lang="zh-CN" sz="2400" kern="100">
                          <a:solidFill>
                            <a:srgbClr val="000000"/>
                          </a:solidFill>
                          <a:latin typeface="NEU-BZ-S92"/>
                          <a:ea typeface="微软雅黑" panose="020b0503020204020204" pitchFamily="34" charset="-122"/>
                          <a:cs typeface="Times New Roman" panose="02020603050405020304"/>
                        </a:rPr>
                        <a:t>（</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　　　　　</a:t>
                      </a:r>
                      <a:r>
                        <a:rPr lang="zh-CN" sz="2400" kern="100">
                          <a:solidFill>
                            <a:srgbClr val="000000"/>
                          </a:solidFill>
                          <a:latin typeface="NEU-BZ-S92"/>
                          <a:ea typeface="微软雅黑" panose="020b0503020204020204" pitchFamily="34" charset="-122"/>
                          <a:cs typeface="Times New Roman" panose="02020603050405020304"/>
                        </a:rPr>
                        <a:t>法）</a:t>
                      </a:r>
                      <a:r>
                        <a:rPr lang="en-US" sz="2400" kern="100">
                          <a:solidFill>
                            <a:srgbClr val="000000"/>
                          </a:solidFill>
                          <a:latin typeface="NEU-BZ-S92"/>
                          <a:ea typeface="微软雅黑" panose="020b0503020204020204" pitchFamily="34" charset="-122"/>
                          <a:cs typeface="Times New Roman" panose="02020603050405020304"/>
                        </a:rPr>
                        <a:t> </a:t>
                      </a:r>
                      <a:endParaRPr lang="zh-CN" sz="1050" kern="100">
                        <a:solidFill>
                          <a:srgbClr val="000000"/>
                        </a:solidFill>
                        <a:latin typeface="NEU-BZ-S92"/>
                        <a:ea typeface="方正书宋_GBK"/>
                        <a:cs typeface="Times New Roman" panose="02020603050405020304"/>
                      </a:endParaRPr>
                    </a:p>
                  </a:txBody>
                  <a:tcPr marL="7200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b="1" kern="100">
                          <a:solidFill>
                            <a:srgbClr val="000000"/>
                          </a:solidFill>
                          <a:latin typeface="NEU-BZ-S92"/>
                          <a:ea typeface="微软雅黑" panose="020b0503020204020204" pitchFamily="34" charset="-122"/>
                          <a:cs typeface="Times New Roman" panose="02020603050405020304"/>
                        </a:rPr>
                        <a:t>电路图及</a:t>
                      </a:r>
                      <a:endParaRPr lang="zh-CN" sz="1050" b="1" kern="100">
                        <a:solidFill>
                          <a:srgbClr val="000000"/>
                        </a:solidFill>
                        <a:latin typeface="NEU-BZ-S92"/>
                        <a:ea typeface="方正书宋_GBK"/>
                        <a:cs typeface="Times New Roman" panose="02020603050405020304"/>
                      </a:endParaRPr>
                    </a:p>
                    <a:p>
                      <a:pPr algn="ctr">
                        <a:lnSpc>
                          <a:spcPct val="150000"/>
                        </a:lnSpc>
                        <a:spcAft>
                          <a:spcPct val="0"/>
                        </a:spcAft>
                      </a:pPr>
                      <a:r>
                        <a:rPr lang="zh-CN" sz="2400" b="1" kern="100">
                          <a:solidFill>
                            <a:srgbClr val="000000"/>
                          </a:solidFill>
                          <a:latin typeface="NEU-BZ-S92"/>
                          <a:ea typeface="微软雅黑" panose="020b0503020204020204" pitchFamily="34" charset="-122"/>
                          <a:cs typeface="Times New Roman" panose="02020603050405020304"/>
                        </a:rPr>
                        <a:t>实物图</a:t>
                      </a:r>
                      <a:endParaRPr lang="zh-CN" sz="1050" b="1" kern="100">
                        <a:solidFill>
                          <a:srgbClr val="000000"/>
                        </a:solidFill>
                        <a:latin typeface="NEU-BZ-S92"/>
                        <a:ea typeface="方正书宋_GBK"/>
                        <a:cs typeface="Times New Roman" panose="02020603050405020304"/>
                      </a:endParaRPr>
                    </a:p>
                  </a:txBody>
                  <a:tcPr marL="7200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gridSpan="3">
                  <a:txBody>
                    <a:bodyPr vert="horz" wrap="square"/>
                    <a:lstStyle/>
                    <a:p>
                      <a:pPr algn="ctr">
                        <a:lnSpc>
                          <a:spcPct val="150000"/>
                        </a:lnSpc>
                        <a:spcAft>
                          <a:spcPct val="0"/>
                        </a:spcAft>
                      </a:pPr>
                      <a:endParaRPr lang="en-US" sz="2400" kern="100" smtClean="0">
                        <a:solidFill>
                          <a:srgbClr val="000000"/>
                        </a:solidFill>
                        <a:latin typeface="微软雅黑" panose="020b0503020204020204" pitchFamily="34" charset="-122"/>
                        <a:ea typeface="方正书宋_GBK"/>
                        <a:cs typeface="Times New Roman" panose="02020603050405020304"/>
                      </a:endParaRPr>
                    </a:p>
                    <a:p>
                      <a:pPr algn="ctr">
                        <a:lnSpc>
                          <a:spcPct val="150000"/>
                        </a:lnSpc>
                        <a:spcAft>
                          <a:spcPct val="0"/>
                        </a:spcAft>
                      </a:pPr>
                      <a:endParaRPr lang="en-US" sz="2400" kern="100" smtClean="0">
                        <a:solidFill>
                          <a:srgbClr val="000000"/>
                        </a:solidFill>
                        <a:latin typeface="微软雅黑" panose="020b0503020204020204" pitchFamily="34" charset="-122"/>
                        <a:ea typeface="方正书宋_GBK"/>
                        <a:cs typeface="Times New Roman" panose="02020603050405020304"/>
                      </a:endParaRPr>
                    </a:p>
                    <a:p>
                      <a:pPr algn="ctr">
                        <a:lnSpc>
                          <a:spcPct val="150000"/>
                        </a:lnSpc>
                        <a:spcAft>
                          <a:spcPct val="0"/>
                        </a:spcAft>
                      </a:pPr>
                      <a:endParaRPr lang="en-US" sz="2400" kern="100" smtClean="0">
                        <a:solidFill>
                          <a:srgbClr val="000000"/>
                        </a:solidFill>
                        <a:latin typeface="微软雅黑" panose="020b0503020204020204" pitchFamily="34" charset="-122"/>
                        <a:ea typeface="方正书宋_GBK"/>
                        <a:cs typeface="Times New Roman" panose="02020603050405020304"/>
                      </a:endParaRPr>
                    </a:p>
                    <a:p>
                      <a:pPr algn="ctr">
                        <a:lnSpc>
                          <a:spcPct val="150000"/>
                        </a:lnSpc>
                        <a:spcAft>
                          <a:spcPct val="0"/>
                        </a:spcAft>
                      </a:pPr>
                      <a:endParaRPr lang="en-US" sz="2400" kern="100" smtClean="0">
                        <a:solidFill>
                          <a:srgbClr val="000000"/>
                        </a:solidFill>
                        <a:latin typeface="微软雅黑" panose="020b0503020204020204" pitchFamily="34" charset="-122"/>
                        <a:ea typeface="方正书宋_GBK"/>
                        <a:cs typeface="Times New Roman" panose="02020603050405020304"/>
                      </a:endParaRPr>
                    </a:p>
                    <a:p>
                      <a:pPr algn="ctr">
                        <a:lnSpc>
                          <a:spcPct val="150000"/>
                        </a:lnSpc>
                        <a:spcAft>
                          <a:spcPct val="0"/>
                        </a:spcAft>
                      </a:pPr>
                      <a:endParaRPr lang="en-US" sz="2400" kern="100">
                        <a:solidFill>
                          <a:srgbClr val="000000"/>
                        </a:solidFill>
                        <a:latin typeface="微软雅黑" panose="020b0503020204020204" pitchFamily="34" charset="-122"/>
                        <a:ea typeface="方正书宋_GBK"/>
                        <a:cs typeface="Times New Roman" panose="02020603050405020304"/>
                      </a:endParaRPr>
                    </a:p>
                  </a:txBody>
                  <a:tcPr marL="7200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hMerge="1">
                  <a:txBody>
                    <a:bodyPr vert="horz" wrap="square"/>
                    <a:lstStyle/>
                    <a:p/>
                  </a:txBody>
                  <a:tcPr/>
                </a:tc>
                <a:tc hMerge="1">
                  <a:txBody>
                    <a:bodyPr vert="horz" wrap="square"/>
                    <a:lstStyle/>
                    <a:p/>
                  </a:txBody>
                  <a:tcPr/>
                </a:tc>
              </a:tr>
            </a:tbl>
          </a:graphicData>
        </a:graphic>
      </p:graphicFrame>
      <p:pic>
        <p:nvPicPr>
          <p:cNvPr id="72705" name="20RJW-194.EPS"/>
          <p:cNvPicPr>
            <a:picLocks noChangeAspect="1" noChangeArrowheads="1"/>
          </p:cNvPicPr>
          <p:nvPr/>
        </p:nvPicPr>
        <p:blipFill>
          <a:blip r:embed="rId3">
            <a:clrChange>
              <a:clrFrom>
                <a:srgbClr val="FFFFFF"/>
              </a:clrFrom>
              <a:clrTo>
                <a:srgbClr val="FFFFFF">
                  <a:alpha val="0"/>
                </a:srgbClr>
              </a:clrTo>
            </a:clrChange>
          </a:blip>
          <a:stretch>
            <a:fillRect/>
          </a:stretch>
        </p:blipFill>
        <p:spPr bwMode="auto">
          <a:xfrm>
            <a:off x="1951802" y="3858422"/>
            <a:ext cx="9358378" cy="2505794"/>
          </a:xfrm>
          <a:prstGeom prst="rect">
            <a:avLst/>
          </a:prstGeom>
          <a:noFill/>
        </p:spPr>
      </p:pic>
      <p:sp>
        <p:nvSpPr>
          <p:cNvPr id="7" name="文本框 1"/>
          <p:cNvSpPr txBox="1">
            <a:spLocks noChangeArrowheads="1"/>
          </p:cNvSpPr>
          <p:nvPr/>
        </p:nvSpPr>
        <p:spPr bwMode="auto">
          <a:xfrm>
            <a:off x="2880496" y="221534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电阻</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2451868" y="2796929"/>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电压</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5880892" y="221534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电压</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5666578" y="2796929"/>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电阻</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10238610" y="3072604"/>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伏安</a:t>
            </a:r>
            <a:endParaRPr lang="en-US" altLang="zh-CN" sz="2400" b="1">
              <a:solidFill>
                <a:srgbClr val="A50021"/>
              </a:solidFill>
              <a:latin typeface="微软雅黑" panose="020b0503020204020204" pitchFamily="34" charset="-122"/>
              <a:ea typeface="微软雅黑" panose="020b0503020204020204" pitchFamily="34" charset="-122"/>
            </a:endParaRPr>
          </a:p>
        </p:txBody>
      </p:sp>
      <p:graphicFrame>
        <p:nvGraphicFramePr>
          <p:cNvPr id="191489" name="Object 1"/>
          <p:cNvGraphicFramePr>
            <a:graphicFrameLocks noChangeAspect="1"/>
          </p:cNvGraphicFramePr>
          <p:nvPr/>
        </p:nvGraphicFramePr>
        <p:xfrm>
          <a:off x="8166908" y="2929728"/>
          <a:ext cx="1238250" cy="666750"/>
        </p:xfrm>
        <a:graphic>
          <a:graphicData uri="http://schemas.openxmlformats.org/presentationml/2006/ole">
            <mc:AlternateContent>
              <mc:Choice xmlns:v="urn:schemas-microsoft-com:vml" Requires="v">
                <p:oleObj spid="_x0000_s1045" name="文档" r:id="rId4" imgW="1077595" imgH="579755" progId="Word.Document.12">
                  <p:embed/>
                </p:oleObj>
              </mc:Choice>
              <mc:Fallback>
                <p:oleObj name="文档" r:id="rId4" imgW="1077595" imgH="579755" progId="Word.Document.12">
                  <p:embed/>
                  <p:pic>
                    <p:nvPicPr>
                      <p:cNvPr id="0" name="OLE substitute image"/>
                      <p:cNvPicPr/>
                      <p:nvPr/>
                    </p:nvPicPr>
                    <p:blipFill>
                      <a:blip r:embed="rId5"/>
                      <a:stretch>
                        <a:fillRect/>
                      </a:stretch>
                    </p:blipFill>
                    <p:spPr>
                      <a:xfrm>
                        <a:off x="8166908" y="2929728"/>
                        <a:ext cx="1238250" cy="666750"/>
                      </a:xfrm>
                      <a:prstGeom prst="rect">
                        <a:avLst/>
                      </a:prstGeom>
                      <a:noFill/>
                      <a:ln w="9525">
                        <a:noFill/>
                      </a:ln>
                    </p:spPr>
                  </p:pic>
                </p:oleObj>
              </mc:Fallback>
            </mc:AlternateContent>
          </a:graphicData>
        </a:graphic>
      </p:graphicFrame>
      <p:grpSp>
        <p:nvGrpSpPr>
          <p:cNvPr id="17" name="组合 16"/>
          <p:cNvGrpSpPr/>
          <p:nvPr/>
        </p:nvGrpSpPr>
        <p:grpSpPr>
          <a:xfrm>
            <a:off x="2023240" y="4001298"/>
            <a:ext cx="4203946" cy="2143140"/>
            <a:chOff x="2023240" y="4001298"/>
            <a:chExt cx="4203946" cy="2143140"/>
          </a:xfrm>
        </p:grpSpPr>
        <p:sp>
          <p:nvSpPr>
            <p:cNvPr id="12" name="文本框 1"/>
            <p:cNvSpPr txBox="1">
              <a:spLocks noChangeArrowheads="1"/>
            </p:cNvSpPr>
            <p:nvPr/>
          </p:nvSpPr>
          <p:spPr bwMode="auto">
            <a:xfrm>
              <a:off x="2023240" y="4001298"/>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如图所示</a:t>
              </a:r>
              <a:endParaRPr lang="en-US" altLang="zh-CN" sz="2400" b="1">
                <a:solidFill>
                  <a:srgbClr val="A50021"/>
                </a:solidFill>
                <a:latin typeface="微软雅黑" panose="020b0503020204020204" pitchFamily="34" charset="-122"/>
                <a:ea typeface="微软雅黑" panose="020b0503020204020204" pitchFamily="34" charset="-122"/>
              </a:endParaRPr>
            </a:p>
          </p:txBody>
        </p:sp>
        <p:pic>
          <p:nvPicPr>
            <p:cNvPr id="15" name="20RJW-201.EPS" descr="id:2147489070;FounderCES"/>
            <p:cNvPicPr/>
            <p:nvPr/>
          </p:nvPicPr>
          <p:blipFill>
            <a:blip r:embed="rId6"/>
            <a:stretch>
              <a:fillRect/>
            </a:stretch>
          </p:blipFill>
          <p:spPr>
            <a:xfrm>
              <a:off x="2237554" y="4929991"/>
              <a:ext cx="1439014" cy="987927"/>
            </a:xfrm>
            <a:prstGeom prst="rect">
              <a:avLst/>
            </a:prstGeom>
          </p:spPr>
        </p:pic>
        <p:pic>
          <p:nvPicPr>
            <p:cNvPr id="16" name="20RJW-202.EPS" descr="id:2147489077;FounderCES"/>
            <p:cNvPicPr/>
            <p:nvPr/>
          </p:nvPicPr>
          <p:blipFill>
            <a:blip r:embed="rId7"/>
            <a:stretch>
              <a:fillRect/>
            </a:stretch>
          </p:blipFill>
          <p:spPr>
            <a:xfrm>
              <a:off x="4023504" y="4787116"/>
              <a:ext cx="2203682" cy="1357322"/>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nodeType="clickEffect">
                                  <p:stCondLst>
                                    <p:cond delay="0"/>
                                  </p:stCondLst>
                                  <p:childTnLst>
                                    <p:set>
                                      <p:cBhvr>
                                        <p:cTn id="26" dur="1" fill="hold">
                                          <p:stCondLst>
                                            <p:cond delay="0"/>
                                          </p:stCondLst>
                                        </p:cTn>
                                        <p:tgtEl>
                                          <p:spTgt spid="191489"/>
                                        </p:tgtEl>
                                        <p:attrNameLst>
                                          <p:attrName>style.visibility</p:attrName>
                                        </p:attrNameLst>
                                      </p:cBhvr>
                                      <p:to>
                                        <p:strVal val="visible"/>
                                      </p:to>
                                    </p:set>
                                    <p:animEffect transition="in" filter="fade">
                                      <p:cBhvr>
                                        <p:cTn id="27" dur="500"/>
                                        <p:tgtEl>
                                          <p:spTgt spid="191489"/>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0"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1"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1237422" y="1143778"/>
          <a:ext cx="10429948" cy="4533120"/>
        </p:xfrm>
        <a:graphic>
          <a:graphicData uri="http://schemas.openxmlformats.org/drawingml/2006/table">
            <a:tbl>
              <a:tblPr/>
              <a:tblGrid>
                <a:gridCol w="857256"/>
                <a:gridCol w="2048725"/>
                <a:gridCol w="2214578"/>
                <a:gridCol w="5309389"/>
              </a:tblGrid>
              <a:tr h="386997">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项目</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108000" marR="108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探究电流与电压的关系</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108000" marR="108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探究电流与电阻的关系</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108000" marR="108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电阻的测量（定值电阻、灯泡）</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108000" marR="108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2337440">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注意事项</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108000" marR="108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gridSpan="3">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连接电路时，开关要处于</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状态。</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电流表要</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在电路中，电压表要</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在电路中。要先进行</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，然后选择合适的量程。</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③</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接线时要让电流从</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接线柱流入，</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接线柱流出。</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④</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滑动变阻器要</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在电路中，接线时应按</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原则，滑片应该移到</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处</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108000" marR="108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hMerge="1">
                  <a:txBody>
                    <a:bodyPr vert="horz" wrap="square"/>
                    <a:lstStyle/>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hMerge="1">
                  <a:txBody>
                    <a:bodyPr vert="horz" wrap="square"/>
                    <a:lstStyle/>
                    <a:p/>
                  </a:txBody>
                  <a:tcPr marL="47031" marR="47031"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5" name="文本框 1"/>
          <p:cNvSpPr txBox="1">
            <a:spLocks noChangeArrowheads="1"/>
          </p:cNvSpPr>
          <p:nvPr/>
        </p:nvSpPr>
        <p:spPr bwMode="auto">
          <a:xfrm>
            <a:off x="6380958" y="221534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断开</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4309256" y="2715414"/>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串联</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8238346" y="278685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并联</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3094810" y="328691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试触</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5738016" y="3858422"/>
            <a:ext cx="30674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8666974" y="3858422"/>
            <a:ext cx="207355"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2" name="文本框 1"/>
          <p:cNvSpPr txBox="1">
            <a:spLocks noChangeArrowheads="1"/>
          </p:cNvSpPr>
          <p:nvPr/>
        </p:nvSpPr>
        <p:spPr bwMode="auto">
          <a:xfrm>
            <a:off x="4880760" y="442992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串联</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3" name="文本框 1"/>
          <p:cNvSpPr txBox="1">
            <a:spLocks noChangeArrowheads="1"/>
          </p:cNvSpPr>
          <p:nvPr/>
        </p:nvSpPr>
        <p:spPr bwMode="auto">
          <a:xfrm>
            <a:off x="9238478" y="4358488"/>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一上一下</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4" name="文本框 1"/>
          <p:cNvSpPr txBox="1">
            <a:spLocks noChangeArrowheads="1"/>
          </p:cNvSpPr>
          <p:nvPr/>
        </p:nvSpPr>
        <p:spPr bwMode="auto">
          <a:xfrm>
            <a:off x="5023636" y="4929992"/>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最大阻值</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par>
                    <p:cTn id="28" fill="hold" nodeType="clickPar">
                      <p:stCondLst>
                        <p:cond delay="indefinite"/>
                      </p:stCondLst>
                      <p:childTnLst>
                        <p:par>
                          <p:cTn id="29" fill="hold" nodeType="after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fade">
                                      <p:cBhvr>
                                        <p:cTn id="32" dur="500"/>
                                        <p:tgtEl>
                                          <p:spTgt spid="11"/>
                                        </p:tgtEl>
                                      </p:cBhvr>
                                    </p:animEffect>
                                  </p:childTnLst>
                                </p:cTn>
                              </p:par>
                            </p:childTnLst>
                          </p:cTn>
                        </p:par>
                      </p:childTnLst>
                    </p:cTn>
                  </p:par>
                  <p:par>
                    <p:cTn id="33" fill="hold" nodeType="clickPar">
                      <p:stCondLst>
                        <p:cond delay="indefinite"/>
                      </p:stCondLst>
                      <p:childTnLst>
                        <p:par>
                          <p:cTn id="34" fill="hold" nodeType="after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fade">
                                      <p:cBhvr>
                                        <p:cTn id="37" dur="500"/>
                                        <p:tgtEl>
                                          <p:spTgt spid="12"/>
                                        </p:tgtEl>
                                      </p:cBhvr>
                                    </p:animEffect>
                                  </p:childTnLst>
                                </p:cTn>
                              </p:par>
                            </p:childTnLst>
                          </p:cTn>
                        </p:par>
                      </p:childTnLst>
                    </p:cTn>
                  </p:par>
                  <p:par>
                    <p:cTn id="38" fill="hold" nodeType="clickPar">
                      <p:stCondLst>
                        <p:cond delay="indefinite"/>
                      </p:stCondLst>
                      <p:childTnLst>
                        <p:par>
                          <p:cTn id="39" fill="hold" nodeType="after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childTnLst>
                                </p:cTn>
                              </p:par>
                            </p:childTnLst>
                          </p:cTn>
                        </p:par>
                      </p:childTnLst>
                    </p:cTn>
                  </p:par>
                  <p:par>
                    <p:cTn id="43" fill="hold" nodeType="clickPar">
                      <p:stCondLst>
                        <p:cond delay="indefinite"/>
                      </p:stCondLst>
                      <p:childTnLst>
                        <p:par>
                          <p:cTn id="44" fill="hold" nodeType="after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P spid="10" grpId="0"/>
      <p:bldP spid="11" grpId="0"/>
      <p:bldP spid="12" grpId="0"/>
      <p:bldP spid="13" grpId="0"/>
      <p:bldP spid="14"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951670" y="1000902"/>
          <a:ext cx="10367006" cy="5049262"/>
        </p:xfrm>
        <a:graphic>
          <a:graphicData uri="http://schemas.openxmlformats.org/drawingml/2006/table">
            <a:tbl>
              <a:tblPr/>
              <a:tblGrid>
                <a:gridCol w="1000132"/>
                <a:gridCol w="2214578"/>
                <a:gridCol w="2214578"/>
                <a:gridCol w="2714644"/>
                <a:gridCol w="2223074"/>
              </a:tblGrid>
              <a:tr h="1208783">
                <a:tc>
                  <a:txBody>
                    <a:bodyPr vert="horz" wrap="square"/>
                    <a:lstStyle/>
                    <a:p>
                      <a:pPr algn="ctr">
                        <a:lnSpc>
                          <a:spcPct val="150000"/>
                        </a:lnSpc>
                        <a:spcAft>
                          <a:spcPct val="0"/>
                        </a:spcAft>
                      </a:pPr>
                      <a:r>
                        <a:rPr lang="zh-CN" sz="2400" b="1" kern="100">
                          <a:solidFill>
                            <a:srgbClr val="000000"/>
                          </a:solidFill>
                          <a:latin typeface="NEU-BZ-S92"/>
                          <a:ea typeface="微软雅黑" panose="020b0503020204020204" pitchFamily="34" charset="-122"/>
                          <a:cs typeface="Times New Roman" panose="02020603050405020304"/>
                        </a:rPr>
                        <a:t>项目</a:t>
                      </a:r>
                      <a:endParaRPr lang="zh-CN" sz="1050" b="1" kern="100">
                        <a:solidFill>
                          <a:srgbClr val="000000"/>
                        </a:solidFill>
                        <a:latin typeface="NEU-BZ-S92"/>
                        <a:ea typeface="方正书宋_GBK"/>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探究电流与电压的关系</a:t>
                      </a:r>
                      <a:endParaRPr lang="zh-CN" sz="1050" kern="100">
                        <a:solidFill>
                          <a:srgbClr val="000000"/>
                        </a:solidFill>
                        <a:latin typeface="NEU-BZ-S92"/>
                        <a:ea typeface="方正书宋_GBK"/>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探究电流与电阻的关系</a:t>
                      </a:r>
                      <a:endParaRPr lang="zh-CN" sz="1050" kern="100">
                        <a:solidFill>
                          <a:srgbClr val="000000"/>
                        </a:solidFill>
                        <a:latin typeface="NEU-BZ-S92"/>
                        <a:ea typeface="方正书宋_GBK"/>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gridSpan="2">
                  <a:txBody>
                    <a:bodyPr vert="horz" wrap="square"/>
                    <a:lstStyle/>
                    <a:p>
                      <a:pPr algn="ct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电阻的测量（定值电阻、灯泡</a:t>
                      </a:r>
                      <a:r>
                        <a:rPr lang="zh-CN" sz="2400" kern="100" smtClean="0">
                          <a:solidFill>
                            <a:srgbClr val="000000"/>
                          </a:solidFill>
                          <a:latin typeface="NEU-BZ-S92"/>
                          <a:ea typeface="微软雅黑" panose="020b0503020204020204" pitchFamily="34" charset="-122"/>
                          <a:cs typeface="Times New Roman" panose="02020603050405020304"/>
                        </a:rPr>
                        <a:t>）</a:t>
                      </a:r>
                      <a:endParaRPr lang="zh-CN" sz="1050" kern="100">
                        <a:solidFill>
                          <a:srgbClr val="000000"/>
                        </a:solidFill>
                        <a:latin typeface="NEU-BZ-S92"/>
                        <a:ea typeface="方正书宋_GBK"/>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hMerge="1">
                  <a:txBody>
                    <a:bodyPr vert="horz" wrap="square"/>
                    <a:lstStyle/>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86997">
                <a:tc>
                  <a:txBody>
                    <a:bodyPr vert="horz" wrap="square"/>
                    <a:lstStyle/>
                    <a:p>
                      <a:pPr algn="ctr">
                        <a:lnSpc>
                          <a:spcPct val="150000"/>
                        </a:lnSpc>
                        <a:spcAft>
                          <a:spcPct val="0"/>
                        </a:spcAft>
                      </a:pPr>
                      <a:r>
                        <a:rPr lang="zh-CN" sz="2400" b="1" kern="100">
                          <a:solidFill>
                            <a:srgbClr val="000000"/>
                          </a:solidFill>
                          <a:latin typeface="NEU-BZ-S92"/>
                          <a:ea typeface="微软雅黑" panose="020b0503020204020204" pitchFamily="34" charset="-122"/>
                          <a:cs typeface="Times New Roman" panose="02020603050405020304"/>
                        </a:rPr>
                        <a:t>滑动变阻</a:t>
                      </a:r>
                      <a:endParaRPr lang="zh-CN" sz="1050" b="1" kern="100">
                        <a:solidFill>
                          <a:srgbClr val="000000"/>
                        </a:solidFill>
                        <a:latin typeface="NEU-BZ-S92"/>
                        <a:ea typeface="方正书宋_GBK"/>
                        <a:cs typeface="Times New Roman" panose="02020603050405020304"/>
                      </a:endParaRPr>
                    </a:p>
                    <a:p>
                      <a:pPr algn="ctr">
                        <a:lnSpc>
                          <a:spcPct val="150000"/>
                        </a:lnSpc>
                        <a:spcAft>
                          <a:spcPct val="0"/>
                        </a:spcAft>
                      </a:pPr>
                      <a:r>
                        <a:rPr lang="zh-CN" sz="2400" b="1" kern="100">
                          <a:solidFill>
                            <a:srgbClr val="000000"/>
                          </a:solidFill>
                          <a:latin typeface="NEU-BZ-S92"/>
                          <a:ea typeface="微软雅黑" panose="020b0503020204020204" pitchFamily="34" charset="-122"/>
                          <a:cs typeface="Times New Roman" panose="02020603050405020304"/>
                        </a:rPr>
                        <a:t>器的作用</a:t>
                      </a:r>
                      <a:endParaRPr lang="zh-CN" sz="1050" b="1" kern="100">
                        <a:solidFill>
                          <a:srgbClr val="000000"/>
                        </a:solidFill>
                        <a:latin typeface="NEU-BZ-S92"/>
                        <a:ea typeface="方正书宋_GBK"/>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　</a:t>
                      </a:r>
                      <a:r>
                        <a:rPr lang="en-US" sz="2400" kern="100">
                          <a:solidFill>
                            <a:srgbClr val="000000"/>
                          </a:solidFill>
                          <a:latin typeface="NEU-BZ-S92"/>
                          <a:ea typeface="微软雅黑" panose="020b0503020204020204" pitchFamily="34" charset="-122"/>
                          <a:cs typeface="Times New Roman" panose="02020603050405020304"/>
                        </a:rPr>
                        <a:t>①</a:t>
                      </a:r>
                      <a:r>
                        <a:rPr lang="zh-CN" sz="2400" kern="100">
                          <a:solidFill>
                            <a:srgbClr val="000000"/>
                          </a:solidFill>
                          <a:latin typeface="NEU-BZ-S92"/>
                          <a:ea typeface="微软雅黑" panose="020b0503020204020204" pitchFamily="34" charset="-122"/>
                          <a:cs typeface="Times New Roman" panose="02020603050405020304"/>
                        </a:rPr>
                        <a:t>保护电路；</a:t>
                      </a:r>
                      <a:endParaRPr lang="zh-CN" sz="1050" kern="100">
                        <a:solidFill>
                          <a:srgbClr val="000000"/>
                        </a:solidFill>
                        <a:latin typeface="NEU-BZ-S92"/>
                        <a:ea typeface="方正书宋_GBK"/>
                        <a:cs typeface="Times New Roman" panose="02020603050405020304"/>
                      </a:endParaRPr>
                    </a:p>
                    <a:p>
                      <a:pP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　</a:t>
                      </a:r>
                      <a:r>
                        <a:rPr lang="en-US" sz="2400" kern="100">
                          <a:solidFill>
                            <a:srgbClr val="000000"/>
                          </a:solidFill>
                          <a:latin typeface="NEU-BZ-S92"/>
                          <a:ea typeface="微软雅黑" panose="020b0503020204020204" pitchFamily="34" charset="-122"/>
                          <a:cs typeface="Times New Roman" panose="02020603050405020304"/>
                        </a:rPr>
                        <a:t>②</a:t>
                      </a:r>
                      <a:r>
                        <a:rPr lang="zh-CN" sz="2400" kern="100">
                          <a:solidFill>
                            <a:srgbClr val="000000"/>
                          </a:solidFill>
                          <a:latin typeface="NEU-BZ-S92"/>
                          <a:ea typeface="微软雅黑" panose="020b0503020204020204" pitchFamily="34" charset="-122"/>
                          <a:cs typeface="Times New Roman" panose="02020603050405020304"/>
                        </a:rPr>
                        <a:t>改变</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　　　　</a:t>
                      </a:r>
                      <a:r>
                        <a:rPr lang="zh-CN" sz="2400" kern="100">
                          <a:solidFill>
                            <a:srgbClr val="000000"/>
                          </a:solidFill>
                          <a:latin typeface="NEU-BZ-S92"/>
                          <a:ea typeface="微软雅黑" panose="020b0503020204020204" pitchFamily="34" charset="-122"/>
                          <a:cs typeface="Times New Roman" panose="02020603050405020304"/>
                        </a:rPr>
                        <a:t>，多次测量，寻找普遍规律</a:t>
                      </a:r>
                      <a:r>
                        <a:rPr lang="en-US" sz="2400" kern="100">
                          <a:solidFill>
                            <a:srgbClr val="000000"/>
                          </a:solidFill>
                          <a:latin typeface="NEU-BZ-S92"/>
                          <a:ea typeface="微软雅黑" panose="020b0503020204020204" pitchFamily="34" charset="-122"/>
                          <a:cs typeface="Times New Roman" panose="02020603050405020304"/>
                        </a:rPr>
                        <a:t> </a:t>
                      </a:r>
                      <a:endParaRPr lang="zh-CN" sz="1050" kern="100">
                        <a:solidFill>
                          <a:srgbClr val="000000"/>
                        </a:solidFill>
                        <a:latin typeface="NEU-BZ-S92"/>
                        <a:ea typeface="方正书宋_GBK"/>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　</a:t>
                      </a:r>
                      <a:r>
                        <a:rPr lang="en-US" sz="2400" kern="100">
                          <a:solidFill>
                            <a:srgbClr val="000000"/>
                          </a:solidFill>
                          <a:latin typeface="NEU-BZ-S92"/>
                          <a:ea typeface="微软雅黑" panose="020b0503020204020204" pitchFamily="34" charset="-122"/>
                          <a:cs typeface="Times New Roman" panose="02020603050405020304"/>
                        </a:rPr>
                        <a:t>①</a:t>
                      </a:r>
                      <a:r>
                        <a:rPr lang="zh-CN" sz="2400" kern="100">
                          <a:solidFill>
                            <a:srgbClr val="000000"/>
                          </a:solidFill>
                          <a:latin typeface="NEU-BZ-S92"/>
                          <a:ea typeface="微软雅黑" panose="020b0503020204020204" pitchFamily="34" charset="-122"/>
                          <a:cs typeface="Times New Roman" panose="02020603050405020304"/>
                        </a:rPr>
                        <a:t>保护电路；</a:t>
                      </a:r>
                      <a:endParaRPr lang="zh-CN" sz="1050" kern="100">
                        <a:solidFill>
                          <a:srgbClr val="000000"/>
                        </a:solidFill>
                        <a:latin typeface="NEU-BZ-S92"/>
                        <a:ea typeface="方正书宋_GBK"/>
                        <a:cs typeface="Times New Roman" panose="02020603050405020304"/>
                      </a:endParaRPr>
                    </a:p>
                    <a:p>
                      <a:pP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　</a:t>
                      </a:r>
                      <a:r>
                        <a:rPr lang="en-US" sz="2400" kern="100">
                          <a:solidFill>
                            <a:srgbClr val="000000"/>
                          </a:solidFill>
                          <a:latin typeface="NEU-BZ-S92"/>
                          <a:ea typeface="微软雅黑" panose="020b0503020204020204" pitchFamily="34" charset="-122"/>
                          <a:cs typeface="Times New Roman" panose="02020603050405020304"/>
                        </a:rPr>
                        <a:t>②</a:t>
                      </a:r>
                      <a:r>
                        <a:rPr lang="zh-CN" sz="2400" kern="100" smtClean="0">
                          <a:solidFill>
                            <a:srgbClr val="000000"/>
                          </a:solidFill>
                          <a:latin typeface="NEU-BZ-S92"/>
                          <a:ea typeface="微软雅黑" panose="020b0503020204020204" pitchFamily="34" charset="-122"/>
                          <a:cs typeface="Times New Roman" panose="02020603050405020304"/>
                        </a:rPr>
                        <a:t>控制</a:t>
                      </a:r>
                      <a:endParaRPr lang="en-US" altLang="zh-CN" sz="2400" kern="100" smtClean="0">
                        <a:solidFill>
                          <a:srgbClr val="000000"/>
                        </a:solidFill>
                        <a:latin typeface="NEU-BZ-S92"/>
                        <a:ea typeface="微软雅黑" panose="020b0503020204020204" pitchFamily="34" charset="-122"/>
                        <a:cs typeface="Times New Roman" panose="02020603050405020304"/>
                      </a:endParaRPr>
                    </a:p>
                    <a:p>
                      <a:pPr>
                        <a:lnSpc>
                          <a:spcPct val="150000"/>
                        </a:lnSpc>
                        <a:spcAft>
                          <a:spcPct val="0"/>
                        </a:spcAft>
                      </a:pP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　　　　</a:t>
                      </a:r>
                      <a:r>
                        <a:rPr lang="zh-CN" sz="2400" kern="100">
                          <a:solidFill>
                            <a:srgbClr val="000000"/>
                          </a:solidFill>
                          <a:latin typeface="NEU-BZ-S92"/>
                          <a:ea typeface="微软雅黑" panose="020b0503020204020204" pitchFamily="34" charset="-122"/>
                          <a:cs typeface="Times New Roman" panose="02020603050405020304"/>
                        </a:rPr>
                        <a:t>不变，多次测量，寻找普遍规律</a:t>
                      </a:r>
                      <a:r>
                        <a:rPr lang="en-US" sz="2400" kern="100">
                          <a:solidFill>
                            <a:srgbClr val="000000"/>
                          </a:solidFill>
                          <a:latin typeface="NEU-BZ-S92"/>
                          <a:ea typeface="微软雅黑" panose="020b0503020204020204" pitchFamily="34" charset="-122"/>
                          <a:cs typeface="Times New Roman" panose="02020603050405020304"/>
                        </a:rPr>
                        <a:t> </a:t>
                      </a:r>
                      <a:endParaRPr lang="zh-CN" sz="1050" kern="100">
                        <a:solidFill>
                          <a:srgbClr val="000000"/>
                        </a:solidFill>
                        <a:latin typeface="NEU-BZ-S92"/>
                        <a:ea typeface="方正书宋_GBK"/>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　测定值电阻阻值：</a:t>
                      </a:r>
                      <a:endParaRPr lang="zh-CN" sz="1050" kern="100">
                        <a:solidFill>
                          <a:srgbClr val="000000"/>
                        </a:solidFill>
                        <a:latin typeface="NEU-BZ-S92"/>
                        <a:ea typeface="方正书宋_GBK"/>
                        <a:cs typeface="Times New Roman" panose="02020603050405020304"/>
                      </a:endParaRPr>
                    </a:p>
                    <a:p>
                      <a:pP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　</a:t>
                      </a:r>
                      <a:r>
                        <a:rPr lang="en-US" sz="2400" kern="100">
                          <a:solidFill>
                            <a:srgbClr val="000000"/>
                          </a:solidFill>
                          <a:latin typeface="NEU-BZ-S92"/>
                          <a:ea typeface="微软雅黑" panose="020b0503020204020204" pitchFamily="34" charset="-122"/>
                          <a:cs typeface="Times New Roman" panose="02020603050405020304"/>
                        </a:rPr>
                        <a:t>①</a:t>
                      </a:r>
                      <a:r>
                        <a:rPr lang="zh-CN" sz="2400" kern="100">
                          <a:solidFill>
                            <a:srgbClr val="000000"/>
                          </a:solidFill>
                          <a:latin typeface="NEU-BZ-S92"/>
                          <a:ea typeface="微软雅黑" panose="020b0503020204020204" pitchFamily="34" charset="-122"/>
                          <a:cs typeface="Times New Roman" panose="02020603050405020304"/>
                        </a:rPr>
                        <a:t>保护电路；</a:t>
                      </a:r>
                      <a:endParaRPr lang="zh-CN" sz="1050" kern="100">
                        <a:solidFill>
                          <a:srgbClr val="000000"/>
                        </a:solidFill>
                        <a:latin typeface="NEU-BZ-S92"/>
                        <a:ea typeface="方正书宋_GBK"/>
                        <a:cs typeface="Times New Roman" panose="02020603050405020304"/>
                      </a:endParaRPr>
                    </a:p>
                    <a:p>
                      <a:pP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　</a:t>
                      </a:r>
                      <a:r>
                        <a:rPr lang="en-US" sz="2400" kern="100">
                          <a:solidFill>
                            <a:srgbClr val="000000"/>
                          </a:solidFill>
                          <a:latin typeface="NEU-BZ-S92"/>
                          <a:ea typeface="微软雅黑" panose="020b0503020204020204" pitchFamily="34" charset="-122"/>
                          <a:cs typeface="Times New Roman" panose="02020603050405020304"/>
                        </a:rPr>
                        <a:t>②</a:t>
                      </a:r>
                      <a:r>
                        <a:rPr lang="zh-CN" sz="2400" kern="100">
                          <a:solidFill>
                            <a:srgbClr val="000000"/>
                          </a:solidFill>
                          <a:latin typeface="NEU-BZ-S92"/>
                          <a:ea typeface="微软雅黑" panose="020b0503020204020204" pitchFamily="34" charset="-122"/>
                          <a:cs typeface="Times New Roman" panose="02020603050405020304"/>
                        </a:rPr>
                        <a:t>改变电流与电压，进行多次测量，求平均值，减小误差</a:t>
                      </a:r>
                      <a:endParaRPr lang="zh-CN" sz="1050" kern="100">
                        <a:solidFill>
                          <a:srgbClr val="000000"/>
                        </a:solidFill>
                        <a:latin typeface="NEU-BZ-S92"/>
                        <a:ea typeface="方正书宋_GBK"/>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　测灯泡电阻：</a:t>
                      </a:r>
                      <a:endParaRPr lang="zh-CN" sz="1050" kern="100">
                        <a:solidFill>
                          <a:srgbClr val="000000"/>
                        </a:solidFill>
                        <a:latin typeface="NEU-BZ-S92"/>
                        <a:ea typeface="方正书宋_GBK"/>
                        <a:cs typeface="Times New Roman" panose="02020603050405020304"/>
                      </a:endParaRPr>
                    </a:p>
                    <a:p>
                      <a:pP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　</a:t>
                      </a:r>
                      <a:r>
                        <a:rPr lang="en-US" sz="2400" kern="100">
                          <a:solidFill>
                            <a:srgbClr val="000000"/>
                          </a:solidFill>
                          <a:latin typeface="NEU-BZ-S92"/>
                          <a:ea typeface="微软雅黑" panose="020b0503020204020204" pitchFamily="34" charset="-122"/>
                          <a:cs typeface="Times New Roman" panose="02020603050405020304"/>
                        </a:rPr>
                        <a:t>①</a:t>
                      </a:r>
                      <a:r>
                        <a:rPr lang="zh-CN" sz="2400" kern="100">
                          <a:solidFill>
                            <a:srgbClr val="000000"/>
                          </a:solidFill>
                          <a:latin typeface="NEU-BZ-S92"/>
                          <a:ea typeface="微软雅黑" panose="020b0503020204020204" pitchFamily="34" charset="-122"/>
                          <a:cs typeface="Times New Roman" panose="02020603050405020304"/>
                        </a:rPr>
                        <a:t>保护电路；</a:t>
                      </a:r>
                      <a:endParaRPr lang="zh-CN" sz="1050" kern="100">
                        <a:solidFill>
                          <a:srgbClr val="000000"/>
                        </a:solidFill>
                        <a:latin typeface="NEU-BZ-S92"/>
                        <a:ea typeface="方正书宋_GBK"/>
                        <a:cs typeface="Times New Roman" panose="02020603050405020304"/>
                      </a:endParaRPr>
                    </a:p>
                    <a:p>
                      <a:pP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　</a:t>
                      </a:r>
                      <a:r>
                        <a:rPr lang="en-US" sz="2400" kern="100">
                          <a:solidFill>
                            <a:srgbClr val="000000"/>
                          </a:solidFill>
                          <a:latin typeface="NEU-BZ-S92"/>
                          <a:ea typeface="微软雅黑" panose="020b0503020204020204" pitchFamily="34" charset="-122"/>
                          <a:cs typeface="Times New Roman" panose="02020603050405020304"/>
                        </a:rPr>
                        <a:t>②</a:t>
                      </a:r>
                      <a:r>
                        <a:rPr lang="zh-CN" sz="2400" kern="100">
                          <a:solidFill>
                            <a:srgbClr val="000000"/>
                          </a:solidFill>
                          <a:latin typeface="NEU-BZ-S92"/>
                          <a:ea typeface="微软雅黑" panose="020b0503020204020204" pitchFamily="34" charset="-122"/>
                          <a:cs typeface="Times New Roman" panose="02020603050405020304"/>
                        </a:rPr>
                        <a:t>改变电流与电压，进行多次测量，目的是寻找规律，但不求平均值</a:t>
                      </a:r>
                      <a:endParaRPr lang="zh-CN" sz="1050" kern="100">
                        <a:solidFill>
                          <a:srgbClr val="000000"/>
                        </a:solidFill>
                        <a:latin typeface="NEU-BZ-S92"/>
                        <a:ea typeface="方正书宋_GBK"/>
                        <a:cs typeface="Times New Roman" panose="02020603050405020304"/>
                      </a:endParaRPr>
                    </a:p>
                  </a:txBody>
                  <a:tcPr marL="72000" marR="7200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5" name="文本框 1"/>
          <p:cNvSpPr txBox="1">
            <a:spLocks noChangeArrowheads="1"/>
          </p:cNvSpPr>
          <p:nvPr/>
        </p:nvSpPr>
        <p:spPr bwMode="auto">
          <a:xfrm>
            <a:off x="2594744" y="371554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电压</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4595008" y="371554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电压</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3997"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思维导图 构建体系</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7" name="TextBox 15"/>
          <p:cNvSpPr txBox="1"/>
          <p:nvPr/>
        </p:nvSpPr>
        <p:spPr>
          <a:xfrm>
            <a:off x="1023108" y="1247550"/>
            <a:ext cx="10715700" cy="1180699"/>
          </a:xfrm>
          <a:prstGeom prst="rect">
            <a:avLst/>
          </a:prstGeom>
          <a:noFill/>
        </p:spPr>
        <p:txBody>
          <a:bodyPr wrap="square" lIns="36000" tIns="36000" rIns="36000" bIns="36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just">
              <a:lnSpc>
                <a:spcPct val="150000"/>
              </a:lnSpc>
            </a:pPr>
            <a:r>
              <a:rPr lang="en-US" altLang="zh-CN" sz="2400" b="1" spc="150" smtClean="0">
                <a:solidFill>
                  <a:srgbClr val="1BB18D"/>
                </a:solidFill>
                <a:latin typeface="微软雅黑" panose="020b0503020204020204" pitchFamily="34" charset="-122"/>
                <a:ea typeface="微软雅黑" panose="020b0503020204020204" pitchFamily="34" charset="-122"/>
              </a:rPr>
              <a:t>|</a:t>
            </a:r>
            <a:r>
              <a:rPr lang="zh-CN" altLang="en-US" sz="2400" b="1" spc="150" smtClean="0">
                <a:solidFill>
                  <a:srgbClr val="1BB18D"/>
                </a:solidFill>
                <a:latin typeface="微软雅黑" panose="020b0503020204020204" pitchFamily="34" charset="-122"/>
                <a:ea typeface="微软雅黑" panose="020b0503020204020204" pitchFamily="34" charset="-122"/>
              </a:rPr>
              <a:t>课标要求</a:t>
            </a:r>
            <a:r>
              <a:rPr lang="en-US" altLang="zh-CN" sz="2400" b="1" spc="150" smtClean="0">
                <a:solidFill>
                  <a:srgbClr val="1BB18D"/>
                </a:solidFill>
                <a:latin typeface="微软雅黑" panose="020b0503020204020204" pitchFamily="34" charset="-122"/>
                <a:ea typeface="微软雅黑" panose="020b0503020204020204" pitchFamily="34" charset="-122"/>
              </a:rPr>
              <a:t>|</a:t>
            </a:r>
            <a:endParaRPr lang="en-US" altLang="zh-CN" sz="2400" b="1" spc="150" smtClean="0">
              <a:solidFill>
                <a:srgbClr val="1BB18D"/>
              </a:solidFill>
              <a:latin typeface="微软雅黑" panose="020b0503020204020204" pitchFamily="34" charset="-122"/>
              <a:ea typeface="微软雅黑" panose="020b0503020204020204" pitchFamily="34" charset="-122"/>
            </a:endParaRPr>
          </a:p>
          <a:p>
            <a:pPr algn="just">
              <a:lnSpc>
                <a:spcPct val="150000"/>
              </a:lnSpc>
            </a:pPr>
            <a:r>
              <a:rPr lang="zh-CN" altLang="en-US" sz="2400" spc="150" smtClean="0">
                <a:latin typeface="微软雅黑" panose="020b0503020204020204" pitchFamily="34" charset="-122"/>
                <a:ea typeface="微软雅黑" panose="020b0503020204020204" pitchFamily="34" charset="-122"/>
              </a:rPr>
              <a:t>通过实验，探究电流与电压、电阻的关系。理解欧姆定律。</a:t>
            </a:r>
            <a:endParaRPr lang="zh-CN" altLang="en-US" sz="2400" spc="150" smtClean="0">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1094545" y="729476"/>
          <a:ext cx="10501387" cy="5915028"/>
        </p:xfrm>
        <a:graphic>
          <a:graphicData uri="http://schemas.openxmlformats.org/drawingml/2006/table">
            <a:tbl>
              <a:tblPr/>
              <a:tblGrid>
                <a:gridCol w="857257"/>
                <a:gridCol w="1714512"/>
                <a:gridCol w="2071702"/>
                <a:gridCol w="5857916"/>
              </a:tblGrid>
              <a:tr h="928694">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项目</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探究电流与电压的关系</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探究电流与电阻的关系</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电阻的测量（定值电阻、灯泡</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4817748">
                <a:tc>
                  <a:txBody>
                    <a:bodyPr vert="horz" wrap="square"/>
                    <a:lstStyle/>
                    <a:p>
                      <a:pPr marL="0" marR="0" indent="0" algn="ctr" defTabSz="1219200" rtl="0" eaLnBrk="1" fontAlgn="auto" latinLnBrk="0" hangingPunct="1">
                        <a:lnSpc>
                          <a:spcPct val="150000"/>
                        </a:lnSpc>
                        <a:spcBef>
                          <a:spcPct val="0"/>
                        </a:spcBef>
                        <a:spcAft>
                          <a:spcPct val="0"/>
                        </a:spcAft>
                        <a:buClrTx/>
                        <a:buSzTx/>
                        <a:buFontTx/>
                        <a:buNone/>
                        <a:defRPr/>
                      </a:pPr>
                      <a:r>
                        <a:rPr lang="zh-CN" altLang="en-US"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实验表格及</a:t>
                      </a:r>
                      <a:endParaRPr lang="zh-CN" altLang="en-US"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marL="0" marR="0" indent="0" algn="ctr" defTabSz="1219200" rtl="0" eaLnBrk="1" fontAlgn="auto" latinLnBrk="0" hangingPunct="1">
                        <a:lnSpc>
                          <a:spcPct val="150000"/>
                        </a:lnSpc>
                        <a:spcBef>
                          <a:spcPct val="0"/>
                        </a:spcBef>
                        <a:spcAft>
                          <a:spcPct val="0"/>
                        </a:spcAft>
                        <a:buClrTx/>
                        <a:buSzTx/>
                        <a:buFontTx/>
                        <a:buNone/>
                        <a:defRPr/>
                      </a:pPr>
                      <a:r>
                        <a:rPr lang="zh-CN" altLang="en-US"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数据处理</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gridSpan="2">
                  <a:txBody>
                    <a:bodyPr vert="horz" wrap="square"/>
                    <a:lstStyle/>
                    <a:p>
                      <a:pPr marL="0" marR="0" indent="0" algn="ctr" defTabSz="1219200" rtl="0" eaLnBrk="1" fontAlgn="auto" latinLnBrk="0" hangingPunct="1">
                        <a:lnSpc>
                          <a:spcPct val="150000"/>
                        </a:lnSpc>
                        <a:spcBef>
                          <a:spcPct val="0"/>
                        </a:spcBef>
                        <a:spcAft>
                          <a:spcPct val="0"/>
                        </a:spcAft>
                        <a:buClrTx/>
                        <a:buSzTx/>
                        <a:buFontTx/>
                        <a:buNone/>
                        <a:defRPr/>
                      </a:pPr>
                      <a:r>
                        <a:rPr lang="zh-CN" altLang="en-US" sz="2400" kern="1200" smtClean="0">
                          <a:solidFill>
                            <a:schemeClr val="tx1"/>
                          </a:solidFill>
                          <a:latin typeface="微软雅黑" panose="020b0503020204020204" pitchFamily="34" charset="-122"/>
                          <a:ea typeface="微软雅黑" panose="020b0503020204020204" pitchFamily="34" charset="-122"/>
                          <a:cs typeface="+mn-cs"/>
                        </a:rPr>
                        <a:t>表一　</a:t>
                      </a:r>
                      <a:r>
                        <a:rPr lang="en-US" sz="2400" kern="1200" smtClean="0">
                          <a:solidFill>
                            <a:schemeClr val="tx1"/>
                          </a:solidFill>
                          <a:latin typeface="微软雅黑" panose="020b0503020204020204" pitchFamily="34" charset="-122"/>
                          <a:ea typeface="微软雅黑" panose="020b0503020204020204" pitchFamily="34" charset="-122"/>
                          <a:cs typeface="+mn-cs"/>
                        </a:rPr>
                        <a:t>R=5 Ω</a:t>
                      </a:r>
                      <a:endParaRPr lang="en-US" sz="2400" kern="1200" smtClean="0">
                        <a:solidFill>
                          <a:schemeClr val="tx1"/>
                        </a:solidFill>
                        <a:latin typeface="微软雅黑" panose="020b0503020204020204" pitchFamily="34" charset="-122"/>
                        <a:ea typeface="微软雅黑" panose="020b0503020204020204" pitchFamily="34" charset="-122"/>
                        <a:cs typeface="+mn-cs"/>
                      </a:endParaRPr>
                    </a:p>
                    <a:p>
                      <a:pPr marL="0" marR="0" indent="0" algn="ctr" defTabSz="1219200" rtl="0" eaLnBrk="1" fontAlgn="auto" latinLnBrk="0" hangingPunct="1">
                        <a:lnSpc>
                          <a:spcPct val="150000"/>
                        </a:lnSpc>
                        <a:spcBef>
                          <a:spcPct val="0"/>
                        </a:spcBef>
                        <a:spcAft>
                          <a:spcPct val="0"/>
                        </a:spcAft>
                        <a:buClrTx/>
                        <a:buSzTx/>
                        <a:buFontTx/>
                        <a:buNone/>
                        <a:defRPr/>
                      </a:pPr>
                      <a:endParaRPr lang="en-US" altLang="zh-CN" sz="2400" kern="1200" smtClean="0">
                        <a:solidFill>
                          <a:schemeClr val="tx1"/>
                        </a:solidFill>
                        <a:latin typeface="微软雅黑" panose="020b0503020204020204" pitchFamily="34" charset="-122"/>
                        <a:ea typeface="微软雅黑" panose="020b0503020204020204" pitchFamily="34" charset="-122"/>
                        <a:cs typeface="+mn-cs"/>
                      </a:endParaRPr>
                    </a:p>
                    <a:p>
                      <a:pPr marL="0" marR="0" indent="0" algn="ctr" defTabSz="1219200" rtl="0" eaLnBrk="1" fontAlgn="auto" latinLnBrk="0" hangingPunct="1">
                        <a:lnSpc>
                          <a:spcPct val="150000"/>
                        </a:lnSpc>
                        <a:spcBef>
                          <a:spcPct val="0"/>
                        </a:spcBef>
                        <a:spcAft>
                          <a:spcPct val="0"/>
                        </a:spcAft>
                        <a:buClrTx/>
                        <a:buSzTx/>
                        <a:buFontTx/>
                        <a:buNone/>
                        <a:defRPr/>
                      </a:pPr>
                      <a:endParaRPr lang="en-US" altLang="zh-CN" sz="2400" kern="1200" smtClean="0">
                        <a:solidFill>
                          <a:schemeClr val="tx1"/>
                        </a:solidFill>
                        <a:latin typeface="微软雅黑" panose="020b0503020204020204" pitchFamily="34" charset="-122"/>
                        <a:ea typeface="微软雅黑" panose="020b0503020204020204" pitchFamily="34" charset="-122"/>
                        <a:cs typeface="+mn-cs"/>
                      </a:endParaRPr>
                    </a:p>
                    <a:p>
                      <a:pPr marL="0" marR="0" indent="0" algn="ctr" defTabSz="1219200" rtl="0" eaLnBrk="1" fontAlgn="auto" latinLnBrk="0" hangingPunct="1">
                        <a:lnSpc>
                          <a:spcPct val="150000"/>
                        </a:lnSpc>
                        <a:spcBef>
                          <a:spcPct val="0"/>
                        </a:spcBef>
                        <a:spcAft>
                          <a:spcPct val="0"/>
                        </a:spcAft>
                        <a:buClrTx/>
                        <a:buSzTx/>
                        <a:buFontTx/>
                        <a:buNone/>
                        <a:defRPr/>
                      </a:pP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alt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表二　</a:t>
                      </a:r>
                      <a:r>
                        <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U=3 V</a:t>
                      </a: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hMerge="1">
                  <a:txBody>
                    <a:bodyPr vert="horz" wrap="square"/>
                    <a:lstStyle/>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marL="0" marR="0" indent="0" algn="ctr" defTabSz="1219200" rtl="0" eaLnBrk="1" fontAlgn="auto" latinLnBrk="0" hangingPunct="1">
                        <a:lnSpc>
                          <a:spcPct val="150000"/>
                        </a:lnSpc>
                        <a:spcBef>
                          <a:spcPct val="0"/>
                        </a:spcBef>
                        <a:spcAft>
                          <a:spcPct val="0"/>
                        </a:spcAft>
                        <a:buClrTx/>
                        <a:buSzTx/>
                        <a:buFontTx/>
                        <a:buNone/>
                        <a:defRPr/>
                      </a:pPr>
                      <a:r>
                        <a:rPr lang="zh-CN" alt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定值电阻</a:t>
                      </a: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marL="0" marR="0" indent="0" algn="ctr" defTabSz="1219200" rtl="0" eaLnBrk="1" fontAlgn="auto" latinLnBrk="0" hangingPunct="1">
                        <a:lnSpc>
                          <a:spcPct val="150000"/>
                        </a:lnSpc>
                        <a:spcBef>
                          <a:spcPct val="0"/>
                        </a:spcBef>
                        <a:spcAft>
                          <a:spcPct val="0"/>
                        </a:spcAft>
                        <a:buClrTx/>
                        <a:buSzTx/>
                        <a:buFontTx/>
                        <a:buNone/>
                        <a:defRPr/>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marL="0" marR="0" indent="0" algn="ctr" defTabSz="1219200" rtl="0" eaLnBrk="1" fontAlgn="auto" latinLnBrk="0" hangingPunct="1">
                        <a:lnSpc>
                          <a:spcPct val="150000"/>
                        </a:lnSpc>
                        <a:spcBef>
                          <a:spcPct val="0"/>
                        </a:spcBef>
                        <a:spcAft>
                          <a:spcPct val="0"/>
                        </a:spcAft>
                        <a:buClrTx/>
                        <a:buSzTx/>
                        <a:buFontTx/>
                        <a:buNone/>
                        <a:defRPr/>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marL="0" marR="0" indent="0" algn="ctr" defTabSz="1219200" rtl="0" eaLnBrk="1" fontAlgn="auto" latinLnBrk="0" hangingPunct="1">
                        <a:lnSpc>
                          <a:spcPct val="150000"/>
                        </a:lnSpc>
                        <a:spcBef>
                          <a:spcPct val="0"/>
                        </a:spcBef>
                        <a:spcAft>
                          <a:spcPct val="0"/>
                        </a:spcAft>
                        <a:buClrTx/>
                        <a:buSzTx/>
                        <a:buFontTx/>
                        <a:buNone/>
                        <a:defRPr/>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marL="0" marR="0" indent="0" algn="ctr" defTabSz="1219200" rtl="0" eaLnBrk="1" fontAlgn="auto" latinLnBrk="0" hangingPunct="1">
                        <a:lnSpc>
                          <a:spcPct val="150000"/>
                        </a:lnSpc>
                        <a:spcBef>
                          <a:spcPct val="0"/>
                        </a:spcBef>
                        <a:spcAft>
                          <a:spcPct val="0"/>
                        </a:spcAft>
                        <a:buClrTx/>
                        <a:buSzTx/>
                        <a:buFontTx/>
                        <a:buNone/>
                        <a:defRPr/>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marL="0" marR="0" indent="0" algn="ctr" defTabSz="1219200" rtl="0" eaLnBrk="1" fontAlgn="auto" latinLnBrk="0" hangingPunct="1">
                        <a:lnSpc>
                          <a:spcPct val="150000"/>
                        </a:lnSpc>
                        <a:spcBef>
                          <a:spcPct val="0"/>
                        </a:spcBef>
                        <a:spcAft>
                          <a:spcPct val="0"/>
                        </a:spcAft>
                        <a:buClrTx/>
                        <a:buSzTx/>
                        <a:buFontTx/>
                        <a:buNone/>
                        <a:defRPr/>
                      </a:pPr>
                      <a:r>
                        <a:rPr lang="zh-CN" alt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小灯泡</a:t>
                      </a: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marL="0" marR="0" indent="0" algn="ctr" defTabSz="1219200" rtl="0" eaLnBrk="1" fontAlgn="auto" latinLnBrk="0" hangingPunct="1">
                        <a:lnSpc>
                          <a:spcPct val="150000"/>
                        </a:lnSpc>
                        <a:spcBef>
                          <a:spcPct val="0"/>
                        </a:spcBef>
                        <a:spcAft>
                          <a:spcPct val="0"/>
                        </a:spcAft>
                        <a:buClrTx/>
                        <a:buSzTx/>
                        <a:buFontTx/>
                        <a:buNone/>
                        <a:defRPr/>
                      </a:pP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graphicFrame>
        <p:nvGraphicFramePr>
          <p:cNvPr id="5" name="表格 4"/>
          <p:cNvGraphicFramePr>
            <a:graphicFrameLocks noGrp="1"/>
          </p:cNvGraphicFramePr>
          <p:nvPr/>
        </p:nvGraphicFramePr>
        <p:xfrm>
          <a:off x="2094678" y="2689704"/>
          <a:ext cx="3357586" cy="1097280"/>
        </p:xfrm>
        <a:graphic>
          <a:graphicData uri="http://schemas.openxmlformats.org/drawingml/2006/table">
            <a:tbl>
              <a:tblPr/>
              <a:tblGrid>
                <a:gridCol w="1071570"/>
                <a:gridCol w="785818"/>
                <a:gridCol w="785818"/>
                <a:gridCol w="714380"/>
              </a:tblGrid>
              <a:tr h="0">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电压</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/V</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1.0</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2.0</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3.0</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电流</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/A</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0.2</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0.4</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0.6</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表格 5"/>
          <p:cNvGraphicFramePr>
            <a:graphicFrameLocks noGrp="1"/>
          </p:cNvGraphicFramePr>
          <p:nvPr/>
        </p:nvGraphicFramePr>
        <p:xfrm>
          <a:off x="2014048" y="4832844"/>
          <a:ext cx="3581092" cy="1097280"/>
        </p:xfrm>
        <a:graphic>
          <a:graphicData uri="http://schemas.openxmlformats.org/drawingml/2006/table">
            <a:tbl>
              <a:tblPr/>
              <a:tblGrid>
                <a:gridCol w="1214446"/>
                <a:gridCol w="785818"/>
                <a:gridCol w="785818"/>
                <a:gridCol w="795010"/>
              </a:tblGrid>
              <a:tr h="0">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电阻</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/Ω</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5</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10</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15</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电流</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/A</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0.6</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0.3</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0.2</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7" name="表格 6"/>
          <p:cNvGraphicFramePr>
            <a:graphicFrameLocks noGrp="1"/>
          </p:cNvGraphicFramePr>
          <p:nvPr/>
        </p:nvGraphicFramePr>
        <p:xfrm>
          <a:off x="6238082" y="2359318"/>
          <a:ext cx="4357718" cy="2286000"/>
        </p:xfrm>
        <a:graphic>
          <a:graphicData uri="http://schemas.openxmlformats.org/drawingml/2006/table">
            <a:tbl>
              <a:tblPr/>
              <a:tblGrid>
                <a:gridCol w="571504"/>
                <a:gridCol w="714380"/>
                <a:gridCol w="857256"/>
                <a:gridCol w="785818"/>
                <a:gridCol w="1428760"/>
              </a:tblGrid>
              <a:tr h="714380">
                <a:tc>
                  <a:txBody>
                    <a:bodyPr vert="horz" wrap="square"/>
                    <a:lstStyle/>
                    <a:p>
                      <a:pPr algn="ctr">
                        <a:lnSpc>
                          <a:spcPct val="150000"/>
                        </a:lnSpc>
                        <a:spcAft>
                          <a:spcPct val="0"/>
                        </a:spcAft>
                      </a:pP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实验</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次数</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电压</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U/V</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电流</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I/A</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电阻</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R/Ω</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三次测量平</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均值</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R/Ω</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3894">
                <a:tc>
                  <a:txBody>
                    <a:bodyPr vert="horz" wrap="square"/>
                    <a:lstStyle/>
                    <a:p>
                      <a:pPr algn="ctr">
                        <a:lnSpc>
                          <a:spcPct val="150000"/>
                        </a:lnSpc>
                        <a:spcAft>
                          <a:spcPct val="0"/>
                        </a:spcAft>
                      </a:pP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1</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1.0</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0.2</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5</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vert="horz" wrap="square"/>
                    <a:lstStyle/>
                    <a:p>
                      <a:pPr algn="ctr">
                        <a:lnSpc>
                          <a:spcPct val="150000"/>
                        </a:lnSpc>
                        <a:spcAft>
                          <a:spcPct val="0"/>
                        </a:spcAft>
                      </a:pPr>
                      <a:endPar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6294">
                <a:tc>
                  <a:txBody>
                    <a:bodyPr vert="horz" wrap="square"/>
                    <a:lstStyle/>
                    <a:p>
                      <a:pPr algn="ctr">
                        <a:lnSpc>
                          <a:spcPct val="150000"/>
                        </a:lnSpc>
                        <a:spcAft>
                          <a:spcPct val="0"/>
                        </a:spcAft>
                      </a:pP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2</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2.0</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0.4</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5</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vert="horz" wrap="square"/>
                    <a:lstStyle/>
                    <a:p/>
                  </a:txBody>
                  <a:tcPr/>
                </a:tc>
              </a:tr>
              <a:tr h="261570">
                <a:tc>
                  <a:txBody>
                    <a:bodyPr vert="horz" wrap="square"/>
                    <a:lstStyle/>
                    <a:p>
                      <a:pPr algn="ctr">
                        <a:lnSpc>
                          <a:spcPct val="150000"/>
                        </a:lnSpc>
                        <a:spcAft>
                          <a:spcPct val="0"/>
                        </a:spcAft>
                      </a:pP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3</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3.0</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0.6</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5</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vert="horz" wrap="square"/>
                    <a:lstStyle/>
                    <a:p/>
                  </a:txBody>
                  <a:tcPr/>
                </a:tc>
              </a:tr>
            </a:tbl>
          </a:graphicData>
        </a:graphic>
      </p:graphicFrame>
      <p:graphicFrame>
        <p:nvGraphicFramePr>
          <p:cNvPr id="9" name="表格 8"/>
          <p:cNvGraphicFramePr>
            <a:graphicFrameLocks noGrp="1"/>
          </p:cNvGraphicFramePr>
          <p:nvPr/>
        </p:nvGraphicFramePr>
        <p:xfrm>
          <a:off x="6309520" y="5215744"/>
          <a:ext cx="4572032" cy="1280160"/>
        </p:xfrm>
        <a:graphic>
          <a:graphicData uri="http://schemas.openxmlformats.org/drawingml/2006/table">
            <a:tbl>
              <a:tblPr/>
              <a:tblGrid>
                <a:gridCol w="714380"/>
                <a:gridCol w="714380"/>
                <a:gridCol w="785818"/>
                <a:gridCol w="1785950"/>
                <a:gridCol w="571504"/>
              </a:tblGrid>
              <a:tr h="214314">
                <a:tc>
                  <a:txBody>
                    <a:bodyPr vert="horz" wrap="square"/>
                    <a:lstStyle/>
                    <a:p>
                      <a:pPr algn="ctr">
                        <a:lnSpc>
                          <a:spcPct val="150000"/>
                        </a:lnSpc>
                        <a:spcAft>
                          <a:spcPct val="0"/>
                        </a:spcAft>
                      </a:pPr>
                      <a:r>
                        <a:rPr lang="zh-CN" sz="1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实验次数</a:t>
                      </a:r>
                      <a:endParaRPr lang="zh-CN" sz="1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1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电压</a:t>
                      </a:r>
                      <a:r>
                        <a:rPr lang="en-US" sz="1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U/V</a:t>
                      </a:r>
                      <a:endParaRPr lang="zh-CN" sz="1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1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电流</a:t>
                      </a:r>
                      <a:r>
                        <a:rPr lang="en-US" sz="1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I/A</a:t>
                      </a:r>
                      <a:endParaRPr lang="zh-CN" sz="1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zh-CN" sz="1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电阻</a:t>
                      </a:r>
                      <a:r>
                        <a:rPr lang="en-US" sz="1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R/Ω</a:t>
                      </a:r>
                      <a:endParaRPr lang="zh-CN" sz="1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endParaRPr lang="en-US" sz="1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0026">
                <a:tc>
                  <a:txBody>
                    <a:bodyPr vert="horz" wrap="square"/>
                    <a:lstStyle/>
                    <a:p>
                      <a:pPr algn="ctr">
                        <a:lnSpc>
                          <a:spcPct val="150000"/>
                        </a:lnSpc>
                        <a:spcAft>
                          <a:spcPct val="0"/>
                        </a:spcAft>
                      </a:pPr>
                      <a:r>
                        <a:rPr lang="en-US" sz="1400" kern="100">
                          <a:solidFill>
                            <a:srgbClr val="000000"/>
                          </a:solidFill>
                          <a:latin typeface="微软雅黑" panose="020b0503020204020204" pitchFamily="34" charset="-122"/>
                          <a:ea typeface="微软雅黑" panose="020b0503020204020204" pitchFamily="34" charset="-122"/>
                          <a:cs typeface="Times New Roman" panose="02020603050405020304"/>
                        </a:rPr>
                        <a:t>1</a:t>
                      </a:r>
                      <a:endParaRPr lang="zh-CN" sz="1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1400" kern="100">
                          <a:solidFill>
                            <a:srgbClr val="000000"/>
                          </a:solidFill>
                          <a:latin typeface="微软雅黑" panose="020b0503020204020204" pitchFamily="34" charset="-122"/>
                          <a:ea typeface="微软雅黑" panose="020b0503020204020204" pitchFamily="34" charset="-122"/>
                          <a:cs typeface="Times New Roman" panose="02020603050405020304"/>
                        </a:rPr>
                        <a:t>0.8</a:t>
                      </a:r>
                      <a:endParaRPr lang="zh-CN" sz="1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1400" kern="100">
                          <a:solidFill>
                            <a:srgbClr val="000000"/>
                          </a:solidFill>
                          <a:latin typeface="微软雅黑" panose="020b0503020204020204" pitchFamily="34" charset="-122"/>
                          <a:ea typeface="微软雅黑" panose="020b0503020204020204" pitchFamily="34" charset="-122"/>
                          <a:cs typeface="Times New Roman" panose="02020603050405020304"/>
                        </a:rPr>
                        <a:t>0.18</a:t>
                      </a:r>
                      <a:endParaRPr lang="zh-CN" sz="1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1400" kern="100">
                          <a:solidFill>
                            <a:srgbClr val="000000"/>
                          </a:solidFill>
                          <a:latin typeface="微软雅黑" panose="020b0503020204020204" pitchFamily="34" charset="-122"/>
                          <a:ea typeface="微软雅黑" panose="020b0503020204020204" pitchFamily="34" charset="-122"/>
                          <a:cs typeface="Times New Roman" panose="02020603050405020304"/>
                        </a:rPr>
                        <a:t>4.4</a:t>
                      </a:r>
                      <a:endParaRPr lang="zh-CN" sz="1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vert="horz" wrap="square"/>
                    <a:lstStyle/>
                    <a:p>
                      <a:pPr algn="ctr">
                        <a:lnSpc>
                          <a:spcPct val="150000"/>
                        </a:lnSpc>
                        <a:spcAft>
                          <a:spcPct val="0"/>
                        </a:spcAft>
                      </a:pPr>
                      <a:endParaRPr lang="en-US" sz="1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vert="horz" wrap="square"/>
                    <a:lstStyle/>
                    <a:p>
                      <a:pPr algn="ctr">
                        <a:lnSpc>
                          <a:spcPct val="150000"/>
                        </a:lnSpc>
                        <a:spcAft>
                          <a:spcPct val="0"/>
                        </a:spcAft>
                      </a:pPr>
                      <a:r>
                        <a:rPr lang="en-US" sz="1400" kern="100">
                          <a:solidFill>
                            <a:srgbClr val="000000"/>
                          </a:solidFill>
                          <a:latin typeface="微软雅黑" panose="020b0503020204020204" pitchFamily="34" charset="-122"/>
                          <a:ea typeface="微软雅黑" panose="020b0503020204020204" pitchFamily="34" charset="-122"/>
                          <a:cs typeface="Times New Roman" panose="02020603050405020304"/>
                        </a:rPr>
                        <a:t>2</a:t>
                      </a:r>
                      <a:endParaRPr lang="zh-CN" sz="1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1400" kern="100">
                          <a:solidFill>
                            <a:srgbClr val="000000"/>
                          </a:solidFill>
                          <a:latin typeface="微软雅黑" panose="020b0503020204020204" pitchFamily="34" charset="-122"/>
                          <a:ea typeface="微软雅黑" panose="020b0503020204020204" pitchFamily="34" charset="-122"/>
                          <a:cs typeface="Times New Roman" panose="02020603050405020304"/>
                        </a:rPr>
                        <a:t>1.0</a:t>
                      </a:r>
                      <a:endParaRPr lang="zh-CN" sz="1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1400" kern="100">
                          <a:solidFill>
                            <a:srgbClr val="000000"/>
                          </a:solidFill>
                          <a:latin typeface="微软雅黑" panose="020b0503020204020204" pitchFamily="34" charset="-122"/>
                          <a:ea typeface="微软雅黑" panose="020b0503020204020204" pitchFamily="34" charset="-122"/>
                          <a:cs typeface="Times New Roman" panose="02020603050405020304"/>
                        </a:rPr>
                        <a:t>0.20</a:t>
                      </a:r>
                      <a:endParaRPr lang="zh-CN" sz="1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1400" kern="100">
                          <a:solidFill>
                            <a:srgbClr val="000000"/>
                          </a:solidFill>
                          <a:latin typeface="微软雅黑" panose="020b0503020204020204" pitchFamily="34" charset="-122"/>
                          <a:ea typeface="微软雅黑" panose="020b0503020204020204" pitchFamily="34" charset="-122"/>
                          <a:cs typeface="Times New Roman" panose="02020603050405020304"/>
                        </a:rPr>
                        <a:t>5.0</a:t>
                      </a:r>
                      <a:endParaRPr lang="zh-CN" sz="1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vert="horz" wrap="square"/>
                    <a:lstStyle/>
                    <a:p/>
                  </a:txBody>
                  <a:tcPr/>
                </a:tc>
              </a:tr>
              <a:tr h="223154">
                <a:tc>
                  <a:txBody>
                    <a:bodyPr vert="horz" wrap="square"/>
                    <a:lstStyle/>
                    <a:p>
                      <a:pPr algn="ctr">
                        <a:lnSpc>
                          <a:spcPct val="150000"/>
                        </a:lnSpc>
                        <a:spcAft>
                          <a:spcPct val="0"/>
                        </a:spcAft>
                      </a:pPr>
                      <a:r>
                        <a:rPr lang="en-US" sz="1400" kern="100">
                          <a:solidFill>
                            <a:srgbClr val="000000"/>
                          </a:solidFill>
                          <a:latin typeface="微软雅黑" panose="020b0503020204020204" pitchFamily="34" charset="-122"/>
                          <a:ea typeface="微软雅黑" panose="020b0503020204020204" pitchFamily="34" charset="-122"/>
                          <a:cs typeface="Times New Roman" panose="02020603050405020304"/>
                        </a:rPr>
                        <a:t>3</a:t>
                      </a:r>
                      <a:endParaRPr lang="zh-CN" sz="1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1400" kern="100">
                          <a:solidFill>
                            <a:srgbClr val="000000"/>
                          </a:solidFill>
                          <a:latin typeface="微软雅黑" panose="020b0503020204020204" pitchFamily="34" charset="-122"/>
                          <a:ea typeface="微软雅黑" panose="020b0503020204020204" pitchFamily="34" charset="-122"/>
                          <a:cs typeface="Times New Roman" panose="02020603050405020304"/>
                        </a:rPr>
                        <a:t>2.1</a:t>
                      </a:r>
                      <a:endParaRPr lang="zh-CN" sz="1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1400" kern="100">
                          <a:solidFill>
                            <a:srgbClr val="000000"/>
                          </a:solidFill>
                          <a:latin typeface="微软雅黑" panose="020b0503020204020204" pitchFamily="34" charset="-122"/>
                          <a:ea typeface="微软雅黑" panose="020b0503020204020204" pitchFamily="34" charset="-122"/>
                          <a:cs typeface="Times New Roman" panose="02020603050405020304"/>
                        </a:rPr>
                        <a:t>0.30</a:t>
                      </a:r>
                      <a:endParaRPr lang="zh-CN" sz="1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vert="horz" wrap="square"/>
                    <a:lstStyle/>
                    <a:p>
                      <a:pPr algn="ctr">
                        <a:lnSpc>
                          <a:spcPct val="150000"/>
                        </a:lnSpc>
                        <a:spcAft>
                          <a:spcPct val="0"/>
                        </a:spcAft>
                      </a:pPr>
                      <a:r>
                        <a:rPr lang="en-US" sz="1400" kern="100">
                          <a:solidFill>
                            <a:srgbClr val="000000"/>
                          </a:solidFill>
                          <a:latin typeface="微软雅黑" panose="020b0503020204020204" pitchFamily="34" charset="-122"/>
                          <a:ea typeface="微软雅黑" panose="020b0503020204020204" pitchFamily="34" charset="-122"/>
                          <a:cs typeface="Times New Roman" panose="02020603050405020304"/>
                        </a:rPr>
                        <a:t>7.0</a:t>
                      </a:r>
                      <a:endParaRPr lang="zh-CN" sz="1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vert="horz" wrap="square"/>
                    <a:lstStyle/>
                    <a:p/>
                  </a:txBody>
                  <a:tcPr/>
                </a:tc>
              </a:tr>
            </a:tbl>
          </a:graphicData>
        </a:graphic>
      </p:graphicFrame>
    </p:spTree>
  </p:cSld>
  <p:clrMapOvr>
    <a:masterClrMapping/>
  </p:clrMapOvr>
  <p:transition>
    <p:fade/>
  </p:transition>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3" name="表格 2"/>
          <p:cNvGraphicFramePr>
            <a:graphicFrameLocks noGrp="1"/>
          </p:cNvGraphicFramePr>
          <p:nvPr/>
        </p:nvGraphicFramePr>
        <p:xfrm>
          <a:off x="1023109" y="858027"/>
          <a:ext cx="10572823" cy="5727993"/>
        </p:xfrm>
        <a:graphic>
          <a:graphicData uri="http://schemas.openxmlformats.org/drawingml/2006/table">
            <a:tbl>
              <a:tblPr/>
              <a:tblGrid>
                <a:gridCol w="797949"/>
                <a:gridCol w="2366705"/>
                <a:gridCol w="2085795"/>
                <a:gridCol w="2517338"/>
                <a:gridCol w="2805036"/>
              </a:tblGrid>
              <a:tr h="1084326">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项目</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探究电流与电压的关系</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探究电流与电阻的关系</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gridSpan="2">
                  <a:txBody>
                    <a:bodyPr vert="horz" wrap="square"/>
                    <a:lstStyle/>
                    <a:p>
                      <a:pPr algn="ctr">
                        <a:lnSpc>
                          <a:spcPct val="150000"/>
                        </a:lnSpc>
                        <a:spcAft>
                          <a:spcPct val="0"/>
                        </a:spcAft>
                      </a:pP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电阻</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的测量（定值电阻、灯泡</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hMerge="1">
                  <a:txBody>
                    <a:bodyPr vert="horz" wrap="square"/>
                    <a:lstStyle/>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377735">
                <a:tc>
                  <a:txBody>
                    <a:bodyPr vert="horz" wrap="square"/>
                    <a:lstStyle/>
                    <a:p>
                      <a:pPr algn="ctr">
                        <a:lnSpc>
                          <a:spcPct val="150000"/>
                        </a:lnSpc>
                        <a:spcAft>
                          <a:spcPct val="0"/>
                        </a:spcAft>
                      </a:pPr>
                      <a:r>
                        <a:rPr lang="zh-CN" sz="2400" b="1" kern="100">
                          <a:solidFill>
                            <a:srgbClr val="000000"/>
                          </a:solidFill>
                          <a:latin typeface="NEU-BZ-S92"/>
                          <a:ea typeface="微软雅黑" panose="020b0503020204020204" pitchFamily="34" charset="-122"/>
                          <a:cs typeface="Times New Roman" panose="02020603050405020304"/>
                        </a:rPr>
                        <a:t>图像</a:t>
                      </a:r>
                      <a:endParaRPr lang="zh-CN" sz="1050" b="1"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3252978">
                <a:tc>
                  <a:txBody>
                    <a:bodyPr vert="horz" wrap="square"/>
                    <a:lstStyle/>
                    <a:p>
                      <a:pPr algn="ctr">
                        <a:lnSpc>
                          <a:spcPct val="150000"/>
                        </a:lnSpc>
                        <a:spcAft>
                          <a:spcPct val="0"/>
                        </a:spcAft>
                      </a:pPr>
                      <a:r>
                        <a:rPr lang="zh-CN" sz="2400" b="1" kern="100">
                          <a:solidFill>
                            <a:srgbClr val="000000"/>
                          </a:solidFill>
                          <a:latin typeface="NEU-BZ-S92"/>
                          <a:ea typeface="微软雅黑" panose="020b0503020204020204" pitchFamily="34" charset="-122"/>
                          <a:cs typeface="Times New Roman" panose="02020603050405020304"/>
                        </a:rPr>
                        <a:t>实验结论</a:t>
                      </a:r>
                      <a:endParaRPr lang="zh-CN" sz="1050" b="1"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　由表一得</a:t>
                      </a:r>
                      <a:r>
                        <a:rPr lang="zh-CN" sz="2400" kern="100" smtClean="0">
                          <a:solidFill>
                            <a:srgbClr val="000000"/>
                          </a:solidFill>
                          <a:latin typeface="NEU-BZ-S92"/>
                          <a:ea typeface="微软雅黑" panose="020b0503020204020204" pitchFamily="34" charset="-122"/>
                          <a:cs typeface="Times New Roman" panose="02020603050405020304"/>
                        </a:rPr>
                        <a:t>：</a:t>
                      </a:r>
                      <a:endParaRPr lang="en-US" altLang="zh-CN" sz="2400" kern="100" smtClean="0">
                        <a:solidFill>
                          <a:srgbClr val="000000"/>
                        </a:solidFill>
                        <a:latin typeface="NEU-BZ-S92"/>
                        <a:ea typeface="微软雅黑" panose="020b0503020204020204" pitchFamily="34" charset="-122"/>
                        <a:cs typeface="Times New Roman" panose="02020603050405020304"/>
                      </a:endParaRPr>
                    </a:p>
                    <a:p>
                      <a:pPr>
                        <a:lnSpc>
                          <a:spcPct val="150000"/>
                        </a:lnSpc>
                        <a:spcAft>
                          <a:spcPct val="0"/>
                        </a:spcAft>
                      </a:pPr>
                      <a:endParaRPr lang="en-US" sz="2400" u="sng" kern="100" smtClean="0">
                        <a:solidFill>
                          <a:srgbClr val="000000"/>
                        </a:solidFill>
                        <a:uFill>
                          <a:solidFill>
                            <a:srgbClr val="000000"/>
                          </a:solidFill>
                        </a:uFill>
                        <a:latin typeface="NEU-BZ-S92"/>
                        <a:ea typeface="微软雅黑" panose="020b0503020204020204" pitchFamily="34" charset="-122"/>
                        <a:cs typeface="Times New Roman" panose="02020603050405020304"/>
                      </a:endParaRPr>
                    </a:p>
                    <a:p>
                      <a:pPr>
                        <a:lnSpc>
                          <a:spcPct val="150000"/>
                        </a:lnSpc>
                        <a:spcAft>
                          <a:spcPct val="0"/>
                        </a:spcAft>
                      </a:pPr>
                      <a:endParaRPr lang="en-US" sz="2400" u="sng" kern="100" smtClean="0">
                        <a:solidFill>
                          <a:srgbClr val="000000"/>
                        </a:solidFill>
                        <a:uFill>
                          <a:solidFill>
                            <a:srgbClr val="000000"/>
                          </a:solidFill>
                        </a:uFill>
                        <a:latin typeface="NEU-BZ-S92"/>
                        <a:ea typeface="微软雅黑" panose="020b0503020204020204" pitchFamily="34" charset="-122"/>
                        <a:cs typeface="Times New Roman" panose="02020603050405020304"/>
                      </a:endParaRPr>
                    </a:p>
                    <a:p>
                      <a:pPr>
                        <a:lnSpc>
                          <a:spcPct val="150000"/>
                        </a:lnSpc>
                        <a:spcAft>
                          <a:spcPct val="0"/>
                        </a:spcAft>
                      </a:pPr>
                      <a:endParaRPr lang="en-US" sz="2400" u="sng" kern="100" smtClean="0">
                        <a:solidFill>
                          <a:srgbClr val="000000"/>
                        </a:solidFill>
                        <a:uFill>
                          <a:solidFill>
                            <a:srgbClr val="000000"/>
                          </a:solidFill>
                        </a:uFill>
                        <a:latin typeface="NEU-BZ-S92"/>
                        <a:ea typeface="微软雅黑" panose="020b0503020204020204" pitchFamily="34" charset="-122"/>
                        <a:cs typeface="Times New Roman" panose="02020603050405020304"/>
                      </a:endParaRPr>
                    </a:p>
                    <a:p>
                      <a:pPr>
                        <a:lnSpc>
                          <a:spcPct val="150000"/>
                        </a:lnSpc>
                        <a:spcAft>
                          <a:spcPct val="0"/>
                        </a:spcAft>
                      </a:pPr>
                      <a:r>
                        <a:rPr lang="en-US" sz="2400" u="sng" kern="100" smtClean="0">
                          <a:solidFill>
                            <a:srgbClr val="000000"/>
                          </a:solidFill>
                          <a:uFill>
                            <a:solidFill>
                              <a:srgbClr val="000000"/>
                            </a:solidFill>
                          </a:uFill>
                          <a:latin typeface="NEU-BZ-S9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方正书宋_GBK"/>
                          <a:cs typeface="Times New Roman" panose="02020603050405020304"/>
                        </a:rPr>
                        <a:t> </a:t>
                      </a:r>
                      <a:endParaRPr lang="zh-CN" sz="1050" kern="100">
                        <a:solidFill>
                          <a:srgbClr val="000000"/>
                        </a:solidFill>
                        <a:latin typeface="NEU-BZ-S92"/>
                        <a:ea typeface="方正书宋_GBK"/>
                        <a:cs typeface="Times New Roman" panose="02020603050405020304"/>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　由表二得</a:t>
                      </a:r>
                      <a:r>
                        <a:rPr lang="zh-CN" sz="2400" kern="100" smtClean="0">
                          <a:solidFill>
                            <a:srgbClr val="000000"/>
                          </a:solidFill>
                          <a:latin typeface="NEU-BZ-S92"/>
                          <a:ea typeface="微软雅黑" panose="020b0503020204020204" pitchFamily="34" charset="-122"/>
                          <a:cs typeface="Times New Roman" panose="02020603050405020304"/>
                        </a:rPr>
                        <a:t>：</a:t>
                      </a:r>
                      <a:endParaRPr lang="en-US" sz="2400" u="sng" kern="100" smtClean="0">
                        <a:solidFill>
                          <a:srgbClr val="000000"/>
                        </a:solidFill>
                        <a:uFill>
                          <a:solidFill>
                            <a:srgbClr val="000000"/>
                          </a:solidFill>
                        </a:uFill>
                        <a:latin typeface="NEU-BZ-S92"/>
                        <a:ea typeface="微软雅黑" panose="020b0503020204020204" pitchFamily="34" charset="-122"/>
                        <a:cs typeface="Times New Roman" panose="02020603050405020304"/>
                      </a:endParaRPr>
                    </a:p>
                    <a:p>
                      <a:pPr algn="r">
                        <a:lnSpc>
                          <a:spcPct val="150000"/>
                        </a:lnSpc>
                        <a:spcAft>
                          <a:spcPct val="0"/>
                        </a:spcAft>
                      </a:pPr>
                      <a:endParaRPr lang="en-US" sz="2400" u="sng" kern="100" smtClean="0">
                        <a:solidFill>
                          <a:srgbClr val="000000"/>
                        </a:solidFill>
                        <a:uFill>
                          <a:solidFill>
                            <a:srgbClr val="000000"/>
                          </a:solidFill>
                        </a:uFill>
                        <a:latin typeface="NEU-BZ-S92"/>
                        <a:ea typeface="微软雅黑" panose="020b0503020204020204" pitchFamily="34" charset="-122"/>
                        <a:cs typeface="Times New Roman" panose="02020603050405020304"/>
                      </a:endParaRPr>
                    </a:p>
                    <a:p>
                      <a:pPr algn="r">
                        <a:lnSpc>
                          <a:spcPct val="150000"/>
                        </a:lnSpc>
                        <a:spcAft>
                          <a:spcPct val="0"/>
                        </a:spcAft>
                      </a:pPr>
                      <a:endParaRPr lang="en-US" sz="2400" u="sng" kern="100" smtClean="0">
                        <a:solidFill>
                          <a:srgbClr val="000000"/>
                        </a:solidFill>
                        <a:uFill>
                          <a:solidFill>
                            <a:srgbClr val="000000"/>
                          </a:solidFill>
                        </a:uFill>
                        <a:latin typeface="NEU-BZ-S92"/>
                        <a:ea typeface="微软雅黑" panose="020b0503020204020204" pitchFamily="34" charset="-122"/>
                        <a:cs typeface="Times New Roman" panose="02020603050405020304"/>
                      </a:endParaRPr>
                    </a:p>
                    <a:p>
                      <a:pPr algn="r">
                        <a:lnSpc>
                          <a:spcPct val="150000"/>
                        </a:lnSpc>
                        <a:spcAft>
                          <a:spcPct val="0"/>
                        </a:spcAft>
                      </a:pPr>
                      <a:endParaRPr lang="en-US" sz="2400" u="sng" kern="100" smtClean="0">
                        <a:solidFill>
                          <a:srgbClr val="000000"/>
                        </a:solidFill>
                        <a:uFill>
                          <a:solidFill>
                            <a:srgbClr val="000000"/>
                          </a:solidFill>
                        </a:uFill>
                        <a:latin typeface="NEU-BZ-S92"/>
                        <a:ea typeface="微软雅黑" panose="020b0503020204020204" pitchFamily="34" charset="-122"/>
                        <a:cs typeface="Times New Roman" panose="02020603050405020304"/>
                      </a:endParaRPr>
                    </a:p>
                    <a:p>
                      <a:pPr algn="r">
                        <a:lnSpc>
                          <a:spcPct val="150000"/>
                        </a:lnSpc>
                        <a:spcAft>
                          <a:spcPct val="0"/>
                        </a:spcAft>
                      </a:pPr>
                      <a:r>
                        <a:rPr lang="en-US" sz="2400" u="sng" kern="100" smtClean="0">
                          <a:solidFill>
                            <a:srgbClr val="000000"/>
                          </a:solidFill>
                          <a:uFill>
                            <a:solidFill>
                              <a:srgbClr val="000000"/>
                            </a:solidFill>
                          </a:uFill>
                          <a:latin typeface="NEU-BZ-S9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方正书宋_GBK"/>
                          <a:cs typeface="Times New Roman" panose="02020603050405020304"/>
                        </a:rPr>
                        <a:t> </a:t>
                      </a:r>
                      <a:endParaRPr lang="zh-CN" sz="105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　对于定值电阻，多次测量的目的是</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　　　　　　</a:t>
                      </a:r>
                      <a:r>
                        <a:rPr lang="zh-CN" sz="2400" kern="100">
                          <a:solidFill>
                            <a:srgbClr val="000000"/>
                          </a:solidFill>
                          <a:latin typeface="NEU-BZ-S92"/>
                          <a:ea typeface="微软雅黑" panose="020b0503020204020204" pitchFamily="34" charset="-122"/>
                          <a:cs typeface="Times New Roman" panose="02020603050405020304"/>
                        </a:rPr>
                        <a:t>。</a:t>
                      </a:r>
                      <a:r>
                        <a:rPr lang="en-US" sz="2400" kern="100">
                          <a:solidFill>
                            <a:srgbClr val="000000"/>
                          </a:solidFill>
                          <a:latin typeface="NEU-BZ-S92"/>
                          <a:ea typeface="微软雅黑" panose="020b0503020204020204" pitchFamily="34" charset="-122"/>
                          <a:cs typeface="Times New Roman" panose="02020603050405020304"/>
                        </a:rPr>
                        <a:t> </a:t>
                      </a:r>
                      <a:endParaRPr lang="zh-CN" sz="105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NEU-BZ-S92"/>
                          <a:ea typeface="微软雅黑" panose="020b0503020204020204" pitchFamily="34" charset="-122"/>
                          <a:cs typeface="Times New Roman" panose="02020603050405020304"/>
                        </a:rPr>
                        <a:t>　小灯泡灯丝的电阻受</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　　　　</a:t>
                      </a:r>
                      <a:r>
                        <a:rPr lang="zh-CN" sz="2400" kern="100">
                          <a:solidFill>
                            <a:srgbClr val="000000"/>
                          </a:solidFill>
                          <a:latin typeface="NEU-BZ-S92"/>
                          <a:ea typeface="微软雅黑" panose="020b0503020204020204" pitchFamily="34" charset="-122"/>
                          <a:cs typeface="Times New Roman" panose="02020603050405020304"/>
                        </a:rPr>
                        <a:t>的影响，温度越高，电阻</a:t>
                      </a:r>
                      <a:r>
                        <a:rPr lang="zh-CN"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NEU-BZ-S92"/>
                          <a:ea typeface="微软雅黑" panose="020b0503020204020204" pitchFamily="34" charset="-122"/>
                          <a:cs typeface="Times New Roman" panose="02020603050405020304"/>
                        </a:rPr>
                        <a:t> </a:t>
                      </a:r>
                      <a:endParaRPr lang="zh-CN" sz="1050" kern="100">
                        <a:solidFill>
                          <a:srgbClr val="000000"/>
                        </a:solidFill>
                        <a:latin typeface="NEU-BZ-S92"/>
                        <a:ea typeface="方正书宋_GBK"/>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5" name="20RJW-195.EPS"/>
          <p:cNvPicPr/>
          <p:nvPr/>
        </p:nvPicPr>
        <p:blipFill>
          <a:blip r:embed="rId3"/>
          <a:stretch>
            <a:fillRect/>
          </a:stretch>
        </p:blipFill>
        <p:spPr>
          <a:xfrm>
            <a:off x="2594744" y="2572538"/>
            <a:ext cx="816840" cy="829080"/>
          </a:xfrm>
          <a:prstGeom prst="rect">
            <a:avLst/>
          </a:prstGeom>
        </p:spPr>
      </p:pic>
      <p:pic>
        <p:nvPicPr>
          <p:cNvPr id="6" name="20RJW-196.EPS"/>
          <p:cNvPicPr/>
          <p:nvPr/>
        </p:nvPicPr>
        <p:blipFill>
          <a:blip r:embed="rId4"/>
          <a:stretch>
            <a:fillRect/>
          </a:stretch>
        </p:blipFill>
        <p:spPr>
          <a:xfrm>
            <a:off x="4666446" y="2715414"/>
            <a:ext cx="816840" cy="816840"/>
          </a:xfrm>
          <a:prstGeom prst="rect">
            <a:avLst/>
          </a:prstGeom>
        </p:spPr>
      </p:pic>
      <p:pic>
        <p:nvPicPr>
          <p:cNvPr id="7" name="20RJW-197.EPS"/>
          <p:cNvPicPr/>
          <p:nvPr/>
        </p:nvPicPr>
        <p:blipFill>
          <a:blip r:embed="rId5"/>
          <a:stretch>
            <a:fillRect/>
          </a:stretch>
        </p:blipFill>
        <p:spPr>
          <a:xfrm>
            <a:off x="7095338" y="2501100"/>
            <a:ext cx="816840" cy="829080"/>
          </a:xfrm>
          <a:prstGeom prst="rect">
            <a:avLst/>
          </a:prstGeom>
        </p:spPr>
      </p:pic>
      <p:pic>
        <p:nvPicPr>
          <p:cNvPr id="8" name="20RJW-198.EPS"/>
          <p:cNvPicPr/>
          <p:nvPr/>
        </p:nvPicPr>
        <p:blipFill>
          <a:blip r:embed="rId6"/>
          <a:stretch>
            <a:fillRect/>
          </a:stretch>
        </p:blipFill>
        <p:spPr>
          <a:xfrm>
            <a:off x="9524230" y="2572538"/>
            <a:ext cx="816840" cy="829080"/>
          </a:xfrm>
          <a:prstGeom prst="rect">
            <a:avLst/>
          </a:prstGeom>
        </p:spPr>
      </p:pic>
      <p:sp>
        <p:nvSpPr>
          <p:cNvPr id="9" name="文本框 1"/>
          <p:cNvSpPr txBox="1">
            <a:spLocks noChangeArrowheads="1"/>
          </p:cNvSpPr>
          <p:nvPr/>
        </p:nvSpPr>
        <p:spPr bwMode="auto">
          <a:xfrm>
            <a:off x="2023240" y="4072736"/>
            <a:ext cx="1928826" cy="2288694"/>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电阻一定时，通过导体的电流与导体两端的电压成正比</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4237818" y="3929860"/>
            <a:ext cx="1928826" cy="2288694"/>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电压一定时，通过导体的电流与导体的电阻成反比</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6738148" y="4858554"/>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减小误差</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2" name="文本框 1"/>
          <p:cNvSpPr txBox="1">
            <a:spLocks noChangeArrowheads="1"/>
          </p:cNvSpPr>
          <p:nvPr/>
        </p:nvSpPr>
        <p:spPr bwMode="auto">
          <a:xfrm>
            <a:off x="9381354" y="435848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温度</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3" name="文本框 1"/>
          <p:cNvSpPr txBox="1">
            <a:spLocks noChangeArrowheads="1"/>
          </p:cNvSpPr>
          <p:nvPr/>
        </p:nvSpPr>
        <p:spPr bwMode="auto">
          <a:xfrm>
            <a:off x="9381354" y="543005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越大</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80232" y="929464"/>
            <a:ext cx="10858576" cy="2288694"/>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例</a:t>
            </a: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1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小于、小明两个实验小组在探究电流与电压、电阻的关系。可供使用的实验器材有：电源（电压为6 V，保持不变），电流表、电压表、开关各一个，阻值不同的定值电阻四个（5 Ω、10 Ω、15 Ω、20 Ω），两只滑动变阻器（规格分别为“20 Ω　2 A”“50 Ω  1 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”），导线若干。</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Tree>
  </p:cSld>
  <p:clrMapOvr>
    <a:masterClrMapping/>
  </p:clrMapOvr>
  <p:transition>
    <p:fade/>
  </p:transition>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80232" y="715150"/>
            <a:ext cx="10858576" cy="5575553"/>
            <a:chOff x="880232" y="715150"/>
            <a:chExt cx="10858576" cy="5575553"/>
          </a:xfrm>
        </p:grpSpPr>
        <p:sp>
          <p:nvSpPr>
            <p:cNvPr id="6" name="文本框 1"/>
            <p:cNvSpPr txBox="1">
              <a:spLocks noChangeArrowheads="1"/>
            </p:cNvSpPr>
            <p:nvPr/>
          </p:nvSpPr>
          <p:spPr bwMode="auto">
            <a:xfrm>
              <a:off x="880232" y="715150"/>
              <a:ext cx="10858576" cy="2288694"/>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（一）小于实验小组探究电流与电压的关系。</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15-7</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甲所示是同组的小阳连接的实验电路，组长小于在检查时发现有一根导线连接错了。请你在错误的导线上画“</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”，并用笔画线代替导线画出正确的连线。</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20RJW-200.EPS" descr="id:2147508552;FounderCES"/>
            <p:cNvPicPr/>
            <p:nvPr/>
          </p:nvPicPr>
          <p:blipFill>
            <a:blip r:embed="rId3">
              <a:clrChange>
                <a:clrFrom>
                  <a:srgbClr val="FFFFFF"/>
                </a:clrFrom>
                <a:clrTo>
                  <a:srgbClr val="FFFFFF">
                    <a:alpha val="0"/>
                  </a:srgbClr>
                </a:clrTo>
              </a:clrChange>
            </a:blip>
            <a:stretch>
              <a:fillRect/>
            </a:stretch>
          </p:blipFill>
          <p:spPr>
            <a:xfrm>
              <a:off x="1094545" y="3215480"/>
              <a:ext cx="4855399" cy="2214578"/>
            </a:xfrm>
            <a:prstGeom prst="rect">
              <a:avLst/>
            </a:prstGeom>
          </p:spPr>
        </p:pic>
        <p:sp>
          <p:nvSpPr>
            <p:cNvPr id="7" name="矩形 6"/>
            <p:cNvSpPr/>
            <p:nvPr/>
          </p:nvSpPr>
          <p:spPr>
            <a:xfrm>
              <a:off x="2380430" y="5644372"/>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15-7</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grpSp>
        <p:nvGrpSpPr>
          <p:cNvPr id="10" name="组合 9"/>
          <p:cNvGrpSpPr/>
          <p:nvPr/>
        </p:nvGrpSpPr>
        <p:grpSpPr>
          <a:xfrm>
            <a:off x="6666710" y="2643976"/>
            <a:ext cx="4572032" cy="3206787"/>
            <a:chOff x="6666710" y="2643976"/>
            <a:chExt cx="4572032" cy="3206787"/>
          </a:xfrm>
        </p:grpSpPr>
        <p:sp>
          <p:nvSpPr>
            <p:cNvPr id="9" name="文本框 1"/>
            <p:cNvSpPr txBox="1">
              <a:spLocks noChangeArrowheads="1"/>
            </p:cNvSpPr>
            <p:nvPr/>
          </p:nvSpPr>
          <p:spPr bwMode="auto">
            <a:xfrm>
              <a:off x="6666710" y="2643976"/>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如图所示</a:t>
              </a:r>
              <a:endParaRPr lang="en-US" altLang="zh-CN" sz="2400" b="1">
                <a:solidFill>
                  <a:srgbClr val="A50021"/>
                </a:solidFill>
                <a:latin typeface="微软雅黑" panose="020b0503020204020204" pitchFamily="34" charset="-122"/>
                <a:ea typeface="微软雅黑" panose="020b0503020204020204" pitchFamily="34" charset="-122"/>
              </a:endParaRPr>
            </a:p>
          </p:txBody>
        </p:sp>
        <p:pic>
          <p:nvPicPr>
            <p:cNvPr id="17" name="20RJW-203.EPS" descr="id:2147489084;FounderCES"/>
            <p:cNvPicPr/>
            <p:nvPr/>
          </p:nvPicPr>
          <p:blipFill>
            <a:blip r:embed="rId4"/>
            <a:stretch>
              <a:fillRect/>
            </a:stretch>
          </p:blipFill>
          <p:spPr>
            <a:xfrm>
              <a:off x="7523966" y="3501232"/>
              <a:ext cx="3714776" cy="2349531"/>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80232" y="929464"/>
            <a:ext cx="10858576" cy="1180699"/>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）排除故障后，进行实验得到的数据如表一所示，由此可得到的实验结论是</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aphicFrame>
        <p:nvGraphicFramePr>
          <p:cNvPr id="5" name="表格 4"/>
          <p:cNvGraphicFramePr>
            <a:graphicFrameLocks noGrp="1"/>
          </p:cNvGraphicFramePr>
          <p:nvPr/>
        </p:nvGraphicFramePr>
        <p:xfrm>
          <a:off x="1094546" y="2858290"/>
          <a:ext cx="5912363" cy="1097280"/>
        </p:xfrm>
        <a:graphic>
          <a:graphicData uri="http://schemas.openxmlformats.org/drawingml/2006/table">
            <a:tbl>
              <a:tblPr/>
              <a:tblGrid>
                <a:gridCol w="2071702"/>
                <a:gridCol w="1285884"/>
                <a:gridCol w="1071570"/>
                <a:gridCol w="1483207"/>
              </a:tblGrid>
              <a:tr h="0">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电压</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U/V</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1.5</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3.0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电流</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I/A</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0.2</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0.3</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0.6</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7" name="矩形 6"/>
          <p:cNvSpPr/>
          <p:nvPr/>
        </p:nvSpPr>
        <p:spPr>
          <a:xfrm>
            <a:off x="3452000" y="2286786"/>
            <a:ext cx="800219" cy="461665"/>
          </a:xfrm>
          <a:prstGeom prst="rect">
            <a:avLst/>
          </a:prstGeom>
        </p:spPr>
        <p:txBody>
          <a:bodyPr wrap="none">
            <a:spAutoFit/>
          </a:bodyPr>
          <a:lstStyle/>
          <a:p>
            <a:r>
              <a:rPr lang="zh-CN" altLang="en-US" b="1" smtClean="0">
                <a:latin typeface="微软雅黑" panose="020b0503020204020204" pitchFamily="34" charset="-122"/>
                <a:ea typeface="微软雅黑" panose="020b0503020204020204" pitchFamily="34" charset="-122"/>
              </a:rPr>
              <a:t>表一</a:t>
            </a:r>
            <a:endParaRPr lang="zh-CN" altLang="en-US" b="1">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1308860" y="1429530"/>
            <a:ext cx="7459341"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电阻一定时，通过导体的电流与导体两端的电压成正比</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80232" y="929464"/>
            <a:ext cx="10858576" cy="1115424"/>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）某次实验中，调节滑动变阻器滑片到某位置时，电流表示数如图乙所示，则电流表示数是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，结合表一中数据可知，电阻的阻值是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Ω</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20RJW-200.EPS" descr="id:2147508552;FounderCES"/>
          <p:cNvPicPr/>
          <p:nvPr/>
        </p:nvPicPr>
        <p:blipFill>
          <a:blip r:embed="rId3">
            <a:clrChange>
              <a:clrFrom>
                <a:srgbClr val="FFFFFF"/>
              </a:clrFrom>
              <a:clrTo>
                <a:srgbClr val="FFFFFF">
                  <a:alpha val="0"/>
                </a:srgbClr>
              </a:clrTo>
            </a:clrChange>
          </a:blip>
          <a:stretch>
            <a:fillRect/>
          </a:stretch>
        </p:blipFill>
        <p:spPr>
          <a:xfrm>
            <a:off x="1165984" y="2501100"/>
            <a:ext cx="4855399" cy="2214578"/>
          </a:xfrm>
          <a:prstGeom prst="rect">
            <a:avLst/>
          </a:prstGeom>
        </p:spPr>
      </p:pic>
      <p:sp>
        <p:nvSpPr>
          <p:cNvPr id="7" name="矩形 6"/>
          <p:cNvSpPr/>
          <p:nvPr/>
        </p:nvSpPr>
        <p:spPr>
          <a:xfrm>
            <a:off x="2880496" y="5144306"/>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15-7</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8" name="文本框 1"/>
          <p:cNvSpPr txBox="1">
            <a:spLocks noChangeArrowheads="1"/>
          </p:cNvSpPr>
          <p:nvPr/>
        </p:nvSpPr>
        <p:spPr bwMode="auto">
          <a:xfrm>
            <a:off x="3237686" y="1429530"/>
            <a:ext cx="53917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0.3</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9667106" y="1358092"/>
            <a:ext cx="26185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5</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80232" y="929464"/>
            <a:ext cx="10858576" cy="3396690"/>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）实验中，小于和小阳各自提出了自己的探究思路。</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小阳认为：可以通过改变串联蓄电池的个数，来改变定值电阻两端的电压值。</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小于认为：可以通过改变滑动变阻器连入电路中电阻的大小来调节定值电阻两端的电压值。</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请你对这两个探究思路进行评估。你认为</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（选填“小阳”或“小于”）的思路相对比较合理，理由是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6952462" y="300116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小于</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6027300" y="3572670"/>
            <a:ext cx="4997128"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操作方便，电路安全，数据收集方便</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80232" y="929464"/>
            <a:ext cx="10858576" cy="4504686"/>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（二）小明实验小组探究电流与电阻的关系。</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）小明连接了与小于组相同的正确电路，将</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 Ω</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的电阻连入电路中，闭合开关，移动滑动变阻器的滑片，使电压表的示数为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 V</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，记下此时电流表的示数</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I</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，此时滑动变阻器接入电路的阻值为</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Ω</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）将</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 Ω</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电阻换成</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10 Ω</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电阻后，闭合开关，此时滑片应向</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（选填“左”或“右”）端移动，同时要观察</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（选填“电流表”或“电压表”）才可能达到实验目的。移动滑动变阻器滑片的目的是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5595140" y="2501100"/>
            <a:ext cx="45101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15</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9452792" y="3072604"/>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右</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6238082" y="3572670"/>
            <a:ext cx="99603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电压表</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1380298" y="4644240"/>
            <a:ext cx="7459341"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保持定值电阻两端电压一定（或保持电压表示数不变）</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fade">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P spid="9" grpId="0"/>
    </p:bld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80232" y="929464"/>
            <a:ext cx="10858576" cy="3950688"/>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）将</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10 Ω</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电阻换成</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 Ω</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电阻后，闭合开关，接下来的操作是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）为了能用以上三个定值电阻进行实验，应选择规格是“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”的滑动变阻器。</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）小明在换用</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 Ω</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电阻做实验时，发现电压表的小量程突然损坏，他灵机一动，断开开关，将</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就解决了这个问题。</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1380298" y="1358092"/>
            <a:ext cx="877380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cs typeface="Times New Roman" panose="02020603050405020304"/>
              </a:rPr>
              <a:t>调节滑动变阻器，使电压表的示数为</a:t>
            </a:r>
            <a:r>
              <a:rPr lang="en-US" sz="2400" b="1" smtClean="0">
                <a:solidFill>
                  <a:srgbClr val="A50021"/>
                </a:solidFill>
                <a:latin typeface="微软雅黑" panose="020b0503020204020204" pitchFamily="34" charset="-122"/>
                <a:ea typeface="微软雅黑" panose="020b0503020204020204" pitchFamily="34" charset="-122"/>
                <a:cs typeface="Times New Roman" panose="02020603050405020304"/>
              </a:rPr>
              <a:t>1.5 V</a:t>
            </a:r>
            <a:r>
              <a:rPr lang="zh-CN" altLang="en-US" sz="2400" b="1" smtClean="0">
                <a:solidFill>
                  <a:srgbClr val="A50021"/>
                </a:solidFill>
                <a:latin typeface="微软雅黑" panose="020b0503020204020204" pitchFamily="34" charset="-122"/>
                <a:ea typeface="微软雅黑" panose="020b0503020204020204" pitchFamily="34" charset="-122"/>
                <a:cs typeface="Times New Roman" panose="02020603050405020304"/>
              </a:rPr>
              <a:t>，记下电流表的示数</a:t>
            </a:r>
            <a:r>
              <a:rPr lang="en-US" sz="2400" b="1" smtClean="0">
                <a:solidFill>
                  <a:srgbClr val="A50021"/>
                </a:solidFill>
                <a:latin typeface="微软雅黑" panose="020b0503020204020204" pitchFamily="34" charset="-122"/>
                <a:ea typeface="微软雅黑" panose="020b0503020204020204" pitchFamily="34" charset="-122"/>
                <a:cs typeface="Times New Roman" panose="02020603050405020304"/>
              </a:rPr>
              <a:t>I</a:t>
            </a:r>
            <a:r>
              <a:rPr lang="en-US" sz="2400" b="1" baseline="-25000" smtClean="0">
                <a:solidFill>
                  <a:srgbClr val="A50021"/>
                </a:solidFill>
                <a:latin typeface="微软雅黑" panose="020b0503020204020204" pitchFamily="34" charset="-122"/>
                <a:ea typeface="微软雅黑" panose="020b0503020204020204" pitchFamily="34" charset="-122"/>
                <a:cs typeface="Times New Roman" panose="02020603050405020304"/>
              </a:rPr>
              <a:t>3</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9167040" y="1929596"/>
            <a:ext cx="1616395" cy="626701"/>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b="1" smtClean="0">
                <a:solidFill>
                  <a:srgbClr val="A50021"/>
                </a:solidFill>
                <a:latin typeface="微软雅黑" panose="020b0503020204020204" pitchFamily="34" charset="-122"/>
                <a:ea typeface="微软雅黑" panose="020b0503020204020204" pitchFamily="34" charset="-122"/>
                <a:cs typeface="Times New Roman" panose="02020603050405020304"/>
              </a:rPr>
              <a:t>50 Ω</a:t>
            </a:r>
            <a:r>
              <a:rPr lang="zh-CN" altLang="en-US" sz="2400" b="1" smtClean="0">
                <a:solidFill>
                  <a:srgbClr val="A50021"/>
                </a:solidFill>
                <a:latin typeface="微软雅黑" panose="020b0503020204020204" pitchFamily="34" charset="-122"/>
                <a:ea typeface="微软雅黑" panose="020b0503020204020204" pitchFamily="34" charset="-122"/>
                <a:cs typeface="Times New Roman" panose="02020603050405020304"/>
              </a:rPr>
              <a:t>　</a:t>
            </a:r>
            <a:r>
              <a:rPr lang="en-US" sz="2400" b="1" smtClean="0">
                <a:solidFill>
                  <a:srgbClr val="A50021"/>
                </a:solidFill>
                <a:latin typeface="微软雅黑" panose="020b0503020204020204" pitchFamily="34" charset="-122"/>
                <a:ea typeface="微软雅黑" panose="020b0503020204020204" pitchFamily="34" charset="-122"/>
                <a:cs typeface="Times New Roman" panose="02020603050405020304"/>
              </a:rPr>
              <a:t>1 A</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3523438" y="3572670"/>
            <a:ext cx="5612681"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电压表的大量程并联接在滑动变阻器两端</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P spid="8"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80232" y="929464"/>
            <a:ext cx="10858576" cy="1180699"/>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6</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）小明将实验得到的数据填入表二中，分析实验数据，得出的结论是</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矩形 4"/>
          <p:cNvSpPr/>
          <p:nvPr/>
        </p:nvSpPr>
        <p:spPr>
          <a:xfrm>
            <a:off x="2809058" y="2072472"/>
            <a:ext cx="800219" cy="461665"/>
          </a:xfrm>
          <a:prstGeom prst="rect">
            <a:avLst/>
          </a:prstGeom>
        </p:spPr>
        <p:txBody>
          <a:bodyPr wrap="none">
            <a:spAutoFit/>
          </a:bodyPr>
          <a:lstStyle/>
          <a:p>
            <a:r>
              <a:rPr lang="zh-CN" altLang="en-US" b="1" smtClean="0">
                <a:latin typeface="微软雅黑" panose="020b0503020204020204" pitchFamily="34" charset="-122"/>
                <a:ea typeface="微软雅黑" panose="020b0503020204020204" pitchFamily="34" charset="-122"/>
              </a:rPr>
              <a:t>表二</a:t>
            </a:r>
            <a:endParaRPr lang="zh-CN" altLang="en-US" b="1">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1308860" y="2786852"/>
          <a:ext cx="4071966" cy="1645920"/>
        </p:xfrm>
        <a:graphic>
          <a:graphicData uri="http://schemas.openxmlformats.org/drawingml/2006/table">
            <a:tbl>
              <a:tblPr/>
              <a:tblGrid>
                <a:gridCol w="1433632"/>
                <a:gridCol w="933566"/>
                <a:gridCol w="933566"/>
                <a:gridCol w="771202"/>
              </a:tblGrid>
              <a:tr h="0">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实验次数</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2</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3</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电阻</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R/Ω</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5</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10</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15</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电流</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I/A</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0.3</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0.15</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0.1</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
        <p:nvSpPr>
          <p:cNvPr id="8" name="文本框 1"/>
          <p:cNvSpPr txBox="1">
            <a:spLocks noChangeArrowheads="1"/>
          </p:cNvSpPr>
          <p:nvPr/>
        </p:nvSpPr>
        <p:spPr bwMode="auto">
          <a:xfrm>
            <a:off x="1451736" y="1358092"/>
            <a:ext cx="5920458"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当电阻两端电压一定时，电流与电阻成反比</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3997"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思维导图 构建体系</a:t>
            </a:r>
            <a:endParaRPr lang="zh-CN" altLang="en-US" sz="2200" spc="600">
              <a:solidFill>
                <a:schemeClr val="bg1"/>
              </a:solidFill>
              <a:latin typeface="微软雅黑" panose="020b0503020204020204" pitchFamily="34" charset="-122"/>
              <a:ea typeface="微软雅黑" panose="020b0503020204020204" pitchFamily="34" charset="-122"/>
            </a:endParaRPr>
          </a:p>
        </p:txBody>
      </p:sp>
      <p:pic>
        <p:nvPicPr>
          <p:cNvPr id="3" name="21RJWL-158.EPS" descr="id:2147508401;FounderCES"/>
          <p:cNvPicPr/>
          <p:nvPr/>
        </p:nvPicPr>
        <p:blipFill>
          <a:blip r:embed="rId3">
            <a:clrChange>
              <a:clrFrom>
                <a:srgbClr val="FFFFFF"/>
              </a:clrFrom>
              <a:clrTo>
                <a:srgbClr val="FFFFFF">
                  <a:alpha val="0"/>
                </a:srgbClr>
              </a:clrTo>
            </a:clrChange>
          </a:blip>
          <a:stretch>
            <a:fillRect/>
          </a:stretch>
        </p:blipFill>
        <p:spPr>
          <a:xfrm>
            <a:off x="1380298" y="2286786"/>
            <a:ext cx="10430116" cy="2071702"/>
          </a:xfrm>
          <a:prstGeom prst="rect">
            <a:avLst/>
          </a:prstGeom>
        </p:spPr>
      </p:pic>
    </p:spTree>
  </p:cSld>
  <p:clrMapOvr>
    <a:masterClrMapping/>
  </p:clrMapOvr>
  <p:transition>
    <p:fade/>
  </p:transition>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80232" y="929464"/>
            <a:ext cx="10858576" cy="3396690"/>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7</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）实验时若小明也想用</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20 Ω</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的定值电阻做该实验，则通过计算可知，它所用的滑动变阻器的最大阻值不能小于</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Ω</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8</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）利用本实验的器材，你还能进行的实验有</a:t>
            </a:r>
            <a:endParaRPr lang="en-US" altLang="zh-CN"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5809454" y="1429530"/>
            <a:ext cx="45101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60</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1165984" y="2501100"/>
            <a:ext cx="9501254" cy="1734697"/>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测电阻（或测电功率；探究串联电路中的电压关系；探究串联电路中的电流关系；探究并联电路中的电压关系；探究并联电路中的电流关系等，答案不唯一）</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08794" y="786588"/>
            <a:ext cx="10858576" cy="2288694"/>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例</a:t>
            </a: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2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在做“用伏安法测量定值电阻”的实验中，小明同学设计了如图15-8甲所示的电路，请你完成下列问题：</a:t>
            </a:r>
            <a:endParaRPr 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）请用笔画线代替导线将如图甲所示的电路连接完整，要求滑片向右滑动时，电流表示数变小。</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20RJW-204AaA.EPS" descr="id:2147508589;FounderCES"/>
          <p:cNvPicPr/>
          <p:nvPr/>
        </p:nvPicPr>
        <p:blipFill>
          <a:blip r:embed="rId3"/>
          <a:stretch>
            <a:fillRect/>
          </a:stretch>
        </p:blipFill>
        <p:spPr>
          <a:xfrm>
            <a:off x="1308860" y="3286918"/>
            <a:ext cx="2450520" cy="2231280"/>
          </a:xfrm>
          <a:prstGeom prst="rect">
            <a:avLst/>
          </a:prstGeom>
        </p:spPr>
      </p:pic>
      <p:sp>
        <p:nvSpPr>
          <p:cNvPr id="7" name="矩形 6"/>
          <p:cNvSpPr/>
          <p:nvPr/>
        </p:nvSpPr>
        <p:spPr>
          <a:xfrm>
            <a:off x="1880364" y="5715810"/>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15-8</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nvGrpSpPr>
          <p:cNvPr id="9" name="组合 8"/>
          <p:cNvGrpSpPr/>
          <p:nvPr/>
        </p:nvGrpSpPr>
        <p:grpSpPr>
          <a:xfrm>
            <a:off x="5095074" y="2858290"/>
            <a:ext cx="5786478" cy="2559580"/>
            <a:chOff x="5095074" y="2858290"/>
            <a:chExt cx="5786478" cy="2559580"/>
          </a:xfrm>
        </p:grpSpPr>
        <p:sp>
          <p:nvSpPr>
            <p:cNvPr id="8" name="文本框 1"/>
            <p:cNvSpPr txBox="1">
              <a:spLocks noChangeArrowheads="1"/>
            </p:cNvSpPr>
            <p:nvPr/>
          </p:nvSpPr>
          <p:spPr bwMode="auto">
            <a:xfrm>
              <a:off x="5095074" y="2858290"/>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如图所示</a:t>
              </a:r>
              <a:endParaRPr lang="en-US" altLang="zh-CN" sz="2400" b="1">
                <a:solidFill>
                  <a:srgbClr val="A50021"/>
                </a:solidFill>
                <a:latin typeface="微软雅黑" panose="020b0503020204020204" pitchFamily="34" charset="-122"/>
                <a:ea typeface="微软雅黑" panose="020b0503020204020204" pitchFamily="34" charset="-122"/>
              </a:endParaRPr>
            </a:p>
          </p:txBody>
        </p:sp>
        <p:pic>
          <p:nvPicPr>
            <p:cNvPr id="16" name="20RJW-206.EPS" descr="id:2147489091;FounderCES"/>
            <p:cNvPicPr/>
            <p:nvPr/>
          </p:nvPicPr>
          <p:blipFill>
            <a:blip r:embed="rId4"/>
            <a:stretch>
              <a:fillRect/>
            </a:stretch>
          </p:blipFill>
          <p:spPr>
            <a:xfrm>
              <a:off x="7309652" y="3001166"/>
              <a:ext cx="3571900" cy="2416704"/>
            </a:xfrm>
            <a:prstGeom prst="rect">
              <a:avLst/>
            </a:prstGeom>
          </p:spPr>
        </p:pic>
      </p:gr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80232" y="929464"/>
            <a:ext cx="10858576" cy="2288694"/>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）闭合开关，小明移动滑片，发现电压表无示数，电流表有示数，则故障原因可能是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）调节滑动变阻器，根据测量的几组数据绘制成如图乙所示的图像，则该电阻的阻值</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Ω</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。当</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两端的电压为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1.2 V</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时，</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的实际功率为</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W</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8" name="20RJW-204AaA.EPS" descr="id:2147508589;FounderCES"/>
          <p:cNvPicPr/>
          <p:nvPr/>
        </p:nvPicPr>
        <p:blipFill>
          <a:blip r:embed="rId3"/>
          <a:stretch>
            <a:fillRect/>
          </a:stretch>
        </p:blipFill>
        <p:spPr>
          <a:xfrm>
            <a:off x="1308860" y="3286918"/>
            <a:ext cx="2450520" cy="2231280"/>
          </a:xfrm>
          <a:prstGeom prst="rect">
            <a:avLst/>
          </a:prstGeom>
        </p:spPr>
      </p:pic>
      <p:sp>
        <p:nvSpPr>
          <p:cNvPr id="9" name="矩形 8"/>
          <p:cNvSpPr/>
          <p:nvPr/>
        </p:nvSpPr>
        <p:spPr>
          <a:xfrm>
            <a:off x="1880364" y="5715810"/>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15-8</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7" name="文本框 1"/>
          <p:cNvSpPr txBox="1">
            <a:spLocks noChangeArrowheads="1"/>
          </p:cNvSpPr>
          <p:nvPr/>
        </p:nvSpPr>
        <p:spPr bwMode="auto">
          <a:xfrm>
            <a:off x="2451868" y="1429530"/>
            <a:ext cx="1919363"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定值电阻短路</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2951934" y="2501100"/>
            <a:ext cx="26185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3</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10095734" y="2501100"/>
            <a:ext cx="72833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0.48</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p:bldP spid="11"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80232" y="715150"/>
            <a:ext cx="10858576" cy="5590792"/>
            <a:chOff x="880232" y="715150"/>
            <a:chExt cx="10858576" cy="5590792"/>
          </a:xfrm>
        </p:grpSpPr>
        <p:sp>
          <p:nvSpPr>
            <p:cNvPr id="6" name="文本框 1"/>
            <p:cNvSpPr txBox="1">
              <a:spLocks noChangeArrowheads="1"/>
            </p:cNvSpPr>
            <p:nvPr/>
          </p:nvSpPr>
          <p:spPr bwMode="auto">
            <a:xfrm>
              <a:off x="880232" y="715150"/>
              <a:ext cx="10858576" cy="4504686"/>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）如果将该实验的定值电阻</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更换为标有“</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2.5 V</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”字样的小灯泡，正确完成电路连接，闭合开关后，小明发现小灯泡的亮度很暗，移动滑动变阻器滑片也不能改变小灯泡的亮度。出现该现象的原因是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。排除故障后，小明按照实验要求测量了多组实验数据并利用数据绘制出了如图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15-9</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所示的</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I-U</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关系图像，该图像是曲线的原因是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。该实验中，小明测量多组实验数据</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的目的是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（选填“减少误差”或“寻找规律”）。由图像可知该小灯泡正常发光时的电阻是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Ω</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20RJW-205.EPS" descr="id:2147508596;FounderCES"/>
            <p:cNvPicPr/>
            <p:nvPr/>
          </p:nvPicPr>
          <p:blipFill>
            <a:blip r:embed="rId3"/>
            <a:stretch>
              <a:fillRect/>
            </a:stretch>
          </p:blipFill>
          <p:spPr>
            <a:xfrm>
              <a:off x="6738148" y="4787116"/>
              <a:ext cx="1647789" cy="1518826"/>
            </a:xfrm>
            <a:prstGeom prst="rect">
              <a:avLst/>
            </a:prstGeom>
          </p:spPr>
        </p:pic>
        <p:sp>
          <p:nvSpPr>
            <p:cNvPr id="7" name="矩形 6"/>
            <p:cNvSpPr/>
            <p:nvPr/>
          </p:nvSpPr>
          <p:spPr>
            <a:xfrm>
              <a:off x="8524098" y="5358620"/>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15-9</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9" name="文本框 1"/>
          <p:cNvSpPr txBox="1">
            <a:spLocks noChangeArrowheads="1"/>
          </p:cNvSpPr>
          <p:nvPr/>
        </p:nvSpPr>
        <p:spPr bwMode="auto">
          <a:xfrm>
            <a:off x="7095338" y="1715282"/>
            <a:ext cx="4381575"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滑动变阻器接了下面两个接线柱</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1308860" y="3358356"/>
            <a:ext cx="468935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小灯泡的电阻随温度的升高而增大</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2594744" y="3929860"/>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寻找规律</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2" name="文本框 1"/>
          <p:cNvSpPr txBox="1">
            <a:spLocks noChangeArrowheads="1"/>
          </p:cNvSpPr>
          <p:nvPr/>
        </p:nvSpPr>
        <p:spPr bwMode="auto">
          <a:xfrm>
            <a:off x="4880760" y="4429926"/>
            <a:ext cx="45101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10</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4" name="TextBox 3"/>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实验突破 素养提升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880232" y="572274"/>
            <a:ext cx="10858576" cy="6147057"/>
            <a:chOff x="880232" y="572274"/>
            <a:chExt cx="10858576" cy="6147057"/>
          </a:xfrm>
        </p:grpSpPr>
        <p:sp>
          <p:nvSpPr>
            <p:cNvPr id="6" name="文本框 1"/>
            <p:cNvSpPr txBox="1">
              <a:spLocks noChangeArrowheads="1"/>
            </p:cNvSpPr>
            <p:nvPr/>
          </p:nvSpPr>
          <p:spPr bwMode="auto">
            <a:xfrm>
              <a:off x="880232" y="572274"/>
              <a:ext cx="10858576" cy="2842692"/>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）小明还想测量一段电炉丝的电阻</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，但在连接电路时，发现电流表和滑动变阻器都已损坏。于是小明就利用刚才已测得的定值电阻</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，重新设计并连接了如图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15-8</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丙所示的电路。电源电压未知且恒定不变。请把下列实验步骤补充完整：</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只闭合开关</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，读出</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；再闭合开关</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，读出</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。可得到电阻</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的表达式为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20RJW-204AaA.EPS" descr="id:2147508589;FounderCES"/>
            <p:cNvPicPr/>
            <p:nvPr/>
          </p:nvPicPr>
          <p:blipFill>
            <a:blip r:embed="rId3"/>
            <a:stretch>
              <a:fillRect/>
            </a:stretch>
          </p:blipFill>
          <p:spPr>
            <a:xfrm>
              <a:off x="1094546" y="3715546"/>
              <a:ext cx="2450520" cy="2231280"/>
            </a:xfrm>
            <a:prstGeom prst="rect">
              <a:avLst/>
            </a:prstGeom>
          </p:spPr>
        </p:pic>
        <p:sp>
          <p:nvSpPr>
            <p:cNvPr id="7" name="矩形 6"/>
            <p:cNvSpPr/>
            <p:nvPr/>
          </p:nvSpPr>
          <p:spPr>
            <a:xfrm>
              <a:off x="1737488" y="6073000"/>
              <a:ext cx="1168910"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15-8</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9" name="文本框 1"/>
          <p:cNvSpPr txBox="1">
            <a:spLocks noChangeArrowheads="1"/>
          </p:cNvSpPr>
          <p:nvPr/>
        </p:nvSpPr>
        <p:spPr bwMode="auto">
          <a:xfrm>
            <a:off x="3737752" y="2143910"/>
            <a:ext cx="1977071"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cs typeface="Times New Roman" panose="02020603050405020304"/>
              </a:rPr>
              <a:t>电压表示数</a:t>
            </a:r>
            <a:r>
              <a:rPr lang="en-US" sz="2400" b="1" smtClean="0">
                <a:solidFill>
                  <a:srgbClr val="A50021"/>
                </a:solidFill>
                <a:latin typeface="微软雅黑" panose="020b0503020204020204" pitchFamily="34" charset="-122"/>
                <a:ea typeface="微软雅黑" panose="020b0503020204020204" pitchFamily="34" charset="-122"/>
                <a:cs typeface="Times New Roman" panose="02020603050405020304"/>
              </a:rPr>
              <a:t>U</a:t>
            </a:r>
            <a:r>
              <a:rPr lang="en-US" sz="2400" b="1" baseline="-25000" smtClean="0">
                <a:solidFill>
                  <a:srgbClr val="A50021"/>
                </a:solidFill>
                <a:latin typeface="微软雅黑" panose="020b0503020204020204" pitchFamily="34" charset="-122"/>
                <a:ea typeface="微软雅黑" panose="020b0503020204020204" pitchFamily="34" charset="-122"/>
                <a:cs typeface="Times New Roman" panose="02020603050405020304"/>
              </a:rPr>
              <a:t>1</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8975919" y="2143910"/>
            <a:ext cx="1977071"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cs typeface="Times New Roman" panose="02020603050405020304"/>
              </a:rPr>
              <a:t>电压表示数</a:t>
            </a:r>
            <a:r>
              <a:rPr lang="en-US" sz="2400" b="1" smtClean="0">
                <a:solidFill>
                  <a:srgbClr val="A50021"/>
                </a:solidFill>
                <a:latin typeface="微软雅黑" panose="020b0503020204020204" pitchFamily="34" charset="-122"/>
                <a:ea typeface="微软雅黑" panose="020b0503020204020204" pitchFamily="34" charset="-122"/>
                <a:cs typeface="Times New Roman" panose="02020603050405020304"/>
              </a:rPr>
              <a:t>U</a:t>
            </a:r>
            <a:r>
              <a:rPr lang="en-US" sz="2400" b="1" baseline="-25000" smtClean="0">
                <a:solidFill>
                  <a:srgbClr val="A50021"/>
                </a:solidFill>
                <a:latin typeface="微软雅黑" panose="020b0503020204020204" pitchFamily="34" charset="-122"/>
                <a:ea typeface="微软雅黑" panose="020b0503020204020204" pitchFamily="34" charset="-122"/>
                <a:cs typeface="Times New Roman" panose="02020603050405020304"/>
              </a:rPr>
              <a:t>2</a:t>
            </a:r>
            <a:endParaRPr lang="en-US" altLang="zh-CN" sz="2400" b="1">
              <a:solidFill>
                <a:srgbClr val="A50021"/>
              </a:solidFill>
              <a:latin typeface="微软雅黑" panose="020b0503020204020204" pitchFamily="34" charset="-122"/>
              <a:ea typeface="微软雅黑" panose="020b0503020204020204" pitchFamily="34" charset="-122"/>
            </a:endParaRPr>
          </a:p>
        </p:txBody>
      </p:sp>
      <p:graphicFrame>
        <p:nvGraphicFramePr>
          <p:cNvPr id="156673" name="Object 1"/>
          <p:cNvGraphicFramePr>
            <a:graphicFrameLocks noChangeAspect="1"/>
          </p:cNvGraphicFramePr>
          <p:nvPr/>
        </p:nvGraphicFramePr>
        <p:xfrm>
          <a:off x="5004596" y="2715414"/>
          <a:ext cx="1447800" cy="762000"/>
        </p:xfrm>
        <a:graphic>
          <a:graphicData uri="http://schemas.openxmlformats.org/presentationml/2006/ole">
            <mc:AlternateContent>
              <mc:Choice xmlns:v="urn:schemas-microsoft-com:vml" Requires="v">
                <p:oleObj spid="_x0000_s1046" name="文档" r:id="rId4" imgW="1257300" imgH="677545" progId="Word.Document.12">
                  <p:embed/>
                </p:oleObj>
              </mc:Choice>
              <mc:Fallback>
                <p:oleObj name="文档" r:id="rId4" imgW="1257300" imgH="677545" progId="Word.Document.12">
                  <p:embed/>
                  <p:pic>
                    <p:nvPicPr>
                      <p:cNvPr id="0" name="OLE substitute image"/>
                      <p:cNvPicPr/>
                      <p:nvPr/>
                    </p:nvPicPr>
                    <p:blipFill>
                      <a:blip r:embed="rId5"/>
                      <a:stretch>
                        <a:fillRect/>
                      </a:stretch>
                    </p:blipFill>
                    <p:spPr>
                      <a:xfrm>
                        <a:off x="5004596" y="2715414"/>
                        <a:ext cx="1447800" cy="762000"/>
                      </a:xfrm>
                      <a:prstGeom prst="rect">
                        <a:avLst/>
                      </a:prstGeom>
                      <a:noFill/>
                      <a:ln w="9525">
                        <a:noFill/>
                      </a:ln>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56673"/>
                                        </p:tgtEl>
                                        <p:attrNameLst>
                                          <p:attrName>style.visibility</p:attrName>
                                        </p:attrNameLst>
                                      </p:cBhvr>
                                      <p:to>
                                        <p:strVal val="visible"/>
                                      </p:to>
                                    </p:set>
                                    <p:animEffect transition="in" filter="fade">
                                      <p:cBhvr>
                                        <p:cTn id="17" dur="500"/>
                                        <p:tgtEl>
                                          <p:spTgt spid="1566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特殊方法测电阻</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094546" y="786588"/>
            <a:ext cx="3570208" cy="461665"/>
          </a:xfrm>
          <a:prstGeom prst="rect">
            <a:avLst/>
          </a:prstGeom>
        </p:spPr>
        <p:txBody>
          <a:bodyPr wrap="none">
            <a:spAutoFit/>
          </a:bodyPr>
          <a:lstStyle/>
          <a:p>
            <a:r>
              <a:rPr lang="zh-CN" altLang="en-US" b="1" smtClean="0">
                <a:latin typeface="微软雅黑" panose="020b0503020204020204" pitchFamily="34" charset="-122"/>
                <a:ea typeface="微软雅黑" panose="020b0503020204020204" pitchFamily="34" charset="-122"/>
              </a:rPr>
              <a:t>一、缺电流表（伏阻法）</a:t>
            </a:r>
            <a:endParaRPr lang="zh-CN" altLang="en-US" b="1">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1094546" y="1500968"/>
          <a:ext cx="10429948" cy="1645920"/>
        </p:xfrm>
        <a:graphic>
          <a:graphicData uri="http://schemas.openxmlformats.org/drawingml/2006/table">
            <a:tbl>
              <a:tblPr/>
              <a:tblGrid>
                <a:gridCol w="10429948"/>
              </a:tblGrid>
              <a:tr h="1593518">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设计此类实验的主导思想是：由于不能利用电流表测出电流，所以必须运用电压表多次测电压。运用串联电路分压原理或开关的断开、闭合（或滑动变阻器滑片的移动）引起电路结构的改变，进行等效实验方案设计</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8731" marR="38731"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cSld>
  <p:clrMapOvr>
    <a:masterClrMapping/>
  </p:clrMapOvr>
  <p:transition>
    <p:fade/>
  </p:transition>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特殊方法测电阻</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880232" y="643712"/>
          <a:ext cx="11167305" cy="6035039"/>
        </p:xfrm>
        <a:graphic>
          <a:graphicData uri="http://schemas.openxmlformats.org/drawingml/2006/table">
            <a:tbl>
              <a:tblPr/>
              <a:tblGrid>
                <a:gridCol w="4857784"/>
                <a:gridCol w="6309521"/>
              </a:tblGrid>
              <a:tr h="3824443">
                <a:tc>
                  <a:txBody>
                    <a:bodyPr vert="horz" wrap="square"/>
                    <a:lstStyle/>
                    <a:p>
                      <a:pPr>
                        <a:lnSpc>
                          <a:spcPct val="150000"/>
                        </a:lnSpc>
                        <a:spcAft>
                          <a:spcPct val="0"/>
                        </a:spcAft>
                      </a:pP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en-US" altLang="zh-CN" sz="22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2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2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2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电压表</a:t>
                      </a: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双接：</a:t>
                      </a:r>
                      <a:endPar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200" kern="10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开关闭合，电压表接在</a:t>
                      </a:r>
                      <a:r>
                        <a:rPr lang="en-US" sz="22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2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0</a:t>
                      </a: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两端，测出</a:t>
                      </a:r>
                      <a:r>
                        <a:rPr lang="en-US" sz="22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2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0</a:t>
                      </a: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两端电压</a:t>
                      </a:r>
                      <a:r>
                        <a:rPr lang="en-US" sz="2200" kern="100">
                          <a:solidFill>
                            <a:srgbClr val="000000"/>
                          </a:solidFill>
                          <a:latin typeface="微软雅黑" panose="020b0503020204020204" pitchFamily="34" charset="-122"/>
                          <a:ea typeface="微软雅黑" panose="020b0503020204020204" pitchFamily="34" charset="-122"/>
                          <a:cs typeface="Times New Roman" panose="02020603050405020304"/>
                        </a:rPr>
                        <a:t>U</a:t>
                      </a:r>
                      <a:r>
                        <a:rPr lang="en-US" sz="22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0</a:t>
                      </a: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200" kern="10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将电压表改接在</a:t>
                      </a:r>
                      <a:r>
                        <a:rPr lang="en-US" sz="22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2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两端，测出</a:t>
                      </a:r>
                      <a:r>
                        <a:rPr lang="en-US" sz="22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2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两端电压</a:t>
                      </a:r>
                      <a:r>
                        <a:rPr lang="en-US" sz="2200" kern="100">
                          <a:solidFill>
                            <a:srgbClr val="000000"/>
                          </a:solidFill>
                          <a:latin typeface="微软雅黑" panose="020b0503020204020204" pitchFamily="34" charset="-122"/>
                          <a:ea typeface="微软雅黑" panose="020b0503020204020204" pitchFamily="34" charset="-122"/>
                          <a:cs typeface="Times New Roman" panose="02020603050405020304"/>
                        </a:rPr>
                        <a:t>U</a:t>
                      </a:r>
                      <a:r>
                        <a:rPr lang="en-US" sz="22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200" kern="100">
                          <a:solidFill>
                            <a:srgbClr val="000000"/>
                          </a:solidFill>
                          <a:latin typeface="微软雅黑" panose="020b0503020204020204" pitchFamily="34" charset="-122"/>
                          <a:ea typeface="微软雅黑" panose="020b0503020204020204" pitchFamily="34" charset="-122"/>
                          <a:cs typeface="Times New Roman" panose="02020603050405020304"/>
                        </a:rPr>
                        <a:t>③</a:t>
                      </a: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根据串联电路中各处电流相等得：</a:t>
                      </a:r>
                      <a:r>
                        <a:rPr lang="en-US" sz="22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sz="22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则电阻</a:t>
                      </a:r>
                      <a:r>
                        <a:rPr lang="en-US" sz="22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2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的表达式</a:t>
                      </a:r>
                      <a:r>
                        <a:rPr lang="zh-CN" sz="22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为</a:t>
                      </a:r>
                      <a:endParaRPr lang="en-US" altLang="zh-CN" sz="22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sz="22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z="22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200" kern="100"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en-US" sz="22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sz="22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2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2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2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8731" marR="38731"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en-US" altLang="zh-CN" sz="22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2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2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2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电压表</a:t>
                      </a: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并联在</a:t>
                      </a:r>
                      <a:r>
                        <a:rPr lang="zh-CN" sz="22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未知</a:t>
                      </a: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电阻</a:t>
                      </a:r>
                      <a:r>
                        <a:rPr lang="en-US" sz="22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2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两端：</a:t>
                      </a:r>
                      <a:endPar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200" kern="10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开关</a:t>
                      </a:r>
                      <a:r>
                        <a:rPr lang="en-US" sz="2200" kern="10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en-US" sz="22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200" kern="10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en-US" sz="22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闭合（或滑动变阻器接入电路中的阻值为零），测出电源电压</a:t>
                      </a:r>
                      <a:r>
                        <a:rPr lang="en-US" sz="2200" kern="100">
                          <a:solidFill>
                            <a:srgbClr val="000000"/>
                          </a:solidFill>
                          <a:latin typeface="微软雅黑" panose="020b0503020204020204" pitchFamily="34" charset="-122"/>
                          <a:ea typeface="微软雅黑" panose="020b0503020204020204" pitchFamily="34" charset="-122"/>
                          <a:cs typeface="Times New Roman" panose="02020603050405020304"/>
                        </a:rPr>
                        <a:t>U</a:t>
                      </a: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200" kern="100">
                          <a:solidFill>
                            <a:srgbClr val="000000"/>
                          </a:solidFill>
                          <a:latin typeface="微软雅黑" panose="020b0503020204020204" pitchFamily="34" charset="-122"/>
                          <a:ea typeface="微软雅黑" panose="020b0503020204020204" pitchFamily="34" charset="-122"/>
                          <a:cs typeface="Times New Roman" panose="02020603050405020304"/>
                        </a:rPr>
                        <a:t>②S</a:t>
                      </a:r>
                      <a:r>
                        <a:rPr lang="en-US" sz="22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闭合、</a:t>
                      </a:r>
                      <a:r>
                        <a:rPr lang="en-US" sz="2200" kern="10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en-US" sz="22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断开（或滑动变阻器的滑片在阻值最大处，阻值为</a:t>
                      </a:r>
                      <a:r>
                        <a:rPr lang="en-US" sz="22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2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P</a:t>
                      </a: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），测出</a:t>
                      </a:r>
                      <a:r>
                        <a:rPr lang="en-US" sz="22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2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两端电压</a:t>
                      </a:r>
                      <a:r>
                        <a:rPr lang="en-US" sz="2200" kern="100" err="1">
                          <a:solidFill>
                            <a:srgbClr val="000000"/>
                          </a:solidFill>
                          <a:latin typeface="微软雅黑" panose="020b0503020204020204" pitchFamily="34" charset="-122"/>
                          <a:ea typeface="微软雅黑" panose="020b0503020204020204" pitchFamily="34" charset="-122"/>
                          <a:cs typeface="Times New Roman" panose="02020603050405020304"/>
                        </a:rPr>
                        <a:t>U</a:t>
                      </a:r>
                      <a:r>
                        <a:rPr lang="en-US" sz="2200" kern="100" baseline="-25000" err="1">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200" kern="100">
                          <a:solidFill>
                            <a:srgbClr val="000000"/>
                          </a:solidFill>
                          <a:latin typeface="微软雅黑" panose="020b0503020204020204" pitchFamily="34" charset="-122"/>
                          <a:ea typeface="微软雅黑" panose="020b0503020204020204" pitchFamily="34" charset="-122"/>
                          <a:cs typeface="Times New Roman" panose="02020603050405020304"/>
                        </a:rPr>
                        <a:t>③</a:t>
                      </a: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根据串联电路中电源电压等于各用电器两端电压之和可得：</a:t>
                      </a:r>
                      <a:endPar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　则电阻</a:t>
                      </a:r>
                      <a:r>
                        <a:rPr lang="en-US" sz="22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2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rPr>
                        <a:t>的表达式为</a:t>
                      </a:r>
                      <a:r>
                        <a:rPr lang="en-US" sz="22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2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en-US" sz="22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sz="22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2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2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2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2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38731" marR="38731"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69638" name="20RJW-207.EPS"/>
          <p:cNvPicPr>
            <a:picLocks noChangeAspect="1" noChangeArrowheads="1"/>
          </p:cNvPicPr>
          <p:nvPr/>
        </p:nvPicPr>
        <p:blipFill>
          <a:blip r:embed="rId3"/>
          <a:stretch>
            <a:fillRect/>
          </a:stretch>
        </p:blipFill>
        <p:spPr bwMode="auto">
          <a:xfrm>
            <a:off x="2809058" y="858026"/>
            <a:ext cx="2428892" cy="1693180"/>
          </a:xfrm>
          <a:prstGeom prst="rect">
            <a:avLst/>
          </a:prstGeom>
          <a:noFill/>
        </p:spPr>
      </p:pic>
      <p:pic>
        <p:nvPicPr>
          <p:cNvPr id="69635" name="20RJW-208.EPS"/>
          <p:cNvPicPr>
            <a:picLocks noChangeAspect="1" noChangeArrowheads="1"/>
          </p:cNvPicPr>
          <p:nvPr/>
        </p:nvPicPr>
        <p:blipFill>
          <a:blip r:embed="rId4"/>
          <a:stretch>
            <a:fillRect/>
          </a:stretch>
        </p:blipFill>
        <p:spPr bwMode="auto">
          <a:xfrm>
            <a:off x="6666710" y="858026"/>
            <a:ext cx="3286148" cy="1289041"/>
          </a:xfrm>
          <a:prstGeom prst="rect">
            <a:avLst/>
          </a:prstGeom>
          <a:noFill/>
        </p:spPr>
      </p:pic>
      <p:graphicFrame>
        <p:nvGraphicFramePr>
          <p:cNvPr id="90114" name="Object 2"/>
          <p:cNvGraphicFramePr>
            <a:graphicFrameLocks noChangeAspect="1"/>
          </p:cNvGraphicFramePr>
          <p:nvPr/>
        </p:nvGraphicFramePr>
        <p:xfrm>
          <a:off x="1380298" y="5306238"/>
          <a:ext cx="1409700" cy="838200"/>
        </p:xfrm>
        <a:graphic>
          <a:graphicData uri="http://schemas.openxmlformats.org/presentationml/2006/ole">
            <mc:AlternateContent>
              <mc:Choice xmlns:v="urn:schemas-microsoft-com:vml" Requires="v">
                <p:oleObj spid="_x0000_s1047" name="文档" r:id="rId5" imgW="1416685" imgH="839470" progId="Word.Document.12">
                  <p:embed/>
                </p:oleObj>
              </mc:Choice>
              <mc:Fallback>
                <p:oleObj name="文档" r:id="rId5" imgW="1416685" imgH="839470" progId="Word.Document.12">
                  <p:embed/>
                  <p:pic>
                    <p:nvPicPr>
                      <p:cNvPr id="0" name="OLE substitute image"/>
                      <p:cNvPicPr/>
                      <p:nvPr/>
                    </p:nvPicPr>
                    <p:blipFill>
                      <a:blip r:embed="rId6"/>
                      <a:stretch>
                        <a:fillRect/>
                      </a:stretch>
                    </p:blipFill>
                    <p:spPr>
                      <a:xfrm>
                        <a:off x="1380298" y="5306238"/>
                        <a:ext cx="1409700" cy="838200"/>
                      </a:xfrm>
                      <a:prstGeom prst="rect">
                        <a:avLst/>
                      </a:prstGeom>
                      <a:noFill/>
                      <a:ln w="9525">
                        <a:noFill/>
                      </a:ln>
                    </p:spPr>
                  </p:pic>
                </p:oleObj>
              </mc:Fallback>
            </mc:AlternateContent>
          </a:graphicData>
        </a:graphic>
      </p:graphicFrame>
      <p:graphicFrame>
        <p:nvGraphicFramePr>
          <p:cNvPr id="90115" name="Object 3"/>
          <p:cNvGraphicFramePr>
            <a:graphicFrameLocks noChangeAspect="1"/>
          </p:cNvGraphicFramePr>
          <p:nvPr/>
        </p:nvGraphicFramePr>
        <p:xfrm>
          <a:off x="7095338" y="5044298"/>
          <a:ext cx="4724400" cy="742950"/>
        </p:xfrm>
        <a:graphic>
          <a:graphicData uri="http://schemas.openxmlformats.org/presentationml/2006/ole">
            <mc:AlternateContent>
              <mc:Choice xmlns:v="urn:schemas-microsoft-com:vml" Requires="v">
                <p:oleObj spid="_x0000_s1048" name="文档" r:id="rId7" imgW="4065905" imgH="685800" progId="Word.Document.12">
                  <p:embed/>
                </p:oleObj>
              </mc:Choice>
              <mc:Fallback>
                <p:oleObj name="文档" r:id="rId7" imgW="4065905" imgH="685800" progId="Word.Document.12">
                  <p:embed/>
                  <p:pic>
                    <p:nvPicPr>
                      <p:cNvPr id="0" name="OLE substitute image"/>
                      <p:cNvPicPr/>
                      <p:nvPr/>
                    </p:nvPicPr>
                    <p:blipFill>
                      <a:blip r:embed="rId8"/>
                      <a:stretch>
                        <a:fillRect/>
                      </a:stretch>
                    </p:blipFill>
                    <p:spPr>
                      <a:xfrm>
                        <a:off x="7095338" y="5044298"/>
                        <a:ext cx="4724400" cy="742950"/>
                      </a:xfrm>
                      <a:prstGeom prst="rect">
                        <a:avLst/>
                      </a:prstGeom>
                      <a:noFill/>
                      <a:ln w="9525">
                        <a:noFill/>
                      </a:ln>
                    </p:spPr>
                  </p:pic>
                </p:oleObj>
              </mc:Fallback>
            </mc:AlternateContent>
          </a:graphicData>
        </a:graphic>
      </p:graphicFrame>
      <p:graphicFrame>
        <p:nvGraphicFramePr>
          <p:cNvPr id="90117" name="Object 5"/>
          <p:cNvGraphicFramePr>
            <a:graphicFrameLocks noChangeAspect="1"/>
          </p:cNvGraphicFramePr>
          <p:nvPr/>
        </p:nvGraphicFramePr>
        <p:xfrm>
          <a:off x="1880364" y="5953942"/>
          <a:ext cx="1162050" cy="762000"/>
        </p:xfrm>
        <a:graphic>
          <a:graphicData uri="http://schemas.openxmlformats.org/presentationml/2006/ole">
            <mc:AlternateContent>
              <mc:Choice xmlns:v="urn:schemas-microsoft-com:vml" Requires="v">
                <p:oleObj spid="_x0000_s1049" name="文档" r:id="rId9" imgW="1012190" imgH="661035" progId="Word.Document.12">
                  <p:embed/>
                </p:oleObj>
              </mc:Choice>
              <mc:Fallback>
                <p:oleObj name="文档" r:id="rId9" imgW="1012190" imgH="661035" progId="Word.Document.12">
                  <p:embed/>
                  <p:pic>
                    <p:nvPicPr>
                      <p:cNvPr id="0" name="OLE substitute image"/>
                      <p:cNvPicPr/>
                      <p:nvPr/>
                    </p:nvPicPr>
                    <p:blipFill>
                      <a:blip r:embed="rId10"/>
                      <a:stretch>
                        <a:fillRect/>
                      </a:stretch>
                    </p:blipFill>
                    <p:spPr>
                      <a:xfrm>
                        <a:off x="1880364" y="5953942"/>
                        <a:ext cx="1162050" cy="762000"/>
                      </a:xfrm>
                      <a:prstGeom prst="rect">
                        <a:avLst/>
                      </a:prstGeom>
                      <a:noFill/>
                      <a:ln w="9525">
                        <a:noFill/>
                      </a:ln>
                    </p:spPr>
                  </p:pic>
                </p:oleObj>
              </mc:Fallback>
            </mc:AlternateContent>
          </a:graphicData>
        </a:graphic>
      </p:graphicFrame>
      <p:graphicFrame>
        <p:nvGraphicFramePr>
          <p:cNvPr id="90118" name="Object 6"/>
          <p:cNvGraphicFramePr>
            <a:graphicFrameLocks noChangeAspect="1"/>
          </p:cNvGraphicFramePr>
          <p:nvPr/>
        </p:nvGraphicFramePr>
        <p:xfrm>
          <a:off x="8881288" y="5787248"/>
          <a:ext cx="2990850" cy="876300"/>
        </p:xfrm>
        <a:graphic>
          <a:graphicData uri="http://schemas.openxmlformats.org/presentationml/2006/ole">
            <mc:AlternateContent>
              <mc:Choice xmlns:v="urn:schemas-microsoft-com:vml" Requires="v">
                <p:oleObj spid="_x0000_s1050" name="文档" r:id="rId11" imgW="2580005" imgH="759460" progId="Word.Document.12">
                  <p:embed/>
                </p:oleObj>
              </mc:Choice>
              <mc:Fallback>
                <p:oleObj name="文档" r:id="rId11" imgW="2580005" imgH="759460" progId="Word.Document.12">
                  <p:embed/>
                  <p:pic>
                    <p:nvPicPr>
                      <p:cNvPr id="0" name="OLE substitute image"/>
                      <p:cNvPicPr/>
                      <p:nvPr/>
                    </p:nvPicPr>
                    <p:blipFill>
                      <a:blip r:embed="rId12"/>
                      <a:stretch>
                        <a:fillRect/>
                      </a:stretch>
                    </p:blipFill>
                    <p:spPr>
                      <a:xfrm>
                        <a:off x="8881288" y="5787248"/>
                        <a:ext cx="2990850" cy="876300"/>
                      </a:xfrm>
                      <a:prstGeom prst="rect">
                        <a:avLst/>
                      </a:prstGeom>
                      <a:noFill/>
                      <a:ln w="9525">
                        <a:noFill/>
                      </a:ln>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90117"/>
                                        </p:tgtEl>
                                        <p:attrNameLst>
                                          <p:attrName>style.visibility</p:attrName>
                                        </p:attrNameLst>
                                      </p:cBhvr>
                                      <p:to>
                                        <p:strVal val="visible"/>
                                      </p:to>
                                    </p:set>
                                    <p:animEffect transition="in" filter="fade">
                                      <p:cBhvr>
                                        <p:cTn id="7" dur="500"/>
                                        <p:tgtEl>
                                          <p:spTgt spid="9011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90118"/>
                                        </p:tgtEl>
                                        <p:attrNameLst>
                                          <p:attrName>style.visibility</p:attrName>
                                        </p:attrNameLst>
                                      </p:cBhvr>
                                      <p:to>
                                        <p:strVal val="visible"/>
                                      </p:to>
                                    </p:set>
                                    <p:animEffect transition="in" filter="fade">
                                      <p:cBhvr>
                                        <p:cTn id="12" dur="500"/>
                                        <p:tgtEl>
                                          <p:spTgt spid="901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特殊方法测电阻</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237422" y="858026"/>
            <a:ext cx="3570208" cy="461665"/>
          </a:xfrm>
          <a:prstGeom prst="rect">
            <a:avLst/>
          </a:prstGeom>
        </p:spPr>
        <p:txBody>
          <a:bodyPr wrap="none">
            <a:spAutoFit/>
          </a:bodyPr>
          <a:lstStyle/>
          <a:p>
            <a:r>
              <a:rPr lang="zh-CN" altLang="en-US" b="1" smtClean="0">
                <a:latin typeface="微软雅黑" panose="020b0503020204020204" pitchFamily="34" charset="-122"/>
                <a:ea typeface="微软雅黑" panose="020b0503020204020204" pitchFamily="34" charset="-122"/>
              </a:rPr>
              <a:t>二、缺电压表（安阻法）</a:t>
            </a:r>
            <a:endParaRPr lang="zh-CN" altLang="en-US" b="1">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1023108" y="1572406"/>
          <a:ext cx="10644262" cy="1645920"/>
        </p:xfrm>
        <a:graphic>
          <a:graphicData uri="http://schemas.openxmlformats.org/drawingml/2006/table">
            <a:tbl>
              <a:tblPr/>
              <a:tblGrid>
                <a:gridCol w="10644262"/>
              </a:tblGrid>
              <a:tr h="1231355">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设计此类实验的主导思想是：由于不能利用电压表测出电压，所以必须运用电流表多次测电流。运用并联电路分流原理或开关的断开、闭合（或滑动变阻器滑片的移动）引起电路结构的改变，进行等效实验方案设计</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29929" marR="29929"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spTree>
  </p:cSld>
  <p:clrMapOvr>
    <a:masterClrMapping/>
  </p:clrMapOvr>
  <p:transition>
    <p:fade/>
  </p:transition>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50"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特殊方法测电阻</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7" name="表格 6"/>
          <p:cNvGraphicFramePr>
            <a:graphicFrameLocks noGrp="1"/>
          </p:cNvGraphicFramePr>
          <p:nvPr/>
        </p:nvGraphicFramePr>
        <p:xfrm>
          <a:off x="737356" y="715150"/>
          <a:ext cx="11144328" cy="5943600"/>
        </p:xfrm>
        <a:graphic>
          <a:graphicData uri="http://schemas.openxmlformats.org/drawingml/2006/table">
            <a:tbl>
              <a:tblPr/>
              <a:tblGrid>
                <a:gridCol w="4643470"/>
                <a:gridCol w="6500858"/>
              </a:tblGrid>
              <a:tr h="4186606">
                <a:tc>
                  <a:txBody>
                    <a:bodyPr vert="horz" wrap="square"/>
                    <a:lstStyle/>
                    <a:p>
                      <a:pPr>
                        <a:lnSpc>
                          <a:spcPct val="150000"/>
                        </a:lnSpc>
                        <a:spcAft>
                          <a:spcPct val="0"/>
                        </a:spcAft>
                      </a:pP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en-US" altLang="zh-CN" sz="20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0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0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0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已知</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电阻</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0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0</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和未知电阻</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0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并联：</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将电流表</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接入</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0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0</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所在支路，闭合开关（或开关</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en-US" sz="20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闭合），测出通过</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0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0</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的电流</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I</a:t>
                      </a:r>
                      <a:r>
                        <a:rPr lang="en-US" sz="20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0</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将电流表</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接入</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0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所在支路，闭合开关（或开关</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en-US" sz="20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闭合），测出通过</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0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的电流</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I</a:t>
                      </a:r>
                      <a:r>
                        <a:rPr lang="en-US" sz="20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③</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根据并联电路各支路两端电压相等可得</a:t>
                      </a:r>
                      <a:r>
                        <a:rPr lang="zh-CN" sz="20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0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I</a:t>
                      </a:r>
                      <a:r>
                        <a:rPr lang="en-US" sz="2000" kern="100"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0</a:t>
                      </a:r>
                      <a:r>
                        <a:rPr lang="en-US" sz="20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000" kern="100"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0</a:t>
                      </a:r>
                      <a:r>
                        <a:rPr lang="en-US" sz="20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=I</a:t>
                      </a:r>
                      <a:r>
                        <a:rPr lang="en-US" sz="2000" kern="100"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en-US" sz="20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000" kern="100"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　则电阻</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0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表达式为</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0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sz="20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0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29929" marR="29929"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endParaRPr lang="en-US" altLang="zh-CN" sz="20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0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sz="20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已知</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电阻</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0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0</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和未知电阻</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0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串联：</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①</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开关</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en-US" sz="20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en-US" sz="20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闭合（或滑动变阻器接入电路中的阻值为零），测出通过</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0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的电流</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I</a:t>
                      </a:r>
                      <a:r>
                        <a:rPr lang="en-US" sz="20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，则电源电压为</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U=I</a:t>
                      </a:r>
                      <a:r>
                        <a:rPr lang="en-US" sz="2000" kern="100" baseline="-25000" err="1">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en-US" sz="2000" kern="100" err="1">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000" kern="100" baseline="-25000" err="1">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②</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开关</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en-US" sz="20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闭合、</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en-US" sz="20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断开（或滑动变阻器的滑片移至阻值最大处，阻值为</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0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P</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），测出通过电路的电流</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I</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，根据串联电路中电源电压等于各用电器两端电压之和可得：电源电压为</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U=IR</a:t>
                      </a:r>
                      <a:r>
                        <a:rPr lang="en-US" sz="20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0</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+IR</a:t>
                      </a:r>
                      <a:r>
                        <a:rPr lang="en-US" sz="20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（或</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U=IR</a:t>
                      </a:r>
                      <a:r>
                        <a:rPr lang="en-US" sz="2000" kern="100" baseline="-25000" err="1">
                          <a:solidFill>
                            <a:srgbClr val="000000"/>
                          </a:solidFill>
                          <a:latin typeface="微软雅黑" panose="020b0503020204020204" pitchFamily="34" charset="-122"/>
                          <a:ea typeface="微软雅黑" panose="020b0503020204020204" pitchFamily="34" charset="-122"/>
                          <a:cs typeface="Times New Roman" panose="02020603050405020304"/>
                        </a:rPr>
                        <a:t>P</a:t>
                      </a:r>
                      <a:r>
                        <a:rPr lang="en-US" sz="2000" kern="100" err="1">
                          <a:solidFill>
                            <a:srgbClr val="000000"/>
                          </a:solidFill>
                          <a:latin typeface="微软雅黑" panose="020b0503020204020204" pitchFamily="34" charset="-122"/>
                          <a:ea typeface="微软雅黑" panose="020b0503020204020204" pitchFamily="34" charset="-122"/>
                          <a:cs typeface="Times New Roman" panose="02020603050405020304"/>
                        </a:rPr>
                        <a:t>+IR</a:t>
                      </a:r>
                      <a:r>
                        <a:rPr lang="en-US" sz="2000" kern="100" baseline="-25000" err="1">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③</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由于电源电压不变，则</a:t>
                      </a:r>
                      <a:r>
                        <a:rPr lang="en-US" sz="2000" kern="100" err="1">
                          <a:solidFill>
                            <a:srgbClr val="000000"/>
                          </a:solidFill>
                          <a:latin typeface="微软雅黑" panose="020b0503020204020204" pitchFamily="34" charset="-122"/>
                          <a:ea typeface="微软雅黑" panose="020b0503020204020204" pitchFamily="34" charset="-122"/>
                          <a:cs typeface="Times New Roman" panose="02020603050405020304"/>
                        </a:rPr>
                        <a:t>I</a:t>
                      </a:r>
                      <a:r>
                        <a:rPr lang="en-US" sz="2000" kern="100" baseline="-25000" err="1">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en-US" sz="2000" kern="100" err="1">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000" kern="100" baseline="-25000" err="1">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=IR</a:t>
                      </a:r>
                      <a:r>
                        <a:rPr lang="en-US" sz="20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0</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+IR</a:t>
                      </a:r>
                      <a:r>
                        <a:rPr lang="en-US" sz="20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sz="20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或</a:t>
                      </a:r>
                      <a:endParaRPr lang="en-US" altLang="zh-CN" sz="20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0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z="20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I</a:t>
                      </a:r>
                      <a:r>
                        <a:rPr lang="en-US" sz="2000" kern="100"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en-US" sz="20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000" kern="100"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en-US" sz="20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=IR</a:t>
                      </a:r>
                      <a:r>
                        <a:rPr lang="en-US" sz="2000" kern="100"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P</a:t>
                      </a:r>
                      <a:r>
                        <a:rPr lang="en-US" sz="20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+IR</a:t>
                      </a:r>
                      <a:r>
                        <a:rPr lang="en-US" sz="2000" kern="100"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），则电阻</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0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rPr>
                        <a:t>表达式为</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0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x</a:t>
                      </a:r>
                      <a:r>
                        <a:rPr lang="en-US" sz="20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sz="20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0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0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0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0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29929" marR="29929"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67586" name="20RJW-209.EPS"/>
          <p:cNvPicPr>
            <a:picLocks noChangeAspect="1" noChangeArrowheads="1"/>
          </p:cNvPicPr>
          <p:nvPr/>
        </p:nvPicPr>
        <p:blipFill>
          <a:blip r:embed="rId3"/>
          <a:stretch>
            <a:fillRect/>
          </a:stretch>
        </p:blipFill>
        <p:spPr bwMode="auto">
          <a:xfrm>
            <a:off x="1523174" y="929464"/>
            <a:ext cx="3143272" cy="1159817"/>
          </a:xfrm>
          <a:prstGeom prst="rect">
            <a:avLst/>
          </a:prstGeom>
          <a:noFill/>
        </p:spPr>
      </p:pic>
      <p:pic>
        <p:nvPicPr>
          <p:cNvPr id="67585" name="20RJW-210.EPS"/>
          <p:cNvPicPr>
            <a:picLocks noChangeAspect="1" noChangeArrowheads="1"/>
          </p:cNvPicPr>
          <p:nvPr/>
        </p:nvPicPr>
        <p:blipFill>
          <a:blip r:embed="rId4"/>
          <a:stretch>
            <a:fillRect/>
          </a:stretch>
        </p:blipFill>
        <p:spPr bwMode="auto">
          <a:xfrm>
            <a:off x="7309652" y="929464"/>
            <a:ext cx="2071702" cy="778319"/>
          </a:xfrm>
          <a:prstGeom prst="rect">
            <a:avLst/>
          </a:prstGeom>
          <a:noFill/>
        </p:spPr>
      </p:pic>
      <p:graphicFrame>
        <p:nvGraphicFramePr>
          <p:cNvPr id="201730" name="Object 2"/>
          <p:cNvGraphicFramePr>
            <a:graphicFrameLocks noChangeAspect="1"/>
          </p:cNvGraphicFramePr>
          <p:nvPr/>
        </p:nvGraphicFramePr>
        <p:xfrm>
          <a:off x="3594876" y="5892028"/>
          <a:ext cx="1009650" cy="609600"/>
        </p:xfrm>
        <a:graphic>
          <a:graphicData uri="http://schemas.openxmlformats.org/presentationml/2006/ole">
            <mc:AlternateContent>
              <mc:Choice xmlns:v="urn:schemas-microsoft-com:vml" Requires="v">
                <p:oleObj spid="_x0000_s1051" name="文档" r:id="rId5" imgW="882015" imgH="530860" progId="Word.Document.12">
                  <p:embed/>
                </p:oleObj>
              </mc:Choice>
              <mc:Fallback>
                <p:oleObj name="文档" r:id="rId5" imgW="882015" imgH="530860" progId="Word.Document.12">
                  <p:embed/>
                  <p:pic>
                    <p:nvPicPr>
                      <p:cNvPr id="0" name="OLE substitute image"/>
                      <p:cNvPicPr/>
                      <p:nvPr/>
                    </p:nvPicPr>
                    <p:blipFill>
                      <a:blip r:embed="rId6"/>
                      <a:stretch>
                        <a:fillRect/>
                      </a:stretch>
                    </p:blipFill>
                    <p:spPr>
                      <a:xfrm>
                        <a:off x="3594876" y="5892028"/>
                        <a:ext cx="1009650" cy="609600"/>
                      </a:xfrm>
                      <a:prstGeom prst="rect">
                        <a:avLst/>
                      </a:prstGeom>
                      <a:noFill/>
                      <a:ln w="9525">
                        <a:noFill/>
                      </a:ln>
                    </p:spPr>
                  </p:pic>
                </p:oleObj>
              </mc:Fallback>
            </mc:AlternateContent>
          </a:graphicData>
        </a:graphic>
      </p:graphicFrame>
      <p:graphicFrame>
        <p:nvGraphicFramePr>
          <p:cNvPr id="201731" name="Object 3"/>
          <p:cNvGraphicFramePr>
            <a:graphicFrameLocks noChangeAspect="1"/>
          </p:cNvGraphicFramePr>
          <p:nvPr/>
        </p:nvGraphicFramePr>
        <p:xfrm>
          <a:off x="9738544" y="5501496"/>
          <a:ext cx="2400300" cy="1009650"/>
        </p:xfrm>
        <a:graphic>
          <a:graphicData uri="http://schemas.openxmlformats.org/presentationml/2006/ole">
            <mc:AlternateContent>
              <mc:Choice xmlns:v="urn:schemas-microsoft-com:vml" Requires="v">
                <p:oleObj spid="_x0000_s1052" name="文档" r:id="rId7" imgW="2073910" imgH="873760" progId="Word.Document.12">
                  <p:embed/>
                </p:oleObj>
              </mc:Choice>
              <mc:Fallback>
                <p:oleObj name="文档" r:id="rId7" imgW="2073910" imgH="873760" progId="Word.Document.12">
                  <p:embed/>
                  <p:pic>
                    <p:nvPicPr>
                      <p:cNvPr id="0" name="OLE substitute image"/>
                      <p:cNvPicPr/>
                      <p:nvPr/>
                    </p:nvPicPr>
                    <p:blipFill>
                      <a:blip r:embed="rId8"/>
                      <a:stretch>
                        <a:fillRect/>
                      </a:stretch>
                    </p:blipFill>
                    <p:spPr>
                      <a:xfrm>
                        <a:off x="9738544" y="5501496"/>
                        <a:ext cx="2400300" cy="1009650"/>
                      </a:xfrm>
                      <a:prstGeom prst="rect">
                        <a:avLst/>
                      </a:prstGeom>
                      <a:noFill/>
                      <a:ln w="9525">
                        <a:noFill/>
                      </a:ln>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201730"/>
                                        </p:tgtEl>
                                        <p:attrNameLst>
                                          <p:attrName>style.visibility</p:attrName>
                                        </p:attrNameLst>
                                      </p:cBhvr>
                                      <p:to>
                                        <p:strVal val="visible"/>
                                      </p:to>
                                    </p:set>
                                    <p:animEffect transition="in" filter="fade">
                                      <p:cBhvr>
                                        <p:cTn id="7" dur="500"/>
                                        <p:tgtEl>
                                          <p:spTgt spid="201730"/>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01731"/>
                                        </p:tgtEl>
                                        <p:attrNameLst>
                                          <p:attrName>style.visibility</p:attrName>
                                        </p:attrNameLst>
                                      </p:cBhvr>
                                      <p:to>
                                        <p:strVal val="visible"/>
                                      </p:to>
                                    </p:set>
                                    <p:animEffect transition="in" filter="fade">
                                      <p:cBhvr>
                                        <p:cTn id="12" dur="500"/>
                                        <p:tgtEl>
                                          <p:spTgt spid="201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4" name="矩形 3"/>
          <p:cNvSpPr/>
          <p:nvPr/>
        </p:nvSpPr>
        <p:spPr>
          <a:xfrm>
            <a:off x="808794" y="715150"/>
            <a:ext cx="3967753"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考点一　动态电路分析</a:t>
            </a:r>
            <a:endParaRPr lang="zh-CN" altLang="en-US" sz="2800" b="1" spc="150">
              <a:solidFill>
                <a:srgbClr val="FF0000"/>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808794" y="1358092"/>
            <a:ext cx="10858576" cy="4504686"/>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en-US" b="1" smtClean="0">
                <a:solidFill>
                  <a:srgbClr val="4C4C4C"/>
                </a:solidFill>
                <a:latin typeface="微软雅黑" panose="020b0503020204020204" pitchFamily="34" charset="-122"/>
                <a:ea typeface="微软雅黑" panose="020b0503020204020204" pitchFamily="34" charset="-122"/>
                <a:cs typeface="Times New Roman" panose="02020603050405020304"/>
              </a:rPr>
              <a:t> </a:t>
            </a:r>
            <a:r>
              <a:rPr lang="en-US" altLang="zh-CN" spc="150" smtClean="0">
                <a:solidFill>
                  <a:srgbClr val="18B48F"/>
                </a:solidFill>
                <a:latin typeface="微软雅黑" panose="020b0503020204020204" pitchFamily="34" charset="-122"/>
                <a:ea typeface="微软雅黑" panose="020b0503020204020204" pitchFamily="34" charset="-122"/>
              </a:rPr>
              <a:t>[2019·</a:t>
            </a:r>
            <a:r>
              <a:rPr lang="zh-CN" altLang="en-US" spc="150" smtClean="0">
                <a:solidFill>
                  <a:srgbClr val="18B48F"/>
                </a:solidFill>
                <a:latin typeface="微软雅黑" panose="020b0503020204020204" pitchFamily="34" charset="-122"/>
                <a:ea typeface="微软雅黑" panose="020b0503020204020204" pitchFamily="34" charset="-122"/>
              </a:rPr>
              <a:t>山西</a:t>
            </a:r>
            <a:r>
              <a:rPr lang="en-US" altLang="zh-CN" spc="150" smtClean="0">
                <a:solidFill>
                  <a:srgbClr val="18B48F"/>
                </a:solidFill>
                <a:latin typeface="微软雅黑" panose="020b0503020204020204" pitchFamily="34" charset="-122"/>
                <a:ea typeface="微软雅黑" panose="020b0503020204020204" pitchFamily="34" charset="-122"/>
              </a:rPr>
              <a:t>20</a:t>
            </a:r>
            <a:r>
              <a:rPr lang="zh-CN" altLang="en-US" spc="150" smtClean="0">
                <a:solidFill>
                  <a:srgbClr val="18B48F"/>
                </a:solidFill>
                <a:latin typeface="微软雅黑" panose="020b0503020204020204" pitchFamily="34" charset="-122"/>
                <a:ea typeface="微软雅黑" panose="020b0503020204020204" pitchFamily="34" charset="-122"/>
              </a:rPr>
              <a:t>题</a:t>
            </a:r>
            <a:r>
              <a:rPr lang="en-US" altLang="zh-CN" spc="150" smtClean="0">
                <a:solidFill>
                  <a:srgbClr val="18B48F"/>
                </a:solidFill>
                <a:latin typeface="微软雅黑" panose="020b0503020204020204" pitchFamily="34" charset="-122"/>
                <a:ea typeface="微软雅黑" panose="020b0503020204020204" pitchFamily="34" charset="-122"/>
              </a:rPr>
              <a:t>3</a:t>
            </a:r>
            <a:r>
              <a:rPr lang="zh-CN" altLang="en-US" spc="150" smtClean="0">
                <a:solidFill>
                  <a:srgbClr val="18B48F"/>
                </a:solidFill>
                <a:latin typeface="微软雅黑" panose="020b0503020204020204" pitchFamily="34" charset="-122"/>
                <a:ea typeface="微软雅黑" panose="020b0503020204020204" pitchFamily="34" charset="-122"/>
              </a:rPr>
              <a:t>分</a:t>
            </a:r>
            <a:r>
              <a:rPr lang="en-US" altLang="zh-CN" spc="150"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15-10</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甲所示是身高、体重测量仪，当体检者站在台面上时，能自动显示身高和体重。电路原理如图乙所示，电压表、电流表分别显示身高和体重的大小，压敏电阻</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的阻值随压力增大而增大，滑片</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P</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随身高增高而上滑。下列分析正确的是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身高越高，电压表示数越大</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身高越高，通过</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0</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的电流越小</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体重越大，电流表示数越大</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D.</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体重越大，电路消耗的总功率越大</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20WLZT1304.EPS" descr="id:2147508640;FounderCES"/>
          <p:cNvPicPr/>
          <p:nvPr/>
        </p:nvPicPr>
        <p:blipFill>
          <a:blip r:embed="rId2"/>
          <a:stretch>
            <a:fillRect/>
          </a:stretch>
        </p:blipFill>
        <p:spPr>
          <a:xfrm>
            <a:off x="8452660" y="3358356"/>
            <a:ext cx="2300762" cy="1428760"/>
          </a:xfrm>
          <a:prstGeom prst="rect">
            <a:avLst/>
          </a:prstGeom>
        </p:spPr>
      </p:pic>
      <p:sp>
        <p:nvSpPr>
          <p:cNvPr id="7" name="矩形 6"/>
          <p:cNvSpPr/>
          <p:nvPr/>
        </p:nvSpPr>
        <p:spPr>
          <a:xfrm>
            <a:off x="9095602" y="4929992"/>
            <a:ext cx="1350049"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15-10</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8" name="文本框 1"/>
          <p:cNvSpPr txBox="1">
            <a:spLocks noChangeArrowheads="1"/>
          </p:cNvSpPr>
          <p:nvPr/>
        </p:nvSpPr>
        <p:spPr bwMode="auto">
          <a:xfrm>
            <a:off x="6166644" y="3072604"/>
            <a:ext cx="30353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A</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 name="TextBox 10"/>
          <p:cNvSpPr txBox="1"/>
          <p:nvPr/>
        </p:nvSpPr>
        <p:spPr>
          <a:xfrm>
            <a:off x="4001"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12" name="文本框 16"/>
          <p:cNvSpPr txBox="1">
            <a:spLocks noChangeArrowheads="1"/>
          </p:cNvSpPr>
          <p:nvPr/>
        </p:nvSpPr>
        <p:spPr bwMode="auto">
          <a:xfrm>
            <a:off x="951670" y="572274"/>
            <a:ext cx="10644262" cy="642924"/>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考点一　欧姆定律及其应用</a:t>
            </a:r>
            <a:endParaRPr lang="zh-CN" altLang="en-US" sz="2800" b="1" spc="150" smtClean="0">
              <a:solidFill>
                <a:srgbClr val="FF0000"/>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1023108" y="1500968"/>
          <a:ext cx="10429948" cy="5072098"/>
        </p:xfrm>
        <a:graphic>
          <a:graphicData uri="http://schemas.openxmlformats.org/drawingml/2006/table">
            <a:tbl>
              <a:tblPr/>
              <a:tblGrid>
                <a:gridCol w="1500198"/>
                <a:gridCol w="8929750"/>
              </a:tblGrid>
              <a:tr h="216718">
                <a:tc rowSpan="2">
                  <a:txBody>
                    <a:bodyPr vert="horz" wrap="square"/>
                    <a:lstStyle/>
                    <a:p>
                      <a:pPr algn="ctr">
                        <a:lnSpc>
                          <a:spcPct val="150000"/>
                        </a:lnSpc>
                        <a:spcAft>
                          <a:spcPct val="0"/>
                        </a:spcAft>
                      </a:pPr>
                      <a:r>
                        <a:rPr lang="zh-CN" altLang="en-US"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欧姆定律的内容</a:t>
                      </a:r>
                      <a:endParaRPr lang="en-US"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433437">
                <a:tc vMerge="1">
                  <a:txBody>
                    <a:bodyPr vert="horz" wrap="square"/>
                    <a:lstStyle/>
                    <a:p/>
                  </a:txBody>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导体中的电流，跟导体两端的电压成</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，跟导体的电阻成</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，欧姆定律只适用于纯电阻电路</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2184898">
                <a:tc>
                  <a:txBody>
                    <a:bodyPr vert="horz" wrap="square"/>
                    <a:lstStyle/>
                    <a:p>
                      <a:pPr algn="ctr">
                        <a:lnSpc>
                          <a:spcPct val="150000"/>
                        </a:lnSpc>
                        <a:spcAft>
                          <a:spcPct val="0"/>
                        </a:spcAft>
                      </a:pPr>
                      <a:r>
                        <a:rPr lang="zh-CN" altLang="en-US"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表达式</a:t>
                      </a:r>
                      <a:endParaRPr lang="en-US"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I=</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；导出公式：</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U=</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。对于同一段导体，</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与</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U</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I</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无关，但可以用</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计算</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；对于同一段导体，</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I</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与</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U</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成正比，</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I</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与</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成反比</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188426" name="7ER559.eps"/>
          <p:cNvPicPr>
            <a:picLocks noChangeAspect="1" noChangeArrowheads="1"/>
          </p:cNvPicPr>
          <p:nvPr/>
        </p:nvPicPr>
        <p:blipFill>
          <a:blip r:embed="rId3">
            <a:clrChange>
              <a:clrFrom>
                <a:srgbClr val="FFFFFF"/>
              </a:clrFrom>
              <a:clrTo>
                <a:srgbClr val="FFFFFF">
                  <a:alpha val="0"/>
                </a:srgbClr>
              </a:clrTo>
            </a:clrChange>
          </a:blip>
          <a:stretch>
            <a:fillRect/>
          </a:stretch>
        </p:blipFill>
        <p:spPr bwMode="auto">
          <a:xfrm>
            <a:off x="3880627" y="1572406"/>
            <a:ext cx="4929222" cy="1511148"/>
          </a:xfrm>
          <a:prstGeom prst="rect">
            <a:avLst/>
          </a:prstGeom>
          <a:noFill/>
        </p:spPr>
      </p:pic>
      <p:graphicFrame>
        <p:nvGraphicFramePr>
          <p:cNvPr id="1026" name="Object 2"/>
          <p:cNvGraphicFramePr>
            <a:graphicFrameLocks noChangeAspect="1"/>
          </p:cNvGraphicFramePr>
          <p:nvPr/>
        </p:nvGraphicFramePr>
        <p:xfrm>
          <a:off x="5514184" y="5182414"/>
          <a:ext cx="1009650" cy="1104900"/>
        </p:xfrm>
        <a:graphic>
          <a:graphicData uri="http://schemas.openxmlformats.org/presentationml/2006/ole">
            <mc:AlternateContent>
              <mc:Choice xmlns:v="urn:schemas-microsoft-com:vml" Requires="v">
                <p:oleObj spid="_x0000_s1038" name="文档" r:id="rId4" imgW="882015" imgH="971550" progId="Word.Document.12">
                  <p:embed/>
                </p:oleObj>
              </mc:Choice>
              <mc:Fallback>
                <p:oleObj name="文档" r:id="rId4" imgW="882015" imgH="971550" progId="Word.Document.12">
                  <p:embed/>
                  <p:pic>
                    <p:nvPicPr>
                      <p:cNvPr id="0" name="OLE substitute image"/>
                      <p:cNvPicPr/>
                      <p:nvPr/>
                    </p:nvPicPr>
                    <p:blipFill>
                      <a:blip r:embed="rId5"/>
                      <a:stretch>
                        <a:fillRect/>
                      </a:stretch>
                    </p:blipFill>
                    <p:spPr>
                      <a:xfrm>
                        <a:off x="5514184" y="5182414"/>
                        <a:ext cx="1009650" cy="1104900"/>
                      </a:xfrm>
                      <a:prstGeom prst="rect">
                        <a:avLst/>
                      </a:prstGeom>
                      <a:noFill/>
                      <a:ln w="9525">
                        <a:noFill/>
                      </a:ln>
                    </p:spPr>
                  </p:pic>
                </p:oleObj>
              </mc:Fallback>
            </mc:AlternateContent>
          </a:graphicData>
        </a:graphic>
      </p:graphicFrame>
      <p:sp>
        <p:nvSpPr>
          <p:cNvPr id="8" name="文本框 1"/>
          <p:cNvSpPr txBox="1">
            <a:spLocks noChangeArrowheads="1"/>
          </p:cNvSpPr>
          <p:nvPr/>
        </p:nvSpPr>
        <p:spPr bwMode="auto">
          <a:xfrm>
            <a:off x="8024032" y="314404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正比</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3166248" y="3715546"/>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反比</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7452528" y="4501364"/>
            <a:ext cx="390098"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IR</a:t>
            </a:r>
            <a:endParaRPr lang="en-US" altLang="zh-CN" sz="2400" b="1">
              <a:solidFill>
                <a:srgbClr val="A50021"/>
              </a:solidFill>
              <a:latin typeface="微软雅黑" panose="020b0503020204020204" pitchFamily="34" charset="-122"/>
              <a:ea typeface="微软雅黑" panose="020b0503020204020204" pitchFamily="34" charset="-122"/>
            </a:endParaRPr>
          </a:p>
        </p:txBody>
      </p:sp>
      <p:graphicFrame>
        <p:nvGraphicFramePr>
          <p:cNvPr id="1027" name="Object 3"/>
          <p:cNvGraphicFramePr>
            <a:graphicFrameLocks noChangeAspect="1"/>
          </p:cNvGraphicFramePr>
          <p:nvPr/>
        </p:nvGraphicFramePr>
        <p:xfrm>
          <a:off x="3023372" y="4358488"/>
          <a:ext cx="1123950" cy="933450"/>
        </p:xfrm>
        <a:graphic>
          <a:graphicData uri="http://schemas.openxmlformats.org/presentationml/2006/ole">
            <mc:AlternateContent>
              <mc:Choice xmlns:v="urn:schemas-microsoft-com:vml" Requires="v">
                <p:oleObj spid="_x0000_s1039" name="文档" r:id="rId6" imgW="979805" imgH="824865" progId="Word.Document.12">
                  <p:embed/>
                </p:oleObj>
              </mc:Choice>
              <mc:Fallback>
                <p:oleObj name="文档" r:id="rId6" imgW="979805" imgH="824865" progId="Word.Document.12">
                  <p:embed/>
                  <p:pic>
                    <p:nvPicPr>
                      <p:cNvPr id="0" name="OLE substitute image"/>
                      <p:cNvPicPr/>
                      <p:nvPr/>
                    </p:nvPicPr>
                    <p:blipFill>
                      <a:blip r:embed="rId7"/>
                      <a:stretch>
                        <a:fillRect/>
                      </a:stretch>
                    </p:blipFill>
                    <p:spPr>
                      <a:xfrm>
                        <a:off x="3023372" y="4358488"/>
                        <a:ext cx="1123950" cy="933450"/>
                      </a:xfrm>
                      <a:prstGeom prst="rect">
                        <a:avLst/>
                      </a:prstGeom>
                      <a:noFill/>
                      <a:ln w="9525">
                        <a:noFill/>
                      </a:ln>
                    </p:spPr>
                  </p:pic>
                </p:oleObj>
              </mc:Fallback>
            </mc:AlternateContent>
          </a:graphicData>
        </a:graphic>
      </p:graphicFrame>
      <p:graphicFrame>
        <p:nvGraphicFramePr>
          <p:cNvPr id="1028" name="Object 4"/>
          <p:cNvGraphicFramePr>
            <a:graphicFrameLocks noChangeAspect="1"/>
          </p:cNvGraphicFramePr>
          <p:nvPr/>
        </p:nvGraphicFramePr>
        <p:xfrm>
          <a:off x="5766600" y="4334684"/>
          <a:ext cx="1257300" cy="1238250"/>
        </p:xfrm>
        <a:graphic>
          <a:graphicData uri="http://schemas.openxmlformats.org/presentationml/2006/ole">
            <mc:AlternateContent>
              <mc:Choice xmlns:v="urn:schemas-microsoft-com:vml" Requires="v">
                <p:oleObj spid="_x0000_s1040" name="文档" r:id="rId8" imgW="1094105" imgH="1069340" progId="Word.Document.12">
                  <p:embed/>
                </p:oleObj>
              </mc:Choice>
              <mc:Fallback>
                <p:oleObj name="文档" r:id="rId8" imgW="1094105" imgH="1069340" progId="Word.Document.12">
                  <p:embed/>
                  <p:pic>
                    <p:nvPicPr>
                      <p:cNvPr id="0" name="OLE substitute image"/>
                      <p:cNvPicPr/>
                      <p:nvPr/>
                    </p:nvPicPr>
                    <p:blipFill>
                      <a:blip r:embed="rId9"/>
                      <a:stretch>
                        <a:fillRect/>
                      </a:stretch>
                    </p:blipFill>
                    <p:spPr>
                      <a:xfrm>
                        <a:off x="5766600" y="4334684"/>
                        <a:ext cx="1257300" cy="1238250"/>
                      </a:xfrm>
                      <a:prstGeom prst="rect">
                        <a:avLst/>
                      </a:prstGeom>
                      <a:noFill/>
                      <a:ln w="9525">
                        <a:noFill/>
                      </a:ln>
                    </p:spPr>
                  </p:pic>
                </p:oleObj>
              </mc:Fallback>
            </mc:AlternateContent>
          </a:graphicData>
        </a:graphic>
      </p:graphicFrame>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1027"/>
                                        </p:tgtEl>
                                        <p:attrNameLst>
                                          <p:attrName>style.visibility</p:attrName>
                                        </p:attrNameLst>
                                      </p:cBhvr>
                                      <p:to>
                                        <p:strVal val="visible"/>
                                      </p:to>
                                    </p:set>
                                    <p:animEffect transition="in" filter="fade">
                                      <p:cBhvr>
                                        <p:cTn id="17" dur="500"/>
                                        <p:tgtEl>
                                          <p:spTgt spid="102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028"/>
                                        </p:tgtEl>
                                        <p:attrNameLst>
                                          <p:attrName>style.visibility</p:attrName>
                                        </p:attrNameLst>
                                      </p:cBhvr>
                                      <p:to>
                                        <p:strVal val="visible"/>
                                      </p:to>
                                    </p:set>
                                    <p:animEffect transition="in" filter="fade">
                                      <p:cBhvr>
                                        <p:cTn id="22" dur="500"/>
                                        <p:tgtEl>
                                          <p:spTgt spid="1028"/>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8" name="TextBox 26"/>
          <p:cNvSpPr txBox="1">
            <a:spLocks noChangeArrowheads="1"/>
          </p:cNvSpPr>
          <p:nvPr/>
        </p:nvSpPr>
        <p:spPr bwMode="auto">
          <a:xfrm>
            <a:off x="951670" y="1286654"/>
            <a:ext cx="10501386" cy="3891697"/>
          </a:xfrm>
          <a:prstGeom prst="rect">
            <a:avLst/>
          </a:prstGeom>
          <a:solidFill>
            <a:schemeClr val="bg1">
              <a:lumMod val="95000"/>
            </a:schemeClr>
          </a:solidFill>
          <a:ln w="9525">
            <a:noFill/>
            <a:miter lim="800000"/>
          </a:ln>
        </p:spPr>
        <p:txBody>
          <a:bodyPr wrap="square" lIns="36000" tIns="36000" rIns="36000" bIns="36000">
            <a:spAutoFit/>
          </a:bodyPr>
          <a:lstStyle/>
          <a:p>
            <a:pPr algn="just">
              <a:lnSpc>
                <a:spcPct val="150000"/>
              </a:lnSpc>
            </a:pP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解析</a:t>
            </a: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由图乙可知，电阻</a:t>
            </a: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R</a:t>
            </a:r>
            <a:r>
              <a:rPr lang="en-US" baseline="-25000" smtClean="0">
                <a:solidFill>
                  <a:srgbClr val="A50021"/>
                </a:solidFill>
                <a:latin typeface="微软雅黑" panose="020b0503020204020204" pitchFamily="34" charset="-122"/>
                <a:ea typeface="微软雅黑" panose="020b0503020204020204" pitchFamily="34" charset="-122"/>
                <a:cs typeface="Times New Roman" panose="02020603050405020304"/>
              </a:rPr>
              <a:t>0</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R</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并联，电压表测量</a:t>
            </a: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R</a:t>
            </a:r>
            <a:r>
              <a:rPr lang="en-US" baseline="-25000" smtClean="0">
                <a:solidFill>
                  <a:srgbClr val="A50021"/>
                </a:solidFill>
                <a:latin typeface="微软雅黑" panose="020b0503020204020204" pitchFamily="34" charset="-122"/>
                <a:ea typeface="微软雅黑" panose="020b0503020204020204" pitchFamily="34" charset="-122"/>
                <a:cs typeface="Times New Roman" panose="02020603050405020304"/>
              </a:rPr>
              <a:t>0</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下半部分电阻两端的电压，即相当于将电阻</a:t>
            </a: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R</a:t>
            </a:r>
            <a:r>
              <a:rPr lang="en-US" baseline="-25000" smtClean="0">
                <a:solidFill>
                  <a:srgbClr val="A50021"/>
                </a:solidFill>
                <a:latin typeface="微软雅黑" panose="020b0503020204020204" pitchFamily="34" charset="-122"/>
                <a:ea typeface="微软雅黑" panose="020b0503020204020204" pitchFamily="34" charset="-122"/>
                <a:cs typeface="Times New Roman" panose="02020603050405020304"/>
              </a:rPr>
              <a:t>0</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分成两个电阻，当身高越高时，与电压表并联的电阻的阻值越大，则电压表示数越大，所以</a:t>
            </a: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正确。身高越高，滑片</a:t>
            </a: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P</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越向上移，但不能改变</a:t>
            </a: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R</a:t>
            </a:r>
            <a:r>
              <a:rPr lang="en-US" baseline="-25000" smtClean="0">
                <a:solidFill>
                  <a:srgbClr val="A50021"/>
                </a:solidFill>
                <a:latin typeface="微软雅黑" panose="020b0503020204020204" pitchFamily="34" charset="-122"/>
                <a:ea typeface="微软雅黑" panose="020b0503020204020204" pitchFamily="34" charset="-122"/>
                <a:cs typeface="Times New Roman" panose="02020603050405020304"/>
              </a:rPr>
              <a:t>0</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的阻值，通过</a:t>
            </a: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R</a:t>
            </a:r>
            <a:r>
              <a:rPr lang="en-US" baseline="-25000" smtClean="0">
                <a:solidFill>
                  <a:srgbClr val="A50021"/>
                </a:solidFill>
                <a:latin typeface="微软雅黑" panose="020b0503020204020204" pitchFamily="34" charset="-122"/>
                <a:ea typeface="微软雅黑" panose="020b0503020204020204" pitchFamily="34" charset="-122"/>
                <a:cs typeface="Times New Roman" panose="02020603050405020304"/>
              </a:rPr>
              <a:t>0</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的电流不变，所以</a:t>
            </a: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B</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错误。体重越大，压敏电阻的阻值越大，根据欧姆定律可知</a:t>
            </a: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R</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支路的电流越小，</a:t>
            </a: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R</a:t>
            </a:r>
            <a:r>
              <a:rPr lang="en-US" baseline="-25000" smtClean="0">
                <a:solidFill>
                  <a:srgbClr val="A50021"/>
                </a:solidFill>
                <a:latin typeface="微软雅黑" panose="020b0503020204020204" pitchFamily="34" charset="-122"/>
                <a:ea typeface="微软雅黑" panose="020b0503020204020204" pitchFamily="34" charset="-122"/>
                <a:cs typeface="Times New Roman" panose="02020603050405020304"/>
              </a:rPr>
              <a:t>0</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支路电流不变，则电路中的电流越小，根据电功率公式可知</a:t>
            </a: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P=UI</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，电源电压不变，体重越大，电路总电流越小，则总功率越小，所以</a:t>
            </a: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C</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A50021"/>
                </a:solidFill>
                <a:latin typeface="微软雅黑" panose="020b0503020204020204" pitchFamily="34" charset="-122"/>
                <a:ea typeface="微软雅黑" panose="020b0503020204020204" pitchFamily="34" charset="-122"/>
                <a:cs typeface="Times New Roman" panose="02020603050405020304"/>
              </a:rPr>
              <a:t>D</a:t>
            </a:r>
            <a:r>
              <a:rPr lang="zh-CN" altLang="en-US" smtClean="0">
                <a:solidFill>
                  <a:srgbClr val="A50021"/>
                </a:solidFill>
                <a:latin typeface="微软雅黑" panose="020b0503020204020204" pitchFamily="34" charset="-122"/>
                <a:ea typeface="微软雅黑" panose="020b0503020204020204" pitchFamily="34" charset="-122"/>
                <a:cs typeface="Times New Roman" panose="02020603050405020304"/>
              </a:rPr>
              <a:t>错误。</a:t>
            </a:r>
            <a:endParaRPr lang="en-US" altLang="zh-CN">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p:txBody>
      </p:sp>
    </p:spTree>
  </p:cSld>
  <p:clrMapOvr>
    <a:masterClrMapping/>
  </p:clrMapOvr>
  <p:transition>
    <p:diamond/>
  </p:transition>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880232" y="643712"/>
            <a:ext cx="5480988"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考点二　欧姆定律相关实验探究</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pSp>
        <p:nvGrpSpPr>
          <p:cNvPr id="2" name="组合 7"/>
          <p:cNvGrpSpPr/>
          <p:nvPr/>
        </p:nvGrpSpPr>
        <p:grpSpPr>
          <a:xfrm>
            <a:off x="880232" y="1215216"/>
            <a:ext cx="10858576" cy="4575421"/>
            <a:chOff x="880232" y="1215216"/>
            <a:chExt cx="10858576" cy="4575421"/>
          </a:xfrm>
        </p:grpSpPr>
        <p:sp>
          <p:nvSpPr>
            <p:cNvPr id="4" name="文本框 1"/>
            <p:cNvSpPr txBox="1">
              <a:spLocks noChangeArrowheads="1"/>
            </p:cNvSpPr>
            <p:nvPr/>
          </p:nvSpPr>
          <p:spPr bwMode="auto">
            <a:xfrm>
              <a:off x="880232" y="1215216"/>
              <a:ext cx="10858576" cy="2288694"/>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en-US" b="1" smtClean="0">
                  <a:solidFill>
                    <a:srgbClr val="4C4C4C"/>
                  </a:solidFill>
                  <a:latin typeface="微软雅黑" panose="020b0503020204020204" pitchFamily="34" charset="-122"/>
                  <a:ea typeface="微软雅黑" panose="020b0503020204020204" pitchFamily="34" charset="-122"/>
                  <a:cs typeface="Times New Roman" panose="02020603050405020304"/>
                </a:rPr>
                <a:t> </a:t>
              </a:r>
              <a:r>
                <a:rPr lang="en-US" altLang="zh-CN" spc="150" smtClean="0">
                  <a:solidFill>
                    <a:srgbClr val="18B48F"/>
                  </a:solidFill>
                  <a:latin typeface="微软雅黑" panose="020b0503020204020204" pitchFamily="34" charset="-122"/>
                  <a:ea typeface="微软雅黑" panose="020b0503020204020204" pitchFamily="34" charset="-122"/>
                </a:rPr>
                <a:t>[2019·</a:t>
              </a:r>
              <a:r>
                <a:rPr lang="zh-CN" altLang="en-US" spc="150" smtClean="0">
                  <a:solidFill>
                    <a:srgbClr val="18B48F"/>
                  </a:solidFill>
                  <a:latin typeface="微软雅黑" panose="020b0503020204020204" pitchFamily="34" charset="-122"/>
                  <a:ea typeface="微软雅黑" panose="020b0503020204020204" pitchFamily="34" charset="-122"/>
                </a:rPr>
                <a:t>山西</a:t>
              </a:r>
              <a:r>
                <a:rPr lang="en-US" altLang="zh-CN" spc="150" smtClean="0">
                  <a:solidFill>
                    <a:srgbClr val="18B48F"/>
                  </a:solidFill>
                  <a:latin typeface="微软雅黑" panose="020b0503020204020204" pitchFamily="34" charset="-122"/>
                  <a:ea typeface="微软雅黑" panose="020b0503020204020204" pitchFamily="34" charset="-122"/>
                </a:rPr>
                <a:t>32</a:t>
              </a:r>
              <a:r>
                <a:rPr lang="zh-CN" altLang="en-US" spc="150" smtClean="0">
                  <a:solidFill>
                    <a:srgbClr val="18B48F"/>
                  </a:solidFill>
                  <a:latin typeface="微软雅黑" panose="020b0503020204020204" pitchFamily="34" charset="-122"/>
                  <a:ea typeface="微软雅黑" panose="020b0503020204020204" pitchFamily="34" charset="-122"/>
                </a:rPr>
                <a:t>题</a:t>
              </a:r>
              <a:r>
                <a:rPr lang="en-US" altLang="zh-CN" spc="150" smtClean="0">
                  <a:solidFill>
                    <a:srgbClr val="18B48F"/>
                  </a:solidFill>
                  <a:latin typeface="微软雅黑" panose="020b0503020204020204" pitchFamily="34" charset="-122"/>
                  <a:ea typeface="微软雅黑" panose="020b0503020204020204" pitchFamily="34" charset="-122"/>
                </a:rPr>
                <a:t>7</a:t>
              </a:r>
              <a:r>
                <a:rPr lang="zh-CN" altLang="en-US" spc="150" smtClean="0">
                  <a:solidFill>
                    <a:srgbClr val="18B48F"/>
                  </a:solidFill>
                  <a:latin typeface="微软雅黑" panose="020b0503020204020204" pitchFamily="34" charset="-122"/>
                  <a:ea typeface="微软雅黑" panose="020b0503020204020204" pitchFamily="34" charset="-122"/>
                </a:rPr>
                <a:t>分</a:t>
              </a:r>
              <a:r>
                <a:rPr lang="en-US" altLang="zh-CN" spc="150"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在“探究电流与电阻的关系”实验中：</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15-11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甲所示，请你用笔画线代替导线，将图中电路连接完整（要求：当滑动变阻器的滑片</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P</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向左移动时，电路中的电流变大，请勿更改原有导线，导线不得交叉），连接电路时，开关必须</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6" name="20WLZT1306.EPS" descr="id:2147508654;FounderCES"/>
            <p:cNvPicPr/>
            <p:nvPr/>
          </p:nvPicPr>
          <p:blipFill>
            <a:blip r:embed="rId2"/>
            <a:stretch>
              <a:fillRect/>
            </a:stretch>
          </p:blipFill>
          <p:spPr>
            <a:xfrm>
              <a:off x="1380298" y="3715546"/>
              <a:ext cx="2618280" cy="1094400"/>
            </a:xfrm>
            <a:prstGeom prst="rect">
              <a:avLst/>
            </a:prstGeom>
          </p:spPr>
        </p:pic>
        <p:sp>
          <p:nvSpPr>
            <p:cNvPr id="7" name="矩形 6"/>
            <p:cNvSpPr/>
            <p:nvPr/>
          </p:nvSpPr>
          <p:spPr>
            <a:xfrm>
              <a:off x="2023240" y="5144306"/>
              <a:ext cx="1350049"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15-11</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9" name="文本框 1"/>
          <p:cNvSpPr txBox="1">
            <a:spLocks noChangeArrowheads="1"/>
          </p:cNvSpPr>
          <p:nvPr/>
        </p:nvSpPr>
        <p:spPr bwMode="auto">
          <a:xfrm>
            <a:off x="6309520" y="2786852"/>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断开</a:t>
            </a:r>
            <a:endParaRPr lang="en-US" altLang="zh-CN" sz="2400" b="1">
              <a:solidFill>
                <a:srgbClr val="A50021"/>
              </a:solidFill>
              <a:latin typeface="微软雅黑" panose="020b0503020204020204" pitchFamily="34" charset="-122"/>
              <a:ea typeface="微软雅黑" panose="020b0503020204020204" pitchFamily="34" charset="-122"/>
            </a:endParaRPr>
          </a:p>
        </p:txBody>
      </p:sp>
      <p:grpSp>
        <p:nvGrpSpPr>
          <p:cNvPr id="11" name="组合 10"/>
          <p:cNvGrpSpPr/>
          <p:nvPr/>
        </p:nvGrpSpPr>
        <p:grpSpPr>
          <a:xfrm>
            <a:off x="4666446" y="3644108"/>
            <a:ext cx="5643602" cy="2344431"/>
            <a:chOff x="4666446" y="3644108"/>
            <a:chExt cx="5643602" cy="2344431"/>
          </a:xfrm>
        </p:grpSpPr>
        <p:sp>
          <p:nvSpPr>
            <p:cNvPr id="10" name="文本框 1"/>
            <p:cNvSpPr txBox="1">
              <a:spLocks noChangeArrowheads="1"/>
            </p:cNvSpPr>
            <p:nvPr/>
          </p:nvSpPr>
          <p:spPr bwMode="auto">
            <a:xfrm>
              <a:off x="4666446" y="3644108"/>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如图所示</a:t>
              </a:r>
              <a:endParaRPr lang="en-US" altLang="zh-CN" sz="2400" b="1">
                <a:solidFill>
                  <a:srgbClr val="A50021"/>
                </a:solidFill>
                <a:latin typeface="微软雅黑" panose="020b0503020204020204" pitchFamily="34" charset="-122"/>
                <a:ea typeface="微软雅黑" panose="020b0503020204020204" pitchFamily="34" charset="-122"/>
              </a:endParaRPr>
            </a:p>
          </p:txBody>
        </p:sp>
        <p:pic>
          <p:nvPicPr>
            <p:cNvPr id="18" name="20WLZT1313.EPS" descr="id:2147489105;FounderCES"/>
            <p:cNvPicPr/>
            <p:nvPr/>
          </p:nvPicPr>
          <p:blipFill>
            <a:blip r:embed="rId3">
              <a:clrChange>
                <a:clrFrom>
                  <a:srgbClr val="FFFFFF"/>
                </a:clrFrom>
                <a:clrTo>
                  <a:srgbClr val="FFFFFF">
                    <a:alpha val="0"/>
                  </a:srgbClr>
                </a:clrTo>
              </a:clrChange>
            </a:blip>
            <a:stretch>
              <a:fillRect/>
            </a:stretch>
          </p:blipFill>
          <p:spPr>
            <a:xfrm>
              <a:off x="7166776" y="3858422"/>
              <a:ext cx="3143272" cy="2130117"/>
            </a:xfrm>
            <a:prstGeom prst="rect">
              <a:avLst/>
            </a:prstGeom>
          </p:spPr>
        </p:pic>
      </p:gr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880232" y="929464"/>
            <a:ext cx="10858576" cy="5504115"/>
            <a:chOff x="880232" y="929464"/>
            <a:chExt cx="10858576" cy="5504115"/>
          </a:xfrm>
        </p:grpSpPr>
        <p:sp>
          <p:nvSpPr>
            <p:cNvPr id="4" name="文本框 1"/>
            <p:cNvSpPr txBox="1">
              <a:spLocks noChangeArrowheads="1"/>
            </p:cNvSpPr>
            <p:nvPr/>
          </p:nvSpPr>
          <p:spPr bwMode="auto">
            <a:xfrm>
              <a:off x="880232" y="929464"/>
              <a:ext cx="10858576" cy="3396690"/>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）闭合开关后，发现电压表有示数且接近电源电压，电流表无示数，其原因可能是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）实验过程中，将</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5 Ω</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的电阻接入电路中，闭合开关，调节滑动变阻器滑片</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P</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至适当位置，此时电流表示数如图乙所示，则电流表示数为 </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。将</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5 Ω</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的电阻更换为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10 Ω</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的电阻，闭合开关，应将滑动变阻器的滑片</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P</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向</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（选填“左”或“右”）端移动，使电压表示数为</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V</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20WLZT1306.EPS" descr="id:2147508654;FounderCES"/>
            <p:cNvPicPr/>
            <p:nvPr/>
          </p:nvPicPr>
          <p:blipFill>
            <a:blip r:embed="rId2"/>
            <a:stretch>
              <a:fillRect/>
            </a:stretch>
          </p:blipFill>
          <p:spPr>
            <a:xfrm>
              <a:off x="1165984" y="4358488"/>
              <a:ext cx="2618280" cy="1094400"/>
            </a:xfrm>
            <a:prstGeom prst="rect">
              <a:avLst/>
            </a:prstGeom>
          </p:spPr>
        </p:pic>
        <p:sp>
          <p:nvSpPr>
            <p:cNvPr id="6" name="矩形 5"/>
            <p:cNvSpPr/>
            <p:nvPr/>
          </p:nvSpPr>
          <p:spPr>
            <a:xfrm>
              <a:off x="1808926" y="5787248"/>
              <a:ext cx="1350049"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15-11</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8" name="文本框 1"/>
          <p:cNvSpPr txBox="1">
            <a:spLocks noChangeArrowheads="1"/>
          </p:cNvSpPr>
          <p:nvPr/>
        </p:nvSpPr>
        <p:spPr bwMode="auto">
          <a:xfrm>
            <a:off x="2023240" y="1429530"/>
            <a:ext cx="1826388"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电阻</a:t>
            </a:r>
            <a:r>
              <a:rPr lang="en-US" altLang="zh-CN" sz="2400" b="1" smtClean="0">
                <a:solidFill>
                  <a:srgbClr val="A50021"/>
                </a:solidFill>
                <a:latin typeface="微软雅黑" panose="020b0503020204020204" pitchFamily="34" charset="-122"/>
                <a:ea typeface="微软雅黑" panose="020b0503020204020204" pitchFamily="34" charset="-122"/>
              </a:rPr>
              <a:t>R</a:t>
            </a:r>
            <a:r>
              <a:rPr lang="zh-CN" altLang="en-US" sz="2400" b="1" smtClean="0">
                <a:solidFill>
                  <a:srgbClr val="A50021"/>
                </a:solidFill>
                <a:latin typeface="微软雅黑" panose="020b0503020204020204" pitchFamily="34" charset="-122"/>
                <a:ea typeface="微软雅黑" panose="020b0503020204020204" pitchFamily="34" charset="-122"/>
              </a:rPr>
              <a:t>处断路</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9167040" y="2501100"/>
            <a:ext cx="846954"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0.3</a:t>
            </a:r>
            <a:r>
              <a:rPr lang="zh-CN" altLang="en-US" sz="2400" b="1" smtClean="0">
                <a:solidFill>
                  <a:srgbClr val="A50021"/>
                </a:solidFill>
                <a:latin typeface="微软雅黑" panose="020b0503020204020204" pitchFamily="34" charset="-122"/>
                <a:ea typeface="微软雅黑" panose="020b0503020204020204" pitchFamily="34" charset="-122"/>
              </a:rPr>
              <a:t>　</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9881420" y="3072604"/>
            <a:ext cx="38048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右</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1" name="文本框 1"/>
          <p:cNvSpPr txBox="1">
            <a:spLocks noChangeArrowheads="1"/>
          </p:cNvSpPr>
          <p:nvPr/>
        </p:nvSpPr>
        <p:spPr bwMode="auto">
          <a:xfrm>
            <a:off x="7452528" y="3644108"/>
            <a:ext cx="53917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1.5</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17" name="TextBox 26"/>
          <p:cNvSpPr txBox="1">
            <a:spLocks noChangeArrowheads="1"/>
          </p:cNvSpPr>
          <p:nvPr/>
        </p:nvSpPr>
        <p:spPr bwMode="auto">
          <a:xfrm>
            <a:off x="1023108" y="1072340"/>
            <a:ext cx="10501386" cy="4504686"/>
          </a:xfrm>
          <a:prstGeom prst="rect">
            <a:avLst/>
          </a:prstGeom>
          <a:solidFill>
            <a:schemeClr val="bg1">
              <a:lumMod val="95000"/>
            </a:schemeClr>
          </a:solidFill>
          <a:ln w="9525">
            <a:noFill/>
            <a:miter lim="800000"/>
          </a:ln>
        </p:spPr>
        <p:txBody>
          <a:bodyPr wrap="square" lIns="36000" tIns="36000" rIns="36000" bIns="36000">
            <a:spAutoFit/>
          </a:bodyPr>
          <a:lstStyle/>
          <a:p>
            <a:pPr algn="just">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a:p>
            <a:pPr algn="just">
              <a:lnSpc>
                <a:spcPct val="150000"/>
              </a:lnSpc>
            </a:pPr>
            <a:endParaRPr lang="en-US" altLang="zh-CN" smtClean="0">
              <a:solidFill>
                <a:srgbClr val="A50021"/>
              </a:solidFill>
              <a:latin typeface="微软雅黑" panose="020b0503020204020204" pitchFamily="34" charset="-122"/>
              <a:ea typeface="微软雅黑" panose="020b0503020204020204" pitchFamily="34" charset="-122"/>
              <a:cs typeface="Times New Roman" panose="02020603050405020304" pitchFamily="18" charset="0"/>
            </a:endParaRPr>
          </a:p>
        </p:txBody>
      </p:sp>
      <p:graphicFrame>
        <p:nvGraphicFramePr>
          <p:cNvPr id="202754" name="Object 2"/>
          <p:cNvGraphicFramePr>
            <a:graphicFrameLocks noChangeAspect="1"/>
          </p:cNvGraphicFramePr>
          <p:nvPr/>
        </p:nvGraphicFramePr>
        <p:xfrm>
          <a:off x="1371600" y="1066800"/>
          <a:ext cx="10039350" cy="4914900"/>
        </p:xfrm>
        <a:graphic>
          <a:graphicData uri="http://schemas.openxmlformats.org/presentationml/2006/ole">
            <mc:AlternateContent>
              <mc:Choice xmlns:v="urn:schemas-microsoft-com:vml" Requires="v">
                <p:oleObj spid="_x0000_s1053" name="文档" r:id="rId2" imgW="8621395" imgH="4237355" progId="Word.Document.12">
                  <p:embed/>
                </p:oleObj>
              </mc:Choice>
              <mc:Fallback>
                <p:oleObj name="文档" r:id="rId2" imgW="8621395" imgH="4237355" progId="Word.Document.12">
                  <p:embed/>
                  <p:pic>
                    <p:nvPicPr>
                      <p:cNvPr id="0" name="OLE substitute image"/>
                      <p:cNvPicPr/>
                      <p:nvPr/>
                    </p:nvPicPr>
                    <p:blipFill>
                      <a:blip r:embed="rId3"/>
                      <a:stretch>
                        <a:fillRect/>
                      </a:stretch>
                    </p:blipFill>
                    <p:spPr>
                      <a:xfrm>
                        <a:off x="1371600" y="1066800"/>
                        <a:ext cx="10039350" cy="4914900"/>
                      </a:xfrm>
                      <a:prstGeom prst="rect">
                        <a:avLst/>
                      </a:prstGeom>
                      <a:noFill/>
                      <a:ln w="9525">
                        <a:noFill/>
                      </a:ln>
                    </p:spPr>
                  </p:pic>
                </p:oleObj>
              </mc:Fallback>
            </mc:AlternateContent>
          </a:graphicData>
        </a:graphic>
      </p:graphicFrame>
    </p:spTree>
  </p:cSld>
  <p:clrMapOvr>
    <a:masterClrMapping/>
  </p:clrMapOvr>
  <p:transition>
    <p:diamond/>
  </p:transition>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a:off x="594480" y="786588"/>
            <a:ext cx="11310181" cy="5289801"/>
            <a:chOff x="594480" y="786588"/>
            <a:chExt cx="11310181" cy="5289801"/>
          </a:xfrm>
        </p:grpSpPr>
        <p:sp>
          <p:nvSpPr>
            <p:cNvPr id="4" name="文本框 1"/>
            <p:cNvSpPr txBox="1">
              <a:spLocks noChangeArrowheads="1"/>
            </p:cNvSpPr>
            <p:nvPr/>
          </p:nvSpPr>
          <p:spPr bwMode="auto">
            <a:xfrm>
              <a:off x="594480" y="786588"/>
              <a:ext cx="11310181" cy="1734697"/>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3. </a:t>
              </a:r>
              <a:r>
                <a:rPr lang="en-US" altLang="zh-CN" spc="150" smtClean="0">
                  <a:solidFill>
                    <a:srgbClr val="18B48F"/>
                  </a:solidFill>
                  <a:latin typeface="微软雅黑" panose="020b0503020204020204" pitchFamily="34" charset="-122"/>
                  <a:ea typeface="微软雅黑" panose="020b0503020204020204" pitchFamily="34" charset="-122"/>
                </a:rPr>
                <a:t>[2020·</a:t>
              </a:r>
              <a:r>
                <a:rPr lang="zh-CN" altLang="en-US" spc="150" smtClean="0">
                  <a:solidFill>
                    <a:srgbClr val="18B48F"/>
                  </a:solidFill>
                  <a:latin typeface="微软雅黑" panose="020b0503020204020204" pitchFamily="34" charset="-122"/>
                  <a:ea typeface="微软雅黑" panose="020b0503020204020204" pitchFamily="34" charset="-122"/>
                </a:rPr>
                <a:t>山西</a:t>
              </a:r>
              <a:r>
                <a:rPr lang="en-US" altLang="zh-CN" spc="150" smtClean="0">
                  <a:solidFill>
                    <a:srgbClr val="18B48F"/>
                  </a:solidFill>
                  <a:latin typeface="微软雅黑" panose="020b0503020204020204" pitchFamily="34" charset="-122"/>
                  <a:ea typeface="微软雅黑" panose="020b0503020204020204" pitchFamily="34" charset="-122"/>
                </a:rPr>
                <a:t>32</a:t>
              </a:r>
              <a:r>
                <a:rPr lang="zh-CN" altLang="en-US" spc="150" smtClean="0">
                  <a:solidFill>
                    <a:srgbClr val="18B48F"/>
                  </a:solidFill>
                  <a:latin typeface="微软雅黑" panose="020b0503020204020204" pitchFamily="34" charset="-122"/>
                  <a:ea typeface="微软雅黑" panose="020b0503020204020204" pitchFamily="34" charset="-122"/>
                </a:rPr>
                <a:t>题</a:t>
              </a:r>
              <a:r>
                <a:rPr lang="en-US" altLang="zh-CN" spc="150" smtClean="0">
                  <a:solidFill>
                    <a:srgbClr val="18B48F"/>
                  </a:solidFill>
                  <a:latin typeface="微软雅黑" panose="020b0503020204020204" pitchFamily="34" charset="-122"/>
                  <a:ea typeface="微软雅黑" panose="020b0503020204020204" pitchFamily="34" charset="-122"/>
                </a:rPr>
                <a:t>8</a:t>
              </a:r>
              <a:r>
                <a:rPr lang="zh-CN" altLang="en-US" spc="150" smtClean="0">
                  <a:solidFill>
                    <a:srgbClr val="18B48F"/>
                  </a:solidFill>
                  <a:latin typeface="微软雅黑" panose="020b0503020204020204" pitchFamily="34" charset="-122"/>
                  <a:ea typeface="微软雅黑" panose="020b0503020204020204" pitchFamily="34" charset="-122"/>
                </a:rPr>
                <a:t>分</a:t>
              </a:r>
              <a:r>
                <a:rPr lang="en-US" altLang="zh-CN" spc="150"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实践小组的同学们进行“伏安法测定小灯泡电阻”的实验，小灯泡的额定电压为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2.5 V</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（阻值为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10 Ω</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）、滑动变阻器规格为“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20 Ω</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 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）请你用笔画线代替导线，将图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15-12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甲中的电路连接完整（导线不得交叉）。</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5" name="21ZTW-183.EPS" descr="id:2147508661;FounderCES"/>
            <p:cNvPicPr/>
            <p:nvPr/>
          </p:nvPicPr>
          <p:blipFill>
            <a:blip r:embed="rId2"/>
            <a:stretch>
              <a:fillRect/>
            </a:stretch>
          </p:blipFill>
          <p:spPr>
            <a:xfrm>
              <a:off x="1308860" y="2786852"/>
              <a:ext cx="2548080" cy="2191680"/>
            </a:xfrm>
            <a:prstGeom prst="rect">
              <a:avLst/>
            </a:prstGeom>
          </p:spPr>
        </p:pic>
        <p:sp>
          <p:nvSpPr>
            <p:cNvPr id="6" name="矩形 5"/>
            <p:cNvSpPr/>
            <p:nvPr/>
          </p:nvSpPr>
          <p:spPr>
            <a:xfrm>
              <a:off x="1808926" y="5430058"/>
              <a:ext cx="1350049" cy="646331"/>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15-12</a:t>
              </a:r>
              <a:endParaRPr lang="zh-CN" altLang="en-US">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grpSp>
        <p:nvGrpSpPr>
          <p:cNvPr id="9" name="组合 8"/>
          <p:cNvGrpSpPr/>
          <p:nvPr/>
        </p:nvGrpSpPr>
        <p:grpSpPr>
          <a:xfrm>
            <a:off x="5095074" y="2786852"/>
            <a:ext cx="5429288" cy="2628690"/>
            <a:chOff x="5095074" y="2786852"/>
            <a:chExt cx="5429288" cy="2628690"/>
          </a:xfrm>
        </p:grpSpPr>
        <p:sp>
          <p:nvSpPr>
            <p:cNvPr id="8" name="文本框 1"/>
            <p:cNvSpPr txBox="1">
              <a:spLocks noChangeArrowheads="1"/>
            </p:cNvSpPr>
            <p:nvPr/>
          </p:nvSpPr>
          <p:spPr bwMode="auto">
            <a:xfrm>
              <a:off x="5095074" y="2786852"/>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如图所示</a:t>
              </a:r>
              <a:endParaRPr lang="en-US" altLang="zh-CN" sz="2400" b="1">
                <a:solidFill>
                  <a:srgbClr val="A50021"/>
                </a:solidFill>
                <a:latin typeface="微软雅黑" panose="020b0503020204020204" pitchFamily="34" charset="-122"/>
                <a:ea typeface="微软雅黑" panose="020b0503020204020204" pitchFamily="34" charset="-122"/>
              </a:endParaRPr>
            </a:p>
          </p:txBody>
        </p:sp>
        <p:pic>
          <p:nvPicPr>
            <p:cNvPr id="17" name="21ZTW-184.EPS" descr="id:2147489112;FounderCES"/>
            <p:cNvPicPr/>
            <p:nvPr/>
          </p:nvPicPr>
          <p:blipFill>
            <a:blip r:embed="rId3">
              <a:clrChange>
                <a:clrFrom>
                  <a:srgbClr val="FFFFFF"/>
                </a:clrFrom>
                <a:clrTo>
                  <a:srgbClr val="FFFFFF">
                    <a:alpha val="0"/>
                  </a:srgbClr>
                </a:clrTo>
              </a:clrChange>
            </a:blip>
            <a:stretch>
              <a:fillRect/>
            </a:stretch>
          </p:blipFill>
          <p:spPr>
            <a:xfrm>
              <a:off x="6452396" y="3001165"/>
              <a:ext cx="4071966" cy="2414377"/>
            </a:xfrm>
            <a:prstGeom prst="rect">
              <a:avLst/>
            </a:prstGeom>
          </p:spPr>
        </p:pic>
      </p:gr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0232" y="929464"/>
            <a:ext cx="10858576" cy="3950688"/>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）滑动变阻器在实验中除保护电路外，还有</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的作用。同学们把电路元件接入电路，刚接好最后一根导线，灯泡就立即发光，发生这种现象的原因可能是</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3</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）经检查无误后，接通电路，向左移动滑动变阻器的滑片</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P</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，观察到</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，表明小灯泡正常发光，此时电流表示数如图乙所示，则小灯泡正常发光时的阻值为</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Ω</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。继续向左移动滑片，则可能出现的现象有</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（写出一条即可）。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7467356" y="858026"/>
            <a:ext cx="284269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改变小灯泡两端电压</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6" name="文本框 1"/>
          <p:cNvSpPr txBox="1">
            <a:spLocks noChangeArrowheads="1"/>
          </p:cNvSpPr>
          <p:nvPr/>
        </p:nvSpPr>
        <p:spPr bwMode="auto">
          <a:xfrm>
            <a:off x="3666314" y="1929596"/>
            <a:ext cx="376602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电路连接过程中开关未断开</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1523174" y="3001166"/>
            <a:ext cx="269681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电压表示数为</a:t>
            </a:r>
            <a:r>
              <a:rPr lang="en-US" altLang="zh-CN" sz="2400" b="1" smtClean="0">
                <a:solidFill>
                  <a:srgbClr val="A50021"/>
                </a:solidFill>
                <a:latin typeface="微软雅黑" panose="020b0503020204020204" pitchFamily="34" charset="-122"/>
                <a:ea typeface="微软雅黑" panose="020b0503020204020204" pitchFamily="34" charset="-122"/>
              </a:rPr>
              <a:t>2.5 V</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5880892" y="3644108"/>
            <a:ext cx="53917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8.3</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2380430" y="4144174"/>
            <a:ext cx="6715172" cy="561427"/>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小灯泡亮度变亮（答案合理即可）</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P spid="9" grpId="0"/>
    </p:bldLst>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2" name="TextBox 11"/>
          <p:cNvSpPr txBox="1"/>
          <p:nvPr/>
        </p:nvSpPr>
        <p:spPr>
          <a:xfrm>
            <a:off x="403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真题回顾 把握考向</a:t>
            </a:r>
            <a:endParaRPr lang="zh-CN" altLang="en-US" sz="2200" spc="600">
              <a:solidFill>
                <a:schemeClr val="bg1"/>
              </a:solidFill>
              <a:latin typeface="微软雅黑" panose="020b0503020204020204" pitchFamily="34" charset="-122"/>
              <a:ea typeface="微软雅黑" panose="020b0503020204020204" pitchFamily="34" charset="-122"/>
            </a:endParaRPr>
          </a:p>
        </p:txBody>
      </p:sp>
      <p:sp>
        <p:nvSpPr>
          <p:cNvPr id="4" name="文本框 1"/>
          <p:cNvSpPr txBox="1">
            <a:spLocks noChangeArrowheads="1"/>
          </p:cNvSpPr>
          <p:nvPr/>
        </p:nvSpPr>
        <p:spPr bwMode="auto">
          <a:xfrm>
            <a:off x="880232" y="929464"/>
            <a:ext cx="10858576" cy="1734697"/>
          </a:xfrm>
          <a:prstGeom prst="rect">
            <a:avLst/>
          </a:prstGeom>
          <a:noFill/>
          <a:ln w="9525">
            <a:noFill/>
            <a:miter lim="800000"/>
          </a:ln>
        </p:spPr>
        <p:txBody>
          <a:bodyPr wrap="square" lIns="36000" tIns="36000" rIns="36000" bIns="36000">
            <a:spAutoFit/>
          </a:bodyPr>
          <a:lstStyle/>
          <a:p>
            <a:pP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）实验结束后，小组同学根据实验数据，绘制了如图丙所示的图像，分析图像可得出结论：</a:t>
            </a:r>
            <a:r>
              <a:rPr 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r">
              <a:lnSpc>
                <a:spcPct val="150000"/>
              </a:lnSpc>
              <a:spcAft>
                <a:spcPct val="0"/>
              </a:spcAft>
            </a:pP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（写出一条即可）。</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sp>
        <p:nvSpPr>
          <p:cNvPr id="5" name="文本框 1"/>
          <p:cNvSpPr txBox="1">
            <a:spLocks noChangeArrowheads="1"/>
          </p:cNvSpPr>
          <p:nvPr/>
        </p:nvSpPr>
        <p:spPr bwMode="auto">
          <a:xfrm>
            <a:off x="3237686" y="1391839"/>
            <a:ext cx="6715171" cy="1180699"/>
          </a:xfrm>
          <a:prstGeom prst="rect">
            <a:avLst/>
          </a:prstGeom>
          <a:noFill/>
          <a:ln w="9525">
            <a:noFill/>
            <a:miter lim="800000"/>
          </a:ln>
        </p:spPr>
        <p:txBody>
          <a:bodyPr wrap="squar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小灯泡两端的电压与通过它的电流之比不是定值（答案合理即可）</a:t>
            </a:r>
            <a:endParaRPr lang="en-US" altLang="zh-CN" sz="2400" b="1">
              <a:solidFill>
                <a:srgbClr val="A50021"/>
              </a:solidFill>
              <a:latin typeface="微软雅黑" panose="020b0503020204020204" pitchFamily="34" charset="-122"/>
              <a:ea typeface="微软雅黑" panose="020b0503020204020204" pitchFamily="34" charset="-122"/>
            </a:endParaRPr>
          </a:p>
        </p:txBody>
      </p:sp>
      <p:pic>
        <p:nvPicPr>
          <p:cNvPr id="13" name="New picture"/>
          <p:cNvPicPr/>
          <p:nvPr/>
        </p:nvPicPr>
        <p:blipFill>
          <a:blip r:embed="rId2"/>
          <a:stretch>
            <a:fillRect/>
          </a:stretch>
        </p:blipFill>
        <p:spPr>
          <a:xfrm>
            <a:off x="12687300" y="11899900"/>
            <a:ext cx="355600" cy="254000"/>
          </a:xfrm>
          <a:prstGeom prst="cube">
            <a:avLst/>
          </a:prstGeom>
        </p:spPr>
      </p:pic>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1" name="TextBox 10"/>
          <p:cNvSpPr txBox="1"/>
          <p:nvPr/>
        </p:nvSpPr>
        <p:spPr>
          <a:xfrm>
            <a:off x="4001"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880232" y="654046"/>
          <a:ext cx="10787138" cy="5982185"/>
        </p:xfrm>
        <a:graphic>
          <a:graphicData uri="http://schemas.openxmlformats.org/drawingml/2006/table">
            <a:tbl>
              <a:tblPr/>
              <a:tblGrid>
                <a:gridCol w="1500198"/>
                <a:gridCol w="5357850"/>
                <a:gridCol w="3929090"/>
              </a:tblGrid>
              <a:tr h="1275550">
                <a:tc>
                  <a:txBody>
                    <a:bodyPr vert="horz" wrap="square"/>
                    <a:lstStyle/>
                    <a:p>
                      <a:pPr algn="ctr">
                        <a:lnSpc>
                          <a:spcPct val="150000"/>
                        </a:lnSpc>
                        <a:spcAft>
                          <a:spcPct val="0"/>
                        </a:spcAft>
                      </a:pPr>
                      <a:r>
                        <a:rPr lang="zh-CN" altLang="en-US"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欧姆定律的应用</a:t>
                      </a:r>
                      <a:endParaRPr lang="en-US"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gn="ct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串联电路</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gn="ctr">
                        <a:lnSpc>
                          <a:spcPct val="150000"/>
                        </a:lnSpc>
                        <a:spcAft>
                          <a:spcPct val="0"/>
                        </a:spcAft>
                      </a:pPr>
                      <a:endPar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gn="ctr">
                        <a:lnSpc>
                          <a:spcPct val="150000"/>
                        </a:lnSpc>
                        <a:spcAft>
                          <a:spcPct val="0"/>
                        </a:spcAft>
                      </a:pPr>
                      <a:r>
                        <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并联电路</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433437">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电流</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I=I</a:t>
                      </a:r>
                      <a:r>
                        <a:rPr lang="en-US"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=I</a:t>
                      </a:r>
                      <a:r>
                        <a:rPr lang="en-US"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2</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I=</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650155">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电压</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U=</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U=U</a:t>
                      </a:r>
                      <a:r>
                        <a:rPr lang="en-US"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=U</a:t>
                      </a:r>
                      <a:r>
                        <a:rPr lang="en-US"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2</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650155">
                <a:tc>
                  <a:txBody>
                    <a:bodyPr vert="horz" wrap="square"/>
                    <a:lstStyle/>
                    <a:p>
                      <a:pPr algn="ctr">
                        <a:lnSpc>
                          <a:spcPct val="150000"/>
                        </a:lnSpc>
                        <a:spcAft>
                          <a:spcPct val="0"/>
                        </a:spcAft>
                      </a:pPr>
                      <a:r>
                        <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rPr>
                        <a:t>电阻</a:t>
                      </a:r>
                      <a:endParaRPr lang="zh-CN"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1696116">
                <a:tc>
                  <a:txBody>
                    <a:bodyPr vert="horz" wrap="square"/>
                    <a:lstStyle/>
                    <a:p>
                      <a:pPr algn="ctr">
                        <a:lnSpc>
                          <a:spcPct val="150000"/>
                        </a:lnSpc>
                        <a:spcAft>
                          <a:spcPct val="0"/>
                        </a:spcAft>
                      </a:pPr>
                      <a:r>
                        <a:rPr lang="zh-CN" altLang="en-US"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实质</a:t>
                      </a:r>
                      <a:endParaRPr lang="en-US"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几个导体串联相当于增加了导体的</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，所以串联后的总电阻比任何一个串联导体的电阻都要大</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几个导体并联相当于增加了导体的</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，所以并联后的总电阻比任何一个并联导体的电阻都要小</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188422" name="7ER560.eps"/>
          <p:cNvPicPr>
            <a:picLocks noChangeAspect="1" noChangeArrowheads="1"/>
          </p:cNvPicPr>
          <p:nvPr/>
        </p:nvPicPr>
        <p:blipFill>
          <a:blip r:embed="rId3"/>
          <a:stretch>
            <a:fillRect/>
          </a:stretch>
        </p:blipFill>
        <p:spPr bwMode="auto">
          <a:xfrm>
            <a:off x="2880496" y="1000902"/>
            <a:ext cx="1095375" cy="752475"/>
          </a:xfrm>
          <a:prstGeom prst="rect">
            <a:avLst/>
          </a:prstGeom>
          <a:noFill/>
        </p:spPr>
      </p:pic>
      <p:pic>
        <p:nvPicPr>
          <p:cNvPr id="188421" name="7ER561.eps"/>
          <p:cNvPicPr>
            <a:picLocks noChangeAspect="1" noChangeArrowheads="1"/>
          </p:cNvPicPr>
          <p:nvPr/>
        </p:nvPicPr>
        <p:blipFill>
          <a:blip r:embed="rId4"/>
          <a:stretch>
            <a:fillRect/>
          </a:stretch>
        </p:blipFill>
        <p:spPr bwMode="auto">
          <a:xfrm>
            <a:off x="8095470" y="929464"/>
            <a:ext cx="1038225" cy="857250"/>
          </a:xfrm>
          <a:prstGeom prst="rect">
            <a:avLst/>
          </a:prstGeom>
          <a:noFill/>
        </p:spPr>
      </p:pic>
      <p:graphicFrame>
        <p:nvGraphicFramePr>
          <p:cNvPr id="2050" name="Object 2"/>
          <p:cNvGraphicFramePr>
            <a:graphicFrameLocks noChangeAspect="1"/>
          </p:cNvGraphicFramePr>
          <p:nvPr/>
        </p:nvGraphicFramePr>
        <p:xfrm>
          <a:off x="8167688" y="3284538"/>
          <a:ext cx="1465262" cy="869950"/>
        </p:xfrm>
        <a:graphic>
          <a:graphicData uri="http://schemas.openxmlformats.org/presentationml/2006/ole">
            <mc:AlternateContent>
              <mc:Choice xmlns:v="urn:schemas-microsoft-com:vml" Requires="v">
                <p:oleObj spid="_x0000_s1041" name="文档" r:id="rId5" imgW="1473835" imgH="879475" progId="Word.Document.12">
                  <p:embed/>
                </p:oleObj>
              </mc:Choice>
              <mc:Fallback>
                <p:oleObj name="文档" r:id="rId5" imgW="1473835" imgH="879475" progId="Word.Document.12">
                  <p:embed/>
                  <p:pic>
                    <p:nvPicPr>
                      <p:cNvPr id="0" name="OLE substitute image"/>
                      <p:cNvPicPr/>
                      <p:nvPr/>
                    </p:nvPicPr>
                    <p:blipFill>
                      <a:blip r:embed="rId6"/>
                      <a:stretch>
                        <a:fillRect/>
                      </a:stretch>
                    </p:blipFill>
                    <p:spPr>
                      <a:xfrm>
                        <a:off x="8167688" y="3284538"/>
                        <a:ext cx="1465262" cy="869950"/>
                      </a:xfrm>
                      <a:prstGeom prst="rect">
                        <a:avLst/>
                      </a:prstGeom>
                      <a:noFill/>
                      <a:ln w="9525">
                        <a:noFill/>
                      </a:ln>
                    </p:spPr>
                  </p:pic>
                </p:oleObj>
              </mc:Fallback>
            </mc:AlternateContent>
          </a:graphicData>
        </a:graphic>
      </p:graphicFrame>
      <p:sp>
        <p:nvSpPr>
          <p:cNvPr id="7" name="文本框 1"/>
          <p:cNvSpPr txBox="1">
            <a:spLocks noChangeArrowheads="1"/>
          </p:cNvSpPr>
          <p:nvPr/>
        </p:nvSpPr>
        <p:spPr bwMode="auto">
          <a:xfrm>
            <a:off x="8524098" y="1868235"/>
            <a:ext cx="765200"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b="1" smtClean="0">
                <a:solidFill>
                  <a:srgbClr val="A50021"/>
                </a:solidFill>
                <a:latin typeface="微软雅黑" panose="020b0503020204020204" pitchFamily="34" charset="-122"/>
                <a:cs typeface="Times New Roman" panose="02020603050405020304"/>
              </a:rPr>
              <a:t>I</a:t>
            </a:r>
            <a:r>
              <a:rPr lang="en-US" sz="2400" b="1" baseline="-25000" smtClean="0">
                <a:solidFill>
                  <a:srgbClr val="A50021"/>
                </a:solidFill>
                <a:latin typeface="微软雅黑" panose="020b0503020204020204" pitchFamily="34" charset="-122"/>
                <a:cs typeface="Times New Roman" panose="02020603050405020304"/>
              </a:rPr>
              <a:t>1</a:t>
            </a:r>
            <a:r>
              <a:rPr lang="en-US" sz="2400" b="1" smtClean="0">
                <a:solidFill>
                  <a:srgbClr val="A50021"/>
                </a:solidFill>
                <a:latin typeface="微软雅黑" panose="020b0503020204020204" pitchFamily="34" charset="-122"/>
                <a:cs typeface="Times New Roman" panose="02020603050405020304"/>
              </a:rPr>
              <a:t>+I</a:t>
            </a:r>
            <a:r>
              <a:rPr lang="en-US" sz="2400" b="1" baseline="-25000" smtClean="0">
                <a:solidFill>
                  <a:srgbClr val="A50021"/>
                </a:solidFill>
                <a:latin typeface="微软雅黑" panose="020b0503020204020204" pitchFamily="34" charset="-122"/>
                <a:cs typeface="Times New Roman" panose="02020603050405020304"/>
              </a:rPr>
              <a:t>2</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3414421" y="2511177"/>
            <a:ext cx="1037711"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b="1" smtClean="0">
                <a:solidFill>
                  <a:srgbClr val="A50021"/>
                </a:solidFill>
                <a:latin typeface="微软雅黑" panose="020b0503020204020204" pitchFamily="34" charset="-122"/>
                <a:cs typeface="Times New Roman" panose="02020603050405020304"/>
              </a:rPr>
              <a:t>U</a:t>
            </a:r>
            <a:r>
              <a:rPr lang="en-US" sz="2400" b="1" baseline="-25000" smtClean="0">
                <a:solidFill>
                  <a:srgbClr val="A50021"/>
                </a:solidFill>
                <a:latin typeface="微软雅黑" panose="020b0503020204020204" pitchFamily="34" charset="-122"/>
                <a:cs typeface="Times New Roman" panose="02020603050405020304"/>
              </a:rPr>
              <a:t>1</a:t>
            </a:r>
            <a:r>
              <a:rPr lang="en-US" sz="2400" b="1" smtClean="0">
                <a:solidFill>
                  <a:srgbClr val="A50021"/>
                </a:solidFill>
                <a:latin typeface="微软雅黑" panose="020b0503020204020204" pitchFamily="34" charset="-122"/>
                <a:cs typeface="Times New Roman" panose="02020603050405020304"/>
              </a:rPr>
              <a:t>+U</a:t>
            </a:r>
            <a:r>
              <a:rPr lang="en-US" sz="2400" b="1" baseline="-25000" smtClean="0">
                <a:solidFill>
                  <a:srgbClr val="A50021"/>
                </a:solidFill>
                <a:latin typeface="微软雅黑" panose="020b0503020204020204" pitchFamily="34" charset="-122"/>
                <a:cs typeface="Times New Roman" panose="02020603050405020304"/>
              </a:rPr>
              <a:t>2</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9" name="文本框 1"/>
          <p:cNvSpPr txBox="1">
            <a:spLocks noChangeArrowheads="1"/>
          </p:cNvSpPr>
          <p:nvPr/>
        </p:nvSpPr>
        <p:spPr bwMode="auto">
          <a:xfrm>
            <a:off x="3309124" y="3358356"/>
            <a:ext cx="989621"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b="1" smtClean="0">
                <a:solidFill>
                  <a:srgbClr val="A50021"/>
                </a:solidFill>
                <a:latin typeface="微软雅黑" panose="020b0503020204020204" pitchFamily="34" charset="-122"/>
                <a:cs typeface="Times New Roman" panose="02020603050405020304"/>
              </a:rPr>
              <a:t>R</a:t>
            </a:r>
            <a:r>
              <a:rPr lang="en-US" sz="2400" b="1" baseline="-25000" smtClean="0">
                <a:solidFill>
                  <a:srgbClr val="A50021"/>
                </a:solidFill>
                <a:latin typeface="微软雅黑" panose="020b0503020204020204" pitchFamily="34" charset="-122"/>
                <a:cs typeface="Times New Roman" panose="02020603050405020304"/>
              </a:rPr>
              <a:t>1</a:t>
            </a:r>
            <a:r>
              <a:rPr lang="en-US" sz="2400" b="1" smtClean="0">
                <a:solidFill>
                  <a:srgbClr val="A50021"/>
                </a:solidFill>
                <a:latin typeface="微软雅黑" panose="020b0503020204020204" pitchFamily="34" charset="-122"/>
                <a:cs typeface="Times New Roman" panose="02020603050405020304"/>
              </a:rPr>
              <a:t>+R</a:t>
            </a:r>
            <a:r>
              <a:rPr lang="en-US" sz="2400" b="1" baseline="-25000" smtClean="0">
                <a:solidFill>
                  <a:srgbClr val="A50021"/>
                </a:solidFill>
                <a:latin typeface="微软雅黑" panose="020b0503020204020204" pitchFamily="34" charset="-122"/>
                <a:cs typeface="Times New Roman" panose="02020603050405020304"/>
              </a:rPr>
              <a:t>2</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0" name="文本框 1"/>
          <p:cNvSpPr txBox="1">
            <a:spLocks noChangeArrowheads="1"/>
          </p:cNvSpPr>
          <p:nvPr/>
        </p:nvSpPr>
        <p:spPr bwMode="auto">
          <a:xfrm>
            <a:off x="3023372" y="5072868"/>
            <a:ext cx="68825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长度</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2" name="文本框 1"/>
          <p:cNvSpPr txBox="1">
            <a:spLocks noChangeArrowheads="1"/>
          </p:cNvSpPr>
          <p:nvPr/>
        </p:nvSpPr>
        <p:spPr bwMode="auto">
          <a:xfrm>
            <a:off x="9095602" y="4787116"/>
            <a:ext cx="1303809"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400" b="1" smtClean="0">
                <a:solidFill>
                  <a:srgbClr val="A50021"/>
                </a:solidFill>
                <a:latin typeface="微软雅黑" panose="020b0503020204020204" pitchFamily="34" charset="-122"/>
                <a:ea typeface="微软雅黑" panose="020b0503020204020204" pitchFamily="34" charset="-122"/>
              </a:rPr>
              <a:t>横截面积</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500"/>
                                        <p:tgtEl>
                                          <p:spTgt spid="10"/>
                                        </p:tgtEl>
                                      </p:cBhvr>
                                    </p:animEffect>
                                  </p:childTnLst>
                                </p:cTn>
                              </p:par>
                            </p:childTnLst>
                          </p:cTn>
                        </p:par>
                      </p:childTnLst>
                    </p:cTn>
                  </p:par>
                  <p:par>
                    <p:cTn id="23" fill="hold" nodeType="clickPar">
                      <p:stCondLst>
                        <p:cond delay="indefinite"/>
                      </p:stCondLst>
                      <p:childTnLst>
                        <p:par>
                          <p:cTn id="24" fill="hold" nodeType="after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P spid="12" grpId="0"/>
    </p:bldLst>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808794" y="1286654"/>
          <a:ext cx="10715700" cy="2743200"/>
        </p:xfrm>
        <a:graphic>
          <a:graphicData uri="http://schemas.openxmlformats.org/drawingml/2006/table">
            <a:tbl>
              <a:tblPr/>
              <a:tblGrid>
                <a:gridCol w="1391254"/>
                <a:gridCol w="2966464"/>
                <a:gridCol w="6357982"/>
              </a:tblGrid>
              <a:tr h="0">
                <a:tc>
                  <a:txBody>
                    <a:bodyPr vert="horz" wrap="square"/>
                    <a:lstStyle/>
                    <a:p>
                      <a:pPr algn="ctr">
                        <a:lnSpc>
                          <a:spcPct val="150000"/>
                        </a:lnSpc>
                        <a:spcAft>
                          <a:spcPct val="0"/>
                        </a:spcAft>
                      </a:pPr>
                      <a:r>
                        <a:rPr lang="zh-CN" altLang="en-US"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比例关系</a:t>
                      </a:r>
                      <a:endParaRPr lang="en-US"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分压规律</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U</a:t>
                      </a:r>
                      <a:r>
                        <a:rPr lang="en-US"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∶U</a:t>
                      </a:r>
                      <a:r>
                        <a:rPr lang="en-US"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分流规律</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I</a:t>
                      </a:r>
                      <a:r>
                        <a:rPr lang="en-US"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∶I</a:t>
                      </a:r>
                      <a:r>
                        <a:rPr lang="en-US"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altLang="zh-CN" sz="2400" u="sng" kern="100"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r h="0">
                <a:tc>
                  <a:txBody>
                    <a:bodyPr vert="horz" wrap="square"/>
                    <a:lstStyle/>
                    <a:p>
                      <a:pPr algn="ctr">
                        <a:lnSpc>
                          <a:spcPct val="150000"/>
                        </a:lnSpc>
                        <a:spcAft>
                          <a:spcPct val="0"/>
                        </a:spcAft>
                      </a:pPr>
                      <a:r>
                        <a:rPr lang="zh-CN" altLang="en-US"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特例</a:t>
                      </a:r>
                      <a:endParaRPr lang="en-US"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n</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个阻值为</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0</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的电阻串联，总电阻为</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66675" marR="66675"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n</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个阻值为</a:t>
                      </a:r>
                      <a:r>
                        <a:rPr lang="en-US" sz="2400" kern="10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sz="2400" kern="100" baseline="-25000">
                          <a:solidFill>
                            <a:srgbClr val="000000"/>
                          </a:solidFill>
                          <a:latin typeface="微软雅黑" panose="020b0503020204020204" pitchFamily="34" charset="-122"/>
                          <a:ea typeface="微软雅黑" panose="020b0503020204020204" pitchFamily="34" charset="-122"/>
                          <a:cs typeface="Times New Roman" panose="02020603050405020304"/>
                        </a:rPr>
                        <a:t>0</a:t>
                      </a: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的电阻并联，总电阻为</a:t>
                      </a:r>
                      <a:r>
                        <a:rPr lang="zh-CN"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z="2400" u="sng" kern="10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endParaRPr lang="zh-CN" sz="105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0" marR="0" marT="0" marB="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186370" name="Picture 2"/>
          <p:cNvPicPr>
            <a:picLocks noChangeAspect="1" noChangeArrowheads="1"/>
          </p:cNvPicPr>
          <p:nvPr/>
        </p:nvPicPr>
        <p:blipFill>
          <a:blip r:embed="rId2"/>
          <a:stretch>
            <a:fillRect/>
          </a:stretch>
        </p:blipFill>
        <p:spPr bwMode="auto">
          <a:xfrm>
            <a:off x="0" y="0"/>
            <a:ext cx="133350" cy="495300"/>
          </a:xfrm>
          <a:prstGeom prst="rect">
            <a:avLst/>
          </a:prstGeom>
          <a:noFill/>
        </p:spPr>
      </p:pic>
      <p:pic>
        <p:nvPicPr>
          <p:cNvPr id="186369" name="Picture 1"/>
          <p:cNvPicPr>
            <a:picLocks noChangeAspect="1" noChangeArrowheads="1"/>
          </p:cNvPicPr>
          <p:nvPr/>
        </p:nvPicPr>
        <p:blipFill>
          <a:blip r:embed="rId3"/>
          <a:stretch>
            <a:fillRect/>
          </a:stretch>
        </p:blipFill>
        <p:spPr bwMode="auto">
          <a:xfrm>
            <a:off x="0" y="0"/>
            <a:ext cx="133350" cy="247650"/>
          </a:xfrm>
          <a:prstGeom prst="rect">
            <a:avLst/>
          </a:prstGeom>
          <a:noFill/>
        </p:spPr>
      </p:pic>
      <p:sp>
        <p:nvSpPr>
          <p:cNvPr id="6" name="文本框 1"/>
          <p:cNvSpPr txBox="1">
            <a:spLocks noChangeArrowheads="1"/>
          </p:cNvSpPr>
          <p:nvPr/>
        </p:nvSpPr>
        <p:spPr bwMode="auto">
          <a:xfrm>
            <a:off x="3666314" y="1715282"/>
            <a:ext cx="1021681"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b="1" smtClean="0">
                <a:solidFill>
                  <a:srgbClr val="A50021"/>
                </a:solidFill>
                <a:latin typeface="微软雅黑" panose="020b0503020204020204" pitchFamily="34" charset="-122"/>
                <a:cs typeface="Times New Roman" panose="02020603050405020304"/>
              </a:rPr>
              <a:t>R</a:t>
            </a:r>
            <a:r>
              <a:rPr lang="en-US" sz="2400" b="1" baseline="-25000" smtClean="0">
                <a:solidFill>
                  <a:srgbClr val="A50021"/>
                </a:solidFill>
                <a:latin typeface="微软雅黑" panose="020b0503020204020204" pitchFamily="34" charset="-122"/>
                <a:cs typeface="Times New Roman" panose="02020603050405020304"/>
              </a:rPr>
              <a:t>1</a:t>
            </a:r>
            <a:r>
              <a:rPr lang="en-US" sz="2400" b="1" smtClean="0">
                <a:solidFill>
                  <a:srgbClr val="A50021"/>
                </a:solidFill>
                <a:latin typeface="微软雅黑" panose="020b0503020204020204" pitchFamily="34" charset="-122"/>
                <a:cs typeface="Times New Roman" panose="02020603050405020304"/>
              </a:rPr>
              <a:t>∶R</a:t>
            </a:r>
            <a:r>
              <a:rPr lang="en-US" sz="2400" b="1" baseline="-25000" smtClean="0">
                <a:solidFill>
                  <a:srgbClr val="A50021"/>
                </a:solidFill>
                <a:latin typeface="微软雅黑" panose="020b0503020204020204" pitchFamily="34" charset="-122"/>
                <a:cs typeface="Times New Roman" panose="02020603050405020304"/>
              </a:rPr>
              <a:t>2</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7" name="文本框 1"/>
          <p:cNvSpPr txBox="1">
            <a:spLocks noChangeArrowheads="1"/>
          </p:cNvSpPr>
          <p:nvPr/>
        </p:nvSpPr>
        <p:spPr bwMode="auto">
          <a:xfrm>
            <a:off x="7952594" y="1429530"/>
            <a:ext cx="1021681"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b="1" smtClean="0">
                <a:solidFill>
                  <a:srgbClr val="A50021"/>
                </a:solidFill>
                <a:latin typeface="微软雅黑" panose="020b0503020204020204" pitchFamily="34" charset="-122"/>
                <a:cs typeface="Times New Roman" panose="02020603050405020304"/>
              </a:rPr>
              <a:t>R</a:t>
            </a:r>
            <a:r>
              <a:rPr lang="en-US" sz="2400" b="1" baseline="-25000" smtClean="0">
                <a:solidFill>
                  <a:srgbClr val="A50021"/>
                </a:solidFill>
                <a:latin typeface="微软雅黑" panose="020b0503020204020204" pitchFamily="34" charset="-122"/>
                <a:cs typeface="Times New Roman" panose="02020603050405020304"/>
              </a:rPr>
              <a:t>2</a:t>
            </a:r>
            <a:r>
              <a:rPr lang="en-US" sz="2400" b="1" smtClean="0">
                <a:solidFill>
                  <a:srgbClr val="A50021"/>
                </a:solidFill>
                <a:latin typeface="微软雅黑" panose="020b0503020204020204" pitchFamily="34" charset="-122"/>
                <a:cs typeface="Times New Roman" panose="02020603050405020304"/>
              </a:rPr>
              <a:t>∶R</a:t>
            </a:r>
            <a:r>
              <a:rPr lang="en-US" sz="2400" b="1" baseline="-25000" smtClean="0">
                <a:solidFill>
                  <a:srgbClr val="A50021"/>
                </a:solidFill>
                <a:latin typeface="微软雅黑" panose="020b0503020204020204" pitchFamily="34" charset="-122"/>
                <a:cs typeface="Times New Roman" panose="02020603050405020304"/>
              </a:rPr>
              <a:t>1</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8" name="文本框 1"/>
          <p:cNvSpPr txBox="1">
            <a:spLocks noChangeArrowheads="1"/>
          </p:cNvSpPr>
          <p:nvPr/>
        </p:nvSpPr>
        <p:spPr bwMode="auto">
          <a:xfrm>
            <a:off x="2809058" y="3215480"/>
            <a:ext cx="612916"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sz="2400" b="1" smtClean="0">
                <a:solidFill>
                  <a:srgbClr val="A50021"/>
                </a:solidFill>
                <a:latin typeface="微软雅黑" panose="020b0503020204020204" pitchFamily="34" charset="-122"/>
                <a:cs typeface="Times New Roman" panose="02020603050405020304"/>
              </a:rPr>
              <a:t>nR</a:t>
            </a:r>
            <a:r>
              <a:rPr lang="en-US" sz="2400" b="1" baseline="-25000" smtClean="0">
                <a:solidFill>
                  <a:srgbClr val="A50021"/>
                </a:solidFill>
                <a:latin typeface="微软雅黑" panose="020b0503020204020204" pitchFamily="34" charset="-122"/>
                <a:cs typeface="Times New Roman" panose="02020603050405020304"/>
              </a:rPr>
              <a:t>0</a:t>
            </a:r>
            <a:endParaRPr lang="en-US" altLang="zh-CN" sz="2400" b="1">
              <a:solidFill>
                <a:srgbClr val="A50021"/>
              </a:solidFill>
              <a:latin typeface="微软雅黑" panose="020b0503020204020204" pitchFamily="34" charset="-122"/>
              <a:ea typeface="微软雅黑" panose="020b0503020204020204" pitchFamily="34" charset="-122"/>
            </a:endParaRPr>
          </a:p>
        </p:txBody>
      </p:sp>
      <p:graphicFrame>
        <p:nvGraphicFramePr>
          <p:cNvPr id="144385" name="Object 1"/>
          <p:cNvGraphicFramePr>
            <a:graphicFrameLocks noChangeAspect="1"/>
          </p:cNvGraphicFramePr>
          <p:nvPr/>
        </p:nvGraphicFramePr>
        <p:xfrm>
          <a:off x="10238610" y="2572538"/>
          <a:ext cx="990600" cy="781050"/>
        </p:xfrm>
        <a:graphic>
          <a:graphicData uri="http://schemas.openxmlformats.org/presentationml/2006/ole">
            <mc:AlternateContent>
              <mc:Choice xmlns:v="urn:schemas-microsoft-com:vml" Requires="v">
                <p:oleObj spid="_x0000_s1042" name="文档" r:id="rId4" imgW="865505" imgH="685800" progId="Word.Document.12">
                  <p:embed/>
                </p:oleObj>
              </mc:Choice>
              <mc:Fallback>
                <p:oleObj name="文档" r:id="rId4" imgW="865505" imgH="685800" progId="Word.Document.12">
                  <p:embed/>
                  <p:pic>
                    <p:nvPicPr>
                      <p:cNvPr id="0" name="OLE substitute image"/>
                      <p:cNvPicPr/>
                      <p:nvPr/>
                    </p:nvPicPr>
                    <p:blipFill>
                      <a:blip r:embed="rId5"/>
                      <a:stretch>
                        <a:fillRect/>
                      </a:stretch>
                    </p:blipFill>
                    <p:spPr>
                      <a:xfrm>
                        <a:off x="10238610" y="2572538"/>
                        <a:ext cx="990600" cy="781050"/>
                      </a:xfrm>
                      <a:prstGeom prst="rect">
                        <a:avLst/>
                      </a:prstGeom>
                      <a:noFill/>
                      <a:ln w="9525">
                        <a:noFill/>
                      </a:ln>
                    </p:spPr>
                  </p:pic>
                </p:oleObj>
              </mc:Fallback>
            </mc:AlternateContent>
          </a:graphicData>
        </a:graphic>
      </p:graphicFrame>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144385"/>
                                        </p:tgtEl>
                                        <p:attrNameLst>
                                          <p:attrName>style.visibility</p:attrName>
                                        </p:attrNameLst>
                                      </p:cBhvr>
                                      <p:to>
                                        <p:strVal val="visible"/>
                                      </p:to>
                                    </p:set>
                                    <p:animEffect transition="in" filter="fade">
                                      <p:cBhvr>
                                        <p:cTn id="22" dur="500"/>
                                        <p:tgtEl>
                                          <p:spTgt spid="1443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5" name="矩形 4"/>
          <p:cNvSpPr/>
          <p:nvPr/>
        </p:nvSpPr>
        <p:spPr>
          <a:xfrm>
            <a:off x="951670" y="691996"/>
            <a:ext cx="3967753" cy="523220"/>
          </a:xfrm>
          <a:prstGeom prst="rect">
            <a:avLst/>
          </a:prstGeom>
        </p:spPr>
        <p:txBody>
          <a:bodyPr wrap="none">
            <a:spAutoFit/>
          </a:bodyPr>
          <a:lstStyle/>
          <a:p>
            <a:r>
              <a:rPr lang="zh-CN" altLang="en-US" sz="2800" b="1" spc="150" smtClean="0">
                <a:solidFill>
                  <a:srgbClr val="1CB691"/>
                </a:solidFill>
                <a:latin typeface="微软雅黑" panose="020b0503020204020204" pitchFamily="34" charset="-122"/>
                <a:ea typeface="微软雅黑" panose="020b0503020204020204" pitchFamily="34" charset="-122"/>
              </a:rPr>
              <a:t>考点二　动态电路分析</a:t>
            </a:r>
            <a:endParaRPr lang="zh-CN" altLang="en-US" sz="2800" b="1" spc="150">
              <a:solidFill>
                <a:srgbClr val="1CB691"/>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880232" y="1429530"/>
          <a:ext cx="10715700" cy="4461119"/>
        </p:xfrm>
        <a:graphic>
          <a:graphicData uri="http://schemas.openxmlformats.org/drawingml/2006/table">
            <a:tbl>
              <a:tblPr/>
              <a:tblGrid>
                <a:gridCol w="785818"/>
                <a:gridCol w="5214974"/>
                <a:gridCol w="4714908"/>
              </a:tblGrid>
              <a:tr h="285752">
                <a:tc>
                  <a:txBody>
                    <a:bodyPr vert="horz" wrap="square"/>
                    <a:lstStyle/>
                    <a:p>
                      <a:pPr algn="ctr">
                        <a:lnSpc>
                          <a:spcPct val="150000"/>
                        </a:lnSpc>
                        <a:spcAft>
                          <a:spcPct val="0"/>
                        </a:spcAft>
                      </a:pPr>
                      <a:r>
                        <a:rPr lang="zh-CN" altLang="en-US"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常见电路</a:t>
                      </a:r>
                      <a:endParaRPr lang="en-US"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由滑动变阻器的滑片移动产生的动态电路（一般不改变电路的连接方式</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由开关状态改变产生的动态电路（一般改变电路的连接方式</a:t>
                      </a:r>
                      <a:r>
                        <a:rPr 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rPr>
                        <a:t>）</a:t>
                      </a: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en-US" altLang="zh-CN" sz="2400" kern="10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a:p>
                      <a:pPr>
                        <a:lnSpc>
                          <a:spcPct val="150000"/>
                        </a:lnSpc>
                        <a:spcAft>
                          <a:spcPct val="0"/>
                        </a:spcAft>
                      </a:pP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185348" name="Picture 4"/>
          <p:cNvPicPr>
            <a:picLocks noChangeAspect="1" noChangeArrowheads="1"/>
          </p:cNvPicPr>
          <p:nvPr/>
        </p:nvPicPr>
        <p:blipFill>
          <a:blip r:embed="rId2"/>
          <a:stretch>
            <a:fillRect/>
          </a:stretch>
        </p:blipFill>
        <p:spPr bwMode="auto">
          <a:xfrm>
            <a:off x="0" y="0"/>
            <a:ext cx="133350" cy="495300"/>
          </a:xfrm>
          <a:prstGeom prst="rect">
            <a:avLst/>
          </a:prstGeom>
          <a:noFill/>
        </p:spPr>
      </p:pic>
      <p:pic>
        <p:nvPicPr>
          <p:cNvPr id="185347" name="7ER562.eps"/>
          <p:cNvPicPr>
            <a:picLocks noChangeAspect="1" noChangeArrowheads="1"/>
          </p:cNvPicPr>
          <p:nvPr/>
        </p:nvPicPr>
        <p:blipFill>
          <a:blip r:embed="rId3">
            <a:clrChange>
              <a:clrFrom>
                <a:srgbClr val="FFFFFF"/>
              </a:clrFrom>
              <a:clrTo>
                <a:srgbClr val="FFFFFF">
                  <a:alpha val="0"/>
                </a:srgbClr>
              </a:clrTo>
            </a:clrChange>
          </a:blip>
          <a:stretch>
            <a:fillRect/>
          </a:stretch>
        </p:blipFill>
        <p:spPr bwMode="auto">
          <a:xfrm>
            <a:off x="2737620" y="2929728"/>
            <a:ext cx="2857520" cy="2143140"/>
          </a:xfrm>
          <a:prstGeom prst="rect">
            <a:avLst/>
          </a:prstGeom>
          <a:noFill/>
        </p:spPr>
      </p:pic>
      <p:pic>
        <p:nvPicPr>
          <p:cNvPr id="185346" name="7ER563.eps"/>
          <p:cNvPicPr>
            <a:picLocks noChangeAspect="1" noChangeArrowheads="1"/>
          </p:cNvPicPr>
          <p:nvPr/>
        </p:nvPicPr>
        <p:blipFill>
          <a:blip r:embed="rId4">
            <a:clrChange>
              <a:clrFrom>
                <a:srgbClr val="FFFFFF"/>
              </a:clrFrom>
              <a:clrTo>
                <a:srgbClr val="FFFFFF">
                  <a:alpha val="0"/>
                </a:srgbClr>
              </a:clrTo>
            </a:clrChange>
          </a:blip>
          <a:stretch>
            <a:fillRect/>
          </a:stretch>
        </p:blipFill>
        <p:spPr bwMode="auto">
          <a:xfrm>
            <a:off x="7595404" y="3001166"/>
            <a:ext cx="3107553" cy="2143140"/>
          </a:xfrm>
          <a:prstGeom prst="rect">
            <a:avLst/>
          </a:prstGeom>
          <a:noFill/>
        </p:spPr>
      </p:pic>
      <p:pic>
        <p:nvPicPr>
          <p:cNvPr id="185345" name="Picture 1"/>
          <p:cNvPicPr>
            <a:picLocks noChangeAspect="1" noChangeArrowheads="1"/>
          </p:cNvPicPr>
          <p:nvPr/>
        </p:nvPicPr>
        <p:blipFill>
          <a:blip r:embed="rId5"/>
          <a:stretch>
            <a:fillRect/>
          </a:stretch>
        </p:blipFill>
        <p:spPr bwMode="auto">
          <a:xfrm>
            <a:off x="0" y="0"/>
            <a:ext cx="133350" cy="495300"/>
          </a:xfrm>
          <a:prstGeom prst="rect">
            <a:avLst/>
          </a:prstGeom>
          <a:noFill/>
        </p:spPr>
      </p:pic>
    </p:spTree>
  </p:cSld>
  <p:clrMapOvr>
    <a:masterClrMapping/>
  </p:clrMapOvr>
  <p:transition>
    <p:fade/>
  </p:transition>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18" name="TextBox 17"/>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教材梳理 夯实基础</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graphicFrame>
        <p:nvGraphicFramePr>
          <p:cNvPr id="6" name="表格 5"/>
          <p:cNvGraphicFramePr>
            <a:graphicFrameLocks noGrp="1"/>
          </p:cNvGraphicFramePr>
          <p:nvPr/>
        </p:nvGraphicFramePr>
        <p:xfrm>
          <a:off x="880232" y="1429530"/>
          <a:ext cx="10715700" cy="4461119"/>
        </p:xfrm>
        <a:graphic>
          <a:graphicData uri="http://schemas.openxmlformats.org/drawingml/2006/table">
            <a:tbl>
              <a:tblPr/>
              <a:tblGrid>
                <a:gridCol w="785818"/>
                <a:gridCol w="4857784"/>
                <a:gridCol w="5072098"/>
              </a:tblGrid>
              <a:tr h="1000132">
                <a:tc>
                  <a:txBody>
                    <a:bodyPr vert="horz" wrap="square"/>
                    <a:lstStyle/>
                    <a:p>
                      <a:pPr algn="ctr">
                        <a:lnSpc>
                          <a:spcPct val="150000"/>
                        </a:lnSpc>
                        <a:spcAft>
                          <a:spcPct val="0"/>
                        </a:spcAft>
                      </a:pPr>
                      <a:r>
                        <a:rPr lang="zh-CN" altLang="en-US" sz="2400" b="1" kern="100" smtClean="0">
                          <a:solidFill>
                            <a:srgbClr val="000000"/>
                          </a:solidFill>
                          <a:latin typeface="微软雅黑" panose="020b0503020204020204" pitchFamily="34" charset="-122"/>
                          <a:ea typeface="微软雅黑" panose="020b0503020204020204" pitchFamily="34" charset="-122"/>
                          <a:cs typeface="Times New Roman" panose="02020603050405020304"/>
                        </a:rPr>
                        <a:t>解题思路</a:t>
                      </a:r>
                      <a:endParaRPr lang="en-US" sz="2400" b="1"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solidFill>
                      <a:schemeClr val="bg1">
                        <a:lumMod val="95000"/>
                      </a:schemeClr>
                    </a:solidFill>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分析电路，确定电路连接方式、电表测量对象；根据滑片移动方向，确定滑动变阻器连入电路的电阻变化情况，得出总电阻变化情况；电源电压不变，电流与电阻成反比，确定总电流的变化情况；根据串联分压成正比、并联分流成反比，确定电表具体变化情况</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c>
                  <a:txBody>
                    <a:bodyPr vert="horz" wrap="square"/>
                    <a:lstStyle/>
                    <a:p>
                      <a:pPr>
                        <a:lnSpc>
                          <a:spcPct val="150000"/>
                        </a:lnSpc>
                        <a:spcAft>
                          <a:spcPct val="0"/>
                        </a:spcAft>
                      </a:pPr>
                      <a:r>
                        <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rPr>
                        <a:t>　分析电路，确定电路连接方式、电表测量对象；开关断开或闭合后，判断电路连接怎样变化、总电阻如何变化，引起总电流如何变化；根据串联分压成正比、并联分流成反比，确定电表具体变化情况</a:t>
                      </a:r>
                      <a:endParaRPr lang="zh-CN" sz="2400" kern="100">
                        <a:solidFill>
                          <a:srgbClr val="000000"/>
                        </a:solidFill>
                        <a:latin typeface="微软雅黑" panose="020b0503020204020204" pitchFamily="34" charset="-122"/>
                        <a:ea typeface="微软雅黑" panose="020b0503020204020204" pitchFamily="34" charset="-122"/>
                        <a:cs typeface="Times New Roman" panose="02020603050405020304"/>
                      </a:endParaRPr>
                    </a:p>
                  </a:txBody>
                  <a:tcPr marL="72000" marR="72000" marT="36000" marB="36000" anchor="ctr">
                    <a:lnL w="12700" cap="flat" cmpd="sng" algn="ctr">
                      <a:solidFill>
                        <a:srgbClr val="666666"/>
                      </a:solidFill>
                      <a:prstDash val="solid"/>
                      <a:round/>
                      <a:headEnd type="none" w="med" len="med"/>
                      <a:tailEnd type="none" w="med" len="med"/>
                    </a:lnL>
                    <a:lnR w="12700" cap="flat" cmpd="sng" algn="ctr">
                      <a:solidFill>
                        <a:srgbClr val="666666"/>
                      </a:solidFill>
                      <a:prstDash val="solid"/>
                      <a:round/>
                      <a:headEnd type="none" w="med" len="med"/>
                      <a:tailEnd type="none" w="med" len="med"/>
                    </a:lnR>
                    <a:lnT w="12700" cap="flat" cmpd="sng" algn="ctr">
                      <a:solidFill>
                        <a:srgbClr val="666666"/>
                      </a:solidFill>
                      <a:prstDash val="solid"/>
                      <a:round/>
                      <a:headEnd type="none" w="med" len="med"/>
                      <a:tailEnd type="none" w="med" len="med"/>
                    </a:lnT>
                    <a:lnB w="12700" cap="flat" cmpd="sng" algn="ctr">
                      <a:solidFill>
                        <a:srgbClr val="666666"/>
                      </a:solidFill>
                      <a:prstDash val="solid"/>
                      <a:round/>
                      <a:headEnd type="none" w="med" len="med"/>
                      <a:tailEnd type="none" w="med" len="med"/>
                    </a:lnB>
                  </a:tcPr>
                </a:tc>
              </a:tr>
            </a:tbl>
          </a:graphicData>
        </a:graphic>
      </p:graphicFrame>
      <p:pic>
        <p:nvPicPr>
          <p:cNvPr id="185348" name="Picture 4"/>
          <p:cNvPicPr>
            <a:picLocks noChangeAspect="1" noChangeArrowheads="1"/>
          </p:cNvPicPr>
          <p:nvPr/>
        </p:nvPicPr>
        <p:blipFill>
          <a:blip r:embed="rId2"/>
          <a:stretch>
            <a:fillRect/>
          </a:stretch>
        </p:blipFill>
        <p:spPr bwMode="auto">
          <a:xfrm>
            <a:off x="0" y="0"/>
            <a:ext cx="133350" cy="495300"/>
          </a:xfrm>
          <a:prstGeom prst="rect">
            <a:avLst/>
          </a:prstGeom>
          <a:noFill/>
        </p:spPr>
      </p:pic>
      <p:pic>
        <p:nvPicPr>
          <p:cNvPr id="185345" name="Picture 1"/>
          <p:cNvPicPr>
            <a:picLocks noChangeAspect="1" noChangeArrowheads="1"/>
          </p:cNvPicPr>
          <p:nvPr/>
        </p:nvPicPr>
        <p:blipFill>
          <a:blip r:embed="rId3"/>
          <a:stretch>
            <a:fillRect/>
          </a:stretch>
        </p:blipFill>
        <p:spPr bwMode="auto">
          <a:xfrm>
            <a:off x="0" y="0"/>
            <a:ext cx="133350" cy="495300"/>
          </a:xfrm>
          <a:prstGeom prst="rect">
            <a:avLst/>
          </a:prstGeom>
          <a:noFill/>
        </p:spPr>
      </p:pic>
      <p:sp>
        <p:nvSpPr>
          <p:cNvPr id="185349" name="Rectangle 5"/>
          <p:cNvSpPr>
            <a:spLocks noChangeArrowheads="1"/>
          </p:cNvSpPr>
          <p:nvPr/>
        </p:nvSpPr>
        <p:spPr bwMode="auto">
          <a:xfrm>
            <a:off x="0" y="0"/>
            <a:ext cx="12190413" cy="457200"/>
          </a:xfrm>
          <a:prstGeom prst="rect">
            <a:avLst/>
          </a:prstGeom>
          <a:noFill/>
          <a:ln w="9525">
            <a:noFill/>
            <a:miter lim="800000"/>
          </a:ln>
          <a:effectLst/>
        </p:spPr>
        <p:txBody>
          <a:bodyPr vert="horz" wrap="none" lIns="91440" tIns="45720" rIns="91440" bIns="45720" numCol="1" anchor="ctr"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p:transition>
    <p:fade/>
  </p:transition>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spTree>
      <p:nvGrpSpPr>
        <p:cNvPr id="1" name=""/>
        <p:cNvGrpSpPr/>
        <p:nvPr/>
      </p:nvGrpSpPr>
      <p:grpSpPr>
        <a:xfrm>
          <a:off x="0" y="0"/>
          <a:ext cx="0" cy="0"/>
        </a:xfrm>
      </p:grpSpPr>
      <p:sp>
        <p:nvSpPr>
          <p:cNvPr id="5" name="TextBox 4"/>
          <p:cNvSpPr txBox="1"/>
          <p:nvPr/>
        </p:nvSpPr>
        <p:spPr>
          <a:xfrm>
            <a:off x="4002" y="1929596"/>
            <a:ext cx="447609" cy="3143272"/>
          </a:xfrm>
          <a:prstGeom prst="rect">
            <a:avLst/>
          </a:prstGeom>
          <a:noFill/>
        </p:spPr>
        <p:txBody>
          <a:bodyPr vert="eaVert" wrap="square" lIns="72000" tIns="36000" rIns="36000" bIns="36000" rtlCol="0" anchor="ctr" anchorCtr="0">
            <a:spAutoFit/>
          </a:bodyPr>
          <a:lstStyle/>
          <a:p>
            <a:r>
              <a:rPr lang="zh-CN" altLang="en-US" sz="2200" spc="600" smtClean="0">
                <a:solidFill>
                  <a:schemeClr val="bg1"/>
                </a:solidFill>
                <a:latin typeface="微软雅黑" panose="020b0503020204020204" pitchFamily="34" charset="-122"/>
                <a:ea typeface="微软雅黑" panose="020b0503020204020204" pitchFamily="34" charset="-122"/>
              </a:rPr>
              <a:t>重难突破 能力提升</a:t>
            </a:r>
            <a:endParaRPr lang="zh-CN" altLang="en-US" sz="2200" spc="600" smtClean="0">
              <a:solidFill>
                <a:schemeClr val="bg1"/>
              </a:solidFill>
              <a:latin typeface="微软雅黑" panose="020b0503020204020204" pitchFamily="34" charset="-122"/>
              <a:ea typeface="微软雅黑" panose="020b0503020204020204" pitchFamily="34" charset="-122"/>
            </a:endParaRPr>
          </a:p>
        </p:txBody>
      </p:sp>
      <p:sp>
        <p:nvSpPr>
          <p:cNvPr id="8" name="TextBox 7"/>
          <p:cNvSpPr txBox="1"/>
          <p:nvPr/>
        </p:nvSpPr>
        <p:spPr>
          <a:xfrm>
            <a:off x="880232" y="641034"/>
            <a:ext cx="10858576" cy="642924"/>
          </a:xfrm>
          <a:prstGeom prst="rect">
            <a:avLst/>
          </a:prstGeom>
          <a:solidFill>
            <a:schemeClr val="bg1"/>
          </a:solidFill>
        </p:spPr>
        <p:txBody>
          <a:bodyPr wrap="square" lIns="36000" tIns="36000" rIns="36000" bIns="36000"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zh-CN" altLang="en-US" sz="2800" b="1" spc="150" smtClean="0">
                <a:solidFill>
                  <a:srgbClr val="1CB691"/>
                </a:solidFill>
                <a:latin typeface="微软雅黑" panose="020b0503020204020204" pitchFamily="34" charset="-122"/>
                <a:ea typeface="微软雅黑" panose="020b0503020204020204" pitchFamily="34" charset="-122"/>
              </a:rPr>
              <a:t>重难一　欧姆定律的简单计算</a:t>
            </a:r>
            <a:endParaRPr lang="zh-CN" altLang="en-US" sz="2800" b="1" spc="150" smtClean="0">
              <a:solidFill>
                <a:srgbClr val="FF0000"/>
              </a:solidFill>
              <a:latin typeface="微软雅黑" panose="020b0503020204020204" pitchFamily="34" charset="-122"/>
              <a:ea typeface="微软雅黑" panose="020b0503020204020204" pitchFamily="34" charset="-122"/>
            </a:endParaRPr>
          </a:p>
        </p:txBody>
      </p:sp>
      <p:grpSp>
        <p:nvGrpSpPr>
          <p:cNvPr id="10" name="组合 9"/>
          <p:cNvGrpSpPr/>
          <p:nvPr/>
        </p:nvGrpSpPr>
        <p:grpSpPr>
          <a:xfrm>
            <a:off x="880232" y="1500968"/>
            <a:ext cx="10858576" cy="4724461"/>
            <a:chOff x="880232" y="1500968"/>
            <a:chExt cx="10858576" cy="4724461"/>
          </a:xfrm>
        </p:grpSpPr>
        <p:sp>
          <p:nvSpPr>
            <p:cNvPr id="9" name="文本框 1"/>
            <p:cNvSpPr txBox="1">
              <a:spLocks noChangeArrowheads="1"/>
            </p:cNvSpPr>
            <p:nvPr/>
          </p:nvSpPr>
          <p:spPr bwMode="auto">
            <a:xfrm>
              <a:off x="880232" y="1500968"/>
              <a:ext cx="10858576" cy="1734697"/>
            </a:xfrm>
            <a:prstGeom prst="rect">
              <a:avLst/>
            </a:prstGeom>
            <a:noFill/>
            <a:ln w="9525">
              <a:noFill/>
              <a:miter lim="800000"/>
            </a:ln>
          </p:spPr>
          <p:txBody>
            <a:bodyPr wrap="square" lIns="36000" tIns="36000" rIns="36000" bIns="36000">
              <a:spAutoFit/>
            </a:bodyPr>
            <a:lstStyle/>
            <a:p>
              <a:pPr>
                <a:lnSpc>
                  <a:spcPct val="150000"/>
                </a:lnSpc>
                <a:spcAft>
                  <a:spcPct val="0"/>
                </a:spcAft>
              </a:pPr>
              <a:r>
                <a:rPr lang="en-US" b="1"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en-US" altLang="zh-CN" b="1" spc="150" smtClean="0">
                  <a:solidFill>
                    <a:srgbClr val="18B48F"/>
                  </a:solidFill>
                  <a:latin typeface="微软雅黑" panose="020b0503020204020204" pitchFamily="34" charset="-122"/>
                  <a:ea typeface="微软雅黑" panose="020b0503020204020204" pitchFamily="34" charset="-122"/>
                </a:rPr>
                <a:t> </a:t>
              </a:r>
              <a:r>
                <a:rPr lang="en-US" altLang="zh-CN" spc="150" smtClean="0">
                  <a:solidFill>
                    <a:srgbClr val="18B48F"/>
                  </a:solidFill>
                  <a:latin typeface="微软雅黑" panose="020b0503020204020204" pitchFamily="34" charset="-122"/>
                  <a:ea typeface="微软雅黑" panose="020b0503020204020204" pitchFamily="34" charset="-122"/>
                </a:rPr>
                <a:t>[2019·</a:t>
              </a:r>
              <a:r>
                <a:rPr lang="zh-CN" altLang="en-US" spc="150" smtClean="0">
                  <a:solidFill>
                    <a:srgbClr val="18B48F"/>
                  </a:solidFill>
                  <a:latin typeface="微软雅黑" panose="020b0503020204020204" pitchFamily="34" charset="-122"/>
                  <a:ea typeface="微软雅黑" panose="020b0503020204020204" pitchFamily="34" charset="-122"/>
                </a:rPr>
                <a:t>泰州</a:t>
              </a:r>
              <a:r>
                <a:rPr lang="en-US" altLang="zh-CN" spc="150" smtClean="0">
                  <a:solidFill>
                    <a:srgbClr val="18B48F"/>
                  </a:solidFill>
                  <a:latin typeface="微软雅黑" panose="020b0503020204020204" pitchFamily="34" charset="-122"/>
                  <a:ea typeface="微软雅黑" panose="020b0503020204020204" pitchFamily="34" charset="-122"/>
                </a:rPr>
                <a:t>]</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如图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甲所示，定值电阻</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的阻值为</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40 Ω</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。闭合开关</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S</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，电流表</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的指针偏转均如图乙所示。则电流表</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的示数为</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，电流表</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2</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的示数为</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，电源电压为</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V</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R</a:t>
              </a:r>
              <a:r>
                <a:rPr lang="en-US" baseline="-25000" smtClean="0">
                  <a:solidFill>
                    <a:srgbClr val="000000"/>
                  </a:solidFill>
                  <a:latin typeface="微软雅黑" panose="020b0503020204020204" pitchFamily="34" charset="-122"/>
                  <a:ea typeface="微软雅黑" panose="020b0503020204020204" pitchFamily="34" charset="-122"/>
                  <a:cs typeface="Times New Roman" panose="02020603050405020304"/>
                </a:rPr>
                <a:t>1</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的阻值为</a:t>
              </a:r>
              <a:r>
                <a:rPr lang="zh-CN" altLang="en-US" u="sng" smtClean="0">
                  <a:solidFill>
                    <a:srgbClr val="000000"/>
                  </a:solidFill>
                  <a:uFill>
                    <a:solidFill>
                      <a:srgbClr val="000000"/>
                    </a:solidFill>
                  </a:uFill>
                  <a:latin typeface="微软雅黑" panose="020b0503020204020204" pitchFamily="34" charset="-122"/>
                  <a:ea typeface="微软雅黑" panose="020b0503020204020204" pitchFamily="34" charset="-122"/>
                  <a:cs typeface="Times New Roman" panose="02020603050405020304"/>
                </a:rPr>
                <a:t>　　　　</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Ω</a:t>
              </a: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 </a:t>
              </a:r>
              <a:endParaRPr lang="zh-CN" altLang="en-US" sz="1050" smtClean="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pic>
          <p:nvPicPr>
            <p:cNvPr id="6" name="20WLZT958.EPS" descr="id:2147508467;FounderCES"/>
            <p:cNvPicPr/>
            <p:nvPr/>
          </p:nvPicPr>
          <p:blipFill>
            <a:blip r:embed="rId3">
              <a:clrChange>
                <a:clrFrom>
                  <a:srgbClr val="FFFFFF"/>
                </a:clrFrom>
                <a:clrTo>
                  <a:srgbClr val="FFFFFF">
                    <a:alpha val="0"/>
                  </a:srgbClr>
                </a:clrTo>
              </a:clrChange>
            </a:blip>
            <a:stretch>
              <a:fillRect/>
            </a:stretch>
          </p:blipFill>
          <p:spPr>
            <a:xfrm>
              <a:off x="1094546" y="3644108"/>
              <a:ext cx="4864385" cy="1643074"/>
            </a:xfrm>
            <a:prstGeom prst="rect">
              <a:avLst/>
            </a:prstGeom>
          </p:spPr>
        </p:pic>
        <p:sp>
          <p:nvSpPr>
            <p:cNvPr id="7" name="矩形 6"/>
            <p:cNvSpPr/>
            <p:nvPr/>
          </p:nvSpPr>
          <p:spPr>
            <a:xfrm>
              <a:off x="2380430" y="5644372"/>
              <a:ext cx="1168910" cy="581057"/>
            </a:xfrm>
            <a:prstGeom prst="rect">
              <a:avLst/>
            </a:prstGeom>
          </p:spPr>
          <p:txBody>
            <a:bodyPr wrap="none">
              <a:spAutoFit/>
            </a:bodyPr>
            <a:lstStyle/>
            <a:p>
              <a:pPr algn="ctr">
                <a:lnSpc>
                  <a:spcPct val="150000"/>
                </a:lnSpc>
                <a:spcAft>
                  <a:spcPct val="0"/>
                </a:spcAft>
              </a:pPr>
              <a:r>
                <a:rPr lang="zh-CN" altLang="en-US" smtClean="0">
                  <a:solidFill>
                    <a:srgbClr val="000000"/>
                  </a:solidFill>
                  <a:latin typeface="微软雅黑" panose="020b0503020204020204" pitchFamily="34" charset="-122"/>
                  <a:ea typeface="微软雅黑" panose="020b0503020204020204" pitchFamily="34" charset="-122"/>
                  <a:cs typeface="Times New Roman" panose="02020603050405020304"/>
                </a:rPr>
                <a:t>图</a:t>
              </a:r>
              <a:r>
                <a:rPr lang="en-US" smtClean="0">
                  <a:solidFill>
                    <a:srgbClr val="000000"/>
                  </a:solidFill>
                  <a:latin typeface="微软雅黑" panose="020b0503020204020204" pitchFamily="34" charset="-122"/>
                  <a:ea typeface="微软雅黑" panose="020b0503020204020204" pitchFamily="34" charset="-122"/>
                  <a:cs typeface="Times New Roman" panose="02020603050405020304"/>
                </a:rPr>
                <a:t>15-1</a:t>
              </a:r>
              <a:endParaRPr lang="zh-CN" altLang="en-US" sz="1050">
                <a:solidFill>
                  <a:srgbClr val="000000"/>
                </a:solidFill>
                <a:latin typeface="微软雅黑" panose="020b0503020204020204" pitchFamily="34" charset="-122"/>
                <a:ea typeface="微软雅黑" panose="020b0503020204020204" pitchFamily="34" charset="-122"/>
                <a:cs typeface="Times New Roman" panose="02020603050405020304"/>
              </a:endParaRPr>
            </a:p>
          </p:txBody>
        </p:sp>
      </p:grpSp>
      <p:sp>
        <p:nvSpPr>
          <p:cNvPr id="11" name="文本框 1"/>
          <p:cNvSpPr txBox="1">
            <a:spLocks noChangeArrowheads="1"/>
          </p:cNvSpPr>
          <p:nvPr/>
        </p:nvSpPr>
        <p:spPr bwMode="auto">
          <a:xfrm>
            <a:off x="8595536" y="2011111"/>
            <a:ext cx="53917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1.5</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2" name="文本框 1"/>
          <p:cNvSpPr txBox="1">
            <a:spLocks noChangeArrowheads="1"/>
          </p:cNvSpPr>
          <p:nvPr/>
        </p:nvSpPr>
        <p:spPr bwMode="auto">
          <a:xfrm>
            <a:off x="1698377" y="2582615"/>
            <a:ext cx="539177"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0.3</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3" name="文本框 1"/>
          <p:cNvSpPr txBox="1">
            <a:spLocks noChangeArrowheads="1"/>
          </p:cNvSpPr>
          <p:nvPr/>
        </p:nvSpPr>
        <p:spPr bwMode="auto">
          <a:xfrm>
            <a:off x="4666446" y="2582615"/>
            <a:ext cx="45101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12</a:t>
            </a:r>
            <a:endParaRPr lang="en-US" altLang="zh-CN" sz="2400" b="1">
              <a:solidFill>
                <a:srgbClr val="A50021"/>
              </a:solidFill>
              <a:latin typeface="微软雅黑" panose="020b0503020204020204" pitchFamily="34" charset="-122"/>
              <a:ea typeface="微软雅黑" panose="020b0503020204020204" pitchFamily="34" charset="-122"/>
            </a:endParaRPr>
          </a:p>
        </p:txBody>
      </p:sp>
      <p:sp>
        <p:nvSpPr>
          <p:cNvPr id="14" name="文本框 1"/>
          <p:cNvSpPr txBox="1">
            <a:spLocks noChangeArrowheads="1"/>
          </p:cNvSpPr>
          <p:nvPr/>
        </p:nvSpPr>
        <p:spPr bwMode="auto">
          <a:xfrm>
            <a:off x="7881156" y="2501100"/>
            <a:ext cx="451012" cy="561427"/>
          </a:xfrm>
          <a:prstGeom prst="rect">
            <a:avLst/>
          </a:prstGeom>
          <a:noFill/>
          <a:ln w="9525">
            <a:noFill/>
            <a:miter lim="800000"/>
          </a:ln>
        </p:spPr>
        <p:txBody>
          <a:bodyPr wrap="none" lIns="36000" tIns="36000" rIns="36000" bIns="3600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ct val="150000"/>
              </a:lnSpc>
            </a:pPr>
            <a:r>
              <a:rPr lang="en-US" altLang="zh-CN" sz="2400" b="1" smtClean="0">
                <a:solidFill>
                  <a:srgbClr val="A50021"/>
                </a:solidFill>
                <a:latin typeface="微软雅黑" panose="020b0503020204020204" pitchFamily="34" charset="-122"/>
                <a:ea typeface="微软雅黑" panose="020b0503020204020204" pitchFamily="34" charset="-122"/>
              </a:rPr>
              <a:t>10</a:t>
            </a:r>
            <a:endParaRPr lang="en-US" altLang="zh-CN" sz="2400" b="1">
              <a:solidFill>
                <a:srgbClr val="A50021"/>
              </a:solidFill>
              <a:latin typeface="微软雅黑" panose="020b0503020204020204" pitchFamily="34" charset="-122"/>
              <a:ea typeface="微软雅黑" panose="020b0503020204020204" pitchFamily="34" charset="-122"/>
            </a:endParaRPr>
          </a:p>
        </p:txBody>
      </p:sp>
    </p:spTree>
  </p:cSld>
  <p:clrMapOvr>
    <a:masterClrMapping/>
  </p:clrMapOvr>
  <p:transition>
    <p:diamond/>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after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nodeType="clickPar">
                      <p:stCondLst>
                        <p:cond delay="indefinite"/>
                      </p:stCondLst>
                      <p:childTnLst>
                        <p:par>
                          <p:cTn id="9" fill="hold" nodeType="after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nodeType="clickPar">
                      <p:stCondLst>
                        <p:cond delay="indefinite"/>
                      </p:stCondLst>
                      <p:childTnLst>
                        <p:par>
                          <p:cTn id="14" fill="hold" nodeType="after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childTnLst>
                          </p:cTn>
                        </p:par>
                      </p:childTnLst>
                    </p:cTn>
                  </p:par>
                  <p:par>
                    <p:cTn id="18" fill="hold" nodeType="clickPar">
                      <p:stCondLst>
                        <p:cond delay="indefinite"/>
                      </p:stCondLst>
                      <p:childTnLst>
                        <p:par>
                          <p:cTn id="19" fill="hold" nodeType="after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P spid="14"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TEMPLATE_CATEGORY" val="custom"/>
  <p:tag name="KSO_WM_TEMPLATE_INDEX" val="20205081"/>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2.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3.xml><?xml version="1.0" encoding="utf-8"?>
<p:tagLst xmlns:p="http://schemas.openxmlformats.org/presentationml/2006/main">
  <p:tag name="AS_OS" val="Unix 3.10 unknown"/>
  <p:tag name="AS_RELEASE_DATE" val="2020.11.30"/>
  <p:tag name="AS_TITLE" val="Aspose.Slides for Java"/>
  <p:tag name="AS_VERSION" val="20.11"/>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自定义设计方案">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Paragraphs>226</Paragraphs>
  <Slides>46</Slides>
  <Notes>34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46</vt:i4>
      </vt:variant>
    </vt:vector>
  </HeadingPairs>
  <TitlesOfParts>
    <vt:vector size="55" baseType="lpstr">
      <vt:lpstr>Arial</vt:lpstr>
      <vt:lpstr>微软雅黑</vt:lpstr>
      <vt:lpstr>Wingdings</vt:lpstr>
      <vt:lpstr>Calibri</vt:lpstr>
      <vt:lpstr>Times New Roman</vt:lpstr>
      <vt:lpstr>宋体</vt:lpstr>
      <vt:lpstr>方正书宋_GBK</vt:lpstr>
      <vt:lpstr>NEU-BZ-S92</vt:lpstr>
      <vt:lpstr>自定义设计方案</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20.1100</AppVersion>
  <TotalTime>0</TotalTime>
  <Application>Aspose.Slides for Java</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Printed>2021-02-05T10:41:09Z</cp:lastPrinted>
  <dcterms:created xsi:type="dcterms:W3CDTF">2021-02-05T10:41:09Z</dcterms:created>
  <dcterms:modified xsi:type="dcterms:W3CDTF">2021-02-05T02:41:11Z</dcterms:modified>
</cp:coreProperties>
</file>

<file path=docProps/custom.xml><?xml version="1.0" encoding="utf-8"?>
<Properties xmlns:vt="http://schemas.openxmlformats.org/officeDocument/2006/docPropsVTypes" xmlns="http://schemas.openxmlformats.org/officeDocument/2006/custom-properties">
  <property fmtid="{D5CDD505-2E9C-101B-9397-08002B2CF9AE}" pid="2" name="album">
    <vt:lpwstr>rbm.xkw.com</vt:lpwstr>
  </property>
  <property fmtid="{D5CDD505-2E9C-101B-9397-08002B2CF9AE}" pid="3" name="author">
    <vt:lpwstr>rbm.xkw.com</vt:lpwstr>
  </property>
  <property fmtid="{D5CDD505-2E9C-101B-9397-08002B2CF9AE}" pid="4" name="company">
    <vt:lpwstr>学科网</vt:lpwstr>
  </property>
  <property fmtid="{D5CDD505-2E9C-101B-9397-08002B2CF9AE}" pid="5" name="copyright">
    <vt:lpwstr>学科网版权所有</vt:lpwstr>
  </property>
</Properties>
</file>