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0" r:id="rId2"/>
    <p:sldId id="281" r:id="rId3"/>
    <p:sldId id="289" r:id="rId4"/>
    <p:sldId id="291" r:id="rId5"/>
    <p:sldId id="292" r:id="rId6"/>
    <p:sldId id="293" r:id="rId7"/>
    <p:sldId id="301" r:id="rId8"/>
    <p:sldId id="302" r:id="rId9"/>
    <p:sldId id="303" r:id="rId10"/>
    <p:sldId id="304" r:id="rId11"/>
    <p:sldId id="305" r:id="rId12"/>
    <p:sldId id="306" r:id="rId13"/>
    <p:sldId id="294" r:id="rId14"/>
    <p:sldId id="295" r:id="rId15"/>
    <p:sldId id="296" r:id="rId16"/>
    <p:sldId id="287" r:id="rId17"/>
    <p:sldId id="286" r:id="rId1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xmlns="" val="1"/>
      </p:ext>
    </p:extLst>
  </p:showPr>
  <p:clrMru>
    <a:srgbClr val="E6FBFE"/>
    <a:srgbClr val="57D2E3"/>
    <a:srgbClr val="21B1C5"/>
    <a:srgbClr val="B2F3FC"/>
    <a:srgbClr val="4BCFE1"/>
    <a:srgbClr val="5BADF7"/>
    <a:srgbClr val="6A56AD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5" d="100"/>
          <a:sy n="85" d="100"/>
        </p:scale>
        <p:origin x="-96" y="-492"/>
      </p:cViewPr>
      <p:guideLst>
        <p:guide orient="horz" pos="2160"/>
        <p:guide pos="38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3025" cy="737330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863359-D2C5-4F94-A656-A53BC29AE6A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3DED8A-1DBC-4AAA-B69C-E3D83AA2004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638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pPr lvl="0" indent="0" algn="r"/>
              <a:t>1</a:t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3" name="组合 1"/>
          <p:cNvGrpSpPr/>
          <p:nvPr userDrawn="1"/>
        </p:nvGrpSpPr>
        <p:grpSpPr>
          <a:xfrm>
            <a:off x="0" y="876300"/>
            <a:ext cx="8143875" cy="3740150"/>
            <a:chOff x="-1" y="869694"/>
            <a:chExt cx="8144452" cy="3740406"/>
          </a:xfrm>
        </p:grpSpPr>
        <p:sp>
          <p:nvSpPr>
            <p:cNvPr id="8" name="矩形 14"/>
            <p:cNvSpPr>
              <a:spLocks noChangeArrowheads="1"/>
            </p:cNvSpPr>
            <p:nvPr/>
          </p:nvSpPr>
          <p:spPr bwMode="auto">
            <a:xfrm rot="10800000">
              <a:off x="-1" y="869694"/>
              <a:ext cx="8144452" cy="3740406"/>
            </a:xfrm>
            <a:prstGeom prst="rect">
              <a:avLst/>
            </a:prstGeom>
            <a:gradFill flip="none" rotWithShape="1">
              <a:gsLst>
                <a:gs pos="917">
                  <a:schemeClr val="bg1"/>
                </a:gs>
                <a:gs pos="37000">
                  <a:srgbClr val="E6FBFE">
                    <a:alpha val="80000"/>
                  </a:srgbClr>
                </a:gs>
                <a:gs pos="100000">
                  <a:srgbClr val="57D2E3"/>
                </a:gs>
              </a:gsLst>
              <a:lin ang="0" scaled="1"/>
              <a:tileRect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4105" name="图片 28"/>
            <p:cNvPicPr>
              <a:picLocks noChangeAspect="1"/>
            </p:cNvPicPr>
            <p:nvPr/>
          </p:nvPicPr>
          <p:blipFill>
            <a:blip r:embed="rId2" cstate="print"/>
            <a:srcRect l="368" t="9363" r="29749" b="-82"/>
            <a:stretch>
              <a:fillRect/>
            </a:stretch>
          </p:blipFill>
          <p:spPr>
            <a:xfrm>
              <a:off x="0" y="869694"/>
              <a:ext cx="8144450" cy="333654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" name="矩形 14"/>
          <p:cNvSpPr>
            <a:spLocks noChangeArrowheads="1"/>
          </p:cNvSpPr>
          <p:nvPr/>
        </p:nvSpPr>
        <p:spPr bwMode="auto">
          <a:xfrm>
            <a:off x="6531" y="1536700"/>
            <a:ext cx="8144451" cy="2298699"/>
          </a:xfrm>
          <a:prstGeom prst="rect">
            <a:avLst/>
          </a:prstGeom>
          <a:gradFill>
            <a:gsLst>
              <a:gs pos="917">
                <a:schemeClr val="bg1">
                  <a:alpha val="28000"/>
                </a:schemeClr>
              </a:gs>
              <a:gs pos="31000">
                <a:srgbClr val="E6FBFE">
                  <a:alpha val="80000"/>
                </a:srgbClr>
              </a:gs>
              <a:gs pos="79000">
                <a:srgbClr val="57D2E3"/>
              </a:gs>
            </a:gsLst>
            <a:lin ang="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4"/>
          <p:cNvSpPr>
            <a:spLocks noChangeArrowheads="1"/>
          </p:cNvSpPr>
          <p:nvPr/>
        </p:nvSpPr>
        <p:spPr bwMode="auto">
          <a:xfrm>
            <a:off x="-3" y="171611"/>
            <a:ext cx="12192000" cy="521785"/>
          </a:xfrm>
          <a:prstGeom prst="rect">
            <a:avLst/>
          </a:prstGeom>
          <a:gradFill flip="none" rotWithShape="1"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123" name="图片 21"/>
          <p:cNvPicPr>
            <a:picLocks noChangeAspect="1"/>
          </p:cNvPicPr>
          <p:nvPr userDrawn="1"/>
        </p:nvPicPr>
        <p:blipFill>
          <a:blip r:embed="rId2" cstate="print"/>
          <a:srcRect l="-2669" t="12558" r="-10663" b="70840"/>
          <a:stretch>
            <a:fillRect/>
          </a:stretch>
        </p:blipFill>
        <p:spPr>
          <a:xfrm>
            <a:off x="2233613" y="182563"/>
            <a:ext cx="9958387" cy="509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图片 2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339513" y="252413"/>
            <a:ext cx="5238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8"/>
          <p:cNvSpPr>
            <a:spLocks noChangeArrowheads="1"/>
          </p:cNvSpPr>
          <p:nvPr/>
        </p:nvSpPr>
        <p:spPr bwMode="auto">
          <a:xfrm>
            <a:off x="8199438" y="280988"/>
            <a:ext cx="3127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人民教育</a:t>
            </a:r>
            <a:r>
              <a:rPr kumimoji="0" lang="zh-CN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出版社 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八</a:t>
            </a:r>
            <a:r>
              <a:rPr kumimoji="0" lang="zh-CN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年级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|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下</a:t>
            </a:r>
            <a:r>
              <a:rPr kumimoji="0" lang="zh-CN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册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   </a:t>
            </a:r>
            <a:endParaRPr kumimoji="0" lang="zh-CN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2"/>
          <p:cNvGrpSpPr/>
          <p:nvPr userDrawn="1"/>
        </p:nvGrpSpPr>
        <p:grpSpPr>
          <a:xfrm>
            <a:off x="0" y="839788"/>
            <a:ext cx="12192000" cy="3122612"/>
            <a:chOff x="0" y="839788"/>
            <a:chExt cx="12192000" cy="3122612"/>
          </a:xfrm>
        </p:grpSpPr>
        <p:sp>
          <p:nvSpPr>
            <p:cNvPr id="3" name="矩形 14"/>
            <p:cNvSpPr>
              <a:spLocks noChangeArrowheads="1"/>
            </p:cNvSpPr>
            <p:nvPr/>
          </p:nvSpPr>
          <p:spPr bwMode="auto">
            <a:xfrm>
              <a:off x="0" y="840303"/>
              <a:ext cx="12192000" cy="3120789"/>
            </a:xfrm>
            <a:prstGeom prst="rect">
              <a:avLst/>
            </a:prstGeom>
            <a:solidFill>
              <a:srgbClr val="57D2E3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6148" name="图片 28"/>
            <p:cNvPicPr>
              <a:picLocks noChangeAspect="1"/>
            </p:cNvPicPr>
            <p:nvPr/>
          </p:nvPicPr>
          <p:blipFill>
            <a:blip r:embed="rId2" cstate="print"/>
            <a:srcRect t="9363" b="14136"/>
            <a:stretch>
              <a:fillRect/>
            </a:stretch>
          </p:blipFill>
          <p:spPr>
            <a:xfrm>
              <a:off x="280416" y="839788"/>
              <a:ext cx="11640122" cy="31226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" name="矩形 14"/>
          <p:cNvSpPr>
            <a:spLocks noChangeArrowheads="1"/>
          </p:cNvSpPr>
          <p:nvPr/>
        </p:nvSpPr>
        <p:spPr bwMode="auto">
          <a:xfrm>
            <a:off x="-3" y="2127509"/>
            <a:ext cx="12192000" cy="1356797"/>
          </a:xfrm>
          <a:prstGeom prst="rect">
            <a:avLst/>
          </a:prstGeom>
          <a:gradFill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2646680" y="2373630"/>
            <a:ext cx="777049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6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谢谢观看！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6528" y="840302"/>
            <a:ext cx="12192000" cy="60176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TextBox 4"/>
          <p:cNvSpPr txBox="1">
            <a:spLocks noChangeArrowheads="1"/>
          </p:cNvSpPr>
          <p:nvPr/>
        </p:nvSpPr>
        <p:spPr bwMode="auto">
          <a:xfrm>
            <a:off x="987271" y="5111480"/>
            <a:ext cx="68405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本课编写：辽宁省实验学校沈北合作学校 杨凤燕老师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grpSp>
        <p:nvGrpSpPr>
          <p:cNvPr id="15363" name="组合 8"/>
          <p:cNvGrpSpPr/>
          <p:nvPr/>
        </p:nvGrpSpPr>
        <p:grpSpPr>
          <a:xfrm>
            <a:off x="1916113" y="1987550"/>
            <a:ext cx="4157662" cy="1844675"/>
            <a:chOff x="866613" y="2105678"/>
            <a:chExt cx="4158615" cy="1844972"/>
          </a:xfrm>
        </p:grpSpPr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1703860" y="2105678"/>
              <a:ext cx="2497138" cy="1014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第就章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第一节</a:t>
              </a:r>
            </a:p>
          </p:txBody>
        </p:sp>
        <p:sp>
          <p:nvSpPr>
            <p:cNvPr id="26" name="TextBox 2"/>
            <p:cNvSpPr txBox="1">
              <a:spLocks noChangeArrowheads="1"/>
            </p:cNvSpPr>
            <p:nvPr/>
          </p:nvSpPr>
          <p:spPr bwMode="auto">
            <a:xfrm>
              <a:off x="866613" y="3120571"/>
              <a:ext cx="4158615" cy="830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4800" b="1" i="0" u="none" strike="noStrike" kern="1200" cap="none" spc="30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压强</a:t>
              </a:r>
            </a:p>
          </p:txBody>
        </p:sp>
      </p:grpSp>
      <p:sp>
        <p:nvSpPr>
          <p:cNvPr id="20" name="矩形 8"/>
          <p:cNvSpPr>
            <a:spLocks noChangeArrowheads="1"/>
          </p:cNvSpPr>
          <p:nvPr/>
        </p:nvSpPr>
        <p:spPr bwMode="auto">
          <a:xfrm>
            <a:off x="8199438" y="280988"/>
            <a:ext cx="3127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人民教育</a:t>
            </a:r>
            <a:r>
              <a:rPr kumimoji="0" lang="zh-CN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出版社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八</a:t>
            </a:r>
            <a:r>
              <a:rPr kumimoji="0" lang="zh-CN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年级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|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下</a:t>
            </a:r>
            <a:r>
              <a:rPr kumimoji="0" lang="zh-CN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册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   </a:t>
            </a:r>
            <a:endParaRPr kumimoji="0" lang="zh-CN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TextBox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23110" y="912495"/>
            <a:ext cx="1299845" cy="7124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6" name="文本框 3075"/>
          <p:cNvSpPr txBox="1"/>
          <p:nvPr/>
        </p:nvSpPr>
        <p:spPr>
          <a:xfrm>
            <a:off x="2170430" y="1029970"/>
            <a:ext cx="898525" cy="5187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例题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4085" y="1658620"/>
            <a:ext cx="8429625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水平桌面上放一本书，书所受的重力为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3 N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，与桌面的接触面积为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5 × 10</a:t>
            </a:r>
            <a:r>
              <a:rPr lang="en-US" altLang="zh-CN" sz="2800" b="1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-2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m</a:t>
            </a:r>
            <a:r>
              <a:rPr lang="en-US" altLang="zh-CN" sz="2800" b="1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，计算书对桌面的压强。</a:t>
            </a:r>
          </a:p>
        </p:txBody>
      </p:sp>
      <p:sp>
        <p:nvSpPr>
          <p:cNvPr id="3079" name="TextBox 3"/>
          <p:cNvSpPr txBox="1"/>
          <p:nvPr/>
        </p:nvSpPr>
        <p:spPr>
          <a:xfrm>
            <a:off x="4258310" y="3385820"/>
            <a:ext cx="1223645" cy="5187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华文楷体" panose="02010600040101010101" charset="-122"/>
              </a:rPr>
              <a:t>即：</a:t>
            </a:r>
          </a:p>
        </p:txBody>
      </p:sp>
      <p:sp>
        <p:nvSpPr>
          <p:cNvPr id="3080" name="TextBox 4"/>
          <p:cNvSpPr txBox="1"/>
          <p:nvPr/>
        </p:nvSpPr>
        <p:spPr>
          <a:xfrm>
            <a:off x="2602230" y="2954020"/>
            <a:ext cx="6193155" cy="5187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</a:rPr>
              <a:t>解：</a:t>
            </a:r>
            <a:r>
              <a:rPr lang="zh-CN" altLang="en-US" sz="2800" b="1" dirty="0">
                <a:latin typeface="宋体" panose="02010600030101010101" pitchFamily="2" charset="-122"/>
                <a:ea typeface="华文楷体" panose="02010600040101010101" charset="-122"/>
              </a:rPr>
              <a:t>书对桌面的压力等于它的重力，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0835" y="3385820"/>
            <a:ext cx="1915795" cy="5187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 i="1">
                <a:latin typeface="Times New Roman" panose="02020603050405020304" pitchFamily="18" charset="0"/>
                <a:ea typeface="华文楷体" panose="02010600040101010101" charset="-122"/>
              </a:rPr>
              <a:t>F</a:t>
            </a:r>
            <a:r>
              <a:rPr lang="zh-CN" altLang="en-US" sz="2800" b="1" dirty="0">
                <a:latin typeface="Times New Roman" panose="02020603050405020304" pitchFamily="18" charset="0"/>
                <a:ea typeface="华文楷体" panose="02010600040101010101" charset="-122"/>
              </a:rPr>
              <a:t>＝</a:t>
            </a:r>
            <a:r>
              <a:rPr lang="en-US" altLang="zh-CN" sz="2800" b="1" i="1">
                <a:latin typeface="Times New Roman" panose="02020603050405020304" pitchFamily="18" charset="0"/>
                <a:ea typeface="华文楷体" panose="02010600040101010101" charset="-122"/>
              </a:rPr>
              <a:t>G</a:t>
            </a:r>
            <a:r>
              <a:rPr lang="zh-CN" altLang="en-US" sz="2800" b="1" dirty="0">
                <a:latin typeface="Times New Roman" panose="02020603050405020304" pitchFamily="18" charset="0"/>
                <a:ea typeface="华文楷体" panose="02010600040101010101" charset="-122"/>
              </a:rPr>
              <a:t>＝</a:t>
            </a:r>
            <a:r>
              <a:rPr lang="en-US" altLang="zh-CN" sz="2800" b="1">
                <a:latin typeface="Times New Roman" panose="02020603050405020304" pitchFamily="18" charset="0"/>
                <a:ea typeface="华文楷体" panose="02010600040101010101" charset="-122"/>
              </a:rPr>
              <a:t>3 N</a:t>
            </a:r>
            <a:endParaRPr lang="zh-CN" altLang="en-US" sz="2800" b="1" dirty="0">
              <a:latin typeface="Times New Roman" panose="02020603050405020304" pitchFamily="18" charset="0"/>
              <a:ea typeface="华文楷体" panose="02010600040101010101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5830" y="3890645"/>
            <a:ext cx="2684780" cy="5187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华文楷体" panose="02010600040101010101" charset="-122"/>
              </a:rPr>
              <a:t>桌面的受力面积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47460" y="3947795"/>
            <a:ext cx="2487295" cy="5187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 i="1">
                <a:latin typeface="Times New Roman" panose="02020603050405020304" pitchFamily="18" charset="0"/>
                <a:ea typeface="华文楷体" panose="02010600040101010101" charset="-122"/>
              </a:rPr>
              <a:t>S</a:t>
            </a:r>
            <a:r>
              <a:rPr lang="zh-CN" altLang="en-US" sz="2800" b="1" dirty="0">
                <a:latin typeface="Times New Roman" panose="02020603050405020304" pitchFamily="18" charset="0"/>
                <a:ea typeface="华文楷体" panose="02010600040101010101" charset="-122"/>
              </a:rPr>
              <a:t>＝</a:t>
            </a:r>
            <a:r>
              <a:rPr lang="en-US" altLang="zh-CN" sz="2800" b="1">
                <a:latin typeface="Times New Roman" panose="02020603050405020304" pitchFamily="18" charset="0"/>
                <a:ea typeface="华文楷体" panose="02010600040101010101" charset="-122"/>
              </a:rPr>
              <a:t>5 × 10</a:t>
            </a:r>
            <a:r>
              <a:rPr lang="en-US" altLang="zh-CN" sz="2800" b="1" baseline="30000">
                <a:latin typeface="Times New Roman" panose="02020603050405020304" pitchFamily="18" charset="0"/>
                <a:ea typeface="华文楷体" panose="02010600040101010101" charset="-122"/>
              </a:rPr>
              <a:t>-2 </a:t>
            </a:r>
            <a:r>
              <a:rPr lang="en-US" altLang="zh-CN" sz="2800" b="1">
                <a:latin typeface="Times New Roman" panose="02020603050405020304" pitchFamily="18" charset="0"/>
                <a:ea typeface="华文楷体" panose="02010600040101010101" charset="-122"/>
              </a:rPr>
              <a:t>m</a:t>
            </a:r>
            <a:r>
              <a:rPr lang="en-US" altLang="zh-CN" sz="2800" b="1" baseline="30000">
                <a:latin typeface="Times New Roman" panose="02020603050405020304" pitchFamily="18" charset="0"/>
                <a:ea typeface="华文楷体" panose="02010600040101010101" charset="-122"/>
              </a:rPr>
              <a:t>2</a:t>
            </a:r>
            <a:endParaRPr lang="zh-CN" altLang="en-US" sz="2800" b="1" dirty="0">
              <a:latin typeface="Times New Roman" panose="02020603050405020304" pitchFamily="18" charset="0"/>
              <a:ea typeface="华文楷体" panose="02010600040101010101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10280" y="4538345"/>
            <a:ext cx="1612900" cy="5187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华文楷体" panose="02010600040101010101" charset="-122"/>
              </a:rPr>
              <a:t>所以压强</a:t>
            </a:r>
          </a:p>
        </p:txBody>
      </p:sp>
      <p:graphicFrame>
        <p:nvGraphicFramePr>
          <p:cNvPr id="3074" name="对象 3073"/>
          <p:cNvGraphicFramePr>
            <a:graphicFrameLocks/>
          </p:cNvGraphicFramePr>
          <p:nvPr/>
        </p:nvGraphicFramePr>
        <p:xfrm>
          <a:off x="5299710" y="4723765"/>
          <a:ext cx="4668520" cy="1050925"/>
        </p:xfrm>
        <a:graphic>
          <a:graphicData uri="http://schemas.openxmlformats.org/presentationml/2006/ole">
            <p:oleObj spid="_x0000_s18433" r:id="rId4" imgW="1853396" imgH="431613" progId="">
              <p:embed/>
            </p:oleObj>
          </a:graphicData>
        </a:graphic>
      </p:graphicFrame>
      <p:sp>
        <p:nvSpPr>
          <p:cNvPr id="3085" name="TextBox 10"/>
          <p:cNvSpPr txBox="1"/>
          <p:nvPr/>
        </p:nvSpPr>
        <p:spPr>
          <a:xfrm>
            <a:off x="2602230" y="5835015"/>
            <a:ext cx="5761355" cy="5194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华文楷体" panose="02010600040101010101" charset="-122"/>
              </a:rPr>
              <a:t>答：书对桌面的压强为</a:t>
            </a:r>
            <a:r>
              <a:rPr lang="en-US" altLang="zh-CN" sz="2800" b="1">
                <a:latin typeface="Times New Roman" panose="02020603050405020304" pitchFamily="18" charset="0"/>
                <a:ea typeface="华文楷体" panose="02010600040101010101" charset="-122"/>
              </a:rPr>
              <a:t>60 Pa</a:t>
            </a:r>
            <a:r>
              <a:rPr lang="zh-CN" altLang="en-US" sz="2800" b="1" dirty="0">
                <a:latin typeface="华文楷体" panose="02010600040101010101" charset="-122"/>
                <a:ea typeface="华文楷体" panose="02010600040101010101" charset="-122"/>
              </a:rPr>
              <a:t>。</a:t>
            </a:r>
          </a:p>
        </p:txBody>
      </p:sp>
      <p:sp>
        <p:nvSpPr>
          <p:cNvPr id="16403" name="矩形 4"/>
          <p:cNvSpPr/>
          <p:nvPr/>
        </p:nvSpPr>
        <p:spPr>
          <a:xfrm>
            <a:off x="0" y="790575"/>
            <a:ext cx="1674813" cy="5508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eaLnBrk="0" hangingPunct="0"/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运用巩固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  <p:bldP spid="3080" grpId="0"/>
      <p:bldP spid="6" grpId="0"/>
      <p:bldP spid="7" grpId="0"/>
      <p:bldP spid="8" grpId="0"/>
      <p:bldP spid="9" grpId="0"/>
      <p:bldP spid="30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{E4A43751-A6B9-4E42-8A48-53D962129448}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115" y="1703705"/>
            <a:ext cx="2590800" cy="1758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354580" y="989330"/>
            <a:ext cx="1621155" cy="52324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想想议议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61610" y="989330"/>
            <a:ext cx="5215255" cy="15367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华文楷体" panose="02010600040101010101" charset="-122"/>
              </a:rPr>
              <a:t>拖拉机在泥泞的田里工作，为了不陷进土里，我们用了什么办法减小它对地面的压强？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9710" y="2773680"/>
            <a:ext cx="4542155" cy="59055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</a:rPr>
              <a:t>类似的事例你还知道哪些？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+mn-cs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904490" y="3632835"/>
            <a:ext cx="3286125" cy="2880995"/>
            <a:chOff x="1071538" y="3643314"/>
            <a:chExt cx="3286148" cy="2880674"/>
          </a:xfrm>
        </p:grpSpPr>
        <p:grpSp>
          <p:nvGrpSpPr>
            <p:cNvPr id="4109" name="Group 30"/>
            <p:cNvGrpSpPr/>
            <p:nvPr/>
          </p:nvGrpSpPr>
          <p:grpSpPr>
            <a:xfrm>
              <a:off x="1071538" y="3643314"/>
              <a:ext cx="3286148" cy="2418109"/>
              <a:chOff x="3935" y="2767"/>
              <a:chExt cx="1825" cy="1553"/>
            </a:xfrm>
          </p:grpSpPr>
          <p:pic>
            <p:nvPicPr>
              <p:cNvPr id="4111" name="Picture 31" descr="坦克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935" y="2767"/>
                <a:ext cx="1825" cy="155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12" name="Text Box 32"/>
              <p:cNvSpPr txBox="1"/>
              <p:nvPr/>
            </p:nvSpPr>
            <p:spPr>
              <a:xfrm>
                <a:off x="4164" y="2844"/>
                <a:ext cx="348" cy="36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altLang="zh-CN" sz="3600">
                  <a:solidFill>
                    <a:srgbClr val="FF00FF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785918" y="6000768"/>
              <a:ext cx="1980029" cy="52322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坦克的履带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976110" y="3561080"/>
            <a:ext cx="3076575" cy="3000375"/>
            <a:chOff x="5143504" y="3571876"/>
            <a:chExt cx="3076575" cy="3000396"/>
          </a:xfrm>
        </p:grpSpPr>
        <p:graphicFrame>
          <p:nvGraphicFramePr>
            <p:cNvPr id="4099" name="对象 4098"/>
            <p:cNvGraphicFramePr>
              <a:graphicFrameLocks/>
            </p:cNvGraphicFramePr>
            <p:nvPr/>
          </p:nvGraphicFramePr>
          <p:xfrm>
            <a:off x="5143504" y="3571876"/>
            <a:ext cx="3076575" cy="2476500"/>
          </p:xfrm>
          <a:graphic>
            <a:graphicData uri="http://schemas.openxmlformats.org/presentationml/2006/ole">
              <p:oleObj spid="_x0000_s19457" r:id="rId5" imgW="2505425" imgH="3780952" progId="PBrush">
                <p:embed/>
              </p:oleObj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5572132" y="6049052"/>
              <a:ext cx="2339102" cy="52322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铁轨下铺枕木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6403" name="矩形 4"/>
          <p:cNvSpPr/>
          <p:nvPr/>
        </p:nvSpPr>
        <p:spPr>
          <a:xfrm>
            <a:off x="0" y="790575"/>
            <a:ext cx="1674813" cy="5508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eaLnBrk="0" hangingPunct="0"/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讲授新知识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277745" y="3644900"/>
            <a:ext cx="2767330" cy="2881630"/>
            <a:chOff x="857224" y="3571876"/>
            <a:chExt cx="2767755" cy="2880674"/>
          </a:xfrm>
        </p:grpSpPr>
        <p:pic>
          <p:nvPicPr>
            <p:cNvPr id="5132" name="Picture 6" descr="http://ws08.mbbimg.cn/disini/201106/14/12030093/12030093_08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7224" y="3571876"/>
              <a:ext cx="2767755" cy="28575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1000100" y="5929330"/>
              <a:ext cx="2348720" cy="52322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宽大的书包带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920875" y="1002030"/>
            <a:ext cx="3441700" cy="2880995"/>
            <a:chOff x="500034" y="928670"/>
            <a:chExt cx="3442096" cy="2880674"/>
          </a:xfrm>
        </p:grpSpPr>
        <p:graphicFrame>
          <p:nvGraphicFramePr>
            <p:cNvPr id="5122" name="对象 5121"/>
            <p:cNvGraphicFramePr>
              <a:graphicFrameLocks/>
            </p:cNvGraphicFramePr>
            <p:nvPr/>
          </p:nvGraphicFramePr>
          <p:xfrm>
            <a:off x="500034" y="928670"/>
            <a:ext cx="3442096" cy="2571768"/>
          </p:xfrm>
          <a:graphic>
            <a:graphicData uri="http://schemas.openxmlformats.org/presentationml/2006/ole">
              <p:oleObj spid="_x0000_s20481" r:id="rId4" imgW="4086795" imgH="3219899" progId="PBrush">
                <p:embed/>
              </p:oleObj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1234649" y="3286124"/>
              <a:ext cx="1980029" cy="52322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房屋的地基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421120" y="3644900"/>
            <a:ext cx="3810000" cy="2990850"/>
            <a:chOff x="5000628" y="3571876"/>
            <a:chExt cx="3810000" cy="2990850"/>
          </a:xfrm>
        </p:grpSpPr>
        <p:pic>
          <p:nvPicPr>
            <p:cNvPr id="5129" name="Picture 4" descr="http://sheryoworks.free.fr/truckstore/prev/2005159182251278336_rs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00628" y="3571876"/>
              <a:ext cx="3810000" cy="29908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5000628" y="5929330"/>
              <a:ext cx="3775393" cy="52322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重型卡车装有很多车轮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421120" y="930275"/>
            <a:ext cx="3851275" cy="2929255"/>
            <a:chOff x="5000628" y="857232"/>
            <a:chExt cx="3851275" cy="2928958"/>
          </a:xfrm>
        </p:grpSpPr>
        <p:pic>
          <p:nvPicPr>
            <p:cNvPr id="5127" name="Picture 7" descr="DSCN2922"/>
            <p:cNvPicPr>
              <a:picLocks noChangeAspect="1"/>
            </p:cNvPicPr>
            <p:nvPr/>
          </p:nvPicPr>
          <p:blipFill>
            <a:blip r:embed="rId6" cstate="print"/>
            <a:srcRect b="12598"/>
            <a:stretch>
              <a:fillRect/>
            </a:stretch>
          </p:blipFill>
          <p:spPr>
            <a:xfrm>
              <a:off x="5000628" y="857232"/>
              <a:ext cx="3851275" cy="264320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5786446" y="3262970"/>
              <a:ext cx="2339102" cy="52322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螺丝下的垫圈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7565" y="1164590"/>
            <a:ext cx="3856355" cy="579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Calibri" panose="020F0502020204030204" pitchFamily="34" charset="0"/>
              </a:rPr>
              <a:t>三、减小或增大压强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07590" y="1741170"/>
            <a:ext cx="7150100" cy="6045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>
                <a:latin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宋体" panose="02010600030101010101" pitchFamily="2" charset="-122"/>
              </a:rPr>
              <a:t>．减小压强可以减小压力或增大受力面积。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26310" y="2502535"/>
            <a:ext cx="1627505" cy="52324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练一练：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26" name="TextBox 4"/>
          <p:cNvSpPr txBox="1"/>
          <p:nvPr/>
        </p:nvSpPr>
        <p:spPr>
          <a:xfrm>
            <a:off x="2199640" y="3252470"/>
            <a:ext cx="8067675" cy="544195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F7964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华文楷体" panose="02010600040101010101" charset="-122"/>
              </a:rPr>
              <a:t>为什么我们会觉得坐软沙发比坐硬板凳要舒服呢？</a:t>
            </a:r>
          </a:p>
        </p:txBody>
      </p:sp>
      <p:sp>
        <p:nvSpPr>
          <p:cNvPr id="30727" name="TextBox 5"/>
          <p:cNvSpPr txBox="1"/>
          <p:nvPr/>
        </p:nvSpPr>
        <p:spPr>
          <a:xfrm>
            <a:off x="2252345" y="4117340"/>
            <a:ext cx="8072120" cy="2171700"/>
          </a:xfrm>
          <a:prstGeom prst="rect">
            <a:avLst/>
          </a:prstGeom>
          <a:gradFill rotWithShape="1">
            <a:gsLst>
              <a:gs pos="0">
                <a:srgbClr val="9EEAFF">
                  <a:alpha val="100000"/>
                </a:srgbClr>
              </a:gs>
              <a:gs pos="35001">
                <a:srgbClr val="BBEFFF">
                  <a:alpha val="100000"/>
                </a:srgbClr>
              </a:gs>
              <a:gs pos="100000">
                <a:srgbClr val="E4F9FF">
                  <a:alpha val="100000"/>
                </a:srgbClr>
              </a:gs>
            </a:gsLst>
            <a:lin ang="16200000" scaled="1"/>
            <a:tileRect/>
          </a:gradFill>
          <a:ln w="28575" cap="flat" cmpd="sng">
            <a:solidFill>
              <a:srgbClr val="46AAC5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华文楷体" panose="02010600040101010101" charset="-122"/>
              </a:rPr>
              <a:t>那是因为沙发受力形变后，与人体的接触面积大；板凳不怎么形变，与人体的接触面积小。根据压强的知识可知，沙发对人体的压强较小，所以人感觉舒服。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0726" grpId="0" bldLvl="0" animBg="1"/>
      <p:bldP spid="3072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9_29093_fb7c1ffa72597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0120" y="1940560"/>
            <a:ext cx="2927350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730875" y="1926590"/>
            <a:ext cx="4286250" cy="14116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/>
            <a:r>
              <a:rPr lang="zh-CN" altLang="en-US" sz="2800" b="1" dirty="0">
                <a:solidFill>
                  <a:srgbClr val="FFFFFF"/>
                </a:solidFill>
                <a:latin typeface="宋体" panose="02010600030101010101" pitchFamily="2" charset="-122"/>
                <a:ea typeface="华文楷体" panose="02010600040101010101" charset="-122"/>
              </a:rPr>
              <a:t>使用菜刀切菜时，我们又用了什么办法增大刀对菜的压强的？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57850" y="3510915"/>
            <a:ext cx="4542155" cy="59055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</a:rPr>
              <a:t>类似的事例你还知道哪些？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36750" y="1155065"/>
            <a:ext cx="7506970" cy="5187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</a:rPr>
              <a:t>．增大压强可以增大压力或者减小受力面积。</a:t>
            </a:r>
          </a:p>
        </p:txBody>
      </p:sp>
      <p:grpSp>
        <p:nvGrpSpPr>
          <p:cNvPr id="9244" name="组合 9243"/>
          <p:cNvGrpSpPr/>
          <p:nvPr/>
        </p:nvGrpSpPr>
        <p:grpSpPr>
          <a:xfrm>
            <a:off x="4289425" y="4231640"/>
            <a:ext cx="3023870" cy="2219325"/>
            <a:chOff x="1837" y="2523"/>
            <a:chExt cx="1905" cy="1398"/>
          </a:xfrm>
        </p:grpSpPr>
        <p:pic>
          <p:nvPicPr>
            <p:cNvPr id="9231" name="图片 9230" descr="注射器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7" y="2523"/>
              <a:ext cx="1905" cy="139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2699" y="3566"/>
              <a:ext cx="1032" cy="34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pPr lvl="0"/>
              <a:r>
                <a:rPr lang="zh-CN" altLang="en-US" sz="28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注射针尖</a:t>
              </a:r>
            </a:p>
          </p:txBody>
        </p:sp>
      </p:grpSp>
      <p:grpSp>
        <p:nvGrpSpPr>
          <p:cNvPr id="9240" name="组合 9239"/>
          <p:cNvGrpSpPr/>
          <p:nvPr/>
        </p:nvGrpSpPr>
        <p:grpSpPr>
          <a:xfrm>
            <a:off x="1372870" y="4231640"/>
            <a:ext cx="2879725" cy="2254250"/>
            <a:chOff x="0" y="2523"/>
            <a:chExt cx="1814" cy="1420"/>
          </a:xfrm>
        </p:grpSpPr>
        <p:pic>
          <p:nvPicPr>
            <p:cNvPr id="9233" name="图片 9232" descr="安全锤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523"/>
              <a:ext cx="1814" cy="14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226" name="TextBox 14"/>
            <p:cNvSpPr txBox="1"/>
            <p:nvPr/>
          </p:nvSpPr>
          <p:spPr>
            <a:xfrm>
              <a:off x="862" y="3586"/>
              <a:ext cx="884" cy="343"/>
            </a:xfrm>
            <a:prstGeom prst="rect">
              <a:avLst/>
            </a:prstGeom>
            <a:solidFill>
              <a:schemeClr val="bg1"/>
            </a:solidFill>
            <a:ln w="25400" cap="flat" cmpd="sng">
              <a:solidFill>
                <a:srgbClr val="F7964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r>
                <a:rPr lang="zh-CN" altLang="en-US" sz="28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破窗锤</a:t>
              </a:r>
            </a:p>
          </p:txBody>
        </p:sp>
      </p:grpSp>
      <p:grpSp>
        <p:nvGrpSpPr>
          <p:cNvPr id="9243" name="组合 9242"/>
          <p:cNvGrpSpPr/>
          <p:nvPr/>
        </p:nvGrpSpPr>
        <p:grpSpPr>
          <a:xfrm>
            <a:off x="7385050" y="4231640"/>
            <a:ext cx="2952750" cy="2249170"/>
            <a:chOff x="3787" y="2523"/>
            <a:chExt cx="1860" cy="1417"/>
          </a:xfrm>
        </p:grpSpPr>
        <p:pic>
          <p:nvPicPr>
            <p:cNvPr id="9238" name="图片 9237" descr="滑冰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87" y="2523"/>
              <a:ext cx="1860" cy="141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239" name="TextBox 10"/>
            <p:cNvSpPr txBox="1"/>
            <p:nvPr/>
          </p:nvSpPr>
          <p:spPr>
            <a:xfrm>
              <a:off x="5057" y="3566"/>
              <a:ext cx="582" cy="343"/>
            </a:xfrm>
            <a:prstGeom prst="rect">
              <a:avLst/>
            </a:prstGeom>
            <a:solidFill>
              <a:schemeClr val="bg1"/>
            </a:solidFill>
            <a:ln w="25400" cap="flat" cmpd="sng">
              <a:solidFill>
                <a:srgbClr val="F7964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r>
                <a:rPr lang="zh-CN" altLang="en-US" sz="28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冰刀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7115" y="1065530"/>
            <a:ext cx="1826260" cy="58483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本课小结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3798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32365" y="280035"/>
            <a:ext cx="882650" cy="7321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9" name="图片 3379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4820" y="1910715"/>
            <a:ext cx="6911975" cy="45097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800" name="文本框 33799"/>
          <p:cNvSpPr txBox="1"/>
          <p:nvPr/>
        </p:nvSpPr>
        <p:spPr>
          <a:xfrm>
            <a:off x="4503420" y="2053590"/>
            <a:ext cx="4824095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</a:rPr>
              <a:t>压力的作用效果与压力的大小和受力面积有关</a:t>
            </a:r>
          </a:p>
        </p:txBody>
      </p:sp>
      <p:sp>
        <p:nvSpPr>
          <p:cNvPr id="33801" name="文本框 33800"/>
          <p:cNvSpPr txBox="1"/>
          <p:nvPr/>
        </p:nvSpPr>
        <p:spPr>
          <a:xfrm>
            <a:off x="4517390" y="3279140"/>
            <a:ext cx="2087880" cy="5187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</a:rPr>
              <a:t>压强的定义</a:t>
            </a:r>
          </a:p>
        </p:txBody>
      </p:sp>
      <p:sp>
        <p:nvSpPr>
          <p:cNvPr id="33802" name="文本框 33801"/>
          <p:cNvSpPr txBox="1"/>
          <p:nvPr/>
        </p:nvSpPr>
        <p:spPr>
          <a:xfrm>
            <a:off x="4517390" y="3820160"/>
            <a:ext cx="2087880" cy="5194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</a:rPr>
              <a:t>压强的公式</a:t>
            </a:r>
          </a:p>
        </p:txBody>
      </p:sp>
      <p:sp>
        <p:nvSpPr>
          <p:cNvPr id="33803" name="文本框 33802"/>
          <p:cNvSpPr txBox="1"/>
          <p:nvPr/>
        </p:nvSpPr>
        <p:spPr>
          <a:xfrm>
            <a:off x="4517390" y="4358640"/>
            <a:ext cx="2087880" cy="5187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</a:rPr>
              <a:t>压强的单位</a:t>
            </a:r>
          </a:p>
        </p:txBody>
      </p:sp>
      <p:sp>
        <p:nvSpPr>
          <p:cNvPr id="33807" name="文本框 33806"/>
          <p:cNvSpPr txBox="1"/>
          <p:nvPr/>
        </p:nvSpPr>
        <p:spPr>
          <a:xfrm>
            <a:off x="4589145" y="5241290"/>
            <a:ext cx="2807970" cy="5187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</a:rPr>
              <a:t>增大压强的方法</a:t>
            </a:r>
          </a:p>
        </p:txBody>
      </p:sp>
      <p:sp>
        <p:nvSpPr>
          <p:cNvPr id="33810" name="文本框 33809"/>
          <p:cNvSpPr txBox="1"/>
          <p:nvPr/>
        </p:nvSpPr>
        <p:spPr>
          <a:xfrm>
            <a:off x="4589145" y="5765165"/>
            <a:ext cx="2807970" cy="5187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</a:rPr>
              <a:t>减小压强的方法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5950" y="1060450"/>
            <a:ext cx="1261745" cy="52324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/>
            <a:r>
              <a:rPr lang="zh-CN" alt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练习</a:t>
            </a:r>
          </a:p>
        </p:txBody>
      </p:sp>
      <p:sp>
        <p:nvSpPr>
          <p:cNvPr id="4" name="Rectangle 3"/>
          <p:cNvSpPr txBox="1">
            <a:spLocks noRot="1"/>
          </p:cNvSpPr>
          <p:nvPr/>
        </p:nvSpPr>
        <p:spPr>
          <a:xfrm>
            <a:off x="1630680" y="1751965"/>
            <a:ext cx="8714105" cy="4495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</a:rPr>
              <a:t>．如图所示，</a:t>
            </a:r>
            <a:r>
              <a:rPr lang="en-US" altLang="zh-CN" sz="2800" b="1">
                <a:latin typeface="Times New Roman" panose="02020603050405020304" pitchFamily="18" charset="0"/>
              </a:rPr>
              <a:t>A</a:t>
            </a:r>
            <a:r>
              <a:rPr lang="zh-CN" altLang="en-US" sz="2800" b="1" dirty="0">
                <a:latin typeface="Times New Roman" panose="02020603050405020304" pitchFamily="18" charset="0"/>
              </a:rPr>
              <a:t>、</a:t>
            </a:r>
            <a:r>
              <a:rPr lang="en-US" altLang="zh-CN" sz="2800" b="1">
                <a:latin typeface="Times New Roman" panose="02020603050405020304" pitchFamily="18" charset="0"/>
              </a:rPr>
              <a:t>B</a:t>
            </a:r>
            <a:r>
              <a:rPr lang="zh-CN" altLang="en-US" sz="2800" b="1" dirty="0">
                <a:latin typeface="Times New Roman" panose="02020603050405020304" pitchFamily="18" charset="0"/>
              </a:rPr>
              <a:t>、</a:t>
            </a:r>
            <a:r>
              <a:rPr lang="en-US" altLang="zh-CN" sz="2800" b="1">
                <a:latin typeface="Times New Roman" panose="02020603050405020304" pitchFamily="18" charset="0"/>
              </a:rPr>
              <a:t>C</a:t>
            </a:r>
            <a:r>
              <a:rPr lang="zh-CN" altLang="en-US" sz="2800" b="1" dirty="0">
                <a:latin typeface="Times New Roman" panose="02020603050405020304" pitchFamily="18" charset="0"/>
              </a:rPr>
              <a:t>三个实心物体的体积、密度均相同，它们对水平桌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面的压力分别为</a:t>
            </a:r>
            <a:r>
              <a:rPr lang="en-US" altLang="zh-CN" sz="2800" b="1" i="1">
                <a:latin typeface="Times New Roman" panose="02020603050405020304" pitchFamily="18" charset="0"/>
              </a:rPr>
              <a:t>F</a:t>
            </a:r>
            <a:r>
              <a:rPr lang="en-US" altLang="zh-CN" sz="2800" b="1" baseline="-25000">
                <a:latin typeface="Times New Roman" panose="02020603050405020304" pitchFamily="18" charset="0"/>
              </a:rPr>
              <a:t>A</a:t>
            </a:r>
            <a:r>
              <a:rPr lang="zh-CN" altLang="en-US" sz="2800" b="1" dirty="0">
                <a:latin typeface="Times New Roman" panose="02020603050405020304" pitchFamily="18" charset="0"/>
              </a:rPr>
              <a:t>、</a:t>
            </a:r>
            <a:r>
              <a:rPr lang="en-US" altLang="zh-CN" sz="2800" b="1" i="1">
                <a:latin typeface="Times New Roman" panose="02020603050405020304" pitchFamily="18" charset="0"/>
              </a:rPr>
              <a:t>F</a:t>
            </a:r>
            <a:r>
              <a:rPr lang="en-US" altLang="zh-CN" sz="2800" b="1" baseline="-25000">
                <a:latin typeface="Times New Roman" panose="02020603050405020304" pitchFamily="18" charset="0"/>
              </a:rPr>
              <a:t>B</a:t>
            </a:r>
            <a:r>
              <a:rPr lang="zh-CN" altLang="en-US" sz="2800" b="1" dirty="0">
                <a:latin typeface="Times New Roman" panose="02020603050405020304" pitchFamily="18" charset="0"/>
              </a:rPr>
              <a:t>、</a:t>
            </a:r>
          </a:p>
          <a:p>
            <a:pPr>
              <a:lnSpc>
                <a:spcPct val="130000"/>
              </a:lnSpc>
            </a:pPr>
            <a:r>
              <a:rPr lang="en-US" altLang="zh-CN" sz="2800" b="1" i="1">
                <a:latin typeface="Times New Roman" panose="02020603050405020304" pitchFamily="18" charset="0"/>
              </a:rPr>
              <a:t>F</a:t>
            </a:r>
            <a:r>
              <a:rPr lang="en-US" altLang="zh-CN" sz="2800" b="1" baseline="-25000">
                <a:latin typeface="Times New Roman" panose="02020603050405020304" pitchFamily="18" charset="0"/>
              </a:rPr>
              <a:t>C</a:t>
            </a:r>
            <a:r>
              <a:rPr lang="zh-CN" altLang="en-US" sz="2800" b="1" dirty="0">
                <a:latin typeface="Times New Roman" panose="02020603050405020304" pitchFamily="18" charset="0"/>
              </a:rPr>
              <a:t>，它们对桌面的压强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分别为</a:t>
            </a:r>
            <a:r>
              <a:rPr lang="en-US" altLang="zh-CN" sz="2800" b="1" i="1" err="1">
                <a:latin typeface="Times New Roman" panose="02020603050405020304" pitchFamily="18" charset="0"/>
              </a:rPr>
              <a:t>p</a:t>
            </a:r>
            <a:r>
              <a:rPr lang="en-US" altLang="zh-CN" sz="2800" b="1" baseline="-25000" err="1">
                <a:latin typeface="Times New Roman" panose="02020603050405020304" pitchFamily="18" charset="0"/>
              </a:rPr>
              <a:t>A</a:t>
            </a:r>
            <a:r>
              <a:rPr lang="zh-CN" altLang="en-US" sz="2800" b="1" dirty="0">
                <a:latin typeface="Times New Roman" panose="02020603050405020304" pitchFamily="18" charset="0"/>
              </a:rPr>
              <a:t>、</a:t>
            </a:r>
            <a:r>
              <a:rPr lang="en-US" altLang="zh-CN" sz="2800" b="1" i="1" err="1">
                <a:latin typeface="Times New Roman" panose="02020603050405020304" pitchFamily="18" charset="0"/>
              </a:rPr>
              <a:t>p</a:t>
            </a:r>
            <a:r>
              <a:rPr lang="en-US" altLang="zh-CN" sz="2800" b="1" baseline="-25000" err="1">
                <a:latin typeface="Times New Roman" panose="02020603050405020304" pitchFamily="18" charset="0"/>
              </a:rPr>
              <a:t>B</a:t>
            </a:r>
            <a:r>
              <a:rPr lang="zh-CN" altLang="en-US" sz="2800" b="1" dirty="0">
                <a:latin typeface="Times New Roman" panose="02020603050405020304" pitchFamily="18" charset="0"/>
              </a:rPr>
              <a:t>、</a:t>
            </a:r>
            <a:r>
              <a:rPr lang="en-US" altLang="zh-CN" sz="2800" b="1" i="1" err="1">
                <a:latin typeface="Times New Roman" panose="02020603050405020304" pitchFamily="18" charset="0"/>
              </a:rPr>
              <a:t>p</a:t>
            </a:r>
            <a:r>
              <a:rPr lang="en-US" altLang="zh-CN" sz="2800" b="1" baseline="-25000" err="1">
                <a:latin typeface="Times New Roman" panose="02020603050405020304" pitchFamily="18" charset="0"/>
              </a:rPr>
              <a:t>C</a:t>
            </a:r>
            <a:r>
              <a:rPr lang="zh-CN" altLang="en-US" sz="2800" b="1" dirty="0">
                <a:latin typeface="Times New Roman" panose="02020603050405020304" pitchFamily="18" charset="0"/>
              </a:rPr>
              <a:t>。则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三个压力的大小关系是</a:t>
            </a:r>
            <a:r>
              <a:rPr lang="zh-CN" altLang="en-US" sz="2800" b="1" u="sng" dirty="0">
                <a:latin typeface="Times New Roman" panose="02020603050405020304" pitchFamily="18" charset="0"/>
              </a:rPr>
              <a:t>     　　　　　　　</a:t>
            </a:r>
            <a:r>
              <a:rPr lang="zh-CN" altLang="en-US" sz="2800" b="1" dirty="0">
                <a:latin typeface="Times New Roman" panose="02020603050405020304" pitchFamily="18" charset="0"/>
              </a:rPr>
              <a:t>，压强自小到大的顺序是</a:t>
            </a:r>
            <a:r>
              <a:rPr lang="zh-CN" altLang="en-US" sz="2800" b="1" u="sng" dirty="0">
                <a:latin typeface="Times New Roman" panose="02020603050405020304" pitchFamily="18" charset="0"/>
              </a:rPr>
              <a:t>         　　　　　　</a:t>
            </a:r>
            <a:r>
              <a:rPr lang="zh-CN" altLang="en-US" sz="2800" b="1" dirty="0"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34822" name="Text Box 5"/>
          <p:cNvSpPr txBox="1"/>
          <p:nvPr/>
        </p:nvSpPr>
        <p:spPr>
          <a:xfrm>
            <a:off x="4296410" y="3034665"/>
            <a:ext cx="2879725" cy="3663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zh-CN" altLang="zh-CN" dirty="0">
              <a:latin typeface="Calibri" panose="020F0502020204030204" pitchFamily="34" charset="0"/>
            </a:endParaRPr>
          </a:p>
        </p:txBody>
      </p:sp>
      <p:sp>
        <p:nvSpPr>
          <p:cNvPr id="7" name="Text Box 7"/>
          <p:cNvSpPr txBox="1"/>
          <p:nvPr/>
        </p:nvSpPr>
        <p:spPr>
          <a:xfrm>
            <a:off x="5591810" y="4466590"/>
            <a:ext cx="2807970" cy="579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CN" sz="32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CN" sz="32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CN" sz="32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8" name="Text Box 8"/>
          <p:cNvSpPr txBox="1"/>
          <p:nvPr/>
        </p:nvSpPr>
        <p:spPr>
          <a:xfrm>
            <a:off x="4180205" y="5031740"/>
            <a:ext cx="2663825" cy="579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b="1" i="1" err="1">
                <a:solidFill>
                  <a:srgbClr val="FF0000"/>
                </a:solidFill>
                <a:latin typeface="Times New Roman" panose="02020603050405020304" pitchFamily="18" charset="0"/>
              </a:rPr>
              <a:t>p</a:t>
            </a:r>
            <a:r>
              <a:rPr lang="en-US" altLang="zh-CN" sz="3200" b="1" baseline="-25000" err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＜</a:t>
            </a:r>
            <a:r>
              <a:rPr lang="zh-CN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 i="1" err="1">
                <a:solidFill>
                  <a:srgbClr val="FF0000"/>
                </a:solidFill>
                <a:latin typeface="Times New Roman" panose="02020603050405020304" pitchFamily="18" charset="0"/>
              </a:rPr>
              <a:t>p</a:t>
            </a:r>
            <a:r>
              <a:rPr lang="en-US" altLang="zh-CN" sz="3200" b="1" baseline="-25000" err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＜</a:t>
            </a:r>
            <a:r>
              <a:rPr lang="zh-CN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 sz="3200" b="1" i="1" err="1">
                <a:solidFill>
                  <a:srgbClr val="FF0000"/>
                </a:solidFill>
                <a:latin typeface="Times New Roman" panose="02020603050405020304" pitchFamily="18" charset="0"/>
              </a:rPr>
              <a:t>p</a:t>
            </a:r>
            <a:r>
              <a:rPr lang="en-US" altLang="zh-CN" sz="3200" b="1" baseline="-25000" err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en-US" altLang="zh-CN" sz="3200" b="1" baseline="-25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4837" name="组合 34836"/>
          <p:cNvGrpSpPr/>
          <p:nvPr/>
        </p:nvGrpSpPr>
        <p:grpSpPr>
          <a:xfrm>
            <a:off x="5880735" y="2453640"/>
            <a:ext cx="4175125" cy="1800225"/>
            <a:chOff x="2835" y="1525"/>
            <a:chExt cx="2630" cy="1134"/>
          </a:xfrm>
        </p:grpSpPr>
        <p:pic>
          <p:nvPicPr>
            <p:cNvPr id="34834" name="图片 3483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35" y="1525"/>
              <a:ext cx="2630" cy="113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35" name="文本框 34834"/>
            <p:cNvSpPr txBox="1"/>
            <p:nvPr/>
          </p:nvSpPr>
          <p:spPr>
            <a:xfrm>
              <a:off x="3151" y="2296"/>
              <a:ext cx="40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>
                  <a:latin typeface="Times New Roman" panose="02020603050405020304" pitchFamily="18" charset="0"/>
                </a:rPr>
                <a:t> A</a:t>
              </a:r>
            </a:p>
          </p:txBody>
        </p:sp>
        <p:sp>
          <p:nvSpPr>
            <p:cNvPr id="34836" name="文本框 34835"/>
            <p:cNvSpPr txBox="1"/>
            <p:nvPr/>
          </p:nvSpPr>
          <p:spPr>
            <a:xfrm>
              <a:off x="3878" y="2296"/>
              <a:ext cx="45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>
                  <a:latin typeface="Times New Roman" panose="02020603050405020304" pitchFamily="18" charset="0"/>
                </a:rPr>
                <a:t>  B</a:t>
              </a:r>
            </a:p>
          </p:txBody>
        </p:sp>
        <p:sp>
          <p:nvSpPr>
            <p:cNvPr id="34833" name="文本框 34832"/>
            <p:cNvSpPr txBox="1"/>
            <p:nvPr/>
          </p:nvSpPr>
          <p:spPr>
            <a:xfrm>
              <a:off x="4830" y="2296"/>
              <a:ext cx="45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>
                  <a:latin typeface="Times New Roman" panose="02020603050405020304" pitchFamily="18" charset="0"/>
                </a:rPr>
                <a:t> C</a:t>
              </a:r>
            </a:p>
          </p:txBody>
        </p:sp>
      </p:grpSp>
      <p:sp>
        <p:nvSpPr>
          <p:cNvPr id="16403" name="矩形 4"/>
          <p:cNvSpPr/>
          <p:nvPr/>
        </p:nvSpPr>
        <p:spPr>
          <a:xfrm>
            <a:off x="0" y="790575"/>
            <a:ext cx="1674813" cy="5508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eaLnBrk="0" hangingPunct="0"/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运用巩固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/>
          <p:nvPr/>
        </p:nvSpPr>
        <p:spPr>
          <a:xfrm>
            <a:off x="1927225" y="1056005"/>
            <a:ext cx="8331200" cy="21431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</a:rPr>
              <a:t>．人在走路时对地面的压力和压强</a:t>
            </a:r>
            <a:r>
              <a:rPr lang="en-US" altLang="zh-CN" sz="2800" b="1">
                <a:latin typeface="Times New Roman" panose="02020603050405020304" pitchFamily="18" charset="0"/>
              </a:rPr>
              <a:t>,</a:t>
            </a:r>
            <a:r>
              <a:rPr lang="zh-CN" altLang="en-US" sz="2800" b="1" dirty="0">
                <a:latin typeface="Times New Roman" panose="02020603050405020304" pitchFamily="18" charset="0"/>
              </a:rPr>
              <a:t>与人站立在地面时相比较 </a:t>
            </a:r>
            <a:r>
              <a:rPr lang="en-US" altLang="zh-CN" sz="2800" b="1">
                <a:latin typeface="宋体" panose="02010600030101010101" pitchFamily="2" charset="-122"/>
              </a:rPr>
              <a:t>(</a:t>
            </a:r>
            <a:r>
              <a:rPr lang="en-US" altLang="zh-CN" sz="2800" b="1">
                <a:latin typeface="Times New Roman" panose="02020603050405020304" pitchFamily="18" charset="0"/>
              </a:rPr>
              <a:t>         </a:t>
            </a:r>
            <a:r>
              <a:rPr lang="en-US" altLang="zh-CN" sz="2800" b="1">
                <a:latin typeface="宋体" panose="02010600030101010101" pitchFamily="2" charset="-122"/>
              </a:rPr>
              <a:t>)</a:t>
            </a:r>
            <a:r>
              <a:rPr lang="zh-CN" altLang="en-US" sz="2800" b="1" dirty="0">
                <a:latin typeface="宋体" panose="02010600030101010101" pitchFamily="2" charset="-122"/>
              </a:rPr>
              <a:t>。</a:t>
            </a: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A</a:t>
            </a:r>
            <a:r>
              <a:rPr lang="zh-CN" altLang="en-US" sz="2800" b="1" dirty="0">
                <a:latin typeface="Times New Roman" panose="02020603050405020304" pitchFamily="18" charset="0"/>
              </a:rPr>
              <a:t>．压力不变，压强改变</a:t>
            </a:r>
            <a:r>
              <a:rPr lang="en-US" altLang="zh-CN" sz="2800" b="1">
                <a:latin typeface="Times New Roman" panose="02020603050405020304" pitchFamily="18" charset="0"/>
              </a:rPr>
              <a:t>    B</a:t>
            </a:r>
            <a:r>
              <a:rPr lang="zh-CN" altLang="en-US" sz="2800" b="1" dirty="0">
                <a:latin typeface="Times New Roman" panose="02020603050405020304" pitchFamily="18" charset="0"/>
              </a:rPr>
              <a:t>．压力不变，压强不变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C</a:t>
            </a:r>
            <a:r>
              <a:rPr lang="zh-CN" altLang="en-US" sz="2800" b="1" dirty="0">
                <a:latin typeface="Times New Roman" panose="02020603050405020304" pitchFamily="18" charset="0"/>
              </a:rPr>
              <a:t>．压力改变，压强改变</a:t>
            </a:r>
            <a:r>
              <a:rPr lang="en-US" altLang="zh-CN" sz="2800" b="1">
                <a:latin typeface="Times New Roman" panose="02020603050405020304" pitchFamily="18" charset="0"/>
              </a:rPr>
              <a:t>    D</a:t>
            </a:r>
            <a:r>
              <a:rPr lang="zh-CN" altLang="en-US" sz="2800" b="1" dirty="0">
                <a:latin typeface="Times New Roman" panose="02020603050405020304" pitchFamily="18" charset="0"/>
              </a:rPr>
              <a:t>．压力改变，压强不变</a:t>
            </a:r>
            <a:endParaRPr lang="en-US" altLang="zh-CN" sz="2800" b="1">
              <a:latin typeface="Times New Roman" panose="02020603050405020304" pitchFamily="18" charset="0"/>
            </a:endParaRPr>
          </a:p>
        </p:txBody>
      </p:sp>
      <p:sp>
        <p:nvSpPr>
          <p:cNvPr id="3" name="Text Box 3"/>
          <p:cNvSpPr txBox="1"/>
          <p:nvPr/>
        </p:nvSpPr>
        <p:spPr>
          <a:xfrm>
            <a:off x="3800475" y="1560830"/>
            <a:ext cx="720725" cy="579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Ａ</a:t>
            </a:r>
          </a:p>
        </p:txBody>
      </p:sp>
      <p:sp>
        <p:nvSpPr>
          <p:cNvPr id="4" name="Rectangle 5"/>
          <p:cNvSpPr txBox="1">
            <a:spLocks noRot="1"/>
          </p:cNvSpPr>
          <p:nvPr/>
        </p:nvSpPr>
        <p:spPr>
          <a:xfrm>
            <a:off x="1927225" y="3776980"/>
            <a:ext cx="8533130" cy="231902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</a:rPr>
              <a:t>．小丽买了一只西瓜，她用塑料袋提回家，走了没多远，就感到手被塑料袋勒得很痛，根据我们学过的物理知识，请你帮助她找到解决问题的办法，并说明这样做的道理。</a:t>
            </a:r>
            <a:endParaRPr lang="en-US" altLang="zh-CN" sz="3200" b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4770" y="1184910"/>
            <a:ext cx="1569720" cy="6464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/>
            <a:r>
              <a:rPr lang="zh-CN" altLang="en-US" sz="3200" b="1" dirty="0">
                <a:solidFill>
                  <a:srgbClr val="FFFFFF"/>
                </a:solidFill>
                <a:latin typeface="宋体" panose="02010600030101010101" pitchFamily="2" charset="-122"/>
              </a:rPr>
              <a:t>做一做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91655" y="1399540"/>
            <a:ext cx="3437255" cy="5575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/>
            <a:r>
              <a:rPr lang="zh-CN" altLang="en-US" sz="2800" b="1" dirty="0">
                <a:solidFill>
                  <a:srgbClr val="FFFFFF"/>
                </a:solidFill>
                <a:latin typeface="宋体" panose="02010600030101010101" pitchFamily="2" charset="-122"/>
                <a:ea typeface="华文楷体" panose="02010600040101010101" charset="-122"/>
              </a:rPr>
              <a:t>如图做一做，试一试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91655" y="3756660"/>
            <a:ext cx="3857625" cy="9842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/>
            <a:r>
              <a:rPr lang="zh-CN" altLang="en-US" sz="2800" b="1" dirty="0">
                <a:solidFill>
                  <a:srgbClr val="FFFFFF"/>
                </a:solidFill>
                <a:latin typeface="宋体" panose="02010600030101010101" pitchFamily="2" charset="-122"/>
                <a:ea typeface="华文楷体" panose="02010600040101010101" charset="-122"/>
              </a:rPr>
              <a:t>两个手指的感受有什么不同？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91655" y="5185410"/>
            <a:ext cx="3857625" cy="9842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/>
            <a:r>
              <a:rPr lang="zh-CN" altLang="en-US" sz="2800" b="1" dirty="0">
                <a:solidFill>
                  <a:srgbClr val="FFFFFF"/>
                </a:solidFill>
                <a:latin typeface="宋体" panose="02010600030101010101" pitchFamily="2" charset="-122"/>
                <a:ea typeface="华文楷体" panose="02010600040101010101" charset="-122"/>
              </a:rPr>
              <a:t>观察两个手指的凹陷有什么不同？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91655" y="2327910"/>
            <a:ext cx="3857625" cy="9842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/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华文楷体" panose="02010600040101010101" charset="-122"/>
              </a:rPr>
              <a:t>两个手指的受力有什么不同？</a:t>
            </a:r>
          </a:p>
        </p:txBody>
      </p:sp>
      <p:grpSp>
        <p:nvGrpSpPr>
          <p:cNvPr id="14344" name="组合 8"/>
          <p:cNvGrpSpPr/>
          <p:nvPr/>
        </p:nvGrpSpPr>
        <p:grpSpPr>
          <a:xfrm>
            <a:off x="2514600" y="2179320"/>
            <a:ext cx="4125595" cy="4022725"/>
            <a:chOff x="280416" y="1853184"/>
            <a:chExt cx="4126992" cy="4021508"/>
          </a:xfrm>
        </p:grpSpPr>
        <p:pic>
          <p:nvPicPr>
            <p:cNvPr id="3" name="Picture 11" descr="Image0000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20" y="1857364"/>
              <a:ext cx="4114800" cy="31781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346" name="TextBox 7"/>
            <p:cNvSpPr txBox="1"/>
            <p:nvPr/>
          </p:nvSpPr>
          <p:spPr>
            <a:xfrm>
              <a:off x="499548" y="4928828"/>
              <a:ext cx="3572810" cy="9458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800" b="1" dirty="0">
                  <a:latin typeface="宋体" panose="02010600030101010101" pitchFamily="2" charset="-122"/>
                </a:rPr>
                <a:t>用两个手指用力向中间压一直铅笔</a:t>
              </a:r>
            </a:p>
          </p:txBody>
        </p:sp>
      </p:grpSp>
      <p:sp>
        <p:nvSpPr>
          <p:cNvPr id="15365" name="矩形 4"/>
          <p:cNvSpPr/>
          <p:nvPr/>
        </p:nvSpPr>
        <p:spPr>
          <a:xfrm>
            <a:off x="0" y="790575"/>
            <a:ext cx="1674813" cy="5508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eaLnBrk="0" hangingPunct="0"/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激发学习动机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na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720850"/>
            <a:ext cx="5501005" cy="4269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301875" y="871855"/>
            <a:ext cx="1569720" cy="6464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/>
            <a:r>
              <a:rPr lang="zh-CN" altLang="en-US" sz="3200" b="1" dirty="0">
                <a:solidFill>
                  <a:srgbClr val="FFFFFF"/>
                </a:solidFill>
                <a:latin typeface="宋体" panose="02010600030101010101" pitchFamily="2" charset="-122"/>
              </a:rPr>
              <a:t>想一想</a:t>
            </a:r>
          </a:p>
        </p:txBody>
      </p:sp>
      <p:sp>
        <p:nvSpPr>
          <p:cNvPr id="15365" name="TextBox 5"/>
          <p:cNvSpPr/>
          <p:nvPr/>
        </p:nvSpPr>
        <p:spPr>
          <a:xfrm>
            <a:off x="7669530" y="1572260"/>
            <a:ext cx="2879725" cy="2320925"/>
          </a:xfrm>
          <a:custGeom>
            <a:avLst/>
            <a:gdLst>
              <a:gd name="txL" fmla="*/ 111372 w 3071834"/>
              <a:gd name="txT" fmla="*/ 111372 h 2281476"/>
              <a:gd name="txR" fmla="*/ 2960462 w 3071834"/>
              <a:gd name="txB" fmla="*/ 2170104 h 2281476"/>
            </a:gdLst>
            <a:ahLst/>
            <a:cxnLst>
              <a:cxn ang="0">
                <a:pos x="3071834" y="1140738"/>
              </a:cxn>
              <a:cxn ang="5898240">
                <a:pos x="1535917" y="2281476"/>
              </a:cxn>
              <a:cxn ang="11796480">
                <a:pos x="0" y="1140738"/>
              </a:cxn>
              <a:cxn ang="17694720">
                <a:pos x="1535917" y="0"/>
              </a:cxn>
            </a:cxnLst>
            <a:rect l="txL" t="txT" r="txR" b="txB"/>
            <a:pathLst>
              <a:path w="3071834" h="2281476">
                <a:moveTo>
                  <a:pt x="380254" y="0"/>
                </a:moveTo>
                <a:lnTo>
                  <a:pt x="3071834" y="0"/>
                </a:lnTo>
                <a:lnTo>
                  <a:pt x="3071834" y="1901222"/>
                </a:lnTo>
                <a:arcTo wR="380254" hR="380254" stAng="0" swAng="5400000"/>
                <a:lnTo>
                  <a:pt x="0" y="2281476"/>
                </a:lnTo>
                <a:lnTo>
                  <a:pt x="0" y="380254"/>
                </a:lnTo>
                <a:arcTo wR="380254" hR="380254" stAng="-10800000" swAng="5400009"/>
                <a:close/>
              </a:path>
            </a:pathLst>
          </a:custGeom>
          <a:solidFill>
            <a:schemeClr val="bg1"/>
          </a:solidFill>
          <a:ln w="25400" cap="flat" cmpd="sng">
            <a:solidFill>
              <a:srgbClr val="F7964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54000" tIns="10800" rIns="18000" bIns="1080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华文楷体" panose="02010600040101010101" charset="-122"/>
              </a:rPr>
              <a:t>两个人对雪地的压力是差不多的，但压力的效果相同吗？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55560" y="4093210"/>
            <a:ext cx="2967355" cy="18224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>
              <a:lnSpc>
                <a:spcPct val="120000"/>
              </a:lnSpc>
            </a:pPr>
            <a:r>
              <a:rPr lang="zh-CN" altLang="en-US" sz="2800" b="1" dirty="0">
                <a:solidFill>
                  <a:srgbClr val="002060"/>
                </a:solidFill>
                <a:latin typeface="宋体" panose="02010600030101010101" pitchFamily="2" charset="-122"/>
                <a:ea typeface="华文楷体" panose="02010600040101010101" charset="-122"/>
              </a:rPr>
              <a:t>你觉得压力的作用效果与什么因素有关呢？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9510" y="2185035"/>
            <a:ext cx="908050" cy="5289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</a:rPr>
              <a:t>猜想</a:t>
            </a:r>
          </a:p>
        </p:txBody>
      </p:sp>
      <p:sp>
        <p:nvSpPr>
          <p:cNvPr id="16386" name="TextBox 2"/>
          <p:cNvSpPr txBox="1"/>
          <p:nvPr/>
        </p:nvSpPr>
        <p:spPr>
          <a:xfrm>
            <a:off x="4388485" y="2193290"/>
            <a:ext cx="4112895" cy="5187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华文楷体" panose="02010600040101010101" charset="-122"/>
              </a:rPr>
              <a:t>压力的作用效果可能与：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88485" y="2907665"/>
            <a:ext cx="1612900" cy="5187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华文楷体" panose="02010600040101010101" charset="-122"/>
              </a:rPr>
              <a:t>压力大小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13955" y="2907665"/>
            <a:ext cx="1612900" cy="5187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受力面积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30730" y="978535"/>
            <a:ext cx="1005205" cy="58483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实验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78935" y="1336040"/>
            <a:ext cx="4853305" cy="5448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探究影响压力作用效果的因素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1855" y="3841115"/>
            <a:ext cx="1622425" cy="5289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</a:rPr>
              <a:t>实验方法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45635" y="3836035"/>
            <a:ext cx="1969770" cy="5194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华文楷体" panose="02010600040101010101" charset="-122"/>
              </a:rPr>
              <a:t>控制变量法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1855" y="5064760"/>
            <a:ext cx="1622425" cy="5289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</a:rPr>
              <a:t>实验装置</a:t>
            </a:r>
          </a:p>
        </p:txBody>
      </p:sp>
      <p:pic>
        <p:nvPicPr>
          <p:cNvPr id="11" name="Picture 5" descr="Snap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9505" y="3552190"/>
            <a:ext cx="2952750" cy="2162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4316730" y="5050790"/>
            <a:ext cx="3041650" cy="5187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华文楷体" panose="02010600040101010101" charset="-122"/>
              </a:rPr>
              <a:t>小桌、海绵、砝码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9068435" y="2918460"/>
            <a:ext cx="1255395" cy="5194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华文楷体" panose="02010600040101010101" charset="-122"/>
                <a:ea typeface="华文楷体" panose="02010600040101010101" charset="-122"/>
              </a:rPr>
              <a:t>有关。</a:t>
            </a:r>
          </a:p>
        </p:txBody>
      </p:sp>
      <p:sp>
        <p:nvSpPr>
          <p:cNvPr id="16403" name="矩形 4"/>
          <p:cNvSpPr/>
          <p:nvPr/>
        </p:nvSpPr>
        <p:spPr>
          <a:xfrm>
            <a:off x="0" y="790575"/>
            <a:ext cx="1674813" cy="5508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eaLnBrk="0" hangingPunct="0"/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讲授新知识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6386" grpId="0"/>
      <p:bldP spid="4" grpId="0"/>
      <p:bldP spid="5" grpId="0"/>
      <p:bldP spid="8" grpId="0" bldLvl="0" animBg="1"/>
      <p:bldP spid="9" grpId="0"/>
      <p:bldP spid="10" grpId="0" bldLvl="0" animBg="1"/>
      <p:bldP spid="1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3230" y="1099820"/>
            <a:ext cx="1622425" cy="5289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华文楷体" panose="02010600040101010101" charset="-122"/>
              </a:rPr>
              <a:t>实验过程</a:t>
            </a:r>
          </a:p>
        </p:txBody>
      </p:sp>
      <p:pic>
        <p:nvPicPr>
          <p:cNvPr id="17410" name="Picture 4" descr="Snap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5460" y="1861820"/>
            <a:ext cx="3527425" cy="27285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Picture 5" descr="Snap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8830" y="1861820"/>
            <a:ext cx="3745230" cy="27412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775460" y="4679315"/>
            <a:ext cx="8358505" cy="1765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>
              <a:lnSpc>
                <a:spcPct val="120000"/>
              </a:lnSpc>
            </a:pPr>
            <a:r>
              <a:rPr lang="zh-CN" altLang="en-US" sz="3000" b="1" dirty="0">
                <a:solidFill>
                  <a:srgbClr val="000000"/>
                </a:solidFill>
                <a:latin typeface="宋体" panose="02010600030101010101" pitchFamily="2" charset="-122"/>
                <a:ea typeface="华文楷体" panose="02010600040101010101" charset="-122"/>
              </a:rPr>
              <a:t>实验表明：压力的作用效果与</a:t>
            </a:r>
            <a:r>
              <a:rPr lang="zh-CN" altLang="en-US" sz="3000" b="1" u="sng" dirty="0">
                <a:solidFill>
                  <a:srgbClr val="000000"/>
                </a:solidFill>
                <a:latin typeface="宋体" panose="02010600030101010101" pitchFamily="2" charset="-122"/>
                <a:ea typeface="华文楷体" panose="02010600040101010101" charset="-122"/>
              </a:rPr>
              <a:t>            </a:t>
            </a:r>
            <a:r>
              <a:rPr lang="zh-CN" altLang="en-US" sz="3000" b="1" dirty="0">
                <a:solidFill>
                  <a:srgbClr val="000000"/>
                </a:solidFill>
                <a:latin typeface="宋体" panose="02010600030101010101" pitchFamily="2" charset="-122"/>
                <a:ea typeface="华文楷体" panose="02010600040101010101" charset="-122"/>
              </a:rPr>
              <a:t>有关。</a:t>
            </a:r>
            <a:r>
              <a:rPr lang="zh-CN" altLang="en-US" sz="3000" b="1" dirty="0">
                <a:solidFill>
                  <a:schemeClr val="hlink"/>
                </a:solidFill>
                <a:latin typeface="华文楷体" panose="02010600040101010101" charset="-122"/>
                <a:ea typeface="华文楷体" panose="02010600040101010101" charset="-122"/>
              </a:rPr>
              <a:t>受力面积</a:t>
            </a:r>
            <a:r>
              <a:rPr lang="zh-CN" altLang="en-US" sz="3000" b="1" dirty="0">
                <a:solidFill>
                  <a:srgbClr val="000000"/>
                </a:solidFill>
                <a:latin typeface="宋体" panose="02010600030101010101" pitchFamily="2" charset="-122"/>
                <a:ea typeface="华文楷体" panose="02010600040101010101" charset="-122"/>
              </a:rPr>
              <a:t>一定时，</a:t>
            </a:r>
            <a:r>
              <a:rPr lang="en-US" altLang="zh-CN" sz="3000" b="1">
                <a:solidFill>
                  <a:srgbClr val="000000"/>
                </a:solidFill>
                <a:latin typeface="宋体" panose="02010600030101010101" pitchFamily="2" charset="-122"/>
                <a:ea typeface="华文楷体" panose="02010600040101010101" charset="-122"/>
              </a:rPr>
              <a:t>_______</a:t>
            </a:r>
            <a:r>
              <a:rPr lang="zh-CN" altLang="en-US" sz="3000" b="1" dirty="0">
                <a:solidFill>
                  <a:srgbClr val="000000"/>
                </a:solidFill>
                <a:latin typeface="宋体" panose="02010600030101010101" pitchFamily="2" charset="-122"/>
                <a:ea typeface="华文楷体" panose="02010600040101010101" charset="-122"/>
              </a:rPr>
              <a:t>越大，压力的作用效果越明显。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03110" y="4735195"/>
            <a:ext cx="1714500" cy="549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0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压力大小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45405" y="5282565"/>
            <a:ext cx="949325" cy="549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0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压力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Snap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1680" y="1051560"/>
            <a:ext cx="3853180" cy="28213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4" name="Picture 5" descr="Snap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5730" y="1034415"/>
            <a:ext cx="3780155" cy="27666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008505" y="4159885"/>
            <a:ext cx="8175625" cy="1765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>
              <a:lnSpc>
                <a:spcPct val="120000"/>
              </a:lnSpc>
            </a:pPr>
            <a:r>
              <a:rPr lang="zh-CN" altLang="en-US" sz="3000" b="1" dirty="0">
                <a:latin typeface="宋体" panose="02010600030101010101" pitchFamily="2" charset="-122"/>
                <a:ea typeface="华文楷体" panose="02010600040101010101" charset="-122"/>
              </a:rPr>
              <a:t>实验表明：压力的作用效果与</a:t>
            </a:r>
            <a:r>
              <a:rPr lang="zh-CN" altLang="en-US" sz="3000" b="1" u="sng" dirty="0">
                <a:latin typeface="宋体" panose="02010600030101010101" pitchFamily="2" charset="-122"/>
                <a:ea typeface="华文楷体" panose="02010600040101010101" charset="-122"/>
              </a:rPr>
              <a:t>　　　　　</a:t>
            </a:r>
            <a:r>
              <a:rPr lang="zh-CN" altLang="en-US" sz="3000" b="1" dirty="0">
                <a:latin typeface="宋体" panose="02010600030101010101" pitchFamily="2" charset="-122"/>
                <a:ea typeface="华文楷体" panose="02010600040101010101" charset="-122"/>
              </a:rPr>
              <a:t>有关。</a:t>
            </a:r>
            <a:r>
              <a:rPr lang="zh-CN" altLang="en-US" sz="3000" b="1" dirty="0">
                <a:solidFill>
                  <a:schemeClr val="hlink"/>
                </a:solidFill>
                <a:latin typeface="宋体" panose="02010600030101010101" pitchFamily="2" charset="-122"/>
                <a:ea typeface="华文楷体" panose="02010600040101010101" charset="-122"/>
              </a:rPr>
              <a:t>压力</a:t>
            </a:r>
            <a:r>
              <a:rPr lang="zh-CN" altLang="en-US" sz="3000" b="1" dirty="0">
                <a:latin typeface="宋体" panose="02010600030101010101" pitchFamily="2" charset="-122"/>
                <a:ea typeface="华文楷体" panose="02010600040101010101" charset="-122"/>
              </a:rPr>
              <a:t>一定时，</a:t>
            </a:r>
            <a:r>
              <a:rPr lang="zh-CN" altLang="en-US" sz="3000" b="1" u="sng" dirty="0">
                <a:latin typeface="宋体" panose="02010600030101010101" pitchFamily="2" charset="-122"/>
                <a:ea typeface="华文楷体" panose="02010600040101010101" charset="-122"/>
              </a:rPr>
              <a:t>　　　　      　</a:t>
            </a:r>
            <a:r>
              <a:rPr lang="zh-CN" altLang="en-US" sz="3000" b="1" dirty="0">
                <a:latin typeface="宋体" panose="02010600030101010101" pitchFamily="2" charset="-122"/>
                <a:ea typeface="华文楷体" panose="02010600040101010101" charset="-122"/>
              </a:rPr>
              <a:t>，压力的作用效果越明显。</a:t>
            </a:r>
          </a:p>
        </p:txBody>
      </p:sp>
      <p:sp>
        <p:nvSpPr>
          <p:cNvPr id="18436" name="TextBox 4"/>
          <p:cNvSpPr txBox="1"/>
          <p:nvPr/>
        </p:nvSpPr>
        <p:spPr>
          <a:xfrm>
            <a:off x="7158355" y="4204335"/>
            <a:ext cx="2282825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000" b="1" dirty="0">
                <a:solidFill>
                  <a:srgbClr val="FF0000"/>
                </a:solidFill>
                <a:latin typeface="宋体" panose="02010600030101010101" pitchFamily="2" charset="-122"/>
                <a:ea typeface="华文楷体" panose="02010600040101010101" charset="-122"/>
              </a:rPr>
              <a:t>受力面积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2335" y="4763135"/>
            <a:ext cx="2479675" cy="549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000" b="1" dirty="0">
                <a:solidFill>
                  <a:srgbClr val="FF0000"/>
                </a:solidFill>
                <a:latin typeface="宋体" panose="02010600030101010101" pitchFamily="2" charset="-122"/>
                <a:ea typeface="华文楷体" panose="02010600040101010101" charset="-122"/>
              </a:rPr>
              <a:t>受力面积越小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8436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4380" y="1292225"/>
            <a:ext cx="8143875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latin typeface="Calibri" panose="020F0502020204030204" pitchFamily="34" charset="0"/>
              </a:rPr>
              <a:t>一、压力的作用效果与压力的大小和受力面积有关。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92630" y="3241675"/>
            <a:ext cx="1787525" cy="971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华文楷体" panose="02010600040101010101" charset="-122"/>
              </a:rPr>
              <a:t>压力的作用效果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53380" y="2670175"/>
            <a:ext cx="2803525" cy="9715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华文楷体" panose="02010600040101010101" charset="-122"/>
              </a:rPr>
              <a:t>相同受力面积，比较压力大小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53380" y="3742055"/>
            <a:ext cx="2803525" cy="9715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华文楷体" panose="02010600040101010101" charset="-122"/>
              </a:rPr>
              <a:t>相同压力，比较受力面积大小</a:t>
            </a:r>
          </a:p>
        </p:txBody>
      </p:sp>
      <p:grpSp>
        <p:nvGrpSpPr>
          <p:cNvPr id="19480" name="组合 19479"/>
          <p:cNvGrpSpPr/>
          <p:nvPr/>
        </p:nvGrpSpPr>
        <p:grpSpPr>
          <a:xfrm>
            <a:off x="3937635" y="2949575"/>
            <a:ext cx="1322070" cy="929005"/>
            <a:chOff x="1565" y="1616"/>
            <a:chExt cx="833" cy="585"/>
          </a:xfrm>
        </p:grpSpPr>
        <p:sp>
          <p:nvSpPr>
            <p:cNvPr id="4" name="右箭头 3"/>
            <p:cNvSpPr/>
            <p:nvPr/>
          </p:nvSpPr>
          <p:spPr>
            <a:xfrm>
              <a:off x="1565" y="2021"/>
              <a:ext cx="833" cy="180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pPr lvl="0" algn="ctr"/>
              <a:endParaRPr lang="zh-CN" altLang="en-US" sz="2800" dirty="0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78" y="1691"/>
              <a:ext cx="569" cy="33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比较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256905" y="3597275"/>
            <a:ext cx="1565275" cy="2286000"/>
            <a:chOff x="6786578" y="3214686"/>
            <a:chExt cx="1564942" cy="2000264"/>
          </a:xfrm>
        </p:grpSpPr>
        <p:sp>
          <p:nvSpPr>
            <p:cNvPr id="7" name="手杖形箭头 6"/>
            <p:cNvSpPr/>
            <p:nvPr/>
          </p:nvSpPr>
          <p:spPr>
            <a:xfrm rot="5400000">
              <a:off x="6179355" y="3821909"/>
              <a:ext cx="2000264" cy="785818"/>
            </a:xfrm>
            <a:prstGeom prst="uturn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71223" y="3643314"/>
              <a:ext cx="615553" cy="115512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eaVert"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求比值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463" name="TextBox 11"/>
          <p:cNvSpPr txBox="1"/>
          <p:nvPr/>
        </p:nvSpPr>
        <p:spPr>
          <a:xfrm>
            <a:off x="6024880" y="5216525"/>
            <a:ext cx="2016125" cy="971550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8064A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2800" b="1" u="sng" dirty="0">
                <a:solidFill>
                  <a:srgbClr val="000000"/>
                </a:solidFill>
                <a:latin typeface="宋体" panose="02010600030101010101" pitchFamily="2" charset="-122"/>
              </a:rPr>
              <a:t>   压力</a:t>
            </a:r>
            <a:r>
              <a:rPr lang="en-US" altLang="zh-CN" sz="2800" b="1" u="sng">
                <a:solidFill>
                  <a:srgbClr val="000000"/>
                </a:solidFill>
                <a:latin typeface="宋体" panose="02010600030101010101" pitchFamily="2" charset="-122"/>
              </a:rPr>
              <a:t>___     </a:t>
            </a:r>
          </a:p>
          <a:p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 受力面积</a:t>
            </a:r>
          </a:p>
        </p:txBody>
      </p:sp>
      <p:grpSp>
        <p:nvGrpSpPr>
          <p:cNvPr id="19481" name="组合 19480"/>
          <p:cNvGrpSpPr/>
          <p:nvPr/>
        </p:nvGrpSpPr>
        <p:grpSpPr>
          <a:xfrm>
            <a:off x="3864610" y="4892675"/>
            <a:ext cx="1785620" cy="930275"/>
            <a:chOff x="1519" y="2840"/>
            <a:chExt cx="1125" cy="586"/>
          </a:xfrm>
        </p:grpSpPr>
        <p:sp>
          <p:nvSpPr>
            <p:cNvPr id="13" name="左箭头 12"/>
            <p:cNvSpPr/>
            <p:nvPr/>
          </p:nvSpPr>
          <p:spPr>
            <a:xfrm>
              <a:off x="1519" y="3246"/>
              <a:ext cx="1125" cy="180"/>
            </a:xfrm>
            <a:prstGeom prst="lef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34" y="2916"/>
              <a:ext cx="569" cy="330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定义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591435" y="5432425"/>
            <a:ext cx="923925" cy="5448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压强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上箭头 16"/>
          <p:cNvSpPr/>
          <p:nvPr/>
        </p:nvSpPr>
        <p:spPr>
          <a:xfrm>
            <a:off x="2922905" y="4241800"/>
            <a:ext cx="214630" cy="1071880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19463" grpId="0" bldLvl="0" animBg="1"/>
      <p:bldP spid="16" grpId="0" bldLvl="0" animBg="1"/>
      <p:bldP spid="1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0760" y="1227455"/>
            <a:ext cx="8498205" cy="11887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latin typeface="宋体" panose="02010600030101010101" pitchFamily="2" charset="-122"/>
              </a:rPr>
              <a:t>二、压强</a:t>
            </a:r>
            <a:endParaRPr lang="en-US" altLang="zh-CN" sz="3200" b="1"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zh-CN" altLang="en-US" sz="2800" b="1" dirty="0">
                <a:latin typeface="宋体" panose="02010600030101010101" pitchFamily="2" charset="-122"/>
              </a:rPr>
              <a:t>．定义：物体所受压力的大小与受力面积之比。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5585" y="2882900"/>
            <a:ext cx="7386955" cy="5905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华文楷体" panose="02010600040101010101" charset="-122"/>
              </a:rPr>
              <a:t>用 </a:t>
            </a:r>
            <a:r>
              <a:rPr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charset="-122"/>
              </a:rPr>
              <a:t>p 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华文楷体" panose="02010600040101010101" charset="-122"/>
              </a:rPr>
              <a:t>表示压强、</a:t>
            </a:r>
            <a:r>
              <a:rPr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charset="-122"/>
              </a:rPr>
              <a:t>F 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华文楷体" panose="02010600040101010101" charset="-122"/>
              </a:rPr>
              <a:t>表示压力、</a:t>
            </a:r>
            <a:r>
              <a:rPr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charset="-122"/>
              </a:rPr>
              <a:t>S 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华文楷体" panose="02010600040101010101" charset="-122"/>
              </a:rPr>
              <a:t>表示受力面积</a:t>
            </a:r>
          </a:p>
        </p:txBody>
      </p:sp>
      <p:graphicFrame>
        <p:nvGraphicFramePr>
          <p:cNvPr id="4" name="对象 3"/>
          <p:cNvGraphicFramePr>
            <a:graphicFrameLocks/>
          </p:cNvGraphicFramePr>
          <p:nvPr/>
        </p:nvGraphicFramePr>
        <p:xfrm>
          <a:off x="4947285" y="3679825"/>
          <a:ext cx="1365250" cy="1209675"/>
        </p:xfrm>
        <a:graphic>
          <a:graphicData uri="http://schemas.openxmlformats.org/presentationml/2006/ole">
            <p:oleObj spid="_x0000_s3078" r:id="rId3" imgW="444307" imgH="393529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23285" y="3964305"/>
            <a:ext cx="923925" cy="5448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公式</a:t>
            </a:r>
          </a:p>
        </p:txBody>
      </p:sp>
      <p:sp>
        <p:nvSpPr>
          <p:cNvPr id="1030" name="TextBox 5"/>
          <p:cNvSpPr txBox="1"/>
          <p:nvPr/>
        </p:nvSpPr>
        <p:spPr>
          <a:xfrm>
            <a:off x="2733040" y="5104130"/>
            <a:ext cx="7500620" cy="1146175"/>
          </a:xfrm>
          <a:prstGeom prst="rect">
            <a:avLst/>
          </a:prstGeom>
          <a:solidFill>
            <a:srgbClr val="F79646"/>
          </a:solidFill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华文楷体" panose="02010600040101010101" charset="-122"/>
              </a:rPr>
              <a:t>压强在数值上等于物体单位面积所受的压力，压强越大，压力产生的效果越明显。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103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对象 2049"/>
          <p:cNvGraphicFramePr>
            <a:graphicFrameLocks/>
          </p:cNvGraphicFramePr>
          <p:nvPr/>
        </p:nvGraphicFramePr>
        <p:xfrm>
          <a:off x="3034030" y="1508760"/>
          <a:ext cx="1297305" cy="1149350"/>
        </p:xfrm>
        <a:graphic>
          <a:graphicData uri="http://schemas.openxmlformats.org/presentationml/2006/ole">
            <p:oleObj spid="_x0000_s17409" r:id="rId3" imgW="444307" imgH="393529" progId="Equation.3">
              <p:embed/>
            </p:oleObj>
          </a:graphicData>
        </a:graphic>
      </p:graphicFrame>
      <p:cxnSp>
        <p:nvCxnSpPr>
          <p:cNvPr id="4" name="直接箭头连接符 3"/>
          <p:cNvCxnSpPr/>
          <p:nvPr/>
        </p:nvCxnSpPr>
        <p:spPr>
          <a:xfrm>
            <a:off x="4474210" y="1894205"/>
            <a:ext cx="1285875" cy="190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4474210" y="2399030"/>
            <a:ext cx="1285875" cy="190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491605" y="1607185"/>
            <a:ext cx="478155" cy="5791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83985" y="2106930"/>
            <a:ext cx="655320" cy="579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  <a:r>
              <a:rPr lang="en-US" altLang="zh-CN" sz="3200" b="1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zh-CN" altLang="en-US" sz="3200" b="1" baseline="30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6093460" y="2194560"/>
            <a:ext cx="1000125" cy="19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12330" y="1891030"/>
            <a:ext cx="1171575" cy="579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</a:rPr>
              <a:t>=1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Pa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22830" y="2973705"/>
            <a:ext cx="7193280" cy="1117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宋体" panose="02010600030101010101" pitchFamily="2" charset="-122"/>
              </a:rPr>
              <a:t>．压强的单位：</a:t>
            </a:r>
            <a:endParaRPr lang="en-US" altLang="zh-CN" sz="2800" b="1"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国际单位：帕斯卡    简称：帕   符号：</a:t>
            </a:r>
            <a:r>
              <a:rPr lang="en-US" altLang="zh-CN" sz="2800" b="1">
                <a:latin typeface="Times New Roman" panose="02020603050405020304" pitchFamily="18" charset="0"/>
              </a:rPr>
              <a:t>Pa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058" name="TextBox 12"/>
          <p:cNvSpPr txBox="1"/>
          <p:nvPr/>
        </p:nvSpPr>
        <p:spPr>
          <a:xfrm>
            <a:off x="6204585" y="1607185"/>
            <a:ext cx="648970" cy="579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</a:rPr>
              <a:t>1</a:t>
            </a:r>
            <a:endParaRPr lang="zh-CN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2315210" y="5742305"/>
            <a:ext cx="8460105" cy="5448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Pa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表示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物体在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1 m</a:t>
            </a:r>
            <a:r>
              <a:rPr lang="en-US" altLang="zh-CN" sz="2800" b="1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面积上受到的压力是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15210" y="4271010"/>
            <a:ext cx="7889875" cy="1155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>
              <a:lnSpc>
                <a:spcPct val="120000"/>
              </a:lnSpc>
            </a:pPr>
            <a:r>
              <a:rPr lang="zh-CN" alt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华文楷体" panose="02010600040101010101" charset="-122"/>
              </a:rPr>
              <a:t>将一张报纸对折一下，平铺在地面上，对地面的压强约为</a:t>
            </a:r>
            <a:r>
              <a:rPr lang="en-US" altLang="zh-CN" sz="2800" b="1">
                <a:solidFill>
                  <a:srgbClr val="FFFFFF"/>
                </a:solidFill>
                <a:latin typeface="Times New Roman" panose="02020603050405020304" pitchFamily="18" charset="0"/>
                <a:ea typeface="华文楷体" panose="02010600040101010101" charset="-122"/>
              </a:rPr>
              <a:t>1 Pa</a:t>
            </a:r>
            <a:r>
              <a:rPr lang="zh-CN" alt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华文楷体" panose="02010600040101010101" charset="-122"/>
              </a:rPr>
              <a:t>。</a:t>
            </a:r>
          </a:p>
        </p:txBody>
      </p:sp>
      <p:sp>
        <p:nvSpPr>
          <p:cNvPr id="2063" name="TextBox 12"/>
          <p:cNvSpPr txBox="1"/>
          <p:nvPr/>
        </p:nvSpPr>
        <p:spPr>
          <a:xfrm>
            <a:off x="6202680" y="2106930"/>
            <a:ext cx="649605" cy="579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</a:rPr>
              <a:t>1</a:t>
            </a:r>
            <a:endParaRPr lang="zh-CN" altLang="en-US" sz="32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2058" grpId="0"/>
      <p:bldP spid="14" grpId="0" bldLvl="0" animBg="1"/>
      <p:bldP spid="15" grpId="0" bldLvl="0" animBg="1"/>
      <p:bldP spid="2063" grpId="0"/>
    </p:bld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844</Words>
  <Application>Microsoft Office PowerPoint</Application>
  <PresentationFormat>自定义</PresentationFormat>
  <Paragraphs>114</Paragraphs>
  <Slides>17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Office 主题</vt:lpstr>
      <vt:lpstr>Microsoft 公式 3.0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China</cp:lastModifiedBy>
  <cp:revision>418</cp:revision>
  <dcterms:created xsi:type="dcterms:W3CDTF">2013-07-01T03:05:00Z</dcterms:created>
  <dcterms:modified xsi:type="dcterms:W3CDTF">2019-03-06T07:40:29Z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