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Default Extension="doc" ContentType="application/msword"/>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Layouts/slideLayout99.xml" ContentType="application/vnd.openxmlformats-officedocument.presentationml.slideLayout+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98" r:id="rId2"/>
  </p:sldMasterIdLst>
  <p:sldIdLst>
    <p:sldId id="256" r:id="rId3"/>
    <p:sldId id="272" r:id="rId4"/>
    <p:sldId id="298" r:id="rId5"/>
    <p:sldId id="367" r:id="rId6"/>
    <p:sldId id="274" r:id="rId7"/>
    <p:sldId id="361" r:id="rId8"/>
    <p:sldId id="362" r:id="rId9"/>
    <p:sldId id="363" r:id="rId10"/>
    <p:sldId id="364" r:id="rId11"/>
    <p:sldId id="365" r:id="rId12"/>
    <p:sldId id="368" r:id="rId13"/>
    <p:sldId id="366" r:id="rId14"/>
    <p:sldId id="275"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1" r:id="rId32"/>
    <p:sldId id="342" r:id="rId33"/>
    <p:sldId id="340" r:id="rId34"/>
    <p:sldId id="343" r:id="rId35"/>
    <p:sldId id="344" r:id="rId36"/>
    <p:sldId id="345" r:id="rId37"/>
    <p:sldId id="346" r:id="rId38"/>
    <p:sldId id="369" r:id="rId39"/>
    <p:sldId id="370" r:id="rId40"/>
    <p:sldId id="371" r:id="rId41"/>
    <p:sldId id="372" r:id="rId42"/>
  </p:sldIdLst>
  <p:sldSz cx="9144000" cy="6858000" type="screen4x3"/>
  <p:notesSz cx="6858000" cy="9144000"/>
  <p:defaultTextStyle>
    <a:defPPr>
      <a:defRPr lang="zh-CN"/>
    </a:defPPr>
    <a:lvl1pPr algn="l" rtl="0" fontAlgn="base">
      <a:lnSpc>
        <a:spcPct val="150000"/>
      </a:lnSpc>
      <a:spcBef>
        <a:spcPct val="0"/>
      </a:spcBef>
      <a:spcAft>
        <a:spcPct val="0"/>
      </a:spcAft>
      <a:buFont typeface="Arial" panose="020B0604020202020204" pitchFamily="34" charset="0"/>
      <a:defRPr sz="2400" b="1" kern="1200">
        <a:solidFill>
          <a:schemeClr val="tx1"/>
        </a:solidFill>
        <a:latin typeface="宋体" panose="02010600030101010101" pitchFamily="2" charset="-122"/>
        <a:ea typeface="宋体" panose="02010600030101010101" pitchFamily="2" charset="-122"/>
        <a:cs typeface="+mn-cs"/>
      </a:defRPr>
    </a:lvl1pPr>
    <a:lvl2pPr marL="457200" algn="l" rtl="0" fontAlgn="base">
      <a:lnSpc>
        <a:spcPct val="150000"/>
      </a:lnSpc>
      <a:spcBef>
        <a:spcPct val="0"/>
      </a:spcBef>
      <a:spcAft>
        <a:spcPct val="0"/>
      </a:spcAft>
      <a:buFont typeface="Arial" panose="020B0604020202020204" pitchFamily="34" charset="0"/>
      <a:defRPr sz="2400" b="1" kern="1200">
        <a:solidFill>
          <a:schemeClr val="tx1"/>
        </a:solidFill>
        <a:latin typeface="宋体" panose="02010600030101010101" pitchFamily="2" charset="-122"/>
        <a:ea typeface="宋体" panose="02010600030101010101" pitchFamily="2" charset="-122"/>
        <a:cs typeface="+mn-cs"/>
      </a:defRPr>
    </a:lvl2pPr>
    <a:lvl3pPr marL="914400" algn="l" rtl="0" fontAlgn="base">
      <a:lnSpc>
        <a:spcPct val="150000"/>
      </a:lnSpc>
      <a:spcBef>
        <a:spcPct val="0"/>
      </a:spcBef>
      <a:spcAft>
        <a:spcPct val="0"/>
      </a:spcAft>
      <a:buFont typeface="Arial" panose="020B0604020202020204" pitchFamily="34" charset="0"/>
      <a:defRPr sz="2400" b="1" kern="1200">
        <a:solidFill>
          <a:schemeClr val="tx1"/>
        </a:solidFill>
        <a:latin typeface="宋体" panose="02010600030101010101" pitchFamily="2" charset="-122"/>
        <a:ea typeface="宋体" panose="02010600030101010101" pitchFamily="2" charset="-122"/>
        <a:cs typeface="+mn-cs"/>
      </a:defRPr>
    </a:lvl3pPr>
    <a:lvl4pPr marL="1371600" algn="l" rtl="0" fontAlgn="base">
      <a:lnSpc>
        <a:spcPct val="150000"/>
      </a:lnSpc>
      <a:spcBef>
        <a:spcPct val="0"/>
      </a:spcBef>
      <a:spcAft>
        <a:spcPct val="0"/>
      </a:spcAft>
      <a:buFont typeface="Arial" panose="020B0604020202020204" pitchFamily="34" charset="0"/>
      <a:defRPr sz="2400" b="1" kern="1200">
        <a:solidFill>
          <a:schemeClr val="tx1"/>
        </a:solidFill>
        <a:latin typeface="宋体" panose="02010600030101010101" pitchFamily="2" charset="-122"/>
        <a:ea typeface="宋体" panose="02010600030101010101" pitchFamily="2" charset="-122"/>
        <a:cs typeface="+mn-cs"/>
      </a:defRPr>
    </a:lvl4pPr>
    <a:lvl5pPr marL="1828800" algn="l" rtl="0" fontAlgn="base">
      <a:lnSpc>
        <a:spcPct val="150000"/>
      </a:lnSpc>
      <a:spcBef>
        <a:spcPct val="0"/>
      </a:spcBef>
      <a:spcAft>
        <a:spcPct val="0"/>
      </a:spcAft>
      <a:buFont typeface="Arial" panose="020B0604020202020204" pitchFamily="34" charset="0"/>
      <a:defRPr sz="2400" b="1"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2400" b="1" kern="1200">
        <a:solidFill>
          <a:schemeClr val="tx1"/>
        </a:solidFill>
        <a:latin typeface="宋体" panose="02010600030101010101" pitchFamily="2" charset="-122"/>
        <a:ea typeface="宋体" panose="02010600030101010101" pitchFamily="2" charset="-122"/>
        <a:cs typeface="+mn-cs"/>
      </a:defRPr>
    </a:lvl6pPr>
    <a:lvl7pPr marL="2743200" algn="l" defTabSz="914400" rtl="0" eaLnBrk="1" latinLnBrk="0" hangingPunct="1">
      <a:defRPr sz="2400" b="1" kern="1200">
        <a:solidFill>
          <a:schemeClr val="tx1"/>
        </a:solidFill>
        <a:latin typeface="宋体" panose="02010600030101010101" pitchFamily="2" charset="-122"/>
        <a:ea typeface="宋体" panose="02010600030101010101" pitchFamily="2" charset="-122"/>
        <a:cs typeface="+mn-cs"/>
      </a:defRPr>
    </a:lvl7pPr>
    <a:lvl8pPr marL="3200400" algn="l" defTabSz="914400" rtl="0" eaLnBrk="1" latinLnBrk="0" hangingPunct="1">
      <a:defRPr sz="2400" b="1" kern="1200">
        <a:solidFill>
          <a:schemeClr val="tx1"/>
        </a:solidFill>
        <a:latin typeface="宋体" panose="02010600030101010101" pitchFamily="2" charset="-122"/>
        <a:ea typeface="宋体" panose="02010600030101010101" pitchFamily="2" charset="-122"/>
        <a:cs typeface="+mn-cs"/>
      </a:defRPr>
    </a:lvl8pPr>
    <a:lvl9pPr marL="3657600" algn="l" defTabSz="914400" rtl="0" eaLnBrk="1" latinLnBrk="0" hangingPunct="1">
      <a:defRPr sz="2400" b="1" kern="1200">
        <a:solidFill>
          <a:schemeClr val="tx1"/>
        </a:solidFill>
        <a:latin typeface="宋体" panose="02010600030101010101" pitchFamily="2" charset="-122"/>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CC0099"/>
    <a:srgbClr val="0000FF"/>
    <a:srgbClr val="FF0000"/>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775" autoAdjust="0"/>
    <p:restoredTop sz="97536" autoAdjust="0"/>
  </p:normalViewPr>
  <p:slideViewPr>
    <p:cSldViewPr>
      <p:cViewPr varScale="1">
        <p:scale>
          <a:sx n="86" d="100"/>
          <a:sy n="86" d="100"/>
        </p:scale>
        <p:origin x="-17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28650" y="1122680"/>
            <a:ext cx="78867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628650" y="3602355"/>
            <a:ext cx="7886700" cy="1655445"/>
          </a:xfrm>
        </p:spPr>
        <p:txBody>
          <a:bodyPr/>
          <a:lstStyle>
            <a:lvl1pPr marL="0" indent="0" algn="ctr">
              <a:buNone/>
              <a:defRPr sz="180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E371A62B-E655-4552-92C3-0DB79E073D7A}" type="slidenum">
              <a:rPr lang="zh-CN" altLang="en-US"/>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327025"/>
            <a:ext cx="7886700" cy="5850255"/>
          </a:xfrm>
        </p:spPr>
        <p:txBody>
          <a:bodyPr/>
          <a:lstStyle>
            <a:lvl2pPr>
              <a:defRPr/>
            </a:lvl2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C8C8010C-FFD3-4F97-B199-4AB0B6FD4973}" type="slidenum">
              <a:rPr lang="zh-CN" altLang="en-US"/>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8026BBE3-A779-4CF2-A5E0-A9B5C21F73B3}" type="slidenum">
              <a:rPr lang="zh-CN" altLang="en-US"/>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6334C803-DF5D-402C-8F8F-BA76A3603A5B}" type="slidenum">
              <a:rPr lang="zh-CN" altLang="en-US"/>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FF5C7011-990B-4CE7-9A75-1F9DBA747727}" type="slidenum">
              <a:rPr lang="zh-CN" altLang="en-US"/>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56DF6FCE-B224-4DB7-B5E8-2B858F4D7B48}" type="slidenum">
              <a:rPr lang="zh-CN" altLang="en-US"/>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6F36A0B0-4FD9-4138-9615-77045484422D}" type="slidenum">
              <a:rPr lang="zh-CN" altLang="en-US"/>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AE77BB42-AF6B-4786-8D43-859991CB6C62}" type="slidenum">
              <a:rPr lang="zh-CN" altLang="en-US"/>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9528DB87-34D6-4ADA-8C31-E3E02C72A48E}" type="slidenum">
              <a:rPr lang="zh-CN" altLang="en-US"/>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157D5943-9577-4CA3-819B-5975220607D4}" type="slidenum">
              <a:rPr lang="zh-CN" altLang="en-US"/>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C1C4F2EC-DB2A-4384-AE13-70D58C9E347F}" type="slidenum">
              <a:rPr lang="zh-CN" altLang="en-US"/>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35A26658-70B9-449B-B9D0-79CEC51D626C}" type="slidenum">
              <a:rPr lang="zh-CN" altLang="en-US"/>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97485"/>
            <a:ext cx="7886700" cy="1325563"/>
          </a:xfrm>
        </p:spPr>
        <p:txBody>
          <a:bodyPr anchor="b"/>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628650" y="1702435"/>
            <a:ext cx="7886700" cy="4474845"/>
          </a:xfrm>
        </p:spPr>
        <p:txBody>
          <a:bodyPr/>
          <a:lstStyle>
            <a:lvl2pPr>
              <a:defRPr/>
            </a:lvl2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4428F60-7164-418B-B8E8-7FC5AA421176}" type="slidenum">
              <a:rPr lang="zh-CN" altLang="en-US"/>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EDC6C707-D72D-4AD6-AAFA-8A5A01D77127}" type="slidenum">
              <a:rPr lang="zh-CN" altLang="en-US"/>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AC67DEE3-690C-4C6B-A871-2FC503A6C04A}" type="slidenum">
              <a:rPr lang="zh-CN" altLang="en-US"/>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8BB5F7B2-DC88-41F3-8044-07AEC403EDAC}" type="slidenum">
              <a:rPr lang="zh-CN" altLang="en-US"/>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46267DF2-9258-4075-B458-8544004BFDDC}" type="slidenum">
              <a:rPr lang="zh-CN" altLang="en-US"/>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9C856F65-4CF4-47B1-8E2F-C0CCFFF66268}" type="slidenum">
              <a:rPr lang="zh-CN" altLang="en-US"/>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B4FA485D-321D-40D6-A748-1B8142303B32}" type="slidenum">
              <a:rPr lang="zh-CN" altLang="en-US"/>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9C53A473-C39F-4180-9C7E-1A1EFFBCB7AE}" type="slidenum">
              <a:rPr lang="zh-CN" altLang="en-US"/>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F36A9ABD-0639-404E-9744-95099ED92261}" type="slidenum">
              <a:rPr lang="zh-CN" altLang="en-US"/>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3B42DA40-C726-42F1-98BD-4E968A6EE435}" type="slidenum">
              <a:rPr lang="zh-CN" altLang="en-US"/>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6E7311D9-DFB9-4656-9C6A-48B558F905DC}" type="slidenum">
              <a:rPr lang="zh-CN" altLang="en-US"/>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959100"/>
            <a:ext cx="7886700" cy="2781300"/>
          </a:xfrm>
        </p:spPr>
        <p:txBody>
          <a:bodyPr anchor="t"/>
          <a:lstStyle>
            <a:lvl1pPr>
              <a:defRPr sz="36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8650" y="1722120"/>
            <a:ext cx="7886700" cy="1102995"/>
          </a:xfrm>
        </p:spPr>
        <p:txBody>
          <a:bodyPr lIns="144145" anchor="b" anchorCtr="0"/>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AD2CE9E2-F200-4347-BBA6-93A43B3340D7}" type="slidenum">
              <a:rPr lang="zh-CN" altLang="en-US"/>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D68EC671-9643-4CEE-A758-EAB33A8FE92D}" type="slidenum">
              <a:rPr lang="zh-CN" altLang="en-US"/>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9010ACDB-AFE0-4200-A702-6ADBAAA5EDE9}" type="slidenum">
              <a:rPr lang="zh-CN" altLang="en-US"/>
              <a:pPr/>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21D9E792-18EB-45AD-B670-3F3916A5031F}" type="slidenum">
              <a:rPr lang="zh-CN" altLang="en-US"/>
              <a:pPr/>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B912F9CB-1BE5-4632-AAEB-F23BC42F98B9}" type="slidenum">
              <a:rPr lang="zh-CN" altLang="en-US"/>
              <a:pPr/>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F4CDBEE1-E60D-4F8F-BB9B-130809FCD527}" type="slidenum">
              <a:rPr lang="zh-CN" altLang="en-US"/>
              <a:pPr/>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53B9A195-8F8C-43F8-A3B8-AF2B4E0466F3}" type="slidenum">
              <a:rPr lang="zh-CN" altLang="en-US"/>
              <a:pPr/>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581D87C5-B9B4-4A06-AD01-0C5ADCD1B205}" type="slidenum">
              <a:rPr lang="zh-CN" altLang="en-US"/>
              <a:pPr/>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2C63E541-C03A-4938-895C-D9616EC8EA65}" type="slidenum">
              <a:rPr lang="zh-CN" altLang="en-US"/>
              <a:pPr/>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81949352-AEEB-42BF-BA1A-C481A072C452}" type="slidenum">
              <a:rPr lang="zh-CN" altLang="en-US"/>
              <a:pPr/>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A6368C57-6480-4CE6-872C-9CF3E5CB13B2}" type="slidenum">
              <a:rPr lang="zh-CN" altLang="en-US"/>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C7F873E7-24DA-44E6-AEA7-5EA18089E6F8}" type="slidenum">
              <a:rPr lang="zh-CN" altLang="en-US"/>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E6E60E18-09F0-4A4F-B219-64EF133004D9}" type="slidenum">
              <a:rPr lang="zh-CN" altLang="en-US"/>
              <a:pPr/>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F7749A3C-953A-4141-9BA2-FF7C0B955077}" type="slidenum">
              <a:rPr lang="zh-CN" altLang="en-US"/>
              <a:pPr/>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FB12248E-F10A-4C50-90B3-D0602727964A}" type="slidenum">
              <a:rPr lang="zh-CN" altLang="en-US"/>
              <a:pPr/>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F05DFA10-65FD-4A79-99B0-EF0609C039A8}" type="slidenum">
              <a:rPr lang="zh-CN" altLang="en-US"/>
              <a:pPr/>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4D0936E6-4916-4A1D-B1C2-90C09FADD7D7}" type="slidenum">
              <a:rPr lang="zh-CN" altLang="en-US"/>
              <a:pPr/>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BE6CCECB-79FA-4BE4-BBBA-B487F29F7E27}" type="slidenum">
              <a:rPr lang="zh-CN" altLang="en-US"/>
              <a:pPr/>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3DC3E3A3-4179-4623-9182-A99B3A0839B2}" type="slidenum">
              <a:rPr lang="zh-CN" altLang="en-US"/>
              <a:pPr/>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5C0525C6-8645-40DA-9430-13BAA7F09A08}" type="slidenum">
              <a:rPr lang="zh-CN" altLang="en-US"/>
              <a:pPr/>
              <a:t>‹#›</a:t>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963E264F-DF79-4B13-AE42-0CEE577AE5D9}" type="slidenum">
              <a:rPr lang="zh-CN" altLang="en-US"/>
              <a:pPr/>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8026BBE3-A779-4CF2-A5E0-A9B5C21F73B3}" type="slidenum">
              <a:rPr lang="zh-CN" altLang="en-US"/>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079" y="365125"/>
            <a:ext cx="7886700" cy="800100"/>
          </a:xfrm>
        </p:spPr>
        <p:txBody>
          <a:bodyPr/>
          <a:lstStyle>
            <a:lvl1pPr algn="ct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9603" y="1482090"/>
            <a:ext cx="3915728" cy="823595"/>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4" name="内容占位符 3"/>
          <p:cNvSpPr>
            <a:spLocks noGrp="1"/>
          </p:cNvSpPr>
          <p:nvPr>
            <p:ph sz="half" idx="2"/>
          </p:nvPr>
        </p:nvSpPr>
        <p:spPr>
          <a:xfrm>
            <a:off x="628650" y="2368550"/>
            <a:ext cx="3916680" cy="3820795"/>
          </a:xfrm>
        </p:spPr>
        <p:txBody>
          <a:bodyPr/>
          <a:lstStyle>
            <a:lvl1pPr>
              <a:defRPr sz="2100"/>
            </a:lvl1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491" y="1482090"/>
            <a:ext cx="3822859" cy="823595"/>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491" y="2368550"/>
            <a:ext cx="3822859" cy="3820795"/>
          </a:xfrm>
        </p:spPr>
        <p:txBody>
          <a:bodyPr/>
          <a:lstStyle>
            <a:lvl1pPr>
              <a:defRPr sz="2100"/>
            </a:lvl1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BD0B3485-A7F5-4166-BA88-2894A67CA9F1}" type="slidenum">
              <a:rPr lang="zh-CN" altLang="en-US"/>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9D9C70D-B7C8-466D-B87C-22D855EF72C6}" type="datetimeFigureOut">
              <a:rPr lang="zh-CN" altLang="en-US" smtClean="0"/>
              <a:pPr/>
              <a:t>2020/5/12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71A62B-E655-4552-92C3-0DB79E073D7A}"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9D9C70D-B7C8-466D-B87C-22D855EF72C6}" type="datetimeFigureOut">
              <a:rPr lang="zh-CN" altLang="en-US" smtClean="0"/>
              <a:pPr/>
              <a:t>2020/5/12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428F60-7164-418B-B8E8-7FC5AA4211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9D9C70D-B7C8-466D-B87C-22D855EF72C6}" type="datetimeFigureOut">
              <a:rPr lang="zh-CN" altLang="en-US" smtClean="0"/>
              <a:pPr/>
              <a:t>2020/5/12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2CE9E2-F200-4347-BBA6-93A43B3340D7}"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9D9C70D-B7C8-466D-B87C-22D855EF72C6}" type="datetimeFigureOut">
              <a:rPr lang="zh-CN" altLang="en-US" smtClean="0"/>
              <a:pPr/>
              <a:t>2020/5/12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F873E7-24DA-44E6-AEA7-5EA18089E6F8}"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9D9C70D-B7C8-466D-B87C-22D855EF72C6}" type="datetimeFigureOut">
              <a:rPr lang="zh-CN" altLang="en-US" smtClean="0"/>
              <a:pPr/>
              <a:t>2020/5/12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D0B3485-A7F5-4166-BA88-2894A67CA9F1}"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9D9C70D-B7C8-466D-B87C-22D855EF72C6}" type="datetimeFigureOut">
              <a:rPr lang="zh-CN" altLang="en-US" smtClean="0"/>
              <a:pPr/>
              <a:t>2020/5/12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8180ABC-98A1-4081-AAE0-31803C124EAA}" type="slidenum">
              <a:rPr lang="zh-CN" altLang="en-US" smtClean="0"/>
              <a:pPr/>
              <a:t>‹#›</a:t>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9D9C70D-B7C8-466D-B87C-22D855EF72C6}" type="datetimeFigureOut">
              <a:rPr lang="zh-CN" altLang="en-US" smtClean="0"/>
              <a:pPr/>
              <a:t>2020/5/12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8180ABC-98A1-4081-AAE0-31803C124EAA}" type="slidenum">
              <a:rPr lang="zh-CN" altLang="en-US" smtClean="0"/>
              <a:pPr/>
              <a:t>‹#›</a:t>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9D9C70D-B7C8-466D-B87C-22D855EF72C6}" type="datetimeFigureOut">
              <a:rPr lang="zh-CN" altLang="en-US" smtClean="0"/>
              <a:pPr/>
              <a:t>2020/5/12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180ABC-98A1-4081-AAE0-31803C124EAA}" type="slidenum">
              <a:rPr lang="zh-CN" altLang="en-US" smtClean="0"/>
              <a:pPr/>
              <a:t>‹#›</a:t>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9D9C70D-B7C8-466D-B87C-22D855EF72C6}" type="datetimeFigureOut">
              <a:rPr lang="zh-CN" altLang="en-US" smtClean="0"/>
              <a:pPr/>
              <a:t>2020/5/12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180ABC-98A1-4081-AAE0-31803C124EAA}" type="slidenum">
              <a:rPr lang="zh-CN" altLang="en-US" smtClean="0"/>
              <a:pPr/>
              <a:t>‹#›</a:t>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9D9C70D-B7C8-466D-B87C-22D855EF72C6}" type="datetimeFigureOut">
              <a:rPr lang="zh-CN" altLang="en-US" smtClean="0"/>
              <a:pPr/>
              <a:t>2020/5/12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80ABC-98A1-4081-AAE0-31803C124EAA}"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97485"/>
            <a:ext cx="7886700" cy="1325563"/>
          </a:xfrm>
        </p:spPr>
        <p:txBody>
          <a:bodyPr anchor="b"/>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D3D8AFD5-DA33-42C3-9DCC-B94F3EE566ED}" type="slidenum">
              <a:rPr lang="zh-CN" altLang="en-US"/>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9D9C70D-B7C8-466D-B87C-22D855EF72C6}" type="datetimeFigureOut">
              <a:rPr lang="zh-CN" altLang="en-US" smtClean="0"/>
              <a:pPr/>
              <a:t>2020/5/12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80ABC-98A1-4081-AAE0-31803C124EAA}" type="slidenum">
              <a:rPr lang="zh-CN" altLang="en-US" smtClean="0"/>
              <a:pPr/>
              <a:t>‹#›</a:t>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_标题幻灯片">
    <p:spTree>
      <p:nvGrpSpPr>
        <p:cNvPr id="1" name=""/>
        <p:cNvGrpSpPr/>
        <p:nvPr/>
      </p:nvGrpSpPr>
      <p:grpSpPr>
        <a:xfrm>
          <a:off x="0" y="0"/>
          <a:ext cx="0" cy="0"/>
          <a:chOff x="0" y="0"/>
          <a:chExt cx="0" cy="0"/>
        </a:xfrm>
      </p:grpSpPr>
      <p:grpSp>
        <p:nvGrpSpPr>
          <p:cNvPr id="2" name="组合 1"/>
          <p:cNvGrpSpPr/>
          <p:nvPr/>
        </p:nvGrpSpPr>
        <p:grpSpPr>
          <a:xfrm rot="13450455">
            <a:off x="8278708" y="5341988"/>
            <a:ext cx="496115" cy="1681192"/>
            <a:chOff x="11762339" y="3746221"/>
            <a:chExt cx="406107" cy="1155987"/>
          </a:xfrm>
        </p:grpSpPr>
        <p:sp>
          <p:nvSpPr>
            <p:cNvPr id="3" name="Freeform 16"/>
            <p:cNvSpPr/>
            <p:nvPr/>
          </p:nvSpPr>
          <p:spPr bwMode="auto">
            <a:xfrm flipV="1">
              <a:off x="11767353" y="3746221"/>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sz="1400"/>
            </a:p>
          </p:txBody>
        </p:sp>
        <p:sp>
          <p:nvSpPr>
            <p:cNvPr id="4" name="Freeform 30"/>
            <p:cNvSpPr/>
            <p:nvPr/>
          </p:nvSpPr>
          <p:spPr bwMode="auto">
            <a:xfrm rot="15296182">
              <a:off x="11830602" y="4196908"/>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sz="1400"/>
            </a:p>
          </p:txBody>
        </p:sp>
        <p:sp>
          <p:nvSpPr>
            <p:cNvPr id="5" name="Freeform 12"/>
            <p:cNvSpPr/>
            <p:nvPr/>
          </p:nvSpPr>
          <p:spPr bwMode="auto">
            <a:xfrm rot="7160246">
              <a:off x="11692179" y="4425941"/>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sz="1400"/>
            </a:p>
          </p:txBody>
        </p:sp>
      </p:grpSp>
      <p:grpSp>
        <p:nvGrpSpPr>
          <p:cNvPr id="6" name="组合 5"/>
          <p:cNvGrpSpPr/>
          <p:nvPr/>
        </p:nvGrpSpPr>
        <p:grpSpPr>
          <a:xfrm rot="2731254">
            <a:off x="296890" y="38826"/>
            <a:ext cx="566183" cy="1208734"/>
            <a:chOff x="4454660" y="3810474"/>
            <a:chExt cx="406107" cy="1155987"/>
          </a:xfrm>
        </p:grpSpPr>
        <p:sp>
          <p:nvSpPr>
            <p:cNvPr id="7"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sz="1400"/>
            </a:p>
          </p:txBody>
        </p:sp>
        <p:sp>
          <p:nvSpPr>
            <p:cNvPr id="8"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sz="1400"/>
            </a:p>
          </p:txBody>
        </p:sp>
        <p:sp>
          <p:nvSpPr>
            <p:cNvPr id="9"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sz="1400"/>
            </a:p>
          </p:txBody>
        </p:sp>
      </p:grpSp>
      <p:grpSp>
        <p:nvGrpSpPr>
          <p:cNvPr id="10" name="组合 9"/>
          <p:cNvGrpSpPr/>
          <p:nvPr/>
        </p:nvGrpSpPr>
        <p:grpSpPr>
          <a:xfrm rot="23880000" flipV="1">
            <a:off x="122842" y="1301"/>
            <a:ext cx="159482" cy="605292"/>
            <a:chOff x="4454660" y="3810474"/>
            <a:chExt cx="406107" cy="1155987"/>
          </a:xfrm>
        </p:grpSpPr>
        <p:sp>
          <p:nvSpPr>
            <p:cNvPr id="11"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sz="1400"/>
            </a:p>
          </p:txBody>
        </p:sp>
        <p:sp>
          <p:nvSpPr>
            <p:cNvPr id="12"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sz="1400"/>
            </a:p>
          </p:txBody>
        </p:sp>
        <p:sp>
          <p:nvSpPr>
            <p:cNvPr id="1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sz="1400"/>
            </a:p>
          </p:txBody>
        </p:sp>
      </p:grpSp>
      <p:grpSp>
        <p:nvGrpSpPr>
          <p:cNvPr id="14" name="组合 13"/>
          <p:cNvGrpSpPr/>
          <p:nvPr/>
        </p:nvGrpSpPr>
        <p:grpSpPr>
          <a:xfrm rot="23880000" flipV="1">
            <a:off x="8799297" y="6251410"/>
            <a:ext cx="159482" cy="605292"/>
            <a:chOff x="4454660" y="3810474"/>
            <a:chExt cx="406107" cy="1155987"/>
          </a:xfrm>
        </p:grpSpPr>
        <p:sp>
          <p:nvSpPr>
            <p:cNvPr id="1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sz="1400"/>
            </a:p>
          </p:txBody>
        </p:sp>
        <p:sp>
          <p:nvSpPr>
            <p:cNvPr id="1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sz="1400"/>
            </a:p>
          </p:txBody>
        </p:sp>
        <p:sp>
          <p:nvSpPr>
            <p:cNvPr id="1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sz="1400"/>
            </a:p>
          </p:txBody>
        </p:sp>
      </p:gr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FF5C7011-990B-4CE7-9A75-1F9DBA747727}" type="slidenum">
              <a:rPr lang="zh-CN" altLang="en-US"/>
              <a:pPr/>
              <a:t>‹#›</a:t>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56DF6FCE-B224-4DB7-B5E8-2B858F4D7B48}" type="slidenum">
              <a:rPr lang="zh-CN" altLang="en-US"/>
              <a:pPr/>
              <a:t>‹#›</a:t>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6F36A0B0-4FD9-4138-9615-77045484422D}" type="slidenum">
              <a:rPr lang="zh-CN" altLang="en-US"/>
              <a:pPr/>
              <a:t>‹#›</a:t>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AE77BB42-AF6B-4786-8D43-859991CB6C62}" type="slidenum">
              <a:rPr lang="zh-CN" altLang="en-US"/>
              <a:pPr/>
              <a:t>‹#›</a:t>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9528DB87-34D6-4ADA-8C31-E3E02C72A48E}" type="slidenum">
              <a:rPr lang="zh-CN" altLang="en-US"/>
              <a:pPr/>
              <a:t>‹#›</a:t>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157D5943-9577-4CA3-819B-5975220607D4}" type="slidenum">
              <a:rPr lang="zh-CN" altLang="en-US"/>
              <a:pPr/>
              <a:t>‹#›</a:t>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C1C4F2EC-DB2A-4384-AE13-70D58C9E347F}" type="slidenum">
              <a:rPr lang="zh-CN" altLang="en-US"/>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9525" y="-1905"/>
            <a:ext cx="5263039" cy="6861810"/>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2" name="标题 1"/>
          <p:cNvSpPr>
            <a:spLocks noGrp="1"/>
          </p:cNvSpPr>
          <p:nvPr>
            <p:ph type="title"/>
          </p:nvPr>
        </p:nvSpPr>
        <p:spPr>
          <a:xfrm>
            <a:off x="5512594" y="457200"/>
            <a:ext cx="3294221" cy="1055370"/>
          </a:xfrm>
        </p:spPr>
        <p:txBody>
          <a:bodyPr anchor="b"/>
          <a:lstStyle>
            <a:lvl1pPr>
              <a:defRPr sz="2400"/>
            </a:lvl1pPr>
          </a:lstStyle>
          <a:p>
            <a:r>
              <a:rPr lang="zh-CN" altLang="en-US" noProof="1" smtClean="0"/>
              <a:t>单击此处编辑母版标题样式</a:t>
            </a:r>
            <a:endParaRPr lang="zh-CN" altLang="en-US" noProof="1"/>
          </a:p>
        </p:txBody>
      </p:sp>
      <p:sp>
        <p:nvSpPr>
          <p:cNvPr id="4" name="文本占位符 3"/>
          <p:cNvSpPr>
            <a:spLocks noGrp="1"/>
          </p:cNvSpPr>
          <p:nvPr>
            <p:ph type="body" sz="half" idx="2"/>
          </p:nvPr>
        </p:nvSpPr>
        <p:spPr>
          <a:xfrm>
            <a:off x="5512118" y="1694180"/>
            <a:ext cx="3295174" cy="4480560"/>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E91A8AA4-B7F4-4F5F-8970-4ECC3551A7B8}" type="slidenum">
              <a:rPr lang="zh-CN" altLang="en-US"/>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35A26658-70B9-449B-B9D0-79CEC51D626C}" type="slidenum">
              <a:rPr lang="zh-CN" altLang="en-US"/>
              <a:pPr/>
              <a:t>‹#›</a:t>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EDC6C707-D72D-4AD6-AAFA-8A5A01D77127}" type="slidenum">
              <a:rPr lang="zh-CN" altLang="en-US"/>
              <a:pPr/>
              <a:t>‹#›</a:t>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AC67DEE3-690C-4C6B-A871-2FC503A6C04A}" type="slidenum">
              <a:rPr lang="zh-CN" altLang="en-US"/>
              <a:pPr/>
              <a:t>‹#›</a:t>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8BB5F7B2-DC88-41F3-8044-07AEC403EDAC}" type="slidenum">
              <a:rPr lang="zh-CN" altLang="en-US"/>
              <a:pPr/>
              <a:t>‹#›</a:t>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46267DF2-9258-4075-B458-8544004BFDDC}" type="slidenum">
              <a:rPr lang="zh-CN" altLang="en-US"/>
              <a:pPr/>
              <a:t>‹#›</a:t>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9C856F65-4CF4-47B1-8E2F-C0CCFFF66268}" type="slidenum">
              <a:rPr lang="zh-CN" altLang="en-US"/>
              <a:pPr/>
              <a:t>‹#›</a:t>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B4FA485D-321D-40D6-A748-1B8142303B32}" type="slidenum">
              <a:rPr lang="zh-CN" altLang="en-US"/>
              <a:pPr/>
              <a:t>‹#›</a:t>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9C53A473-C39F-4180-9C7E-1A1EFFBCB7AE}" type="slidenum">
              <a:rPr lang="zh-CN" altLang="en-US"/>
              <a:pPr/>
              <a:t>‹#›</a:t>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F36A9ABD-0639-404E-9744-95099ED92261}" type="slidenum">
              <a:rPr lang="zh-CN" altLang="en-US"/>
              <a:pPr/>
              <a:t>‹#›</a:t>
            </a:fld>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3B42DA40-C726-42F1-98BD-4E968A6EE435}" type="slidenum">
              <a:rPr lang="zh-CN" altLang="en-US"/>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887629" y="-7620"/>
            <a:ext cx="5263039" cy="6861810"/>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2" name="标题 1"/>
          <p:cNvSpPr>
            <a:spLocks noGrp="1"/>
          </p:cNvSpPr>
          <p:nvPr>
            <p:ph type="title"/>
          </p:nvPr>
        </p:nvSpPr>
        <p:spPr>
          <a:xfrm>
            <a:off x="307181" y="457200"/>
            <a:ext cx="3209925" cy="1055370"/>
          </a:xfrm>
        </p:spPr>
        <p:txBody>
          <a:bodyPr anchor="t"/>
          <a:lstStyle>
            <a:lvl1pPr>
              <a:defRPr sz="2400"/>
            </a:lvl1pPr>
          </a:lstStyle>
          <a:p>
            <a:r>
              <a:rPr lang="zh-CN" altLang="en-US" noProof="1" smtClean="0"/>
              <a:t>单击此处编辑母版标题样式</a:t>
            </a:r>
            <a:endParaRPr lang="zh-CN" altLang="en-US" noProof="1"/>
          </a:p>
        </p:txBody>
      </p:sp>
      <p:sp>
        <p:nvSpPr>
          <p:cNvPr id="4" name="文本占位符 3"/>
          <p:cNvSpPr>
            <a:spLocks noGrp="1"/>
          </p:cNvSpPr>
          <p:nvPr>
            <p:ph type="body" sz="half" idx="2"/>
          </p:nvPr>
        </p:nvSpPr>
        <p:spPr>
          <a:xfrm>
            <a:off x="307181" y="1694180"/>
            <a:ext cx="3210401" cy="4480560"/>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480567E4-9096-42A9-89D7-4A4A0FA8D230}" type="slidenum">
              <a:rPr lang="zh-CN" altLang="en-US"/>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6E7311D9-DFB9-4656-9C6A-48B558F905DC}" type="slidenum">
              <a:rPr lang="zh-CN" altLang="en-US"/>
              <a:pPr/>
              <a:t>‹#›</a:t>
            </a:fld>
            <a:endParaRPr lang="zh-CN"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D68EC671-9643-4CEE-A758-EAB33A8FE92D}" type="slidenum">
              <a:rPr lang="zh-CN" altLang="en-US"/>
              <a:pPr/>
              <a:t>‹#›</a:t>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9010ACDB-AFE0-4200-A702-6ADBAAA5EDE9}" type="slidenum">
              <a:rPr lang="zh-CN" altLang="en-US"/>
              <a:pPr/>
              <a:t>‹#›</a:t>
            </a:fld>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21D9E792-18EB-45AD-B670-3F3916A5031F}" type="slidenum">
              <a:rPr lang="zh-CN" altLang="en-US"/>
              <a:pPr/>
              <a:t>‹#›</a:t>
            </a:fld>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B912F9CB-1BE5-4632-AAEB-F23BC42F98B9}" type="slidenum">
              <a:rPr lang="zh-CN" altLang="en-US"/>
              <a:pPr/>
              <a:t>‹#›</a:t>
            </a:fld>
            <a:endParaRPr lang="zh-CN"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F4CDBEE1-E60D-4F8F-BB9B-130809FCD527}" type="slidenum">
              <a:rPr lang="zh-CN" altLang="en-US"/>
              <a:pPr/>
              <a:t>‹#›</a:t>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53B9A195-8F8C-43F8-A3B8-AF2B4E0466F3}" type="slidenum">
              <a:rPr lang="zh-CN" altLang="en-US"/>
              <a:pPr/>
              <a:t>‹#›</a:t>
            </a:fld>
            <a:endParaRPr lang="zh-CN"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581D87C5-B9B4-4A06-AD01-0C5ADCD1B205}" type="slidenum">
              <a:rPr lang="zh-CN" altLang="en-US"/>
              <a:pPr/>
              <a:t>‹#›</a:t>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2C63E541-C03A-4938-895C-D9616EC8EA65}" type="slidenum">
              <a:rPr lang="zh-CN" altLang="en-US"/>
              <a:pPr/>
              <a:t>‹#›</a:t>
            </a:fld>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81949352-AEEB-42BF-BA1A-C481A072C452}" type="slidenum">
              <a:rPr lang="zh-CN" altLang="en-US"/>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3" name="竖排标题 1"/>
          <p:cNvSpPr>
            <a:spLocks noGrp="1"/>
          </p:cNvSpPr>
          <p:nvPr>
            <p:ph type="title" orient="vert"/>
          </p:nvPr>
        </p:nvSpPr>
        <p:spPr>
          <a:xfrm>
            <a:off x="6543675" y="365125"/>
            <a:ext cx="1971675" cy="5811838"/>
          </a:xfrm>
        </p:spPr>
        <p:txBody>
          <a:bodyPr vert="eaVert"/>
          <a:lstStyle/>
          <a:p>
            <a:r>
              <a:rPr lang="zh-CN" altLang="en-US" noProof="1" smtClean="0"/>
              <a:t>单击此处编辑母版标题样式</a:t>
            </a:r>
            <a:endParaRPr lang="zh-CN" altLang="en-US" noProof="1"/>
          </a:p>
        </p:txBody>
      </p:sp>
      <p:sp>
        <p:nvSpPr>
          <p:cNvPr id="7" name="竖排文字占位符 2"/>
          <p:cNvSpPr>
            <a:spLocks noGrp="1"/>
          </p:cNvSpPr>
          <p:nvPr>
            <p:ph type="body" orient="vert" idx="1"/>
          </p:nvPr>
        </p:nvSpPr>
        <p:spPr>
          <a:xfrm>
            <a:off x="628650" y="365125"/>
            <a:ext cx="5800725" cy="5811838"/>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6A5C5E3F-5082-412A-B51B-58B4BCCAE3F5}" type="slidenum">
              <a:rPr lang="zh-CN" altLang="en-US"/>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A6368C57-6480-4CE6-872C-9CF3E5CB13B2}" type="slidenum">
              <a:rPr lang="zh-CN" altLang="en-US"/>
              <a:pPr/>
              <a:t>‹#›</a:t>
            </a:fld>
            <a:endParaRPr lang="zh-CN"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E6E60E18-09F0-4A4F-B219-64EF133004D9}" type="slidenum">
              <a:rPr lang="zh-CN" altLang="en-US"/>
              <a:pPr/>
              <a:t>‹#›</a:t>
            </a:fld>
            <a:endParaRPr lang="zh-CN"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F7749A3C-953A-4141-9BA2-FF7C0B955077}" type="slidenum">
              <a:rPr lang="zh-CN" altLang="en-US"/>
              <a:pPr/>
              <a:t>‹#›</a:t>
            </a:fld>
            <a:endParaRPr lang="zh-CN"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FB12248E-F10A-4C50-90B3-D0602727964A}" type="slidenum">
              <a:rPr lang="zh-CN" altLang="en-US"/>
              <a:pPr/>
              <a:t>‹#›</a:t>
            </a:fld>
            <a:endParaRPr lang="zh-CN" alt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F05DFA10-65FD-4A79-99B0-EF0609C039A8}" type="slidenum">
              <a:rPr lang="zh-CN" altLang="en-US"/>
              <a:pPr/>
              <a:t>‹#›</a:t>
            </a:fld>
            <a:endParaRPr lang="zh-CN" alt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4D0936E6-4916-4A1D-B1C2-90C09FADD7D7}" type="slidenum">
              <a:rPr lang="zh-CN" altLang="en-US"/>
              <a:pPr/>
              <a:t>‹#›</a:t>
            </a:fld>
            <a:endParaRPr lang="zh-CN" alt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BE6CCECB-79FA-4BE4-BBBA-B487F29F7E27}" type="slidenum">
              <a:rPr lang="zh-CN" altLang="en-US"/>
              <a:pPr/>
              <a:t>‹#›</a:t>
            </a:fld>
            <a:endParaRPr lang="zh-CN" alt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3DC3E3A3-4179-4623-9182-A99B3A0839B2}" type="slidenum">
              <a:rPr lang="zh-CN" altLang="en-US"/>
              <a:pPr/>
              <a:t>‹#›</a:t>
            </a:fld>
            <a:endParaRPr lang="zh-CN" alt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5C0525C6-8645-40DA-9430-13BAA7F09A08}" type="slidenum">
              <a:rPr lang="zh-CN" altLang="en-US"/>
              <a:pPr/>
              <a:t>‹#›</a:t>
            </a:fld>
            <a:endParaRPr lang="zh-CN"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59D9C70D-B7C8-466D-B87C-22D855EF72C6}" type="datetimeFigureOut">
              <a:rPr lang="zh-CN" altLang="en-US"/>
              <a:pPr/>
              <a:t>2020/5/12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963E264F-DF79-4B13-AE42-0CEE577AE5D9}" type="slidenum">
              <a:rPr lang="zh-CN" altLang="en-US"/>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9" Type="http://schemas.openxmlformats.org/officeDocument/2006/relationships/slideLayout" Target="../slideLayouts/slideLayout88.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42" Type="http://schemas.openxmlformats.org/officeDocument/2006/relationships/slideLayout" Target="../slideLayouts/slideLayout91.xml"/><Relationship Id="rId47" Type="http://schemas.openxmlformats.org/officeDocument/2006/relationships/slideLayout" Target="../slideLayouts/slideLayout96.xml"/><Relationship Id="rId50" Type="http://schemas.openxmlformats.org/officeDocument/2006/relationships/slideLayout" Target="../slideLayouts/slideLayout99.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38" Type="http://schemas.openxmlformats.org/officeDocument/2006/relationships/slideLayout" Target="../slideLayouts/slideLayout87.xml"/><Relationship Id="rId46" Type="http://schemas.openxmlformats.org/officeDocument/2006/relationships/slideLayout" Target="../slideLayouts/slideLayout95.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41" Type="http://schemas.openxmlformats.org/officeDocument/2006/relationships/slideLayout" Target="../slideLayouts/slideLayout90.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slideLayout" Target="../slideLayouts/slideLayout86.xml"/><Relationship Id="rId40" Type="http://schemas.openxmlformats.org/officeDocument/2006/relationships/slideLayout" Target="../slideLayouts/slideLayout89.xml"/><Relationship Id="rId45" Type="http://schemas.openxmlformats.org/officeDocument/2006/relationships/slideLayout" Target="../slideLayouts/slideLayout94.xml"/><Relationship Id="rId53" Type="http://schemas.openxmlformats.org/officeDocument/2006/relationships/image" Target="../media/image1.png"/><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slideLayout" Target="../slideLayouts/slideLayout85.xml"/><Relationship Id="rId49" Type="http://schemas.openxmlformats.org/officeDocument/2006/relationships/slideLayout" Target="../slideLayouts/slideLayout98.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4" Type="http://schemas.openxmlformats.org/officeDocument/2006/relationships/slideLayout" Target="../slideLayouts/slideLayout93.xml"/><Relationship Id="rId52" Type="http://schemas.openxmlformats.org/officeDocument/2006/relationships/theme" Target="../theme/theme2.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43" Type="http://schemas.openxmlformats.org/officeDocument/2006/relationships/slideLayout" Target="../slideLayouts/slideLayout92.xml"/><Relationship Id="rId48" Type="http://schemas.openxmlformats.org/officeDocument/2006/relationships/slideLayout" Target="../slideLayouts/slideLayout97.xml"/><Relationship Id="rId8" Type="http://schemas.openxmlformats.org/officeDocument/2006/relationships/slideLayout" Target="../slideLayouts/slideLayout57.xml"/><Relationship Id="rId51"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noProof="1" smtClean="0">
                <a:solidFill>
                  <a:schemeClr val="tx1">
                    <a:tint val="75000"/>
                  </a:schemeClr>
                </a:solidFill>
              </a:defRPr>
            </a:lvl1pPr>
          </a:lstStyle>
          <a:p>
            <a:fld id="{59D9C70D-B7C8-466D-B87C-22D855EF72C6}" type="datetimeFigureOut">
              <a:rPr lang="zh-CN" altLang="en-US"/>
              <a:pPr/>
              <a:t>2020/5/12</a:t>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noProof="1" smtClean="0">
                <a:solidFill>
                  <a:schemeClr val="tx1">
                    <a:tint val="75000"/>
                  </a:schemeClr>
                </a:solidFill>
              </a:defRPr>
            </a:lvl1pPr>
          </a:lstStyle>
          <a:p>
            <a:fld id="{78180ABC-98A1-4081-AAE0-31803C124EAA}" type="slidenum">
              <a:rPr lang="zh-CN" altLang="en-US"/>
              <a:pPr/>
              <a:t>‹#›</a:t>
            </a:fld>
            <a:endParaRPr lang="zh-CN" altLang="en-US"/>
          </a:p>
        </p:txBody>
      </p:sp>
      <p:pic>
        <p:nvPicPr>
          <p:cNvPr id="1031" name="Picture 2"/>
          <p:cNvPicPr>
            <a:picLocks noChangeAspect="1" noChangeArrowheads="1"/>
          </p:cNvPicPr>
          <p:nvPr userDrawn="1"/>
        </p:nvPicPr>
        <p:blipFill>
          <a:blip r:embed="rId51">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Franklin Gothic Medium" panose="020B0603020102020204" pitchFamily="34" charset="0"/>
          <a:ea typeface="微软雅黑" panose="020B0503020204020204" pitchFamily="34" charset="-122"/>
        </a:defRPr>
      </a:lvl2pPr>
      <a:lvl3pPr algn="l" defTabSz="685800" rtl="0" fontAlgn="base">
        <a:lnSpc>
          <a:spcPct val="90000"/>
        </a:lnSpc>
        <a:spcBef>
          <a:spcPct val="0"/>
        </a:spcBef>
        <a:spcAft>
          <a:spcPct val="0"/>
        </a:spcAft>
        <a:defRPr sz="3300">
          <a:solidFill>
            <a:schemeClr val="tx1"/>
          </a:solidFill>
          <a:latin typeface="Franklin Gothic Medium" panose="020B0603020102020204" pitchFamily="34" charset="0"/>
          <a:ea typeface="微软雅黑" panose="020B0503020204020204" pitchFamily="34" charset="-122"/>
        </a:defRPr>
      </a:lvl3pPr>
      <a:lvl4pPr algn="l" defTabSz="685800" rtl="0" fontAlgn="base">
        <a:lnSpc>
          <a:spcPct val="90000"/>
        </a:lnSpc>
        <a:spcBef>
          <a:spcPct val="0"/>
        </a:spcBef>
        <a:spcAft>
          <a:spcPct val="0"/>
        </a:spcAft>
        <a:defRPr sz="3300">
          <a:solidFill>
            <a:schemeClr val="tx1"/>
          </a:solidFill>
          <a:latin typeface="Franklin Gothic Medium" panose="020B0603020102020204" pitchFamily="34" charset="0"/>
          <a:ea typeface="微软雅黑" panose="020B0503020204020204" pitchFamily="34" charset="-122"/>
        </a:defRPr>
      </a:lvl4pPr>
      <a:lvl5pPr algn="l" defTabSz="685800" rtl="0" fontAlgn="base">
        <a:lnSpc>
          <a:spcPct val="90000"/>
        </a:lnSpc>
        <a:spcBef>
          <a:spcPct val="0"/>
        </a:spcBef>
        <a:spcAft>
          <a:spcPct val="0"/>
        </a:spcAft>
        <a:defRPr sz="3300">
          <a:solidFill>
            <a:schemeClr val="tx1"/>
          </a:solidFill>
          <a:latin typeface="Franklin Gothic Medium" panose="020B0603020102020204" pitchFamily="34" charset="0"/>
          <a:ea typeface="微软雅黑" panose="020B0503020204020204" pitchFamily="34" charset="-122"/>
        </a:defRPr>
      </a:lvl5pPr>
      <a:lvl6pPr marL="457200" algn="l" defTabSz="685800" rtl="0" fontAlgn="base">
        <a:lnSpc>
          <a:spcPct val="90000"/>
        </a:lnSpc>
        <a:spcBef>
          <a:spcPct val="0"/>
        </a:spcBef>
        <a:spcAft>
          <a:spcPct val="0"/>
        </a:spcAft>
        <a:defRPr sz="3300">
          <a:solidFill>
            <a:schemeClr val="tx1"/>
          </a:solidFill>
          <a:latin typeface="Franklin Gothic Medium" panose="020B0603020102020204" pitchFamily="34" charset="0"/>
          <a:ea typeface="微软雅黑" panose="020B0503020204020204" pitchFamily="34" charset="-122"/>
        </a:defRPr>
      </a:lvl6pPr>
      <a:lvl7pPr marL="914400" algn="l" defTabSz="685800" rtl="0" fontAlgn="base">
        <a:lnSpc>
          <a:spcPct val="90000"/>
        </a:lnSpc>
        <a:spcBef>
          <a:spcPct val="0"/>
        </a:spcBef>
        <a:spcAft>
          <a:spcPct val="0"/>
        </a:spcAft>
        <a:defRPr sz="3300">
          <a:solidFill>
            <a:schemeClr val="tx1"/>
          </a:solidFill>
          <a:latin typeface="Franklin Gothic Medium" panose="020B0603020102020204" pitchFamily="34" charset="0"/>
          <a:ea typeface="微软雅黑" panose="020B0503020204020204" pitchFamily="34" charset="-122"/>
        </a:defRPr>
      </a:lvl7pPr>
      <a:lvl8pPr marL="1371600" algn="l" defTabSz="685800" rtl="0" fontAlgn="base">
        <a:lnSpc>
          <a:spcPct val="90000"/>
        </a:lnSpc>
        <a:spcBef>
          <a:spcPct val="0"/>
        </a:spcBef>
        <a:spcAft>
          <a:spcPct val="0"/>
        </a:spcAft>
        <a:defRPr sz="3300">
          <a:solidFill>
            <a:schemeClr val="tx1"/>
          </a:solidFill>
          <a:latin typeface="Franklin Gothic Medium" panose="020B0603020102020204" pitchFamily="34" charset="0"/>
          <a:ea typeface="微软雅黑" panose="020B0503020204020204" pitchFamily="34" charset="-122"/>
        </a:defRPr>
      </a:lvl8pPr>
      <a:lvl9pPr marL="1828800" algn="l" defTabSz="685800" rtl="0" fontAlgn="base">
        <a:lnSpc>
          <a:spcPct val="90000"/>
        </a:lnSpc>
        <a:spcBef>
          <a:spcPct val="0"/>
        </a:spcBef>
        <a:spcAft>
          <a:spcPct val="0"/>
        </a:spcAft>
        <a:defRPr sz="3300">
          <a:solidFill>
            <a:schemeClr val="tx1"/>
          </a:solidFill>
          <a:latin typeface="Franklin Gothic Medium" panose="020B0603020102020204" pitchFamily="34" charset="0"/>
          <a:ea typeface="微软雅黑" panose="020B0503020204020204" pitchFamily="34"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9C70D-B7C8-466D-B87C-22D855EF72C6}" type="datetimeFigureOut">
              <a:rPr lang="zh-CN" altLang="en-US" smtClean="0"/>
              <a:pPr/>
              <a:t>2020/5/12</a:t>
            </a:fld>
            <a:endParaRPr lang="zh-CN" altLang="en-US"/>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80ABC-98A1-4081-AAE0-31803C124EAA}" type="slidenum">
              <a:rPr lang="zh-CN" altLang="en-US" smtClean="0"/>
              <a:pPr/>
              <a:t>‹#›</a:t>
            </a:fld>
            <a:endParaRPr lang="zh-CN" altLang="en-US"/>
          </a:p>
        </p:txBody>
      </p:sp>
      <p:pic>
        <p:nvPicPr>
          <p:cNvPr id="7" name="Picture 2"/>
          <p:cNvPicPr>
            <a:picLocks noChangeAspect="1" noChangeArrowheads="1"/>
          </p:cNvPicPr>
          <p:nvPr/>
        </p:nvPicPr>
        <p:blipFill>
          <a:blip r:embed="rId53" cstate="print"/>
          <a:srcRect/>
          <a:stretch>
            <a:fillRect/>
          </a:stretch>
        </p:blipFill>
        <p:spPr bwMode="auto">
          <a:xfrm>
            <a:off x="0" y="0"/>
            <a:ext cx="9144000" cy="6858000"/>
          </a:xfrm>
          <a:prstGeom prst="rect">
            <a:avLst/>
          </a:prstGeom>
          <a:noFill/>
          <a:ln w="9525">
            <a:noFill/>
            <a:miter lim="800000"/>
            <a:headEnd/>
            <a:tailEnd/>
          </a:ln>
        </p:spPr>
      </p:pic>
      <p:pic>
        <p:nvPicPr>
          <p:cNvPr id="8" name="Picture 2"/>
          <p:cNvPicPr>
            <a:picLocks noChangeAspect="1" noChangeArrowheads="1"/>
          </p:cNvPicPr>
          <p:nvPr userDrawn="1"/>
        </p:nvPicPr>
        <p:blipFill>
          <a:blip r:embed="rId5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733" r:id="rId35"/>
    <p:sldLayoutId id="2147483734" r:id="rId36"/>
    <p:sldLayoutId id="2147483735" r:id="rId37"/>
    <p:sldLayoutId id="2147483736" r:id="rId38"/>
    <p:sldLayoutId id="2147483737" r:id="rId39"/>
    <p:sldLayoutId id="2147483738" r:id="rId40"/>
    <p:sldLayoutId id="2147483739" r:id="rId41"/>
    <p:sldLayoutId id="2147483740" r:id="rId42"/>
    <p:sldLayoutId id="2147483741" r:id="rId43"/>
    <p:sldLayoutId id="2147483742" r:id="rId44"/>
    <p:sldLayoutId id="2147483743" r:id="rId45"/>
    <p:sldLayoutId id="2147483744" r:id="rId46"/>
    <p:sldLayoutId id="2147483745" r:id="rId47"/>
    <p:sldLayoutId id="2147483746" r:id="rId48"/>
    <p:sldLayoutId id="2147483747" r:id="rId49"/>
    <p:sldLayoutId id="2147483748" r:id="rId50"/>
    <p:sldLayoutId id="2147483749" r:id="rId5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50.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7.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6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84.xml"/><Relationship Id="rId1" Type="http://schemas.openxmlformats.org/officeDocument/2006/relationships/vmlDrawing" Target="../drawings/vmlDrawing2.vml"/><Relationship Id="rId5" Type="http://schemas.openxmlformats.org/officeDocument/2006/relationships/image" Target="../media/image42.png"/><Relationship Id="rId4" Type="http://schemas.openxmlformats.org/officeDocument/2006/relationships/oleObject" Target="../embeddings/Microsoft_Office_Word_97_-_2003___2.doc"/></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85.xml"/><Relationship Id="rId1" Type="http://schemas.openxmlformats.org/officeDocument/2006/relationships/vmlDrawing" Target="../drawings/vmlDrawing3.vml"/><Relationship Id="rId4" Type="http://schemas.openxmlformats.org/officeDocument/2006/relationships/oleObject" Target="../embeddings/Microsoft_Office_Word_97_-_2003___3.doc"/></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eg"/><Relationship Id="rId1" Type="http://schemas.openxmlformats.org/officeDocument/2006/relationships/slideLayout" Target="../slideLayouts/slideLayout8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4.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92.xml"/><Relationship Id="rId1" Type="http://schemas.openxmlformats.org/officeDocument/2006/relationships/vmlDrawing" Target="../drawings/vmlDrawing4.vml"/><Relationship Id="rId4" Type="http://schemas.openxmlformats.org/officeDocument/2006/relationships/oleObject" Target="../embeddings/Microsoft_Office_Word_97_-_2003___4.doc"/></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3.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4.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7.jpeg"/><Relationship Id="rId1" Type="http://schemas.openxmlformats.org/officeDocument/2006/relationships/slideLayout" Target="../slideLayouts/slideLayout97.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8.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9.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Word_97_-_2003___1.doc"/><Relationship Id="rId2" Type="http://schemas.openxmlformats.org/officeDocument/2006/relationships/slideLayout" Target="../slideLayouts/slideLayout69.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050" name="Text Box 8"/>
          <p:cNvSpPr txBox="1">
            <a:spLocks noChangeArrowheads="1"/>
          </p:cNvSpPr>
          <p:nvPr/>
        </p:nvSpPr>
        <p:spPr bwMode="auto">
          <a:xfrm>
            <a:off x="358775" y="1890713"/>
            <a:ext cx="7839075"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lgn="ctr">
              <a:lnSpc>
                <a:spcPct val="100000"/>
              </a:lnSpc>
            </a:pPr>
            <a:r>
              <a:rPr lang="zh-CN" altLang="en-US" sz="4400" dirty="0">
                <a:latin typeface="+mj-ea"/>
                <a:ea typeface="+mj-ea"/>
              </a:rPr>
              <a:t>第七章 力与运动 </a:t>
            </a:r>
            <a:r>
              <a:rPr lang="zh-CN" altLang="en-US" sz="4400" dirty="0" smtClean="0">
                <a:latin typeface="+mj-ea"/>
                <a:ea typeface="+mj-ea"/>
              </a:rPr>
              <a:t>复习</a:t>
            </a:r>
            <a:r>
              <a:rPr lang="zh-CN" altLang="en-US" sz="4400" dirty="0">
                <a:latin typeface="+mj-ea"/>
                <a:ea typeface="+mj-ea"/>
              </a:rPr>
              <a:t>课件</a:t>
            </a:r>
          </a:p>
        </p:txBody>
      </p:sp>
    </p:spTree>
    <p:custDataLst>
      <p:tags r:id="rId1"/>
    </p:custData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ChangeArrowheads="1"/>
          </p:cNvSpPr>
          <p:nvPr/>
        </p:nvSpPr>
        <p:spPr bwMode="auto">
          <a:xfrm>
            <a:off x="325438" y="1482081"/>
            <a:ext cx="482696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lnSpc>
                <a:spcPct val="100000"/>
              </a:lnSpc>
            </a:pPr>
            <a:r>
              <a:rPr lang="zh-CN" altLang="en-US" dirty="0" smtClean="0"/>
              <a:t>（</a:t>
            </a:r>
            <a:r>
              <a:rPr lang="en-US" altLang="zh-CN" dirty="0" smtClean="0"/>
              <a:t>3</a:t>
            </a:r>
            <a:r>
              <a:rPr lang="zh-CN" altLang="en-US" dirty="0" smtClean="0"/>
              <a:t>）平衡</a:t>
            </a:r>
            <a:r>
              <a:rPr lang="zh-CN" altLang="en-US" dirty="0"/>
              <a:t>力和相互作用力的比较 </a:t>
            </a:r>
          </a:p>
        </p:txBody>
      </p:sp>
      <p:graphicFrame>
        <p:nvGraphicFramePr>
          <p:cNvPr id="125203" name="Group 275"/>
          <p:cNvGraphicFramePr>
            <a:graphicFrameLocks noGrp="1"/>
          </p:cNvGraphicFramePr>
          <p:nvPr/>
        </p:nvGraphicFramePr>
        <p:xfrm>
          <a:off x="323850" y="2205038"/>
          <a:ext cx="8569325" cy="4464050"/>
        </p:xfrm>
        <a:graphic>
          <a:graphicData uri="http://schemas.openxmlformats.org/drawingml/2006/table">
            <a:tbl>
              <a:tblPr/>
              <a:tblGrid>
                <a:gridCol w="1901825"/>
                <a:gridCol w="3333750"/>
                <a:gridCol w="3333750"/>
              </a:tblGrid>
              <a:tr h="1306512">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平衡力</a:t>
                      </a:r>
                      <a:endPar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相互作用力</a:t>
                      </a:r>
                      <a:endPar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06512">
                <a:tc gridSpan="3">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相同点</a:t>
                      </a:r>
                      <a:endPar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r>
              <a:tr h="617538">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endParaRPr kumimoji="0" lang="en-US"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两个力大小相等</a:t>
                      </a:r>
                      <a:endPar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r>
              <a:tr h="615950">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endParaRPr kumimoji="0" lang="en-US"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方向相反</a:t>
                      </a:r>
                      <a:endPar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r>
              <a:tr h="617538">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endParaRPr kumimoji="0" lang="en-US" altLang="zh-CN"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在同一直线上</a:t>
                      </a:r>
                      <a:endPar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4931"/>
                                        </p:tgtEl>
                                        <p:attrNameLst>
                                          <p:attrName>style.visibility</p:attrName>
                                        </p:attrNameLst>
                                      </p:cBhvr>
                                      <p:to>
                                        <p:strVal val="visible"/>
                                      </p:to>
                                    </p:set>
                                    <p:animEffect transition="in" filter="blinds(horizontal)">
                                      <p:cBhvr>
                                        <p:cTn id="7" dur="500"/>
                                        <p:tgtEl>
                                          <p:spTgt spid="124931"/>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25203"/>
                                        </p:tgtEl>
                                        <p:attrNameLst>
                                          <p:attrName>style.visibility</p:attrName>
                                        </p:attrNameLst>
                                      </p:cBhvr>
                                      <p:to>
                                        <p:strVal val="visible"/>
                                      </p:to>
                                    </p:set>
                                    <p:animEffect transition="in" filter="strips(downLeft)">
                                      <p:cBhvr>
                                        <p:cTn id="11" dur="500"/>
                                        <p:tgtEl>
                                          <p:spTgt spid="125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graphicFrame>
        <p:nvGraphicFramePr>
          <p:cNvPr id="133176" name="Group 56"/>
          <p:cNvGraphicFramePr>
            <a:graphicFrameLocks noGrp="1"/>
          </p:cNvGraphicFramePr>
          <p:nvPr/>
        </p:nvGraphicFramePr>
        <p:xfrm>
          <a:off x="323850" y="1268413"/>
          <a:ext cx="8351838" cy="5403849"/>
        </p:xfrm>
        <a:graphic>
          <a:graphicData uri="http://schemas.openxmlformats.org/drawingml/2006/table">
            <a:tbl>
              <a:tblPr/>
              <a:tblGrid>
                <a:gridCol w="1854200"/>
                <a:gridCol w="3248025"/>
                <a:gridCol w="3249613"/>
              </a:tblGrid>
              <a:tr h="735099">
                <a:tc gridSpan="3">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不同点</a:t>
                      </a:r>
                      <a:endPar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r>
              <a:tr h="1188859">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endParaRPr kumimoji="0" lang="en-US"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作用在同一物体上，作用效果是使物体保持平衡</a:t>
                      </a:r>
                      <a:endPar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分别作用在两个相互作用的物体上，一般产生的效果不相同</a:t>
                      </a:r>
                      <a:endPar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5099">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endParaRPr kumimoji="0" lang="en-US"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没有时间关系</a:t>
                      </a:r>
                      <a:endPar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同时产生、同时消失</a:t>
                      </a:r>
                      <a:endPar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8859">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endParaRPr kumimoji="0" lang="en-US"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不一定为同性质的力</a:t>
                      </a:r>
                      <a:endPar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一定为同性质的力（若为弹力都是弹力，若为摩擦力都是摩擦力）</a:t>
                      </a:r>
                      <a:endParaRPr kumimoji="0" lang="en-US" altLang="zh-CN"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933">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 name="图片 1"/>
          <p:cNvPicPr>
            <a:picLocks noChangeAspect="1"/>
          </p:cNvPicPr>
          <p:nvPr/>
        </p:nvPicPr>
        <p:blipFill>
          <a:blip r:embed="rId3"/>
          <a:stretch>
            <a:fillRect/>
          </a:stretch>
        </p:blipFill>
        <p:spPr>
          <a:xfrm>
            <a:off x="2987824" y="5373216"/>
            <a:ext cx="1695238" cy="1000000"/>
          </a:xfrm>
          <a:prstGeom prst="rect">
            <a:avLst/>
          </a:prstGeom>
        </p:spPr>
      </p:pic>
      <p:pic>
        <p:nvPicPr>
          <p:cNvPr id="3" name="图片 2"/>
          <p:cNvPicPr>
            <a:picLocks noChangeAspect="1"/>
          </p:cNvPicPr>
          <p:nvPr/>
        </p:nvPicPr>
        <p:blipFill>
          <a:blip r:embed="rId4"/>
          <a:stretch>
            <a:fillRect/>
          </a:stretch>
        </p:blipFill>
        <p:spPr>
          <a:xfrm>
            <a:off x="6300192" y="5373216"/>
            <a:ext cx="1733333" cy="94285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33176"/>
                                        </p:tgtEl>
                                        <p:attrNameLst>
                                          <p:attrName>style.visibility</p:attrName>
                                        </p:attrNameLst>
                                      </p:cBhvr>
                                      <p:to>
                                        <p:strVal val="visible"/>
                                      </p:to>
                                    </p:set>
                                    <p:anim calcmode="lin" valueType="num">
                                      <p:cBhvr additive="base">
                                        <p:cTn id="7" dur="500" fill="hold"/>
                                        <p:tgtEl>
                                          <p:spTgt spid="133176"/>
                                        </p:tgtEl>
                                        <p:attrNameLst>
                                          <p:attrName>ppt_x</p:attrName>
                                        </p:attrNameLst>
                                      </p:cBhvr>
                                      <p:tavLst>
                                        <p:tav tm="0">
                                          <p:val>
                                            <p:strVal val="0-#ppt_w/2"/>
                                          </p:val>
                                        </p:tav>
                                        <p:tav tm="100000">
                                          <p:val>
                                            <p:strVal val="#ppt_x"/>
                                          </p:val>
                                        </p:tav>
                                      </p:tavLst>
                                    </p:anim>
                                    <p:anim calcmode="lin" valueType="num">
                                      <p:cBhvr additive="base">
                                        <p:cTn id="8" dur="500" fill="hold"/>
                                        <p:tgtEl>
                                          <p:spTgt spid="1331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ChangeArrowheads="1"/>
          </p:cNvSpPr>
          <p:nvPr/>
        </p:nvSpPr>
        <p:spPr bwMode="auto">
          <a:xfrm>
            <a:off x="395288" y="1106478"/>
            <a:ext cx="8194675"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indent="266700">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r>
              <a:rPr lang="zh-CN" altLang="en-US" dirty="0" smtClean="0"/>
              <a:t>（</a:t>
            </a:r>
            <a:r>
              <a:rPr lang="en-US" altLang="zh-CN" dirty="0" smtClean="0"/>
              <a:t>4</a:t>
            </a:r>
            <a:r>
              <a:rPr lang="zh-CN" altLang="en-US" dirty="0" smtClean="0"/>
              <a:t>）二</a:t>
            </a:r>
            <a:r>
              <a:rPr lang="zh-CN" altLang="en-US" dirty="0"/>
              <a:t>力平衡的应用</a:t>
            </a:r>
          </a:p>
          <a:p>
            <a:r>
              <a:rPr lang="zh-CN" altLang="en-US" dirty="0"/>
              <a:t>①已知一个力的大小和方向，可确定另一个力的大小和方向。</a:t>
            </a:r>
          </a:p>
          <a:p>
            <a:r>
              <a:rPr lang="zh-CN" altLang="en-US" dirty="0"/>
              <a:t>②根据物体的受力情况，判断物体是否处于平衡状态或寻求物体受力平衡的方法、措施。</a:t>
            </a:r>
          </a:p>
          <a:p>
            <a:r>
              <a:rPr lang="en-US" altLang="zh-CN" dirty="0"/>
              <a:t>5</a:t>
            </a:r>
            <a:r>
              <a:rPr lang="zh-CN" altLang="en-US" dirty="0"/>
              <a:t>．运动与力的关系</a:t>
            </a:r>
          </a:p>
        </p:txBody>
      </p:sp>
      <p:sp>
        <p:nvSpPr>
          <p:cNvPr id="13315" name="Rectangle 6"/>
          <p:cNvSpPr>
            <a:spLocks noChangeArrowheads="1"/>
          </p:cNvSpPr>
          <p:nvPr/>
        </p:nvSpPr>
        <p:spPr bwMode="auto">
          <a:xfrm>
            <a:off x="0" y="312896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endParaRPr lang="zh-CN" altLang="en-US"/>
          </a:p>
        </p:txBody>
      </p:sp>
      <p:pic>
        <p:nvPicPr>
          <p:cNvPr id="2" name="图片 1"/>
          <p:cNvPicPr>
            <a:picLocks noChangeAspect="1"/>
          </p:cNvPicPr>
          <p:nvPr/>
        </p:nvPicPr>
        <p:blipFill>
          <a:blip r:embed="rId2"/>
          <a:stretch>
            <a:fillRect/>
          </a:stretch>
        </p:blipFill>
        <p:spPr>
          <a:xfrm>
            <a:off x="1259632" y="4725144"/>
            <a:ext cx="6904654" cy="165618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5955"/>
                                        </p:tgtEl>
                                        <p:attrNameLst>
                                          <p:attrName>style.visibility</p:attrName>
                                        </p:attrNameLst>
                                      </p:cBhvr>
                                      <p:to>
                                        <p:strVal val="visible"/>
                                      </p:to>
                                    </p:set>
                                    <p:animEffect transition="in" filter="blinds(horizontal)">
                                      <p:cBhvr>
                                        <p:cTn id="7" dur="500"/>
                                        <p:tgtEl>
                                          <p:spTgt spid="125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grpSp>
        <p:nvGrpSpPr>
          <p:cNvPr id="2" name="组合 23"/>
          <p:cNvGrpSpPr/>
          <p:nvPr/>
        </p:nvGrpSpPr>
        <p:grpSpPr bwMode="auto">
          <a:xfrm>
            <a:off x="250825" y="1268413"/>
            <a:ext cx="3278188" cy="658812"/>
            <a:chOff x="214282" y="1000108"/>
            <a:chExt cx="2817832" cy="614637"/>
          </a:xfrm>
        </p:grpSpPr>
        <p:pic>
          <p:nvPicPr>
            <p:cNvPr id="14340" name="Picture 2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4282" y="1000108"/>
              <a:ext cx="2714644" cy="61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TextBox 22"/>
            <p:cNvSpPr txBox="1">
              <a:spLocks noChangeArrowheads="1"/>
            </p:cNvSpPr>
            <p:nvPr/>
          </p:nvSpPr>
          <p:spPr bwMode="auto">
            <a:xfrm>
              <a:off x="713714" y="1000108"/>
              <a:ext cx="2318400" cy="484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lnSpc>
                  <a:spcPct val="100000"/>
                </a:lnSpc>
              </a:pPr>
              <a:r>
                <a:rPr lang="zh-CN" altLang="en-US" sz="2800" b="0">
                  <a:solidFill>
                    <a:srgbClr val="FF0000"/>
                  </a:solidFill>
                  <a:latin typeface="黑体" panose="02010609060101010101" pitchFamily="49" charset="-122"/>
                  <a:ea typeface="黑体" panose="02010609060101010101" pitchFamily="49" charset="-122"/>
                </a:rPr>
                <a:t>整合拓展创新</a:t>
              </a:r>
            </a:p>
          </p:txBody>
        </p:sp>
      </p:grpSp>
      <p:sp>
        <p:nvSpPr>
          <p:cNvPr id="29720" name="Rectangle 24"/>
          <p:cNvSpPr>
            <a:spLocks noChangeArrowheads="1"/>
          </p:cNvSpPr>
          <p:nvPr/>
        </p:nvSpPr>
        <p:spPr bwMode="auto">
          <a:xfrm>
            <a:off x="250825" y="2133600"/>
            <a:ext cx="4298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lnSpc>
                <a:spcPct val="100000"/>
              </a:lnSpc>
            </a:pPr>
            <a:r>
              <a:rPr lang="zh-CN" altLang="en-US" dirty="0">
                <a:solidFill>
                  <a:schemeClr val="folHlink"/>
                </a:solidFill>
                <a:latin typeface="黑体" panose="02010609060101010101" pitchFamily="49" charset="-122"/>
                <a:ea typeface="黑体" panose="02010609060101010101" pitchFamily="49" charset="-122"/>
              </a:rPr>
              <a:t>类型一　牛顿第一定律和惯性 </a:t>
            </a:r>
          </a:p>
        </p:txBody>
      </p:sp>
      <p:sp>
        <p:nvSpPr>
          <p:cNvPr id="29721" name="Rectangle 25"/>
          <p:cNvSpPr>
            <a:spLocks noChangeArrowheads="1"/>
          </p:cNvSpPr>
          <p:nvPr/>
        </p:nvSpPr>
        <p:spPr bwMode="auto">
          <a:xfrm>
            <a:off x="395288" y="2627244"/>
            <a:ext cx="8435975"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r>
              <a:rPr lang="zh-CN" altLang="en-US" dirty="0" smtClean="0"/>
              <a:t>    实验</a:t>
            </a:r>
            <a:r>
              <a:rPr lang="zh-CN" altLang="en-US" dirty="0"/>
              <a:t>探究物体运动和受力的关系、惯性现象在日常生活中的应用、防止惯性危害的措施等是各类考试考查的重点，多以选择题、填空题、实验探究题等形式考查。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9720"/>
                                        </p:tgtEl>
                                        <p:attrNameLst>
                                          <p:attrName>style.visibility</p:attrName>
                                        </p:attrNameLst>
                                      </p:cBhvr>
                                      <p:to>
                                        <p:strVal val="visible"/>
                                      </p:to>
                                    </p:set>
                                    <p:anim calcmode="lin" valueType="num">
                                      <p:cBhvr additive="base">
                                        <p:cTn id="12" dur="500" fill="hold"/>
                                        <p:tgtEl>
                                          <p:spTgt spid="29720"/>
                                        </p:tgtEl>
                                        <p:attrNameLst>
                                          <p:attrName>ppt_x</p:attrName>
                                        </p:attrNameLst>
                                      </p:cBhvr>
                                      <p:tavLst>
                                        <p:tav tm="0">
                                          <p:val>
                                            <p:strVal val="0-#ppt_w/2"/>
                                          </p:val>
                                        </p:tav>
                                        <p:tav tm="100000">
                                          <p:val>
                                            <p:strVal val="#ppt_x"/>
                                          </p:val>
                                        </p:tav>
                                      </p:tavLst>
                                    </p:anim>
                                    <p:anim calcmode="lin" valueType="num">
                                      <p:cBhvr additive="base">
                                        <p:cTn id="13" dur="500" fill="hold"/>
                                        <p:tgtEl>
                                          <p:spTgt spid="297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8" presetClass="entr" presetSubtype="16" fill="hold" grpId="0" nodeType="afterEffect">
                                  <p:stCondLst>
                                    <p:cond delay="0"/>
                                  </p:stCondLst>
                                  <p:childTnLst>
                                    <p:set>
                                      <p:cBhvr>
                                        <p:cTn id="16" dur="1" fill="hold">
                                          <p:stCondLst>
                                            <p:cond delay="0"/>
                                          </p:stCondLst>
                                        </p:cTn>
                                        <p:tgtEl>
                                          <p:spTgt spid="29721"/>
                                        </p:tgtEl>
                                        <p:attrNameLst>
                                          <p:attrName>style.visibility</p:attrName>
                                        </p:attrNameLst>
                                      </p:cBhvr>
                                      <p:to>
                                        <p:strVal val="visible"/>
                                      </p:to>
                                    </p:set>
                                    <p:animEffect transition="in" filter="diamond(in)">
                                      <p:cBhvr>
                                        <p:cTn id="17" dur="500"/>
                                        <p:tgtEl>
                                          <p:spTgt spid="29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0" grpId="0"/>
      <p:bldP spid="297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bwMode="auto">
          <a:xfrm>
            <a:off x="250825" y="1341438"/>
            <a:ext cx="8720138" cy="5164137"/>
            <a:chOff x="158" y="890"/>
            <a:chExt cx="5493" cy="3253"/>
          </a:xfrm>
        </p:grpSpPr>
        <p:sp>
          <p:nvSpPr>
            <p:cNvPr id="15363" name="Rectangle 3"/>
            <p:cNvSpPr>
              <a:spLocks noChangeArrowheads="1"/>
            </p:cNvSpPr>
            <p:nvPr/>
          </p:nvSpPr>
          <p:spPr bwMode="auto">
            <a:xfrm>
              <a:off x="158" y="890"/>
              <a:ext cx="5493" cy="1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r>
                <a:rPr lang="zh-CN" altLang="en-US" dirty="0">
                  <a:solidFill>
                    <a:srgbClr val="FF0000"/>
                  </a:solidFill>
                </a:rPr>
                <a:t>例</a:t>
              </a:r>
              <a:r>
                <a:rPr lang="en-US" altLang="zh-CN" dirty="0" smtClean="0">
                  <a:solidFill>
                    <a:srgbClr val="FF0000"/>
                  </a:solidFill>
                </a:rPr>
                <a:t>1</a:t>
              </a:r>
              <a:r>
                <a:rPr lang="en-US" altLang="zh-CN" dirty="0" smtClean="0"/>
                <a:t> </a:t>
              </a:r>
              <a:r>
                <a:rPr lang="zh-CN" altLang="en-US" dirty="0" smtClean="0"/>
                <a:t>如</a:t>
              </a:r>
              <a:r>
                <a:rPr lang="zh-CN" altLang="en-US" dirty="0"/>
                <a:t>图</a:t>
              </a:r>
              <a:r>
                <a:rPr lang="en-US" altLang="zh-CN" dirty="0"/>
                <a:t>7</a:t>
              </a:r>
              <a:r>
                <a:rPr lang="zh-CN" altLang="en-US" dirty="0"/>
                <a:t>－</a:t>
              </a:r>
              <a:r>
                <a:rPr lang="en-US" altLang="zh-CN" i="1" dirty="0"/>
                <a:t>T</a:t>
              </a:r>
              <a:r>
                <a:rPr lang="zh-CN" altLang="en-US" dirty="0"/>
                <a:t>－</a:t>
              </a:r>
              <a:r>
                <a:rPr lang="en-US" altLang="zh-CN" dirty="0"/>
                <a:t>1</a:t>
              </a:r>
              <a:r>
                <a:rPr lang="zh-CN" altLang="en-US" dirty="0"/>
                <a:t>所示是牛顿第一定律的实验基础之一，让同一小车从同一斜面的相同高度由静止下滑，比较小车在不同水平面上通过的</a:t>
              </a:r>
              <a:r>
                <a:rPr lang="en-US" altLang="zh-CN" dirty="0"/>
                <a:t>______________</a:t>
              </a:r>
              <a:r>
                <a:rPr lang="zh-CN" altLang="en-US" dirty="0"/>
                <a:t>，据此可以推理得出：当水平面绝对光滑时，小车将做</a:t>
              </a:r>
              <a:r>
                <a:rPr lang="en-US" altLang="zh-CN" dirty="0"/>
                <a:t>________________</a:t>
              </a:r>
              <a:r>
                <a:rPr lang="zh-CN" altLang="en-US" dirty="0"/>
                <a:t>。 </a:t>
              </a:r>
            </a:p>
          </p:txBody>
        </p:sp>
        <p:sp>
          <p:nvSpPr>
            <p:cNvPr id="15365" name="Rectangle 5"/>
            <p:cNvSpPr>
              <a:spLocks noChangeArrowheads="1"/>
            </p:cNvSpPr>
            <p:nvPr/>
          </p:nvSpPr>
          <p:spPr bwMode="auto">
            <a:xfrm>
              <a:off x="3515" y="3855"/>
              <a:ext cx="108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lnSpc>
                  <a:spcPct val="100000"/>
                </a:lnSpc>
              </a:pPr>
              <a:r>
                <a:rPr lang="zh-CN" altLang="en-US" dirty="0"/>
                <a:t>图</a:t>
              </a:r>
              <a:r>
                <a:rPr lang="en-US" altLang="zh-CN" dirty="0"/>
                <a:t>7</a:t>
              </a:r>
              <a:r>
                <a:rPr lang="zh-CN" altLang="en-US" dirty="0"/>
                <a:t>－</a:t>
              </a:r>
              <a:r>
                <a:rPr lang="en-US" altLang="zh-CN" i="1" dirty="0"/>
                <a:t>T</a:t>
              </a:r>
              <a:r>
                <a:rPr lang="zh-CN" altLang="en-US" dirty="0"/>
                <a:t>－</a:t>
              </a:r>
              <a:r>
                <a:rPr lang="en-US" altLang="zh-CN" dirty="0"/>
                <a:t>1 </a:t>
              </a:r>
            </a:p>
          </p:txBody>
        </p:sp>
      </p:grpSp>
      <p:sp>
        <p:nvSpPr>
          <p:cNvPr id="82951" name="Rectangle 7"/>
          <p:cNvSpPr>
            <a:spLocks noChangeArrowheads="1"/>
          </p:cNvSpPr>
          <p:nvPr/>
        </p:nvSpPr>
        <p:spPr bwMode="auto">
          <a:xfrm>
            <a:off x="1884363" y="2563168"/>
            <a:ext cx="250581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lnSpc>
                <a:spcPct val="100000"/>
              </a:lnSpc>
            </a:pPr>
            <a:r>
              <a:rPr lang="zh-CN" altLang="en-US" dirty="0" smtClean="0">
                <a:solidFill>
                  <a:srgbClr val="FF0000"/>
                </a:solidFill>
              </a:rPr>
              <a:t>距离（或路程）</a:t>
            </a:r>
            <a:r>
              <a:rPr lang="en-US" altLang="zh-CN" dirty="0" smtClean="0">
                <a:solidFill>
                  <a:srgbClr val="FF0000"/>
                </a:solidFill>
              </a:rPr>
              <a:t> </a:t>
            </a:r>
            <a:endParaRPr lang="en-US" altLang="zh-CN" dirty="0">
              <a:solidFill>
                <a:srgbClr val="FF0000"/>
              </a:solidFill>
            </a:endParaRPr>
          </a:p>
        </p:txBody>
      </p:sp>
      <p:sp>
        <p:nvSpPr>
          <p:cNvPr id="82952" name="Rectangle 8"/>
          <p:cNvSpPr>
            <a:spLocks noChangeArrowheads="1"/>
          </p:cNvSpPr>
          <p:nvPr/>
        </p:nvSpPr>
        <p:spPr bwMode="auto">
          <a:xfrm>
            <a:off x="3043238" y="3116263"/>
            <a:ext cx="21764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lnSpc>
                <a:spcPct val="100000"/>
              </a:lnSpc>
            </a:pPr>
            <a:r>
              <a:rPr lang="zh-CN" altLang="en-US" dirty="0">
                <a:solidFill>
                  <a:srgbClr val="FF0000"/>
                </a:solidFill>
              </a:rPr>
              <a:t>匀速直线运动 </a:t>
            </a:r>
          </a:p>
        </p:txBody>
      </p:sp>
      <p:pic>
        <p:nvPicPr>
          <p:cNvPr id="3" name="图片 2"/>
          <p:cNvPicPr>
            <a:picLocks noChangeAspect="1"/>
          </p:cNvPicPr>
          <p:nvPr/>
        </p:nvPicPr>
        <p:blipFill>
          <a:blip r:embed="rId2"/>
          <a:stretch>
            <a:fillRect/>
          </a:stretch>
        </p:blipFill>
        <p:spPr>
          <a:xfrm>
            <a:off x="3150918" y="4242297"/>
            <a:ext cx="1866667" cy="188571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2951"/>
                                        </p:tgtEl>
                                        <p:attrNameLst>
                                          <p:attrName>style.visibility</p:attrName>
                                        </p:attrNameLst>
                                      </p:cBhvr>
                                      <p:to>
                                        <p:strVal val="visible"/>
                                      </p:to>
                                    </p:set>
                                    <p:anim calcmode="lin" valueType="num">
                                      <p:cBhvr additive="base">
                                        <p:cTn id="12" dur="500" fill="hold"/>
                                        <p:tgtEl>
                                          <p:spTgt spid="82951"/>
                                        </p:tgtEl>
                                        <p:attrNameLst>
                                          <p:attrName>ppt_x</p:attrName>
                                        </p:attrNameLst>
                                      </p:cBhvr>
                                      <p:tavLst>
                                        <p:tav tm="0">
                                          <p:val>
                                            <p:strVal val="#ppt_x"/>
                                          </p:val>
                                        </p:tav>
                                        <p:tav tm="100000">
                                          <p:val>
                                            <p:strVal val="#ppt_x"/>
                                          </p:val>
                                        </p:tav>
                                      </p:tavLst>
                                    </p:anim>
                                    <p:anim calcmode="lin" valueType="num">
                                      <p:cBhvr additive="base">
                                        <p:cTn id="13" dur="500" fill="hold"/>
                                        <p:tgtEl>
                                          <p:spTgt spid="8295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2952"/>
                                        </p:tgtEl>
                                        <p:attrNameLst>
                                          <p:attrName>style.visibility</p:attrName>
                                        </p:attrNameLst>
                                      </p:cBhvr>
                                      <p:to>
                                        <p:strVal val="visible"/>
                                      </p:to>
                                    </p:set>
                                    <p:anim calcmode="lin" valueType="num">
                                      <p:cBhvr additive="base">
                                        <p:cTn id="18" dur="500" fill="hold"/>
                                        <p:tgtEl>
                                          <p:spTgt spid="82952"/>
                                        </p:tgtEl>
                                        <p:attrNameLst>
                                          <p:attrName>ppt_x</p:attrName>
                                        </p:attrNameLst>
                                      </p:cBhvr>
                                      <p:tavLst>
                                        <p:tav tm="0">
                                          <p:val>
                                            <p:strVal val="#ppt_x"/>
                                          </p:val>
                                        </p:tav>
                                        <p:tav tm="100000">
                                          <p:val>
                                            <p:strVal val="#ppt_x"/>
                                          </p:val>
                                        </p:tav>
                                      </p:tavLst>
                                    </p:anim>
                                    <p:anim calcmode="lin" valueType="num">
                                      <p:cBhvr additive="base">
                                        <p:cTn id="19" dur="500" fill="hold"/>
                                        <p:tgtEl>
                                          <p:spTgt spid="829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1" grpId="0"/>
      <p:bldP spid="829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323850" y="1551772"/>
            <a:ext cx="8640638"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r>
              <a:rPr lang="en-US" altLang="zh-CN" dirty="0">
                <a:solidFill>
                  <a:srgbClr val="0000FF"/>
                </a:solidFill>
              </a:rPr>
              <a:t>[</a:t>
            </a:r>
            <a:r>
              <a:rPr lang="zh-CN" altLang="en-US" dirty="0">
                <a:solidFill>
                  <a:srgbClr val="0000FF"/>
                </a:solidFill>
              </a:rPr>
              <a:t>解析</a:t>
            </a:r>
            <a:r>
              <a:rPr lang="en-US" altLang="zh-CN" dirty="0" smtClean="0">
                <a:solidFill>
                  <a:srgbClr val="0000FF"/>
                </a:solidFill>
              </a:rPr>
              <a:t>]</a:t>
            </a:r>
          </a:p>
          <a:p>
            <a:pPr eaLnBrk="0" hangingPunct="0"/>
            <a:r>
              <a:rPr lang="en-US" altLang="zh-CN" dirty="0">
                <a:solidFill>
                  <a:srgbClr val="0000FF"/>
                </a:solidFill>
              </a:rPr>
              <a:t> </a:t>
            </a:r>
            <a:r>
              <a:rPr lang="en-US" altLang="zh-CN" dirty="0" smtClean="0">
                <a:solidFill>
                  <a:srgbClr val="0000FF"/>
                </a:solidFill>
              </a:rPr>
              <a:t>   </a:t>
            </a:r>
            <a:r>
              <a:rPr lang="zh-CN" altLang="en-US" dirty="0" smtClean="0">
                <a:solidFill>
                  <a:srgbClr val="0000FF"/>
                </a:solidFill>
              </a:rPr>
              <a:t>让</a:t>
            </a:r>
            <a:r>
              <a:rPr lang="zh-CN" altLang="en-US" dirty="0">
                <a:solidFill>
                  <a:srgbClr val="0000FF"/>
                </a:solidFill>
              </a:rPr>
              <a:t>同一小车从同一斜面的相同高度由静止下滑，比较小车在不同水平面上通过的距离；由题图可知：小车在木板表面上滑行的距离最远，因为木板最光滑，由此可以推理得出：当小车不受阻力时，应该沿着光滑的水平面永远保持匀速直线运动状态。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3971"/>
                                        </p:tgtEl>
                                        <p:attrNameLst>
                                          <p:attrName>style.visibility</p:attrName>
                                        </p:attrNameLst>
                                      </p:cBhvr>
                                      <p:to>
                                        <p:strVal val="visible"/>
                                      </p:to>
                                    </p:set>
                                    <p:animEffect transition="in" filter="checkerboard(across)">
                                      <p:cBhvr>
                                        <p:cTn id="7" dur="500"/>
                                        <p:tgtEl>
                                          <p:spTgt spid="83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bwMode="auto">
          <a:xfrm>
            <a:off x="395288" y="1463675"/>
            <a:ext cx="8064500" cy="4406899"/>
            <a:chOff x="249" y="922"/>
            <a:chExt cx="5080" cy="2776"/>
          </a:xfrm>
        </p:grpSpPr>
        <p:sp>
          <p:nvSpPr>
            <p:cNvPr id="17411" name="Rectangle 3"/>
            <p:cNvSpPr>
              <a:spLocks noChangeArrowheads="1"/>
            </p:cNvSpPr>
            <p:nvPr/>
          </p:nvSpPr>
          <p:spPr bwMode="auto">
            <a:xfrm>
              <a:off x="249" y="922"/>
              <a:ext cx="5080" cy="2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r>
                <a:rPr lang="zh-CN" altLang="en-US" dirty="0">
                  <a:solidFill>
                    <a:srgbClr val="FF0000"/>
                  </a:solidFill>
                </a:rPr>
                <a:t>例</a:t>
              </a:r>
              <a:r>
                <a:rPr lang="en-US" altLang="zh-CN" dirty="0">
                  <a:solidFill>
                    <a:srgbClr val="FF0000"/>
                  </a:solidFill>
                </a:rPr>
                <a:t>2</a:t>
              </a:r>
              <a:r>
                <a:rPr lang="en-US" altLang="zh-CN" dirty="0"/>
                <a:t> </a:t>
              </a:r>
              <a:r>
                <a:rPr lang="zh-CN" altLang="en-US" dirty="0"/>
                <a:t>小宇在家观看汽车拉力赛的</a:t>
              </a:r>
              <a:r>
                <a:rPr lang="zh-CN" altLang="en-US" dirty="0" smtClean="0"/>
                <a:t>电视节目</a:t>
              </a:r>
              <a:r>
                <a:rPr lang="zh-CN" altLang="en-US" dirty="0"/>
                <a:t>，发现汽车行驶速度很快。其中途经一段“</a:t>
              </a:r>
              <a:r>
                <a:rPr lang="en-US" altLang="zh-CN" i="1" dirty="0"/>
                <a:t>S</a:t>
              </a:r>
              <a:r>
                <a:rPr lang="en-US" altLang="zh-CN" dirty="0"/>
                <a:t>”</a:t>
              </a:r>
              <a:r>
                <a:rPr lang="zh-CN" altLang="en-US" dirty="0"/>
                <a:t>形弯道时，如图</a:t>
              </a:r>
              <a:r>
                <a:rPr lang="en-US" altLang="zh-CN" dirty="0"/>
                <a:t>7</a:t>
              </a:r>
              <a:r>
                <a:rPr lang="zh-CN" altLang="en-US" dirty="0"/>
                <a:t>－</a:t>
              </a:r>
              <a:r>
                <a:rPr lang="en-US" altLang="zh-CN" i="1" dirty="0"/>
                <a:t>T</a:t>
              </a:r>
              <a:r>
                <a:rPr lang="zh-CN" altLang="en-US" dirty="0"/>
                <a:t>－</a:t>
              </a:r>
              <a:r>
                <a:rPr lang="en-US" altLang="zh-CN" dirty="0"/>
                <a:t>2</a:t>
              </a:r>
              <a:r>
                <a:rPr lang="zh-CN" altLang="en-US" dirty="0"/>
                <a:t>所示，他想：现场观看的观众为了更安全，应站的位置是图</a:t>
              </a:r>
              <a:r>
                <a:rPr lang="zh-CN" altLang="en-US" dirty="0" smtClean="0"/>
                <a:t>中（</a:t>
              </a:r>
              <a:r>
                <a:rPr lang="zh-CN" altLang="en-US" dirty="0"/>
                <a:t>　　</a:t>
              </a:r>
              <a:r>
                <a:rPr lang="zh-CN" altLang="en-US" dirty="0" smtClean="0"/>
                <a:t>）</a:t>
              </a:r>
              <a:endParaRPr lang="en-US" altLang="zh-CN" dirty="0"/>
            </a:p>
            <a:p>
              <a:r>
                <a:rPr lang="en-US" altLang="zh-CN" dirty="0"/>
                <a:t>A</a:t>
              </a:r>
              <a:r>
                <a:rPr lang="zh-CN" altLang="en-US" dirty="0"/>
                <a:t>．甲、丙  </a:t>
              </a:r>
              <a:r>
                <a:rPr lang="en-US" altLang="zh-CN" dirty="0"/>
                <a:t>B</a:t>
              </a:r>
              <a:r>
                <a:rPr lang="zh-CN" altLang="en-US" dirty="0"/>
                <a:t>．甲、丁</a:t>
              </a:r>
            </a:p>
            <a:p>
              <a:r>
                <a:rPr lang="en-US" altLang="zh-CN" dirty="0"/>
                <a:t>C</a:t>
              </a:r>
              <a:r>
                <a:rPr lang="zh-CN" altLang="en-US" dirty="0"/>
                <a:t>．乙、丙  </a:t>
              </a:r>
              <a:r>
                <a:rPr lang="en-US" altLang="zh-CN" dirty="0"/>
                <a:t>D</a:t>
              </a:r>
              <a:r>
                <a:rPr lang="zh-CN" altLang="en-US" dirty="0"/>
                <a:t>．乙、丁 </a:t>
              </a:r>
              <a:r>
                <a:rPr lang="en-US" altLang="zh-CN" dirty="0"/>
                <a:t> </a:t>
              </a:r>
            </a:p>
          </p:txBody>
        </p:sp>
        <p:sp>
          <p:nvSpPr>
            <p:cNvPr id="17413" name="Rectangle 5"/>
            <p:cNvSpPr>
              <a:spLocks noChangeArrowheads="1"/>
            </p:cNvSpPr>
            <p:nvPr/>
          </p:nvSpPr>
          <p:spPr bwMode="auto">
            <a:xfrm>
              <a:off x="3152" y="3410"/>
              <a:ext cx="108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lnSpc>
                  <a:spcPct val="100000"/>
                </a:lnSpc>
              </a:pPr>
              <a:r>
                <a:rPr lang="zh-CN" altLang="en-US" dirty="0"/>
                <a:t>图</a:t>
              </a:r>
              <a:r>
                <a:rPr lang="en-US" altLang="zh-CN" dirty="0"/>
                <a:t>7</a:t>
              </a:r>
              <a:r>
                <a:rPr lang="zh-CN" altLang="en-US" dirty="0"/>
                <a:t>－</a:t>
              </a:r>
              <a:r>
                <a:rPr lang="en-US" altLang="zh-CN" i="1" dirty="0"/>
                <a:t>T</a:t>
              </a:r>
              <a:r>
                <a:rPr lang="zh-CN" altLang="en-US" dirty="0"/>
                <a:t>－</a:t>
              </a:r>
              <a:r>
                <a:rPr lang="en-US" altLang="zh-CN" dirty="0"/>
                <a:t>2 </a:t>
              </a:r>
            </a:p>
          </p:txBody>
        </p:sp>
      </p:grpSp>
      <p:sp>
        <p:nvSpPr>
          <p:cNvPr id="84999" name="Rectangle 7"/>
          <p:cNvSpPr>
            <a:spLocks noChangeArrowheads="1"/>
          </p:cNvSpPr>
          <p:nvPr/>
        </p:nvSpPr>
        <p:spPr bwMode="auto">
          <a:xfrm>
            <a:off x="1259632" y="3189795"/>
            <a:ext cx="4905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lnSpc>
                <a:spcPct val="100000"/>
              </a:lnSpc>
            </a:pPr>
            <a:r>
              <a:rPr lang="en-US" altLang="zh-CN" dirty="0">
                <a:solidFill>
                  <a:srgbClr val="FF0000"/>
                </a:solidFill>
              </a:rPr>
              <a:t>C </a:t>
            </a:r>
          </a:p>
        </p:txBody>
      </p:sp>
      <p:pic>
        <p:nvPicPr>
          <p:cNvPr id="3" name="图片 2"/>
          <p:cNvPicPr>
            <a:picLocks noChangeAspect="1"/>
          </p:cNvPicPr>
          <p:nvPr/>
        </p:nvPicPr>
        <p:blipFill>
          <a:blip r:embed="rId2"/>
          <a:stretch>
            <a:fillRect/>
          </a:stretch>
        </p:blipFill>
        <p:spPr>
          <a:xfrm>
            <a:off x="3995936" y="3418395"/>
            <a:ext cx="3531676" cy="200001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4999"/>
                                        </p:tgtEl>
                                        <p:attrNameLst>
                                          <p:attrName>style.visibility</p:attrName>
                                        </p:attrNameLst>
                                      </p:cBhvr>
                                      <p:to>
                                        <p:strVal val="visible"/>
                                      </p:to>
                                    </p:set>
                                    <p:anim calcmode="lin" valueType="num">
                                      <p:cBhvr additive="base">
                                        <p:cTn id="12" dur="500" fill="hold"/>
                                        <p:tgtEl>
                                          <p:spTgt spid="84999"/>
                                        </p:tgtEl>
                                        <p:attrNameLst>
                                          <p:attrName>ppt_x</p:attrName>
                                        </p:attrNameLst>
                                      </p:cBhvr>
                                      <p:tavLst>
                                        <p:tav tm="0">
                                          <p:val>
                                            <p:strVal val="#ppt_x"/>
                                          </p:val>
                                        </p:tav>
                                        <p:tav tm="100000">
                                          <p:val>
                                            <p:strVal val="#ppt_x"/>
                                          </p:val>
                                        </p:tav>
                                      </p:tavLst>
                                    </p:anim>
                                    <p:anim calcmode="lin" valueType="num">
                                      <p:cBhvr additive="base">
                                        <p:cTn id="13" dur="500" fill="hold"/>
                                        <p:tgtEl>
                                          <p:spTgt spid="849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250825" y="1554927"/>
            <a:ext cx="8578850"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r>
              <a:rPr lang="en-US" altLang="zh-CN" dirty="0">
                <a:solidFill>
                  <a:srgbClr val="0000FF"/>
                </a:solidFill>
              </a:rPr>
              <a:t>[</a:t>
            </a:r>
            <a:r>
              <a:rPr lang="zh-CN" altLang="en-US" dirty="0">
                <a:solidFill>
                  <a:srgbClr val="0000FF"/>
                </a:solidFill>
              </a:rPr>
              <a:t>解析</a:t>
            </a:r>
            <a:r>
              <a:rPr lang="en-US" altLang="zh-CN" dirty="0" smtClean="0">
                <a:solidFill>
                  <a:srgbClr val="0000FF"/>
                </a:solidFill>
              </a:rPr>
              <a:t>]</a:t>
            </a:r>
          </a:p>
          <a:p>
            <a:pPr eaLnBrk="0" hangingPunct="0"/>
            <a:r>
              <a:rPr lang="en-US" altLang="zh-CN" dirty="0">
                <a:solidFill>
                  <a:srgbClr val="0000FF"/>
                </a:solidFill>
              </a:rPr>
              <a:t> </a:t>
            </a:r>
            <a:r>
              <a:rPr lang="en-US" altLang="zh-CN" dirty="0" smtClean="0">
                <a:solidFill>
                  <a:srgbClr val="0000FF"/>
                </a:solidFill>
              </a:rPr>
              <a:t>   </a:t>
            </a:r>
            <a:r>
              <a:rPr lang="zh-CN" altLang="en-US" dirty="0" smtClean="0">
                <a:solidFill>
                  <a:srgbClr val="0000FF"/>
                </a:solidFill>
              </a:rPr>
              <a:t>物体</a:t>
            </a:r>
            <a:r>
              <a:rPr lang="zh-CN" altLang="en-US" dirty="0">
                <a:solidFill>
                  <a:srgbClr val="0000FF"/>
                </a:solidFill>
              </a:rPr>
              <a:t>的惯性是指物体能保持原来的匀速直线运动和静止状态的性质。由图可知，当车在路上行驶时，如果车失去控制，由于惯性，车将会沿原来运动的方向冲出，即会冲到图中的甲区和丁区，故人在乙区或丙区是安全的。故选</a:t>
            </a:r>
            <a:r>
              <a:rPr lang="en-US" altLang="zh-CN" dirty="0">
                <a:solidFill>
                  <a:srgbClr val="0000FF"/>
                </a:solidFill>
              </a:rPr>
              <a:t>C</a:t>
            </a:r>
            <a:r>
              <a:rPr lang="zh-CN" altLang="en-US" dirty="0">
                <a:solidFill>
                  <a:srgbClr val="0000FF"/>
                </a:solidFill>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6019"/>
                                        </p:tgtEl>
                                        <p:attrNameLst>
                                          <p:attrName>style.visibility</p:attrName>
                                        </p:attrNameLst>
                                      </p:cBhvr>
                                      <p:to>
                                        <p:strVal val="visible"/>
                                      </p:to>
                                    </p:set>
                                    <p:animEffect transition="in" filter="checkerboard(across)">
                                      <p:cBhvr>
                                        <p:cTn id="7" dur="500"/>
                                        <p:tgtEl>
                                          <p:spTgt spid="86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250825" y="1268413"/>
            <a:ext cx="2665413"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r>
              <a:rPr lang="en-US" altLang="zh-CN">
                <a:solidFill>
                  <a:srgbClr val="FF6600"/>
                </a:solidFill>
                <a:latin typeface="Arial" panose="020B0604020202020204" pitchFamily="34" charset="0"/>
              </a:rPr>
              <a:t>【</a:t>
            </a:r>
            <a:r>
              <a:rPr lang="zh-CN" altLang="en-US">
                <a:solidFill>
                  <a:srgbClr val="FF6600"/>
                </a:solidFill>
                <a:latin typeface="Arial" panose="020B0604020202020204" pitchFamily="34" charset="0"/>
              </a:rPr>
              <a:t>针对训练</a:t>
            </a:r>
            <a:r>
              <a:rPr lang="en-US" altLang="zh-CN">
                <a:solidFill>
                  <a:srgbClr val="FF6600"/>
                </a:solidFill>
                <a:latin typeface="Arial" panose="020B0604020202020204" pitchFamily="34" charset="0"/>
              </a:rPr>
              <a:t>】</a:t>
            </a:r>
          </a:p>
        </p:txBody>
      </p:sp>
      <p:sp>
        <p:nvSpPr>
          <p:cNvPr id="87044" name="Rectangle 4"/>
          <p:cNvSpPr>
            <a:spLocks noChangeArrowheads="1"/>
          </p:cNvSpPr>
          <p:nvPr/>
        </p:nvSpPr>
        <p:spPr bwMode="auto">
          <a:xfrm>
            <a:off x="323850" y="2170103"/>
            <a:ext cx="851535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indent="266700">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r>
              <a:rPr lang="en-US" altLang="zh-CN" dirty="0"/>
              <a:t>1</a:t>
            </a:r>
            <a:r>
              <a:rPr lang="zh-CN" altLang="en-US" dirty="0"/>
              <a:t>．一个物体在一对平衡力的作用下做匀速直线运动，若这对平衡力突然消失，物体不受任何力的作用，物体</a:t>
            </a:r>
            <a:r>
              <a:rPr lang="zh-CN" altLang="en-US" dirty="0" smtClean="0"/>
              <a:t>将（</a:t>
            </a:r>
            <a:r>
              <a:rPr lang="zh-CN" altLang="en-US" dirty="0"/>
              <a:t>　　</a:t>
            </a:r>
            <a:r>
              <a:rPr lang="zh-CN" altLang="en-US" dirty="0" smtClean="0"/>
              <a:t>）</a:t>
            </a:r>
            <a:endParaRPr lang="en-US" altLang="zh-CN" dirty="0"/>
          </a:p>
          <a:p>
            <a:r>
              <a:rPr lang="en-US" altLang="zh-CN" dirty="0"/>
              <a:t>A</a:t>
            </a:r>
            <a:r>
              <a:rPr lang="zh-CN" altLang="en-US" dirty="0"/>
              <a:t>．立刻停止运动</a:t>
            </a:r>
          </a:p>
          <a:p>
            <a:r>
              <a:rPr lang="en-US" altLang="zh-CN" dirty="0"/>
              <a:t>B</a:t>
            </a:r>
            <a:r>
              <a:rPr lang="zh-CN" altLang="en-US" dirty="0"/>
              <a:t>．运动速度越来越快</a:t>
            </a:r>
          </a:p>
          <a:p>
            <a:r>
              <a:rPr lang="en-US" altLang="zh-CN" dirty="0"/>
              <a:t>C</a:t>
            </a:r>
            <a:r>
              <a:rPr lang="zh-CN" altLang="en-US" dirty="0"/>
              <a:t>．运动速度越来越小</a:t>
            </a:r>
          </a:p>
          <a:p>
            <a:r>
              <a:rPr lang="en-US" altLang="zh-CN" dirty="0"/>
              <a:t>D</a:t>
            </a:r>
            <a:r>
              <a:rPr lang="zh-CN" altLang="en-US" dirty="0"/>
              <a:t>．仍做匀速直线运动 </a:t>
            </a:r>
          </a:p>
        </p:txBody>
      </p:sp>
      <p:sp>
        <p:nvSpPr>
          <p:cNvPr id="87045" name="Rectangle 5"/>
          <p:cNvSpPr>
            <a:spLocks noChangeArrowheads="1"/>
          </p:cNvSpPr>
          <p:nvPr/>
        </p:nvSpPr>
        <p:spPr bwMode="auto">
          <a:xfrm>
            <a:off x="7884368" y="2852936"/>
            <a:ext cx="4905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lnSpc>
                <a:spcPct val="100000"/>
              </a:lnSpc>
            </a:pPr>
            <a:r>
              <a:rPr lang="en-US" altLang="zh-CN" dirty="0">
                <a:solidFill>
                  <a:srgbClr val="FF0000"/>
                </a:solidFill>
              </a:rPr>
              <a:t>D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7043"/>
                                        </p:tgtEl>
                                        <p:attrNameLst>
                                          <p:attrName>style.visibility</p:attrName>
                                        </p:attrNameLst>
                                      </p:cBhvr>
                                      <p:to>
                                        <p:strVal val="visible"/>
                                      </p:to>
                                    </p:set>
                                    <p:anim calcmode="lin" valueType="num">
                                      <p:cBhvr additive="base">
                                        <p:cTn id="7" dur="500" fill="hold"/>
                                        <p:tgtEl>
                                          <p:spTgt spid="87043"/>
                                        </p:tgtEl>
                                        <p:attrNameLst>
                                          <p:attrName>ppt_x</p:attrName>
                                        </p:attrNameLst>
                                      </p:cBhvr>
                                      <p:tavLst>
                                        <p:tav tm="0">
                                          <p:val>
                                            <p:strVal val="0-#ppt_w/2"/>
                                          </p:val>
                                        </p:tav>
                                        <p:tav tm="100000">
                                          <p:val>
                                            <p:strVal val="#ppt_x"/>
                                          </p:val>
                                        </p:tav>
                                      </p:tavLst>
                                    </p:anim>
                                    <p:anim calcmode="lin" valueType="num">
                                      <p:cBhvr additive="base">
                                        <p:cTn id="8" dur="500" fill="hold"/>
                                        <p:tgtEl>
                                          <p:spTgt spid="870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87044"/>
                                        </p:tgtEl>
                                        <p:attrNameLst>
                                          <p:attrName>style.visibility</p:attrName>
                                        </p:attrNameLst>
                                      </p:cBhvr>
                                      <p:to>
                                        <p:strVal val="visible"/>
                                      </p:to>
                                    </p:set>
                                    <p:animEffect transition="in" filter="box(in)">
                                      <p:cBhvr>
                                        <p:cTn id="12" dur="500"/>
                                        <p:tgtEl>
                                          <p:spTgt spid="8704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7045"/>
                                        </p:tgtEl>
                                        <p:attrNameLst>
                                          <p:attrName>style.visibility</p:attrName>
                                        </p:attrNameLst>
                                      </p:cBhvr>
                                      <p:to>
                                        <p:strVal val="visible"/>
                                      </p:to>
                                    </p:set>
                                    <p:anim calcmode="lin" valueType="num">
                                      <p:cBhvr additive="base">
                                        <p:cTn id="17" dur="500" fill="hold"/>
                                        <p:tgtEl>
                                          <p:spTgt spid="87045"/>
                                        </p:tgtEl>
                                        <p:attrNameLst>
                                          <p:attrName>ppt_x</p:attrName>
                                        </p:attrNameLst>
                                      </p:cBhvr>
                                      <p:tavLst>
                                        <p:tav tm="0">
                                          <p:val>
                                            <p:strVal val="#ppt_x"/>
                                          </p:val>
                                        </p:tav>
                                        <p:tav tm="100000">
                                          <p:val>
                                            <p:strVal val="#ppt_x"/>
                                          </p:val>
                                        </p:tav>
                                      </p:tavLst>
                                    </p:anim>
                                    <p:anim calcmode="lin" valueType="num">
                                      <p:cBhvr additive="base">
                                        <p:cTn id="18" dur="500" fill="hold"/>
                                        <p:tgtEl>
                                          <p:spTgt spid="870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p:bldP spid="87044" grpId="0"/>
      <p:bldP spid="870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323850" y="1648590"/>
            <a:ext cx="8640763"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r>
              <a:rPr lang="en-US" altLang="zh-CN" dirty="0">
                <a:solidFill>
                  <a:srgbClr val="0000FF"/>
                </a:solidFill>
              </a:rPr>
              <a:t>[</a:t>
            </a:r>
            <a:r>
              <a:rPr lang="zh-CN" altLang="en-US" dirty="0">
                <a:solidFill>
                  <a:srgbClr val="0000FF"/>
                </a:solidFill>
              </a:rPr>
              <a:t>解析</a:t>
            </a:r>
            <a:r>
              <a:rPr lang="en-US" altLang="zh-CN" dirty="0" smtClean="0">
                <a:solidFill>
                  <a:srgbClr val="0000FF"/>
                </a:solidFill>
              </a:rPr>
              <a:t>]</a:t>
            </a:r>
          </a:p>
          <a:p>
            <a:pPr eaLnBrk="0" hangingPunct="0"/>
            <a:r>
              <a:rPr lang="en-US" altLang="zh-CN" dirty="0">
                <a:solidFill>
                  <a:srgbClr val="0000FF"/>
                </a:solidFill>
              </a:rPr>
              <a:t> </a:t>
            </a:r>
            <a:r>
              <a:rPr lang="en-US" altLang="zh-CN" dirty="0" smtClean="0">
                <a:solidFill>
                  <a:srgbClr val="0000FF"/>
                </a:solidFill>
              </a:rPr>
              <a:t>   </a:t>
            </a:r>
            <a:r>
              <a:rPr lang="zh-CN" altLang="en-US" dirty="0" smtClean="0">
                <a:solidFill>
                  <a:srgbClr val="0000FF"/>
                </a:solidFill>
              </a:rPr>
              <a:t>本题</a:t>
            </a:r>
            <a:r>
              <a:rPr lang="zh-CN" altLang="en-US" dirty="0">
                <a:solidFill>
                  <a:srgbClr val="0000FF"/>
                </a:solidFill>
              </a:rPr>
              <a:t>考查运动与力的关系。根据牛顿第一定律可知，当物体不受任何外力的作用时，将保持原来的运动状态。物体原来做匀速直线运动，所以平衡力消失后仍然保持匀速直线运动状态，故选</a:t>
            </a:r>
            <a:r>
              <a:rPr lang="en-US" altLang="zh-CN" dirty="0">
                <a:solidFill>
                  <a:srgbClr val="0000FF"/>
                </a:solidFill>
              </a:rPr>
              <a:t>D</a:t>
            </a:r>
            <a:r>
              <a:rPr lang="zh-CN" altLang="en-US" dirty="0">
                <a:solidFill>
                  <a:srgbClr val="0000FF"/>
                </a:solidFill>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checkerboard(across)">
                                      <p:cBhvr>
                                        <p:cTn id="7" dur="500"/>
                                        <p:tgtEl>
                                          <p:spTgt spid="88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2" name="组合 23"/>
          <p:cNvGrpSpPr/>
          <p:nvPr/>
        </p:nvGrpSpPr>
        <p:grpSpPr bwMode="auto">
          <a:xfrm>
            <a:off x="214282" y="911223"/>
            <a:ext cx="3197228" cy="658812"/>
            <a:chOff x="214282" y="1000108"/>
            <a:chExt cx="2748241" cy="614637"/>
          </a:xfrm>
        </p:grpSpPr>
        <p:pic>
          <p:nvPicPr>
            <p:cNvPr id="3076" name="Picture 2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4282" y="1000108"/>
              <a:ext cx="2714644" cy="61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TextBox 22"/>
            <p:cNvSpPr txBox="1">
              <a:spLocks noChangeArrowheads="1"/>
            </p:cNvSpPr>
            <p:nvPr/>
          </p:nvSpPr>
          <p:spPr bwMode="auto">
            <a:xfrm>
              <a:off x="644124" y="1016385"/>
              <a:ext cx="2318399" cy="484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lnSpc>
                  <a:spcPct val="100000"/>
                </a:lnSpc>
              </a:pPr>
              <a:r>
                <a:rPr lang="zh-CN" altLang="en-US" sz="2800" b="0" dirty="0">
                  <a:solidFill>
                    <a:srgbClr val="FF0000"/>
                  </a:solidFill>
                  <a:latin typeface="黑体" panose="02010609060101010101" pitchFamily="49" charset="-122"/>
                  <a:ea typeface="黑体" panose="02010609060101010101" pitchFamily="49" charset="-122"/>
                </a:rPr>
                <a:t>本章知识框架</a:t>
              </a:r>
            </a:p>
          </p:txBody>
        </p:sp>
      </p:grpSp>
      <p:sp>
        <p:nvSpPr>
          <p:cNvPr id="26661" name="Rectangle 37"/>
          <p:cNvSpPr>
            <a:spLocks noChangeArrowheads="1"/>
          </p:cNvSpPr>
          <p:nvPr/>
        </p:nvSpPr>
        <p:spPr bwMode="auto">
          <a:xfrm>
            <a:off x="395288" y="1916113"/>
            <a:ext cx="1409700"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r>
              <a:rPr lang="zh-CN" altLang="en-US">
                <a:latin typeface="黑体" panose="02010609060101010101" pitchFamily="49" charset="-122"/>
                <a:ea typeface="黑体" panose="02010609060101010101" pitchFamily="49" charset="-122"/>
              </a:rPr>
              <a:t>知识框架</a:t>
            </a:r>
          </a:p>
        </p:txBody>
      </p:sp>
      <p:pic>
        <p:nvPicPr>
          <p:cNvPr id="26664" name="Picture 40" descr="14W4R{1L@XLEHFI5`2KB6D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7088" y="4221163"/>
            <a:ext cx="819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65" name="Picture 41" descr="J}R{S]AJ9HF0Q}Z4()JS$C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62188" y="2243138"/>
            <a:ext cx="11906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67" name="Picture 43" descr="2CUB{NK}(D7DEPT{E0Y5OCY"/>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844925" y="2459038"/>
            <a:ext cx="3514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68" name="Picture 44" descr="~S_BSNVD0VC@8PDK~8JN{`1"/>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262188" y="3146425"/>
            <a:ext cx="390525" cy="20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70" name="Picture 46" descr="P6VBVWCCCOH$4~Q38$[$I)E"/>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059113" y="3355975"/>
            <a:ext cx="1390650"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71" name="Picture 47" descr="U0S4[{Q$F`9VB1`W%MHLNKC"/>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278063" y="4197350"/>
            <a:ext cx="2000250"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72" name="Picture 48" descr="%$IDOG]M$3}ZY`79N2SKVFI"/>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4710113" y="3859213"/>
            <a:ext cx="371475"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73" name="Picture 49" descr="2LZ)TVOT[UN%9RNZYH_B1(B"/>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5478463" y="3675063"/>
            <a:ext cx="1704975"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74" name="Picture 50" descr="6$LZVX@G4@M(4LX}6PK`IHE"/>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5454650" y="4003675"/>
            <a:ext cx="26003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75" name="Picture 51" descr="ALV55K0X`((L]}S0BRFAF0V"/>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4710113" y="4548188"/>
            <a:ext cx="3810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76" name="Picture 52" descr="3T$05[79)P(@T@UV21E95V3"/>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5508625" y="4364038"/>
            <a:ext cx="24669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77" name="Picture 53" descr="E)JCK`Q]MN_6SJ`8QJ51X22"/>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5484813" y="4722813"/>
            <a:ext cx="28575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78" name="Picture 54" descr="(2XB_L0Q2K0(2@H19U]6$WI"/>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2262188" y="5267325"/>
            <a:ext cx="79057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80" name="Picture 56" descr="3%AV6VUWYFRFG(VG(MP3]VY"/>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3373438" y="5445125"/>
            <a:ext cx="559117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81" name="Picture 57" descr="A[)B5H~]IEDH{ZOAP7](35P"/>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2262188" y="6091238"/>
            <a:ext cx="138112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82" name="Picture 58" descr="1N_}@X{XDTY636Z$H4}%)AM"/>
          <p:cNvPicPr>
            <a:picLocks noChangeAspect="1" noChangeArrowheads="1"/>
          </p:cNvPicPr>
          <p:nvPr/>
        </p:nvPicPr>
        <p:blipFill>
          <a:blip r:embed="rId18">
            <a:extLst>
              <a:ext uri="{28A0092B-C50C-407E-A947-70E740481C1C}">
                <a14:useLocalDpi xmlns:a14="http://schemas.microsoft.com/office/drawing/2010/main" xmlns="" val="0"/>
              </a:ext>
            </a:extLst>
          </a:blip>
          <a:srcRect/>
          <a:stretch>
            <a:fillRect/>
          </a:stretch>
        </p:blipFill>
        <p:spPr bwMode="auto">
          <a:xfrm>
            <a:off x="3937000" y="5764213"/>
            <a:ext cx="2552700"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83" name="Picture 59" descr="74[86(Z~H@AGAX1PN}N0$KE"/>
          <p:cNvPicPr>
            <a:picLocks noChangeAspect="1" noChangeArrowheads="1"/>
          </p:cNvPicPr>
          <p:nvPr/>
        </p:nvPicPr>
        <p:blipFill>
          <a:blip r:embed="rId19">
            <a:extLst>
              <a:ext uri="{28A0092B-C50C-407E-A947-70E740481C1C}">
                <a14:useLocalDpi xmlns:a14="http://schemas.microsoft.com/office/drawing/2010/main" xmlns="" val="0"/>
              </a:ext>
            </a:extLst>
          </a:blip>
          <a:srcRect/>
          <a:stretch>
            <a:fillRect/>
          </a:stretch>
        </p:blipFill>
        <p:spPr bwMode="auto">
          <a:xfrm>
            <a:off x="3949700" y="6092825"/>
            <a:ext cx="2724150"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84" name="Picture 60" descr="%MGN3J7E5}X0NB@YDM@YUWQ"/>
          <p:cNvPicPr>
            <a:picLocks noChangeAspect="1" noChangeArrowheads="1"/>
          </p:cNvPicPr>
          <p:nvPr/>
        </p:nvPicPr>
        <p:blipFill>
          <a:blip r:embed="rId20">
            <a:extLst>
              <a:ext uri="{28A0092B-C50C-407E-A947-70E740481C1C}">
                <a14:useLocalDpi xmlns:a14="http://schemas.microsoft.com/office/drawing/2010/main" xmlns="" val="0"/>
              </a:ext>
            </a:extLst>
          </a:blip>
          <a:srcRect/>
          <a:stretch>
            <a:fillRect/>
          </a:stretch>
        </p:blipFill>
        <p:spPr bwMode="auto">
          <a:xfrm>
            <a:off x="3937000" y="6430963"/>
            <a:ext cx="2362200"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85" name="Picture 61" descr="DL`FF%[$$IUP5R]S4TDXPMY"/>
          <p:cNvPicPr>
            <a:picLocks noChangeAspect="1" noChangeArrowheads="1"/>
          </p:cNvPicPr>
          <p:nvPr/>
        </p:nvPicPr>
        <p:blipFill>
          <a:blip r:embed="rId21">
            <a:extLst>
              <a:ext uri="{28A0092B-C50C-407E-A947-70E740481C1C}">
                <a14:useLocalDpi xmlns:a14="http://schemas.microsoft.com/office/drawing/2010/main" xmlns="" val="0"/>
              </a:ext>
            </a:extLst>
          </a:blip>
          <a:srcRect/>
          <a:stretch>
            <a:fillRect/>
          </a:stretch>
        </p:blipFill>
        <p:spPr bwMode="auto">
          <a:xfrm>
            <a:off x="3373438" y="5084763"/>
            <a:ext cx="3952875"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86" name="Picture 62" descr="ND7N5~7ZTN7F1_DBB[S053G"/>
          <p:cNvPicPr>
            <a:picLocks noChangeAspect="1" noChangeArrowheads="1"/>
          </p:cNvPicPr>
          <p:nvPr/>
        </p:nvPicPr>
        <p:blipFill>
          <a:blip r:embed="rId22">
            <a:extLst>
              <a:ext uri="{28A0092B-C50C-407E-A947-70E740481C1C}">
                <a14:useLocalDpi xmlns:a14="http://schemas.microsoft.com/office/drawing/2010/main" xmlns="" val="0"/>
              </a:ext>
            </a:extLst>
          </a:blip>
          <a:srcRect/>
          <a:stretch>
            <a:fillRect/>
          </a:stretch>
        </p:blipFill>
        <p:spPr bwMode="auto">
          <a:xfrm>
            <a:off x="3059113" y="2882900"/>
            <a:ext cx="4962525"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87" name="Picture 63" descr="HJ(POY4HY%PE60]86YI_17X"/>
          <p:cNvPicPr>
            <a:picLocks noChangeAspect="1" noChangeArrowheads="1"/>
          </p:cNvPicPr>
          <p:nvPr/>
        </p:nvPicPr>
        <p:blipFill>
          <a:blip r:embed="rId23">
            <a:extLst>
              <a:ext uri="{28A0092B-C50C-407E-A947-70E740481C1C}">
                <a14:useLocalDpi xmlns:a14="http://schemas.microsoft.com/office/drawing/2010/main" xmlns="" val="0"/>
              </a:ext>
            </a:extLst>
          </a:blip>
          <a:srcRect/>
          <a:stretch>
            <a:fillRect/>
          </a:stretch>
        </p:blipFill>
        <p:spPr bwMode="auto">
          <a:xfrm>
            <a:off x="3844925" y="2027238"/>
            <a:ext cx="2114550"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88" name="AutoShape 64"/>
          <p:cNvSpPr/>
          <p:nvPr/>
        </p:nvSpPr>
        <p:spPr bwMode="auto">
          <a:xfrm>
            <a:off x="3557588" y="2058988"/>
            <a:ext cx="215900" cy="647700"/>
          </a:xfrm>
          <a:prstGeom prst="leftBrace">
            <a:avLst>
              <a:gd name="adj1" fmla="val 25000"/>
              <a:gd name="adj2" fmla="val 50000"/>
            </a:avLst>
          </a:prstGeom>
          <a:noFill/>
          <a:ln w="9525">
            <a:solidFill>
              <a:schemeClr val="tx1"/>
            </a:solidFill>
            <a:round/>
          </a:ln>
          <a:extLst>
            <a:ext uri="{909E8E84-426E-40DD-AFC4-6F175D3DCCD1}">
              <a14:hiddenFill xmlns:a14="http://schemas.microsoft.com/office/drawing/2010/main" xmlns="">
                <a:solidFill>
                  <a:srgbClr val="FFFFFF"/>
                </a:solidFill>
              </a14:hiddenFill>
            </a:ext>
          </a:extLst>
        </p:spPr>
        <p:txBody>
          <a:bodyPr wrap="none" anchor="ct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endParaRPr lang="zh-CN" altLang="en-US"/>
          </a:p>
        </p:txBody>
      </p:sp>
      <p:sp>
        <p:nvSpPr>
          <p:cNvPr id="26689" name="AutoShape 65"/>
          <p:cNvSpPr/>
          <p:nvPr/>
        </p:nvSpPr>
        <p:spPr bwMode="auto">
          <a:xfrm>
            <a:off x="2765425" y="2922588"/>
            <a:ext cx="215900" cy="647700"/>
          </a:xfrm>
          <a:prstGeom prst="leftBrace">
            <a:avLst>
              <a:gd name="adj1" fmla="val 25000"/>
              <a:gd name="adj2" fmla="val 50000"/>
            </a:avLst>
          </a:prstGeom>
          <a:noFill/>
          <a:ln w="9525">
            <a:solidFill>
              <a:schemeClr val="tx1"/>
            </a:solidFill>
            <a:round/>
          </a:ln>
          <a:extLst>
            <a:ext uri="{909E8E84-426E-40DD-AFC4-6F175D3DCCD1}">
              <a14:hiddenFill xmlns:a14="http://schemas.microsoft.com/office/drawing/2010/main" xmlns="">
                <a:solidFill>
                  <a:srgbClr val="FFFFFF"/>
                </a:solidFill>
              </a14:hiddenFill>
            </a:ext>
          </a:extLst>
        </p:spPr>
        <p:txBody>
          <a:bodyPr wrap="none" anchor="ct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endParaRPr lang="zh-CN" altLang="en-US"/>
          </a:p>
        </p:txBody>
      </p:sp>
      <p:sp>
        <p:nvSpPr>
          <p:cNvPr id="26690" name="AutoShape 66"/>
          <p:cNvSpPr/>
          <p:nvPr/>
        </p:nvSpPr>
        <p:spPr bwMode="auto">
          <a:xfrm>
            <a:off x="5213350" y="3643313"/>
            <a:ext cx="215900" cy="647700"/>
          </a:xfrm>
          <a:prstGeom prst="leftBrace">
            <a:avLst>
              <a:gd name="adj1" fmla="val 25000"/>
              <a:gd name="adj2" fmla="val 50000"/>
            </a:avLst>
          </a:prstGeom>
          <a:noFill/>
          <a:ln w="9525">
            <a:solidFill>
              <a:schemeClr val="tx1"/>
            </a:solidFill>
            <a:round/>
          </a:ln>
          <a:extLst>
            <a:ext uri="{909E8E84-426E-40DD-AFC4-6F175D3DCCD1}">
              <a14:hiddenFill xmlns:a14="http://schemas.microsoft.com/office/drawing/2010/main" xmlns="">
                <a:solidFill>
                  <a:srgbClr val="FFFFFF"/>
                </a:solidFill>
              </a14:hiddenFill>
            </a:ext>
          </a:extLst>
        </p:spPr>
        <p:txBody>
          <a:bodyPr wrap="none" anchor="ct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endParaRPr lang="zh-CN" altLang="en-US"/>
          </a:p>
        </p:txBody>
      </p:sp>
      <p:sp>
        <p:nvSpPr>
          <p:cNvPr id="26691" name="AutoShape 67"/>
          <p:cNvSpPr/>
          <p:nvPr/>
        </p:nvSpPr>
        <p:spPr bwMode="auto">
          <a:xfrm>
            <a:off x="5213350" y="4364038"/>
            <a:ext cx="215900" cy="647700"/>
          </a:xfrm>
          <a:prstGeom prst="leftBrace">
            <a:avLst>
              <a:gd name="adj1" fmla="val 25000"/>
              <a:gd name="adj2" fmla="val 50000"/>
            </a:avLst>
          </a:prstGeom>
          <a:noFill/>
          <a:ln w="9525">
            <a:solidFill>
              <a:schemeClr val="tx1"/>
            </a:solidFill>
            <a:round/>
          </a:ln>
          <a:extLst>
            <a:ext uri="{909E8E84-426E-40DD-AFC4-6F175D3DCCD1}">
              <a14:hiddenFill xmlns:a14="http://schemas.microsoft.com/office/drawing/2010/main" xmlns="">
                <a:solidFill>
                  <a:srgbClr val="FFFFFF"/>
                </a:solidFill>
              </a14:hiddenFill>
            </a:ext>
          </a:extLst>
        </p:spPr>
        <p:txBody>
          <a:bodyPr wrap="none" anchor="ct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endParaRPr lang="zh-CN" altLang="en-US"/>
          </a:p>
        </p:txBody>
      </p:sp>
      <p:sp>
        <p:nvSpPr>
          <p:cNvPr id="26692" name="AutoShape 68"/>
          <p:cNvSpPr/>
          <p:nvPr/>
        </p:nvSpPr>
        <p:spPr bwMode="auto">
          <a:xfrm>
            <a:off x="4421188" y="3787775"/>
            <a:ext cx="215900" cy="1079500"/>
          </a:xfrm>
          <a:prstGeom prst="leftBrace">
            <a:avLst>
              <a:gd name="adj1" fmla="val 41644"/>
              <a:gd name="adj2" fmla="val 50000"/>
            </a:avLst>
          </a:prstGeom>
          <a:noFill/>
          <a:ln w="9525">
            <a:solidFill>
              <a:schemeClr val="tx1"/>
            </a:solidFill>
            <a:round/>
          </a:ln>
          <a:extLst>
            <a:ext uri="{909E8E84-426E-40DD-AFC4-6F175D3DCCD1}">
              <a14:hiddenFill xmlns:a14="http://schemas.microsoft.com/office/drawing/2010/main" xmlns="">
                <a:solidFill>
                  <a:srgbClr val="FFFFFF"/>
                </a:solidFill>
              </a14:hiddenFill>
            </a:ext>
          </a:extLst>
        </p:spPr>
        <p:txBody>
          <a:bodyPr wrap="none" anchor="ct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endParaRPr lang="zh-CN" altLang="en-US"/>
          </a:p>
        </p:txBody>
      </p:sp>
      <p:sp>
        <p:nvSpPr>
          <p:cNvPr id="26693" name="AutoShape 69"/>
          <p:cNvSpPr/>
          <p:nvPr/>
        </p:nvSpPr>
        <p:spPr bwMode="auto">
          <a:xfrm>
            <a:off x="3132138" y="5013325"/>
            <a:ext cx="215900" cy="719138"/>
          </a:xfrm>
          <a:prstGeom prst="leftBrace">
            <a:avLst>
              <a:gd name="adj1" fmla="val 27742"/>
              <a:gd name="adj2" fmla="val 50000"/>
            </a:avLst>
          </a:prstGeom>
          <a:noFill/>
          <a:ln w="9525">
            <a:solidFill>
              <a:schemeClr val="tx1"/>
            </a:solidFill>
            <a:round/>
          </a:ln>
          <a:extLst>
            <a:ext uri="{909E8E84-426E-40DD-AFC4-6F175D3DCCD1}">
              <a14:hiddenFill xmlns:a14="http://schemas.microsoft.com/office/drawing/2010/main" xmlns="">
                <a:solidFill>
                  <a:srgbClr val="FFFFFF"/>
                </a:solidFill>
              </a14:hiddenFill>
            </a:ext>
          </a:extLst>
        </p:spPr>
        <p:txBody>
          <a:bodyPr wrap="none" anchor="ct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endParaRPr lang="zh-CN" altLang="en-US"/>
          </a:p>
        </p:txBody>
      </p:sp>
      <p:sp>
        <p:nvSpPr>
          <p:cNvPr id="26694" name="AutoShape 70"/>
          <p:cNvSpPr/>
          <p:nvPr/>
        </p:nvSpPr>
        <p:spPr bwMode="auto">
          <a:xfrm>
            <a:off x="3708400" y="5734050"/>
            <a:ext cx="215900" cy="963613"/>
          </a:xfrm>
          <a:prstGeom prst="leftBrace">
            <a:avLst>
              <a:gd name="adj1" fmla="val 37173"/>
              <a:gd name="adj2" fmla="val 50000"/>
            </a:avLst>
          </a:prstGeom>
          <a:noFill/>
          <a:ln w="9525">
            <a:solidFill>
              <a:schemeClr val="tx1"/>
            </a:solidFill>
            <a:round/>
          </a:ln>
          <a:extLst>
            <a:ext uri="{909E8E84-426E-40DD-AFC4-6F175D3DCCD1}">
              <a14:hiddenFill xmlns:a14="http://schemas.microsoft.com/office/drawing/2010/main" xmlns="">
                <a:solidFill>
                  <a:srgbClr val="FFFFFF"/>
                </a:solidFill>
              </a14:hiddenFill>
            </a:ext>
          </a:extLst>
        </p:spPr>
        <p:txBody>
          <a:bodyPr wrap="none" anchor="ct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endParaRPr lang="zh-CN" altLang="en-US"/>
          </a:p>
        </p:txBody>
      </p:sp>
      <p:sp>
        <p:nvSpPr>
          <p:cNvPr id="26695" name="AutoShape 71"/>
          <p:cNvSpPr/>
          <p:nvPr/>
        </p:nvSpPr>
        <p:spPr bwMode="auto">
          <a:xfrm>
            <a:off x="1828800" y="2203450"/>
            <a:ext cx="360363" cy="4248150"/>
          </a:xfrm>
          <a:prstGeom prst="leftBrace">
            <a:avLst>
              <a:gd name="adj1" fmla="val 98183"/>
              <a:gd name="adj2" fmla="val 50000"/>
            </a:avLst>
          </a:prstGeom>
          <a:noFill/>
          <a:ln w="9525">
            <a:solidFill>
              <a:schemeClr val="tx1"/>
            </a:solidFill>
            <a:round/>
          </a:ln>
          <a:extLst>
            <a:ext uri="{909E8E84-426E-40DD-AFC4-6F175D3DCCD1}">
              <a14:hiddenFill xmlns:a14="http://schemas.microsoft.com/office/drawing/2010/main" xmlns="">
                <a:solidFill>
                  <a:srgbClr val="FFFFFF"/>
                </a:solidFill>
              </a14:hiddenFill>
            </a:ext>
          </a:extLst>
        </p:spPr>
        <p:txBody>
          <a:bodyPr wrap="none" anchor="ct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6661"/>
                                        </p:tgtEl>
                                        <p:attrNameLst>
                                          <p:attrName>style.visibility</p:attrName>
                                        </p:attrNameLst>
                                      </p:cBhvr>
                                      <p:to>
                                        <p:strVal val="visible"/>
                                      </p:to>
                                    </p:set>
                                    <p:anim calcmode="lin" valueType="num">
                                      <p:cBhvr additive="base">
                                        <p:cTn id="12" dur="500" fill="hold"/>
                                        <p:tgtEl>
                                          <p:spTgt spid="26661"/>
                                        </p:tgtEl>
                                        <p:attrNameLst>
                                          <p:attrName>ppt_x</p:attrName>
                                        </p:attrNameLst>
                                      </p:cBhvr>
                                      <p:tavLst>
                                        <p:tav tm="0">
                                          <p:val>
                                            <p:strVal val="0-#ppt_w/2"/>
                                          </p:val>
                                        </p:tav>
                                        <p:tav tm="100000">
                                          <p:val>
                                            <p:strVal val="#ppt_x"/>
                                          </p:val>
                                        </p:tav>
                                      </p:tavLst>
                                    </p:anim>
                                    <p:anim calcmode="lin" valueType="num">
                                      <p:cBhvr additive="base">
                                        <p:cTn id="13" dur="500" fill="hold"/>
                                        <p:tgtEl>
                                          <p:spTgt spid="2666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 presetClass="entr" presetSubtype="10" fill="hold" nodeType="afterEffect">
                                  <p:stCondLst>
                                    <p:cond delay="0"/>
                                  </p:stCondLst>
                                  <p:childTnLst>
                                    <p:set>
                                      <p:cBhvr>
                                        <p:cTn id="16" dur="1" fill="hold">
                                          <p:stCondLst>
                                            <p:cond delay="0"/>
                                          </p:stCondLst>
                                        </p:cTn>
                                        <p:tgtEl>
                                          <p:spTgt spid="26664"/>
                                        </p:tgtEl>
                                        <p:attrNameLst>
                                          <p:attrName>style.visibility</p:attrName>
                                        </p:attrNameLst>
                                      </p:cBhvr>
                                      <p:to>
                                        <p:strVal val="visible"/>
                                      </p:to>
                                    </p:set>
                                    <p:animEffect transition="in" filter="checkerboard(across)">
                                      <p:cBhvr>
                                        <p:cTn id="17" dur="500"/>
                                        <p:tgtEl>
                                          <p:spTgt spid="2666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6695"/>
                                        </p:tgtEl>
                                        <p:attrNameLst>
                                          <p:attrName>style.visibility</p:attrName>
                                        </p:attrNameLst>
                                      </p:cBhvr>
                                      <p:to>
                                        <p:strVal val="visible"/>
                                      </p:to>
                                    </p:set>
                                    <p:animEffect transition="in" filter="checkerboard(across)">
                                      <p:cBhvr>
                                        <p:cTn id="22" dur="500"/>
                                        <p:tgtEl>
                                          <p:spTgt spid="2669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6665"/>
                                        </p:tgtEl>
                                        <p:attrNameLst>
                                          <p:attrName>style.visibility</p:attrName>
                                        </p:attrNameLst>
                                      </p:cBhvr>
                                      <p:to>
                                        <p:strVal val="visible"/>
                                      </p:to>
                                    </p:set>
                                    <p:animEffect transition="in" filter="checkerboard(across)">
                                      <p:cBhvr>
                                        <p:cTn id="27" dur="500"/>
                                        <p:tgtEl>
                                          <p:spTgt spid="2666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6668"/>
                                        </p:tgtEl>
                                        <p:attrNameLst>
                                          <p:attrName>style.visibility</p:attrName>
                                        </p:attrNameLst>
                                      </p:cBhvr>
                                      <p:to>
                                        <p:strVal val="visible"/>
                                      </p:to>
                                    </p:set>
                                    <p:animEffect transition="in" filter="checkerboard(across)">
                                      <p:cBhvr>
                                        <p:cTn id="32" dur="500"/>
                                        <p:tgtEl>
                                          <p:spTgt spid="2666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6671"/>
                                        </p:tgtEl>
                                        <p:attrNameLst>
                                          <p:attrName>style.visibility</p:attrName>
                                        </p:attrNameLst>
                                      </p:cBhvr>
                                      <p:to>
                                        <p:strVal val="visible"/>
                                      </p:to>
                                    </p:set>
                                    <p:animEffect transition="in" filter="checkerboard(across)">
                                      <p:cBhvr>
                                        <p:cTn id="37" dur="500"/>
                                        <p:tgtEl>
                                          <p:spTgt spid="2667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26678"/>
                                        </p:tgtEl>
                                        <p:attrNameLst>
                                          <p:attrName>style.visibility</p:attrName>
                                        </p:attrNameLst>
                                      </p:cBhvr>
                                      <p:to>
                                        <p:strVal val="visible"/>
                                      </p:to>
                                    </p:set>
                                    <p:animEffect transition="in" filter="checkerboard(across)">
                                      <p:cBhvr>
                                        <p:cTn id="42" dur="500"/>
                                        <p:tgtEl>
                                          <p:spTgt spid="26678"/>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26681"/>
                                        </p:tgtEl>
                                        <p:attrNameLst>
                                          <p:attrName>style.visibility</p:attrName>
                                        </p:attrNameLst>
                                      </p:cBhvr>
                                      <p:to>
                                        <p:strVal val="visible"/>
                                      </p:to>
                                    </p:set>
                                    <p:animEffect transition="in" filter="checkerboard(across)">
                                      <p:cBhvr>
                                        <p:cTn id="47" dur="500"/>
                                        <p:tgtEl>
                                          <p:spTgt spid="26681"/>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26688"/>
                                        </p:tgtEl>
                                        <p:attrNameLst>
                                          <p:attrName>style.visibility</p:attrName>
                                        </p:attrNameLst>
                                      </p:cBhvr>
                                      <p:to>
                                        <p:strVal val="visible"/>
                                      </p:to>
                                    </p:set>
                                    <p:animEffect transition="in" filter="checkerboard(across)">
                                      <p:cBhvr>
                                        <p:cTn id="52" dur="500"/>
                                        <p:tgtEl>
                                          <p:spTgt spid="26688"/>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26687"/>
                                        </p:tgtEl>
                                        <p:attrNameLst>
                                          <p:attrName>style.visibility</p:attrName>
                                        </p:attrNameLst>
                                      </p:cBhvr>
                                      <p:to>
                                        <p:strVal val="visible"/>
                                      </p:to>
                                    </p:set>
                                    <p:animEffect transition="in" filter="checkerboard(across)">
                                      <p:cBhvr>
                                        <p:cTn id="57" dur="500"/>
                                        <p:tgtEl>
                                          <p:spTgt spid="26687"/>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26667"/>
                                        </p:tgtEl>
                                        <p:attrNameLst>
                                          <p:attrName>style.visibility</p:attrName>
                                        </p:attrNameLst>
                                      </p:cBhvr>
                                      <p:to>
                                        <p:strVal val="visible"/>
                                      </p:to>
                                    </p:set>
                                    <p:animEffect transition="in" filter="checkerboard(across)">
                                      <p:cBhvr>
                                        <p:cTn id="62" dur="500"/>
                                        <p:tgtEl>
                                          <p:spTgt spid="26667"/>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26689"/>
                                        </p:tgtEl>
                                        <p:attrNameLst>
                                          <p:attrName>style.visibility</p:attrName>
                                        </p:attrNameLst>
                                      </p:cBhvr>
                                      <p:to>
                                        <p:strVal val="visible"/>
                                      </p:to>
                                    </p:set>
                                    <p:animEffect transition="in" filter="checkerboard(across)">
                                      <p:cBhvr>
                                        <p:cTn id="67" dur="500"/>
                                        <p:tgtEl>
                                          <p:spTgt spid="26689"/>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26686"/>
                                        </p:tgtEl>
                                        <p:attrNameLst>
                                          <p:attrName>style.visibility</p:attrName>
                                        </p:attrNameLst>
                                      </p:cBhvr>
                                      <p:to>
                                        <p:strVal val="visible"/>
                                      </p:to>
                                    </p:set>
                                    <p:animEffect transition="in" filter="checkerboard(across)">
                                      <p:cBhvr>
                                        <p:cTn id="72" dur="500"/>
                                        <p:tgtEl>
                                          <p:spTgt spid="26686"/>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26670"/>
                                        </p:tgtEl>
                                        <p:attrNameLst>
                                          <p:attrName>style.visibility</p:attrName>
                                        </p:attrNameLst>
                                      </p:cBhvr>
                                      <p:to>
                                        <p:strVal val="visible"/>
                                      </p:to>
                                    </p:set>
                                    <p:animEffect transition="in" filter="checkerboard(across)">
                                      <p:cBhvr>
                                        <p:cTn id="77" dur="500"/>
                                        <p:tgtEl>
                                          <p:spTgt spid="26670"/>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26692"/>
                                        </p:tgtEl>
                                        <p:attrNameLst>
                                          <p:attrName>style.visibility</p:attrName>
                                        </p:attrNameLst>
                                      </p:cBhvr>
                                      <p:to>
                                        <p:strVal val="visible"/>
                                      </p:to>
                                    </p:set>
                                    <p:animEffect transition="in" filter="checkerboard(across)">
                                      <p:cBhvr>
                                        <p:cTn id="82" dur="500"/>
                                        <p:tgtEl>
                                          <p:spTgt spid="26692"/>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nodeType="clickEffect">
                                  <p:stCondLst>
                                    <p:cond delay="0"/>
                                  </p:stCondLst>
                                  <p:childTnLst>
                                    <p:set>
                                      <p:cBhvr>
                                        <p:cTn id="86" dur="1" fill="hold">
                                          <p:stCondLst>
                                            <p:cond delay="0"/>
                                          </p:stCondLst>
                                        </p:cTn>
                                        <p:tgtEl>
                                          <p:spTgt spid="26672"/>
                                        </p:tgtEl>
                                        <p:attrNameLst>
                                          <p:attrName>style.visibility</p:attrName>
                                        </p:attrNameLst>
                                      </p:cBhvr>
                                      <p:to>
                                        <p:strVal val="visible"/>
                                      </p:to>
                                    </p:set>
                                    <p:animEffect transition="in" filter="checkerboard(across)">
                                      <p:cBhvr>
                                        <p:cTn id="87" dur="500"/>
                                        <p:tgtEl>
                                          <p:spTgt spid="26672"/>
                                        </p:tgtEl>
                                      </p:cBhvr>
                                    </p:animEffect>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nodeType="clickEffect">
                                  <p:stCondLst>
                                    <p:cond delay="0"/>
                                  </p:stCondLst>
                                  <p:childTnLst>
                                    <p:set>
                                      <p:cBhvr>
                                        <p:cTn id="91" dur="1" fill="hold">
                                          <p:stCondLst>
                                            <p:cond delay="0"/>
                                          </p:stCondLst>
                                        </p:cTn>
                                        <p:tgtEl>
                                          <p:spTgt spid="26675"/>
                                        </p:tgtEl>
                                        <p:attrNameLst>
                                          <p:attrName>style.visibility</p:attrName>
                                        </p:attrNameLst>
                                      </p:cBhvr>
                                      <p:to>
                                        <p:strVal val="visible"/>
                                      </p:to>
                                    </p:set>
                                    <p:animEffect transition="in" filter="checkerboard(across)">
                                      <p:cBhvr>
                                        <p:cTn id="92" dur="500"/>
                                        <p:tgtEl>
                                          <p:spTgt spid="26675"/>
                                        </p:tgtEl>
                                      </p:cBhvr>
                                    </p:animEffec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26690"/>
                                        </p:tgtEl>
                                        <p:attrNameLst>
                                          <p:attrName>style.visibility</p:attrName>
                                        </p:attrNameLst>
                                      </p:cBhvr>
                                      <p:to>
                                        <p:strVal val="visible"/>
                                      </p:to>
                                    </p:set>
                                    <p:animEffect transition="in" filter="checkerboard(across)">
                                      <p:cBhvr>
                                        <p:cTn id="97" dur="500"/>
                                        <p:tgtEl>
                                          <p:spTgt spid="26690"/>
                                        </p:tgtEl>
                                      </p:cBhvr>
                                    </p:animEffect>
                                  </p:childTnLst>
                                </p:cTn>
                              </p:par>
                            </p:childTnLst>
                          </p:cTn>
                        </p:par>
                      </p:childTnLst>
                    </p:cTn>
                  </p:par>
                  <p:par>
                    <p:cTn id="98" fill="hold">
                      <p:stCondLst>
                        <p:cond delay="indefinite"/>
                      </p:stCondLst>
                      <p:childTnLst>
                        <p:par>
                          <p:cTn id="99" fill="hold">
                            <p:stCondLst>
                              <p:cond delay="0"/>
                            </p:stCondLst>
                            <p:childTnLst>
                              <p:par>
                                <p:cTn id="100" presetID="5" presetClass="entr" presetSubtype="10" fill="hold" nodeType="clickEffect">
                                  <p:stCondLst>
                                    <p:cond delay="0"/>
                                  </p:stCondLst>
                                  <p:childTnLst>
                                    <p:set>
                                      <p:cBhvr>
                                        <p:cTn id="101" dur="1" fill="hold">
                                          <p:stCondLst>
                                            <p:cond delay="0"/>
                                          </p:stCondLst>
                                        </p:cTn>
                                        <p:tgtEl>
                                          <p:spTgt spid="26673"/>
                                        </p:tgtEl>
                                        <p:attrNameLst>
                                          <p:attrName>style.visibility</p:attrName>
                                        </p:attrNameLst>
                                      </p:cBhvr>
                                      <p:to>
                                        <p:strVal val="visible"/>
                                      </p:to>
                                    </p:set>
                                    <p:animEffect transition="in" filter="checkerboard(across)">
                                      <p:cBhvr>
                                        <p:cTn id="102" dur="500"/>
                                        <p:tgtEl>
                                          <p:spTgt spid="26673"/>
                                        </p:tgtEl>
                                      </p:cBhvr>
                                    </p:animEffect>
                                  </p:childTnLst>
                                </p:cTn>
                              </p:par>
                            </p:childTnLst>
                          </p:cTn>
                        </p:par>
                      </p:childTnLst>
                    </p:cTn>
                  </p:par>
                  <p:par>
                    <p:cTn id="103" fill="hold">
                      <p:stCondLst>
                        <p:cond delay="indefinite"/>
                      </p:stCondLst>
                      <p:childTnLst>
                        <p:par>
                          <p:cTn id="104" fill="hold">
                            <p:stCondLst>
                              <p:cond delay="0"/>
                            </p:stCondLst>
                            <p:childTnLst>
                              <p:par>
                                <p:cTn id="105" presetID="5" presetClass="entr" presetSubtype="10" fill="hold" nodeType="clickEffect">
                                  <p:stCondLst>
                                    <p:cond delay="0"/>
                                  </p:stCondLst>
                                  <p:childTnLst>
                                    <p:set>
                                      <p:cBhvr>
                                        <p:cTn id="106" dur="1" fill="hold">
                                          <p:stCondLst>
                                            <p:cond delay="0"/>
                                          </p:stCondLst>
                                        </p:cTn>
                                        <p:tgtEl>
                                          <p:spTgt spid="26674"/>
                                        </p:tgtEl>
                                        <p:attrNameLst>
                                          <p:attrName>style.visibility</p:attrName>
                                        </p:attrNameLst>
                                      </p:cBhvr>
                                      <p:to>
                                        <p:strVal val="visible"/>
                                      </p:to>
                                    </p:set>
                                    <p:animEffect transition="in" filter="checkerboard(across)">
                                      <p:cBhvr>
                                        <p:cTn id="107" dur="500"/>
                                        <p:tgtEl>
                                          <p:spTgt spid="26674"/>
                                        </p:tgtEl>
                                      </p:cBhvr>
                                    </p:animEffect>
                                  </p:childTnLst>
                                </p:cTn>
                              </p:par>
                            </p:childTnLst>
                          </p:cTn>
                        </p:par>
                      </p:childTnLst>
                    </p:cTn>
                  </p:par>
                  <p:par>
                    <p:cTn id="108" fill="hold">
                      <p:stCondLst>
                        <p:cond delay="indefinite"/>
                      </p:stCondLst>
                      <p:childTnLst>
                        <p:par>
                          <p:cTn id="109" fill="hold">
                            <p:stCondLst>
                              <p:cond delay="0"/>
                            </p:stCondLst>
                            <p:childTnLst>
                              <p:par>
                                <p:cTn id="110" presetID="5" presetClass="entr" presetSubtype="10" fill="hold" grpId="0" nodeType="clickEffect">
                                  <p:stCondLst>
                                    <p:cond delay="0"/>
                                  </p:stCondLst>
                                  <p:childTnLst>
                                    <p:set>
                                      <p:cBhvr>
                                        <p:cTn id="111" dur="1" fill="hold">
                                          <p:stCondLst>
                                            <p:cond delay="0"/>
                                          </p:stCondLst>
                                        </p:cTn>
                                        <p:tgtEl>
                                          <p:spTgt spid="26691"/>
                                        </p:tgtEl>
                                        <p:attrNameLst>
                                          <p:attrName>style.visibility</p:attrName>
                                        </p:attrNameLst>
                                      </p:cBhvr>
                                      <p:to>
                                        <p:strVal val="visible"/>
                                      </p:to>
                                    </p:set>
                                    <p:animEffect transition="in" filter="checkerboard(across)">
                                      <p:cBhvr>
                                        <p:cTn id="112" dur="500"/>
                                        <p:tgtEl>
                                          <p:spTgt spid="26691"/>
                                        </p:tgtEl>
                                      </p:cBhvr>
                                    </p:animEffect>
                                  </p:childTnLst>
                                </p:cTn>
                              </p:par>
                            </p:childTnLst>
                          </p:cTn>
                        </p:par>
                      </p:childTnLst>
                    </p:cTn>
                  </p:par>
                  <p:par>
                    <p:cTn id="113" fill="hold">
                      <p:stCondLst>
                        <p:cond delay="indefinite"/>
                      </p:stCondLst>
                      <p:childTnLst>
                        <p:par>
                          <p:cTn id="114" fill="hold">
                            <p:stCondLst>
                              <p:cond delay="0"/>
                            </p:stCondLst>
                            <p:childTnLst>
                              <p:par>
                                <p:cTn id="115" presetID="5" presetClass="entr" presetSubtype="10" fill="hold" nodeType="clickEffect">
                                  <p:stCondLst>
                                    <p:cond delay="0"/>
                                  </p:stCondLst>
                                  <p:childTnLst>
                                    <p:set>
                                      <p:cBhvr>
                                        <p:cTn id="116" dur="1" fill="hold">
                                          <p:stCondLst>
                                            <p:cond delay="0"/>
                                          </p:stCondLst>
                                        </p:cTn>
                                        <p:tgtEl>
                                          <p:spTgt spid="26676"/>
                                        </p:tgtEl>
                                        <p:attrNameLst>
                                          <p:attrName>style.visibility</p:attrName>
                                        </p:attrNameLst>
                                      </p:cBhvr>
                                      <p:to>
                                        <p:strVal val="visible"/>
                                      </p:to>
                                    </p:set>
                                    <p:animEffect transition="in" filter="checkerboard(across)">
                                      <p:cBhvr>
                                        <p:cTn id="117" dur="500"/>
                                        <p:tgtEl>
                                          <p:spTgt spid="26676"/>
                                        </p:tgtEl>
                                      </p:cBhvr>
                                    </p:animEffect>
                                  </p:childTnLst>
                                </p:cTn>
                              </p:par>
                            </p:childTnLst>
                          </p:cTn>
                        </p:par>
                      </p:childTnLst>
                    </p:cTn>
                  </p:par>
                  <p:par>
                    <p:cTn id="118" fill="hold">
                      <p:stCondLst>
                        <p:cond delay="indefinite"/>
                      </p:stCondLst>
                      <p:childTnLst>
                        <p:par>
                          <p:cTn id="119" fill="hold">
                            <p:stCondLst>
                              <p:cond delay="0"/>
                            </p:stCondLst>
                            <p:childTnLst>
                              <p:par>
                                <p:cTn id="120" presetID="5" presetClass="entr" presetSubtype="10" fill="hold" nodeType="clickEffect">
                                  <p:stCondLst>
                                    <p:cond delay="0"/>
                                  </p:stCondLst>
                                  <p:childTnLst>
                                    <p:set>
                                      <p:cBhvr>
                                        <p:cTn id="121" dur="1" fill="hold">
                                          <p:stCondLst>
                                            <p:cond delay="0"/>
                                          </p:stCondLst>
                                        </p:cTn>
                                        <p:tgtEl>
                                          <p:spTgt spid="26677"/>
                                        </p:tgtEl>
                                        <p:attrNameLst>
                                          <p:attrName>style.visibility</p:attrName>
                                        </p:attrNameLst>
                                      </p:cBhvr>
                                      <p:to>
                                        <p:strVal val="visible"/>
                                      </p:to>
                                    </p:set>
                                    <p:animEffect transition="in" filter="checkerboard(across)">
                                      <p:cBhvr>
                                        <p:cTn id="122" dur="500"/>
                                        <p:tgtEl>
                                          <p:spTgt spid="26677"/>
                                        </p:tgtEl>
                                      </p:cBhvr>
                                    </p:animEffect>
                                  </p:childTnLst>
                                </p:cTn>
                              </p:par>
                            </p:childTnLst>
                          </p:cTn>
                        </p:par>
                      </p:childTnLst>
                    </p:cTn>
                  </p:par>
                  <p:par>
                    <p:cTn id="123" fill="hold">
                      <p:stCondLst>
                        <p:cond delay="indefinite"/>
                      </p:stCondLst>
                      <p:childTnLst>
                        <p:par>
                          <p:cTn id="124" fill="hold">
                            <p:stCondLst>
                              <p:cond delay="0"/>
                            </p:stCondLst>
                            <p:childTnLst>
                              <p:par>
                                <p:cTn id="125" presetID="5" presetClass="entr" presetSubtype="10" fill="hold" grpId="0" nodeType="clickEffect">
                                  <p:stCondLst>
                                    <p:cond delay="0"/>
                                  </p:stCondLst>
                                  <p:childTnLst>
                                    <p:set>
                                      <p:cBhvr>
                                        <p:cTn id="126" dur="1" fill="hold">
                                          <p:stCondLst>
                                            <p:cond delay="0"/>
                                          </p:stCondLst>
                                        </p:cTn>
                                        <p:tgtEl>
                                          <p:spTgt spid="26693"/>
                                        </p:tgtEl>
                                        <p:attrNameLst>
                                          <p:attrName>style.visibility</p:attrName>
                                        </p:attrNameLst>
                                      </p:cBhvr>
                                      <p:to>
                                        <p:strVal val="visible"/>
                                      </p:to>
                                    </p:set>
                                    <p:animEffect transition="in" filter="checkerboard(across)">
                                      <p:cBhvr>
                                        <p:cTn id="127" dur="500"/>
                                        <p:tgtEl>
                                          <p:spTgt spid="26693"/>
                                        </p:tgtEl>
                                      </p:cBhvr>
                                    </p:animEffect>
                                  </p:childTnLst>
                                </p:cTn>
                              </p:par>
                            </p:childTnLst>
                          </p:cTn>
                        </p:par>
                      </p:childTnLst>
                    </p:cTn>
                  </p:par>
                  <p:par>
                    <p:cTn id="128" fill="hold">
                      <p:stCondLst>
                        <p:cond delay="indefinite"/>
                      </p:stCondLst>
                      <p:childTnLst>
                        <p:par>
                          <p:cTn id="129" fill="hold">
                            <p:stCondLst>
                              <p:cond delay="0"/>
                            </p:stCondLst>
                            <p:childTnLst>
                              <p:par>
                                <p:cTn id="130" presetID="5" presetClass="entr" presetSubtype="10" fill="hold" nodeType="clickEffect">
                                  <p:stCondLst>
                                    <p:cond delay="0"/>
                                  </p:stCondLst>
                                  <p:childTnLst>
                                    <p:set>
                                      <p:cBhvr>
                                        <p:cTn id="131" dur="1" fill="hold">
                                          <p:stCondLst>
                                            <p:cond delay="0"/>
                                          </p:stCondLst>
                                        </p:cTn>
                                        <p:tgtEl>
                                          <p:spTgt spid="26685"/>
                                        </p:tgtEl>
                                        <p:attrNameLst>
                                          <p:attrName>style.visibility</p:attrName>
                                        </p:attrNameLst>
                                      </p:cBhvr>
                                      <p:to>
                                        <p:strVal val="visible"/>
                                      </p:to>
                                    </p:set>
                                    <p:animEffect transition="in" filter="checkerboard(across)">
                                      <p:cBhvr>
                                        <p:cTn id="132" dur="500"/>
                                        <p:tgtEl>
                                          <p:spTgt spid="26685"/>
                                        </p:tgtEl>
                                      </p:cBhvr>
                                    </p:animEffect>
                                  </p:childTnLst>
                                </p:cTn>
                              </p:par>
                            </p:childTnLst>
                          </p:cTn>
                        </p:par>
                      </p:childTnLst>
                    </p:cTn>
                  </p:par>
                  <p:par>
                    <p:cTn id="133" fill="hold">
                      <p:stCondLst>
                        <p:cond delay="indefinite"/>
                      </p:stCondLst>
                      <p:childTnLst>
                        <p:par>
                          <p:cTn id="134" fill="hold">
                            <p:stCondLst>
                              <p:cond delay="0"/>
                            </p:stCondLst>
                            <p:childTnLst>
                              <p:par>
                                <p:cTn id="135" presetID="5" presetClass="entr" presetSubtype="10" fill="hold" nodeType="clickEffect">
                                  <p:stCondLst>
                                    <p:cond delay="0"/>
                                  </p:stCondLst>
                                  <p:childTnLst>
                                    <p:set>
                                      <p:cBhvr>
                                        <p:cTn id="136" dur="1" fill="hold">
                                          <p:stCondLst>
                                            <p:cond delay="0"/>
                                          </p:stCondLst>
                                        </p:cTn>
                                        <p:tgtEl>
                                          <p:spTgt spid="26680"/>
                                        </p:tgtEl>
                                        <p:attrNameLst>
                                          <p:attrName>style.visibility</p:attrName>
                                        </p:attrNameLst>
                                      </p:cBhvr>
                                      <p:to>
                                        <p:strVal val="visible"/>
                                      </p:to>
                                    </p:set>
                                    <p:animEffect transition="in" filter="checkerboard(across)">
                                      <p:cBhvr>
                                        <p:cTn id="137" dur="500"/>
                                        <p:tgtEl>
                                          <p:spTgt spid="26680"/>
                                        </p:tgtEl>
                                      </p:cBhvr>
                                    </p:animEffect>
                                  </p:childTnLst>
                                </p:cTn>
                              </p:par>
                            </p:childTnLst>
                          </p:cTn>
                        </p:par>
                      </p:childTnLst>
                    </p:cTn>
                  </p:par>
                  <p:par>
                    <p:cTn id="138" fill="hold">
                      <p:stCondLst>
                        <p:cond delay="indefinite"/>
                      </p:stCondLst>
                      <p:childTnLst>
                        <p:par>
                          <p:cTn id="139" fill="hold">
                            <p:stCondLst>
                              <p:cond delay="0"/>
                            </p:stCondLst>
                            <p:childTnLst>
                              <p:par>
                                <p:cTn id="140" presetID="5" presetClass="entr" presetSubtype="10" fill="hold" grpId="0" nodeType="clickEffect">
                                  <p:stCondLst>
                                    <p:cond delay="0"/>
                                  </p:stCondLst>
                                  <p:childTnLst>
                                    <p:set>
                                      <p:cBhvr>
                                        <p:cTn id="141" dur="1" fill="hold">
                                          <p:stCondLst>
                                            <p:cond delay="0"/>
                                          </p:stCondLst>
                                        </p:cTn>
                                        <p:tgtEl>
                                          <p:spTgt spid="26694"/>
                                        </p:tgtEl>
                                        <p:attrNameLst>
                                          <p:attrName>style.visibility</p:attrName>
                                        </p:attrNameLst>
                                      </p:cBhvr>
                                      <p:to>
                                        <p:strVal val="visible"/>
                                      </p:to>
                                    </p:set>
                                    <p:animEffect transition="in" filter="checkerboard(across)">
                                      <p:cBhvr>
                                        <p:cTn id="142" dur="500"/>
                                        <p:tgtEl>
                                          <p:spTgt spid="26694"/>
                                        </p:tgtEl>
                                      </p:cBhvr>
                                    </p:animEffect>
                                  </p:childTnLst>
                                </p:cTn>
                              </p:par>
                            </p:childTnLst>
                          </p:cTn>
                        </p:par>
                      </p:childTnLst>
                    </p:cTn>
                  </p:par>
                  <p:par>
                    <p:cTn id="143" fill="hold">
                      <p:stCondLst>
                        <p:cond delay="indefinite"/>
                      </p:stCondLst>
                      <p:childTnLst>
                        <p:par>
                          <p:cTn id="144" fill="hold">
                            <p:stCondLst>
                              <p:cond delay="0"/>
                            </p:stCondLst>
                            <p:childTnLst>
                              <p:par>
                                <p:cTn id="145" presetID="5" presetClass="entr" presetSubtype="10" fill="hold" nodeType="clickEffect">
                                  <p:stCondLst>
                                    <p:cond delay="0"/>
                                  </p:stCondLst>
                                  <p:childTnLst>
                                    <p:set>
                                      <p:cBhvr>
                                        <p:cTn id="146" dur="1" fill="hold">
                                          <p:stCondLst>
                                            <p:cond delay="0"/>
                                          </p:stCondLst>
                                        </p:cTn>
                                        <p:tgtEl>
                                          <p:spTgt spid="26682"/>
                                        </p:tgtEl>
                                        <p:attrNameLst>
                                          <p:attrName>style.visibility</p:attrName>
                                        </p:attrNameLst>
                                      </p:cBhvr>
                                      <p:to>
                                        <p:strVal val="visible"/>
                                      </p:to>
                                    </p:set>
                                    <p:animEffect transition="in" filter="checkerboard(across)">
                                      <p:cBhvr>
                                        <p:cTn id="147" dur="500"/>
                                        <p:tgtEl>
                                          <p:spTgt spid="26682"/>
                                        </p:tgtEl>
                                      </p:cBhvr>
                                    </p:animEffect>
                                  </p:childTnLst>
                                </p:cTn>
                              </p:par>
                            </p:childTnLst>
                          </p:cTn>
                        </p:par>
                      </p:childTnLst>
                    </p:cTn>
                  </p:par>
                  <p:par>
                    <p:cTn id="148" fill="hold">
                      <p:stCondLst>
                        <p:cond delay="indefinite"/>
                      </p:stCondLst>
                      <p:childTnLst>
                        <p:par>
                          <p:cTn id="149" fill="hold">
                            <p:stCondLst>
                              <p:cond delay="0"/>
                            </p:stCondLst>
                            <p:childTnLst>
                              <p:par>
                                <p:cTn id="150" presetID="5" presetClass="entr" presetSubtype="10" fill="hold" nodeType="clickEffect">
                                  <p:stCondLst>
                                    <p:cond delay="0"/>
                                  </p:stCondLst>
                                  <p:childTnLst>
                                    <p:set>
                                      <p:cBhvr>
                                        <p:cTn id="151" dur="1" fill="hold">
                                          <p:stCondLst>
                                            <p:cond delay="0"/>
                                          </p:stCondLst>
                                        </p:cTn>
                                        <p:tgtEl>
                                          <p:spTgt spid="26683"/>
                                        </p:tgtEl>
                                        <p:attrNameLst>
                                          <p:attrName>style.visibility</p:attrName>
                                        </p:attrNameLst>
                                      </p:cBhvr>
                                      <p:to>
                                        <p:strVal val="visible"/>
                                      </p:to>
                                    </p:set>
                                    <p:animEffect transition="in" filter="checkerboard(across)">
                                      <p:cBhvr>
                                        <p:cTn id="152" dur="500"/>
                                        <p:tgtEl>
                                          <p:spTgt spid="26683"/>
                                        </p:tgtEl>
                                      </p:cBhvr>
                                    </p:animEffect>
                                  </p:childTnLst>
                                </p:cTn>
                              </p:par>
                            </p:childTnLst>
                          </p:cTn>
                        </p:par>
                      </p:childTnLst>
                    </p:cTn>
                  </p:par>
                  <p:par>
                    <p:cTn id="153" fill="hold">
                      <p:stCondLst>
                        <p:cond delay="indefinite"/>
                      </p:stCondLst>
                      <p:childTnLst>
                        <p:par>
                          <p:cTn id="154" fill="hold">
                            <p:stCondLst>
                              <p:cond delay="0"/>
                            </p:stCondLst>
                            <p:childTnLst>
                              <p:par>
                                <p:cTn id="155" presetID="5" presetClass="entr" presetSubtype="10" fill="hold" nodeType="clickEffect">
                                  <p:stCondLst>
                                    <p:cond delay="0"/>
                                  </p:stCondLst>
                                  <p:childTnLst>
                                    <p:set>
                                      <p:cBhvr>
                                        <p:cTn id="156" dur="1" fill="hold">
                                          <p:stCondLst>
                                            <p:cond delay="0"/>
                                          </p:stCondLst>
                                        </p:cTn>
                                        <p:tgtEl>
                                          <p:spTgt spid="26684"/>
                                        </p:tgtEl>
                                        <p:attrNameLst>
                                          <p:attrName>style.visibility</p:attrName>
                                        </p:attrNameLst>
                                      </p:cBhvr>
                                      <p:to>
                                        <p:strVal val="visible"/>
                                      </p:to>
                                    </p:set>
                                    <p:animEffect transition="in" filter="checkerboard(across)">
                                      <p:cBhvr>
                                        <p:cTn id="157" dur="500"/>
                                        <p:tgtEl>
                                          <p:spTgt spid="26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61" grpId="0"/>
      <p:bldP spid="26688" grpId="0" animBg="1"/>
      <p:bldP spid="26689" grpId="0" animBg="1"/>
      <p:bldP spid="26690" grpId="0" animBg="1"/>
      <p:bldP spid="26691" grpId="0" animBg="1"/>
      <p:bldP spid="26692" grpId="0" animBg="1"/>
      <p:bldP spid="26693" grpId="0" animBg="1"/>
      <p:bldP spid="26694" grpId="0" animBg="1"/>
      <p:bldP spid="2669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bwMode="auto">
          <a:xfrm>
            <a:off x="323850" y="1679575"/>
            <a:ext cx="8651875" cy="4424363"/>
            <a:chOff x="204" y="1058"/>
            <a:chExt cx="5450" cy="2787"/>
          </a:xfrm>
        </p:grpSpPr>
        <p:sp>
          <p:nvSpPr>
            <p:cNvPr id="21507" name="Rectangle 3"/>
            <p:cNvSpPr>
              <a:spLocks noChangeArrowheads="1"/>
            </p:cNvSpPr>
            <p:nvPr/>
          </p:nvSpPr>
          <p:spPr bwMode="auto">
            <a:xfrm>
              <a:off x="204" y="1058"/>
              <a:ext cx="5450" cy="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r>
                <a:rPr lang="en-US" altLang="zh-CN" dirty="0"/>
                <a:t>2</a:t>
              </a:r>
              <a:r>
                <a:rPr lang="zh-CN" altLang="en-US" dirty="0"/>
                <a:t>．如图</a:t>
              </a:r>
              <a:r>
                <a:rPr lang="en-US" altLang="zh-CN" dirty="0"/>
                <a:t>7</a:t>
              </a:r>
              <a:r>
                <a:rPr lang="zh-CN" altLang="en-US" dirty="0"/>
                <a:t>－</a:t>
              </a:r>
              <a:r>
                <a:rPr lang="en-US" altLang="zh-CN" i="1" dirty="0"/>
                <a:t>T</a:t>
              </a:r>
              <a:r>
                <a:rPr lang="zh-CN" altLang="en-US" dirty="0"/>
                <a:t>－</a:t>
              </a:r>
              <a:r>
                <a:rPr lang="en-US" altLang="zh-CN" dirty="0"/>
                <a:t>3</a:t>
              </a:r>
              <a:r>
                <a:rPr lang="zh-CN" altLang="en-US" dirty="0"/>
                <a:t>所示是某同学在运动场上看到的一些场景，他运用学过的物理知识进行分析，下列分析正确的</a:t>
              </a:r>
              <a:r>
                <a:rPr lang="zh-CN" altLang="en-US" dirty="0" smtClean="0"/>
                <a:t>是（</a:t>
              </a:r>
              <a:r>
                <a:rPr lang="zh-CN" altLang="en-US" dirty="0"/>
                <a:t>　　</a:t>
              </a:r>
              <a:r>
                <a:rPr lang="zh-CN" altLang="en-US" dirty="0" smtClean="0"/>
                <a:t>）</a:t>
              </a:r>
              <a:r>
                <a:rPr lang="en-US" altLang="zh-CN" dirty="0" smtClean="0"/>
                <a:t> </a:t>
              </a:r>
              <a:endParaRPr lang="en-US" altLang="zh-CN" dirty="0"/>
            </a:p>
          </p:txBody>
        </p:sp>
        <p:sp>
          <p:nvSpPr>
            <p:cNvPr id="21509" name="Rectangle 5"/>
            <p:cNvSpPr>
              <a:spLocks noChangeArrowheads="1"/>
            </p:cNvSpPr>
            <p:nvPr/>
          </p:nvSpPr>
          <p:spPr bwMode="auto">
            <a:xfrm>
              <a:off x="2246" y="3557"/>
              <a:ext cx="108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lnSpc>
                  <a:spcPct val="100000"/>
                </a:lnSpc>
              </a:pPr>
              <a:r>
                <a:rPr lang="zh-CN" altLang="en-US" dirty="0"/>
                <a:t>图</a:t>
              </a:r>
              <a:r>
                <a:rPr lang="en-US" altLang="zh-CN" dirty="0"/>
                <a:t>7</a:t>
              </a:r>
              <a:r>
                <a:rPr lang="zh-CN" altLang="en-US" dirty="0"/>
                <a:t>－</a:t>
              </a:r>
              <a:r>
                <a:rPr lang="en-US" altLang="zh-CN" i="1" dirty="0"/>
                <a:t>T</a:t>
              </a:r>
              <a:r>
                <a:rPr lang="zh-CN" altLang="en-US" dirty="0"/>
                <a:t>－</a:t>
              </a:r>
              <a:r>
                <a:rPr lang="en-US" altLang="zh-CN" dirty="0"/>
                <a:t>3 </a:t>
              </a:r>
            </a:p>
          </p:txBody>
        </p:sp>
      </p:grpSp>
      <p:sp>
        <p:nvSpPr>
          <p:cNvPr id="89095" name="Rectangle 7"/>
          <p:cNvSpPr>
            <a:spLocks noChangeArrowheads="1"/>
          </p:cNvSpPr>
          <p:nvPr/>
        </p:nvSpPr>
        <p:spPr bwMode="auto">
          <a:xfrm>
            <a:off x="7380288" y="2349500"/>
            <a:ext cx="4905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lnSpc>
                <a:spcPct val="100000"/>
              </a:lnSpc>
            </a:pPr>
            <a:r>
              <a:rPr lang="en-US" altLang="zh-CN" dirty="0">
                <a:solidFill>
                  <a:srgbClr val="FF0000"/>
                </a:solidFill>
              </a:rPr>
              <a:t>C </a:t>
            </a:r>
          </a:p>
        </p:txBody>
      </p:sp>
      <p:pic>
        <p:nvPicPr>
          <p:cNvPr id="3" name="图片 2"/>
          <p:cNvPicPr>
            <a:picLocks noChangeAspect="1"/>
          </p:cNvPicPr>
          <p:nvPr/>
        </p:nvPicPr>
        <p:blipFill>
          <a:blip r:embed="rId2"/>
          <a:stretch>
            <a:fillRect/>
          </a:stretch>
        </p:blipFill>
        <p:spPr>
          <a:xfrm>
            <a:off x="539552" y="3268706"/>
            <a:ext cx="7837004" cy="230425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9095"/>
                                        </p:tgtEl>
                                        <p:attrNameLst>
                                          <p:attrName>style.visibility</p:attrName>
                                        </p:attrNameLst>
                                      </p:cBhvr>
                                      <p:to>
                                        <p:strVal val="visible"/>
                                      </p:to>
                                    </p:set>
                                    <p:anim calcmode="lin" valueType="num">
                                      <p:cBhvr additive="base">
                                        <p:cTn id="12" dur="500" fill="hold"/>
                                        <p:tgtEl>
                                          <p:spTgt spid="89095"/>
                                        </p:tgtEl>
                                        <p:attrNameLst>
                                          <p:attrName>ppt_x</p:attrName>
                                        </p:attrNameLst>
                                      </p:cBhvr>
                                      <p:tavLst>
                                        <p:tav tm="0">
                                          <p:val>
                                            <p:strVal val="#ppt_x"/>
                                          </p:val>
                                        </p:tav>
                                        <p:tav tm="100000">
                                          <p:val>
                                            <p:strVal val="#ppt_x"/>
                                          </p:val>
                                        </p:tav>
                                      </p:tavLst>
                                    </p:anim>
                                    <p:anim calcmode="lin" valueType="num">
                                      <p:cBhvr additive="base">
                                        <p:cTn id="13" dur="500" fill="hold"/>
                                        <p:tgtEl>
                                          <p:spTgt spid="890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90115" name="Rectangle 3"/>
          <p:cNvSpPr>
            <a:spLocks noChangeArrowheads="1"/>
          </p:cNvSpPr>
          <p:nvPr/>
        </p:nvSpPr>
        <p:spPr bwMode="auto">
          <a:xfrm>
            <a:off x="323850" y="1663700"/>
            <a:ext cx="8580438" cy="3925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indent="266700">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r>
              <a:rPr lang="en-US" altLang="zh-CN" dirty="0"/>
              <a:t>A</a:t>
            </a:r>
            <a:r>
              <a:rPr lang="zh-CN" altLang="en-US" dirty="0"/>
              <a:t>．图甲中踢出去的足球在草地上滚动时慢慢停下来，是因为足球没有受到力的作用</a:t>
            </a:r>
          </a:p>
          <a:p>
            <a:r>
              <a:rPr lang="en-US" altLang="zh-CN" dirty="0"/>
              <a:t>B</a:t>
            </a:r>
            <a:r>
              <a:rPr lang="zh-CN" altLang="en-US" dirty="0"/>
              <a:t>．图乙中百米冲线后运动员没有立即停下来，是因为受到惯性的作用</a:t>
            </a:r>
          </a:p>
          <a:p>
            <a:r>
              <a:rPr lang="en-US" altLang="zh-CN" dirty="0"/>
              <a:t>C</a:t>
            </a:r>
            <a:r>
              <a:rPr lang="zh-CN" altLang="en-US" dirty="0"/>
              <a:t>．图丙中运动员在做引体向上，当他在单杠上静止不动时，单杠对他竖直向上的拉力和他所受的重力是一对平衡力</a:t>
            </a:r>
          </a:p>
          <a:p>
            <a:r>
              <a:rPr lang="en-US" altLang="zh-CN" dirty="0"/>
              <a:t>D</a:t>
            </a:r>
            <a:r>
              <a:rPr lang="zh-CN" altLang="en-US" dirty="0"/>
              <a:t>．图丁中运动员正在跳高，当他腾跃到最高点时，惯性最大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0115"/>
                                        </p:tgtEl>
                                        <p:attrNameLst>
                                          <p:attrName>style.visibility</p:attrName>
                                        </p:attrNameLst>
                                      </p:cBhvr>
                                      <p:to>
                                        <p:strVal val="visible"/>
                                      </p:to>
                                    </p:set>
                                    <p:animEffect transition="in" filter="box(in)">
                                      <p:cBhvr>
                                        <p:cTn id="7" dur="500"/>
                                        <p:tgtEl>
                                          <p:spTgt spid="90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ChangeArrowheads="1"/>
          </p:cNvSpPr>
          <p:nvPr/>
        </p:nvSpPr>
        <p:spPr bwMode="auto">
          <a:xfrm>
            <a:off x="250825" y="1412875"/>
            <a:ext cx="8578850" cy="447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r>
              <a:rPr lang="en-US" altLang="zh-CN" dirty="0">
                <a:solidFill>
                  <a:srgbClr val="0000FF"/>
                </a:solidFill>
              </a:rPr>
              <a:t>[</a:t>
            </a:r>
            <a:r>
              <a:rPr lang="zh-CN" altLang="en-US" dirty="0">
                <a:solidFill>
                  <a:srgbClr val="0000FF"/>
                </a:solidFill>
              </a:rPr>
              <a:t>解析</a:t>
            </a:r>
            <a:r>
              <a:rPr lang="en-US" altLang="zh-CN" dirty="0" smtClean="0">
                <a:solidFill>
                  <a:srgbClr val="0000FF"/>
                </a:solidFill>
              </a:rPr>
              <a:t>]</a:t>
            </a:r>
          </a:p>
          <a:p>
            <a:pPr eaLnBrk="0" hangingPunct="0"/>
            <a:r>
              <a:rPr lang="en-US" altLang="zh-CN" dirty="0">
                <a:solidFill>
                  <a:srgbClr val="0000FF"/>
                </a:solidFill>
              </a:rPr>
              <a:t> </a:t>
            </a:r>
            <a:r>
              <a:rPr lang="en-US" altLang="zh-CN" dirty="0" smtClean="0">
                <a:solidFill>
                  <a:srgbClr val="0000FF"/>
                </a:solidFill>
              </a:rPr>
              <a:t>   </a:t>
            </a:r>
            <a:r>
              <a:rPr lang="zh-CN" altLang="en-US" dirty="0" smtClean="0">
                <a:solidFill>
                  <a:srgbClr val="0000FF"/>
                </a:solidFill>
              </a:rPr>
              <a:t>本题</a:t>
            </a:r>
            <a:r>
              <a:rPr lang="zh-CN" altLang="en-US" dirty="0">
                <a:solidFill>
                  <a:srgbClr val="0000FF"/>
                </a:solidFill>
              </a:rPr>
              <a:t>考查运动与力的关系。图甲中踢出去的足球在草地上滚动时慢慢停下来，是因为足球受到阻力的作用。图乙中百米冲线后运动员没有立即停下来，是因为运动员有惯性，不能说受到惯性的作用。图丙中运动员只受单杠对他的拉力和他的重力，在这两个力的作用下，运动员保持静止状态，所以这两个力是平衡力。图丁中运动员腾跃到最高点时，惯性不变，因为惯性的大小只与物体的质量有关，质量不变，惯性大小不变。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91139"/>
                                        </p:tgtEl>
                                        <p:attrNameLst>
                                          <p:attrName>style.visibility</p:attrName>
                                        </p:attrNameLst>
                                      </p:cBhvr>
                                      <p:to>
                                        <p:strVal val="visible"/>
                                      </p:to>
                                    </p:set>
                                    <p:animEffect transition="in" filter="checkerboard(across)">
                                      <p:cBhvr>
                                        <p:cTn id="7" dur="500"/>
                                        <p:tgtEl>
                                          <p:spTgt spid="91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92163" name="Rectangle 3"/>
          <p:cNvSpPr>
            <a:spLocks noChangeArrowheads="1"/>
          </p:cNvSpPr>
          <p:nvPr/>
        </p:nvSpPr>
        <p:spPr bwMode="auto">
          <a:xfrm>
            <a:off x="323850" y="1412875"/>
            <a:ext cx="2774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lnSpc>
                <a:spcPct val="100000"/>
              </a:lnSpc>
            </a:pPr>
            <a:r>
              <a:rPr lang="zh-CN" altLang="en-US" dirty="0">
                <a:solidFill>
                  <a:schemeClr val="folHlink"/>
                </a:solidFill>
                <a:latin typeface="黑体" panose="02010609060101010101" pitchFamily="49" charset="-122"/>
                <a:ea typeface="黑体" panose="02010609060101010101" pitchFamily="49" charset="-122"/>
              </a:rPr>
              <a:t>类型二　力的合成 </a:t>
            </a:r>
          </a:p>
        </p:txBody>
      </p:sp>
      <p:sp>
        <p:nvSpPr>
          <p:cNvPr id="92164" name="Rectangle 4"/>
          <p:cNvSpPr>
            <a:spLocks noChangeArrowheads="1"/>
          </p:cNvSpPr>
          <p:nvPr/>
        </p:nvSpPr>
        <p:spPr bwMode="auto">
          <a:xfrm>
            <a:off x="323850" y="1835081"/>
            <a:ext cx="857885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r>
              <a:rPr lang="zh-CN" altLang="en-US" dirty="0" smtClean="0"/>
              <a:t>    合力</a:t>
            </a:r>
            <a:r>
              <a:rPr lang="zh-CN" altLang="en-US" dirty="0"/>
              <a:t>的概念、同一直线上二力合成的方法、已知合力求分力以及已知分力求合力等知识点是中考的热点之一。主要题型有选择题、填空题。 </a:t>
            </a:r>
          </a:p>
        </p:txBody>
      </p:sp>
      <p:grpSp>
        <p:nvGrpSpPr>
          <p:cNvPr id="2" name="Group 8"/>
          <p:cNvGrpSpPr/>
          <p:nvPr/>
        </p:nvGrpSpPr>
        <p:grpSpPr bwMode="auto">
          <a:xfrm>
            <a:off x="390526" y="3643313"/>
            <a:ext cx="8034338" cy="2817813"/>
            <a:chOff x="246" y="2295"/>
            <a:chExt cx="5061" cy="1775"/>
          </a:xfrm>
        </p:grpSpPr>
        <p:graphicFrame>
          <p:nvGraphicFramePr>
            <p:cNvPr id="24582" name="Object 5"/>
            <p:cNvGraphicFramePr>
              <a:graphicFrameLocks/>
            </p:cNvGraphicFramePr>
            <p:nvPr/>
          </p:nvGraphicFramePr>
          <p:xfrm>
            <a:off x="246" y="2295"/>
            <a:ext cx="5061" cy="1775"/>
          </p:xfrm>
          <a:graphic>
            <a:graphicData uri="http://schemas.openxmlformats.org/presentationml/2006/ole">
              <p:oleObj spid="_x0000_s121857" name="Document" r:id="rId4" imgW="8091004" imgH="2857680" progId="Word.Document.8">
                <p:embed/>
              </p:oleObj>
            </a:graphicData>
          </a:graphic>
        </p:graphicFrame>
        <p:sp>
          <p:nvSpPr>
            <p:cNvPr id="24584" name="Rectangle 7"/>
            <p:cNvSpPr>
              <a:spLocks noChangeArrowheads="1"/>
            </p:cNvSpPr>
            <p:nvPr/>
          </p:nvSpPr>
          <p:spPr bwMode="auto">
            <a:xfrm>
              <a:off x="3969" y="3777"/>
              <a:ext cx="108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lnSpc>
                  <a:spcPct val="100000"/>
                </a:lnSpc>
              </a:pPr>
              <a:r>
                <a:rPr lang="zh-CN" altLang="en-US" dirty="0"/>
                <a:t>图</a:t>
              </a:r>
              <a:r>
                <a:rPr lang="en-US" altLang="zh-CN" dirty="0"/>
                <a:t>7</a:t>
              </a:r>
              <a:r>
                <a:rPr lang="zh-CN" altLang="en-US" dirty="0"/>
                <a:t>－</a:t>
              </a:r>
              <a:r>
                <a:rPr lang="en-US" altLang="zh-CN" i="1" dirty="0"/>
                <a:t>T</a:t>
              </a:r>
              <a:r>
                <a:rPr lang="zh-CN" altLang="en-US" dirty="0"/>
                <a:t>－</a:t>
              </a:r>
              <a:r>
                <a:rPr lang="en-US" altLang="zh-CN" dirty="0"/>
                <a:t>4 </a:t>
              </a:r>
            </a:p>
          </p:txBody>
        </p:sp>
      </p:grpSp>
      <p:sp>
        <p:nvSpPr>
          <p:cNvPr id="92169" name="Rectangle 9"/>
          <p:cNvSpPr>
            <a:spLocks noChangeArrowheads="1"/>
          </p:cNvSpPr>
          <p:nvPr/>
        </p:nvSpPr>
        <p:spPr bwMode="auto">
          <a:xfrm>
            <a:off x="1633191" y="4823619"/>
            <a:ext cx="4905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lnSpc>
                <a:spcPct val="100000"/>
              </a:lnSpc>
            </a:pPr>
            <a:r>
              <a:rPr lang="en-US" altLang="zh-CN" dirty="0">
                <a:solidFill>
                  <a:srgbClr val="FF0000"/>
                </a:solidFill>
              </a:rPr>
              <a:t>C </a:t>
            </a:r>
          </a:p>
        </p:txBody>
      </p:sp>
      <p:pic>
        <p:nvPicPr>
          <p:cNvPr id="3" name="图片 2"/>
          <p:cNvPicPr>
            <a:picLocks noChangeAspect="1"/>
          </p:cNvPicPr>
          <p:nvPr/>
        </p:nvPicPr>
        <p:blipFill>
          <a:blip r:embed="rId5"/>
          <a:stretch>
            <a:fillRect/>
          </a:stretch>
        </p:blipFill>
        <p:spPr>
          <a:xfrm>
            <a:off x="5929626" y="5052219"/>
            <a:ext cx="2495238" cy="86666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2163"/>
                                        </p:tgtEl>
                                        <p:attrNameLst>
                                          <p:attrName>style.visibility</p:attrName>
                                        </p:attrNameLst>
                                      </p:cBhvr>
                                      <p:to>
                                        <p:strVal val="visible"/>
                                      </p:to>
                                    </p:set>
                                    <p:anim calcmode="lin" valueType="num">
                                      <p:cBhvr additive="base">
                                        <p:cTn id="7" dur="500" fill="hold"/>
                                        <p:tgtEl>
                                          <p:spTgt spid="92163"/>
                                        </p:tgtEl>
                                        <p:attrNameLst>
                                          <p:attrName>ppt_x</p:attrName>
                                        </p:attrNameLst>
                                      </p:cBhvr>
                                      <p:tavLst>
                                        <p:tav tm="0">
                                          <p:val>
                                            <p:strVal val="0-#ppt_w/2"/>
                                          </p:val>
                                        </p:tav>
                                        <p:tav tm="100000">
                                          <p:val>
                                            <p:strVal val="#ppt_x"/>
                                          </p:val>
                                        </p:tav>
                                      </p:tavLst>
                                    </p:anim>
                                    <p:anim calcmode="lin" valueType="num">
                                      <p:cBhvr additive="base">
                                        <p:cTn id="8" dur="500" fill="hold"/>
                                        <p:tgtEl>
                                          <p:spTgt spid="9216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8" presetClass="entr" presetSubtype="16" fill="hold" grpId="0" nodeType="afterEffect">
                                  <p:stCondLst>
                                    <p:cond delay="0"/>
                                  </p:stCondLst>
                                  <p:childTnLst>
                                    <p:set>
                                      <p:cBhvr>
                                        <p:cTn id="11" dur="1" fill="hold">
                                          <p:stCondLst>
                                            <p:cond delay="0"/>
                                          </p:stCondLst>
                                        </p:cTn>
                                        <p:tgtEl>
                                          <p:spTgt spid="92164"/>
                                        </p:tgtEl>
                                        <p:attrNameLst>
                                          <p:attrName>style.visibility</p:attrName>
                                        </p:attrNameLst>
                                      </p:cBhvr>
                                      <p:to>
                                        <p:strVal val="visible"/>
                                      </p:to>
                                    </p:set>
                                    <p:animEffect transition="in" filter="diamond(in)">
                                      <p:cBhvr>
                                        <p:cTn id="12" dur="500"/>
                                        <p:tgtEl>
                                          <p:spTgt spid="92164"/>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2169"/>
                                        </p:tgtEl>
                                        <p:attrNameLst>
                                          <p:attrName>style.visibility</p:attrName>
                                        </p:attrNameLst>
                                      </p:cBhvr>
                                      <p:to>
                                        <p:strVal val="visible"/>
                                      </p:to>
                                    </p:set>
                                    <p:anim calcmode="lin" valueType="num">
                                      <p:cBhvr additive="base">
                                        <p:cTn id="21" dur="500" fill="hold"/>
                                        <p:tgtEl>
                                          <p:spTgt spid="92169"/>
                                        </p:tgtEl>
                                        <p:attrNameLst>
                                          <p:attrName>ppt_x</p:attrName>
                                        </p:attrNameLst>
                                      </p:cBhvr>
                                      <p:tavLst>
                                        <p:tav tm="0">
                                          <p:val>
                                            <p:strVal val="#ppt_x"/>
                                          </p:val>
                                        </p:tav>
                                        <p:tav tm="100000">
                                          <p:val>
                                            <p:strVal val="#ppt_x"/>
                                          </p:val>
                                        </p:tav>
                                      </p:tavLst>
                                    </p:anim>
                                    <p:anim calcmode="lin" valueType="num">
                                      <p:cBhvr additive="base">
                                        <p:cTn id="22" dur="500" fill="hold"/>
                                        <p:tgtEl>
                                          <p:spTgt spid="921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p:bldP spid="92164" grpId="0"/>
      <p:bldP spid="9216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aphicFrame>
        <p:nvGraphicFramePr>
          <p:cNvPr id="93187" name="Object 3"/>
          <p:cNvGraphicFramePr>
            <a:graphicFrameLocks/>
          </p:cNvGraphicFramePr>
          <p:nvPr/>
        </p:nvGraphicFramePr>
        <p:xfrm>
          <a:off x="465138" y="1993900"/>
          <a:ext cx="8108950" cy="2817813"/>
        </p:xfrm>
        <a:graphic>
          <a:graphicData uri="http://schemas.openxmlformats.org/presentationml/2006/ole">
            <p:oleObj spid="_x0000_s137217" name="Document" r:id="rId4" imgW="8173228" imgH="2857680" progId="Word.Document.8">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3187"/>
                                        </p:tgtEl>
                                        <p:attrNameLst>
                                          <p:attrName>style.visibility</p:attrName>
                                        </p:attrNameLst>
                                      </p:cBhvr>
                                      <p:to>
                                        <p:strVal val="visible"/>
                                      </p:to>
                                    </p:set>
                                    <p:animEffect transition="in" filter="checkerboard(across)">
                                      <p:cBhvr>
                                        <p:cTn id="7" dur="500"/>
                                        <p:tgtEl>
                                          <p:spTgt spid="93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ChangeArrowheads="1"/>
          </p:cNvSpPr>
          <p:nvPr/>
        </p:nvSpPr>
        <p:spPr bwMode="auto">
          <a:xfrm>
            <a:off x="250825" y="1341438"/>
            <a:ext cx="2022475"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r>
              <a:rPr lang="en-US" altLang="zh-CN">
                <a:solidFill>
                  <a:srgbClr val="FF6600"/>
                </a:solidFill>
                <a:latin typeface="Arial" panose="020B0604020202020204" pitchFamily="34" charset="0"/>
              </a:rPr>
              <a:t>【</a:t>
            </a:r>
            <a:r>
              <a:rPr lang="zh-CN" altLang="en-US">
                <a:solidFill>
                  <a:srgbClr val="FF6600"/>
                </a:solidFill>
                <a:latin typeface="Arial" panose="020B0604020202020204" pitchFamily="34" charset="0"/>
              </a:rPr>
              <a:t>针对训练</a:t>
            </a:r>
            <a:r>
              <a:rPr lang="en-US" altLang="zh-CN">
                <a:solidFill>
                  <a:srgbClr val="FF6600"/>
                </a:solidFill>
                <a:latin typeface="Arial" panose="020B0604020202020204" pitchFamily="34" charset="0"/>
              </a:rPr>
              <a:t>】</a:t>
            </a:r>
          </a:p>
        </p:txBody>
      </p:sp>
      <p:sp>
        <p:nvSpPr>
          <p:cNvPr id="94212" name="Rectangle 4"/>
          <p:cNvSpPr>
            <a:spLocks noChangeArrowheads="1"/>
          </p:cNvSpPr>
          <p:nvPr/>
        </p:nvSpPr>
        <p:spPr bwMode="auto">
          <a:xfrm>
            <a:off x="323850" y="1976389"/>
            <a:ext cx="849630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r>
              <a:rPr lang="en-US" altLang="zh-CN" dirty="0"/>
              <a:t>3</a:t>
            </a:r>
            <a:r>
              <a:rPr lang="zh-CN" altLang="en-US" dirty="0"/>
              <a:t>．用</a:t>
            </a:r>
            <a:r>
              <a:rPr lang="en-US" altLang="zh-CN" dirty="0"/>
              <a:t>600 </a:t>
            </a:r>
            <a:r>
              <a:rPr lang="en-US" altLang="zh-CN" dirty="0" smtClean="0"/>
              <a:t>=N</a:t>
            </a:r>
            <a:r>
              <a:rPr lang="zh-CN" altLang="en-US" dirty="0"/>
              <a:t>的力竖直向上提一桶重为</a:t>
            </a:r>
            <a:r>
              <a:rPr lang="en-US" altLang="zh-CN" dirty="0" smtClean="0"/>
              <a:t>450N</a:t>
            </a:r>
            <a:r>
              <a:rPr lang="zh-CN" altLang="en-US" dirty="0"/>
              <a:t>的水，不计桶重，则桶受到的合力大小是</a:t>
            </a:r>
            <a:r>
              <a:rPr lang="en-US" altLang="zh-CN" dirty="0"/>
              <a:t>________N</a:t>
            </a:r>
            <a:r>
              <a:rPr lang="zh-CN" altLang="en-US" dirty="0"/>
              <a:t>，合力方向</a:t>
            </a:r>
            <a:r>
              <a:rPr lang="en-US" altLang="zh-CN" dirty="0"/>
              <a:t>____________</a:t>
            </a:r>
            <a:r>
              <a:rPr lang="zh-CN" altLang="en-US" dirty="0"/>
              <a:t>；若用</a:t>
            </a:r>
            <a:r>
              <a:rPr lang="en-US" altLang="zh-CN" dirty="0" smtClean="0"/>
              <a:t>300N</a:t>
            </a:r>
            <a:r>
              <a:rPr lang="zh-CN" altLang="en-US" dirty="0"/>
              <a:t>的力竖直向上提水桶，则</a:t>
            </a:r>
            <a:r>
              <a:rPr lang="en-US" altLang="zh-CN" dirty="0" smtClean="0"/>
              <a:t>________</a:t>
            </a:r>
            <a:r>
              <a:rPr lang="zh-CN" altLang="en-US" dirty="0" smtClean="0"/>
              <a:t>（选</a:t>
            </a:r>
            <a:r>
              <a:rPr lang="zh-CN" altLang="en-US" dirty="0"/>
              <a:t>填“能”</a:t>
            </a:r>
            <a:r>
              <a:rPr lang="zh-CN" altLang="en-US" dirty="0" smtClean="0"/>
              <a:t>或“不能”）提起</a:t>
            </a:r>
            <a:r>
              <a:rPr lang="zh-CN" altLang="en-US" dirty="0"/>
              <a:t>水桶，此时水桶受到的合力为</a:t>
            </a:r>
            <a:r>
              <a:rPr lang="en-US" altLang="zh-CN" dirty="0"/>
              <a:t>________N</a:t>
            </a:r>
            <a:r>
              <a:rPr lang="zh-CN" altLang="en-US" dirty="0"/>
              <a:t>。 </a:t>
            </a:r>
          </a:p>
        </p:txBody>
      </p:sp>
      <p:sp>
        <p:nvSpPr>
          <p:cNvPr id="94213" name="Rectangle 5"/>
          <p:cNvSpPr>
            <a:spLocks noChangeArrowheads="1"/>
          </p:cNvSpPr>
          <p:nvPr/>
        </p:nvSpPr>
        <p:spPr bwMode="auto">
          <a:xfrm>
            <a:off x="3776663" y="2636838"/>
            <a:ext cx="793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lnSpc>
                <a:spcPct val="100000"/>
              </a:lnSpc>
            </a:pPr>
            <a:r>
              <a:rPr lang="en-US" altLang="zh-CN" dirty="0">
                <a:solidFill>
                  <a:srgbClr val="FF0000"/>
                </a:solidFill>
              </a:rPr>
              <a:t>150 </a:t>
            </a:r>
          </a:p>
        </p:txBody>
      </p:sp>
      <p:sp>
        <p:nvSpPr>
          <p:cNvPr id="94214" name="Rectangle 6"/>
          <p:cNvSpPr>
            <a:spLocks noChangeArrowheads="1"/>
          </p:cNvSpPr>
          <p:nvPr/>
        </p:nvSpPr>
        <p:spPr bwMode="auto">
          <a:xfrm>
            <a:off x="6519307" y="2604220"/>
            <a:ext cx="1555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lnSpc>
                <a:spcPct val="100000"/>
              </a:lnSpc>
            </a:pPr>
            <a:r>
              <a:rPr lang="zh-CN" altLang="en-US" dirty="0">
                <a:solidFill>
                  <a:srgbClr val="FF0000"/>
                </a:solidFill>
              </a:rPr>
              <a:t>竖直向上 </a:t>
            </a:r>
          </a:p>
        </p:txBody>
      </p:sp>
      <p:sp>
        <p:nvSpPr>
          <p:cNvPr id="94215" name="Rectangle 7"/>
          <p:cNvSpPr>
            <a:spLocks noChangeArrowheads="1"/>
          </p:cNvSpPr>
          <p:nvPr/>
        </p:nvSpPr>
        <p:spPr bwMode="auto">
          <a:xfrm>
            <a:off x="5148064" y="3135765"/>
            <a:ext cx="946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lnSpc>
                <a:spcPct val="100000"/>
              </a:lnSpc>
            </a:pPr>
            <a:r>
              <a:rPr lang="zh-CN" altLang="en-US" dirty="0">
                <a:solidFill>
                  <a:srgbClr val="FF0000"/>
                </a:solidFill>
              </a:rPr>
              <a:t>不能 </a:t>
            </a:r>
          </a:p>
        </p:txBody>
      </p:sp>
      <p:sp>
        <p:nvSpPr>
          <p:cNvPr id="94216" name="Rectangle 8"/>
          <p:cNvSpPr>
            <a:spLocks noChangeArrowheads="1"/>
          </p:cNvSpPr>
          <p:nvPr/>
        </p:nvSpPr>
        <p:spPr bwMode="auto">
          <a:xfrm>
            <a:off x="6644481" y="3689251"/>
            <a:ext cx="4905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lnSpc>
                <a:spcPct val="100000"/>
              </a:lnSpc>
            </a:pPr>
            <a:r>
              <a:rPr lang="en-US" altLang="zh-CN" dirty="0">
                <a:solidFill>
                  <a:srgbClr val="FF0000"/>
                </a:solidFill>
              </a:rPr>
              <a:t>0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4211"/>
                                        </p:tgtEl>
                                        <p:attrNameLst>
                                          <p:attrName>style.visibility</p:attrName>
                                        </p:attrNameLst>
                                      </p:cBhvr>
                                      <p:to>
                                        <p:strVal val="visible"/>
                                      </p:to>
                                    </p:set>
                                    <p:anim calcmode="lin" valueType="num">
                                      <p:cBhvr additive="base">
                                        <p:cTn id="7" dur="500" fill="hold"/>
                                        <p:tgtEl>
                                          <p:spTgt spid="94211"/>
                                        </p:tgtEl>
                                        <p:attrNameLst>
                                          <p:attrName>ppt_x</p:attrName>
                                        </p:attrNameLst>
                                      </p:cBhvr>
                                      <p:tavLst>
                                        <p:tav tm="0">
                                          <p:val>
                                            <p:strVal val="0-#ppt_w/2"/>
                                          </p:val>
                                        </p:tav>
                                        <p:tav tm="100000">
                                          <p:val>
                                            <p:strVal val="#ppt_x"/>
                                          </p:val>
                                        </p:tav>
                                      </p:tavLst>
                                    </p:anim>
                                    <p:anim calcmode="lin" valueType="num">
                                      <p:cBhvr additive="base">
                                        <p:cTn id="8" dur="500" fill="hold"/>
                                        <p:tgtEl>
                                          <p:spTgt spid="942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94212"/>
                                        </p:tgtEl>
                                        <p:attrNameLst>
                                          <p:attrName>style.visibility</p:attrName>
                                        </p:attrNameLst>
                                      </p:cBhvr>
                                      <p:to>
                                        <p:strVal val="visible"/>
                                      </p:to>
                                    </p:set>
                                    <p:animEffect transition="in" filter="box(in)">
                                      <p:cBhvr>
                                        <p:cTn id="12" dur="500"/>
                                        <p:tgtEl>
                                          <p:spTgt spid="942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4213"/>
                                        </p:tgtEl>
                                        <p:attrNameLst>
                                          <p:attrName>style.visibility</p:attrName>
                                        </p:attrNameLst>
                                      </p:cBhvr>
                                      <p:to>
                                        <p:strVal val="visible"/>
                                      </p:to>
                                    </p:set>
                                    <p:anim calcmode="lin" valueType="num">
                                      <p:cBhvr additive="base">
                                        <p:cTn id="17" dur="500" fill="hold"/>
                                        <p:tgtEl>
                                          <p:spTgt spid="94213"/>
                                        </p:tgtEl>
                                        <p:attrNameLst>
                                          <p:attrName>ppt_x</p:attrName>
                                        </p:attrNameLst>
                                      </p:cBhvr>
                                      <p:tavLst>
                                        <p:tav tm="0">
                                          <p:val>
                                            <p:strVal val="#ppt_x"/>
                                          </p:val>
                                        </p:tav>
                                        <p:tav tm="100000">
                                          <p:val>
                                            <p:strVal val="#ppt_x"/>
                                          </p:val>
                                        </p:tav>
                                      </p:tavLst>
                                    </p:anim>
                                    <p:anim calcmode="lin" valueType="num">
                                      <p:cBhvr additive="base">
                                        <p:cTn id="18" dur="500" fill="hold"/>
                                        <p:tgtEl>
                                          <p:spTgt spid="942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4214"/>
                                        </p:tgtEl>
                                        <p:attrNameLst>
                                          <p:attrName>style.visibility</p:attrName>
                                        </p:attrNameLst>
                                      </p:cBhvr>
                                      <p:to>
                                        <p:strVal val="visible"/>
                                      </p:to>
                                    </p:set>
                                    <p:anim calcmode="lin" valueType="num">
                                      <p:cBhvr additive="base">
                                        <p:cTn id="23" dur="500" fill="hold"/>
                                        <p:tgtEl>
                                          <p:spTgt spid="94214"/>
                                        </p:tgtEl>
                                        <p:attrNameLst>
                                          <p:attrName>ppt_x</p:attrName>
                                        </p:attrNameLst>
                                      </p:cBhvr>
                                      <p:tavLst>
                                        <p:tav tm="0">
                                          <p:val>
                                            <p:strVal val="#ppt_x"/>
                                          </p:val>
                                        </p:tav>
                                        <p:tav tm="100000">
                                          <p:val>
                                            <p:strVal val="#ppt_x"/>
                                          </p:val>
                                        </p:tav>
                                      </p:tavLst>
                                    </p:anim>
                                    <p:anim calcmode="lin" valueType="num">
                                      <p:cBhvr additive="base">
                                        <p:cTn id="24" dur="500" fill="hold"/>
                                        <p:tgtEl>
                                          <p:spTgt spid="942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4215"/>
                                        </p:tgtEl>
                                        <p:attrNameLst>
                                          <p:attrName>style.visibility</p:attrName>
                                        </p:attrNameLst>
                                      </p:cBhvr>
                                      <p:to>
                                        <p:strVal val="visible"/>
                                      </p:to>
                                    </p:set>
                                    <p:anim calcmode="lin" valueType="num">
                                      <p:cBhvr additive="base">
                                        <p:cTn id="29" dur="500" fill="hold"/>
                                        <p:tgtEl>
                                          <p:spTgt spid="94215"/>
                                        </p:tgtEl>
                                        <p:attrNameLst>
                                          <p:attrName>ppt_x</p:attrName>
                                        </p:attrNameLst>
                                      </p:cBhvr>
                                      <p:tavLst>
                                        <p:tav tm="0">
                                          <p:val>
                                            <p:strVal val="#ppt_x"/>
                                          </p:val>
                                        </p:tav>
                                        <p:tav tm="100000">
                                          <p:val>
                                            <p:strVal val="#ppt_x"/>
                                          </p:val>
                                        </p:tav>
                                      </p:tavLst>
                                    </p:anim>
                                    <p:anim calcmode="lin" valueType="num">
                                      <p:cBhvr additive="base">
                                        <p:cTn id="30" dur="500" fill="hold"/>
                                        <p:tgtEl>
                                          <p:spTgt spid="942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4216"/>
                                        </p:tgtEl>
                                        <p:attrNameLst>
                                          <p:attrName>style.visibility</p:attrName>
                                        </p:attrNameLst>
                                      </p:cBhvr>
                                      <p:to>
                                        <p:strVal val="visible"/>
                                      </p:to>
                                    </p:set>
                                    <p:anim calcmode="lin" valueType="num">
                                      <p:cBhvr additive="base">
                                        <p:cTn id="35" dur="500" fill="hold"/>
                                        <p:tgtEl>
                                          <p:spTgt spid="94216"/>
                                        </p:tgtEl>
                                        <p:attrNameLst>
                                          <p:attrName>ppt_x</p:attrName>
                                        </p:attrNameLst>
                                      </p:cBhvr>
                                      <p:tavLst>
                                        <p:tav tm="0">
                                          <p:val>
                                            <p:strVal val="#ppt_x"/>
                                          </p:val>
                                        </p:tav>
                                        <p:tav tm="100000">
                                          <p:val>
                                            <p:strVal val="#ppt_x"/>
                                          </p:val>
                                        </p:tav>
                                      </p:tavLst>
                                    </p:anim>
                                    <p:anim calcmode="lin" valueType="num">
                                      <p:cBhvr additive="base">
                                        <p:cTn id="36" dur="500" fill="hold"/>
                                        <p:tgtEl>
                                          <p:spTgt spid="942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p:bldP spid="94212" grpId="0"/>
      <p:bldP spid="94213" grpId="0"/>
      <p:bldP spid="94214" grpId="0"/>
      <p:bldP spid="94215" grpId="0"/>
      <p:bldP spid="942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ChangeArrowheads="1"/>
          </p:cNvSpPr>
          <p:nvPr/>
        </p:nvSpPr>
        <p:spPr bwMode="auto">
          <a:xfrm>
            <a:off x="323850" y="1258124"/>
            <a:ext cx="8502650"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r>
              <a:rPr lang="en-US" altLang="zh-CN" dirty="0">
                <a:solidFill>
                  <a:srgbClr val="0000FF"/>
                </a:solidFill>
              </a:rPr>
              <a:t>[</a:t>
            </a:r>
            <a:r>
              <a:rPr lang="zh-CN" altLang="en-US" dirty="0">
                <a:solidFill>
                  <a:srgbClr val="0000FF"/>
                </a:solidFill>
              </a:rPr>
              <a:t>解析</a:t>
            </a:r>
            <a:r>
              <a:rPr lang="en-US" altLang="zh-CN" dirty="0" smtClean="0">
                <a:solidFill>
                  <a:srgbClr val="0000FF"/>
                </a:solidFill>
              </a:rPr>
              <a:t>]</a:t>
            </a:r>
          </a:p>
          <a:p>
            <a:pPr eaLnBrk="0" hangingPunct="0"/>
            <a:r>
              <a:rPr lang="en-US" altLang="zh-CN" dirty="0">
                <a:solidFill>
                  <a:srgbClr val="0000FF"/>
                </a:solidFill>
              </a:rPr>
              <a:t> </a:t>
            </a:r>
            <a:r>
              <a:rPr lang="en-US" altLang="zh-CN" dirty="0" smtClean="0">
                <a:solidFill>
                  <a:srgbClr val="0000FF"/>
                </a:solidFill>
              </a:rPr>
              <a:t>   </a:t>
            </a:r>
            <a:r>
              <a:rPr lang="zh-CN" altLang="en-US" dirty="0" smtClean="0">
                <a:solidFill>
                  <a:srgbClr val="0000FF"/>
                </a:solidFill>
              </a:rPr>
              <a:t>用</a:t>
            </a:r>
            <a:r>
              <a:rPr lang="en-US" altLang="zh-CN" dirty="0" smtClean="0">
                <a:solidFill>
                  <a:srgbClr val="0000FF"/>
                </a:solidFill>
              </a:rPr>
              <a:t>600N</a:t>
            </a:r>
            <a:r>
              <a:rPr lang="zh-CN" altLang="en-US" dirty="0">
                <a:solidFill>
                  <a:srgbClr val="0000FF"/>
                </a:solidFill>
              </a:rPr>
              <a:t>的力竖直向上提重为</a:t>
            </a:r>
            <a:r>
              <a:rPr lang="en-US" altLang="zh-CN" dirty="0" smtClean="0">
                <a:solidFill>
                  <a:srgbClr val="0000FF"/>
                </a:solidFill>
              </a:rPr>
              <a:t>450N</a:t>
            </a:r>
            <a:r>
              <a:rPr lang="zh-CN" altLang="en-US" dirty="0">
                <a:solidFill>
                  <a:srgbClr val="0000FF"/>
                </a:solidFill>
              </a:rPr>
              <a:t>的水桶，合力</a:t>
            </a:r>
            <a:r>
              <a:rPr lang="en-US" altLang="zh-CN" i="1" dirty="0">
                <a:solidFill>
                  <a:srgbClr val="0000FF"/>
                </a:solidFill>
              </a:rPr>
              <a:t>F</a:t>
            </a:r>
            <a:r>
              <a:rPr lang="zh-CN" altLang="en-US" dirty="0">
                <a:solidFill>
                  <a:srgbClr val="0000FF"/>
                </a:solidFill>
              </a:rPr>
              <a:t>＝</a:t>
            </a:r>
            <a:r>
              <a:rPr lang="en-US" altLang="zh-CN" dirty="0" smtClean="0">
                <a:solidFill>
                  <a:srgbClr val="0000FF"/>
                </a:solidFill>
              </a:rPr>
              <a:t>600N</a:t>
            </a:r>
            <a:r>
              <a:rPr lang="zh-CN" altLang="en-US" dirty="0">
                <a:solidFill>
                  <a:srgbClr val="0000FF"/>
                </a:solidFill>
              </a:rPr>
              <a:t>－</a:t>
            </a:r>
            <a:r>
              <a:rPr lang="en-US" altLang="zh-CN" dirty="0" smtClean="0">
                <a:solidFill>
                  <a:srgbClr val="0000FF"/>
                </a:solidFill>
              </a:rPr>
              <a:t>450N</a:t>
            </a:r>
            <a:r>
              <a:rPr lang="zh-CN" altLang="en-US" dirty="0">
                <a:solidFill>
                  <a:srgbClr val="0000FF"/>
                </a:solidFill>
              </a:rPr>
              <a:t>＝</a:t>
            </a:r>
            <a:r>
              <a:rPr lang="en-US" altLang="zh-CN" dirty="0" smtClean="0">
                <a:solidFill>
                  <a:srgbClr val="0000FF"/>
                </a:solidFill>
              </a:rPr>
              <a:t>150N</a:t>
            </a:r>
            <a:r>
              <a:rPr lang="zh-CN" altLang="en-US" dirty="0">
                <a:solidFill>
                  <a:srgbClr val="0000FF"/>
                </a:solidFill>
              </a:rPr>
              <a:t>，方向竖直向上；若用</a:t>
            </a:r>
            <a:r>
              <a:rPr lang="en-US" altLang="zh-CN" dirty="0" smtClean="0">
                <a:solidFill>
                  <a:srgbClr val="0000FF"/>
                </a:solidFill>
              </a:rPr>
              <a:t>300N</a:t>
            </a:r>
            <a:r>
              <a:rPr lang="zh-CN" altLang="en-US" dirty="0">
                <a:solidFill>
                  <a:srgbClr val="0000FF"/>
                </a:solidFill>
              </a:rPr>
              <a:t>的力提</a:t>
            </a:r>
            <a:r>
              <a:rPr lang="en-US" altLang="zh-CN" dirty="0" smtClean="0">
                <a:solidFill>
                  <a:srgbClr val="0000FF"/>
                </a:solidFill>
              </a:rPr>
              <a:t>450N</a:t>
            </a:r>
            <a:r>
              <a:rPr lang="zh-CN" altLang="en-US" dirty="0">
                <a:solidFill>
                  <a:srgbClr val="0000FF"/>
                </a:solidFill>
              </a:rPr>
              <a:t>的水桶，则不能将水桶提起，此时这两个力的合力是</a:t>
            </a:r>
            <a:r>
              <a:rPr lang="en-US" altLang="zh-CN" i="1" dirty="0">
                <a:solidFill>
                  <a:srgbClr val="0000FF"/>
                </a:solidFill>
              </a:rPr>
              <a:t>F</a:t>
            </a:r>
            <a:r>
              <a:rPr lang="zh-CN" altLang="en-US" dirty="0">
                <a:solidFill>
                  <a:srgbClr val="0000FF"/>
                </a:solidFill>
              </a:rPr>
              <a:t>＝</a:t>
            </a:r>
            <a:r>
              <a:rPr lang="en-US" altLang="zh-CN" dirty="0" smtClean="0">
                <a:solidFill>
                  <a:srgbClr val="0000FF"/>
                </a:solidFill>
              </a:rPr>
              <a:t>450N</a:t>
            </a:r>
            <a:r>
              <a:rPr lang="zh-CN" altLang="en-US" dirty="0">
                <a:solidFill>
                  <a:srgbClr val="0000FF"/>
                </a:solidFill>
              </a:rPr>
              <a:t>－</a:t>
            </a:r>
            <a:r>
              <a:rPr lang="en-US" altLang="zh-CN" dirty="0" smtClean="0">
                <a:solidFill>
                  <a:srgbClr val="0000FF"/>
                </a:solidFill>
              </a:rPr>
              <a:t>300N</a:t>
            </a:r>
            <a:r>
              <a:rPr lang="zh-CN" altLang="en-US" dirty="0">
                <a:solidFill>
                  <a:srgbClr val="0000FF"/>
                </a:solidFill>
              </a:rPr>
              <a:t>＝</a:t>
            </a:r>
            <a:r>
              <a:rPr lang="en-US" altLang="zh-CN" dirty="0" smtClean="0">
                <a:solidFill>
                  <a:srgbClr val="0000FF"/>
                </a:solidFill>
              </a:rPr>
              <a:t>150N</a:t>
            </a:r>
            <a:r>
              <a:rPr lang="zh-CN" altLang="en-US" dirty="0">
                <a:solidFill>
                  <a:srgbClr val="0000FF"/>
                </a:solidFill>
              </a:rPr>
              <a:t>，方向竖直向下，所以，水桶对地面有</a:t>
            </a:r>
            <a:r>
              <a:rPr lang="en-US" altLang="zh-CN" dirty="0" smtClean="0">
                <a:solidFill>
                  <a:srgbClr val="0000FF"/>
                </a:solidFill>
              </a:rPr>
              <a:t>150N</a:t>
            </a:r>
            <a:r>
              <a:rPr lang="zh-CN" altLang="en-US" dirty="0">
                <a:solidFill>
                  <a:srgbClr val="0000FF"/>
                </a:solidFill>
              </a:rPr>
              <a:t>的压力，地面同时也会产生</a:t>
            </a:r>
            <a:r>
              <a:rPr lang="en-US" altLang="zh-CN" dirty="0" smtClean="0">
                <a:solidFill>
                  <a:srgbClr val="0000FF"/>
                </a:solidFill>
              </a:rPr>
              <a:t>150N</a:t>
            </a:r>
            <a:r>
              <a:rPr lang="zh-CN" altLang="en-US" dirty="0">
                <a:solidFill>
                  <a:srgbClr val="0000FF"/>
                </a:solidFill>
              </a:rPr>
              <a:t>的支持力，所以水桶所受的合力为零。也可以用物体处于静止或匀速直线运动状态时所受合力等于零来分析。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checkerboard(across)">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96259" name="Rectangle 3"/>
          <p:cNvSpPr>
            <a:spLocks noChangeArrowheads="1"/>
          </p:cNvSpPr>
          <p:nvPr/>
        </p:nvSpPr>
        <p:spPr bwMode="auto">
          <a:xfrm>
            <a:off x="395288" y="1484313"/>
            <a:ext cx="2774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lnSpc>
                <a:spcPct val="100000"/>
              </a:lnSpc>
            </a:pPr>
            <a:r>
              <a:rPr lang="zh-CN" altLang="en-US" dirty="0">
                <a:solidFill>
                  <a:schemeClr val="folHlink"/>
                </a:solidFill>
                <a:latin typeface="黑体" panose="02010609060101010101" pitchFamily="49" charset="-122"/>
                <a:ea typeface="黑体" panose="02010609060101010101" pitchFamily="49" charset="-122"/>
              </a:rPr>
              <a:t>类型三　二力平衡 </a:t>
            </a:r>
          </a:p>
        </p:txBody>
      </p:sp>
      <p:sp>
        <p:nvSpPr>
          <p:cNvPr id="96260" name="Rectangle 4"/>
          <p:cNvSpPr>
            <a:spLocks noChangeArrowheads="1"/>
          </p:cNvSpPr>
          <p:nvPr/>
        </p:nvSpPr>
        <p:spPr bwMode="auto">
          <a:xfrm>
            <a:off x="395288" y="1982699"/>
            <a:ext cx="835342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r>
              <a:rPr lang="zh-CN" altLang="en-US" dirty="0" smtClean="0"/>
              <a:t>    平衡状态</a:t>
            </a:r>
            <a:r>
              <a:rPr lang="zh-CN" altLang="en-US" dirty="0"/>
              <a:t>、二力平衡的条件、平衡力的判断等知识点是常见考点之一，常以填空题、选择题的形式考查。 </a:t>
            </a:r>
          </a:p>
        </p:txBody>
      </p:sp>
      <p:grpSp>
        <p:nvGrpSpPr>
          <p:cNvPr id="2" name="Group 8"/>
          <p:cNvGrpSpPr/>
          <p:nvPr/>
        </p:nvGrpSpPr>
        <p:grpSpPr bwMode="auto">
          <a:xfrm>
            <a:off x="179388" y="3062288"/>
            <a:ext cx="9217025" cy="3560762"/>
            <a:chOff x="113" y="1929"/>
            <a:chExt cx="5806" cy="2243"/>
          </a:xfrm>
        </p:grpSpPr>
        <p:sp>
          <p:nvSpPr>
            <p:cNvPr id="28678" name="Rectangle 5"/>
            <p:cNvSpPr>
              <a:spLocks noChangeArrowheads="1"/>
            </p:cNvSpPr>
            <p:nvPr/>
          </p:nvSpPr>
          <p:spPr bwMode="auto">
            <a:xfrm>
              <a:off x="113" y="1929"/>
              <a:ext cx="5806" cy="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r>
                <a:rPr lang="zh-CN" altLang="en-US" dirty="0">
                  <a:solidFill>
                    <a:srgbClr val="FF0000"/>
                  </a:solidFill>
                </a:rPr>
                <a:t>例</a:t>
              </a:r>
              <a:r>
                <a:rPr lang="en-US" altLang="zh-CN" dirty="0">
                  <a:solidFill>
                    <a:srgbClr val="FF0000"/>
                  </a:solidFill>
                </a:rPr>
                <a:t>4</a:t>
              </a:r>
              <a:r>
                <a:rPr lang="en-US" altLang="zh-CN" dirty="0"/>
                <a:t> </a:t>
              </a:r>
              <a:r>
                <a:rPr lang="zh-CN" altLang="en-US" dirty="0" smtClean="0"/>
                <a:t>（多选）将</a:t>
              </a:r>
              <a:r>
                <a:rPr lang="zh-CN" altLang="en-US" dirty="0"/>
                <a:t>一杯牛奶放在水平桌面</a:t>
              </a:r>
              <a:r>
                <a:rPr lang="zh-CN" altLang="en-US" dirty="0" smtClean="0"/>
                <a:t>上（如</a:t>
              </a:r>
              <a:r>
                <a:rPr lang="zh-CN" altLang="en-US" dirty="0"/>
                <a:t>图</a:t>
              </a:r>
              <a:r>
                <a:rPr lang="en-US" altLang="zh-CN" dirty="0"/>
                <a:t>7</a:t>
              </a:r>
              <a:r>
                <a:rPr lang="zh-CN" altLang="en-US" dirty="0"/>
                <a:t>－</a:t>
              </a:r>
              <a:r>
                <a:rPr lang="en-US" altLang="zh-CN" i="1" dirty="0"/>
                <a:t>T</a:t>
              </a:r>
              <a:r>
                <a:rPr lang="zh-CN" altLang="en-US" dirty="0"/>
                <a:t>－</a:t>
              </a:r>
              <a:r>
                <a:rPr lang="en-US" altLang="zh-CN" dirty="0"/>
                <a:t>5</a:t>
              </a:r>
              <a:r>
                <a:rPr lang="zh-CN" altLang="en-US" dirty="0"/>
                <a:t>所</a:t>
              </a:r>
              <a:r>
                <a:rPr lang="zh-CN" altLang="en-US" dirty="0" smtClean="0"/>
                <a:t>示），</a:t>
              </a:r>
              <a:r>
                <a:rPr lang="zh-CN" altLang="en-US" dirty="0"/>
                <a:t>下列关于作用力情况的分析，正确的</a:t>
              </a:r>
              <a:r>
                <a:rPr lang="zh-CN" altLang="en-US" dirty="0" smtClean="0"/>
                <a:t>是（</a:t>
              </a:r>
              <a:r>
                <a:rPr lang="zh-CN" altLang="en-US" dirty="0"/>
                <a:t>　　</a:t>
              </a:r>
              <a:r>
                <a:rPr lang="zh-CN" altLang="en-US" dirty="0" smtClean="0"/>
                <a:t>）</a:t>
              </a:r>
              <a:r>
                <a:rPr lang="en-US" altLang="zh-CN" dirty="0" smtClean="0"/>
                <a:t> </a:t>
              </a:r>
              <a:endParaRPr lang="en-US" altLang="zh-CN" dirty="0"/>
            </a:p>
          </p:txBody>
        </p:sp>
        <p:sp>
          <p:nvSpPr>
            <p:cNvPr id="28680" name="Rectangle 7"/>
            <p:cNvSpPr>
              <a:spLocks noChangeArrowheads="1"/>
            </p:cNvSpPr>
            <p:nvPr/>
          </p:nvSpPr>
          <p:spPr bwMode="auto">
            <a:xfrm>
              <a:off x="3379" y="3884"/>
              <a:ext cx="108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lnSpc>
                  <a:spcPct val="100000"/>
                </a:lnSpc>
              </a:pPr>
              <a:r>
                <a:rPr lang="zh-CN" altLang="en-US" dirty="0"/>
                <a:t>图</a:t>
              </a:r>
              <a:r>
                <a:rPr lang="en-US" altLang="zh-CN" dirty="0"/>
                <a:t>7</a:t>
              </a:r>
              <a:r>
                <a:rPr lang="zh-CN" altLang="en-US" dirty="0"/>
                <a:t>－</a:t>
              </a:r>
              <a:r>
                <a:rPr lang="en-US" altLang="zh-CN" i="1" dirty="0"/>
                <a:t>T</a:t>
              </a:r>
              <a:r>
                <a:rPr lang="zh-CN" altLang="en-US" dirty="0"/>
                <a:t>－</a:t>
              </a:r>
              <a:r>
                <a:rPr lang="en-US" altLang="zh-CN" dirty="0"/>
                <a:t>5 </a:t>
              </a:r>
            </a:p>
          </p:txBody>
        </p:sp>
      </p:grpSp>
      <p:sp>
        <p:nvSpPr>
          <p:cNvPr id="96265" name="Rectangle 9"/>
          <p:cNvSpPr>
            <a:spLocks noChangeArrowheads="1"/>
          </p:cNvSpPr>
          <p:nvPr/>
        </p:nvSpPr>
        <p:spPr bwMode="auto">
          <a:xfrm>
            <a:off x="5900738" y="3747627"/>
            <a:ext cx="6461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lnSpc>
                <a:spcPct val="100000"/>
              </a:lnSpc>
            </a:pPr>
            <a:r>
              <a:rPr lang="en-US" altLang="zh-CN" dirty="0">
                <a:solidFill>
                  <a:srgbClr val="FF0000"/>
                </a:solidFill>
              </a:rPr>
              <a:t>BC </a:t>
            </a:r>
          </a:p>
        </p:txBody>
      </p:sp>
      <p:pic>
        <p:nvPicPr>
          <p:cNvPr id="3" name="图片 2"/>
          <p:cNvPicPr>
            <a:picLocks noChangeAspect="1"/>
          </p:cNvPicPr>
          <p:nvPr/>
        </p:nvPicPr>
        <p:blipFill>
          <a:blip r:embed="rId3"/>
          <a:stretch>
            <a:fillRect/>
          </a:stretch>
        </p:blipFill>
        <p:spPr>
          <a:xfrm>
            <a:off x="2987824" y="4227282"/>
            <a:ext cx="1938149" cy="239576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6259"/>
                                        </p:tgtEl>
                                        <p:attrNameLst>
                                          <p:attrName>style.visibility</p:attrName>
                                        </p:attrNameLst>
                                      </p:cBhvr>
                                      <p:to>
                                        <p:strVal val="visible"/>
                                      </p:to>
                                    </p:set>
                                    <p:anim calcmode="lin" valueType="num">
                                      <p:cBhvr additive="base">
                                        <p:cTn id="7" dur="500" fill="hold"/>
                                        <p:tgtEl>
                                          <p:spTgt spid="96259"/>
                                        </p:tgtEl>
                                        <p:attrNameLst>
                                          <p:attrName>ppt_x</p:attrName>
                                        </p:attrNameLst>
                                      </p:cBhvr>
                                      <p:tavLst>
                                        <p:tav tm="0">
                                          <p:val>
                                            <p:strVal val="0-#ppt_w/2"/>
                                          </p:val>
                                        </p:tav>
                                        <p:tav tm="100000">
                                          <p:val>
                                            <p:strVal val="#ppt_x"/>
                                          </p:val>
                                        </p:tav>
                                      </p:tavLst>
                                    </p:anim>
                                    <p:anim calcmode="lin" valueType="num">
                                      <p:cBhvr additive="base">
                                        <p:cTn id="8" dur="500" fill="hold"/>
                                        <p:tgtEl>
                                          <p:spTgt spid="9625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8" presetClass="entr" presetSubtype="16" fill="hold" grpId="0" nodeType="afterEffect">
                                  <p:stCondLst>
                                    <p:cond delay="0"/>
                                  </p:stCondLst>
                                  <p:childTnLst>
                                    <p:set>
                                      <p:cBhvr>
                                        <p:cTn id="11" dur="1" fill="hold">
                                          <p:stCondLst>
                                            <p:cond delay="0"/>
                                          </p:stCondLst>
                                        </p:cTn>
                                        <p:tgtEl>
                                          <p:spTgt spid="96260"/>
                                        </p:tgtEl>
                                        <p:attrNameLst>
                                          <p:attrName>style.visibility</p:attrName>
                                        </p:attrNameLst>
                                      </p:cBhvr>
                                      <p:to>
                                        <p:strVal val="visible"/>
                                      </p:to>
                                    </p:set>
                                    <p:animEffect transition="in" filter="diamond(in)">
                                      <p:cBhvr>
                                        <p:cTn id="12" dur="500"/>
                                        <p:tgtEl>
                                          <p:spTgt spid="96260"/>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6265"/>
                                        </p:tgtEl>
                                        <p:attrNameLst>
                                          <p:attrName>style.visibility</p:attrName>
                                        </p:attrNameLst>
                                      </p:cBhvr>
                                      <p:to>
                                        <p:strVal val="visible"/>
                                      </p:to>
                                    </p:set>
                                    <p:anim calcmode="lin" valueType="num">
                                      <p:cBhvr additive="base">
                                        <p:cTn id="21" dur="500" fill="hold"/>
                                        <p:tgtEl>
                                          <p:spTgt spid="96265"/>
                                        </p:tgtEl>
                                        <p:attrNameLst>
                                          <p:attrName>ppt_x</p:attrName>
                                        </p:attrNameLst>
                                      </p:cBhvr>
                                      <p:tavLst>
                                        <p:tav tm="0">
                                          <p:val>
                                            <p:strVal val="#ppt_x"/>
                                          </p:val>
                                        </p:tav>
                                        <p:tav tm="100000">
                                          <p:val>
                                            <p:strVal val="#ppt_x"/>
                                          </p:val>
                                        </p:tav>
                                      </p:tavLst>
                                    </p:anim>
                                    <p:anim calcmode="lin" valueType="num">
                                      <p:cBhvr additive="base">
                                        <p:cTn id="22" dur="500" fill="hold"/>
                                        <p:tgtEl>
                                          <p:spTgt spid="962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p:bldP spid="96260" grpId="0"/>
      <p:bldP spid="9626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ChangeArrowheads="1"/>
          </p:cNvSpPr>
          <p:nvPr/>
        </p:nvSpPr>
        <p:spPr bwMode="auto">
          <a:xfrm>
            <a:off x="250825" y="2060575"/>
            <a:ext cx="8528050" cy="228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indent="266700">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r>
              <a:rPr lang="en-US" altLang="zh-CN" dirty="0"/>
              <a:t>A</a:t>
            </a:r>
            <a:r>
              <a:rPr lang="zh-CN" altLang="en-US" dirty="0"/>
              <a:t>．牛奶对杯底的压力大小等于牛奶所受的重力</a:t>
            </a:r>
          </a:p>
          <a:p>
            <a:r>
              <a:rPr lang="en-US" altLang="zh-CN" dirty="0"/>
              <a:t>B</a:t>
            </a:r>
            <a:r>
              <a:rPr lang="zh-CN" altLang="en-US" dirty="0"/>
              <a:t>．杯子和牛奶所受的总重力与桌面对杯子的支持力大小相等</a:t>
            </a:r>
          </a:p>
          <a:p>
            <a:r>
              <a:rPr lang="en-US" altLang="zh-CN" dirty="0"/>
              <a:t>C</a:t>
            </a:r>
            <a:r>
              <a:rPr lang="zh-CN" altLang="en-US" dirty="0"/>
              <a:t>．桌面对杯子的支持力与桌面受到的压力是一对相互作用力</a:t>
            </a:r>
          </a:p>
          <a:p>
            <a:r>
              <a:rPr lang="en-US" altLang="zh-CN" dirty="0"/>
              <a:t>D</a:t>
            </a:r>
            <a:r>
              <a:rPr lang="zh-CN" altLang="en-US" dirty="0"/>
              <a:t>．杯子所受的重力与桌面对杯子的支持力是一对平衡力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7283"/>
                                        </p:tgtEl>
                                        <p:attrNameLst>
                                          <p:attrName>style.visibility</p:attrName>
                                        </p:attrNameLst>
                                      </p:cBhvr>
                                      <p:to>
                                        <p:strVal val="visible"/>
                                      </p:to>
                                    </p:set>
                                    <p:animEffect transition="in" filter="blinds(horizontal)">
                                      <p:cBhvr>
                                        <p:cTn id="7" dur="500"/>
                                        <p:tgtEl>
                                          <p:spTgt spid="9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98307" name="Rectangle 3"/>
          <p:cNvSpPr>
            <a:spLocks noChangeArrowheads="1"/>
          </p:cNvSpPr>
          <p:nvPr/>
        </p:nvSpPr>
        <p:spPr bwMode="auto">
          <a:xfrm>
            <a:off x="107504" y="332656"/>
            <a:ext cx="8796337" cy="6099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r>
              <a:rPr lang="en-US" altLang="zh-CN" dirty="0">
                <a:solidFill>
                  <a:srgbClr val="0000FF"/>
                </a:solidFill>
              </a:rPr>
              <a:t>[</a:t>
            </a:r>
            <a:r>
              <a:rPr lang="zh-CN" altLang="en-US" dirty="0">
                <a:solidFill>
                  <a:srgbClr val="0000FF"/>
                </a:solidFill>
              </a:rPr>
              <a:t>解析</a:t>
            </a:r>
            <a:r>
              <a:rPr lang="en-US" altLang="zh-CN" dirty="0" smtClean="0">
                <a:solidFill>
                  <a:srgbClr val="0000FF"/>
                </a:solidFill>
              </a:rPr>
              <a:t>]</a:t>
            </a:r>
          </a:p>
          <a:p>
            <a:pPr eaLnBrk="0" hangingPunct="0"/>
            <a:r>
              <a:rPr lang="en-US" altLang="zh-CN" dirty="0">
                <a:solidFill>
                  <a:srgbClr val="0000FF"/>
                </a:solidFill>
              </a:rPr>
              <a:t> </a:t>
            </a:r>
            <a:r>
              <a:rPr lang="en-US" altLang="zh-CN" dirty="0" smtClean="0">
                <a:solidFill>
                  <a:srgbClr val="0000FF"/>
                </a:solidFill>
              </a:rPr>
              <a:t>   </a:t>
            </a:r>
            <a:r>
              <a:rPr lang="zh-CN" altLang="en-US" dirty="0" smtClean="0">
                <a:solidFill>
                  <a:srgbClr val="0000FF"/>
                </a:solidFill>
              </a:rPr>
              <a:t>此</a:t>
            </a:r>
            <a:r>
              <a:rPr lang="zh-CN" altLang="en-US" dirty="0">
                <a:solidFill>
                  <a:srgbClr val="0000FF"/>
                </a:solidFill>
              </a:rPr>
              <a:t>题考查的是平衡力与相互作用力的区别。由图可知，杯子上口大、下底小，牛奶对容器底的压力</a:t>
            </a:r>
            <a:r>
              <a:rPr lang="en-US" altLang="zh-CN" i="1" dirty="0">
                <a:solidFill>
                  <a:srgbClr val="0000FF"/>
                </a:solidFill>
              </a:rPr>
              <a:t>F</a:t>
            </a:r>
            <a:r>
              <a:rPr lang="zh-CN" altLang="en-US" dirty="0">
                <a:solidFill>
                  <a:srgbClr val="0000FF"/>
                </a:solidFill>
              </a:rPr>
              <a:t>＜</a:t>
            </a:r>
            <a:r>
              <a:rPr lang="en-US" altLang="zh-CN" i="1" dirty="0" smtClean="0">
                <a:solidFill>
                  <a:srgbClr val="0000FF"/>
                </a:solidFill>
              </a:rPr>
              <a:t>G</a:t>
            </a:r>
            <a:r>
              <a:rPr lang="zh-CN" altLang="en-US" dirty="0" smtClean="0">
                <a:solidFill>
                  <a:srgbClr val="0000FF"/>
                </a:solidFill>
              </a:rPr>
              <a:t>（还有</a:t>
            </a:r>
            <a:r>
              <a:rPr lang="zh-CN" altLang="en-US" dirty="0">
                <a:solidFill>
                  <a:srgbClr val="0000FF"/>
                </a:solidFill>
              </a:rPr>
              <a:t>一部分重力由杯壁</a:t>
            </a:r>
            <a:r>
              <a:rPr lang="zh-CN" altLang="en-US" dirty="0" smtClean="0">
                <a:solidFill>
                  <a:srgbClr val="0000FF"/>
                </a:solidFill>
              </a:rPr>
              <a:t>承担），</a:t>
            </a:r>
            <a:r>
              <a:rPr lang="zh-CN" altLang="en-US" dirty="0">
                <a:solidFill>
                  <a:srgbClr val="0000FF"/>
                </a:solidFill>
              </a:rPr>
              <a:t>所以</a:t>
            </a:r>
            <a:r>
              <a:rPr lang="en-US" altLang="zh-CN" dirty="0">
                <a:solidFill>
                  <a:srgbClr val="0000FF"/>
                </a:solidFill>
              </a:rPr>
              <a:t>A</a:t>
            </a:r>
            <a:r>
              <a:rPr lang="zh-CN" altLang="en-US" dirty="0">
                <a:solidFill>
                  <a:srgbClr val="0000FF"/>
                </a:solidFill>
              </a:rPr>
              <a:t>选项说法错误。杯子和牛奶受到的总重力与桌面对杯子的支持力是一对平衡力，两个力大小相等，所以</a:t>
            </a:r>
            <a:r>
              <a:rPr lang="en-US" altLang="zh-CN" dirty="0">
                <a:solidFill>
                  <a:srgbClr val="0000FF"/>
                </a:solidFill>
              </a:rPr>
              <a:t>B</a:t>
            </a:r>
            <a:r>
              <a:rPr lang="zh-CN" altLang="en-US" dirty="0">
                <a:solidFill>
                  <a:srgbClr val="0000FF"/>
                </a:solidFill>
              </a:rPr>
              <a:t>选项说法正确。桌面对杯子的支持力的受力物体是杯子，杯子对桌面的压力的受力物体是桌面，二力不是同一个受力物体，是一对相互作用力，所以</a:t>
            </a:r>
            <a:r>
              <a:rPr lang="en-US" altLang="zh-CN" dirty="0">
                <a:solidFill>
                  <a:srgbClr val="0000FF"/>
                </a:solidFill>
              </a:rPr>
              <a:t>C</a:t>
            </a:r>
            <a:r>
              <a:rPr lang="zh-CN" altLang="en-US" dirty="0">
                <a:solidFill>
                  <a:srgbClr val="0000FF"/>
                </a:solidFill>
              </a:rPr>
              <a:t>选项说法正确。桌面对杯子的支持力等于杯子和牛奶的重力之和，杯子所受的重力与桌面对杯子的支持力这两个力大小不相等，这两个力不是一对平衡力，所以</a:t>
            </a:r>
            <a:r>
              <a:rPr lang="en-US" altLang="zh-CN" dirty="0">
                <a:solidFill>
                  <a:srgbClr val="0000FF"/>
                </a:solidFill>
              </a:rPr>
              <a:t>D</a:t>
            </a:r>
            <a:r>
              <a:rPr lang="zh-CN" altLang="en-US" dirty="0">
                <a:solidFill>
                  <a:srgbClr val="0000FF"/>
                </a:solidFill>
              </a:rPr>
              <a:t>选项说法错误。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98307"/>
                                        </p:tgtEl>
                                        <p:attrNameLst>
                                          <p:attrName>style.visibility</p:attrName>
                                        </p:attrNameLst>
                                      </p:cBhvr>
                                      <p:to>
                                        <p:strVal val="visible"/>
                                      </p:to>
                                    </p:set>
                                    <p:animEffect transition="in" filter="checkerboard(across)">
                                      <p:cBhvr>
                                        <p:cTn id="7" dur="500"/>
                                        <p:tgtEl>
                                          <p:spTgt spid="98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4288" name="Rectangle 16"/>
          <p:cNvSpPr>
            <a:spLocks noChangeArrowheads="1"/>
          </p:cNvSpPr>
          <p:nvPr/>
        </p:nvSpPr>
        <p:spPr bwMode="auto">
          <a:xfrm>
            <a:off x="395288" y="1268413"/>
            <a:ext cx="1409700"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r>
              <a:rPr lang="zh-CN" altLang="en-US">
                <a:latin typeface="黑体" panose="02010609060101010101" pitchFamily="49" charset="-122"/>
                <a:ea typeface="黑体" panose="02010609060101010101" pitchFamily="49" charset="-122"/>
              </a:rPr>
              <a:t>重点梳理</a:t>
            </a:r>
          </a:p>
        </p:txBody>
      </p:sp>
      <p:sp>
        <p:nvSpPr>
          <p:cNvPr id="54289" name="Rectangle 17"/>
          <p:cNvSpPr>
            <a:spLocks noChangeArrowheads="1"/>
          </p:cNvSpPr>
          <p:nvPr/>
        </p:nvSpPr>
        <p:spPr bwMode="auto">
          <a:xfrm>
            <a:off x="395288" y="1989138"/>
            <a:ext cx="8385175" cy="228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indent="266700">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r>
              <a:rPr lang="zh-CN" altLang="en-US" dirty="0" smtClean="0"/>
              <a:t>（</a:t>
            </a:r>
            <a:r>
              <a:rPr lang="en-US" altLang="zh-CN" dirty="0" smtClean="0"/>
              <a:t>1</a:t>
            </a:r>
            <a:r>
              <a:rPr lang="zh-CN" altLang="en-US" dirty="0" smtClean="0"/>
              <a:t>）</a:t>
            </a:r>
            <a:r>
              <a:rPr lang="en-US" altLang="zh-CN" dirty="0" err="1" smtClean="0"/>
              <a:t>内容</a:t>
            </a:r>
            <a:r>
              <a:rPr lang="en-US" altLang="zh-CN" dirty="0" err="1"/>
              <a:t>：一切物体在没有受到外力作用的时候，总保持静止状态或匀速直线运动状态，这就是牛顿第一定律</a:t>
            </a:r>
            <a:r>
              <a:rPr lang="en-US" altLang="zh-CN" dirty="0"/>
              <a:t>。</a:t>
            </a:r>
          </a:p>
          <a:p>
            <a:r>
              <a:rPr lang="zh-CN" altLang="en-US" dirty="0" smtClean="0"/>
              <a:t>（</a:t>
            </a:r>
            <a:r>
              <a:rPr lang="en-US" altLang="zh-CN" dirty="0" smtClean="0"/>
              <a:t>2</a:t>
            </a:r>
            <a:r>
              <a:rPr lang="zh-CN" altLang="en-US" dirty="0" smtClean="0"/>
              <a:t>）</a:t>
            </a:r>
            <a:r>
              <a:rPr lang="en-US" altLang="zh-CN" dirty="0" err="1" smtClean="0"/>
              <a:t>对牛顿第一定律的理解</a:t>
            </a:r>
            <a:r>
              <a:rPr lang="zh-CN" altLang="en-US" dirty="0"/>
              <a:t>。</a:t>
            </a:r>
            <a:endParaRPr lang="en-US" altLang="zh-CN" dirty="0"/>
          </a:p>
          <a:p>
            <a:endParaRPr lang="zh-CN"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4288"/>
                                        </p:tgtEl>
                                        <p:attrNameLst>
                                          <p:attrName>style.visibility</p:attrName>
                                        </p:attrNameLst>
                                      </p:cBhvr>
                                      <p:to>
                                        <p:strVal val="visible"/>
                                      </p:to>
                                    </p:set>
                                    <p:anim calcmode="lin" valueType="num">
                                      <p:cBhvr additive="base">
                                        <p:cTn id="7" dur="500" fill="hold"/>
                                        <p:tgtEl>
                                          <p:spTgt spid="54288"/>
                                        </p:tgtEl>
                                        <p:attrNameLst>
                                          <p:attrName>ppt_x</p:attrName>
                                        </p:attrNameLst>
                                      </p:cBhvr>
                                      <p:tavLst>
                                        <p:tav tm="0">
                                          <p:val>
                                            <p:strVal val="0-#ppt_w/2"/>
                                          </p:val>
                                        </p:tav>
                                        <p:tav tm="100000">
                                          <p:val>
                                            <p:strVal val="#ppt_x"/>
                                          </p:val>
                                        </p:tav>
                                      </p:tavLst>
                                    </p:anim>
                                    <p:anim calcmode="lin" valueType="num">
                                      <p:cBhvr additive="base">
                                        <p:cTn id="8" dur="500" fill="hold"/>
                                        <p:tgtEl>
                                          <p:spTgt spid="5428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54289"/>
                                        </p:tgtEl>
                                        <p:attrNameLst>
                                          <p:attrName>style.visibility</p:attrName>
                                        </p:attrNameLst>
                                      </p:cBhvr>
                                      <p:to>
                                        <p:strVal val="visible"/>
                                      </p:to>
                                    </p:set>
                                    <p:animEffect transition="in" filter="blinds(horizontal)">
                                      <p:cBhvr>
                                        <p:cTn id="12" dur="500"/>
                                        <p:tgtEl>
                                          <p:spTgt spid="54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8" grpId="0"/>
      <p:bldP spid="5428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Rectangle 5"/>
          <p:cNvSpPr>
            <a:spLocks noChangeArrowheads="1"/>
          </p:cNvSpPr>
          <p:nvPr/>
        </p:nvSpPr>
        <p:spPr bwMode="auto">
          <a:xfrm>
            <a:off x="6011863" y="6356350"/>
            <a:ext cx="17192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lnSpc>
                <a:spcPct val="100000"/>
              </a:lnSpc>
            </a:pPr>
            <a:r>
              <a:rPr lang="zh-CN" altLang="en-US" dirty="0"/>
              <a:t>图</a:t>
            </a:r>
            <a:r>
              <a:rPr lang="en-US" altLang="zh-CN" dirty="0"/>
              <a:t>7</a:t>
            </a:r>
            <a:r>
              <a:rPr lang="zh-CN" altLang="en-US" dirty="0"/>
              <a:t>－</a:t>
            </a:r>
            <a:r>
              <a:rPr lang="en-US" altLang="zh-CN" i="1" dirty="0"/>
              <a:t>T</a:t>
            </a:r>
            <a:r>
              <a:rPr lang="zh-CN" altLang="en-US" dirty="0"/>
              <a:t>－</a:t>
            </a:r>
            <a:r>
              <a:rPr lang="en-US" altLang="zh-CN" dirty="0"/>
              <a:t>6 </a:t>
            </a:r>
          </a:p>
        </p:txBody>
      </p:sp>
      <p:sp>
        <p:nvSpPr>
          <p:cNvPr id="100362" name="Rectangle 10"/>
          <p:cNvSpPr>
            <a:spLocks noChangeArrowheads="1"/>
          </p:cNvSpPr>
          <p:nvPr/>
        </p:nvSpPr>
        <p:spPr bwMode="auto">
          <a:xfrm>
            <a:off x="323850" y="1260485"/>
            <a:ext cx="8669338"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r>
              <a:rPr lang="zh-CN" altLang="zh-CN" dirty="0">
                <a:solidFill>
                  <a:srgbClr val="FF0000"/>
                </a:solidFill>
              </a:rPr>
              <a:t>例</a:t>
            </a:r>
            <a:r>
              <a:rPr lang="en-US" altLang="zh-CN" dirty="0">
                <a:solidFill>
                  <a:srgbClr val="FF0000"/>
                </a:solidFill>
              </a:rPr>
              <a:t>5</a:t>
            </a:r>
            <a:r>
              <a:rPr lang="zh-CN" altLang="en-US" dirty="0">
                <a:solidFill>
                  <a:srgbClr val="FF0000"/>
                </a:solidFill>
              </a:rPr>
              <a:t>　</a:t>
            </a:r>
            <a:r>
              <a:rPr lang="zh-CN" altLang="en-US" dirty="0">
                <a:solidFill>
                  <a:srgbClr val="000000"/>
                </a:solidFill>
              </a:rPr>
              <a:t>如图</a:t>
            </a:r>
            <a:r>
              <a:rPr lang="en-US" altLang="zh-CN" dirty="0">
                <a:solidFill>
                  <a:srgbClr val="000000"/>
                </a:solidFill>
              </a:rPr>
              <a:t>7</a:t>
            </a:r>
            <a:r>
              <a:rPr lang="zh-CN" altLang="en-US" dirty="0">
                <a:solidFill>
                  <a:srgbClr val="000000"/>
                </a:solidFill>
              </a:rPr>
              <a:t>－</a:t>
            </a:r>
            <a:r>
              <a:rPr lang="en-US" altLang="zh-CN" dirty="0">
                <a:solidFill>
                  <a:srgbClr val="000000"/>
                </a:solidFill>
              </a:rPr>
              <a:t>T</a:t>
            </a:r>
            <a:r>
              <a:rPr lang="zh-CN" altLang="en-US" dirty="0">
                <a:solidFill>
                  <a:srgbClr val="000000"/>
                </a:solidFill>
              </a:rPr>
              <a:t>－</a:t>
            </a:r>
            <a:r>
              <a:rPr lang="en-US" altLang="zh-CN" dirty="0">
                <a:solidFill>
                  <a:srgbClr val="000000"/>
                </a:solidFill>
              </a:rPr>
              <a:t>6</a:t>
            </a:r>
            <a:r>
              <a:rPr lang="zh-CN" altLang="en-US" dirty="0">
                <a:solidFill>
                  <a:srgbClr val="000000"/>
                </a:solidFill>
              </a:rPr>
              <a:t>所示，甲、乙两个弹簧测力计放在水平面上并相互钩在一起，用水平拉力</a:t>
            </a:r>
            <a:r>
              <a:rPr lang="en-US" altLang="zh-CN" dirty="0">
                <a:solidFill>
                  <a:srgbClr val="000000"/>
                </a:solidFill>
              </a:rPr>
              <a:t>F</a:t>
            </a:r>
            <a:r>
              <a:rPr lang="en-US" altLang="zh-CN" baseline="-30000" dirty="0">
                <a:solidFill>
                  <a:srgbClr val="000000"/>
                </a:solidFill>
              </a:rPr>
              <a:t>1</a:t>
            </a:r>
            <a:r>
              <a:rPr lang="zh-CN" altLang="en-US" dirty="0">
                <a:solidFill>
                  <a:srgbClr val="000000"/>
                </a:solidFill>
              </a:rPr>
              <a:t>和</a:t>
            </a:r>
            <a:r>
              <a:rPr lang="en-US" altLang="zh-CN" dirty="0">
                <a:solidFill>
                  <a:srgbClr val="000000"/>
                </a:solidFill>
              </a:rPr>
              <a:t>F</a:t>
            </a:r>
            <a:r>
              <a:rPr lang="en-US" altLang="zh-CN" baseline="-30000" dirty="0">
                <a:solidFill>
                  <a:srgbClr val="000000"/>
                </a:solidFill>
              </a:rPr>
              <a:t>2</a:t>
            </a:r>
            <a:r>
              <a:rPr lang="zh-CN" altLang="en-US" dirty="0">
                <a:solidFill>
                  <a:srgbClr val="000000"/>
                </a:solidFill>
              </a:rPr>
              <a:t>分别拉开，</a:t>
            </a:r>
            <a:r>
              <a:rPr lang="en-US" altLang="zh-CN" dirty="0">
                <a:solidFill>
                  <a:srgbClr val="000000"/>
                </a:solidFill>
              </a:rPr>
              <a:t>F</a:t>
            </a:r>
            <a:r>
              <a:rPr lang="en-US" altLang="zh-CN" baseline="-30000" dirty="0">
                <a:solidFill>
                  <a:srgbClr val="000000"/>
                </a:solidFill>
              </a:rPr>
              <a:t>1</a:t>
            </a:r>
            <a:r>
              <a:rPr lang="zh-CN" altLang="en-US" dirty="0">
                <a:solidFill>
                  <a:srgbClr val="000000"/>
                </a:solidFill>
              </a:rPr>
              <a:t>＝</a:t>
            </a:r>
            <a:r>
              <a:rPr lang="en-US" altLang="zh-CN" dirty="0">
                <a:solidFill>
                  <a:srgbClr val="000000"/>
                </a:solidFill>
              </a:rPr>
              <a:t>F</a:t>
            </a:r>
            <a:r>
              <a:rPr lang="en-US" altLang="zh-CN" baseline="-30000" dirty="0">
                <a:solidFill>
                  <a:srgbClr val="000000"/>
                </a:solidFill>
              </a:rPr>
              <a:t>2</a:t>
            </a:r>
            <a:r>
              <a:rPr lang="zh-CN" altLang="en-US" dirty="0">
                <a:solidFill>
                  <a:srgbClr val="000000"/>
                </a:solidFill>
              </a:rPr>
              <a:t>＝</a:t>
            </a:r>
            <a:r>
              <a:rPr lang="en-US" altLang="zh-CN" dirty="0" smtClean="0">
                <a:solidFill>
                  <a:srgbClr val="000000"/>
                </a:solidFill>
              </a:rPr>
              <a:t>5N</a:t>
            </a:r>
            <a:r>
              <a:rPr lang="zh-CN" altLang="en-US" dirty="0">
                <a:solidFill>
                  <a:srgbClr val="000000"/>
                </a:solidFill>
              </a:rPr>
              <a:t>，两弹簧测力计静止时，下列分析正确的</a:t>
            </a:r>
            <a:r>
              <a:rPr lang="zh-CN" altLang="en-US" dirty="0" smtClean="0">
                <a:solidFill>
                  <a:srgbClr val="000000"/>
                </a:solidFill>
              </a:rPr>
              <a:t>是（</a:t>
            </a:r>
            <a:r>
              <a:rPr lang="zh-CN" altLang="en-US" dirty="0">
                <a:solidFill>
                  <a:srgbClr val="000000"/>
                </a:solidFill>
              </a:rPr>
              <a:t>　　</a:t>
            </a:r>
            <a:r>
              <a:rPr lang="zh-CN" altLang="en-US" dirty="0" smtClean="0">
                <a:solidFill>
                  <a:srgbClr val="000000"/>
                </a:solidFill>
              </a:rPr>
              <a:t>）</a:t>
            </a:r>
            <a:endParaRPr lang="en-US" altLang="zh-CN" dirty="0">
              <a:solidFill>
                <a:srgbClr val="000000"/>
              </a:solidFill>
            </a:endParaRPr>
          </a:p>
          <a:p>
            <a:pPr algn="just" eaLnBrk="0" hangingPunct="0"/>
            <a:r>
              <a:rPr lang="en-US" altLang="zh-CN" dirty="0">
                <a:solidFill>
                  <a:srgbClr val="000000"/>
                </a:solidFill>
              </a:rPr>
              <a:t>A</a:t>
            </a:r>
            <a:r>
              <a:rPr lang="zh-CN" altLang="en-US" dirty="0">
                <a:solidFill>
                  <a:srgbClr val="000000"/>
                </a:solidFill>
              </a:rPr>
              <a:t>．甲对乙的拉力和乙对甲的拉力是一对平衡力</a:t>
            </a:r>
          </a:p>
          <a:p>
            <a:pPr algn="just" eaLnBrk="0" hangingPunct="0"/>
            <a:r>
              <a:rPr lang="en-US" altLang="zh-CN" dirty="0">
                <a:solidFill>
                  <a:srgbClr val="000000"/>
                </a:solidFill>
              </a:rPr>
              <a:t>B</a:t>
            </a:r>
            <a:r>
              <a:rPr lang="zh-CN" altLang="en-US" dirty="0">
                <a:solidFill>
                  <a:srgbClr val="000000"/>
                </a:solidFill>
              </a:rPr>
              <a:t>．甲受力平衡，乙对甲的拉力是</a:t>
            </a:r>
            <a:r>
              <a:rPr lang="en-US" altLang="zh-CN" dirty="0" smtClean="0">
                <a:solidFill>
                  <a:srgbClr val="000000"/>
                </a:solidFill>
              </a:rPr>
              <a:t>5N</a:t>
            </a:r>
            <a:r>
              <a:rPr lang="zh-CN" altLang="en-US" dirty="0">
                <a:solidFill>
                  <a:srgbClr val="000000"/>
                </a:solidFill>
              </a:rPr>
              <a:t>，甲的示数是</a:t>
            </a:r>
            <a:r>
              <a:rPr lang="en-US" altLang="zh-CN" dirty="0" smtClean="0">
                <a:solidFill>
                  <a:srgbClr val="000000"/>
                </a:solidFill>
              </a:rPr>
              <a:t>5N</a:t>
            </a:r>
            <a:endParaRPr lang="en-US" altLang="zh-CN" dirty="0">
              <a:solidFill>
                <a:srgbClr val="000000"/>
              </a:solidFill>
            </a:endParaRPr>
          </a:p>
          <a:p>
            <a:pPr algn="just" eaLnBrk="0" hangingPunct="0"/>
            <a:r>
              <a:rPr lang="en-US" altLang="zh-CN" dirty="0">
                <a:solidFill>
                  <a:srgbClr val="000000"/>
                </a:solidFill>
              </a:rPr>
              <a:t>C</a:t>
            </a:r>
            <a:r>
              <a:rPr lang="zh-CN" altLang="en-US" dirty="0">
                <a:solidFill>
                  <a:srgbClr val="000000"/>
                </a:solidFill>
              </a:rPr>
              <a:t>．乙受力平衡，甲对乙的拉力是</a:t>
            </a:r>
            <a:r>
              <a:rPr lang="en-US" altLang="zh-CN" dirty="0" smtClean="0">
                <a:solidFill>
                  <a:srgbClr val="000000"/>
                </a:solidFill>
              </a:rPr>
              <a:t>5N</a:t>
            </a:r>
            <a:r>
              <a:rPr lang="zh-CN" altLang="en-US" dirty="0">
                <a:solidFill>
                  <a:srgbClr val="000000"/>
                </a:solidFill>
              </a:rPr>
              <a:t>，乙的示数是</a:t>
            </a:r>
            <a:r>
              <a:rPr lang="en-US" altLang="zh-CN" dirty="0" smtClean="0">
                <a:solidFill>
                  <a:srgbClr val="000000"/>
                </a:solidFill>
              </a:rPr>
              <a:t>10N</a:t>
            </a:r>
            <a:endParaRPr lang="en-US" altLang="zh-CN" dirty="0">
              <a:solidFill>
                <a:srgbClr val="000000"/>
              </a:solidFill>
            </a:endParaRPr>
          </a:p>
          <a:p>
            <a:pPr eaLnBrk="0" hangingPunct="0"/>
            <a:r>
              <a:rPr lang="en-US" altLang="zh-CN" dirty="0" smtClean="0">
                <a:solidFill>
                  <a:srgbClr val="000000"/>
                </a:solidFill>
              </a:rPr>
              <a:t>D</a:t>
            </a:r>
            <a:r>
              <a:rPr lang="zh-CN" altLang="en-US" dirty="0">
                <a:solidFill>
                  <a:srgbClr val="000000"/>
                </a:solidFill>
              </a:rPr>
              <a:t>．甲和乙受到的合力均为零，示数均为零   </a:t>
            </a:r>
            <a:endParaRPr lang="en-US" altLang="zh-CN" dirty="0">
              <a:solidFill>
                <a:srgbClr val="000000"/>
              </a:solidFill>
            </a:endParaRPr>
          </a:p>
        </p:txBody>
      </p:sp>
      <p:sp>
        <p:nvSpPr>
          <p:cNvPr id="100359" name="Rectangle 7"/>
          <p:cNvSpPr>
            <a:spLocks noChangeArrowheads="1"/>
          </p:cNvSpPr>
          <p:nvPr/>
        </p:nvSpPr>
        <p:spPr bwMode="auto">
          <a:xfrm>
            <a:off x="6011863" y="2492896"/>
            <a:ext cx="4905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lnSpc>
                <a:spcPct val="100000"/>
              </a:lnSpc>
            </a:pPr>
            <a:r>
              <a:rPr lang="en-US" altLang="zh-CN" dirty="0">
                <a:solidFill>
                  <a:srgbClr val="FF0000"/>
                </a:solidFill>
              </a:rPr>
              <a:t>B </a:t>
            </a:r>
          </a:p>
        </p:txBody>
      </p:sp>
      <p:pic>
        <p:nvPicPr>
          <p:cNvPr id="2" name="图片 1"/>
          <p:cNvPicPr>
            <a:picLocks noChangeAspect="1"/>
          </p:cNvPicPr>
          <p:nvPr/>
        </p:nvPicPr>
        <p:blipFill>
          <a:blip r:embed="rId2"/>
          <a:stretch>
            <a:fillRect/>
          </a:stretch>
        </p:blipFill>
        <p:spPr>
          <a:xfrm>
            <a:off x="2195736" y="5391367"/>
            <a:ext cx="5228571" cy="92381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00357"/>
                                        </p:tgtEl>
                                        <p:attrNameLst>
                                          <p:attrName>style.visibility</p:attrName>
                                        </p:attrNameLst>
                                      </p:cBhvr>
                                      <p:to>
                                        <p:strVal val="visible"/>
                                      </p:to>
                                    </p:set>
                                    <p:anim calcmode="lin" valueType="num">
                                      <p:cBhvr additive="base">
                                        <p:cTn id="7" dur="500" fill="hold"/>
                                        <p:tgtEl>
                                          <p:spTgt spid="100357"/>
                                        </p:tgtEl>
                                        <p:attrNameLst>
                                          <p:attrName>ppt_x</p:attrName>
                                        </p:attrNameLst>
                                      </p:cBhvr>
                                      <p:tavLst>
                                        <p:tav tm="0">
                                          <p:val>
                                            <p:strVal val="0-#ppt_w/2"/>
                                          </p:val>
                                        </p:tav>
                                        <p:tav tm="100000">
                                          <p:val>
                                            <p:strVal val="#ppt_x"/>
                                          </p:val>
                                        </p:tav>
                                      </p:tavLst>
                                    </p:anim>
                                    <p:anim calcmode="lin" valueType="num">
                                      <p:cBhvr additive="base">
                                        <p:cTn id="8" dur="500" fill="hold"/>
                                        <p:tgtEl>
                                          <p:spTgt spid="10035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100362"/>
                                        </p:tgtEl>
                                        <p:attrNameLst>
                                          <p:attrName>style.visibility</p:attrName>
                                        </p:attrNameLst>
                                      </p:cBhvr>
                                      <p:to>
                                        <p:strVal val="visible"/>
                                      </p:to>
                                    </p:set>
                                    <p:anim calcmode="lin" valueType="num">
                                      <p:cBhvr additive="base">
                                        <p:cTn id="12" dur="500" fill="hold"/>
                                        <p:tgtEl>
                                          <p:spTgt spid="100362"/>
                                        </p:tgtEl>
                                        <p:attrNameLst>
                                          <p:attrName>ppt_x</p:attrName>
                                        </p:attrNameLst>
                                      </p:cBhvr>
                                      <p:tavLst>
                                        <p:tav tm="0">
                                          <p:val>
                                            <p:strVal val="0-#ppt_w/2"/>
                                          </p:val>
                                        </p:tav>
                                        <p:tav tm="100000">
                                          <p:val>
                                            <p:strVal val="#ppt_x"/>
                                          </p:val>
                                        </p:tav>
                                      </p:tavLst>
                                    </p:anim>
                                    <p:anim calcmode="lin" valueType="num">
                                      <p:cBhvr additive="base">
                                        <p:cTn id="13" dur="500" fill="hold"/>
                                        <p:tgtEl>
                                          <p:spTgt spid="10036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0359"/>
                                        </p:tgtEl>
                                        <p:attrNameLst>
                                          <p:attrName>style.visibility</p:attrName>
                                        </p:attrNameLst>
                                      </p:cBhvr>
                                      <p:to>
                                        <p:strVal val="visible"/>
                                      </p:to>
                                    </p:set>
                                    <p:anim calcmode="lin" valueType="num">
                                      <p:cBhvr additive="base">
                                        <p:cTn id="18" dur="500" fill="hold"/>
                                        <p:tgtEl>
                                          <p:spTgt spid="100359"/>
                                        </p:tgtEl>
                                        <p:attrNameLst>
                                          <p:attrName>ppt_x</p:attrName>
                                        </p:attrNameLst>
                                      </p:cBhvr>
                                      <p:tavLst>
                                        <p:tav tm="0">
                                          <p:val>
                                            <p:strVal val="#ppt_x"/>
                                          </p:val>
                                        </p:tav>
                                        <p:tav tm="100000">
                                          <p:val>
                                            <p:strVal val="#ppt_x"/>
                                          </p:val>
                                        </p:tav>
                                      </p:tavLst>
                                    </p:anim>
                                    <p:anim calcmode="lin" valueType="num">
                                      <p:cBhvr additive="base">
                                        <p:cTn id="19" dur="500" fill="hold"/>
                                        <p:tgtEl>
                                          <p:spTgt spid="1003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p:bldP spid="100362" grpId="0"/>
      <p:bldP spid="10035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aphicFrame>
        <p:nvGraphicFramePr>
          <p:cNvPr id="101379" name="Object 3"/>
          <p:cNvGraphicFramePr>
            <a:graphicFrameLocks/>
          </p:cNvGraphicFramePr>
          <p:nvPr/>
        </p:nvGraphicFramePr>
        <p:xfrm>
          <a:off x="480988" y="548680"/>
          <a:ext cx="8634412" cy="5891212"/>
        </p:xfrm>
        <a:graphic>
          <a:graphicData uri="http://schemas.openxmlformats.org/presentationml/2006/ole">
            <p:oleObj spid="_x0000_s138241" name="Document" r:id="rId4" imgW="8695657" imgH="5943600" progId="Word.Document.8">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1379"/>
                                        </p:tgtEl>
                                        <p:attrNameLst>
                                          <p:attrName>style.visibility</p:attrName>
                                        </p:attrNameLst>
                                      </p:cBhvr>
                                      <p:to>
                                        <p:strVal val="visible"/>
                                      </p:to>
                                    </p:set>
                                    <p:animEffect transition="in" filter="checkerboard(across)">
                                      <p:cBhvr>
                                        <p:cTn id="7" dur="500"/>
                                        <p:tgtEl>
                                          <p:spTgt spid="101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ChangeArrowheads="1"/>
          </p:cNvSpPr>
          <p:nvPr/>
        </p:nvSpPr>
        <p:spPr bwMode="auto">
          <a:xfrm>
            <a:off x="250825" y="1341438"/>
            <a:ext cx="2022475"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r>
              <a:rPr lang="en-US" altLang="zh-CN">
                <a:solidFill>
                  <a:srgbClr val="FF6600"/>
                </a:solidFill>
                <a:latin typeface="Arial" panose="020B0604020202020204" pitchFamily="34" charset="0"/>
              </a:rPr>
              <a:t>【</a:t>
            </a:r>
            <a:r>
              <a:rPr lang="zh-CN" altLang="en-US">
                <a:solidFill>
                  <a:srgbClr val="FF6600"/>
                </a:solidFill>
                <a:latin typeface="Arial" panose="020B0604020202020204" pitchFamily="34" charset="0"/>
              </a:rPr>
              <a:t>针对训练</a:t>
            </a:r>
            <a:r>
              <a:rPr lang="en-US" altLang="zh-CN">
                <a:solidFill>
                  <a:srgbClr val="FF6600"/>
                </a:solidFill>
                <a:latin typeface="Arial" panose="020B0604020202020204" pitchFamily="34" charset="0"/>
              </a:rPr>
              <a:t>】</a:t>
            </a:r>
          </a:p>
        </p:txBody>
      </p:sp>
      <p:grpSp>
        <p:nvGrpSpPr>
          <p:cNvPr id="2" name="Group 7"/>
          <p:cNvGrpSpPr/>
          <p:nvPr/>
        </p:nvGrpSpPr>
        <p:grpSpPr bwMode="auto">
          <a:xfrm>
            <a:off x="323850" y="2054225"/>
            <a:ext cx="8534400" cy="4064000"/>
            <a:chOff x="204" y="1294"/>
            <a:chExt cx="5376" cy="2560"/>
          </a:xfrm>
        </p:grpSpPr>
        <p:sp>
          <p:nvSpPr>
            <p:cNvPr id="33796" name="Rectangle 4"/>
            <p:cNvSpPr>
              <a:spLocks noChangeArrowheads="1"/>
            </p:cNvSpPr>
            <p:nvPr/>
          </p:nvSpPr>
          <p:spPr bwMode="auto">
            <a:xfrm>
              <a:off x="204" y="1294"/>
              <a:ext cx="5376" cy="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r>
                <a:rPr lang="en-US" altLang="zh-CN" dirty="0"/>
                <a:t>4</a:t>
              </a:r>
              <a:r>
                <a:rPr lang="zh-CN" altLang="en-US" dirty="0"/>
                <a:t>．</a:t>
              </a:r>
              <a:r>
                <a:rPr lang="en-US" altLang="zh-CN" dirty="0"/>
                <a:t>[</a:t>
              </a:r>
              <a:r>
                <a:rPr lang="zh-CN" altLang="en-US" dirty="0"/>
                <a:t>新疆中考</a:t>
              </a:r>
              <a:r>
                <a:rPr lang="en-US" altLang="zh-CN" dirty="0"/>
                <a:t>] </a:t>
              </a:r>
              <a:r>
                <a:rPr lang="zh-CN" altLang="en-US" dirty="0"/>
                <a:t>如图</a:t>
              </a:r>
              <a:r>
                <a:rPr lang="en-US" altLang="zh-CN" dirty="0"/>
                <a:t>7</a:t>
              </a:r>
              <a:r>
                <a:rPr lang="zh-CN" altLang="en-US" dirty="0"/>
                <a:t>－</a:t>
              </a:r>
              <a:r>
                <a:rPr lang="en-US" altLang="zh-CN" i="1" dirty="0"/>
                <a:t>T</a:t>
              </a:r>
              <a:r>
                <a:rPr lang="zh-CN" altLang="en-US" dirty="0"/>
                <a:t>－</a:t>
              </a:r>
              <a:r>
                <a:rPr lang="en-US" altLang="zh-CN" dirty="0"/>
                <a:t>7</a:t>
              </a:r>
              <a:r>
                <a:rPr lang="zh-CN" altLang="en-US" dirty="0"/>
                <a:t>所示，在下列物体受力示意图中，物体能处于平衡状态的</a:t>
              </a:r>
              <a:r>
                <a:rPr lang="zh-CN" altLang="en-US" dirty="0" smtClean="0"/>
                <a:t>是（</a:t>
              </a:r>
              <a:r>
                <a:rPr lang="zh-CN" altLang="en-US" dirty="0"/>
                <a:t>　　</a:t>
              </a:r>
              <a:r>
                <a:rPr lang="zh-CN" altLang="en-US" dirty="0" smtClean="0"/>
                <a:t>）</a:t>
              </a:r>
              <a:r>
                <a:rPr lang="en-US" altLang="zh-CN" dirty="0" smtClean="0"/>
                <a:t> </a:t>
              </a:r>
              <a:endParaRPr lang="en-US" altLang="zh-CN" dirty="0"/>
            </a:p>
          </p:txBody>
        </p:sp>
        <p:sp>
          <p:nvSpPr>
            <p:cNvPr id="33798" name="Rectangle 6"/>
            <p:cNvSpPr>
              <a:spLocks noChangeArrowheads="1"/>
            </p:cNvSpPr>
            <p:nvPr/>
          </p:nvSpPr>
          <p:spPr bwMode="auto">
            <a:xfrm>
              <a:off x="2268" y="3566"/>
              <a:ext cx="108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lnSpc>
                  <a:spcPct val="100000"/>
                </a:lnSpc>
              </a:pPr>
              <a:r>
                <a:rPr lang="zh-CN" altLang="en-US" dirty="0"/>
                <a:t>图</a:t>
              </a:r>
              <a:r>
                <a:rPr lang="en-US" altLang="zh-CN" dirty="0"/>
                <a:t>7</a:t>
              </a:r>
              <a:r>
                <a:rPr lang="zh-CN" altLang="en-US" dirty="0"/>
                <a:t>－</a:t>
              </a:r>
              <a:r>
                <a:rPr lang="en-US" altLang="zh-CN" i="1" dirty="0"/>
                <a:t>T</a:t>
              </a:r>
              <a:r>
                <a:rPr lang="zh-CN" altLang="en-US" dirty="0"/>
                <a:t>－</a:t>
              </a:r>
              <a:r>
                <a:rPr lang="en-US" altLang="zh-CN" dirty="0"/>
                <a:t>7 </a:t>
              </a:r>
            </a:p>
          </p:txBody>
        </p:sp>
      </p:grpSp>
      <p:sp>
        <p:nvSpPr>
          <p:cNvPr id="99336" name="Rectangle 8"/>
          <p:cNvSpPr>
            <a:spLocks noChangeArrowheads="1"/>
          </p:cNvSpPr>
          <p:nvPr/>
        </p:nvSpPr>
        <p:spPr bwMode="auto">
          <a:xfrm>
            <a:off x="5292725" y="2781300"/>
            <a:ext cx="4905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lnSpc>
                <a:spcPct val="100000"/>
              </a:lnSpc>
            </a:pPr>
            <a:r>
              <a:rPr lang="en-US" altLang="zh-CN" dirty="0">
                <a:solidFill>
                  <a:srgbClr val="FF0000"/>
                </a:solidFill>
              </a:rPr>
              <a:t>C </a:t>
            </a:r>
          </a:p>
        </p:txBody>
      </p:sp>
      <p:pic>
        <p:nvPicPr>
          <p:cNvPr id="3" name="图片 2"/>
          <p:cNvPicPr>
            <a:picLocks noChangeAspect="1"/>
          </p:cNvPicPr>
          <p:nvPr/>
        </p:nvPicPr>
        <p:blipFill>
          <a:blip r:embed="rId2"/>
          <a:stretch>
            <a:fillRect/>
          </a:stretch>
        </p:blipFill>
        <p:spPr>
          <a:xfrm>
            <a:off x="1262062" y="3981450"/>
            <a:ext cx="6057143" cy="157142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9331"/>
                                        </p:tgtEl>
                                        <p:attrNameLst>
                                          <p:attrName>style.visibility</p:attrName>
                                        </p:attrNameLst>
                                      </p:cBhvr>
                                      <p:to>
                                        <p:strVal val="visible"/>
                                      </p:to>
                                    </p:set>
                                    <p:anim calcmode="lin" valueType="num">
                                      <p:cBhvr additive="base">
                                        <p:cTn id="7" dur="500" fill="hold"/>
                                        <p:tgtEl>
                                          <p:spTgt spid="99331"/>
                                        </p:tgtEl>
                                        <p:attrNameLst>
                                          <p:attrName>ppt_x</p:attrName>
                                        </p:attrNameLst>
                                      </p:cBhvr>
                                      <p:tavLst>
                                        <p:tav tm="0">
                                          <p:val>
                                            <p:strVal val="0-#ppt_w/2"/>
                                          </p:val>
                                        </p:tav>
                                        <p:tav tm="100000">
                                          <p:val>
                                            <p:strVal val="#ppt_x"/>
                                          </p:val>
                                        </p:tav>
                                      </p:tavLst>
                                    </p:anim>
                                    <p:anim calcmode="lin" valueType="num">
                                      <p:cBhvr additive="base">
                                        <p:cTn id="8" dur="500" fill="hold"/>
                                        <p:tgtEl>
                                          <p:spTgt spid="993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9336"/>
                                        </p:tgtEl>
                                        <p:attrNameLst>
                                          <p:attrName>style.visibility</p:attrName>
                                        </p:attrNameLst>
                                      </p:cBhvr>
                                      <p:to>
                                        <p:strVal val="visible"/>
                                      </p:to>
                                    </p:set>
                                    <p:anim calcmode="lin" valueType="num">
                                      <p:cBhvr additive="base">
                                        <p:cTn id="17" dur="500" fill="hold"/>
                                        <p:tgtEl>
                                          <p:spTgt spid="99336"/>
                                        </p:tgtEl>
                                        <p:attrNameLst>
                                          <p:attrName>ppt_x</p:attrName>
                                        </p:attrNameLst>
                                      </p:cBhvr>
                                      <p:tavLst>
                                        <p:tav tm="0">
                                          <p:val>
                                            <p:strVal val="#ppt_x"/>
                                          </p:val>
                                        </p:tav>
                                        <p:tav tm="100000">
                                          <p:val>
                                            <p:strVal val="#ppt_x"/>
                                          </p:val>
                                        </p:tav>
                                      </p:tavLst>
                                    </p:anim>
                                    <p:anim calcmode="lin" valueType="num">
                                      <p:cBhvr additive="base">
                                        <p:cTn id="18" dur="500" fill="hold"/>
                                        <p:tgtEl>
                                          <p:spTgt spid="993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p:bldP spid="9933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02403" name="Rectangle 3"/>
          <p:cNvSpPr>
            <a:spLocks noChangeArrowheads="1"/>
          </p:cNvSpPr>
          <p:nvPr/>
        </p:nvSpPr>
        <p:spPr bwMode="auto">
          <a:xfrm>
            <a:off x="323850" y="1828771"/>
            <a:ext cx="8640638"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r>
              <a:rPr lang="en-US" altLang="zh-CN" dirty="0">
                <a:solidFill>
                  <a:srgbClr val="0000FF"/>
                </a:solidFill>
              </a:rPr>
              <a:t>[</a:t>
            </a:r>
            <a:r>
              <a:rPr lang="zh-CN" altLang="en-US" dirty="0">
                <a:solidFill>
                  <a:srgbClr val="0000FF"/>
                </a:solidFill>
              </a:rPr>
              <a:t>解析</a:t>
            </a:r>
            <a:r>
              <a:rPr lang="en-US" altLang="zh-CN" dirty="0" smtClean="0">
                <a:solidFill>
                  <a:srgbClr val="0000FF"/>
                </a:solidFill>
              </a:rPr>
              <a:t>]</a:t>
            </a:r>
          </a:p>
          <a:p>
            <a:pPr eaLnBrk="0" hangingPunct="0"/>
            <a:r>
              <a:rPr lang="en-US" altLang="zh-CN" dirty="0">
                <a:solidFill>
                  <a:srgbClr val="0000FF"/>
                </a:solidFill>
              </a:rPr>
              <a:t> </a:t>
            </a:r>
            <a:r>
              <a:rPr lang="en-US" altLang="zh-CN" dirty="0" smtClean="0">
                <a:solidFill>
                  <a:srgbClr val="0000FF"/>
                </a:solidFill>
              </a:rPr>
              <a:t>   </a:t>
            </a:r>
            <a:r>
              <a:rPr lang="zh-CN" altLang="en-US" dirty="0" smtClean="0">
                <a:solidFill>
                  <a:srgbClr val="0000FF"/>
                </a:solidFill>
              </a:rPr>
              <a:t>本题</a:t>
            </a:r>
            <a:r>
              <a:rPr lang="zh-CN" altLang="en-US" dirty="0">
                <a:solidFill>
                  <a:srgbClr val="0000FF"/>
                </a:solidFill>
              </a:rPr>
              <a:t>考查二力平衡的条件。图</a:t>
            </a:r>
            <a:r>
              <a:rPr lang="en-US" altLang="zh-CN" dirty="0">
                <a:solidFill>
                  <a:srgbClr val="0000FF"/>
                </a:solidFill>
              </a:rPr>
              <a:t>C</a:t>
            </a:r>
            <a:r>
              <a:rPr lang="zh-CN" altLang="en-US" dirty="0">
                <a:solidFill>
                  <a:srgbClr val="0000FF"/>
                </a:solidFill>
              </a:rPr>
              <a:t>中的两个力符合二力平衡的条件：作用在同一物体上的两个力，大小相等、方向相反、作用在同一直线上；图</a:t>
            </a:r>
            <a:r>
              <a:rPr lang="en-US" altLang="zh-CN" dirty="0">
                <a:solidFill>
                  <a:srgbClr val="0000FF"/>
                </a:solidFill>
              </a:rPr>
              <a:t>A</a:t>
            </a:r>
            <a:r>
              <a:rPr lang="zh-CN" altLang="en-US" dirty="0">
                <a:solidFill>
                  <a:srgbClr val="0000FF"/>
                </a:solidFill>
              </a:rPr>
              <a:t>中的两个力作用在两个物体上，图</a:t>
            </a:r>
            <a:r>
              <a:rPr lang="en-US" altLang="zh-CN" dirty="0">
                <a:solidFill>
                  <a:srgbClr val="0000FF"/>
                </a:solidFill>
              </a:rPr>
              <a:t>B</a:t>
            </a:r>
            <a:r>
              <a:rPr lang="zh-CN" altLang="en-US" dirty="0">
                <a:solidFill>
                  <a:srgbClr val="0000FF"/>
                </a:solidFill>
              </a:rPr>
              <a:t>中的两个力不在同一直线上，图</a:t>
            </a:r>
            <a:r>
              <a:rPr lang="en-US" altLang="zh-CN" dirty="0">
                <a:solidFill>
                  <a:srgbClr val="0000FF"/>
                </a:solidFill>
              </a:rPr>
              <a:t>D</a:t>
            </a:r>
            <a:r>
              <a:rPr lang="zh-CN" altLang="en-US" dirty="0">
                <a:solidFill>
                  <a:srgbClr val="0000FF"/>
                </a:solidFill>
              </a:rPr>
              <a:t>中的两个力大小不相等，故选</a:t>
            </a:r>
            <a:r>
              <a:rPr lang="en-US" altLang="zh-CN" dirty="0">
                <a:solidFill>
                  <a:srgbClr val="0000FF"/>
                </a:solidFill>
              </a:rPr>
              <a:t>C</a:t>
            </a:r>
            <a:r>
              <a:rPr lang="zh-CN" altLang="en-US" dirty="0">
                <a:solidFill>
                  <a:srgbClr val="0000FF"/>
                </a:solidFill>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02403"/>
                                        </p:tgtEl>
                                        <p:attrNameLst>
                                          <p:attrName>style.visibility</p:attrName>
                                        </p:attrNameLst>
                                      </p:cBhvr>
                                      <p:to>
                                        <p:strVal val="visible"/>
                                      </p:to>
                                    </p:set>
                                    <p:animEffect transition="in" filter="checkerboard(across)">
                                      <p:cBhvr>
                                        <p:cTn id="7" dur="500"/>
                                        <p:tgtEl>
                                          <p:spTgt spid="102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2" name="Group 6"/>
          <p:cNvGrpSpPr/>
          <p:nvPr/>
        </p:nvGrpSpPr>
        <p:grpSpPr bwMode="auto">
          <a:xfrm>
            <a:off x="323850" y="1538288"/>
            <a:ext cx="8669338" cy="4579937"/>
            <a:chOff x="204" y="969"/>
            <a:chExt cx="5461" cy="2885"/>
          </a:xfrm>
        </p:grpSpPr>
        <p:sp>
          <p:nvSpPr>
            <p:cNvPr id="35844" name="Rectangle 3"/>
            <p:cNvSpPr>
              <a:spLocks noChangeArrowheads="1"/>
            </p:cNvSpPr>
            <p:nvPr/>
          </p:nvSpPr>
          <p:spPr bwMode="auto">
            <a:xfrm>
              <a:off x="204" y="969"/>
              <a:ext cx="5461" cy="2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r>
                <a:rPr lang="en-US" altLang="zh-CN" dirty="0"/>
                <a:t>5</a:t>
              </a:r>
              <a:r>
                <a:rPr lang="en-US" altLang="zh-CN" dirty="0" smtClean="0"/>
                <a:t>.</a:t>
              </a:r>
              <a:r>
                <a:rPr lang="zh-CN" altLang="en-US" dirty="0" smtClean="0"/>
                <a:t>如</a:t>
              </a:r>
              <a:r>
                <a:rPr lang="zh-CN" altLang="en-US" dirty="0"/>
                <a:t>图</a:t>
              </a:r>
              <a:r>
                <a:rPr lang="en-US" altLang="zh-CN" dirty="0"/>
                <a:t>7</a:t>
              </a:r>
              <a:r>
                <a:rPr lang="zh-CN" altLang="en-US" dirty="0"/>
                <a:t>－</a:t>
              </a:r>
              <a:r>
                <a:rPr lang="en-US" altLang="zh-CN" i="1" dirty="0"/>
                <a:t>T</a:t>
              </a:r>
              <a:r>
                <a:rPr lang="zh-CN" altLang="en-US" dirty="0"/>
                <a:t>－</a:t>
              </a:r>
              <a:r>
                <a:rPr lang="en-US" altLang="zh-CN" dirty="0"/>
                <a:t>8</a:t>
              </a:r>
              <a:r>
                <a:rPr lang="zh-CN" altLang="en-US" dirty="0"/>
                <a:t>所示，细线下面挂着一弹簧，弹簧的下面挂着一小球且静止不动，下列几对力中属于平衡力的</a:t>
              </a:r>
              <a:r>
                <a:rPr lang="zh-CN" altLang="en-US" dirty="0" smtClean="0"/>
                <a:t>是（</a:t>
              </a:r>
              <a:r>
                <a:rPr lang="zh-CN" altLang="en-US" dirty="0"/>
                <a:t>　　</a:t>
              </a:r>
              <a:r>
                <a:rPr lang="zh-CN" altLang="en-US" dirty="0" smtClean="0"/>
                <a:t>）</a:t>
              </a:r>
              <a:r>
                <a:rPr lang="en-US" altLang="zh-CN" dirty="0" smtClean="0"/>
                <a:t> </a:t>
              </a:r>
              <a:endParaRPr lang="en-US" altLang="zh-CN" dirty="0"/>
            </a:p>
            <a:p>
              <a:r>
                <a:rPr lang="en-US" altLang="zh-CN" dirty="0"/>
                <a:t>A</a:t>
              </a:r>
              <a:r>
                <a:rPr lang="en-US" altLang="zh-CN" dirty="0" smtClean="0"/>
                <a:t>.</a:t>
              </a:r>
              <a:r>
                <a:rPr lang="zh-CN" altLang="en-US" dirty="0" smtClean="0"/>
                <a:t>细线</a:t>
              </a:r>
              <a:r>
                <a:rPr lang="zh-CN" altLang="en-US" dirty="0"/>
                <a:t>对弹簧的拉力和弹簧对细线的拉力</a:t>
              </a:r>
            </a:p>
            <a:p>
              <a:r>
                <a:rPr lang="en-US" altLang="zh-CN" dirty="0"/>
                <a:t>B</a:t>
              </a:r>
              <a:r>
                <a:rPr lang="en-US" altLang="zh-CN" dirty="0" smtClean="0"/>
                <a:t>.</a:t>
              </a:r>
              <a:r>
                <a:rPr lang="zh-CN" altLang="en-US" dirty="0" smtClean="0"/>
                <a:t>小球</a:t>
              </a:r>
              <a:r>
                <a:rPr lang="zh-CN" altLang="en-US" dirty="0"/>
                <a:t>对弹簧的拉力和弹簧对小球的拉力</a:t>
              </a:r>
            </a:p>
            <a:p>
              <a:r>
                <a:rPr lang="en-US" altLang="zh-CN" dirty="0"/>
                <a:t>C</a:t>
              </a:r>
              <a:r>
                <a:rPr lang="en-US" altLang="zh-CN" dirty="0" smtClean="0"/>
                <a:t>.</a:t>
              </a:r>
              <a:r>
                <a:rPr lang="zh-CN" altLang="en-US" dirty="0" smtClean="0"/>
                <a:t>小球</a:t>
              </a:r>
              <a:r>
                <a:rPr lang="zh-CN" altLang="en-US" dirty="0"/>
                <a:t>受到的重力和弹簧对小球的拉力</a:t>
              </a:r>
            </a:p>
            <a:p>
              <a:r>
                <a:rPr lang="en-US" altLang="zh-CN" dirty="0"/>
                <a:t>D</a:t>
              </a:r>
              <a:r>
                <a:rPr lang="en-US" altLang="zh-CN" dirty="0" smtClean="0"/>
                <a:t>.</a:t>
              </a:r>
              <a:r>
                <a:rPr lang="zh-CN" altLang="en-US" dirty="0" smtClean="0"/>
                <a:t>弹簧</a:t>
              </a:r>
              <a:r>
                <a:rPr lang="zh-CN" altLang="en-US" dirty="0"/>
                <a:t>对细线的拉力和小球对弹簧的拉力 </a:t>
              </a:r>
              <a:endParaRPr lang="en-US" altLang="zh-CN" dirty="0"/>
            </a:p>
          </p:txBody>
        </p:sp>
        <p:sp>
          <p:nvSpPr>
            <p:cNvPr id="35846" name="Rectangle 5"/>
            <p:cNvSpPr>
              <a:spLocks noChangeArrowheads="1"/>
            </p:cNvSpPr>
            <p:nvPr/>
          </p:nvSpPr>
          <p:spPr bwMode="auto">
            <a:xfrm>
              <a:off x="4082" y="3566"/>
              <a:ext cx="108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lnSpc>
                  <a:spcPct val="100000"/>
                </a:lnSpc>
              </a:pPr>
              <a:r>
                <a:rPr lang="zh-CN" altLang="en-US" dirty="0"/>
                <a:t>图</a:t>
              </a:r>
              <a:r>
                <a:rPr lang="en-US" altLang="zh-CN" dirty="0"/>
                <a:t>7</a:t>
              </a:r>
              <a:r>
                <a:rPr lang="zh-CN" altLang="en-US" dirty="0"/>
                <a:t>－</a:t>
              </a:r>
              <a:r>
                <a:rPr lang="en-US" altLang="zh-CN" i="1" dirty="0"/>
                <a:t>T</a:t>
              </a:r>
              <a:r>
                <a:rPr lang="zh-CN" altLang="en-US" dirty="0"/>
                <a:t>－</a:t>
              </a:r>
              <a:r>
                <a:rPr lang="en-US" altLang="zh-CN" dirty="0"/>
                <a:t>8 </a:t>
              </a:r>
            </a:p>
          </p:txBody>
        </p:sp>
      </p:grpSp>
      <p:sp>
        <p:nvSpPr>
          <p:cNvPr id="103431" name="Rectangle 7"/>
          <p:cNvSpPr>
            <a:spLocks noChangeArrowheads="1"/>
          </p:cNvSpPr>
          <p:nvPr/>
        </p:nvSpPr>
        <p:spPr bwMode="auto">
          <a:xfrm>
            <a:off x="7380288" y="2276475"/>
            <a:ext cx="4905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lnSpc>
                <a:spcPct val="100000"/>
              </a:lnSpc>
            </a:pPr>
            <a:r>
              <a:rPr lang="en-US" altLang="zh-CN" dirty="0">
                <a:solidFill>
                  <a:srgbClr val="FF0000"/>
                </a:solidFill>
              </a:rPr>
              <a:t>C </a:t>
            </a:r>
          </a:p>
        </p:txBody>
      </p:sp>
      <p:pic>
        <p:nvPicPr>
          <p:cNvPr id="3" name="图片 2"/>
          <p:cNvPicPr>
            <a:picLocks noChangeAspect="1"/>
          </p:cNvPicPr>
          <p:nvPr/>
        </p:nvPicPr>
        <p:blipFill>
          <a:blip r:embed="rId2"/>
          <a:stretch>
            <a:fillRect/>
          </a:stretch>
        </p:blipFill>
        <p:spPr>
          <a:xfrm>
            <a:off x="6377937" y="3002207"/>
            <a:ext cx="1653177" cy="258703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3431"/>
                                        </p:tgtEl>
                                        <p:attrNameLst>
                                          <p:attrName>style.visibility</p:attrName>
                                        </p:attrNameLst>
                                      </p:cBhvr>
                                      <p:to>
                                        <p:strVal val="visible"/>
                                      </p:to>
                                    </p:set>
                                    <p:anim calcmode="lin" valueType="num">
                                      <p:cBhvr additive="base">
                                        <p:cTn id="12" dur="500" fill="hold"/>
                                        <p:tgtEl>
                                          <p:spTgt spid="103431"/>
                                        </p:tgtEl>
                                        <p:attrNameLst>
                                          <p:attrName>ppt_x</p:attrName>
                                        </p:attrNameLst>
                                      </p:cBhvr>
                                      <p:tavLst>
                                        <p:tav tm="0">
                                          <p:val>
                                            <p:strVal val="#ppt_x"/>
                                          </p:val>
                                        </p:tav>
                                        <p:tav tm="100000">
                                          <p:val>
                                            <p:strVal val="#ppt_x"/>
                                          </p:val>
                                        </p:tav>
                                      </p:tavLst>
                                    </p:anim>
                                    <p:anim calcmode="lin" valueType="num">
                                      <p:cBhvr additive="base">
                                        <p:cTn id="13" dur="500" fill="hold"/>
                                        <p:tgtEl>
                                          <p:spTgt spid="1034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ChangeArrowheads="1"/>
          </p:cNvSpPr>
          <p:nvPr/>
        </p:nvSpPr>
        <p:spPr bwMode="auto">
          <a:xfrm>
            <a:off x="250825" y="1626365"/>
            <a:ext cx="8893175"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r>
              <a:rPr lang="en-US" altLang="zh-CN" dirty="0">
                <a:solidFill>
                  <a:srgbClr val="0000FF"/>
                </a:solidFill>
              </a:rPr>
              <a:t>[</a:t>
            </a:r>
            <a:r>
              <a:rPr lang="zh-CN" altLang="en-US" dirty="0">
                <a:solidFill>
                  <a:srgbClr val="0000FF"/>
                </a:solidFill>
              </a:rPr>
              <a:t>解析</a:t>
            </a:r>
            <a:r>
              <a:rPr lang="en-US" altLang="zh-CN" dirty="0" smtClean="0">
                <a:solidFill>
                  <a:srgbClr val="0000FF"/>
                </a:solidFill>
              </a:rPr>
              <a:t>]</a:t>
            </a:r>
          </a:p>
          <a:p>
            <a:pPr eaLnBrk="0" hangingPunct="0"/>
            <a:r>
              <a:rPr lang="en-US" altLang="zh-CN" dirty="0">
                <a:solidFill>
                  <a:srgbClr val="0000FF"/>
                </a:solidFill>
              </a:rPr>
              <a:t> </a:t>
            </a:r>
            <a:r>
              <a:rPr lang="en-US" altLang="zh-CN" dirty="0" smtClean="0">
                <a:solidFill>
                  <a:srgbClr val="0000FF"/>
                </a:solidFill>
              </a:rPr>
              <a:t>   A</a:t>
            </a:r>
            <a:r>
              <a:rPr lang="zh-CN" altLang="en-US" dirty="0">
                <a:solidFill>
                  <a:srgbClr val="0000FF"/>
                </a:solidFill>
              </a:rPr>
              <a:t>、</a:t>
            </a:r>
            <a:r>
              <a:rPr lang="en-US" altLang="zh-CN" dirty="0">
                <a:solidFill>
                  <a:srgbClr val="0000FF"/>
                </a:solidFill>
              </a:rPr>
              <a:t>B</a:t>
            </a:r>
            <a:r>
              <a:rPr lang="zh-CN" altLang="en-US" dirty="0">
                <a:solidFill>
                  <a:srgbClr val="0000FF"/>
                </a:solidFill>
              </a:rPr>
              <a:t>两个选项中的两个力虽然大小相等，方向相反，且作用在同一直线上，但是作用在两个物体上，均属于相互作用力。</a:t>
            </a:r>
            <a:r>
              <a:rPr lang="en-US" altLang="zh-CN" dirty="0">
                <a:solidFill>
                  <a:srgbClr val="0000FF"/>
                </a:solidFill>
              </a:rPr>
              <a:t>D</a:t>
            </a:r>
            <a:r>
              <a:rPr lang="zh-CN" altLang="en-US" dirty="0">
                <a:solidFill>
                  <a:srgbClr val="0000FF"/>
                </a:solidFill>
              </a:rPr>
              <a:t>选项中的两个力是方向相同且作用在两个物体上的力，也不属于平衡力。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checkerboard(across)">
                                      <p:cBhvr>
                                        <p:cTn id="7" dur="500"/>
                                        <p:tgtEl>
                                          <p:spTgt spid="104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grpSp>
        <p:nvGrpSpPr>
          <p:cNvPr id="2" name="Group 6"/>
          <p:cNvGrpSpPr/>
          <p:nvPr/>
        </p:nvGrpSpPr>
        <p:grpSpPr bwMode="auto">
          <a:xfrm>
            <a:off x="323850" y="1033463"/>
            <a:ext cx="8497888" cy="4044950"/>
            <a:chOff x="204" y="923"/>
            <a:chExt cx="5353" cy="2548"/>
          </a:xfrm>
        </p:grpSpPr>
        <p:sp>
          <p:nvSpPr>
            <p:cNvPr id="37892" name="Rectangle 3"/>
            <p:cNvSpPr>
              <a:spLocks noChangeArrowheads="1"/>
            </p:cNvSpPr>
            <p:nvPr/>
          </p:nvSpPr>
          <p:spPr bwMode="auto">
            <a:xfrm>
              <a:off x="204" y="923"/>
              <a:ext cx="5353" cy="2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r>
                <a:rPr lang="en-US" altLang="zh-CN" dirty="0"/>
                <a:t>6</a:t>
              </a:r>
              <a:r>
                <a:rPr lang="zh-CN" altLang="en-US" dirty="0"/>
                <a:t>．如图</a:t>
              </a:r>
              <a:r>
                <a:rPr lang="en-US" altLang="zh-CN" dirty="0"/>
                <a:t>7</a:t>
              </a:r>
              <a:r>
                <a:rPr lang="zh-CN" altLang="en-US" dirty="0"/>
                <a:t>－</a:t>
              </a:r>
              <a:r>
                <a:rPr lang="en-US" altLang="zh-CN" i="1" dirty="0"/>
                <a:t>T</a:t>
              </a:r>
              <a:r>
                <a:rPr lang="zh-CN" altLang="en-US" dirty="0"/>
                <a:t>－</a:t>
              </a:r>
              <a:r>
                <a:rPr lang="en-US" altLang="zh-CN" dirty="0"/>
                <a:t>9</a:t>
              </a:r>
              <a:r>
                <a:rPr lang="zh-CN" altLang="en-US" dirty="0"/>
                <a:t>所示，放手后纸片不能保持静止，这样的操作是为了探究物体在平衡状态下所受的两个</a:t>
              </a:r>
              <a:r>
                <a:rPr lang="zh-CN" altLang="en-US" dirty="0" smtClean="0"/>
                <a:t>力（</a:t>
              </a:r>
              <a:r>
                <a:rPr lang="zh-CN" altLang="en-US" dirty="0"/>
                <a:t>　　</a:t>
              </a:r>
              <a:r>
                <a:rPr lang="zh-CN" altLang="en-US" dirty="0" smtClean="0"/>
                <a:t>）</a:t>
              </a:r>
              <a:endParaRPr lang="en-US" altLang="zh-CN" dirty="0"/>
            </a:p>
            <a:p>
              <a:r>
                <a:rPr lang="en-US" altLang="zh-CN" dirty="0"/>
                <a:t>A</a:t>
              </a:r>
              <a:r>
                <a:rPr lang="zh-CN" altLang="en-US" dirty="0"/>
                <a:t>．大小是否相等</a:t>
              </a:r>
            </a:p>
            <a:p>
              <a:r>
                <a:rPr lang="en-US" altLang="zh-CN" dirty="0"/>
                <a:t>B</a:t>
              </a:r>
              <a:r>
                <a:rPr lang="zh-CN" altLang="en-US" dirty="0"/>
                <a:t>．方向是否相反</a:t>
              </a:r>
            </a:p>
            <a:p>
              <a:r>
                <a:rPr lang="en-US" altLang="zh-CN" dirty="0"/>
                <a:t>C</a:t>
              </a:r>
              <a:r>
                <a:rPr lang="zh-CN" altLang="en-US" dirty="0"/>
                <a:t>．是否作用在同一物体上</a:t>
              </a:r>
            </a:p>
            <a:p>
              <a:r>
                <a:rPr lang="en-US" altLang="zh-CN" dirty="0"/>
                <a:t>D</a:t>
              </a:r>
              <a:r>
                <a:rPr lang="zh-CN" altLang="en-US" dirty="0"/>
                <a:t>．是否作用在同一直线上 </a:t>
              </a:r>
              <a:r>
                <a:rPr lang="en-US" altLang="zh-CN" dirty="0"/>
                <a:t> </a:t>
              </a:r>
            </a:p>
          </p:txBody>
        </p:sp>
        <p:sp>
          <p:nvSpPr>
            <p:cNvPr id="37894" name="Rectangle 5"/>
            <p:cNvSpPr>
              <a:spLocks noChangeArrowheads="1"/>
            </p:cNvSpPr>
            <p:nvPr/>
          </p:nvSpPr>
          <p:spPr bwMode="auto">
            <a:xfrm>
              <a:off x="3379" y="3183"/>
              <a:ext cx="107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lnSpc>
                  <a:spcPct val="100000"/>
                </a:lnSpc>
              </a:pPr>
              <a:r>
                <a:rPr lang="zh-CN" altLang="en-US" dirty="0"/>
                <a:t>图</a:t>
              </a:r>
              <a:r>
                <a:rPr lang="en-US" altLang="zh-CN" dirty="0"/>
                <a:t>7</a:t>
              </a:r>
              <a:r>
                <a:rPr lang="zh-CN" altLang="en-US" dirty="0"/>
                <a:t>－</a:t>
              </a:r>
              <a:r>
                <a:rPr lang="en-US" altLang="zh-CN" i="1" dirty="0"/>
                <a:t>T</a:t>
              </a:r>
              <a:r>
                <a:rPr lang="zh-CN" altLang="en-US" dirty="0"/>
                <a:t>－</a:t>
              </a:r>
              <a:r>
                <a:rPr lang="en-US" altLang="zh-CN" dirty="0"/>
                <a:t>9 </a:t>
              </a:r>
            </a:p>
          </p:txBody>
        </p:sp>
      </p:grpSp>
      <p:sp>
        <p:nvSpPr>
          <p:cNvPr id="105479" name="Rectangle 7"/>
          <p:cNvSpPr>
            <a:spLocks noChangeArrowheads="1"/>
          </p:cNvSpPr>
          <p:nvPr/>
        </p:nvSpPr>
        <p:spPr bwMode="auto">
          <a:xfrm>
            <a:off x="6516688" y="1700213"/>
            <a:ext cx="4905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lnSpc>
                <a:spcPct val="100000"/>
              </a:lnSpc>
            </a:pPr>
            <a:r>
              <a:rPr lang="en-US" altLang="zh-CN" dirty="0">
                <a:solidFill>
                  <a:srgbClr val="FF0000"/>
                </a:solidFill>
              </a:rPr>
              <a:t>D </a:t>
            </a:r>
          </a:p>
        </p:txBody>
      </p:sp>
      <p:sp>
        <p:nvSpPr>
          <p:cNvPr id="105480" name="Rectangle 8"/>
          <p:cNvSpPr>
            <a:spLocks noChangeArrowheads="1"/>
          </p:cNvSpPr>
          <p:nvPr/>
        </p:nvSpPr>
        <p:spPr bwMode="auto">
          <a:xfrm>
            <a:off x="323850" y="4549676"/>
            <a:ext cx="836295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r>
              <a:rPr lang="en-US" altLang="zh-CN" dirty="0">
                <a:solidFill>
                  <a:srgbClr val="0000FF"/>
                </a:solidFill>
              </a:rPr>
              <a:t>[</a:t>
            </a:r>
            <a:r>
              <a:rPr lang="zh-CN" altLang="en-US" dirty="0">
                <a:solidFill>
                  <a:srgbClr val="0000FF"/>
                </a:solidFill>
              </a:rPr>
              <a:t>解析</a:t>
            </a:r>
            <a:r>
              <a:rPr lang="en-US" altLang="zh-CN" dirty="0" smtClean="0">
                <a:solidFill>
                  <a:srgbClr val="0000FF"/>
                </a:solidFill>
              </a:rPr>
              <a:t>]</a:t>
            </a:r>
          </a:p>
          <a:p>
            <a:pPr eaLnBrk="0" hangingPunct="0"/>
            <a:r>
              <a:rPr lang="en-US" altLang="zh-CN" dirty="0">
                <a:solidFill>
                  <a:srgbClr val="0000FF"/>
                </a:solidFill>
              </a:rPr>
              <a:t> </a:t>
            </a:r>
            <a:r>
              <a:rPr lang="en-US" altLang="zh-CN" dirty="0" smtClean="0">
                <a:solidFill>
                  <a:srgbClr val="0000FF"/>
                </a:solidFill>
              </a:rPr>
              <a:t>   </a:t>
            </a:r>
            <a:r>
              <a:rPr lang="zh-CN" altLang="en-US" dirty="0" smtClean="0">
                <a:solidFill>
                  <a:srgbClr val="0000FF"/>
                </a:solidFill>
              </a:rPr>
              <a:t>由</a:t>
            </a:r>
            <a:r>
              <a:rPr lang="zh-CN" altLang="en-US" dirty="0">
                <a:solidFill>
                  <a:srgbClr val="0000FF"/>
                </a:solidFill>
              </a:rPr>
              <a:t>图可知：力的大小相等、方向相反、作用在同一个物体上，可见此操作是为了探究物体在平衡状态下所受的两个力是否作用在同一直线上。 </a:t>
            </a:r>
          </a:p>
        </p:txBody>
      </p:sp>
      <p:pic>
        <p:nvPicPr>
          <p:cNvPr id="3" name="图片 2"/>
          <p:cNvPicPr>
            <a:picLocks noChangeAspect="1"/>
          </p:cNvPicPr>
          <p:nvPr/>
        </p:nvPicPr>
        <p:blipFill>
          <a:blip r:embed="rId3"/>
          <a:stretch>
            <a:fillRect/>
          </a:stretch>
        </p:blipFill>
        <p:spPr>
          <a:xfrm>
            <a:off x="4355976" y="2491527"/>
            <a:ext cx="3574336" cy="210255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5479"/>
                                        </p:tgtEl>
                                        <p:attrNameLst>
                                          <p:attrName>style.visibility</p:attrName>
                                        </p:attrNameLst>
                                      </p:cBhvr>
                                      <p:to>
                                        <p:strVal val="visible"/>
                                      </p:to>
                                    </p:set>
                                    <p:anim calcmode="lin" valueType="num">
                                      <p:cBhvr additive="base">
                                        <p:cTn id="12" dur="500" fill="hold"/>
                                        <p:tgtEl>
                                          <p:spTgt spid="105479"/>
                                        </p:tgtEl>
                                        <p:attrNameLst>
                                          <p:attrName>ppt_x</p:attrName>
                                        </p:attrNameLst>
                                      </p:cBhvr>
                                      <p:tavLst>
                                        <p:tav tm="0">
                                          <p:val>
                                            <p:strVal val="#ppt_x"/>
                                          </p:val>
                                        </p:tav>
                                        <p:tav tm="100000">
                                          <p:val>
                                            <p:strVal val="#ppt_x"/>
                                          </p:val>
                                        </p:tav>
                                      </p:tavLst>
                                    </p:anim>
                                    <p:anim calcmode="lin" valueType="num">
                                      <p:cBhvr additive="base">
                                        <p:cTn id="13" dur="500" fill="hold"/>
                                        <p:tgtEl>
                                          <p:spTgt spid="10547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05480"/>
                                        </p:tgtEl>
                                        <p:attrNameLst>
                                          <p:attrName>style.visibility</p:attrName>
                                        </p:attrNameLst>
                                      </p:cBhvr>
                                      <p:to>
                                        <p:strVal val="visible"/>
                                      </p:to>
                                    </p:set>
                                    <p:animEffect transition="in" filter="checkerboard(across)">
                                      <p:cBhvr>
                                        <p:cTn id="18" dur="500"/>
                                        <p:tgtEl>
                                          <p:spTgt spid="105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p:bldP spid="10548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p:cNvSpPr>
            <a:spLocks noChangeArrowheads="1"/>
          </p:cNvSpPr>
          <p:nvPr/>
        </p:nvSpPr>
        <p:spPr bwMode="auto">
          <a:xfrm>
            <a:off x="323850" y="332656"/>
            <a:ext cx="8497888"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r>
              <a:rPr lang="en-US" altLang="zh-CN" dirty="0"/>
              <a:t>7</a:t>
            </a:r>
            <a:r>
              <a:rPr lang="zh-CN" altLang="en-US" dirty="0"/>
              <a:t>．如图</a:t>
            </a:r>
            <a:r>
              <a:rPr lang="en-US" altLang="zh-CN" dirty="0"/>
              <a:t>7</a:t>
            </a:r>
            <a:r>
              <a:rPr lang="zh-CN" altLang="en-US" dirty="0"/>
              <a:t>－</a:t>
            </a:r>
            <a:r>
              <a:rPr lang="en-US" altLang="zh-CN" dirty="0"/>
              <a:t>T</a:t>
            </a:r>
            <a:r>
              <a:rPr lang="zh-CN" altLang="en-US" dirty="0"/>
              <a:t>－</a:t>
            </a:r>
            <a:r>
              <a:rPr lang="en-US" altLang="zh-CN" dirty="0"/>
              <a:t>10</a:t>
            </a:r>
            <a:r>
              <a:rPr lang="zh-CN" altLang="en-US" dirty="0"/>
              <a:t>所示，用</a:t>
            </a:r>
            <a:r>
              <a:rPr lang="en-US" altLang="zh-CN" dirty="0"/>
              <a:t>F</a:t>
            </a:r>
            <a:r>
              <a:rPr lang="zh-CN" altLang="en-US" dirty="0"/>
              <a:t>＝</a:t>
            </a:r>
            <a:r>
              <a:rPr lang="en-US" altLang="zh-CN" dirty="0" smtClean="0"/>
              <a:t>6N</a:t>
            </a:r>
            <a:r>
              <a:rPr lang="zh-CN" altLang="en-US" dirty="0"/>
              <a:t>水平向右的拉力匀速拉动物块</a:t>
            </a:r>
            <a:r>
              <a:rPr lang="en-US" altLang="zh-CN" dirty="0"/>
              <a:t>A</a:t>
            </a:r>
            <a:r>
              <a:rPr lang="zh-CN" altLang="en-US" dirty="0"/>
              <a:t>时，物块</a:t>
            </a:r>
            <a:r>
              <a:rPr lang="en-US" altLang="zh-CN" dirty="0"/>
              <a:t>B</a:t>
            </a:r>
            <a:r>
              <a:rPr lang="zh-CN" altLang="en-US" dirty="0"/>
              <a:t>静止不动，此时弹簧测力计的示数为</a:t>
            </a:r>
            <a:r>
              <a:rPr lang="en-US" altLang="zh-CN" dirty="0" smtClean="0"/>
              <a:t>4N</a:t>
            </a:r>
            <a:r>
              <a:rPr lang="zh-CN" altLang="en-US" dirty="0"/>
              <a:t>，则物块</a:t>
            </a:r>
            <a:r>
              <a:rPr lang="en-US" altLang="zh-CN" dirty="0"/>
              <a:t>B</a:t>
            </a:r>
            <a:r>
              <a:rPr lang="zh-CN" altLang="en-US" dirty="0"/>
              <a:t>所受摩擦力的大小及方向</a:t>
            </a:r>
            <a:r>
              <a:rPr lang="zh-CN" altLang="en-US" dirty="0" smtClean="0"/>
              <a:t>为（</a:t>
            </a:r>
            <a:r>
              <a:rPr lang="zh-CN" altLang="en-US" dirty="0"/>
              <a:t>　　</a:t>
            </a:r>
            <a:r>
              <a:rPr lang="zh-CN" altLang="en-US" dirty="0" smtClean="0"/>
              <a:t>）</a:t>
            </a:r>
            <a:endParaRPr lang="en-US" altLang="zh-CN" dirty="0"/>
          </a:p>
          <a:p>
            <a:pPr eaLnBrk="0" hangingPunct="0"/>
            <a:r>
              <a:rPr lang="en-US" altLang="zh-CN" dirty="0"/>
              <a:t>A</a:t>
            </a:r>
            <a:r>
              <a:rPr lang="zh-CN" altLang="en-US" dirty="0"/>
              <a:t>．</a:t>
            </a:r>
            <a:r>
              <a:rPr lang="en-US" altLang="zh-CN" dirty="0" smtClean="0"/>
              <a:t>4N</a:t>
            </a:r>
            <a:r>
              <a:rPr lang="zh-CN" altLang="en-US" dirty="0"/>
              <a:t>，向左  </a:t>
            </a:r>
            <a:r>
              <a:rPr lang="en-US" altLang="zh-CN" dirty="0"/>
              <a:t>B</a:t>
            </a:r>
            <a:r>
              <a:rPr lang="zh-CN" altLang="en-US" dirty="0"/>
              <a:t>．</a:t>
            </a:r>
            <a:r>
              <a:rPr lang="en-US" altLang="zh-CN" dirty="0" smtClean="0"/>
              <a:t>4N</a:t>
            </a:r>
            <a:r>
              <a:rPr lang="zh-CN" altLang="en-US" dirty="0"/>
              <a:t>，向右</a:t>
            </a:r>
          </a:p>
          <a:p>
            <a:pPr eaLnBrk="0" hangingPunct="0"/>
            <a:r>
              <a:rPr lang="en-US" altLang="zh-CN" dirty="0"/>
              <a:t>C</a:t>
            </a:r>
            <a:r>
              <a:rPr lang="zh-CN" altLang="en-US" dirty="0"/>
              <a:t>．</a:t>
            </a:r>
            <a:r>
              <a:rPr lang="en-US" altLang="zh-CN" dirty="0" smtClean="0"/>
              <a:t>6N</a:t>
            </a:r>
            <a:r>
              <a:rPr lang="zh-CN" altLang="en-US" dirty="0"/>
              <a:t>，向右  </a:t>
            </a:r>
            <a:r>
              <a:rPr lang="en-US" altLang="zh-CN" dirty="0"/>
              <a:t>D</a:t>
            </a:r>
            <a:r>
              <a:rPr lang="zh-CN" altLang="en-US" dirty="0"/>
              <a:t>．</a:t>
            </a:r>
            <a:r>
              <a:rPr lang="en-US" altLang="zh-CN" dirty="0" smtClean="0"/>
              <a:t>6N</a:t>
            </a:r>
            <a:r>
              <a:rPr lang="zh-CN" altLang="en-US" dirty="0"/>
              <a:t>，向左</a:t>
            </a:r>
          </a:p>
          <a:p>
            <a:pPr eaLnBrk="0" hangingPunct="0"/>
            <a:endParaRPr lang="en-US" altLang="zh-CN" dirty="0"/>
          </a:p>
        </p:txBody>
      </p:sp>
      <p:sp>
        <p:nvSpPr>
          <p:cNvPr id="134150" name="Rectangle 6"/>
          <p:cNvSpPr>
            <a:spLocks noChangeArrowheads="1"/>
          </p:cNvSpPr>
          <p:nvPr/>
        </p:nvSpPr>
        <p:spPr bwMode="auto">
          <a:xfrm>
            <a:off x="6083300" y="4076700"/>
            <a:ext cx="18732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lnSpc>
                <a:spcPct val="100000"/>
              </a:lnSpc>
            </a:pPr>
            <a:r>
              <a:rPr lang="zh-CN" altLang="en-US" dirty="0"/>
              <a:t>图</a:t>
            </a:r>
            <a:r>
              <a:rPr lang="en-US" altLang="zh-CN" dirty="0"/>
              <a:t>7</a:t>
            </a:r>
            <a:r>
              <a:rPr lang="zh-CN" altLang="en-US" dirty="0"/>
              <a:t>－</a:t>
            </a:r>
            <a:r>
              <a:rPr lang="en-US" altLang="zh-CN" i="1" dirty="0"/>
              <a:t>T</a:t>
            </a:r>
            <a:r>
              <a:rPr lang="zh-CN" altLang="en-US" dirty="0"/>
              <a:t>－</a:t>
            </a:r>
            <a:r>
              <a:rPr lang="en-US" altLang="zh-CN" dirty="0"/>
              <a:t>10 </a:t>
            </a:r>
          </a:p>
        </p:txBody>
      </p:sp>
      <p:sp>
        <p:nvSpPr>
          <p:cNvPr id="134151" name="Rectangle 7"/>
          <p:cNvSpPr>
            <a:spLocks noChangeArrowheads="1"/>
          </p:cNvSpPr>
          <p:nvPr/>
        </p:nvSpPr>
        <p:spPr bwMode="auto">
          <a:xfrm>
            <a:off x="4499992" y="1511735"/>
            <a:ext cx="3381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lnSpc>
                <a:spcPct val="100000"/>
              </a:lnSpc>
            </a:pPr>
            <a:r>
              <a:rPr lang="en-US" altLang="zh-CN" dirty="0">
                <a:solidFill>
                  <a:srgbClr val="FF0000"/>
                </a:solidFill>
              </a:rPr>
              <a:t>B</a:t>
            </a:r>
          </a:p>
        </p:txBody>
      </p:sp>
      <p:sp>
        <p:nvSpPr>
          <p:cNvPr id="134152" name="Rectangle 8"/>
          <p:cNvSpPr>
            <a:spLocks noChangeArrowheads="1"/>
          </p:cNvSpPr>
          <p:nvPr/>
        </p:nvSpPr>
        <p:spPr bwMode="auto">
          <a:xfrm>
            <a:off x="323850" y="3972898"/>
            <a:ext cx="8712646"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r>
              <a:rPr lang="en-US" altLang="zh-CN" dirty="0">
                <a:solidFill>
                  <a:srgbClr val="0000FF"/>
                </a:solidFill>
              </a:rPr>
              <a:t>[</a:t>
            </a:r>
            <a:r>
              <a:rPr lang="zh-CN" altLang="en-US" dirty="0">
                <a:solidFill>
                  <a:srgbClr val="0000FF"/>
                </a:solidFill>
              </a:rPr>
              <a:t>解析</a:t>
            </a:r>
            <a:r>
              <a:rPr lang="en-US" altLang="zh-CN" dirty="0" smtClean="0">
                <a:solidFill>
                  <a:srgbClr val="0000FF"/>
                </a:solidFill>
              </a:rPr>
              <a:t>]</a:t>
            </a:r>
          </a:p>
          <a:p>
            <a:pPr eaLnBrk="0" hangingPunct="0"/>
            <a:r>
              <a:rPr lang="zh-CN" altLang="en-US" dirty="0" smtClean="0">
                <a:solidFill>
                  <a:srgbClr val="0000FF"/>
                </a:solidFill>
              </a:rPr>
              <a:t>    本题</a:t>
            </a:r>
            <a:r>
              <a:rPr lang="zh-CN" altLang="en-US" dirty="0">
                <a:solidFill>
                  <a:srgbClr val="0000FF"/>
                </a:solidFill>
              </a:rPr>
              <a:t>考查二力平衡的知识。用</a:t>
            </a:r>
            <a:r>
              <a:rPr lang="en-US" altLang="zh-CN" dirty="0">
                <a:solidFill>
                  <a:srgbClr val="0000FF"/>
                </a:solidFill>
              </a:rPr>
              <a:t>F</a:t>
            </a:r>
            <a:r>
              <a:rPr lang="zh-CN" altLang="en-US" dirty="0">
                <a:solidFill>
                  <a:srgbClr val="0000FF"/>
                </a:solidFill>
              </a:rPr>
              <a:t>＝</a:t>
            </a:r>
            <a:r>
              <a:rPr lang="en-US" altLang="zh-CN" dirty="0" smtClean="0">
                <a:solidFill>
                  <a:srgbClr val="0000FF"/>
                </a:solidFill>
              </a:rPr>
              <a:t>6N</a:t>
            </a:r>
            <a:r>
              <a:rPr lang="zh-CN" altLang="en-US" dirty="0">
                <a:solidFill>
                  <a:srgbClr val="0000FF"/>
                </a:solidFill>
              </a:rPr>
              <a:t>水平向右的拉力匀速拉动物块</a:t>
            </a:r>
            <a:r>
              <a:rPr lang="en-US" altLang="zh-CN" dirty="0">
                <a:solidFill>
                  <a:srgbClr val="0000FF"/>
                </a:solidFill>
              </a:rPr>
              <a:t>A</a:t>
            </a:r>
            <a:r>
              <a:rPr lang="zh-CN" altLang="en-US" dirty="0">
                <a:solidFill>
                  <a:srgbClr val="0000FF"/>
                </a:solidFill>
              </a:rPr>
              <a:t>时，物块</a:t>
            </a:r>
            <a:r>
              <a:rPr lang="en-US" altLang="zh-CN" dirty="0">
                <a:solidFill>
                  <a:srgbClr val="0000FF"/>
                </a:solidFill>
              </a:rPr>
              <a:t>B</a:t>
            </a:r>
            <a:r>
              <a:rPr lang="zh-CN" altLang="en-US" dirty="0">
                <a:solidFill>
                  <a:srgbClr val="0000FF"/>
                </a:solidFill>
              </a:rPr>
              <a:t>静止不动，此时弹簧测力计的示数为</a:t>
            </a:r>
            <a:r>
              <a:rPr lang="en-US" altLang="zh-CN" dirty="0" smtClean="0">
                <a:solidFill>
                  <a:srgbClr val="0000FF"/>
                </a:solidFill>
              </a:rPr>
              <a:t>4N</a:t>
            </a:r>
            <a:r>
              <a:rPr lang="zh-CN" altLang="en-US" dirty="0">
                <a:solidFill>
                  <a:srgbClr val="0000FF"/>
                </a:solidFill>
              </a:rPr>
              <a:t>，说明物块</a:t>
            </a:r>
            <a:r>
              <a:rPr lang="en-US" altLang="zh-CN" dirty="0">
                <a:solidFill>
                  <a:srgbClr val="0000FF"/>
                </a:solidFill>
              </a:rPr>
              <a:t>B</a:t>
            </a:r>
            <a:r>
              <a:rPr lang="zh-CN" altLang="en-US" dirty="0">
                <a:solidFill>
                  <a:srgbClr val="0000FF"/>
                </a:solidFill>
              </a:rPr>
              <a:t>所受到的摩擦力大小为</a:t>
            </a:r>
            <a:r>
              <a:rPr lang="en-US" altLang="zh-CN" dirty="0" smtClean="0">
                <a:solidFill>
                  <a:srgbClr val="0000FF"/>
                </a:solidFill>
              </a:rPr>
              <a:t>4N</a:t>
            </a:r>
            <a:r>
              <a:rPr lang="zh-CN" altLang="en-US" dirty="0">
                <a:solidFill>
                  <a:srgbClr val="0000FF"/>
                </a:solidFill>
              </a:rPr>
              <a:t>；弹簧测力计向左拉物块</a:t>
            </a:r>
            <a:r>
              <a:rPr lang="en-US" altLang="zh-CN" dirty="0">
                <a:solidFill>
                  <a:srgbClr val="0000FF"/>
                </a:solidFill>
              </a:rPr>
              <a:t>B</a:t>
            </a:r>
            <a:r>
              <a:rPr lang="zh-CN" altLang="en-US" dirty="0">
                <a:solidFill>
                  <a:srgbClr val="0000FF"/>
                </a:solidFill>
              </a:rPr>
              <a:t>，物块</a:t>
            </a:r>
            <a:r>
              <a:rPr lang="en-US" altLang="zh-CN" dirty="0">
                <a:solidFill>
                  <a:srgbClr val="0000FF"/>
                </a:solidFill>
              </a:rPr>
              <a:t>B</a:t>
            </a:r>
            <a:r>
              <a:rPr lang="zh-CN" altLang="en-US" dirty="0">
                <a:solidFill>
                  <a:srgbClr val="0000FF"/>
                </a:solidFill>
              </a:rPr>
              <a:t>所受摩擦力的方向向右，故选</a:t>
            </a:r>
            <a:r>
              <a:rPr lang="en-US" altLang="zh-CN" dirty="0">
                <a:solidFill>
                  <a:srgbClr val="0000FF"/>
                </a:solidFill>
              </a:rPr>
              <a:t>B</a:t>
            </a:r>
            <a:r>
              <a:rPr lang="zh-CN" altLang="en-US" dirty="0">
                <a:solidFill>
                  <a:srgbClr val="0000FF"/>
                </a:solidFill>
              </a:rPr>
              <a:t>。</a:t>
            </a:r>
          </a:p>
        </p:txBody>
      </p:sp>
      <p:sp>
        <p:nvSpPr>
          <p:cNvPr id="38918" name="Rectangle 12"/>
          <p:cNvSpPr>
            <a:spLocks noChangeArrowheads="1"/>
          </p:cNvSpPr>
          <p:nvPr/>
        </p:nvSpPr>
        <p:spPr bwMode="auto">
          <a:xfrm>
            <a:off x="0" y="314801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endParaRPr lang="zh-CN" altLang="en-US"/>
          </a:p>
        </p:txBody>
      </p:sp>
      <p:pic>
        <p:nvPicPr>
          <p:cNvPr id="2" name="图片 1"/>
          <p:cNvPicPr>
            <a:picLocks noChangeAspect="1"/>
          </p:cNvPicPr>
          <p:nvPr/>
        </p:nvPicPr>
        <p:blipFill>
          <a:blip r:embed="rId2"/>
          <a:stretch>
            <a:fillRect/>
          </a:stretch>
        </p:blipFill>
        <p:spPr>
          <a:xfrm>
            <a:off x="5364088" y="2653744"/>
            <a:ext cx="3083034" cy="137533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4148"/>
                                        </p:tgtEl>
                                        <p:attrNameLst>
                                          <p:attrName>style.visibility</p:attrName>
                                        </p:attrNameLst>
                                      </p:cBhvr>
                                      <p:to>
                                        <p:strVal val="visible"/>
                                      </p:to>
                                    </p:set>
                                    <p:animEffect transition="in" filter="barn(inVertical)">
                                      <p:cBhvr>
                                        <p:cTn id="7" dur="500"/>
                                        <p:tgtEl>
                                          <p:spTgt spid="13414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4150"/>
                                        </p:tgtEl>
                                        <p:attrNameLst>
                                          <p:attrName>style.visibility</p:attrName>
                                        </p:attrNameLst>
                                      </p:cBhvr>
                                      <p:to>
                                        <p:strVal val="visible"/>
                                      </p:to>
                                    </p:set>
                                    <p:animEffect transition="in" filter="barn(inVertical)">
                                      <p:cBhvr>
                                        <p:cTn id="11" dur="500"/>
                                        <p:tgtEl>
                                          <p:spTgt spid="13415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34151"/>
                                        </p:tgtEl>
                                        <p:attrNameLst>
                                          <p:attrName>style.visibility</p:attrName>
                                        </p:attrNameLst>
                                      </p:cBhvr>
                                      <p:to>
                                        <p:strVal val="visible"/>
                                      </p:to>
                                    </p:set>
                                    <p:anim calcmode="lin" valueType="num">
                                      <p:cBhvr additive="base">
                                        <p:cTn id="16" dur="500" fill="hold"/>
                                        <p:tgtEl>
                                          <p:spTgt spid="134151"/>
                                        </p:tgtEl>
                                        <p:attrNameLst>
                                          <p:attrName>ppt_x</p:attrName>
                                        </p:attrNameLst>
                                      </p:cBhvr>
                                      <p:tavLst>
                                        <p:tav tm="0">
                                          <p:val>
                                            <p:strVal val="#ppt_x"/>
                                          </p:val>
                                        </p:tav>
                                        <p:tav tm="100000">
                                          <p:val>
                                            <p:strVal val="#ppt_x"/>
                                          </p:val>
                                        </p:tav>
                                      </p:tavLst>
                                    </p:anim>
                                    <p:anim calcmode="lin" valueType="num">
                                      <p:cBhvr additive="base">
                                        <p:cTn id="17" dur="500" fill="hold"/>
                                        <p:tgtEl>
                                          <p:spTgt spid="13415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4152"/>
                                        </p:tgtEl>
                                        <p:attrNameLst>
                                          <p:attrName>style.visibility</p:attrName>
                                        </p:attrNameLst>
                                      </p:cBhvr>
                                      <p:to>
                                        <p:strVal val="visible"/>
                                      </p:to>
                                    </p:set>
                                    <p:animEffect transition="in" filter="checkerboard(across)">
                                      <p:cBhvr>
                                        <p:cTn id="22" dur="500"/>
                                        <p:tgtEl>
                                          <p:spTgt spid="134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p:bldP spid="134150" grpId="0"/>
      <p:bldP spid="134151" grpId="0"/>
      <p:bldP spid="13415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35171" name="Rectangle 3"/>
          <p:cNvSpPr>
            <a:spLocks noChangeArrowheads="1"/>
          </p:cNvSpPr>
          <p:nvPr/>
        </p:nvSpPr>
        <p:spPr bwMode="auto">
          <a:xfrm>
            <a:off x="395288" y="1677998"/>
            <a:ext cx="8497887"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r>
              <a:rPr lang="en-US" altLang="zh-CN" dirty="0"/>
              <a:t>8</a:t>
            </a:r>
            <a:r>
              <a:rPr lang="zh-CN" altLang="en-US" dirty="0"/>
              <a:t>．一块黑板擦放在水平讲台面上，以下关于这块黑板擦所涉及的物理知识的叙述中，说法正确的</a:t>
            </a:r>
            <a:r>
              <a:rPr lang="zh-CN" altLang="en-US" dirty="0" smtClean="0"/>
              <a:t>是（</a:t>
            </a:r>
            <a:r>
              <a:rPr lang="zh-CN" altLang="en-US" dirty="0"/>
              <a:t>　　</a:t>
            </a:r>
            <a:r>
              <a:rPr lang="zh-CN" altLang="en-US" dirty="0" smtClean="0"/>
              <a:t>）</a:t>
            </a:r>
            <a:endParaRPr lang="en-US" altLang="zh-CN" dirty="0"/>
          </a:p>
          <a:p>
            <a:pPr eaLnBrk="0" hangingPunct="0"/>
            <a:r>
              <a:rPr lang="en-US" altLang="zh-CN" dirty="0"/>
              <a:t>A</a:t>
            </a:r>
            <a:r>
              <a:rPr lang="zh-CN" altLang="en-US" dirty="0"/>
              <a:t>．它受到的重力和讲台对它的支持力是一对平衡力</a:t>
            </a:r>
          </a:p>
          <a:p>
            <a:pPr eaLnBrk="0" hangingPunct="0"/>
            <a:r>
              <a:rPr lang="en-US" altLang="zh-CN" dirty="0"/>
              <a:t>B</a:t>
            </a:r>
            <a:r>
              <a:rPr lang="zh-CN" altLang="en-US" dirty="0"/>
              <a:t>．它所受的力有三个且合力为零</a:t>
            </a:r>
          </a:p>
          <a:p>
            <a:pPr eaLnBrk="0" hangingPunct="0"/>
            <a:r>
              <a:rPr lang="en-US" altLang="zh-CN" dirty="0"/>
              <a:t>C</a:t>
            </a:r>
            <a:r>
              <a:rPr lang="zh-CN" altLang="en-US" dirty="0"/>
              <a:t>．它对桌面的压力不等于它的重力</a:t>
            </a:r>
          </a:p>
          <a:p>
            <a:pPr eaLnBrk="0" hangingPunct="0"/>
            <a:r>
              <a:rPr lang="en-US" altLang="zh-CN" dirty="0"/>
              <a:t>D</a:t>
            </a:r>
            <a:r>
              <a:rPr lang="zh-CN" altLang="en-US" dirty="0"/>
              <a:t>．它对讲台的压力和讲台对它的支持力是一对平衡力</a:t>
            </a:r>
          </a:p>
          <a:p>
            <a:pPr eaLnBrk="0" hangingPunct="0"/>
            <a:endParaRPr lang="en-US" altLang="zh-CN" dirty="0"/>
          </a:p>
        </p:txBody>
      </p:sp>
      <p:sp>
        <p:nvSpPr>
          <p:cNvPr id="135173" name="Rectangle 5"/>
          <p:cNvSpPr>
            <a:spLocks noChangeArrowheads="1"/>
          </p:cNvSpPr>
          <p:nvPr/>
        </p:nvSpPr>
        <p:spPr bwMode="auto">
          <a:xfrm>
            <a:off x="6156176" y="2420888"/>
            <a:ext cx="3381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lnSpc>
                <a:spcPct val="100000"/>
              </a:lnSpc>
            </a:pPr>
            <a:r>
              <a:rPr lang="en-US" altLang="zh-CN">
                <a:solidFill>
                  <a:srgbClr val="FF0000"/>
                </a:solidFill>
              </a:rPr>
              <a:t>A</a:t>
            </a:r>
          </a:p>
        </p:txBody>
      </p:sp>
      <p:sp>
        <p:nvSpPr>
          <p:cNvPr id="39941" name="Rectangle 7"/>
          <p:cNvSpPr>
            <a:spLocks noChangeArrowheads="1"/>
          </p:cNvSpPr>
          <p:nvPr/>
        </p:nvSpPr>
        <p:spPr bwMode="auto">
          <a:xfrm>
            <a:off x="0" y="314801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5171"/>
                                        </p:tgtEl>
                                        <p:attrNameLst>
                                          <p:attrName>style.visibility</p:attrName>
                                        </p:attrNameLst>
                                      </p:cBhvr>
                                      <p:to>
                                        <p:strVal val="visible"/>
                                      </p:to>
                                    </p:set>
                                    <p:animEffect transition="in" filter="barn(inVertical)">
                                      <p:cBhvr>
                                        <p:cTn id="7" dur="500"/>
                                        <p:tgtEl>
                                          <p:spTgt spid="13517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5173"/>
                                        </p:tgtEl>
                                        <p:attrNameLst>
                                          <p:attrName>style.visibility</p:attrName>
                                        </p:attrNameLst>
                                      </p:cBhvr>
                                      <p:to>
                                        <p:strVal val="visible"/>
                                      </p:to>
                                    </p:set>
                                    <p:anim calcmode="lin" valueType="num">
                                      <p:cBhvr additive="base">
                                        <p:cTn id="12" dur="500" fill="hold"/>
                                        <p:tgtEl>
                                          <p:spTgt spid="135173"/>
                                        </p:tgtEl>
                                        <p:attrNameLst>
                                          <p:attrName>ppt_x</p:attrName>
                                        </p:attrNameLst>
                                      </p:cBhvr>
                                      <p:tavLst>
                                        <p:tav tm="0">
                                          <p:val>
                                            <p:strVal val="#ppt_x"/>
                                          </p:val>
                                        </p:tav>
                                        <p:tav tm="100000">
                                          <p:val>
                                            <p:strVal val="#ppt_x"/>
                                          </p:val>
                                        </p:tav>
                                      </p:tavLst>
                                    </p:anim>
                                    <p:anim calcmode="lin" valueType="num">
                                      <p:cBhvr additive="base">
                                        <p:cTn id="13" dur="500" fill="hold"/>
                                        <p:tgtEl>
                                          <p:spTgt spid="135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p:bldP spid="13517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36195" name="Rectangle 3"/>
          <p:cNvSpPr>
            <a:spLocks noChangeArrowheads="1"/>
          </p:cNvSpPr>
          <p:nvPr/>
        </p:nvSpPr>
        <p:spPr bwMode="auto">
          <a:xfrm>
            <a:off x="251520" y="1052736"/>
            <a:ext cx="8496300"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r>
              <a:rPr lang="en-US" altLang="zh-CN" dirty="0">
                <a:solidFill>
                  <a:srgbClr val="0000FF"/>
                </a:solidFill>
              </a:rPr>
              <a:t>[</a:t>
            </a:r>
            <a:r>
              <a:rPr lang="zh-CN" altLang="en-US" dirty="0">
                <a:solidFill>
                  <a:srgbClr val="0000FF"/>
                </a:solidFill>
              </a:rPr>
              <a:t>解析</a:t>
            </a:r>
            <a:r>
              <a:rPr lang="en-US" altLang="zh-CN" dirty="0" smtClean="0">
                <a:solidFill>
                  <a:srgbClr val="0000FF"/>
                </a:solidFill>
              </a:rPr>
              <a:t>]</a:t>
            </a:r>
          </a:p>
          <a:p>
            <a:pPr eaLnBrk="0" hangingPunct="0"/>
            <a:r>
              <a:rPr lang="en-US" altLang="zh-CN" dirty="0">
                <a:solidFill>
                  <a:srgbClr val="0000FF"/>
                </a:solidFill>
              </a:rPr>
              <a:t> </a:t>
            </a:r>
            <a:r>
              <a:rPr lang="en-US" altLang="zh-CN" dirty="0" smtClean="0">
                <a:solidFill>
                  <a:srgbClr val="0000FF"/>
                </a:solidFill>
              </a:rPr>
              <a:t>   </a:t>
            </a:r>
            <a:r>
              <a:rPr lang="zh-CN" altLang="en-US" dirty="0" smtClean="0">
                <a:solidFill>
                  <a:srgbClr val="0000FF"/>
                </a:solidFill>
              </a:rPr>
              <a:t>黑板擦</a:t>
            </a:r>
            <a:r>
              <a:rPr lang="zh-CN" altLang="en-US" dirty="0">
                <a:solidFill>
                  <a:srgbClr val="0000FF"/>
                </a:solidFill>
              </a:rPr>
              <a:t>受到的重力和讲台对它的支持力大小相等、方向相反、作用在同一直线上、作用在同一物体上，符合二力平衡条件，是一对平衡力，故</a:t>
            </a:r>
            <a:r>
              <a:rPr lang="en-US" altLang="zh-CN" dirty="0">
                <a:solidFill>
                  <a:srgbClr val="0000FF"/>
                </a:solidFill>
              </a:rPr>
              <a:t>A</a:t>
            </a:r>
            <a:r>
              <a:rPr lang="zh-CN" altLang="en-US" dirty="0">
                <a:solidFill>
                  <a:srgbClr val="0000FF"/>
                </a:solidFill>
              </a:rPr>
              <a:t>正确。黑板擦只受到竖直向下的重力和竖直向上的支持力，故</a:t>
            </a:r>
            <a:r>
              <a:rPr lang="en-US" altLang="zh-CN" dirty="0">
                <a:solidFill>
                  <a:srgbClr val="0000FF"/>
                </a:solidFill>
              </a:rPr>
              <a:t>B</a:t>
            </a:r>
            <a:r>
              <a:rPr lang="zh-CN" altLang="en-US" dirty="0">
                <a:solidFill>
                  <a:srgbClr val="0000FF"/>
                </a:solidFill>
              </a:rPr>
              <a:t>错。黑板擦对水平桌面的压力和自身的重力相等，故</a:t>
            </a:r>
            <a:r>
              <a:rPr lang="en-US" altLang="zh-CN" dirty="0">
                <a:solidFill>
                  <a:srgbClr val="0000FF"/>
                </a:solidFill>
              </a:rPr>
              <a:t>C</a:t>
            </a:r>
            <a:r>
              <a:rPr lang="zh-CN" altLang="en-US" dirty="0">
                <a:solidFill>
                  <a:srgbClr val="0000FF"/>
                </a:solidFill>
              </a:rPr>
              <a:t>错。黑板擦对讲台的压力和讲台对它的支持力大小相等、方向相反、作用在同一直线上、作用在两个物体上，两个力是一对相互作用力，故</a:t>
            </a:r>
            <a:r>
              <a:rPr lang="en-US" altLang="zh-CN" dirty="0">
                <a:solidFill>
                  <a:srgbClr val="0000FF"/>
                </a:solidFill>
              </a:rPr>
              <a:t>D</a:t>
            </a:r>
            <a:r>
              <a:rPr lang="zh-CN" altLang="en-US" dirty="0">
                <a:solidFill>
                  <a:srgbClr val="0000FF"/>
                </a:solidFill>
              </a:rPr>
              <a:t>错。</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36195"/>
                                        </p:tgtEl>
                                        <p:attrNameLst>
                                          <p:attrName>style.visibility</p:attrName>
                                        </p:attrNameLst>
                                      </p:cBhvr>
                                      <p:to>
                                        <p:strVal val="visible"/>
                                      </p:to>
                                    </p:set>
                                    <p:animEffect transition="in" filter="checkerboard(across)">
                                      <p:cBhvr>
                                        <p:cTn id="7" dur="500"/>
                                        <p:tgtEl>
                                          <p:spTgt spid="136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121" name="Group 25"/>
          <p:cNvGraphicFramePr>
            <a:graphicFrameLocks noGrp="1"/>
          </p:cNvGraphicFramePr>
          <p:nvPr/>
        </p:nvGraphicFramePr>
        <p:xfrm>
          <a:off x="250825" y="1196975"/>
          <a:ext cx="8713788" cy="5540416"/>
        </p:xfrm>
        <a:graphic>
          <a:graphicData uri="http://schemas.openxmlformats.org/drawingml/2006/table">
            <a:tbl>
              <a:tblPr/>
              <a:tblGrid>
                <a:gridCol w="2406650"/>
                <a:gridCol w="6307138"/>
              </a:tblGrid>
              <a:tr h="622264">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关键词</a:t>
                      </a:r>
                      <a:endPar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诠释</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913">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一切</a:t>
                      </a:r>
                      <a:r>
                        <a:rPr kumimoji="0" lang="zh-CN" altLang="en-US"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说明该规律对于所有物体都是普遍适用的，不是特殊现象</a:t>
                      </a:r>
                      <a:endPar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130">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没有受到外力作用</a:t>
                      </a: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它包含两种意思：一是该物体确实没有受到任何力的作用，这是一种理想化的情况，实际上，不受任何外力作用的物体是不存在的；二是物体所受的力相互抵消，即等效于不受任何外力作用时的效果</a:t>
                      </a:r>
                      <a:endParaRPr kumimoji="0" lang="zh-CN" altLang="en-US" sz="22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0677">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总</a:t>
                      </a:r>
                      <a:r>
                        <a:rPr kumimoji="0" lang="zh-CN" altLang="en-US"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指的是总是这样，没有例外</a:t>
                      </a:r>
                      <a:endPar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4391">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或</a:t>
                      </a: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含义是指两种状态必具其一，不能同时存在，即静止的物体不受力的作用时保持静止状态，运动的物体不受力的作用时保持匀速直线运动状态</a:t>
                      </a:r>
                      <a:endParaRPr kumimoji="0" lang="zh-CN" altLang="en-US" sz="2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2121"/>
                                        </p:tgtEl>
                                        <p:attrNameLst>
                                          <p:attrName>style.visibility</p:attrName>
                                        </p:attrNameLst>
                                      </p:cBhvr>
                                      <p:to>
                                        <p:strVal val="visible"/>
                                      </p:to>
                                    </p:set>
                                    <p:anim calcmode="lin" valueType="num">
                                      <p:cBhvr additive="base">
                                        <p:cTn id="7" dur="500" fill="hold"/>
                                        <p:tgtEl>
                                          <p:spTgt spid="132121"/>
                                        </p:tgtEl>
                                        <p:attrNameLst>
                                          <p:attrName>ppt_x</p:attrName>
                                        </p:attrNameLst>
                                      </p:cBhvr>
                                      <p:tavLst>
                                        <p:tav tm="0">
                                          <p:val>
                                            <p:strVal val="#ppt_x"/>
                                          </p:val>
                                        </p:tav>
                                        <p:tav tm="100000">
                                          <p:val>
                                            <p:strVal val="#ppt_x"/>
                                          </p:val>
                                        </p:tav>
                                      </p:tavLst>
                                    </p:anim>
                                    <p:anim calcmode="lin" valueType="num">
                                      <p:cBhvr additive="base">
                                        <p:cTn id="8" dur="500" fill="hold"/>
                                        <p:tgtEl>
                                          <p:spTgt spid="132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8"/>
          <p:cNvSpPr txBox="1">
            <a:spLocks noChangeArrowheads="1"/>
          </p:cNvSpPr>
          <p:nvPr/>
        </p:nvSpPr>
        <p:spPr bwMode="auto">
          <a:xfrm>
            <a:off x="683568" y="2132856"/>
            <a:ext cx="7839075"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lgn="ctr">
              <a:lnSpc>
                <a:spcPct val="100000"/>
              </a:lnSpc>
            </a:pPr>
            <a:r>
              <a:rPr lang="zh-CN" altLang="en-US" sz="4400" dirty="0" smtClean="0">
                <a:latin typeface="+mj-ea"/>
                <a:ea typeface="+mj-ea"/>
              </a:rPr>
              <a:t>谢    谢</a:t>
            </a:r>
            <a:endParaRPr lang="zh-CN" altLang="en-US" sz="4400" dirty="0">
              <a:latin typeface="+mj-ea"/>
              <a:ea typeface="+mj-ea"/>
            </a:endParaRPr>
          </a:p>
        </p:txBody>
      </p:sp>
    </p:spTree>
    <p:custDataLst>
      <p:tags r:id="rId1"/>
    </p:custData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8715" name="Rectangle 43"/>
          <p:cNvSpPr>
            <a:spLocks noChangeArrowheads="1"/>
          </p:cNvSpPr>
          <p:nvPr/>
        </p:nvSpPr>
        <p:spPr bwMode="auto">
          <a:xfrm>
            <a:off x="395288" y="1886715"/>
            <a:ext cx="8286750"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r>
              <a:rPr lang="en-US" altLang="zh-CN" dirty="0"/>
              <a:t>[</a:t>
            </a:r>
            <a:r>
              <a:rPr lang="en-US" altLang="zh-CN" dirty="0" err="1"/>
              <a:t>注意</a:t>
            </a:r>
            <a:r>
              <a:rPr lang="en-US" altLang="zh-CN" dirty="0" smtClean="0"/>
              <a:t>]</a:t>
            </a:r>
          </a:p>
          <a:p>
            <a:r>
              <a:rPr lang="en-US" altLang="zh-CN" dirty="0"/>
              <a:t> </a:t>
            </a:r>
            <a:r>
              <a:rPr lang="en-US" altLang="zh-CN" dirty="0" smtClean="0"/>
              <a:t>   牛顿第一定律是在大量经验事实的基础上</a:t>
            </a:r>
            <a:r>
              <a:rPr lang="en-US" altLang="zh-CN" dirty="0"/>
              <a:t>，经过进一步的推理而概括出来的，因此牛顿第一定律无法用实验直接来验证；牛顿第一定律揭示了力是改变物体运动状态的原因，而不是维持物体运动状态的原因。</a:t>
            </a:r>
            <a:endParaRPr lang="zh-CN"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8715"/>
                                        </p:tgtEl>
                                        <p:attrNameLst>
                                          <p:attrName>style.visibility</p:attrName>
                                        </p:attrNameLst>
                                      </p:cBhvr>
                                      <p:to>
                                        <p:strVal val="visible"/>
                                      </p:to>
                                    </p:set>
                                    <p:animEffect transition="in" filter="blinds(horizontal)">
                                      <p:cBhvr>
                                        <p:cTn id="7" dur="500"/>
                                        <p:tgtEl>
                                          <p:spTgt spid="28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250825" y="1897053"/>
            <a:ext cx="8675688"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indent="266700">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r>
              <a:rPr lang="en-US" altLang="zh-CN" dirty="0"/>
              <a:t>2</a:t>
            </a:r>
            <a:r>
              <a:rPr lang="zh-CN" altLang="en-US" dirty="0"/>
              <a:t>．惯性</a:t>
            </a:r>
          </a:p>
          <a:p>
            <a:r>
              <a:rPr lang="zh-CN" altLang="en-US" dirty="0" smtClean="0"/>
              <a:t>（</a:t>
            </a:r>
            <a:r>
              <a:rPr lang="en-US" altLang="zh-CN" dirty="0" smtClean="0"/>
              <a:t>1</a:t>
            </a:r>
            <a:r>
              <a:rPr lang="zh-CN" altLang="en-US" dirty="0" smtClean="0"/>
              <a:t>）</a:t>
            </a:r>
            <a:r>
              <a:rPr lang="en-US" altLang="zh-CN" dirty="0" err="1" smtClean="0"/>
              <a:t>定义</a:t>
            </a:r>
            <a:r>
              <a:rPr lang="en-US" altLang="zh-CN" dirty="0" err="1"/>
              <a:t>：物体保持原来运动状态或静止状态不变的性质叫做惯性</a:t>
            </a:r>
            <a:r>
              <a:rPr lang="en-US" altLang="zh-CN" dirty="0"/>
              <a:t>。</a:t>
            </a:r>
          </a:p>
          <a:p>
            <a:r>
              <a:rPr lang="zh-CN" altLang="en-US" dirty="0" smtClean="0"/>
              <a:t>（</a:t>
            </a:r>
            <a:r>
              <a:rPr lang="en-US" altLang="zh-CN" dirty="0" smtClean="0"/>
              <a:t>2</a:t>
            </a:r>
            <a:r>
              <a:rPr lang="zh-CN" altLang="en-US" dirty="0" smtClean="0"/>
              <a:t>）</a:t>
            </a:r>
            <a:r>
              <a:rPr lang="en-US" altLang="zh-CN" dirty="0" err="1" smtClean="0"/>
              <a:t>惯性大小的决定因素</a:t>
            </a:r>
            <a:r>
              <a:rPr lang="en-US" altLang="zh-CN" dirty="0" err="1"/>
              <a:t>：惯性是由物体质量决定的，质量越大，惯性越大，与外力、运动状态无关</a:t>
            </a:r>
            <a:r>
              <a:rPr lang="en-US" altLang="zh-CN" dirty="0"/>
              <a:t>。</a:t>
            </a:r>
          </a:p>
          <a:p>
            <a:r>
              <a:rPr lang="zh-CN" altLang="en-US" dirty="0" smtClean="0"/>
              <a:t>（</a:t>
            </a:r>
            <a:r>
              <a:rPr lang="en-US" altLang="zh-CN" dirty="0" smtClean="0"/>
              <a:t>3</a:t>
            </a:r>
            <a:r>
              <a:rPr lang="zh-CN" altLang="en-US" dirty="0" smtClean="0"/>
              <a:t>）</a:t>
            </a:r>
            <a:r>
              <a:rPr lang="en-US" altLang="zh-CN" dirty="0" err="1" smtClean="0"/>
              <a:t>对惯性的理解</a:t>
            </a:r>
            <a:r>
              <a:rPr lang="zh-CN" altLang="en-US" dirty="0" smtClean="0"/>
              <a:t>。</a:t>
            </a:r>
            <a:endParaRPr lang="en-US" altLang="zh-CN"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0835"/>
                                        </p:tgtEl>
                                        <p:attrNameLst>
                                          <p:attrName>style.visibility</p:attrName>
                                        </p:attrNameLst>
                                      </p:cBhvr>
                                      <p:to>
                                        <p:strVal val="visible"/>
                                      </p:to>
                                    </p:set>
                                    <p:animEffect transition="in" filter="blinds(horizontal)">
                                      <p:cBhvr>
                                        <p:cTn id="7" dur="500"/>
                                        <p:tgtEl>
                                          <p:spTgt spid="120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21859" name="Rectangle 3"/>
          <p:cNvSpPr>
            <a:spLocks noChangeArrowheads="1"/>
          </p:cNvSpPr>
          <p:nvPr/>
        </p:nvSpPr>
        <p:spPr bwMode="auto">
          <a:xfrm>
            <a:off x="250825" y="4655295"/>
            <a:ext cx="8424863"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0" hangingPunct="0"/>
            <a:r>
              <a:rPr lang="en-US" altLang="zh-CN" dirty="0">
                <a:solidFill>
                  <a:schemeClr val="accent2"/>
                </a:solidFill>
              </a:rPr>
              <a:t>[</a:t>
            </a:r>
            <a:r>
              <a:rPr lang="zh-CN" altLang="en-US" dirty="0">
                <a:solidFill>
                  <a:schemeClr val="accent2"/>
                </a:solidFill>
              </a:rPr>
              <a:t>注意</a:t>
            </a:r>
            <a:r>
              <a:rPr lang="en-US" altLang="zh-CN" dirty="0" smtClean="0">
                <a:solidFill>
                  <a:schemeClr val="accent2"/>
                </a:solidFill>
              </a:rPr>
              <a:t>]</a:t>
            </a:r>
          </a:p>
          <a:p>
            <a:pPr eaLnBrk="0" hangingPunct="0"/>
            <a:r>
              <a:rPr lang="en-US" altLang="zh-CN" dirty="0">
                <a:solidFill>
                  <a:schemeClr val="accent2"/>
                </a:solidFill>
              </a:rPr>
              <a:t> </a:t>
            </a:r>
            <a:r>
              <a:rPr lang="en-US" altLang="zh-CN" dirty="0" smtClean="0">
                <a:solidFill>
                  <a:schemeClr val="accent2"/>
                </a:solidFill>
              </a:rPr>
              <a:t>   </a:t>
            </a:r>
            <a:r>
              <a:rPr lang="zh-CN" altLang="en-US" dirty="0" smtClean="0"/>
              <a:t>惯性</a:t>
            </a:r>
            <a:r>
              <a:rPr lang="zh-CN" altLang="en-US" dirty="0"/>
              <a:t>只有大小，没有方向和作用点，而大小也没有具体数值，无单位，故不能把惯性说成惯性力，不能认为能用力克服惯性，或比较惯性和力的大小。</a:t>
            </a:r>
          </a:p>
        </p:txBody>
      </p:sp>
      <p:graphicFrame>
        <p:nvGraphicFramePr>
          <p:cNvPr id="121899" name="Group 43"/>
          <p:cNvGraphicFramePr>
            <a:graphicFrameLocks noGrp="1"/>
          </p:cNvGraphicFramePr>
          <p:nvPr/>
        </p:nvGraphicFramePr>
        <p:xfrm>
          <a:off x="250825" y="1268413"/>
          <a:ext cx="8497888" cy="3421539"/>
        </p:xfrm>
        <a:graphic>
          <a:graphicData uri="http://schemas.openxmlformats.org/drawingml/2006/table">
            <a:tbl>
              <a:tblPr/>
              <a:tblGrid>
                <a:gridCol w="1839913"/>
                <a:gridCol w="6657975"/>
              </a:tblGrid>
              <a:tr h="1188944">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惯性的</a:t>
                      </a:r>
                      <a:endPar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普遍性</a:t>
                      </a:r>
                      <a:endPar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一切物体都具有惯性。一切物体无论固体、液体，还是气体，无论物体质量大或小，无论是静止的还是运动的，无论受不受力都具有惯性</a:t>
                      </a:r>
                      <a:endParaRPr kumimoji="0" lang="zh-CN" altLang="en-US" sz="22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43651">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惯性的惰性</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惯性</a:t>
                      </a: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概念比较抽象，不好理解。用</a:t>
                      </a: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惰性</a:t>
                      </a: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来比喻</a:t>
                      </a: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惯性</a:t>
                      </a: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，可以通俗地理解</a:t>
                      </a: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惯性</a:t>
                      </a:r>
                      <a:r>
                        <a:rPr kumimoji="0" lang="zh-CN" altLang="en-US" sz="2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8944">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惯性的意义</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惯性大小表示物体改变运动状态的难易程度。惯性越小，越容易改变物体的运动状态；惯性越大，越难改变物体的运动状态</a:t>
                      </a:r>
                      <a:endParaRPr kumimoji="0" lang="zh-CN" altLang="en-US" sz="22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1899"/>
                                        </p:tgtEl>
                                        <p:attrNameLst>
                                          <p:attrName>style.visibility</p:attrName>
                                        </p:attrNameLst>
                                      </p:cBhvr>
                                      <p:to>
                                        <p:strVal val="visible"/>
                                      </p:to>
                                    </p:set>
                                    <p:anim calcmode="lin" valueType="num">
                                      <p:cBhvr additive="base">
                                        <p:cTn id="7" dur="500" fill="hold"/>
                                        <p:tgtEl>
                                          <p:spTgt spid="121899"/>
                                        </p:tgtEl>
                                        <p:attrNameLst>
                                          <p:attrName>ppt_x</p:attrName>
                                        </p:attrNameLst>
                                      </p:cBhvr>
                                      <p:tavLst>
                                        <p:tav tm="0">
                                          <p:val>
                                            <p:strVal val="1+#ppt_w/2"/>
                                          </p:val>
                                        </p:tav>
                                        <p:tav tm="100000">
                                          <p:val>
                                            <p:strVal val="#ppt_x"/>
                                          </p:val>
                                        </p:tav>
                                      </p:tavLst>
                                    </p:anim>
                                    <p:anim calcmode="lin" valueType="num">
                                      <p:cBhvr additive="base">
                                        <p:cTn id="8" dur="500" fill="hold"/>
                                        <p:tgtEl>
                                          <p:spTgt spid="121899"/>
                                        </p:tgtEl>
                                        <p:attrNameLst>
                                          <p:attrName>ppt_y</p:attrName>
                                        </p:attrNameLst>
                                      </p:cBhvr>
                                      <p:tavLst>
                                        <p:tav tm="0">
                                          <p:val>
                                            <p:strVal val="#ppt_y"/>
                                          </p:val>
                                        </p:tav>
                                        <p:tav tm="100000">
                                          <p:val>
                                            <p:strVal val="#ppt_y"/>
                                          </p:val>
                                        </p:tav>
                                      </p:tavLst>
                                    </p:anim>
                                  </p:childTnLst>
                                </p:cTn>
                              </p:par>
                              <p:par>
                                <p:cTn id="9" presetID="8" presetClass="entr" presetSubtype="16" fill="hold" grpId="0" nodeType="withEffect">
                                  <p:stCondLst>
                                    <p:cond delay="0"/>
                                  </p:stCondLst>
                                  <p:childTnLst>
                                    <p:set>
                                      <p:cBhvr>
                                        <p:cTn id="10" dur="1" fill="hold">
                                          <p:stCondLst>
                                            <p:cond delay="0"/>
                                          </p:stCondLst>
                                        </p:cTn>
                                        <p:tgtEl>
                                          <p:spTgt spid="121859"/>
                                        </p:tgtEl>
                                        <p:attrNameLst>
                                          <p:attrName>style.visibility</p:attrName>
                                        </p:attrNameLst>
                                      </p:cBhvr>
                                      <p:to>
                                        <p:strVal val="visible"/>
                                      </p:to>
                                    </p:set>
                                    <p:animEffect transition="in" filter="diamond(in)">
                                      <p:cBhvr>
                                        <p:cTn id="11" dur="500"/>
                                        <p:tgtEl>
                                          <p:spTgt spid="121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83" name="Object 3"/>
          <p:cNvGraphicFramePr>
            <a:graphicFrameLocks/>
          </p:cNvGraphicFramePr>
          <p:nvPr/>
        </p:nvGraphicFramePr>
        <p:xfrm>
          <a:off x="488950" y="1052513"/>
          <a:ext cx="7899400" cy="5715000"/>
        </p:xfrm>
        <a:graphic>
          <a:graphicData uri="http://schemas.openxmlformats.org/presentationml/2006/ole">
            <p:oleObj spid="_x0000_s9224" r:id="rId3" imgW="7902081" imgH="5727379" progId="Word.Document.8">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2883"/>
                                        </p:tgtEl>
                                        <p:attrNameLst>
                                          <p:attrName>style.visibility</p:attrName>
                                        </p:attrNameLst>
                                      </p:cBhvr>
                                      <p:to>
                                        <p:strVal val="visible"/>
                                      </p:to>
                                    </p:set>
                                    <p:animEffect transition="in" filter="blinds(horizontal)">
                                      <p:cBhvr>
                                        <p:cTn id="7" dur="500"/>
                                        <p:tgtEl>
                                          <p:spTgt spid="122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23907" name="Rectangle 3"/>
          <p:cNvSpPr>
            <a:spLocks noChangeArrowheads="1"/>
          </p:cNvSpPr>
          <p:nvPr/>
        </p:nvSpPr>
        <p:spPr bwMode="auto">
          <a:xfrm>
            <a:off x="323850" y="1239888"/>
            <a:ext cx="8655050" cy="50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indent="266700">
              <a:defRPr sz="2400" b="1">
                <a:solidFill>
                  <a:schemeClr val="tx1"/>
                </a:solidFill>
                <a:latin typeface="宋体" panose="02010600030101010101" pitchFamily="2" charset="-122"/>
                <a:ea typeface="宋体" panose="02010600030101010101" pitchFamily="2" charset="-122"/>
              </a:defRPr>
            </a:lvl1pPr>
            <a:lvl2pPr>
              <a:defRPr sz="2400" b="1">
                <a:solidFill>
                  <a:schemeClr val="tx1"/>
                </a:solidFill>
                <a:latin typeface="宋体" panose="02010600030101010101" pitchFamily="2" charset="-122"/>
                <a:ea typeface="宋体" panose="02010600030101010101" pitchFamily="2" charset="-122"/>
              </a:defRPr>
            </a:lvl2pPr>
            <a:lvl3pPr>
              <a:defRPr sz="2400" b="1">
                <a:solidFill>
                  <a:schemeClr val="tx1"/>
                </a:solidFill>
                <a:latin typeface="宋体" panose="02010600030101010101" pitchFamily="2" charset="-122"/>
                <a:ea typeface="宋体" panose="02010600030101010101" pitchFamily="2" charset="-122"/>
              </a:defRPr>
            </a:lvl3pPr>
            <a:lvl4pPr>
              <a:defRPr sz="2400" b="1">
                <a:solidFill>
                  <a:schemeClr val="tx1"/>
                </a:solidFill>
                <a:latin typeface="宋体" panose="02010600030101010101" pitchFamily="2" charset="-122"/>
                <a:ea typeface="宋体" panose="02010600030101010101" pitchFamily="2" charset="-122"/>
              </a:defRPr>
            </a:lvl4pPr>
            <a:lvl5pPr>
              <a:defRPr sz="2400" b="1">
                <a:solidFill>
                  <a:schemeClr val="tx1"/>
                </a:solidFill>
                <a:latin typeface="宋体" panose="02010600030101010101" pitchFamily="2" charset="-122"/>
                <a:ea typeface="宋体" panose="02010600030101010101" pitchFamily="2" charset="-122"/>
              </a:defRPr>
            </a:lvl5pPr>
            <a:lvl6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fontAlgn="base">
              <a:lnSpc>
                <a:spcPct val="150000"/>
              </a:lnSpc>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r>
              <a:rPr lang="en-US" altLang="zh-CN" dirty="0"/>
              <a:t>4</a:t>
            </a:r>
            <a:r>
              <a:rPr lang="zh-CN" altLang="en-US" dirty="0"/>
              <a:t>．二力平衡</a:t>
            </a:r>
          </a:p>
          <a:p>
            <a:r>
              <a:rPr lang="zh-CN" altLang="en-US" dirty="0" smtClean="0"/>
              <a:t>（</a:t>
            </a:r>
            <a:r>
              <a:rPr lang="en-US" altLang="zh-CN" dirty="0" smtClean="0"/>
              <a:t>1</a:t>
            </a:r>
            <a:r>
              <a:rPr lang="zh-CN" altLang="en-US" dirty="0" smtClean="0"/>
              <a:t>）力的平衡</a:t>
            </a:r>
            <a:r>
              <a:rPr lang="zh-CN" altLang="en-US" dirty="0"/>
              <a:t>：物体在受到几个力作用时，若这几个力的作用效果相互抵消，相当于物体不受力，我们就说这几个力平衡，或者说物体受到平衡力的作用。物体在受平衡力作用下的状态叫平衡状态。物体处于平衡状态时，可能静止，也可能做匀速直线运动。</a:t>
            </a:r>
          </a:p>
          <a:p>
            <a:r>
              <a:rPr lang="zh-CN" altLang="en-US" dirty="0" smtClean="0"/>
              <a:t>（</a:t>
            </a:r>
            <a:r>
              <a:rPr lang="en-US" altLang="zh-CN" dirty="0" smtClean="0"/>
              <a:t>2</a:t>
            </a:r>
            <a:r>
              <a:rPr lang="zh-CN" altLang="en-US" dirty="0" smtClean="0"/>
              <a:t>）二</a:t>
            </a:r>
            <a:r>
              <a:rPr lang="zh-CN" altLang="en-US" dirty="0"/>
              <a:t>力平衡的条件：作用在同一物体上的两个力，大小相等、方向相反、作用在同一直线上。二力平衡的条件可简记为：“同体、等大、反向、共线”。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3907"/>
                                        </p:tgtEl>
                                        <p:attrNameLst>
                                          <p:attrName>style.visibility</p:attrName>
                                        </p:attrNameLst>
                                      </p:cBhvr>
                                      <p:to>
                                        <p:strVal val="visible"/>
                                      </p:to>
                                    </p:set>
                                    <p:animEffect transition="in" filter="blinds(horizontal)">
                                      <p:cBhvr>
                                        <p:cTn id="7" dur="500"/>
                                        <p:tgtEl>
                                          <p:spTgt spid="123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中文母版（无彩条）">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4">
      <a:majorFont>
        <a:latin typeface="Times New Roman"/>
        <a:ea typeface="楷体"/>
        <a:cs typeface=""/>
      </a:majorFont>
      <a:minorFont>
        <a:latin typeface="Times New Roman"/>
        <a:ea typeface="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0</TotalTime>
  <Words>2534</Words>
  <Application>WPS 演示</Application>
  <PresentationFormat>全屏显示(4:3)</PresentationFormat>
  <Paragraphs>163</Paragraphs>
  <Slides>40</Slides>
  <Notes>0</Notes>
  <HiddenSlides>0</HiddenSlides>
  <MMClips>0</MMClips>
  <ScaleCrop>false</ScaleCrop>
  <HeadingPairs>
    <vt:vector size="6" baseType="variant">
      <vt:variant>
        <vt:lpstr>主题</vt:lpstr>
      </vt:variant>
      <vt:variant>
        <vt:i4>2</vt:i4>
      </vt:variant>
      <vt:variant>
        <vt:lpstr>嵌入 OLE 服务器</vt:lpstr>
      </vt:variant>
      <vt:variant>
        <vt:i4>2</vt:i4>
      </vt:variant>
      <vt:variant>
        <vt:lpstr>幻灯片标题</vt:lpstr>
      </vt:variant>
      <vt:variant>
        <vt:i4>40</vt:i4>
      </vt:variant>
    </vt:vector>
  </HeadingPairs>
  <TitlesOfParts>
    <vt:vector size="44" baseType="lpstr">
      <vt:lpstr>自定义设计方案</vt:lpstr>
      <vt:lpstr>中文母版（无彩条）</vt:lpstr>
      <vt:lpstr>Microsoft Office Word 97 - 2003 文档</vt:lpstr>
      <vt:lpstr>Document</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2020-03-29T09:18:35Z</dcterms:created>
  <dcterms:modified xsi:type="dcterms:W3CDTF">2020-05-12T06:38:47Z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any">
    <vt:lpwstr>100111021000101210101002100010021010010210000012100011121001111210011102</vt:lpwstr>
  </property>
  <property fmtid="{D5CDD505-2E9C-101B-9397-08002B2CF9AE}" pid="3" name="KSOProductBuildVer">
    <vt:lpwstr>2052-11.1.0.9513</vt:lpwstr>
  </property>
</Properties>
</file>