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22"/>
  </p:notesMasterIdLst>
  <p:handoutMasterIdLst>
    <p:handoutMasterId r:id="rId23"/>
  </p:handoutMasterIdLst>
  <p:sldIdLst>
    <p:sldId id="509" r:id="rId3"/>
    <p:sldId id="256" r:id="rId4"/>
    <p:sldId id="300" r:id="rId5"/>
    <p:sldId id="596" r:id="rId6"/>
    <p:sldId id="597" r:id="rId7"/>
    <p:sldId id="595" r:id="rId8"/>
    <p:sldId id="598" r:id="rId9"/>
    <p:sldId id="600" r:id="rId10"/>
    <p:sldId id="599" r:id="rId11"/>
    <p:sldId id="601" r:id="rId12"/>
    <p:sldId id="448" r:id="rId13"/>
    <p:sldId id="602" r:id="rId14"/>
    <p:sldId id="603" r:id="rId15"/>
    <p:sldId id="605" r:id="rId16"/>
    <p:sldId id="604" r:id="rId17"/>
    <p:sldId id="606" r:id="rId18"/>
    <p:sldId id="260" r:id="rId19"/>
    <p:sldId id="503" r:id="rId20"/>
    <p:sldId id="276" r:id="rId21"/>
  </p:sldIdLst>
  <p:sldSz cx="12188825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970E"/>
    <a:srgbClr val="036EB8"/>
    <a:srgbClr val="BDD7EE"/>
    <a:srgbClr val="F53009"/>
    <a:srgbClr val="00A0E9"/>
    <a:srgbClr val="FFBD68"/>
    <a:srgbClr val="00B050"/>
    <a:srgbClr val="00628E"/>
    <a:srgbClr val="C77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6AD77-2964-42C8-8B05-1F47DAE11AA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340" y="1143000"/>
            <a:ext cx="548532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7A2C7-0F1F-4A60-843D-7C9D65C19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473" y="6356350"/>
            <a:ext cx="2844207" cy="365125"/>
          </a:xfrm>
        </p:spPr>
        <p:txBody>
          <a:bodyPr/>
          <a:lstStyle/>
          <a:p>
            <a:fld id="{38B71240-087C-45D6-A491-2BD6268CB41A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4732" y="6356350"/>
            <a:ext cx="3859996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5780" y="6356350"/>
            <a:ext cx="2844207" cy="365125"/>
          </a:xfrm>
        </p:spPr>
        <p:txBody>
          <a:bodyPr/>
          <a:lstStyle/>
          <a:p>
            <a:fld id="{14AD1016-DCFF-4EE2-B658-BAFE6678EF1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基础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等腰三角形 31"/>
          <p:cNvSpPr/>
          <p:nvPr userDrawn="1"/>
        </p:nvSpPr>
        <p:spPr>
          <a:xfrm>
            <a:off x="11767121" y="6400332"/>
            <a:ext cx="177906" cy="388049"/>
          </a:xfrm>
          <a:custGeom>
            <a:avLst/>
            <a:gdLst>
              <a:gd name="connsiteX0" fmla="*/ 0 w 422561"/>
              <a:gd name="connsiteY0" fmla="*/ 385668 h 385668"/>
              <a:gd name="connsiteX1" fmla="*/ 211281 w 422561"/>
              <a:gd name="connsiteY1" fmla="*/ 0 h 385668"/>
              <a:gd name="connsiteX2" fmla="*/ 422561 w 422561"/>
              <a:gd name="connsiteY2" fmla="*/ 385668 h 385668"/>
              <a:gd name="connsiteX3" fmla="*/ 0 w 422561"/>
              <a:gd name="connsiteY3" fmla="*/ 385668 h 385668"/>
              <a:gd name="connsiteX0-1" fmla="*/ 14937 w 437498"/>
              <a:gd name="connsiteY0-2" fmla="*/ 388049 h 388049"/>
              <a:gd name="connsiteX1-3" fmla="*/ 0 w 437498"/>
              <a:gd name="connsiteY1-4" fmla="*/ 0 h 388049"/>
              <a:gd name="connsiteX2-5" fmla="*/ 437498 w 437498"/>
              <a:gd name="connsiteY2-6" fmla="*/ 388049 h 388049"/>
              <a:gd name="connsiteX3-7" fmla="*/ 14937 w 437498"/>
              <a:gd name="connsiteY3-8" fmla="*/ 388049 h 388049"/>
              <a:gd name="connsiteX0-9" fmla="*/ 649 w 423210"/>
              <a:gd name="connsiteY0-10" fmla="*/ 385668 h 385668"/>
              <a:gd name="connsiteX1-11" fmla="*/ 0 w 423210"/>
              <a:gd name="connsiteY1-12" fmla="*/ 0 h 385668"/>
              <a:gd name="connsiteX2-13" fmla="*/ 423210 w 423210"/>
              <a:gd name="connsiteY2-14" fmla="*/ 385668 h 385668"/>
              <a:gd name="connsiteX3-15" fmla="*/ 649 w 423210"/>
              <a:gd name="connsiteY3-16" fmla="*/ 385668 h 385668"/>
              <a:gd name="connsiteX0-17" fmla="*/ 649 w 177941"/>
              <a:gd name="connsiteY0-18" fmla="*/ 385668 h 388049"/>
              <a:gd name="connsiteX1-19" fmla="*/ 0 w 177941"/>
              <a:gd name="connsiteY1-20" fmla="*/ 0 h 388049"/>
              <a:gd name="connsiteX2-21" fmla="*/ 177941 w 177941"/>
              <a:gd name="connsiteY2-22" fmla="*/ 388049 h 388049"/>
              <a:gd name="connsiteX3-23" fmla="*/ 649 w 177941"/>
              <a:gd name="connsiteY3-24" fmla="*/ 385668 h 3880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77941" h="388049">
                <a:moveTo>
                  <a:pt x="649" y="385668"/>
                </a:moveTo>
                <a:cubicBezTo>
                  <a:pt x="433" y="257112"/>
                  <a:pt x="216" y="128556"/>
                  <a:pt x="0" y="0"/>
                </a:cubicBezTo>
                <a:lnTo>
                  <a:pt x="177941" y="388049"/>
                </a:lnTo>
                <a:lnTo>
                  <a:pt x="649" y="385668"/>
                </a:lnTo>
                <a:close/>
              </a:path>
            </a:pathLst>
          </a:custGeom>
          <a:solidFill>
            <a:srgbClr val="C77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宋体" panose="0201060003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 flipV="1">
            <a:off x="617099" y="721269"/>
            <a:ext cx="11572502" cy="28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宋体" panose="02010600030101010101" pitchFamily="2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02859" y="138113"/>
            <a:ext cx="414239" cy="610686"/>
          </a:xfrm>
          <a:prstGeom prst="rect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宋体" panose="02010600030101010101" pitchFamily="2" charset="-122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0" y="138113"/>
            <a:ext cx="101580" cy="610686"/>
          </a:xfrm>
          <a:prstGeom prst="rect">
            <a:avLst/>
          </a:prstGeom>
          <a:solidFill>
            <a:srgbClr val="036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宋体" panose="02010600030101010101" pitchFamily="2" charset="-122"/>
            </a:endParaRPr>
          </a:p>
        </p:txBody>
      </p:sp>
      <p:grpSp>
        <p:nvGrpSpPr>
          <p:cNvPr id="26" name="组合 25"/>
          <p:cNvGrpSpPr/>
          <p:nvPr userDrawn="1"/>
        </p:nvGrpSpPr>
        <p:grpSpPr>
          <a:xfrm>
            <a:off x="0" y="6714000"/>
            <a:ext cx="12189600" cy="144000"/>
            <a:chOff x="0" y="6678000"/>
            <a:chExt cx="9331895" cy="180000"/>
          </a:xfrm>
          <a:solidFill>
            <a:srgbClr val="00A0E9"/>
          </a:solidFill>
        </p:grpSpPr>
        <p:sp>
          <p:nvSpPr>
            <p:cNvPr id="9" name="矩形 8"/>
            <p:cNvSpPr/>
            <p:nvPr userDrawn="1"/>
          </p:nvSpPr>
          <p:spPr>
            <a:xfrm>
              <a:off x="0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</a:endParaRPr>
            </a:p>
          </p:txBody>
        </p:sp>
        <p:sp>
          <p:nvSpPr>
            <p:cNvPr id="23" name="矩形 8"/>
            <p:cNvSpPr/>
            <p:nvPr userDrawn="1"/>
          </p:nvSpPr>
          <p:spPr>
            <a:xfrm>
              <a:off x="3038069" y="6678000"/>
              <a:ext cx="326390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  <a:gd name="connsiteX0-11" fmla="*/ 107950 w 3263900"/>
                <a:gd name="connsiteY0-12" fmla="*/ 0 h 108000"/>
                <a:gd name="connsiteX1-13" fmla="*/ 3263900 w 3263900"/>
                <a:gd name="connsiteY1-14" fmla="*/ 0 h 108000"/>
                <a:gd name="connsiteX2-15" fmla="*/ 3155950 w 3263900"/>
                <a:gd name="connsiteY2-16" fmla="*/ 108000 h 108000"/>
                <a:gd name="connsiteX3-17" fmla="*/ 0 w 3263900"/>
                <a:gd name="connsiteY3-18" fmla="*/ 108000 h 108000"/>
                <a:gd name="connsiteX4-19" fmla="*/ 107950 w 3263900"/>
                <a:gd name="connsiteY4-2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63900" h="108000">
                  <a:moveTo>
                    <a:pt x="107950" y="0"/>
                  </a:moveTo>
                  <a:lnTo>
                    <a:pt x="3263900" y="0"/>
                  </a:lnTo>
                  <a:lnTo>
                    <a:pt x="3155950" y="108000"/>
                  </a:lnTo>
                  <a:lnTo>
                    <a:pt x="0" y="10800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</a:endParaRPr>
            </a:p>
          </p:txBody>
        </p:sp>
        <p:sp>
          <p:nvSpPr>
            <p:cNvPr id="28" name="矩形 8"/>
            <p:cNvSpPr/>
            <p:nvPr userDrawn="1"/>
          </p:nvSpPr>
          <p:spPr>
            <a:xfrm flipH="1" flipV="1">
              <a:off x="6175945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</a:endParaRPr>
            </a:p>
          </p:txBody>
        </p:sp>
      </p:grpSp>
      <p:sp>
        <p:nvSpPr>
          <p:cNvPr id="27" name="矩形 26"/>
          <p:cNvSpPr/>
          <p:nvPr userDrawn="1"/>
        </p:nvSpPr>
        <p:spPr>
          <a:xfrm>
            <a:off x="10221488" y="6400332"/>
            <a:ext cx="1545635" cy="385668"/>
          </a:xfrm>
          <a:prstGeom prst="rect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 userDrawn="1"/>
        </p:nvSpPr>
        <p:spPr>
          <a:xfrm>
            <a:off x="10293931" y="64166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名师课件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89460" cy="6870701"/>
            <a:chOff x="0" y="-1"/>
            <a:chExt cx="11791950" cy="6870701"/>
          </a:xfrm>
        </p:grpSpPr>
        <p:sp>
          <p:nvSpPr>
            <p:cNvPr id="2" name="矩形 1"/>
            <p:cNvSpPr/>
            <p:nvPr userDrawn="1"/>
          </p:nvSpPr>
          <p:spPr>
            <a:xfrm>
              <a:off x="0" y="-1"/>
              <a:ext cx="5895975" cy="68580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0 w 6096000"/>
                <a:gd name="connsiteY0-2" fmla="*/ 0 h 6858001"/>
                <a:gd name="connsiteX1-3" fmla="*/ 6096000 w 6096000"/>
                <a:gd name="connsiteY1-4" fmla="*/ 0 h 6858001"/>
                <a:gd name="connsiteX2-5" fmla="*/ 5321300 w 6096000"/>
                <a:gd name="connsiteY2-6" fmla="*/ 6858001 h 6858001"/>
                <a:gd name="connsiteX3-7" fmla="*/ 0 w 6096000"/>
                <a:gd name="connsiteY3-8" fmla="*/ 6858001 h 6858001"/>
                <a:gd name="connsiteX4-9" fmla="*/ 0 w 6096000"/>
                <a:gd name="connsiteY4-10" fmla="*/ 0 h 68580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096000" h="6858001">
                  <a:moveTo>
                    <a:pt x="0" y="0"/>
                  </a:moveTo>
                  <a:lnTo>
                    <a:pt x="6096000" y="0"/>
                  </a:lnTo>
                  <a:lnTo>
                    <a:pt x="5321300" y="6858001"/>
                  </a:lnTo>
                  <a:lnTo>
                    <a:pt x="0" y="6858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5122128" y="-1"/>
              <a:ext cx="6669822" cy="68707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800100 w 6896100"/>
                <a:gd name="connsiteY0-2" fmla="*/ 0 h 6870701"/>
                <a:gd name="connsiteX1-3" fmla="*/ 6896100 w 6896100"/>
                <a:gd name="connsiteY1-4" fmla="*/ 0 h 6870701"/>
                <a:gd name="connsiteX2-5" fmla="*/ 6896100 w 6896100"/>
                <a:gd name="connsiteY2-6" fmla="*/ 6858001 h 6870701"/>
                <a:gd name="connsiteX3-7" fmla="*/ 0 w 6896100"/>
                <a:gd name="connsiteY3-8" fmla="*/ 6870701 h 6870701"/>
                <a:gd name="connsiteX4-9" fmla="*/ 800100 w 6896100"/>
                <a:gd name="connsiteY4-10" fmla="*/ 0 h 68707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96100" h="6870701">
                  <a:moveTo>
                    <a:pt x="800100" y="0"/>
                  </a:moveTo>
                  <a:lnTo>
                    <a:pt x="6896100" y="0"/>
                  </a:lnTo>
                  <a:lnTo>
                    <a:pt x="6896100" y="6858001"/>
                  </a:lnTo>
                  <a:lnTo>
                    <a:pt x="0" y="6870701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圆角矩形 2"/>
          <p:cNvSpPr/>
          <p:nvPr userDrawn="1"/>
        </p:nvSpPr>
        <p:spPr>
          <a:xfrm>
            <a:off x="593978" y="546100"/>
            <a:ext cx="11021303" cy="5765800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>
            <a:noFill/>
          </a:ln>
          <a:effectLst>
            <a:outerShdw blurRad="330200" sx="103000" sy="10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138982" y="5995417"/>
            <a:ext cx="701441" cy="175929"/>
            <a:chOff x="2875007" y="1403846"/>
            <a:chExt cx="701587" cy="175929"/>
          </a:xfrm>
          <a:solidFill>
            <a:schemeClr val="bg1"/>
          </a:solidFill>
        </p:grpSpPr>
        <p:sp>
          <p:nvSpPr>
            <p:cNvPr id="9" name="等腰三角形 8"/>
            <p:cNvSpPr/>
            <p:nvPr userDrawn="1"/>
          </p:nvSpPr>
          <p:spPr>
            <a:xfrm rot="5400000">
              <a:off x="2862874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10" name="等腰三角形 9"/>
            <p:cNvSpPr/>
            <p:nvPr userDrawn="1"/>
          </p:nvSpPr>
          <p:spPr>
            <a:xfrm rot="5400000">
              <a:off x="3137836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11" name="等腰三角形 10"/>
            <p:cNvSpPr/>
            <p:nvPr userDrawn="1"/>
          </p:nvSpPr>
          <p:spPr>
            <a:xfrm rot="5400000">
              <a:off x="3412798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GI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3426369" y="1516144"/>
            <a:ext cx="5337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b="1" kern="10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22.3  </a:t>
            </a:r>
            <a:r>
              <a:rPr lang="zh-CN" sz="60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太阳能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869950" y="130810"/>
            <a:ext cx="3871595" cy="344170"/>
          </a:xfrm>
          <a:prstGeom prst="rect">
            <a:avLst/>
          </a:prstGeom>
          <a:noFill/>
        </p:spPr>
        <p:txBody>
          <a:bodyPr wrap="square" lIns="68550" tIns="34274" rIns="68550" bIns="34274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人教版九年级下册  第二十二章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6644363" y="3216656"/>
            <a:ext cx="3128454" cy="614045"/>
            <a:chOff x="6474413" y="3006593"/>
            <a:chExt cx="3129758" cy="614301"/>
          </a:xfrm>
        </p:grpSpPr>
        <p:sp>
          <p:nvSpPr>
            <p:cNvPr id="4" name="文本框 3"/>
            <p:cNvSpPr txBox="1"/>
            <p:nvPr/>
          </p:nvSpPr>
          <p:spPr>
            <a:xfrm>
              <a:off x="7394371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  <a:sym typeface="+mn-ea"/>
                </a:rPr>
                <a:t>课程讲授</a:t>
              </a:r>
              <a:endParaRPr lang="zh-CN" altLang="en-US" sz="3400" b="0" u="none" baseline="0" dirty="0">
                <a:solidFill>
                  <a:srgbClr val="FF0000"/>
                </a:solidFill>
                <a:uFill>
                  <a:solidFill>
                    <a:srgbClr val="FE970E"/>
                  </a:solidFill>
                </a:uFill>
                <a:sym typeface="+mn-ea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474413" y="3177377"/>
              <a:ext cx="670290" cy="273984"/>
              <a:chOff x="1775533" y="2742578"/>
              <a:chExt cx="898801" cy="367390"/>
            </a:xfrm>
          </p:grpSpPr>
          <p:sp>
            <p:nvSpPr>
              <p:cNvPr id="24" name="燕尾形 23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燕尾形 24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2564097" y="3216656"/>
            <a:ext cx="3128454" cy="614045"/>
            <a:chOff x="2392445" y="3006593"/>
            <a:chExt cx="3129758" cy="614301"/>
          </a:xfrm>
        </p:grpSpPr>
        <p:sp>
          <p:nvSpPr>
            <p:cNvPr id="2" name="文本框 1"/>
            <p:cNvSpPr txBox="1"/>
            <p:nvPr/>
          </p:nvSpPr>
          <p:spPr>
            <a:xfrm>
              <a:off x="3312403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课程导入</a:t>
              </a: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392445" y="3177377"/>
              <a:ext cx="670290" cy="273984"/>
              <a:chOff x="1775533" y="2742578"/>
              <a:chExt cx="898801" cy="367390"/>
            </a:xfrm>
          </p:grpSpPr>
          <p:sp>
            <p:nvSpPr>
              <p:cNvPr id="8" name="燕尾形 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燕尾形 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2564231" y="4355272"/>
            <a:ext cx="3128628" cy="614045"/>
            <a:chOff x="2503744" y="4443137"/>
            <a:chExt cx="3129758" cy="614301"/>
          </a:xfrm>
        </p:grpSpPr>
        <p:sp>
          <p:nvSpPr>
            <p:cNvPr id="32" name="文本框 31"/>
            <p:cNvSpPr txBox="1"/>
            <p:nvPr/>
          </p:nvSpPr>
          <p:spPr>
            <a:xfrm>
              <a:off x="3423702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本课小结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503744" y="4613921"/>
              <a:ext cx="670290" cy="273984"/>
              <a:chOff x="1775533" y="2742578"/>
              <a:chExt cx="898801" cy="367390"/>
            </a:xfrm>
          </p:grpSpPr>
          <p:sp>
            <p:nvSpPr>
              <p:cNvPr id="35" name="燕尾形 34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燕尾形 35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6647952" y="4355216"/>
            <a:ext cx="3128454" cy="614045"/>
            <a:chOff x="6478002" y="4443137"/>
            <a:chExt cx="3129758" cy="614301"/>
          </a:xfrm>
        </p:grpSpPr>
        <p:sp>
          <p:nvSpPr>
            <p:cNvPr id="33" name="文本框 32"/>
            <p:cNvSpPr txBox="1"/>
            <p:nvPr/>
          </p:nvSpPr>
          <p:spPr>
            <a:xfrm>
              <a:off x="7397960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习题练习</a:t>
              </a: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6478002" y="4613921"/>
              <a:ext cx="670290" cy="273984"/>
              <a:chOff x="1775533" y="2742578"/>
              <a:chExt cx="898801" cy="367390"/>
            </a:xfrm>
          </p:grpSpPr>
          <p:sp>
            <p:nvSpPr>
              <p:cNvPr id="38" name="燕尾形 3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燕尾形 3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4656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太阳是人类能源的宝库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58180" y="2221865"/>
            <a:ext cx="5779135" cy="396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882650" y="1962150"/>
            <a:ext cx="4745355" cy="17703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太阳向外辐射的能量中，只有约二十亿分之一传递到地球。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650" y="3815715"/>
            <a:ext cx="4745355" cy="2675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太阳光已经照耀了我们的地球近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50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亿年，地球在这近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50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亿年中积累的太阳能是我们今天所用大部分能量的源泉。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4656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太阳是人类能源的宝库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2650" y="1811655"/>
            <a:ext cx="311340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化石能源的形成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334900" y="205012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74213" y="2679117"/>
            <a:ext cx="3256056" cy="3162528"/>
            <a:chOff x="839243" y="1820118"/>
            <a:chExt cx="3256056" cy="316252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DEB"/>
                </a:clrFrom>
                <a:clrTo>
                  <a:srgbClr val="FFFDE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9243" y="1820118"/>
              <a:ext cx="2990450" cy="3162528"/>
            </a:xfrm>
            <a:prstGeom prst="rect">
              <a:avLst/>
            </a:prstGeom>
          </p:spPr>
        </p:pic>
        <p:sp>
          <p:nvSpPr>
            <p:cNvPr id="33" name="文本框 18"/>
            <p:cNvSpPr txBox="1"/>
            <p:nvPr/>
          </p:nvSpPr>
          <p:spPr>
            <a:xfrm>
              <a:off x="1085243" y="1820118"/>
              <a:ext cx="798677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</a:rPr>
                <a:t>海洋</a:t>
              </a:r>
            </a:p>
          </p:txBody>
        </p:sp>
        <p:sp>
          <p:nvSpPr>
            <p:cNvPr id="34" name="文本框 22"/>
            <p:cNvSpPr txBox="1"/>
            <p:nvPr/>
          </p:nvSpPr>
          <p:spPr>
            <a:xfrm>
              <a:off x="1926137" y="1820118"/>
              <a:ext cx="21691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</a:rPr>
                <a:t>微小的海洋生物</a:t>
              </a:r>
            </a:p>
          </p:txBody>
        </p:sp>
        <p:sp>
          <p:nvSpPr>
            <p:cNvPr id="35" name="文本框 24"/>
            <p:cNvSpPr txBox="1"/>
            <p:nvPr/>
          </p:nvSpPr>
          <p:spPr>
            <a:xfrm>
              <a:off x="3010718" y="2972582"/>
              <a:ext cx="10845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</a:rPr>
                <a:t>早期沉</a:t>
              </a:r>
              <a:endPara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</a:rPr>
                <a:t>积岩</a:t>
              </a:r>
            </a:p>
          </p:txBody>
        </p:sp>
        <p:sp>
          <p:nvSpPr>
            <p:cNvPr id="36" name="文本框 26"/>
            <p:cNvSpPr txBox="1"/>
            <p:nvPr/>
          </p:nvSpPr>
          <p:spPr>
            <a:xfrm>
              <a:off x="3010718" y="4076279"/>
              <a:ext cx="7986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</a:rPr>
                <a:t>岩石</a:t>
              </a:r>
            </a:p>
          </p:txBody>
        </p:sp>
      </p:grpSp>
      <p:cxnSp>
        <p:nvCxnSpPr>
          <p:cNvPr id="18" name="直接箭头连接符 17"/>
          <p:cNvCxnSpPr/>
          <p:nvPr/>
        </p:nvCxnSpPr>
        <p:spPr>
          <a:xfrm>
            <a:off x="7565346" y="4666169"/>
            <a:ext cx="921150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5"/>
          <p:cNvSpPr txBox="1"/>
          <p:nvPr/>
        </p:nvSpPr>
        <p:spPr>
          <a:xfrm>
            <a:off x="4386835" y="6037670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石油、天然气的形成</a:t>
            </a: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3516905" y="4666169"/>
            <a:ext cx="921150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4462630" y="2460623"/>
            <a:ext cx="3166176" cy="3381023"/>
            <a:chOff x="4617988" y="1748181"/>
            <a:chExt cx="3166176" cy="338102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DEB"/>
                </a:clrFrom>
                <a:clrTo>
                  <a:srgbClr val="FFFDE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17988" y="1966675"/>
              <a:ext cx="2990451" cy="3162529"/>
            </a:xfrm>
            <a:prstGeom prst="rect">
              <a:avLst/>
            </a:prstGeom>
          </p:spPr>
        </p:pic>
        <p:sp>
          <p:nvSpPr>
            <p:cNvPr id="29" name="文本框 33"/>
            <p:cNvSpPr txBox="1"/>
            <p:nvPr/>
          </p:nvSpPr>
          <p:spPr>
            <a:xfrm>
              <a:off x="4760848" y="1748181"/>
              <a:ext cx="10845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</a:rPr>
                <a:t>新层不</a:t>
              </a:r>
              <a:endPara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</a:rPr>
                <a:t>断形成</a:t>
              </a:r>
            </a:p>
          </p:txBody>
        </p:sp>
        <p:sp>
          <p:nvSpPr>
            <p:cNvPr id="30" name="文本框 34"/>
            <p:cNvSpPr txBox="1"/>
            <p:nvPr/>
          </p:nvSpPr>
          <p:spPr>
            <a:xfrm>
              <a:off x="6047788" y="1926312"/>
              <a:ext cx="15606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</a:rPr>
                <a:t>海洋生物被埋在岩层中</a:t>
              </a:r>
            </a:p>
          </p:txBody>
        </p:sp>
        <p:sp>
          <p:nvSpPr>
            <p:cNvPr id="22" name="文本框 35"/>
            <p:cNvSpPr txBox="1"/>
            <p:nvPr/>
          </p:nvSpPr>
          <p:spPr>
            <a:xfrm>
              <a:off x="6745419" y="2791675"/>
              <a:ext cx="103874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</a:rPr>
                <a:t>板块漂移的巨大压力使岩石隆起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600064" y="2792007"/>
            <a:ext cx="3071088" cy="3049003"/>
            <a:chOff x="8829387" y="2280254"/>
            <a:chExt cx="3071088" cy="3049003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DEB"/>
                </a:clrFrom>
                <a:clrTo>
                  <a:srgbClr val="FFFDE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29387" y="2280254"/>
              <a:ext cx="2883101" cy="3049003"/>
            </a:xfrm>
            <a:prstGeom prst="rect">
              <a:avLst/>
            </a:prstGeom>
          </p:spPr>
        </p:pic>
        <p:sp>
          <p:nvSpPr>
            <p:cNvPr id="27" name="文本框 36"/>
            <p:cNvSpPr txBox="1"/>
            <p:nvPr/>
          </p:nvSpPr>
          <p:spPr>
            <a:xfrm>
              <a:off x="10483432" y="2434143"/>
              <a:ext cx="13059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</a:rPr>
                <a:t>天然气层</a:t>
              </a:r>
            </a:p>
          </p:txBody>
        </p:sp>
        <p:sp>
          <p:nvSpPr>
            <p:cNvPr id="37" name="文本框 37"/>
            <p:cNvSpPr txBox="1"/>
            <p:nvPr/>
          </p:nvSpPr>
          <p:spPr>
            <a:xfrm>
              <a:off x="10897677" y="3273027"/>
              <a:ext cx="1002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</a:rPr>
                <a:t>石油层</a:t>
              </a:r>
            </a:p>
          </p:txBody>
        </p:sp>
      </p:grpSp>
      <p:sp>
        <p:nvSpPr>
          <p:cNvPr id="38" name="椭圆 37"/>
          <p:cNvSpPr/>
          <p:nvPr/>
        </p:nvSpPr>
        <p:spPr>
          <a:xfrm>
            <a:off x="10178415" y="2931795"/>
            <a:ext cx="1424305" cy="386715"/>
          </a:xfrm>
          <a:prstGeom prst="ellipse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0680419" y="3679713"/>
            <a:ext cx="1002798" cy="553998"/>
          </a:xfrm>
          <a:prstGeom prst="ellipse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4656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太阳是人类能源的宝库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2650" y="1811655"/>
            <a:ext cx="311340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化石能源的形成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334900" y="205012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60" y="2304415"/>
            <a:ext cx="8066405" cy="42252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2754" y="4115288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煤的形成</a:t>
            </a:r>
          </a:p>
        </p:txBody>
      </p:sp>
      <p:sp>
        <p:nvSpPr>
          <p:cNvPr id="5" name="矩形 13"/>
          <p:cNvSpPr>
            <a:spLocks noChangeArrowheads="1"/>
          </p:cNvSpPr>
          <p:nvPr/>
        </p:nvSpPr>
        <p:spPr bwMode="auto">
          <a:xfrm>
            <a:off x="8240395" y="889635"/>
            <a:ext cx="3385185" cy="1529715"/>
          </a:xfrm>
          <a:prstGeom prst="rect">
            <a:avLst/>
          </a:prstGeom>
          <a:noFill/>
          <a:ln w="19050">
            <a:solidFill>
              <a:srgbClr val="036EB8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</a:rPr>
              <a:t>今天我们开采化石燃料，实际上是在开采上亿年前地球接收的太阳能。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31121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太阳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能的利用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2650" y="1777365"/>
            <a:ext cx="5516880" cy="6076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直接利用太阳能的方式主要有两种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82650" y="2783205"/>
            <a:ext cx="4940935" cy="2501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光热转化：</a:t>
            </a:r>
          </a:p>
          <a:p>
            <a:pPr algn="l">
              <a:lnSpc>
                <a:spcPct val="140000"/>
              </a:lnSpc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用集热器收集阳光中的能量来加热水等物质。</a:t>
            </a:r>
          </a:p>
          <a:p>
            <a:pPr algn="l">
              <a:lnSpc>
                <a:spcPct val="140000"/>
              </a:lnSpc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实现了把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太阳能转化为内能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3585" y="2385060"/>
            <a:ext cx="5895975" cy="3402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31121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太阳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能的利用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2650" y="1777365"/>
            <a:ext cx="5516880" cy="6076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直接利用太阳能的方式主要有两种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82650" y="2783205"/>
            <a:ext cx="4940935" cy="189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光电转化：</a:t>
            </a:r>
          </a:p>
          <a:p>
            <a:pPr algn="l">
              <a:lnSpc>
                <a:spcPct val="140000"/>
              </a:lnSpc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太阳能电池可以将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太阳能转化为电能</a:t>
            </a:r>
            <a:endParaRPr lang="zh-CN" alt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 descr="&amp;pky9354472982_sjzg_VCG41N515896988&amp;"/>
          <p:cNvPicPr>
            <a:picLocks noChangeAspect="1"/>
          </p:cNvPicPr>
          <p:nvPr/>
        </p:nvPicPr>
        <p:blipFill>
          <a:blip r:embed="rId2"/>
          <a:srcRect t="35250" r="36505" b="12213"/>
          <a:stretch>
            <a:fillRect/>
          </a:stretch>
        </p:blipFill>
        <p:spPr>
          <a:xfrm>
            <a:off x="5823585" y="2783205"/>
            <a:ext cx="5370195" cy="3313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31121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太阳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能的利用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实验22-1自制太阳能集热器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1015" y="2434590"/>
            <a:ext cx="6391910" cy="39103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2650" y="1741805"/>
            <a:ext cx="2621280" cy="5340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自制太阳能集热器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31121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太阳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能的利用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650" y="1900555"/>
            <a:ext cx="8822690" cy="6076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太阳能电池在航空、航天、交通、通信等领域中的应用 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8589"/>
          <a:stretch>
            <a:fillRect/>
          </a:stretch>
        </p:blipFill>
        <p:spPr>
          <a:xfrm>
            <a:off x="3994785" y="2992120"/>
            <a:ext cx="2891790" cy="22091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2992120"/>
            <a:ext cx="2991485" cy="220916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" name="图片 101"/>
          <p:cNvPicPr/>
          <p:nvPr/>
        </p:nvPicPr>
        <p:blipFill>
          <a:blip r:embed="rId7"/>
          <a:stretch>
            <a:fillRect/>
          </a:stretch>
        </p:blipFill>
        <p:spPr>
          <a:xfrm>
            <a:off x="7007225" y="2992120"/>
            <a:ext cx="4186555" cy="22085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等腰三角形 75"/>
          <p:cNvSpPr/>
          <p:nvPr/>
        </p:nvSpPr>
        <p:spPr>
          <a:xfrm rot="5400000">
            <a:off x="2604535" y="451365"/>
            <a:ext cx="175894" cy="151633"/>
          </a:xfrm>
          <a:prstGeom prst="triangle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0E9"/>
              </a:solidFill>
            </a:endParaRPr>
          </a:p>
        </p:txBody>
      </p:sp>
      <p:sp>
        <p:nvSpPr>
          <p:cNvPr id="77" name="等腰三角形 76"/>
          <p:cNvSpPr/>
          <p:nvPr/>
        </p:nvSpPr>
        <p:spPr>
          <a:xfrm rot="5400000">
            <a:off x="2879443" y="451365"/>
            <a:ext cx="175894" cy="151633"/>
          </a:xfrm>
          <a:prstGeom prst="triangle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78" name="等腰三角形 77"/>
          <p:cNvSpPr/>
          <p:nvPr/>
        </p:nvSpPr>
        <p:spPr>
          <a:xfrm rot="5400000">
            <a:off x="3154351" y="451365"/>
            <a:ext cx="175894" cy="1516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>
            <a:off x="3441389" y="216765"/>
            <a:ext cx="868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小结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2344420" y="3382010"/>
            <a:ext cx="638175" cy="1440709"/>
          </a:xfrm>
          <a:prstGeom prst="roundRect">
            <a:avLst/>
          </a:prstGeom>
          <a:solidFill>
            <a:srgbClr val="036EB8"/>
          </a:solidFill>
          <a:ln w="19050">
            <a:solidFill>
              <a:srgbClr val="036EB8"/>
            </a:solidFill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2800" b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太阳能</a:t>
            </a:r>
          </a:p>
        </p:txBody>
      </p:sp>
      <p:sp>
        <p:nvSpPr>
          <p:cNvPr id="5" name="文本框 2"/>
          <p:cNvSpPr txBox="1">
            <a:spLocks noChangeArrowheads="1"/>
          </p:cNvSpPr>
          <p:nvPr/>
        </p:nvSpPr>
        <p:spPr bwMode="auto">
          <a:xfrm>
            <a:off x="4120515" y="2089785"/>
            <a:ext cx="1190625" cy="491490"/>
          </a:xfrm>
          <a:prstGeom prst="rect">
            <a:avLst/>
          </a:prstGeom>
          <a:solidFill>
            <a:schemeClr val="bg1"/>
          </a:solidFill>
          <a:ln w="12700">
            <a:solidFill>
              <a:srgbClr val="036EB8"/>
            </a:solidFill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2600" b="0">
                <a:latin typeface="Times New Roman" panose="02020603050405020304" charset="0"/>
                <a:ea typeface="微软雅黑" panose="020B0503020204020204" pitchFamily="34" charset="-122"/>
              </a:rPr>
              <a:t>太阳</a:t>
            </a:r>
          </a:p>
        </p:txBody>
      </p:sp>
      <p:sp>
        <p:nvSpPr>
          <p:cNvPr id="6" name="文本框 3"/>
          <p:cNvSpPr txBox="1">
            <a:spLocks noChangeArrowheads="1"/>
          </p:cNvSpPr>
          <p:nvPr/>
        </p:nvSpPr>
        <p:spPr bwMode="auto">
          <a:xfrm>
            <a:off x="5897880" y="1544955"/>
            <a:ext cx="2217420" cy="491490"/>
          </a:xfrm>
          <a:prstGeom prst="rect">
            <a:avLst/>
          </a:prstGeom>
          <a:noFill/>
          <a:ln w="12700">
            <a:solidFill>
              <a:srgbClr val="036EB8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0030101010101" pitchFamily="49" charset="-122"/>
              </a:defRPr>
            </a:lvl1pPr>
          </a:lstStyle>
          <a:p>
            <a:pPr algn="ctr"/>
            <a:r>
              <a:rPr lang="zh-CN" altLang="en-US" sz="2600">
                <a:ea typeface="微软雅黑" panose="020B0503020204020204" pitchFamily="34" charset="-122"/>
              </a:rPr>
              <a:t>产生及结构</a:t>
            </a:r>
          </a:p>
        </p:txBody>
      </p:sp>
      <p:sp>
        <p:nvSpPr>
          <p:cNvPr id="9" name="左大括号 8"/>
          <p:cNvSpPr/>
          <p:nvPr/>
        </p:nvSpPr>
        <p:spPr>
          <a:xfrm>
            <a:off x="3223895" y="2348865"/>
            <a:ext cx="655320" cy="3081655"/>
          </a:xfrm>
          <a:prstGeom prst="leftBrace">
            <a:avLst>
              <a:gd name="adj1" fmla="val 15645"/>
              <a:gd name="adj2" fmla="val 49507"/>
            </a:avLst>
          </a:prstGeom>
          <a:ln w="19050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sz="2600" dirty="0"/>
          </a:p>
        </p:txBody>
      </p:sp>
      <p:sp>
        <p:nvSpPr>
          <p:cNvPr id="12" name="文本框 3"/>
          <p:cNvSpPr txBox="1">
            <a:spLocks noChangeArrowheads="1"/>
          </p:cNvSpPr>
          <p:nvPr/>
        </p:nvSpPr>
        <p:spPr bwMode="auto">
          <a:xfrm>
            <a:off x="4120515" y="3698875"/>
            <a:ext cx="2889885" cy="491490"/>
          </a:xfrm>
          <a:prstGeom prst="rect">
            <a:avLst/>
          </a:prstGeom>
          <a:solidFill>
            <a:schemeClr val="bg1"/>
          </a:solidFill>
          <a:ln w="12700">
            <a:solidFill>
              <a:srgbClr val="036EB8"/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0030101010101" pitchFamily="49" charset="-122"/>
              </a:defRPr>
            </a:lvl1pPr>
          </a:lstStyle>
          <a:p>
            <a:r>
              <a:rPr lang="zh-CN" altLang="en-US" sz="2600">
                <a:ea typeface="微软雅黑" panose="020B0503020204020204" pitchFamily="34" charset="-122"/>
              </a:rPr>
              <a:t>太阳是人类的宝库</a:t>
            </a:r>
          </a:p>
        </p:txBody>
      </p:sp>
      <p:sp>
        <p:nvSpPr>
          <p:cNvPr id="47" name="文本框 3"/>
          <p:cNvSpPr txBox="1">
            <a:spLocks noChangeArrowheads="1"/>
          </p:cNvSpPr>
          <p:nvPr/>
        </p:nvSpPr>
        <p:spPr bwMode="auto">
          <a:xfrm>
            <a:off x="4175760" y="5165090"/>
            <a:ext cx="2273935" cy="491490"/>
          </a:xfrm>
          <a:prstGeom prst="rect">
            <a:avLst/>
          </a:prstGeom>
          <a:solidFill>
            <a:schemeClr val="bg1"/>
          </a:solidFill>
          <a:ln w="12700">
            <a:solidFill>
              <a:srgbClr val="036EB8"/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0030101010101" pitchFamily="49" charset="-122"/>
              </a:defRPr>
            </a:lvl1pPr>
          </a:lstStyle>
          <a:p>
            <a:r>
              <a:rPr lang="zh-CN" altLang="en-US" sz="2600">
                <a:ea typeface="微软雅黑" panose="020B0503020204020204" pitchFamily="34" charset="-122"/>
              </a:rPr>
              <a:t>太阳能的利用</a:t>
            </a:r>
          </a:p>
        </p:txBody>
      </p:sp>
      <p:sp>
        <p:nvSpPr>
          <p:cNvPr id="13" name="文本框 3"/>
          <p:cNvSpPr txBox="1">
            <a:spLocks noChangeArrowheads="1"/>
          </p:cNvSpPr>
          <p:nvPr/>
        </p:nvSpPr>
        <p:spPr bwMode="auto">
          <a:xfrm>
            <a:off x="5892165" y="2494915"/>
            <a:ext cx="3045460" cy="491490"/>
          </a:xfrm>
          <a:prstGeom prst="rect">
            <a:avLst/>
          </a:prstGeom>
          <a:noFill/>
          <a:ln w="12700">
            <a:solidFill>
              <a:srgbClr val="036EB8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0030101010101" pitchFamily="49" charset="-122"/>
              </a:defRPr>
            </a:lvl1pPr>
          </a:lstStyle>
          <a:p>
            <a:pPr algn="ctr"/>
            <a:r>
              <a:rPr lang="zh-CN" altLang="en-US" sz="2600">
                <a:ea typeface="微软雅黑" panose="020B0503020204020204" pitchFamily="34" charset="-122"/>
              </a:rPr>
              <a:t>辐射方式：光和热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5503820" y="1779398"/>
            <a:ext cx="237723" cy="1123225"/>
          </a:xfrm>
          <a:prstGeom prst="leftBrace">
            <a:avLst>
              <a:gd name="adj1" fmla="val 11699"/>
              <a:gd name="adj2" fmla="val 50000"/>
            </a:avLst>
          </a:prstGeom>
          <a:ln w="19050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endParaRPr kumimoji="1" lang="zh-CN" altLang="en-US" sz="2600" dirty="0">
              <a:sym typeface="+mn-ea"/>
            </a:endParaRPr>
          </a:p>
        </p:txBody>
      </p:sp>
      <p:sp>
        <p:nvSpPr>
          <p:cNvPr id="21" name="文本框 3"/>
          <p:cNvSpPr txBox="1">
            <a:spLocks noChangeArrowheads="1"/>
          </p:cNvSpPr>
          <p:nvPr/>
        </p:nvSpPr>
        <p:spPr bwMode="auto">
          <a:xfrm>
            <a:off x="7579360" y="3288030"/>
            <a:ext cx="3075940" cy="491490"/>
          </a:xfrm>
          <a:prstGeom prst="rect">
            <a:avLst/>
          </a:prstGeom>
          <a:noFill/>
          <a:ln w="12700">
            <a:solidFill>
              <a:srgbClr val="036EB8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0030101010101" pitchFamily="49" charset="-122"/>
              </a:defRPr>
            </a:lvl1pPr>
          </a:lstStyle>
          <a:p>
            <a:pPr algn="ctr"/>
            <a:r>
              <a:rPr lang="zh-CN" altLang="en-US" sz="2600">
                <a:ea typeface="微软雅黑" panose="020B0503020204020204" pitchFamily="34" charset="-122"/>
              </a:rPr>
              <a:t>石油天然气的形成</a:t>
            </a:r>
          </a:p>
        </p:txBody>
      </p:sp>
      <p:sp>
        <p:nvSpPr>
          <p:cNvPr id="22" name="文本框 3"/>
          <p:cNvSpPr txBox="1">
            <a:spLocks noChangeArrowheads="1"/>
          </p:cNvSpPr>
          <p:nvPr/>
        </p:nvSpPr>
        <p:spPr bwMode="auto">
          <a:xfrm>
            <a:off x="7579360" y="4136390"/>
            <a:ext cx="1947545" cy="491490"/>
          </a:xfrm>
          <a:prstGeom prst="rect">
            <a:avLst/>
          </a:prstGeom>
          <a:noFill/>
          <a:ln w="12700">
            <a:solidFill>
              <a:srgbClr val="036EB8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0030101010101" pitchFamily="49" charset="-122"/>
              </a:defRPr>
            </a:lvl1pPr>
          </a:lstStyle>
          <a:p>
            <a:pPr algn="ctr"/>
            <a:r>
              <a:rPr lang="zh-CN" altLang="en-US" sz="2600">
                <a:ea typeface="微软雅黑" panose="020B0503020204020204" pitchFamily="34" charset="-122"/>
              </a:rPr>
              <a:t>煤的形成</a:t>
            </a:r>
          </a:p>
        </p:txBody>
      </p:sp>
      <p:sp>
        <p:nvSpPr>
          <p:cNvPr id="23" name="文本框 3"/>
          <p:cNvSpPr txBox="1">
            <a:spLocks noChangeArrowheads="1"/>
          </p:cNvSpPr>
          <p:nvPr/>
        </p:nvSpPr>
        <p:spPr bwMode="auto">
          <a:xfrm>
            <a:off x="7070725" y="4939030"/>
            <a:ext cx="1826895" cy="491490"/>
          </a:xfrm>
          <a:prstGeom prst="rect">
            <a:avLst/>
          </a:prstGeom>
          <a:noFill/>
          <a:ln w="12700">
            <a:solidFill>
              <a:srgbClr val="036EB8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0030101010101" pitchFamily="49" charset="-122"/>
              </a:defRPr>
            </a:lvl1pPr>
          </a:lstStyle>
          <a:p>
            <a:pPr algn="ctr"/>
            <a:r>
              <a:rPr lang="zh-CN" altLang="en-US" sz="2600">
                <a:ea typeface="微软雅黑" panose="020B0503020204020204" pitchFamily="34" charset="-122"/>
              </a:rPr>
              <a:t>光热转化</a:t>
            </a:r>
          </a:p>
        </p:txBody>
      </p:sp>
      <p:sp>
        <p:nvSpPr>
          <p:cNvPr id="16" name="左大括号 15"/>
          <p:cNvSpPr/>
          <p:nvPr/>
        </p:nvSpPr>
        <p:spPr>
          <a:xfrm>
            <a:off x="7168515" y="3469005"/>
            <a:ext cx="285115" cy="974090"/>
          </a:xfrm>
          <a:prstGeom prst="leftBrace">
            <a:avLst>
              <a:gd name="adj1" fmla="val 17311"/>
              <a:gd name="adj2" fmla="val 50000"/>
            </a:avLst>
          </a:prstGeom>
          <a:ln w="19050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endParaRPr kumimoji="1" lang="zh-CN" altLang="en-US" sz="2600" dirty="0">
              <a:sym typeface="+mn-ea"/>
            </a:endParaRPr>
          </a:p>
        </p:txBody>
      </p:sp>
      <p:sp>
        <p:nvSpPr>
          <p:cNvPr id="2" name="左大括号 1"/>
          <p:cNvSpPr/>
          <p:nvPr/>
        </p:nvSpPr>
        <p:spPr>
          <a:xfrm>
            <a:off x="6641291" y="4986777"/>
            <a:ext cx="237723" cy="1123225"/>
          </a:xfrm>
          <a:prstGeom prst="leftBrace">
            <a:avLst>
              <a:gd name="adj1" fmla="val 17311"/>
              <a:gd name="adj2" fmla="val 50000"/>
            </a:avLst>
          </a:prstGeom>
          <a:ln w="19050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endParaRPr kumimoji="1" lang="zh-CN" altLang="en-US" sz="2600" dirty="0">
              <a:sym typeface="+mn-ea"/>
            </a:endParaRPr>
          </a:p>
        </p:txBody>
      </p:sp>
      <p:sp>
        <p:nvSpPr>
          <p:cNvPr id="3" name="文本框 3"/>
          <p:cNvSpPr txBox="1">
            <a:spLocks noChangeArrowheads="1"/>
          </p:cNvSpPr>
          <p:nvPr/>
        </p:nvSpPr>
        <p:spPr bwMode="auto">
          <a:xfrm>
            <a:off x="7070725" y="5777230"/>
            <a:ext cx="1859280" cy="491490"/>
          </a:xfrm>
          <a:prstGeom prst="rect">
            <a:avLst/>
          </a:prstGeom>
          <a:noFill/>
          <a:ln w="12700">
            <a:solidFill>
              <a:srgbClr val="036EB8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0030101010101" pitchFamily="49" charset="-122"/>
              </a:defRPr>
            </a:lvl1pPr>
          </a:lstStyle>
          <a:p>
            <a:pPr algn="ctr"/>
            <a:r>
              <a:rPr lang="zh-CN" altLang="en-US" sz="2600">
                <a:ea typeface="微软雅黑" panose="020B0503020204020204" pitchFamily="34" charset="-122"/>
              </a:rPr>
              <a:t>光电转化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9622155" y="2205990"/>
            <a:ext cx="80645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256665" y="1986280"/>
            <a:ext cx="9987915" cy="33229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．太阳每时每刻都在释放大量能量，这些能量来自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　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  <a:endParaRPr lang="zh-CN" alt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A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．太阳内部电能转化为内能的过程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B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．太阳内部大规模的核裂变过程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C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．太阳内部大规模的核聚变过程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D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．太阳内部可燃性物质的燃烧过程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63296" y="1718989"/>
            <a:ext cx="11063602" cy="23380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just" latinLnBrk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</a:t>
            </a:r>
            <a:r>
              <a:rPr lang="zh-CN" altLang="en-US" sz="2800" kern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我国提出要建设“资源节约型、环境友好型”社会，“安全、清洁”是今后能源开发和利用的方向。下列能源最符合这一要求的是（       ） </a:t>
            </a:r>
            <a:endParaRPr lang="en-US" altLang="zh-CN" sz="2800" kern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atinLnBrk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800" kern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A.</a:t>
            </a:r>
            <a:r>
              <a:rPr lang="zh-CN" altLang="en-US" sz="2800" kern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石油	</a:t>
            </a:r>
            <a:r>
              <a:rPr lang="en-US" altLang="zh-CN" sz="2800" kern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B.</a:t>
            </a:r>
            <a:r>
              <a:rPr lang="zh-CN" altLang="en-US" sz="2800" kern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太阳能	</a:t>
            </a:r>
            <a:r>
              <a:rPr lang="en-US" altLang="zh-CN" sz="2800" kern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C.</a:t>
            </a:r>
            <a:r>
              <a:rPr lang="zh-CN" altLang="en-US" sz="2800" kern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煤炭	      </a:t>
            </a:r>
            <a:r>
              <a:rPr lang="en-US" altLang="zh-CN" sz="2800" kern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D.</a:t>
            </a:r>
            <a:r>
              <a:rPr lang="zh-CN" altLang="en-US" sz="2800" kern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核能</a:t>
            </a:r>
          </a:p>
        </p:txBody>
      </p:sp>
      <p:sp>
        <p:nvSpPr>
          <p:cNvPr id="5" name="矩形 4"/>
          <p:cNvSpPr/>
          <p:nvPr/>
        </p:nvSpPr>
        <p:spPr>
          <a:xfrm>
            <a:off x="10785875" y="2554174"/>
            <a:ext cx="47815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5080" y="3572"/>
            <a:ext cx="12179300" cy="68508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课程导入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138930" y="4437380"/>
            <a:ext cx="6294120" cy="152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</a:t>
            </a:r>
            <a:r>
              <a:rPr lang="zh-CN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万物生长靠太阳，太阳给人类带来了光明和温暖，并给人类以生命和维持生命活动的各种能源。</a:t>
            </a:r>
            <a:endParaRPr lang="zh-CN" altLang="zh-CN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890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太阳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--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巨大的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核能火炉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34900" y="193963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891" name="TextBox 8"/>
          <p:cNvSpPr txBox="1">
            <a:spLocks noChangeArrowheads="1"/>
          </p:cNvSpPr>
          <p:nvPr/>
        </p:nvSpPr>
        <p:spPr bwMode="auto">
          <a:xfrm>
            <a:off x="882650" y="2491105"/>
            <a:ext cx="4890135" cy="332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</a:rPr>
              <a:t>太阳距地球</a:t>
            </a:r>
            <a:r>
              <a:rPr lang="en-US" sz="2800" dirty="0">
                <a:latin typeface="宋体" panose="02010600030101010101" pitchFamily="2" charset="-122"/>
                <a:cs typeface="宋体" panose="02010600030101010101" pitchFamily="2" charset="-122"/>
              </a:rPr>
              <a:t>1.5</a:t>
            </a: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</a:rPr>
              <a:t>亿千米，直径大约是地球的</a:t>
            </a:r>
            <a:r>
              <a:rPr lang="en-US" sz="2800" dirty="0">
                <a:latin typeface="宋体" panose="02010600030101010101" pitchFamily="2" charset="-122"/>
                <a:cs typeface="宋体" panose="02010600030101010101" pitchFamily="2" charset="-122"/>
              </a:rPr>
              <a:t>110</a:t>
            </a: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</a:rPr>
              <a:t>倍，体积是地球的</a:t>
            </a:r>
            <a:r>
              <a:rPr lang="en-US" sz="2800" dirty="0">
                <a:latin typeface="宋体" panose="02010600030101010101" pitchFamily="2" charset="-122"/>
                <a:cs typeface="宋体" panose="02010600030101010101" pitchFamily="2" charset="-122"/>
              </a:rPr>
              <a:t>130</a:t>
            </a: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</a:rPr>
              <a:t>万倍，质量是地球的</a:t>
            </a:r>
            <a:r>
              <a:rPr lang="en-US" sz="2800" dirty="0">
                <a:latin typeface="宋体" panose="02010600030101010101" pitchFamily="2" charset="-122"/>
                <a:cs typeface="宋体" panose="02010600030101010101" pitchFamily="2" charset="-122"/>
              </a:rPr>
              <a:t>33</a:t>
            </a: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</a:rPr>
              <a:t>万倍，核心温度高达</a:t>
            </a:r>
            <a:r>
              <a:rPr lang="en-US" sz="2800" dirty="0">
                <a:latin typeface="宋体" panose="02010600030101010101" pitchFamily="2" charset="-122"/>
                <a:cs typeface="宋体" panose="02010600030101010101" pitchFamily="2" charset="-122"/>
              </a:rPr>
              <a:t>1500</a:t>
            </a: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</a:rPr>
              <a:t>万摄氏度。</a:t>
            </a:r>
            <a:endParaRPr lang="en-US" sz="28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882436" y="1776064"/>
            <a:ext cx="2108949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太阳的结构</a:t>
            </a:r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5936615" y="2547303"/>
            <a:ext cx="5715000" cy="3209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890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太阳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--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巨大的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核能火炉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34900" y="193963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882436" y="1776064"/>
            <a:ext cx="2108949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太阳的结构</a:t>
            </a:r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5936615" y="2547303"/>
            <a:ext cx="5715000" cy="3209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 bwMode="auto">
          <a:xfrm>
            <a:off x="882650" y="2707640"/>
            <a:ext cx="4890770" cy="288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hangingPunct="1">
              <a:lnSpc>
                <a:spcPct val="130000"/>
              </a:lnSpc>
              <a:buClrTx/>
              <a:buSzTx/>
              <a:buFontTx/>
            </a:pP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在太阳内部，氢原子核在超高温下发生聚变，释放出巨大的核能。太阳核心每时每刻都在发生氢弹爆炸，太阳就像一个巨大的“核能火炉”。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890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太阳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--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巨大的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核能火炉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34900" y="193963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882436" y="1776064"/>
            <a:ext cx="2108949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太阳的结构</a:t>
            </a:r>
          </a:p>
        </p:txBody>
      </p:sp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5936615" y="2547303"/>
            <a:ext cx="5715000" cy="3209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82650" y="2814320"/>
            <a:ext cx="489140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hangingPunct="1">
              <a:lnSpc>
                <a:spcPct val="150000"/>
              </a:lnSpc>
              <a:buClrTx/>
              <a:buSzTx/>
              <a:buFontTx/>
            </a:pP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太阳表面温度约6 000 ℃，太阳至今已经稳定地“燃烧”了近50亿年，而且还能继续“燃烧”50亿年。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890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太阳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--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巨大的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核能火炉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34900" y="193963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DEB"/>
              </a:clrFrom>
              <a:clrTo>
                <a:srgbClr val="FFFD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6094" y="1743034"/>
            <a:ext cx="4637359" cy="4412971"/>
          </a:xfrm>
          <a:prstGeom prst="rect">
            <a:avLst/>
          </a:prstGeom>
        </p:spPr>
      </p:pic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882436" y="1776064"/>
            <a:ext cx="2108949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太阳的结构</a:t>
            </a:r>
          </a:p>
        </p:txBody>
      </p:sp>
      <p:sp>
        <p:nvSpPr>
          <p:cNvPr id="5" name="文本框 4"/>
          <p:cNvSpPr txBox="1"/>
          <p:nvPr/>
        </p:nvSpPr>
        <p:spPr bwMode="auto">
          <a:xfrm>
            <a:off x="882650" y="2491105"/>
            <a:ext cx="6096000" cy="288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hangingPunct="1">
              <a:lnSpc>
                <a:spcPct val="130000"/>
              </a:lnSpc>
              <a:buClrTx/>
              <a:buSzTx/>
              <a:buFontTx/>
            </a:pP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太阳大气</a:t>
            </a:r>
          </a:p>
          <a:p>
            <a:pPr lvl="0" algn="just" eaLnBrk="1" hangingPunct="1">
              <a:lnSpc>
                <a:spcPct val="130000"/>
              </a:lnSpc>
              <a:buClrTx/>
              <a:buSzTx/>
              <a:buFontTx/>
            </a:pP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对流层上面的太阳大气，就是我们平时所见的太阳圆盘，称为太阳光球。光球厚度约500千米，几乎所有的可见光都是从这一层发射出来的。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890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太阳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--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巨大的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核能火炉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34900" y="193963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DEB"/>
              </a:clrFrom>
              <a:clrTo>
                <a:srgbClr val="FFFD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6094" y="1743034"/>
            <a:ext cx="4637359" cy="4412971"/>
          </a:xfrm>
          <a:prstGeom prst="rect">
            <a:avLst/>
          </a:prstGeom>
        </p:spPr>
      </p:pic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882436" y="1776064"/>
            <a:ext cx="2108949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太阳的结构</a:t>
            </a:r>
          </a:p>
        </p:txBody>
      </p:sp>
      <p:sp>
        <p:nvSpPr>
          <p:cNvPr id="5" name="文本框 4"/>
          <p:cNvSpPr txBox="1"/>
          <p:nvPr/>
        </p:nvSpPr>
        <p:spPr bwMode="auto">
          <a:xfrm>
            <a:off x="882650" y="2491105"/>
            <a:ext cx="60960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hangingPunct="1">
              <a:lnSpc>
                <a:spcPct val="130000"/>
              </a:lnSpc>
              <a:buClrTx/>
              <a:buSzTx/>
              <a:buFontTx/>
            </a:pP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太阳核心</a:t>
            </a:r>
          </a:p>
          <a:p>
            <a:pPr lvl="0" algn="just" eaLnBrk="1" hangingPunct="1">
              <a:lnSpc>
                <a:spcPct val="130000"/>
              </a:lnSpc>
              <a:buClrTx/>
              <a:buSzTx/>
              <a:buFontTx/>
            </a:pP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太阳的核心区域半径只占太阳半径的1/4，但却是产生核聚变反应之处，是太阳的能源所在地。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890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太阳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--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巨大的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核能火炉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34900" y="193963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DEB"/>
              </a:clrFrom>
              <a:clrTo>
                <a:srgbClr val="FFFD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6094" y="1743034"/>
            <a:ext cx="4637359" cy="4412971"/>
          </a:xfrm>
          <a:prstGeom prst="rect">
            <a:avLst/>
          </a:prstGeom>
        </p:spPr>
      </p:pic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882436" y="1776064"/>
            <a:ext cx="2108949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太阳的结构</a:t>
            </a:r>
          </a:p>
        </p:txBody>
      </p:sp>
      <p:sp>
        <p:nvSpPr>
          <p:cNvPr id="4" name="文本框 3"/>
          <p:cNvSpPr txBox="1"/>
          <p:nvPr/>
        </p:nvSpPr>
        <p:spPr bwMode="auto">
          <a:xfrm>
            <a:off x="882650" y="2491105"/>
            <a:ext cx="60960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hangingPunct="1">
              <a:lnSpc>
                <a:spcPct val="130000"/>
              </a:lnSpc>
              <a:buClrTx/>
              <a:buSzTx/>
              <a:buFontTx/>
            </a:pP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辐射层</a:t>
            </a:r>
          </a:p>
          <a:p>
            <a:pPr lvl="0" algn="just" eaLnBrk="1" hangingPunct="1">
              <a:lnSpc>
                <a:spcPct val="130000"/>
              </a:lnSpc>
              <a:buClrTx/>
              <a:buSzTx/>
              <a:buFontTx/>
            </a:pP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指太阳内部0.25~0.86个太阳半径区域。太阳核心产生的能量，通过这个区域以辐射的方式向外传输。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890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太阳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--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巨大的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核能火炉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34900" y="193963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DEB"/>
              </a:clrFrom>
              <a:clrTo>
                <a:srgbClr val="FFFD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6094" y="1743034"/>
            <a:ext cx="4637359" cy="4412971"/>
          </a:xfrm>
          <a:prstGeom prst="rect">
            <a:avLst/>
          </a:prstGeom>
        </p:spPr>
      </p:pic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882436" y="1776064"/>
            <a:ext cx="2108949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太阳的结构</a:t>
            </a:r>
          </a:p>
        </p:txBody>
      </p:sp>
      <p:sp>
        <p:nvSpPr>
          <p:cNvPr id="5" name="文本框 4"/>
          <p:cNvSpPr txBox="1"/>
          <p:nvPr/>
        </p:nvSpPr>
        <p:spPr bwMode="auto">
          <a:xfrm>
            <a:off x="882650" y="2491105"/>
            <a:ext cx="60960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hangingPunct="1">
              <a:lnSpc>
                <a:spcPct val="130000"/>
              </a:lnSpc>
              <a:buClrTx/>
              <a:buSzTx/>
              <a:buFontTx/>
            </a:pP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对流层</a:t>
            </a:r>
          </a:p>
          <a:p>
            <a:pPr lvl="0" algn="just" eaLnBrk="1" hangingPunct="1">
              <a:lnSpc>
                <a:spcPct val="130000"/>
              </a:lnSpc>
              <a:buClrTx/>
              <a:buSzTx/>
              <a:buFontTx/>
            </a:pP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对流区处于辐射区的外面。由于巨大的温度差引起对流，内部的热量以对流的形式在对流区向太阳表面传输。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JlZGE0ODQxZWY5OWUxZDc3ZWQwMjI4YjhlNjY0YTg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夏至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宋体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宋体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>
          <a:lnSpc>
            <a:spcPct val="120000"/>
          </a:lnSpc>
          <a:defRPr lang="zh-CN" altLang="en-US" sz="2800">
            <a:latin typeface="微软雅黑" panose="020B0503020204020204" pitchFamily="34" charset="-122"/>
            <a:ea typeface="微软雅黑" panose="020B0503020204020204" pitchFamily="34" charset="-122"/>
            <a:sym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正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768</Words>
  <Application>Microsoft Office PowerPoint</Application>
  <PresentationFormat>自定义</PresentationFormat>
  <Paragraphs>118</Paragraphs>
  <Slides>19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26" baseType="lpstr">
      <vt:lpstr>宋体</vt:lpstr>
      <vt:lpstr>微软雅黑</vt:lpstr>
      <vt:lpstr>Arial</vt:lpstr>
      <vt:lpstr>Calibri</vt:lpstr>
      <vt:lpstr>Times New Roman</vt:lpstr>
      <vt:lpstr>夏至</vt:lpstr>
      <vt:lpstr>2_正文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dcterms:created xsi:type="dcterms:W3CDTF">2021-05-20T00:39:00Z</dcterms:created>
  <dcterms:modified xsi:type="dcterms:W3CDTF">2025-02-06T12:39:35Z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F555CDF3F3DD44FBA21F1BFE120B2B86</vt:lpwstr>
  </property>
  <property fmtid="{D5CDD505-2E9C-101B-9397-08002B2CF9AE}" pid="3" name="KSOProductBuildVer">
    <vt:lpwstr>2052-11.1.0.12019</vt:lpwstr>
  </property>
</Properties>
</file>