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304" r:id="rId2"/>
    <p:sldId id="312" r:id="rId3"/>
    <p:sldId id="380" r:id="rId4"/>
    <p:sldId id="307" r:id="rId5"/>
    <p:sldId id="363" r:id="rId6"/>
    <p:sldId id="382" r:id="rId7"/>
    <p:sldId id="314" r:id="rId8"/>
    <p:sldId id="340" r:id="rId9"/>
    <p:sldId id="372" r:id="rId10"/>
    <p:sldId id="338" r:id="rId11"/>
    <p:sldId id="351" r:id="rId12"/>
    <p:sldId id="371" r:id="rId13"/>
    <p:sldId id="383" r:id="rId14"/>
    <p:sldId id="315" r:id="rId15"/>
    <p:sldId id="384" r:id="rId16"/>
    <p:sldId id="306" r:id="rId17"/>
    <p:sldId id="373" r:id="rId18"/>
    <p:sldId id="313" r:id="rId19"/>
    <p:sldId id="316" r:id="rId20"/>
    <p:sldId id="337" r:id="rId21"/>
    <p:sldId id="345" r:id="rId22"/>
    <p:sldId id="343" r:id="rId23"/>
    <p:sldId id="347" r:id="rId24"/>
    <p:sldId id="385" r:id="rId25"/>
    <p:sldId id="327" r:id="rId26"/>
    <p:sldId id="374" r:id="rId27"/>
    <p:sldId id="339" r:id="rId28"/>
    <p:sldId id="386" r:id="rId29"/>
    <p:sldId id="342" r:id="rId30"/>
    <p:sldId id="375" r:id="rId31"/>
    <p:sldId id="387" r:id="rId32"/>
    <p:sldId id="376" r:id="rId33"/>
    <p:sldId id="388" r:id="rId34"/>
    <p:sldId id="317" r:id="rId35"/>
    <p:sldId id="352" r:id="rId36"/>
    <p:sldId id="321" r:id="rId37"/>
    <p:sldId id="389" r:id="rId38"/>
    <p:sldId id="390" r:id="rId39"/>
    <p:sldId id="341" r:id="rId40"/>
    <p:sldId id="391" r:id="rId41"/>
    <p:sldId id="392" r:id="rId42"/>
    <p:sldId id="302" r:id="rId43"/>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5" autoAdjust="0"/>
    <p:restoredTop sz="99816" autoAdjust="0"/>
  </p:normalViewPr>
  <p:slideViewPr>
    <p:cSldViewPr snapToGrid="0" showGuides="1">
      <p:cViewPr varScale="1">
        <p:scale>
          <a:sx n="152" d="100"/>
          <a:sy n="152" d="100"/>
        </p:scale>
        <p:origin x="-444" y="-84"/>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pPr/>
              <a:t>2019/10/10</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11</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18</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33</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42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1.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4.jpe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5.jpe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6.jpe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8.jpeg"/></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29.jpe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17.png"/></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32.jpeg"/></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33.jpeg"/></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10.png"/></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34.jpeg"/></Relationships>
</file>

<file path=ppt/slides/_rels/slide3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3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3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42.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7.png"/><Relationship Id="rId5" Type="http://schemas.openxmlformats.org/officeDocument/2006/relationships/image" Target="../media/image4.png"/><Relationship Id="rId4" Type="http://schemas.openxmlformats.org/officeDocument/2006/relationships/image" Target="../media/image36.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9.png"/><Relationship Id="rId1" Type="http://schemas.openxmlformats.org/officeDocument/2006/relationships/slideLayout" Target="../slideLayouts/slideLayout1.xml"/><Relationship Id="rId4" Type="http://schemas.openxmlformats.org/officeDocument/2006/relationships/image" Target="../media/image14.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8.jpeg"/><Relationship Id="rId1" Type="http://schemas.openxmlformats.org/officeDocument/2006/relationships/slideLayout" Target="../slideLayouts/slideLayout1.xml"/><Relationship Id="rId5" Type="http://schemas.openxmlformats.org/officeDocument/2006/relationships/image" Target="../media/image20.jpe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cstate="print"/>
          <a:stretch>
            <a:fillRect/>
          </a:stretch>
        </p:blipFill>
        <p:spPr>
          <a:xfrm>
            <a:off x="0" y="2139802"/>
            <a:ext cx="9144001" cy="3003698"/>
          </a:xfrm>
          <a:prstGeom prst="rect">
            <a:avLst/>
          </a:prstGeom>
        </p:spPr>
      </p:pic>
      <p:grpSp>
        <p:nvGrpSpPr>
          <p:cNvPr id="88" name="组合 87"/>
          <p:cNvGrpSpPr/>
          <p:nvPr/>
        </p:nvGrpSpPr>
        <p:grpSpPr>
          <a:xfrm>
            <a:off x="2589452" y="3034515"/>
            <a:ext cx="3778980" cy="1578944"/>
            <a:chOff x="6240567" y="2900570"/>
            <a:chExt cx="3915294" cy="1916713"/>
          </a:xfrm>
        </p:grpSpPr>
        <p:grpSp>
          <p:nvGrpSpPr>
            <p:cNvPr id="89" name="组合 72"/>
            <p:cNvGrpSpPr/>
            <p:nvPr/>
          </p:nvGrpSpPr>
          <p:grpSpPr>
            <a:xfrm>
              <a:off x="6341196" y="2900570"/>
              <a:ext cx="3814665" cy="1916713"/>
              <a:chOff x="6341196" y="2900570"/>
              <a:chExt cx="3814665" cy="1916713"/>
            </a:xfrm>
          </p:grpSpPr>
          <p:sp>
            <p:nvSpPr>
              <p:cNvPr id="94" name="文本框 79"/>
              <p:cNvSpPr txBox="1"/>
              <p:nvPr/>
            </p:nvSpPr>
            <p:spPr>
              <a:xfrm>
                <a:off x="6341196" y="2900570"/>
                <a:ext cx="3814665" cy="1905443"/>
              </a:xfrm>
              <a:prstGeom prst="rect">
                <a:avLst/>
              </a:prstGeom>
              <a:noFill/>
            </p:spPr>
            <p:txBody>
              <a:bodyPr wrap="squar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新</a:t>
                </a:r>
                <a:r>
                  <a:rPr lang="zh-CN" altLang="en-US" smtClean="0">
                    <a:solidFill>
                      <a:schemeClr val="accent3"/>
                    </a:solidFill>
                  </a:rPr>
                  <a:t>课标沪科版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chemeClr val="accent3"/>
                  </a:solidFill>
                </a:endParaRPr>
              </a:p>
              <a:p>
                <a:pPr algn="ctr">
                  <a:lnSpc>
                    <a:spcPct val="150000"/>
                  </a:lnSpc>
                </a:pPr>
                <a:r>
                  <a:rPr lang="zh-CN" altLang="en-US" dirty="0" smtClean="0">
                    <a:solidFill>
                      <a:schemeClr val="accent3"/>
                    </a:solidFill>
                  </a:rPr>
                  <a:t> </a:t>
                </a:r>
                <a:r>
                  <a:rPr lang="zh-CN" altLang="en-US" dirty="0" smtClean="0">
                    <a:solidFill>
                      <a:srgbClr val="D16809"/>
                    </a:solidFill>
                  </a:rPr>
                  <a:t>九年级上</a:t>
                </a:r>
                <a:endParaRPr lang="zh-CN" altLang="en-US" dirty="0">
                  <a:solidFill>
                    <a:srgbClr val="D16809"/>
                  </a:solidFill>
                </a:endParaRPr>
              </a:p>
            </p:txBody>
          </p:sp>
          <p:sp>
            <p:nvSpPr>
              <p:cNvPr id="95" name="圆角矩形 94"/>
              <p:cNvSpPr/>
              <p:nvPr/>
            </p:nvSpPr>
            <p:spPr>
              <a:xfrm>
                <a:off x="6409827" y="3087476"/>
                <a:ext cx="3695730" cy="1729807"/>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3074539" y="2099163"/>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4279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导体和绝缘体</a:t>
            </a:r>
          </a:p>
        </p:txBody>
      </p:sp>
      <p:sp>
        <p:nvSpPr>
          <p:cNvPr id="24" name="矩形 23"/>
          <p:cNvSpPr/>
          <p:nvPr/>
        </p:nvSpPr>
        <p:spPr>
          <a:xfrm>
            <a:off x="1965960" y="3636849"/>
            <a:ext cx="4724400" cy="761747"/>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避雷针将电荷引导到地下</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从而将大气中过多的电荷中和及降低</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避免累积过多电荷而造成强大的雷击</a:t>
            </a:r>
            <a:r>
              <a:rPr lang="en-US" altLang="zh-CN" sz="1500" dirty="0" smtClean="0">
                <a:latin typeface="微软雅黑" panose="020B0503020204020204" pitchFamily="34" charset="-122"/>
                <a:ea typeface="微软雅黑" panose="020B0503020204020204" pitchFamily="34" charset="-122"/>
              </a:rPr>
              <a:t>.</a:t>
            </a:r>
          </a:p>
        </p:txBody>
      </p:sp>
      <p:pic>
        <p:nvPicPr>
          <p:cNvPr id="13" name="hw180.jpg" descr="id:2147514481;FounderCES"/>
          <p:cNvPicPr/>
          <p:nvPr/>
        </p:nvPicPr>
        <p:blipFill>
          <a:blip r:embed="rId4"/>
          <a:stretch>
            <a:fillRect/>
          </a:stretch>
        </p:blipFill>
        <p:spPr>
          <a:xfrm>
            <a:off x="2895601" y="1837053"/>
            <a:ext cx="2635478" cy="16598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slide(fromBottom)">
                                      <p:cBhvr>
                                        <p:cTn id="20" dur="500"/>
                                        <p:tgtEl>
                                          <p:spTgt spid="13"/>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slide(fromBottom)">
                                      <p:cBhvr>
                                        <p:cTn id="2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66553"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第十四章  了解电路</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985862" y="1860849"/>
            <a:ext cx="3650679"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第二节 让电灯发光</a:t>
            </a:r>
            <a:endParaRPr lang="zh-CN" altLang="en-US" sz="3300" dirty="0">
              <a:solidFill>
                <a:schemeClr val="accent1"/>
              </a:solidFill>
            </a:endParaRP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8802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tretch>
            <a:fillRect/>
          </a:stretch>
        </p:blipFill>
        <p:spPr>
          <a:xfrm>
            <a:off x="7968343" y="3990228"/>
            <a:ext cx="971550" cy="971550"/>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电路的组成</a:t>
            </a:r>
          </a:p>
        </p:txBody>
      </p:sp>
      <p:sp>
        <p:nvSpPr>
          <p:cNvPr id="24" name="矩形 23"/>
          <p:cNvSpPr/>
          <p:nvPr/>
        </p:nvSpPr>
        <p:spPr>
          <a:xfrm>
            <a:off x="1280160" y="3804489"/>
            <a:ext cx="6233160" cy="761747"/>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电动自行车用蓄电池作电源</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当电动自行车行驶时</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蓄电池放电</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将化学能转化为电能</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当给电动车充电时</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蓄电池相当于用电器</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将电能转化为化学能</a:t>
            </a:r>
            <a:r>
              <a:rPr lang="en-US" altLang="zh-CN" sz="1500" dirty="0" smtClean="0">
                <a:latin typeface="微软雅黑" panose="020B0503020204020204" pitchFamily="34" charset="-122"/>
                <a:ea typeface="微软雅黑" panose="020B0503020204020204" pitchFamily="34" charset="-122"/>
              </a:rPr>
              <a:t>.</a:t>
            </a:r>
          </a:p>
        </p:txBody>
      </p:sp>
      <p:pic>
        <p:nvPicPr>
          <p:cNvPr id="11" name="hw198.jpg" descr="id:2147514920;FounderCES"/>
          <p:cNvPicPr/>
          <p:nvPr/>
        </p:nvPicPr>
        <p:blipFill>
          <a:blip r:embed="rId4">
            <a:clrChange>
              <a:clrFrom>
                <a:srgbClr val="FFFFFF"/>
              </a:clrFrom>
              <a:clrTo>
                <a:srgbClr val="FFFFFF">
                  <a:alpha val="0"/>
                </a:srgbClr>
              </a:clrTo>
            </a:clrChange>
          </a:blip>
          <a:stretch>
            <a:fillRect/>
          </a:stretch>
        </p:blipFill>
        <p:spPr>
          <a:xfrm>
            <a:off x="2528280" y="1660824"/>
            <a:ext cx="2836200" cy="18725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lide(fromBottom)">
                                      <p:cBhvr>
                                        <p:cTn id="20" dur="500"/>
                                        <p:tgtEl>
                                          <p:spTgt spid="11"/>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slide(fromBottom)">
                                      <p:cBhvr>
                                        <p:cTn id="2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5754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tretch>
            <a:fillRect/>
          </a:stretch>
        </p:blipFill>
        <p:spPr>
          <a:xfrm>
            <a:off x="7968343" y="3990228"/>
            <a:ext cx="971550" cy="971550"/>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电路的组成</a:t>
            </a:r>
          </a:p>
        </p:txBody>
      </p:sp>
      <p:sp>
        <p:nvSpPr>
          <p:cNvPr id="24" name="矩形 23"/>
          <p:cNvSpPr/>
          <p:nvPr/>
        </p:nvSpPr>
        <p:spPr>
          <a:xfrm>
            <a:off x="6156960" y="3621609"/>
            <a:ext cx="1371600" cy="41549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水果电池</a:t>
            </a:r>
            <a:endParaRPr lang="en-US" altLang="zh-CN" sz="1500" dirty="0" smtClean="0">
              <a:latin typeface="微软雅黑" panose="020B0503020204020204" pitchFamily="34" charset="-122"/>
              <a:ea typeface="微软雅黑" panose="020B0503020204020204" pitchFamily="34" charset="-122"/>
            </a:endParaRPr>
          </a:p>
        </p:txBody>
      </p:sp>
      <p:pic>
        <p:nvPicPr>
          <p:cNvPr id="12" name="hw199.jpg" descr="id:2147514934;FounderCES"/>
          <p:cNvPicPr/>
          <p:nvPr/>
        </p:nvPicPr>
        <p:blipFill>
          <a:blip r:embed="rId4">
            <a:clrChange>
              <a:clrFrom>
                <a:srgbClr val="FFFFFF"/>
              </a:clrFrom>
              <a:clrTo>
                <a:srgbClr val="FFFFFF">
                  <a:alpha val="0"/>
                </a:srgbClr>
              </a:clrTo>
            </a:clrChange>
          </a:blip>
          <a:stretch>
            <a:fillRect/>
          </a:stretch>
        </p:blipFill>
        <p:spPr>
          <a:xfrm>
            <a:off x="5256360" y="1674194"/>
            <a:ext cx="2790360" cy="1869856"/>
          </a:xfrm>
          <a:prstGeom prst="rect">
            <a:avLst/>
          </a:prstGeom>
        </p:spPr>
      </p:pic>
      <p:sp>
        <p:nvSpPr>
          <p:cNvPr id="13" name="矩形 12"/>
          <p:cNvSpPr/>
          <p:nvPr/>
        </p:nvSpPr>
        <p:spPr>
          <a:xfrm>
            <a:off x="872683" y="1913699"/>
            <a:ext cx="4202237"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在每个水果上插入铜片和锌片</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用导线把这几个水果与发光二极管连接起来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二极管便发出了光</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slide(fromBottom)">
                                      <p:cBhvr>
                                        <p:cTn id="24" dur="500"/>
                                        <p:tgtEl>
                                          <p:spTgt spid="24"/>
                                        </p:tgtEl>
                                      </p:cBhvr>
                                    </p:animEffect>
                                  </p:childTnLst>
                                </p:cTn>
                              </p:par>
                            </p:childTnLst>
                          </p:cTn>
                        </p:par>
                        <p:par>
                          <p:cTn id="25" fill="hold">
                            <p:stCondLst>
                              <p:cond delay="1000"/>
                            </p:stCondLst>
                            <p:childTnLst>
                              <p:par>
                                <p:cTn id="26" presetID="12" presetClass="entr" presetSubtype="4"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slide(fromBottom)">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4"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68035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1" y="1094554"/>
            <a:ext cx="1357361" cy="569885"/>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56251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通路 断路 短路</a:t>
            </a:r>
          </a:p>
        </p:txBody>
      </p:sp>
      <p:sp>
        <p:nvSpPr>
          <p:cNvPr id="11" name="矩形 10"/>
          <p:cNvSpPr/>
          <p:nvPr/>
        </p:nvSpPr>
        <p:spPr>
          <a:xfrm>
            <a:off x="1375603" y="3468179"/>
            <a:ext cx="6168197" cy="37471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日常生活中</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人们常说的“开灯”是指闭合开关</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关灯”是指断开开关</a:t>
            </a:r>
            <a:r>
              <a:rPr lang="en-US" altLang="zh-CN" sz="1500" dirty="0" smtClean="0">
                <a:latin typeface="微软雅黑" panose="020B0503020204020204" pitchFamily="34" charset="-122"/>
                <a:ea typeface="微软雅黑" panose="020B0503020204020204" pitchFamily="34" charset="-122"/>
              </a:rPr>
              <a:t>.</a:t>
            </a:r>
          </a:p>
        </p:txBody>
      </p:sp>
      <p:pic>
        <p:nvPicPr>
          <p:cNvPr id="10" name="hw202.jpg" descr="id:2147514986;FounderCES"/>
          <p:cNvPicPr/>
          <p:nvPr/>
        </p:nvPicPr>
        <p:blipFill>
          <a:blip r:embed="rId4"/>
          <a:stretch>
            <a:fillRect/>
          </a:stretch>
        </p:blipFill>
        <p:spPr>
          <a:xfrm>
            <a:off x="3067050" y="1310640"/>
            <a:ext cx="2004930" cy="2004930"/>
          </a:xfrm>
          <a:prstGeom prst="round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69654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1" y="1094554"/>
            <a:ext cx="1357361" cy="569885"/>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56251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通路 断路 短路</a:t>
            </a:r>
          </a:p>
        </p:txBody>
      </p:sp>
      <p:sp>
        <p:nvSpPr>
          <p:cNvPr id="11" name="矩形 10"/>
          <p:cNvSpPr/>
          <p:nvPr/>
        </p:nvSpPr>
        <p:spPr>
          <a:xfrm>
            <a:off x="1874520" y="3468179"/>
            <a:ext cx="5074920" cy="41549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用电器短路时电流很大</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会烧坏导线的绝缘皮</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引发火灾</a:t>
            </a:r>
            <a:r>
              <a:rPr lang="en-US" altLang="zh-CN" sz="1500" dirty="0" smtClean="0">
                <a:latin typeface="微软雅黑" panose="020B0503020204020204" pitchFamily="34" charset="-122"/>
                <a:ea typeface="微软雅黑" panose="020B0503020204020204" pitchFamily="34" charset="-122"/>
              </a:rPr>
              <a:t>.</a:t>
            </a:r>
          </a:p>
        </p:txBody>
      </p:sp>
      <p:pic>
        <p:nvPicPr>
          <p:cNvPr id="12" name="hw205.jpg" descr="id:2147515000;FounderCES"/>
          <p:cNvPicPr/>
          <p:nvPr/>
        </p:nvPicPr>
        <p:blipFill>
          <a:blip r:embed="rId4"/>
          <a:stretch>
            <a:fillRect/>
          </a:stretch>
        </p:blipFill>
        <p:spPr>
          <a:xfrm>
            <a:off x="2964022" y="1600200"/>
            <a:ext cx="1882297" cy="1773510"/>
          </a:xfrm>
          <a:prstGeom prst="round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253094" y="0"/>
            <a:ext cx="3590624"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23111" y="1074812"/>
            <a:ext cx="1231977" cy="517242"/>
          </a:xfrm>
          <a:prstGeom prst="rect">
            <a:avLst/>
          </a:prstGeom>
        </p:spPr>
      </p:pic>
      <p:sp>
        <p:nvSpPr>
          <p:cNvPr id="11" name="矩形 10"/>
          <p:cNvSpPr/>
          <p:nvPr/>
        </p:nvSpPr>
        <p:spPr>
          <a:xfrm>
            <a:off x="1371600" y="2266846"/>
            <a:ext cx="5751151"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在电路中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电流往往会走“捷径”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即电流在流经电路时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会自动选择无用电器的路径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我们在连接电路时注意电流的这一特性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避免造成短路</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07017" y="348923"/>
            <a:ext cx="356251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通路 断路 短路</a:t>
            </a:r>
          </a:p>
        </p:txBody>
      </p:sp>
      <p:sp>
        <p:nvSpPr>
          <p:cNvPr id="17" name="矩形 16"/>
          <p:cNvSpPr/>
          <p:nvPr/>
        </p:nvSpPr>
        <p:spPr>
          <a:xfrm>
            <a:off x="1706880" y="1078126"/>
            <a:ext cx="6553200" cy="61908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电流走“捷径”</a:t>
            </a:r>
            <a:endParaRPr lang="en-US" altLang="zh-CN" sz="27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lide(fromTop)">
                                      <p:cBhvr>
                                        <p:cTn id="7" dur="500"/>
                                        <p:tgtEl>
                                          <p:spTgt spid="16"/>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p:cBhvr override="childStyle">
                                        <p:cTn id="22" dur="100" fill="hold"/>
                                        <p:tgtEl>
                                          <p:spTgt spid="24"/>
                                        </p:tgtEl>
                                        <p:attrNameLst>
                                          <p:attrName>style.color</p:attrName>
                                        </p:attrNameLst>
                                      </p:cBhvr>
                                      <p:to>
                                        <a:schemeClr val="bg1"/>
                                      </p:to>
                                    </p:animClr>
                                    <p:animClr clrSpc="rgb">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par>
                          <p:cTn id="35" fill="hold">
                            <p:stCondLst>
                              <p:cond delay="2000"/>
                            </p:stCondLst>
                            <p:childTnLst>
                              <p:par>
                                <p:cTn id="36" presetID="12" presetClass="entr" presetSubtype="8" fill="hold" grpId="0" nodeType="after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slide(fromLeft)">
                                      <p:cBhvr>
                                        <p:cTn id="3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51510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电路图</a:t>
            </a:r>
          </a:p>
        </p:txBody>
      </p:sp>
      <p:sp>
        <p:nvSpPr>
          <p:cNvPr id="11" name="矩形 10"/>
          <p:cNvSpPr/>
          <p:nvPr/>
        </p:nvSpPr>
        <p:spPr>
          <a:xfrm>
            <a:off x="976778" y="1668950"/>
            <a:ext cx="6841342" cy="2323200"/>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       (1)</a:t>
            </a:r>
            <a:r>
              <a:rPr lang="zh-CN" altLang="en-US" sz="2000" dirty="0" smtClean="0">
                <a:latin typeface="微软雅黑" panose="020B0503020204020204" pitchFamily="34" charset="-122"/>
                <a:ea typeface="微软雅黑" panose="020B0503020204020204" pitchFamily="34" charset="-122"/>
              </a:rPr>
              <a:t>在连接实物图时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不相互连接的导线不能交叉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在电路图中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相互连接的导线要在交叉点用实点标注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(2)</a:t>
            </a:r>
            <a:r>
              <a:rPr lang="zh-CN" altLang="en-US" sz="2000" dirty="0" smtClean="0">
                <a:latin typeface="微软雅黑" panose="020B0503020204020204" pitchFamily="34" charset="-122"/>
                <a:ea typeface="微软雅黑" panose="020B0503020204020204" pitchFamily="34" charset="-122"/>
              </a:rPr>
              <a:t>在电路图中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表示导线的线段与其他元件符号的连接处不能间断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这是初学者容易犯的错误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(3)</a:t>
            </a:r>
            <a:r>
              <a:rPr lang="zh-CN" altLang="en-US" sz="2000" dirty="0" smtClean="0">
                <a:latin typeface="微软雅黑" panose="020B0503020204020204" pitchFamily="34" charset="-122"/>
                <a:ea typeface="微软雅黑" panose="020B0503020204020204" pitchFamily="34" charset="-122"/>
              </a:rPr>
              <a:t>画电路图时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决不能用实物元件充当电路元件符号</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470946"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第十四章  了解电路</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1688659" y="1841875"/>
            <a:ext cx="6189836"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第三节 连接串联电路和并联电路</a:t>
            </a:r>
            <a:endParaRPr lang="zh-CN" altLang="en-US" sz="3300" dirty="0">
              <a:solidFill>
                <a:schemeClr val="accent1"/>
              </a:solidFill>
            </a:endParaRPr>
          </a:p>
        </p:txBody>
      </p:sp>
      <p:pic>
        <p:nvPicPr>
          <p:cNvPr id="25" name="Picture 12" descr="clouds1.png"/>
          <p:cNvPicPr>
            <a:picLocks noChangeAspect="1"/>
          </p:cNvPicPr>
          <p:nvPr/>
        </p:nvPicPr>
        <p:blipFill>
          <a:blip r:embed="rId3" cstate="print"/>
          <a:stretch>
            <a:fillRect/>
          </a:stretch>
        </p:blipFill>
        <p:spPr>
          <a:xfrm>
            <a:off x="1921391" y="3147005"/>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253094" y="0"/>
            <a:ext cx="3113194"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868681" y="2162161"/>
            <a:ext cx="7391399" cy="938206"/>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无论是串联还是并联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都是指电源以外的其他元件的连接方式</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电路中只有一个用电器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既不是串联也不是并联</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92742"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串联和并联</a:t>
            </a:r>
          </a:p>
        </p:txBody>
      </p:sp>
      <p:pic>
        <p:nvPicPr>
          <p:cNvPr id="17" name="图片 16" descr="图片1.png"/>
          <p:cNvPicPr>
            <a:picLocks noChangeAspect="1"/>
          </p:cNvPicPr>
          <p:nvPr/>
        </p:nvPicPr>
        <p:blipFill>
          <a:blip r:embed="rId4"/>
          <a:stretch>
            <a:fillRect/>
          </a:stretch>
        </p:blipFill>
        <p:spPr>
          <a:xfrm>
            <a:off x="543399" y="1057581"/>
            <a:ext cx="1161190" cy="4875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lide(fromTop)">
                                      <p:cBhvr>
                                        <p:cTn id="7" dur="500"/>
                                        <p:tgtEl>
                                          <p:spTgt spid="16"/>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9"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p:cTn id="16" dur="500" fill="hold"/>
                                        <p:tgtEl>
                                          <p:spTgt spid="20"/>
                                        </p:tgtEl>
                                        <p:attrNameLst>
                                          <p:attrName>ppt_x</p:attrName>
                                        </p:attrNameLst>
                                      </p:cBhvr>
                                      <p:tavLst>
                                        <p:tav tm="0">
                                          <p:val>
                                            <p:strVal val="#ppt_x-.2"/>
                                          </p:val>
                                        </p:tav>
                                        <p:tav tm="100000">
                                          <p:val>
                                            <p:strVal val="#ppt_x"/>
                                          </p:val>
                                        </p:tav>
                                      </p:tavLst>
                                    </p:anim>
                                    <p:anim calcmode="lin" valueType="num">
                                      <p:cBhvr>
                                        <p:cTn id="17"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8" dur="500"/>
                                        <p:tgtEl>
                                          <p:spTgt spid="20"/>
                                        </p:tgtEl>
                                      </p:cBhvr>
                                    </p:animEffect>
                                  </p:childTnLst>
                                </p:cTn>
                              </p:par>
                              <p:par>
                                <p:cTn id="19" presetID="32" presetClass="emph" presetSubtype="0" fill="hold" nodeType="withEffect">
                                  <p:stCondLst>
                                    <p:cond delay="0"/>
                                  </p:stCondLst>
                                  <p:childTnLst>
                                    <p:animClr clrSpc="rgb">
                                      <p:cBhvr override="childStyle">
                                        <p:cTn id="20" dur="100" fill="hold"/>
                                        <p:tgtEl>
                                          <p:spTgt spid="24"/>
                                        </p:tgtEl>
                                        <p:attrNameLst>
                                          <p:attrName>style.color</p:attrName>
                                        </p:attrNameLst>
                                      </p:cBhvr>
                                      <p:to>
                                        <a:schemeClr val="bg1"/>
                                      </p:to>
                                    </p:animClr>
                                    <p:animClr clrSpc="rgb">
                                      <p:cBhvr>
                                        <p:cTn id="21" dur="100" fill="hold"/>
                                        <p:tgtEl>
                                          <p:spTgt spid="24"/>
                                        </p:tgtEl>
                                        <p:attrNameLst>
                                          <p:attrName>fillcolor</p:attrName>
                                        </p:attrNameLst>
                                      </p:cBhvr>
                                      <p:to>
                                        <a:schemeClr val="bg1"/>
                                      </p:to>
                                    </p:animClr>
                                    <p:set>
                                      <p:cBhvr>
                                        <p:cTn id="22" dur="100" fill="hold"/>
                                        <p:tgtEl>
                                          <p:spTgt spid="24"/>
                                        </p:tgtEl>
                                        <p:attrNameLst>
                                          <p:attrName>fill.type</p:attrName>
                                        </p:attrNameLst>
                                      </p:cBhvr>
                                      <p:to>
                                        <p:strVal val="solid"/>
                                      </p:to>
                                    </p:set>
                                    <p:set>
                                      <p:cBhvr>
                                        <p:cTn id="23" dur="100" fill="hold"/>
                                        <p:tgtEl>
                                          <p:spTgt spid="24"/>
                                        </p:tgtEl>
                                        <p:attrNameLst>
                                          <p:attrName>fill.on</p:attrName>
                                        </p:attrNameLst>
                                      </p:cBhvr>
                                      <p:to>
                                        <p:strVal val="true"/>
                                      </p:to>
                                    </p:se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childTnLst>
                          </p:cTn>
                        </p:par>
                        <p:par>
                          <p:cTn id="29" fill="hold">
                            <p:stCondLst>
                              <p:cond delay="500"/>
                            </p:stCondLst>
                            <p:childTnLst>
                              <p:par>
                                <p:cTn id="30" presetID="12" presetClass="entr" presetSubtype="8"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Left)">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220909"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rgbClr val="FF0000"/>
                </a:solidFill>
                <a:latin typeface="隶书" panose="02010509060101010101" pitchFamily="49" charset="-122"/>
                <a:ea typeface="隶书" panose="02010509060101010101" pitchFamily="49" charset="-122"/>
              </a:rPr>
              <a:t>第十四章  了解电路</a:t>
            </a:r>
            <a:endParaRPr lang="zh-CN" altLang="en-US" sz="5400" dirty="0">
              <a:solidFill>
                <a:srgbClr val="FF0000"/>
              </a:solidFill>
              <a:latin typeface="隶书" panose="02010509060101010101" pitchFamily="49" charset="-122"/>
              <a:ea typeface="隶书" panose="02010509060101010101" pitchFamily="49" charset="-122"/>
            </a:endParaRPr>
          </a:p>
        </p:txBody>
      </p:sp>
      <p:sp>
        <p:nvSpPr>
          <p:cNvPr id="64" name="文本框 78"/>
          <p:cNvSpPr txBox="1"/>
          <p:nvPr/>
        </p:nvSpPr>
        <p:spPr>
          <a:xfrm>
            <a:off x="2739541" y="1845609"/>
            <a:ext cx="322748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第一节 电是什么</a:t>
            </a:r>
            <a:endParaRPr lang="zh-CN" altLang="en-US" sz="3300" dirty="0">
              <a:solidFill>
                <a:schemeClr val="accent1"/>
              </a:solidFill>
            </a:endParaRP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4628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3057"/>
            <a:ext cx="1357364" cy="572879"/>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串联和并联</a:t>
            </a:r>
          </a:p>
        </p:txBody>
      </p:sp>
      <p:sp>
        <p:nvSpPr>
          <p:cNvPr id="11" name="矩形 10"/>
          <p:cNvSpPr/>
          <p:nvPr/>
        </p:nvSpPr>
        <p:spPr>
          <a:xfrm>
            <a:off x="1266338" y="2141390"/>
            <a:ext cx="6871822" cy="99257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判断串联还是并联时抓住关键一点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闭合开关后电流有没有分流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无</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串联</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24212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1" y="1094554"/>
            <a:ext cx="1357361" cy="569885"/>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8" y="348923"/>
            <a:ext cx="508857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连接串联电路和并联电路</a:t>
            </a:r>
          </a:p>
        </p:txBody>
      </p:sp>
      <p:sp>
        <p:nvSpPr>
          <p:cNvPr id="22" name="矩形 21"/>
          <p:cNvSpPr/>
          <p:nvPr/>
        </p:nvSpPr>
        <p:spPr>
          <a:xfrm>
            <a:off x="1036675" y="2400116"/>
            <a:ext cx="6666614" cy="938206"/>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电路连接过程中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所有开关都应处于断开状态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要特别注意有无短路的情况</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3" y="0"/>
            <a:ext cx="5168571"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788670" y="1918321"/>
            <a:ext cx="7029450"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辨别实际电路是串联还是并联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常用方法是根据各用电器之间是否相互干扰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相互干扰的是串联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互不干扰、独立工作的是并联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辨别电路图中的电路是串联还是并联的常用方法是电流流向法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不能从电路的形状上判断</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92742" y="348923"/>
            <a:ext cx="508857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连接串联电路和并联电路</a:t>
            </a:r>
          </a:p>
        </p:txBody>
      </p:sp>
      <p:pic>
        <p:nvPicPr>
          <p:cNvPr id="17" name="图片 16" descr="图片1.png"/>
          <p:cNvPicPr>
            <a:picLocks noChangeAspect="1"/>
          </p:cNvPicPr>
          <p:nvPr/>
        </p:nvPicPr>
        <p:blipFill>
          <a:blip r:embed="rId4"/>
          <a:stretch>
            <a:fillRect/>
          </a:stretch>
        </p:blipFill>
        <p:spPr>
          <a:xfrm>
            <a:off x="543398" y="1056300"/>
            <a:ext cx="1161192" cy="4900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9"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p:cTn id="16" dur="500" fill="hold"/>
                                        <p:tgtEl>
                                          <p:spTgt spid="20"/>
                                        </p:tgtEl>
                                        <p:attrNameLst>
                                          <p:attrName>ppt_x</p:attrName>
                                        </p:attrNameLst>
                                      </p:cBhvr>
                                      <p:tavLst>
                                        <p:tav tm="0">
                                          <p:val>
                                            <p:strVal val="#ppt_x-.2"/>
                                          </p:val>
                                        </p:tav>
                                        <p:tav tm="100000">
                                          <p:val>
                                            <p:strVal val="#ppt_x"/>
                                          </p:val>
                                        </p:tav>
                                      </p:tavLst>
                                    </p:anim>
                                    <p:anim calcmode="lin" valueType="num">
                                      <p:cBhvr>
                                        <p:cTn id="17"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8" dur="500"/>
                                        <p:tgtEl>
                                          <p:spTgt spid="20"/>
                                        </p:tgtEl>
                                      </p:cBhvr>
                                    </p:animEffect>
                                  </p:childTnLst>
                                </p:cTn>
                              </p:par>
                              <p:par>
                                <p:cTn id="19" presetID="32" presetClass="emph" presetSubtype="0" fill="hold" nodeType="withEffect">
                                  <p:stCondLst>
                                    <p:cond delay="0"/>
                                  </p:stCondLst>
                                  <p:childTnLst>
                                    <p:animClr clrSpc="rgb">
                                      <p:cBhvr override="childStyle">
                                        <p:cTn id="20" dur="100" fill="hold"/>
                                        <p:tgtEl>
                                          <p:spTgt spid="24"/>
                                        </p:tgtEl>
                                        <p:attrNameLst>
                                          <p:attrName>style.color</p:attrName>
                                        </p:attrNameLst>
                                      </p:cBhvr>
                                      <p:to>
                                        <a:schemeClr val="bg1"/>
                                      </p:to>
                                    </p:animClr>
                                    <p:animClr clrSpc="rgb">
                                      <p:cBhvr>
                                        <p:cTn id="21" dur="100" fill="hold"/>
                                        <p:tgtEl>
                                          <p:spTgt spid="24"/>
                                        </p:tgtEl>
                                        <p:attrNameLst>
                                          <p:attrName>fillcolor</p:attrName>
                                        </p:attrNameLst>
                                      </p:cBhvr>
                                      <p:to>
                                        <a:schemeClr val="bg1"/>
                                      </p:to>
                                    </p:animClr>
                                    <p:set>
                                      <p:cBhvr>
                                        <p:cTn id="22" dur="100" fill="hold"/>
                                        <p:tgtEl>
                                          <p:spTgt spid="24"/>
                                        </p:tgtEl>
                                        <p:attrNameLst>
                                          <p:attrName>fill.type</p:attrName>
                                        </p:attrNameLst>
                                      </p:cBhvr>
                                      <p:to>
                                        <p:strVal val="solid"/>
                                      </p:to>
                                    </p:set>
                                    <p:set>
                                      <p:cBhvr>
                                        <p:cTn id="23" dur="100" fill="hold"/>
                                        <p:tgtEl>
                                          <p:spTgt spid="24"/>
                                        </p:tgtEl>
                                        <p:attrNameLst>
                                          <p:attrName>fill.on</p:attrName>
                                        </p:attrNameLst>
                                      </p:cBhvr>
                                      <p:to>
                                        <p:strVal val="true"/>
                                      </p:to>
                                    </p:se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childTnLst>
                          </p:cTn>
                        </p:par>
                        <p:par>
                          <p:cTn id="29" fill="hold">
                            <p:stCondLst>
                              <p:cond delay="500"/>
                            </p:stCondLst>
                            <p:childTnLst>
                              <p:par>
                                <p:cTn id="30" presetID="12" presetClass="entr" presetSubtype="8"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Left)">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52744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88" y="1096043"/>
            <a:ext cx="1350269" cy="566907"/>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508857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连接串联电路和并联电路</a:t>
            </a:r>
          </a:p>
        </p:txBody>
      </p:sp>
      <p:sp>
        <p:nvSpPr>
          <p:cNvPr id="22" name="矩形 21"/>
          <p:cNvSpPr/>
          <p:nvPr/>
        </p:nvSpPr>
        <p:spPr>
          <a:xfrm>
            <a:off x="2651760" y="3750451"/>
            <a:ext cx="4343399" cy="41549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小彩灯是串联的</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它们同时亮或灭</a:t>
            </a:r>
            <a:r>
              <a:rPr lang="en-US" altLang="zh-CN" sz="1500" dirty="0" smtClean="0">
                <a:latin typeface="微软雅黑" panose="020B0503020204020204" pitchFamily="34" charset="-122"/>
                <a:ea typeface="微软雅黑" panose="020B0503020204020204" pitchFamily="34" charset="-122"/>
              </a:rPr>
              <a:t>.</a:t>
            </a:r>
          </a:p>
        </p:txBody>
      </p:sp>
      <p:pic>
        <p:nvPicPr>
          <p:cNvPr id="11" name="l101.jpg" descr="id:2147515555;FounderCES"/>
          <p:cNvPicPr/>
          <p:nvPr/>
        </p:nvPicPr>
        <p:blipFill>
          <a:blip r:embed="rId4"/>
          <a:stretch>
            <a:fillRect/>
          </a:stretch>
        </p:blipFill>
        <p:spPr>
          <a:xfrm>
            <a:off x="2950500" y="1591798"/>
            <a:ext cx="2017740" cy="208641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lide(fromBottom)">
                                      <p:cBhvr>
                                        <p:cTn id="20" dur="500"/>
                                        <p:tgtEl>
                                          <p:spTgt spid="11"/>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slide(fromBottom)">
                                      <p:cBhvr>
                                        <p:cTn id="2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520166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88" y="1096043"/>
            <a:ext cx="1350269" cy="566907"/>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508857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连接串联电路和并联电路</a:t>
            </a:r>
          </a:p>
        </p:txBody>
      </p:sp>
      <p:sp>
        <p:nvSpPr>
          <p:cNvPr id="22" name="矩形 21"/>
          <p:cNvSpPr/>
          <p:nvPr/>
        </p:nvSpPr>
        <p:spPr>
          <a:xfrm>
            <a:off x="3017520" y="3750451"/>
            <a:ext cx="3977639" cy="41549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街道两旁的路灯是并联的</a:t>
            </a:r>
            <a:r>
              <a:rPr lang="en-US" altLang="zh-CN" sz="1500" dirty="0" smtClean="0">
                <a:latin typeface="微软雅黑" panose="020B0503020204020204" pitchFamily="34" charset="-122"/>
                <a:ea typeface="微软雅黑" panose="020B0503020204020204" pitchFamily="34" charset="-122"/>
              </a:rPr>
              <a:t>.</a:t>
            </a:r>
          </a:p>
        </p:txBody>
      </p:sp>
      <p:pic>
        <p:nvPicPr>
          <p:cNvPr id="12" name="hw266.jpg" descr="id:2147515569;FounderCES"/>
          <p:cNvPicPr/>
          <p:nvPr/>
        </p:nvPicPr>
        <p:blipFill>
          <a:blip r:embed="rId4"/>
          <a:stretch>
            <a:fillRect/>
          </a:stretch>
        </p:blipFill>
        <p:spPr>
          <a:xfrm>
            <a:off x="2955000" y="1820099"/>
            <a:ext cx="2287560" cy="153957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slide(fromBottom)">
                                      <p:cBhvr>
                                        <p:cTn id="2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379506"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第十四章  了解电路</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858612" y="1871646"/>
            <a:ext cx="788260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第四节 科学探究：串联和并联电路的电流</a:t>
            </a:r>
            <a:endParaRPr lang="zh-CN" altLang="en-US" sz="3300" dirty="0">
              <a:solidFill>
                <a:schemeClr val="accent1"/>
              </a:solidFill>
            </a:endParaRPr>
          </a:p>
        </p:txBody>
      </p:sp>
      <p:pic>
        <p:nvPicPr>
          <p:cNvPr id="25" name="Picture 12" descr="clouds1.png"/>
          <p:cNvPicPr>
            <a:picLocks noChangeAspect="1"/>
          </p:cNvPicPr>
          <p:nvPr/>
        </p:nvPicPr>
        <p:blipFill>
          <a:blip r:embed="rId3" cstate="print"/>
          <a:stretch>
            <a:fillRect/>
          </a:stretch>
        </p:blipFill>
        <p:spPr>
          <a:xfrm>
            <a:off x="1921391" y="3147005"/>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3" y="0"/>
            <a:ext cx="3374027"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2" name="矩形 11"/>
          <p:cNvSpPr/>
          <p:nvPr/>
        </p:nvSpPr>
        <p:spPr>
          <a:xfrm>
            <a:off x="392742"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电流的强弱</a:t>
            </a:r>
          </a:p>
        </p:txBody>
      </p:sp>
      <p:pic>
        <p:nvPicPr>
          <p:cNvPr id="17" name="图片 16" descr="图片1.png"/>
          <p:cNvPicPr>
            <a:picLocks noChangeAspect="1"/>
          </p:cNvPicPr>
          <p:nvPr/>
        </p:nvPicPr>
        <p:blipFill>
          <a:blip r:embed="rId4" cstate="print"/>
          <a:stretch>
            <a:fillRect/>
          </a:stretch>
        </p:blipFill>
        <p:spPr>
          <a:xfrm>
            <a:off x="543398" y="1049903"/>
            <a:ext cx="1161192" cy="502879"/>
          </a:xfrm>
          <a:prstGeom prst="rect">
            <a:avLst/>
          </a:prstGeom>
        </p:spPr>
      </p:pic>
      <p:sp>
        <p:nvSpPr>
          <p:cNvPr id="16" name="矩形 15"/>
          <p:cNvSpPr/>
          <p:nvPr/>
        </p:nvSpPr>
        <p:spPr>
          <a:xfrm>
            <a:off x="1855782" y="1065203"/>
            <a:ext cx="325473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“类比法”理解电流</a:t>
            </a:r>
          </a:p>
        </p:txBody>
      </p:sp>
      <p:pic>
        <p:nvPicPr>
          <p:cNvPr id="18" name="hw308.jpg" descr="id:2147516209;FounderCES"/>
          <p:cNvPicPr/>
          <p:nvPr/>
        </p:nvPicPr>
        <p:blipFill>
          <a:blip r:embed="rId5">
            <a:clrChange>
              <a:clrFrom>
                <a:srgbClr val="FFFFFF"/>
              </a:clrFrom>
              <a:clrTo>
                <a:srgbClr val="FFFFFF">
                  <a:alpha val="0"/>
                </a:srgbClr>
              </a:clrTo>
            </a:clrChange>
          </a:blip>
          <a:stretch>
            <a:fillRect/>
          </a:stretch>
        </p:blipFill>
        <p:spPr>
          <a:xfrm>
            <a:off x="3307080" y="1764034"/>
            <a:ext cx="1502404" cy="975295"/>
          </a:xfrm>
          <a:prstGeom prst="rect">
            <a:avLst/>
          </a:prstGeom>
        </p:spPr>
      </p:pic>
      <p:pic>
        <p:nvPicPr>
          <p:cNvPr id="19" name="hw308.EPS" descr="id:2147516216;FounderCES"/>
          <p:cNvPicPr/>
          <p:nvPr/>
        </p:nvPicPr>
        <p:blipFill>
          <a:blip r:embed="rId6">
            <a:clrChange>
              <a:clrFrom>
                <a:srgbClr val="FFFFFF"/>
              </a:clrFrom>
              <a:clrTo>
                <a:srgbClr val="FFFFFF">
                  <a:alpha val="0"/>
                </a:srgbClr>
              </a:clrTo>
            </a:clrChange>
          </a:blip>
          <a:stretch>
            <a:fillRect/>
          </a:stretch>
        </p:blipFill>
        <p:spPr>
          <a:xfrm>
            <a:off x="3204012" y="2802410"/>
            <a:ext cx="1731682" cy="177027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9"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p:cTn id="16" dur="500" fill="hold"/>
                                        <p:tgtEl>
                                          <p:spTgt spid="20"/>
                                        </p:tgtEl>
                                        <p:attrNameLst>
                                          <p:attrName>ppt_x</p:attrName>
                                        </p:attrNameLst>
                                      </p:cBhvr>
                                      <p:tavLst>
                                        <p:tav tm="0">
                                          <p:val>
                                            <p:strVal val="#ppt_x-.2"/>
                                          </p:val>
                                        </p:tav>
                                        <p:tav tm="100000">
                                          <p:val>
                                            <p:strVal val="#ppt_x"/>
                                          </p:val>
                                        </p:tav>
                                      </p:tavLst>
                                    </p:anim>
                                    <p:anim calcmode="lin" valueType="num">
                                      <p:cBhvr>
                                        <p:cTn id="17"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8" dur="500"/>
                                        <p:tgtEl>
                                          <p:spTgt spid="20"/>
                                        </p:tgtEl>
                                      </p:cBhvr>
                                    </p:animEffect>
                                  </p:childTnLst>
                                </p:cTn>
                              </p:par>
                              <p:par>
                                <p:cTn id="19" presetID="32" presetClass="emph" presetSubtype="0" fill="hold" nodeType="withEffect">
                                  <p:stCondLst>
                                    <p:cond delay="0"/>
                                  </p:stCondLst>
                                  <p:childTnLst>
                                    <p:animClr clrSpc="rgb">
                                      <p:cBhvr override="childStyle">
                                        <p:cTn id="20" dur="100" fill="hold"/>
                                        <p:tgtEl>
                                          <p:spTgt spid="24"/>
                                        </p:tgtEl>
                                        <p:attrNameLst>
                                          <p:attrName>style.color</p:attrName>
                                        </p:attrNameLst>
                                      </p:cBhvr>
                                      <p:to>
                                        <a:schemeClr val="bg1"/>
                                      </p:to>
                                    </p:animClr>
                                    <p:animClr clrSpc="rgb">
                                      <p:cBhvr>
                                        <p:cTn id="21" dur="100" fill="hold"/>
                                        <p:tgtEl>
                                          <p:spTgt spid="24"/>
                                        </p:tgtEl>
                                        <p:attrNameLst>
                                          <p:attrName>fillcolor</p:attrName>
                                        </p:attrNameLst>
                                      </p:cBhvr>
                                      <p:to>
                                        <a:schemeClr val="bg1"/>
                                      </p:to>
                                    </p:animClr>
                                    <p:set>
                                      <p:cBhvr>
                                        <p:cTn id="22" dur="100" fill="hold"/>
                                        <p:tgtEl>
                                          <p:spTgt spid="24"/>
                                        </p:tgtEl>
                                        <p:attrNameLst>
                                          <p:attrName>fill.type</p:attrName>
                                        </p:attrNameLst>
                                      </p:cBhvr>
                                      <p:to>
                                        <p:strVal val="solid"/>
                                      </p:to>
                                    </p:set>
                                    <p:set>
                                      <p:cBhvr>
                                        <p:cTn id="23" dur="100" fill="hold"/>
                                        <p:tgtEl>
                                          <p:spTgt spid="24"/>
                                        </p:tgtEl>
                                        <p:attrNameLst>
                                          <p:attrName>fill.on</p:attrName>
                                        </p:attrNameLst>
                                      </p:cBhvr>
                                      <p:to>
                                        <p:strVal val="true"/>
                                      </p:to>
                                    </p:se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childTnLst>
                          </p:cTn>
                        </p:par>
                        <p:par>
                          <p:cTn id="29" fill="hold">
                            <p:stCondLst>
                              <p:cond delay="500"/>
                            </p:stCondLst>
                            <p:childTnLst>
                              <p:par>
                                <p:cTn id="30" presetID="12" presetClass="entr" presetSubtype="8" fill="hold" grpId="0" nodeType="after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slide(fromLeft)">
                                      <p:cBhvr>
                                        <p:cTn id="32" dur="500"/>
                                        <p:tgtEl>
                                          <p:spTgt spid="16"/>
                                        </p:tgtEl>
                                      </p:cBhvr>
                                    </p:animEffect>
                                  </p:childTnLst>
                                </p:cTn>
                              </p:par>
                              <p:par>
                                <p:cTn id="33" presetID="12" presetClass="entr" presetSubtype="4"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slide(fromBottom)">
                                      <p:cBhvr>
                                        <p:cTn id="35" dur="500"/>
                                        <p:tgtEl>
                                          <p:spTgt spid="19"/>
                                        </p:tgtEl>
                                      </p:cBhvr>
                                    </p:animEffect>
                                  </p:childTnLst>
                                </p:cTn>
                              </p:par>
                              <p:par>
                                <p:cTn id="36" presetID="12" presetClass="entr" presetSubtype="4" fill="hold" nodeType="with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slide(fromBottom)">
                                      <p:cBhvr>
                                        <p:cTn id="3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20292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电流的测量</a:t>
            </a:r>
          </a:p>
        </p:txBody>
      </p:sp>
      <p:sp>
        <p:nvSpPr>
          <p:cNvPr id="22" name="矩形 21"/>
          <p:cNvSpPr/>
          <p:nvPr/>
        </p:nvSpPr>
        <p:spPr>
          <a:xfrm>
            <a:off x="1249680" y="3218469"/>
            <a:ext cx="5913120" cy="1067215"/>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当含羞草的叶片受到刺激后</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会立即产生电流</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电流沿着叶柄传到叶片底座上的球状器官</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引起球状器官的活动</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而它的活动又带动叶片活动</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使得叶片闭合</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不久</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电流消失</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叶片就恢复原状</a:t>
            </a:r>
            <a:r>
              <a:rPr lang="en-US" altLang="zh-CN" sz="1500" dirty="0" smtClean="0">
                <a:latin typeface="微软雅黑" panose="020B0503020204020204" pitchFamily="34" charset="-122"/>
                <a:ea typeface="微软雅黑" panose="020B0503020204020204" pitchFamily="34" charset="-122"/>
              </a:rPr>
              <a:t>.</a:t>
            </a:r>
          </a:p>
        </p:txBody>
      </p:sp>
      <p:pic>
        <p:nvPicPr>
          <p:cNvPr id="12" name="hw310.jpg" descr="id:2147516296;FounderCES"/>
          <p:cNvPicPr/>
          <p:nvPr/>
        </p:nvPicPr>
        <p:blipFill>
          <a:blip r:embed="rId4"/>
          <a:stretch>
            <a:fillRect/>
          </a:stretch>
        </p:blipFill>
        <p:spPr>
          <a:xfrm>
            <a:off x="2809536" y="1478280"/>
            <a:ext cx="2192184" cy="16391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slide(fromBottom)">
                                      <p:cBhvr>
                                        <p:cTn id="2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20292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电流的测量</a:t>
            </a:r>
          </a:p>
        </p:txBody>
      </p:sp>
      <p:sp>
        <p:nvSpPr>
          <p:cNvPr id="22" name="矩形 21"/>
          <p:cNvSpPr/>
          <p:nvPr/>
        </p:nvSpPr>
        <p:spPr>
          <a:xfrm>
            <a:off x="2179320" y="3660429"/>
            <a:ext cx="4754880" cy="41549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通过心电图可以了解心脏的工作是否正常</a:t>
            </a:r>
            <a:r>
              <a:rPr lang="en-US" altLang="zh-CN" sz="1500" dirty="0" smtClean="0">
                <a:latin typeface="微软雅黑" panose="020B0503020204020204" pitchFamily="34" charset="-122"/>
                <a:ea typeface="微软雅黑" panose="020B0503020204020204" pitchFamily="34" charset="-122"/>
              </a:rPr>
              <a:t>.</a:t>
            </a:r>
          </a:p>
        </p:txBody>
      </p:sp>
      <p:pic>
        <p:nvPicPr>
          <p:cNvPr id="11" name="hw312.jpg" descr="id:2147516310;FounderCES"/>
          <p:cNvPicPr/>
          <p:nvPr/>
        </p:nvPicPr>
        <p:blipFill>
          <a:blip r:embed="rId4"/>
          <a:stretch>
            <a:fillRect/>
          </a:stretch>
        </p:blipFill>
        <p:spPr>
          <a:xfrm>
            <a:off x="2881989" y="1889760"/>
            <a:ext cx="2409291" cy="16025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lide(fromBottom)">
                                      <p:cBhvr>
                                        <p:cTn id="20" dur="500"/>
                                        <p:tgtEl>
                                          <p:spTgt spid="11"/>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slide(fromBottom)">
                                      <p:cBhvr>
                                        <p:cTn id="2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3169838"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1417320" y="1963028"/>
            <a:ext cx="6514924"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在复杂的电路中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可用“断表法”判断电流表测量的对象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即将电流表断开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分析哪些用电器不能工作</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则断开的电流表测量的就是这些用电器的电流</a:t>
            </a:r>
            <a:r>
              <a:rPr lang="en-US" altLang="zh-CN" sz="2000" dirty="0" smtClean="0">
                <a:latin typeface="微软雅黑" panose="020B0503020204020204" pitchFamily="34" charset="-122"/>
                <a:ea typeface="微软雅黑" panose="020B0503020204020204" pitchFamily="34" charset="-122"/>
              </a:rPr>
              <a:t>.</a:t>
            </a:r>
            <a:endParaRPr lang="zh-CN" altLang="en-US" sz="2000" dirty="0" smtClean="0">
              <a:latin typeface="微软雅黑" panose="020B0503020204020204" pitchFamily="34" charset="-122"/>
              <a:ea typeface="微软雅黑" panose="020B0503020204020204" pitchFamily="34" charset="-122"/>
            </a:endParaRPr>
          </a:p>
        </p:txBody>
      </p:sp>
      <p:sp>
        <p:nvSpPr>
          <p:cNvPr id="12" name="矩形 11"/>
          <p:cNvSpPr/>
          <p:nvPr/>
        </p:nvSpPr>
        <p:spPr>
          <a:xfrm>
            <a:off x="392742"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电流的测量</a:t>
            </a:r>
          </a:p>
        </p:txBody>
      </p:sp>
      <p:pic>
        <p:nvPicPr>
          <p:cNvPr id="17" name="图片 16" descr="图片1.png"/>
          <p:cNvPicPr>
            <a:picLocks noChangeAspect="1"/>
          </p:cNvPicPr>
          <p:nvPr/>
        </p:nvPicPr>
        <p:blipFill>
          <a:blip r:embed="rId4"/>
          <a:stretch>
            <a:fillRect/>
          </a:stretch>
        </p:blipFill>
        <p:spPr>
          <a:xfrm>
            <a:off x="543398" y="1056300"/>
            <a:ext cx="1161192" cy="4900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9"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p:cTn id="16" dur="500" fill="hold"/>
                                        <p:tgtEl>
                                          <p:spTgt spid="20"/>
                                        </p:tgtEl>
                                        <p:attrNameLst>
                                          <p:attrName>ppt_x</p:attrName>
                                        </p:attrNameLst>
                                      </p:cBhvr>
                                      <p:tavLst>
                                        <p:tav tm="0">
                                          <p:val>
                                            <p:strVal val="#ppt_x-.2"/>
                                          </p:val>
                                        </p:tav>
                                        <p:tav tm="100000">
                                          <p:val>
                                            <p:strVal val="#ppt_x"/>
                                          </p:val>
                                        </p:tav>
                                      </p:tavLst>
                                    </p:anim>
                                    <p:anim calcmode="lin" valueType="num">
                                      <p:cBhvr>
                                        <p:cTn id="17"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8" dur="500"/>
                                        <p:tgtEl>
                                          <p:spTgt spid="20"/>
                                        </p:tgtEl>
                                      </p:cBhvr>
                                    </p:animEffect>
                                  </p:childTnLst>
                                </p:cTn>
                              </p:par>
                              <p:par>
                                <p:cTn id="19" presetID="32" presetClass="emph" presetSubtype="0" fill="hold" nodeType="withEffect">
                                  <p:stCondLst>
                                    <p:cond delay="0"/>
                                  </p:stCondLst>
                                  <p:childTnLst>
                                    <p:animClr clrSpc="rgb">
                                      <p:cBhvr override="childStyle">
                                        <p:cTn id="20" dur="100" fill="hold"/>
                                        <p:tgtEl>
                                          <p:spTgt spid="24"/>
                                        </p:tgtEl>
                                        <p:attrNameLst>
                                          <p:attrName>style.color</p:attrName>
                                        </p:attrNameLst>
                                      </p:cBhvr>
                                      <p:to>
                                        <a:schemeClr val="bg1"/>
                                      </p:to>
                                    </p:animClr>
                                    <p:animClr clrSpc="rgb">
                                      <p:cBhvr>
                                        <p:cTn id="21" dur="100" fill="hold"/>
                                        <p:tgtEl>
                                          <p:spTgt spid="24"/>
                                        </p:tgtEl>
                                        <p:attrNameLst>
                                          <p:attrName>fillcolor</p:attrName>
                                        </p:attrNameLst>
                                      </p:cBhvr>
                                      <p:to>
                                        <a:schemeClr val="bg1"/>
                                      </p:to>
                                    </p:animClr>
                                    <p:set>
                                      <p:cBhvr>
                                        <p:cTn id="22" dur="100" fill="hold"/>
                                        <p:tgtEl>
                                          <p:spTgt spid="24"/>
                                        </p:tgtEl>
                                        <p:attrNameLst>
                                          <p:attrName>fill.type</p:attrName>
                                        </p:attrNameLst>
                                      </p:cBhvr>
                                      <p:to>
                                        <p:strVal val="solid"/>
                                      </p:to>
                                    </p:set>
                                    <p:set>
                                      <p:cBhvr>
                                        <p:cTn id="23" dur="100" fill="hold"/>
                                        <p:tgtEl>
                                          <p:spTgt spid="24"/>
                                        </p:tgtEl>
                                        <p:attrNameLst>
                                          <p:attrName>fill.on</p:attrName>
                                        </p:attrNameLst>
                                      </p:cBhvr>
                                      <p:to>
                                        <p:strVal val="true"/>
                                      </p:to>
                                    </p:se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childTnLst>
                          </p:cTn>
                        </p:par>
                        <p:par>
                          <p:cTn id="29" fill="hold">
                            <p:stCondLst>
                              <p:cond delay="500"/>
                            </p:stCondLst>
                            <p:childTnLst>
                              <p:par>
                                <p:cTn id="30" presetID="12" presetClass="entr" presetSubtype="8"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Left)">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sp>
        <p:nvSpPr>
          <p:cNvPr id="11" name="矩形 10"/>
          <p:cNvSpPr/>
          <p:nvPr/>
        </p:nvSpPr>
        <p:spPr>
          <a:xfrm>
            <a:off x="1233487" y="3459466"/>
            <a:ext cx="7057073" cy="374718"/>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将气球与墙壁、黑板摩擦后</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气球带电</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不用胶带、胶棒</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就能粘在了墙上</a:t>
            </a:r>
            <a:r>
              <a:rPr lang="en-US" altLang="zh-CN" sz="1500" dirty="0" smtClean="0">
                <a:latin typeface="微软雅黑" panose="020B0503020204020204" pitchFamily="34" charset="-122"/>
                <a:ea typeface="微软雅黑" panose="020B0503020204020204" pitchFamily="34" charset="-122"/>
              </a:rPr>
              <a:t>.</a:t>
            </a:r>
          </a:p>
        </p:txBody>
      </p:sp>
      <p:pic>
        <p:nvPicPr>
          <p:cNvPr id="17" name="图片 16" descr="图片1.png"/>
          <p:cNvPicPr>
            <a:picLocks noChangeAspect="1"/>
          </p:cNvPicPr>
          <p:nvPr/>
        </p:nvPicPr>
        <p:blipFill>
          <a:blip r:embed="rId3"/>
          <a:stretch>
            <a:fillRect/>
          </a:stretch>
        </p:blipFill>
        <p:spPr>
          <a:xfrm>
            <a:off x="543398" y="1057581"/>
            <a:ext cx="1161192" cy="487523"/>
          </a:xfrm>
          <a:prstGeom prst="rect">
            <a:avLst/>
          </a:prstGeom>
        </p:spPr>
      </p:pic>
      <p:pic>
        <p:nvPicPr>
          <p:cNvPr id="16" name="图片 15" descr="画笔.jpg"/>
          <p:cNvPicPr>
            <a:picLocks noChangeAspect="1"/>
          </p:cNvPicPr>
          <p:nvPr/>
        </p:nvPicPr>
        <p:blipFill>
          <a:blip r:embed="rId4"/>
          <a:stretch>
            <a:fillRect/>
          </a:stretch>
        </p:blipFill>
        <p:spPr>
          <a:xfrm>
            <a:off x="8021410" y="4049485"/>
            <a:ext cx="1094015" cy="1094015"/>
          </a:xfrm>
          <a:prstGeom prst="rect">
            <a:avLst/>
          </a:prstGeom>
        </p:spPr>
      </p:pic>
      <p:grpSp>
        <p:nvGrpSpPr>
          <p:cNvPr id="2" name="组合 9"/>
          <p:cNvGrpSpPr/>
          <p:nvPr/>
        </p:nvGrpSpPr>
        <p:grpSpPr>
          <a:xfrm>
            <a:off x="171450" y="0"/>
            <a:ext cx="2952750" cy="818555"/>
            <a:chOff x="444500" y="496094"/>
            <a:chExt cx="2362200" cy="1091406"/>
          </a:xfrm>
          <a:solidFill>
            <a:schemeClr val="accent4">
              <a:lumMod val="20000"/>
              <a:lumOff val="80000"/>
            </a:schemeClr>
          </a:solidFill>
        </p:grpSpPr>
        <p:sp>
          <p:nvSpPr>
            <p:cNvPr id="22" name="圆角矩形 21"/>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5" name="直接连接符 24"/>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6" name="矩形 25"/>
          <p:cNvSpPr/>
          <p:nvPr/>
        </p:nvSpPr>
        <p:spPr>
          <a:xfrm>
            <a:off x="307018"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摩擦起电</a:t>
            </a:r>
          </a:p>
        </p:txBody>
      </p:sp>
      <p:pic>
        <p:nvPicPr>
          <p:cNvPr id="12" name="hw173.jpg" descr="id:2147514220;FounderCES"/>
          <p:cNvPicPr/>
          <p:nvPr/>
        </p:nvPicPr>
        <p:blipFill>
          <a:blip r:embed="rId5"/>
          <a:stretch>
            <a:fillRect/>
          </a:stretch>
        </p:blipFill>
        <p:spPr>
          <a:xfrm>
            <a:off x="2837580" y="1511587"/>
            <a:ext cx="2481180" cy="1857203"/>
          </a:xfrm>
          <a:prstGeom prst="round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lide(fromLeft)">
                                      <p:cBhvr>
                                        <p:cTn id="7" dur="500"/>
                                        <p:tgtEl>
                                          <p:spTgt spid="26"/>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par>
                                <p:cTn id="28" presetID="12" presetClass="entr" presetSubtype="4" fill="hold"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slide(fromBottom)">
                                      <p:cBhvr>
                                        <p:cTn id="30" dur="500"/>
                                        <p:tgtEl>
                                          <p:spTgt spid="12"/>
                                        </p:tgtEl>
                                      </p:cBhvr>
                                    </p:animEffect>
                                  </p:childTnLst>
                                </p:cTn>
                              </p:par>
                            </p:childTnLst>
                          </p:cTn>
                        </p:par>
                        <p:par>
                          <p:cTn id="31" fill="hold">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4496932"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1017270" y="1688708"/>
            <a:ext cx="7082614" cy="1861535"/>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       (1)</a:t>
            </a:r>
            <a:r>
              <a:rPr lang="zh-CN" altLang="en-US" sz="2000" dirty="0" smtClean="0">
                <a:latin typeface="微软雅黑" panose="020B0503020204020204" pitchFamily="34" charset="-122"/>
                <a:ea typeface="微软雅黑" panose="020B0503020204020204" pitchFamily="34" charset="-122"/>
              </a:rPr>
              <a:t>设计实验时先画电路图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检查无误后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再沿着电流的流向从电源的正极出发连接实物图</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(2)</a:t>
            </a:r>
            <a:r>
              <a:rPr lang="zh-CN" altLang="en-US" sz="2000" dirty="0" smtClean="0">
                <a:latin typeface="微软雅黑" panose="020B0503020204020204" pitchFamily="34" charset="-122"/>
                <a:ea typeface="微软雅黑" panose="020B0503020204020204" pitchFamily="34" charset="-122"/>
              </a:rPr>
              <a:t>切记闭合开关前一定要对照电路图分析实物图的连接是否正确</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92742" y="348923"/>
            <a:ext cx="42934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知识点串联电路的电流规律</a:t>
            </a:r>
            <a:endParaRPr lang="en-US" altLang="zh-CN" sz="2700" dirty="0" smtClean="0">
              <a:latin typeface="微软雅黑" panose="020B0503020204020204" pitchFamily="34" charset="-122"/>
              <a:ea typeface="微软雅黑" panose="020B0503020204020204" pitchFamily="34" charset="-122"/>
            </a:endParaRPr>
          </a:p>
        </p:txBody>
      </p:sp>
      <p:pic>
        <p:nvPicPr>
          <p:cNvPr id="17" name="图片 16" descr="图片1.png"/>
          <p:cNvPicPr>
            <a:picLocks noChangeAspect="1"/>
          </p:cNvPicPr>
          <p:nvPr/>
        </p:nvPicPr>
        <p:blipFill>
          <a:blip r:embed="rId4"/>
          <a:stretch>
            <a:fillRect/>
          </a:stretch>
        </p:blipFill>
        <p:spPr>
          <a:xfrm>
            <a:off x="543398" y="1057580"/>
            <a:ext cx="1161192" cy="4875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9"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p:cTn id="16" dur="500" fill="hold"/>
                                        <p:tgtEl>
                                          <p:spTgt spid="20"/>
                                        </p:tgtEl>
                                        <p:attrNameLst>
                                          <p:attrName>ppt_x</p:attrName>
                                        </p:attrNameLst>
                                      </p:cBhvr>
                                      <p:tavLst>
                                        <p:tav tm="0">
                                          <p:val>
                                            <p:strVal val="#ppt_x-.2"/>
                                          </p:val>
                                        </p:tav>
                                        <p:tav tm="100000">
                                          <p:val>
                                            <p:strVal val="#ppt_x"/>
                                          </p:val>
                                        </p:tav>
                                      </p:tavLst>
                                    </p:anim>
                                    <p:anim calcmode="lin" valueType="num">
                                      <p:cBhvr>
                                        <p:cTn id="17"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8" dur="500"/>
                                        <p:tgtEl>
                                          <p:spTgt spid="20"/>
                                        </p:tgtEl>
                                      </p:cBhvr>
                                    </p:animEffect>
                                  </p:childTnLst>
                                </p:cTn>
                              </p:par>
                              <p:par>
                                <p:cTn id="19" presetID="32" presetClass="emph" presetSubtype="0" fill="hold" nodeType="withEffect">
                                  <p:stCondLst>
                                    <p:cond delay="0"/>
                                  </p:stCondLst>
                                  <p:childTnLst>
                                    <p:animClr clrSpc="rgb">
                                      <p:cBhvr override="childStyle">
                                        <p:cTn id="20" dur="100" fill="hold"/>
                                        <p:tgtEl>
                                          <p:spTgt spid="24"/>
                                        </p:tgtEl>
                                        <p:attrNameLst>
                                          <p:attrName>style.color</p:attrName>
                                        </p:attrNameLst>
                                      </p:cBhvr>
                                      <p:to>
                                        <a:schemeClr val="bg1"/>
                                      </p:to>
                                    </p:animClr>
                                    <p:animClr clrSpc="rgb">
                                      <p:cBhvr>
                                        <p:cTn id="21" dur="100" fill="hold"/>
                                        <p:tgtEl>
                                          <p:spTgt spid="24"/>
                                        </p:tgtEl>
                                        <p:attrNameLst>
                                          <p:attrName>fillcolor</p:attrName>
                                        </p:attrNameLst>
                                      </p:cBhvr>
                                      <p:to>
                                        <a:schemeClr val="bg1"/>
                                      </p:to>
                                    </p:animClr>
                                    <p:set>
                                      <p:cBhvr>
                                        <p:cTn id="22" dur="100" fill="hold"/>
                                        <p:tgtEl>
                                          <p:spTgt spid="24"/>
                                        </p:tgtEl>
                                        <p:attrNameLst>
                                          <p:attrName>fill.type</p:attrName>
                                        </p:attrNameLst>
                                      </p:cBhvr>
                                      <p:to>
                                        <p:strVal val="solid"/>
                                      </p:to>
                                    </p:set>
                                    <p:set>
                                      <p:cBhvr>
                                        <p:cTn id="23" dur="100" fill="hold"/>
                                        <p:tgtEl>
                                          <p:spTgt spid="24"/>
                                        </p:tgtEl>
                                        <p:attrNameLst>
                                          <p:attrName>fill.on</p:attrName>
                                        </p:attrNameLst>
                                      </p:cBhvr>
                                      <p:to>
                                        <p:strVal val="true"/>
                                      </p:to>
                                    </p:se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childTnLst>
                          </p:cTn>
                        </p:par>
                        <p:par>
                          <p:cTn id="29" fill="hold">
                            <p:stCondLst>
                              <p:cond delay="500"/>
                            </p:stCondLst>
                            <p:childTnLst>
                              <p:par>
                                <p:cTn id="30" presetID="12" presetClass="entr" presetSubtype="8"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Left)">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3" y="0"/>
            <a:ext cx="4432195"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1062990" y="2206868"/>
            <a:ext cx="7082614" cy="938206"/>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实验中要更换不同规格的小灯泡进行多次实验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得到多组实验数据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这样可以避免偶然性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使结论具有普遍性</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92742" y="348923"/>
            <a:ext cx="42934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知识点串联电路的电流规律</a:t>
            </a:r>
            <a:endParaRPr lang="en-US" altLang="zh-CN" sz="2700" dirty="0" smtClean="0">
              <a:latin typeface="微软雅黑" panose="020B0503020204020204" pitchFamily="34" charset="-122"/>
              <a:ea typeface="微软雅黑" panose="020B0503020204020204" pitchFamily="34" charset="-122"/>
            </a:endParaRPr>
          </a:p>
        </p:txBody>
      </p:sp>
      <p:pic>
        <p:nvPicPr>
          <p:cNvPr id="17" name="图片 16" descr="图片1.png"/>
          <p:cNvPicPr>
            <a:picLocks noChangeAspect="1"/>
          </p:cNvPicPr>
          <p:nvPr/>
        </p:nvPicPr>
        <p:blipFill>
          <a:blip r:embed="rId4"/>
          <a:stretch>
            <a:fillRect/>
          </a:stretch>
        </p:blipFill>
        <p:spPr>
          <a:xfrm>
            <a:off x="543398" y="1057580"/>
            <a:ext cx="1161192" cy="4875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9" presetClass="entr" presetSubtype="0" fill="hold" nodeType="withEffect">
                                  <p:stCondLst>
                                    <p:cond delay="0"/>
                                  </p:stCondLst>
                                  <p:childTnLst>
                                    <p:set>
                                      <p:cBhvr>
                                        <p:cTn id="15" dur="1" fill="hold">
                                          <p:stCondLst>
                                            <p:cond delay="0"/>
                                          </p:stCondLst>
                                        </p:cTn>
                                        <p:tgtEl>
                                          <p:spTgt spid="20"/>
                                        </p:tgtEl>
                                        <p:attrNameLst>
                                          <p:attrName>style.visibility</p:attrName>
                                        </p:attrNameLst>
                                      </p:cBhvr>
                                      <p:to>
                                        <p:strVal val="visible"/>
                                      </p:to>
                                    </p:set>
                                    <p:anim calcmode="lin" valueType="num">
                                      <p:cBhvr>
                                        <p:cTn id="16" dur="500" fill="hold"/>
                                        <p:tgtEl>
                                          <p:spTgt spid="20"/>
                                        </p:tgtEl>
                                        <p:attrNameLst>
                                          <p:attrName>ppt_x</p:attrName>
                                        </p:attrNameLst>
                                      </p:cBhvr>
                                      <p:tavLst>
                                        <p:tav tm="0">
                                          <p:val>
                                            <p:strVal val="#ppt_x-.2"/>
                                          </p:val>
                                        </p:tav>
                                        <p:tav tm="100000">
                                          <p:val>
                                            <p:strVal val="#ppt_x"/>
                                          </p:val>
                                        </p:tav>
                                      </p:tavLst>
                                    </p:anim>
                                    <p:anim calcmode="lin" valueType="num">
                                      <p:cBhvr>
                                        <p:cTn id="17"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8" dur="500"/>
                                        <p:tgtEl>
                                          <p:spTgt spid="20"/>
                                        </p:tgtEl>
                                      </p:cBhvr>
                                    </p:animEffect>
                                  </p:childTnLst>
                                </p:cTn>
                              </p:par>
                              <p:par>
                                <p:cTn id="19" presetID="32" presetClass="emph" presetSubtype="0" fill="hold" nodeType="withEffect">
                                  <p:stCondLst>
                                    <p:cond delay="0"/>
                                  </p:stCondLst>
                                  <p:childTnLst>
                                    <p:animClr clrSpc="rgb">
                                      <p:cBhvr override="childStyle">
                                        <p:cTn id="20" dur="100" fill="hold"/>
                                        <p:tgtEl>
                                          <p:spTgt spid="24"/>
                                        </p:tgtEl>
                                        <p:attrNameLst>
                                          <p:attrName>style.color</p:attrName>
                                        </p:attrNameLst>
                                      </p:cBhvr>
                                      <p:to>
                                        <a:schemeClr val="bg1"/>
                                      </p:to>
                                    </p:animClr>
                                    <p:animClr clrSpc="rgb">
                                      <p:cBhvr>
                                        <p:cTn id="21" dur="100" fill="hold"/>
                                        <p:tgtEl>
                                          <p:spTgt spid="24"/>
                                        </p:tgtEl>
                                        <p:attrNameLst>
                                          <p:attrName>fillcolor</p:attrName>
                                        </p:attrNameLst>
                                      </p:cBhvr>
                                      <p:to>
                                        <a:schemeClr val="bg1"/>
                                      </p:to>
                                    </p:animClr>
                                    <p:set>
                                      <p:cBhvr>
                                        <p:cTn id="22" dur="100" fill="hold"/>
                                        <p:tgtEl>
                                          <p:spTgt spid="24"/>
                                        </p:tgtEl>
                                        <p:attrNameLst>
                                          <p:attrName>fill.type</p:attrName>
                                        </p:attrNameLst>
                                      </p:cBhvr>
                                      <p:to>
                                        <p:strVal val="solid"/>
                                      </p:to>
                                    </p:set>
                                    <p:set>
                                      <p:cBhvr>
                                        <p:cTn id="23" dur="100" fill="hold"/>
                                        <p:tgtEl>
                                          <p:spTgt spid="24"/>
                                        </p:tgtEl>
                                        <p:attrNameLst>
                                          <p:attrName>fill.on</p:attrName>
                                        </p:attrNameLst>
                                      </p:cBhvr>
                                      <p:to>
                                        <p:strVal val="true"/>
                                      </p:to>
                                    </p:set>
                                    <p:animRot by="120000">
                                      <p:cBhvr>
                                        <p:cTn id="24" dur="100" fill="hold">
                                          <p:stCondLst>
                                            <p:cond delay="0"/>
                                          </p:stCondLst>
                                        </p:cTn>
                                        <p:tgtEl>
                                          <p:spTgt spid="24"/>
                                        </p:tgtEl>
                                        <p:attrNameLst>
                                          <p:attrName>r</p:attrName>
                                        </p:attrNameLst>
                                      </p:cBhvr>
                                    </p:animRot>
                                    <p:animRot by="-240000">
                                      <p:cBhvr>
                                        <p:cTn id="25" dur="200" fill="hold">
                                          <p:stCondLst>
                                            <p:cond delay="200"/>
                                          </p:stCondLst>
                                        </p:cTn>
                                        <p:tgtEl>
                                          <p:spTgt spid="24"/>
                                        </p:tgtEl>
                                        <p:attrNameLst>
                                          <p:attrName>r</p:attrName>
                                        </p:attrNameLst>
                                      </p:cBhvr>
                                    </p:animRot>
                                    <p:animRot by="240000">
                                      <p:cBhvr>
                                        <p:cTn id="26" dur="200" fill="hold">
                                          <p:stCondLst>
                                            <p:cond delay="400"/>
                                          </p:stCondLst>
                                        </p:cTn>
                                        <p:tgtEl>
                                          <p:spTgt spid="24"/>
                                        </p:tgtEl>
                                        <p:attrNameLst>
                                          <p:attrName>r</p:attrName>
                                        </p:attrNameLst>
                                      </p:cBhvr>
                                    </p:animRot>
                                    <p:animRot by="-240000">
                                      <p:cBhvr>
                                        <p:cTn id="27" dur="200" fill="hold">
                                          <p:stCondLst>
                                            <p:cond delay="600"/>
                                          </p:stCondLst>
                                        </p:cTn>
                                        <p:tgtEl>
                                          <p:spTgt spid="24"/>
                                        </p:tgtEl>
                                        <p:attrNameLst>
                                          <p:attrName>r</p:attrName>
                                        </p:attrNameLst>
                                      </p:cBhvr>
                                    </p:animRot>
                                    <p:animRot by="120000">
                                      <p:cBhvr>
                                        <p:cTn id="28" dur="200" fill="hold">
                                          <p:stCondLst>
                                            <p:cond delay="800"/>
                                          </p:stCondLst>
                                        </p:cTn>
                                        <p:tgtEl>
                                          <p:spTgt spid="24"/>
                                        </p:tgtEl>
                                        <p:attrNameLst>
                                          <p:attrName>r</p:attrName>
                                        </p:attrNameLst>
                                      </p:cBhvr>
                                    </p:animRot>
                                  </p:childTnLst>
                                </p:cTn>
                              </p:par>
                            </p:childTnLst>
                          </p:cTn>
                        </p:par>
                        <p:par>
                          <p:cTn id="29" fill="hold">
                            <p:stCondLst>
                              <p:cond delay="500"/>
                            </p:stCondLst>
                            <p:childTnLst>
                              <p:par>
                                <p:cTn id="30" presetID="12" presetClass="entr" presetSubtype="8"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Left)">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9"/>
          <p:cNvGrpSpPr/>
          <p:nvPr/>
        </p:nvGrpSpPr>
        <p:grpSpPr>
          <a:xfrm>
            <a:off x="253094" y="0"/>
            <a:ext cx="4561668"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sp>
        <p:nvSpPr>
          <p:cNvPr id="12" name="矩形 11"/>
          <p:cNvSpPr/>
          <p:nvPr/>
        </p:nvSpPr>
        <p:spPr>
          <a:xfrm>
            <a:off x="392743"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并联电路的电流规律</a:t>
            </a:r>
          </a:p>
        </p:txBody>
      </p:sp>
      <p:pic>
        <p:nvPicPr>
          <p:cNvPr id="17" name="图片 16" descr="图片1.png"/>
          <p:cNvPicPr>
            <a:picLocks noChangeAspect="1"/>
          </p:cNvPicPr>
          <p:nvPr/>
        </p:nvPicPr>
        <p:blipFill>
          <a:blip r:embed="rId3"/>
          <a:stretch>
            <a:fillRect/>
          </a:stretch>
        </p:blipFill>
        <p:spPr>
          <a:xfrm>
            <a:off x="543398" y="1056300"/>
            <a:ext cx="1161192" cy="490084"/>
          </a:xfrm>
          <a:prstGeom prst="rect">
            <a:avLst/>
          </a:prstGeom>
        </p:spPr>
      </p:pic>
      <p:sp>
        <p:nvSpPr>
          <p:cNvPr id="19" name="矩形 18"/>
          <p:cNvSpPr/>
          <p:nvPr/>
        </p:nvSpPr>
        <p:spPr>
          <a:xfrm>
            <a:off x="1692556" y="1075147"/>
            <a:ext cx="6024726"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“类比法”理解并联电路中电流的特点</a:t>
            </a:r>
          </a:p>
        </p:txBody>
      </p:sp>
      <p:pic>
        <p:nvPicPr>
          <p:cNvPr id="16" name="图片 15" descr="画笔.jpg"/>
          <p:cNvPicPr>
            <a:picLocks noChangeAspect="1"/>
          </p:cNvPicPr>
          <p:nvPr/>
        </p:nvPicPr>
        <p:blipFill>
          <a:blip r:embed="rId4" cstate="print">
            <a:clrChange>
              <a:clrFrom>
                <a:srgbClr val="F0F0F0"/>
              </a:clrFrom>
              <a:clrTo>
                <a:srgbClr val="F0F0F0">
                  <a:alpha val="0"/>
                </a:srgbClr>
              </a:clrTo>
            </a:clrChange>
          </a:blip>
          <a:srcRect t="52482" r="50000"/>
          <a:stretch>
            <a:fillRect/>
          </a:stretch>
        </p:blipFill>
        <p:spPr>
          <a:xfrm>
            <a:off x="7992835" y="4049485"/>
            <a:ext cx="1151165" cy="1094015"/>
          </a:xfrm>
          <a:prstGeom prst="rect">
            <a:avLst/>
          </a:prstGeom>
        </p:spPr>
      </p:pic>
      <p:sp>
        <p:nvSpPr>
          <p:cNvPr id="21" name="矩形 20"/>
          <p:cNvSpPr/>
          <p:nvPr/>
        </p:nvSpPr>
        <p:spPr>
          <a:xfrm>
            <a:off x="685800" y="1860728"/>
            <a:ext cx="7498080" cy="186153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电流和水流相似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以水流为例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从干渠内流出来的水分支后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由于每一条支渠里的水流都是从干渠里流出来的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所以每一条支渠里的水流都比干渠里的水流小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在并联电路中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每一条支路中的电流都比干路中的电流小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所以并联电路有分流的特点</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childTnLst>
                          </p:cTn>
                        </p:par>
                        <p:par>
                          <p:cTn id="28" fill="hold">
                            <p:stCondLst>
                              <p:cond delay="500"/>
                            </p:stCondLst>
                            <p:childTnLst>
                              <p:par>
                                <p:cTn id="29" presetID="12" presetClass="entr" presetSubtype="8" fill="hold" grpId="0" nodeType="after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slide(fromLeft)">
                                      <p:cBhvr>
                                        <p:cTn id="31" dur="500"/>
                                        <p:tgtEl>
                                          <p:spTgt spid="19"/>
                                        </p:tgtEl>
                                      </p:cBhvr>
                                    </p:animEffect>
                                  </p:childTnLst>
                                </p:cTn>
                              </p:par>
                            </p:childTnLst>
                          </p:cTn>
                        </p:par>
                        <p:par>
                          <p:cTn id="32" fill="hold">
                            <p:stCondLst>
                              <p:cond delay="1000"/>
                            </p:stCondLst>
                            <p:childTnLst>
                              <p:par>
                                <p:cTn id="33" presetID="12" presetClass="entr" presetSubtype="8" fill="hold" grpId="0" nodeType="after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slide(fromLeft)">
                                      <p:cBhvr>
                                        <p:cTn id="3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P spid="2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379506"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第十四章  了解电路</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839812" y="1841166"/>
            <a:ext cx="322748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第五节 测量电压</a:t>
            </a:r>
            <a:endParaRPr lang="zh-CN" altLang="en-US" sz="3300" dirty="0">
              <a:solidFill>
                <a:schemeClr val="accent1"/>
              </a:solidFill>
            </a:endParaRPr>
          </a:p>
        </p:txBody>
      </p:sp>
      <p:pic>
        <p:nvPicPr>
          <p:cNvPr id="25" name="Picture 12" descr="clouds1.png"/>
          <p:cNvPicPr>
            <a:picLocks noChangeAspect="1"/>
          </p:cNvPicPr>
          <p:nvPr/>
        </p:nvPicPr>
        <p:blipFill>
          <a:blip r:embed="rId3" cstate="print"/>
          <a:stretch>
            <a:fillRect/>
          </a:stretch>
        </p:blipFill>
        <p:spPr>
          <a:xfrm>
            <a:off x="1921391" y="3147005"/>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40410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64764" y="1103254"/>
            <a:ext cx="1315915" cy="552484"/>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8"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电压</a:t>
            </a:r>
          </a:p>
        </p:txBody>
      </p:sp>
      <p:sp>
        <p:nvSpPr>
          <p:cNvPr id="11" name="矩形 10"/>
          <p:cNvSpPr/>
          <p:nvPr/>
        </p:nvSpPr>
        <p:spPr>
          <a:xfrm>
            <a:off x="1493521" y="3491039"/>
            <a:ext cx="5974080" cy="761747"/>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电鳗是一个电击高手</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它若受到惊吓或捕食</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能产生</a:t>
            </a:r>
            <a:r>
              <a:rPr lang="en-US" altLang="zh-CN" sz="1500" dirty="0" smtClean="0">
                <a:latin typeface="微软雅黑" panose="020B0503020204020204" pitchFamily="34" charset="-122"/>
                <a:ea typeface="微软雅黑" panose="020B0503020204020204" pitchFamily="34" charset="-122"/>
              </a:rPr>
              <a:t>300~800</a:t>
            </a:r>
            <a:r>
              <a:rPr lang="zh-CN" altLang="en-US" sz="1500" dirty="0" smtClean="0">
                <a:latin typeface="微软雅黑" panose="020B0503020204020204" pitchFamily="34" charset="-122"/>
                <a:ea typeface="微软雅黑" panose="020B0503020204020204" pitchFamily="34" charset="-122"/>
              </a:rPr>
              <a:t>伏</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甚至</a:t>
            </a:r>
            <a:r>
              <a:rPr lang="en-US" altLang="zh-CN" sz="1500" dirty="0" smtClean="0">
                <a:latin typeface="微软雅黑" panose="020B0503020204020204" pitchFamily="34" charset="-122"/>
                <a:ea typeface="微软雅黑" panose="020B0503020204020204" pitchFamily="34" charset="-122"/>
              </a:rPr>
              <a:t>1000</a:t>
            </a:r>
            <a:r>
              <a:rPr lang="zh-CN" altLang="en-US" sz="1500" dirty="0" smtClean="0">
                <a:latin typeface="微软雅黑" panose="020B0503020204020204" pitchFamily="34" charset="-122"/>
                <a:ea typeface="微软雅黑" panose="020B0503020204020204" pitchFamily="34" charset="-122"/>
              </a:rPr>
              <a:t>伏左右的电压</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足以电死一头牛</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因此赢得了“河中魔王”的称号</a:t>
            </a:r>
            <a:r>
              <a:rPr lang="en-US" altLang="zh-CN" sz="1500" dirty="0" smtClean="0">
                <a:latin typeface="微软雅黑" panose="020B0503020204020204" pitchFamily="34" charset="-122"/>
                <a:ea typeface="微软雅黑" panose="020B0503020204020204" pitchFamily="34" charset="-122"/>
              </a:rPr>
              <a:t>.</a:t>
            </a:r>
          </a:p>
        </p:txBody>
      </p:sp>
      <p:pic>
        <p:nvPicPr>
          <p:cNvPr id="12" name="hw360.jpg" descr="id:2147516945;FounderCES"/>
          <p:cNvPicPr/>
          <p:nvPr/>
        </p:nvPicPr>
        <p:blipFill>
          <a:blip r:embed="rId4"/>
          <a:stretch>
            <a:fillRect/>
          </a:stretch>
        </p:blipFill>
        <p:spPr>
          <a:xfrm>
            <a:off x="2920014" y="1417320"/>
            <a:ext cx="2654766" cy="1984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9"/>
          <p:cNvGrpSpPr/>
          <p:nvPr/>
        </p:nvGrpSpPr>
        <p:grpSpPr>
          <a:xfrm>
            <a:off x="253093" y="0"/>
            <a:ext cx="2231027"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sp>
        <p:nvSpPr>
          <p:cNvPr id="12" name="矩形 11"/>
          <p:cNvSpPr/>
          <p:nvPr/>
        </p:nvSpPr>
        <p:spPr>
          <a:xfrm>
            <a:off x="392743"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电压</a:t>
            </a:r>
          </a:p>
        </p:txBody>
      </p:sp>
      <p:pic>
        <p:nvPicPr>
          <p:cNvPr id="17" name="图片 16" descr="图片1.png"/>
          <p:cNvPicPr>
            <a:picLocks noChangeAspect="1"/>
          </p:cNvPicPr>
          <p:nvPr/>
        </p:nvPicPr>
        <p:blipFill>
          <a:blip r:embed="rId3"/>
          <a:stretch>
            <a:fillRect/>
          </a:stretch>
        </p:blipFill>
        <p:spPr>
          <a:xfrm>
            <a:off x="543398" y="1057581"/>
            <a:ext cx="1161192" cy="487523"/>
          </a:xfrm>
          <a:prstGeom prst="rect">
            <a:avLst/>
          </a:prstGeom>
        </p:spPr>
      </p:pic>
      <p:sp>
        <p:nvSpPr>
          <p:cNvPr id="19" name="矩形 18"/>
          <p:cNvSpPr/>
          <p:nvPr/>
        </p:nvSpPr>
        <p:spPr>
          <a:xfrm>
            <a:off x="1692556" y="1075147"/>
            <a:ext cx="299184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几种常见的电压值</a:t>
            </a:r>
            <a:r>
              <a:rPr lang="en-US" altLang="zh-CN" sz="2700" dirty="0" smtClean="0">
                <a:latin typeface="微软雅黑" panose="020B0503020204020204" pitchFamily="34" charset="-122"/>
                <a:ea typeface="微软雅黑" panose="020B0503020204020204" pitchFamily="34" charset="-122"/>
              </a:rPr>
              <a:t>:</a:t>
            </a:r>
          </a:p>
        </p:txBody>
      </p:sp>
      <p:pic>
        <p:nvPicPr>
          <p:cNvPr id="16" name="图片 15" descr="画笔.jpg"/>
          <p:cNvPicPr>
            <a:picLocks noChangeAspect="1"/>
          </p:cNvPicPr>
          <p:nvPr/>
        </p:nvPicPr>
        <p:blipFill>
          <a:blip r:embed="rId4" cstate="print">
            <a:clrChange>
              <a:clrFrom>
                <a:srgbClr val="F0F0F0"/>
              </a:clrFrom>
              <a:clrTo>
                <a:srgbClr val="F0F0F0">
                  <a:alpha val="0"/>
                </a:srgbClr>
              </a:clrTo>
            </a:clrChange>
          </a:blip>
          <a:srcRect t="52482" r="50000"/>
          <a:stretch>
            <a:fillRect/>
          </a:stretch>
        </p:blipFill>
        <p:spPr>
          <a:xfrm>
            <a:off x="7992835" y="4049485"/>
            <a:ext cx="1151165" cy="1094015"/>
          </a:xfrm>
          <a:prstGeom prst="rect">
            <a:avLst/>
          </a:prstGeom>
        </p:spPr>
      </p:pic>
      <p:graphicFrame>
        <p:nvGraphicFramePr>
          <p:cNvPr id="18" name="表格 17"/>
          <p:cNvGraphicFramePr>
            <a:graphicFrameLocks noGrp="1"/>
          </p:cNvGraphicFramePr>
          <p:nvPr/>
        </p:nvGraphicFramePr>
        <p:xfrm>
          <a:off x="1821590" y="1964690"/>
          <a:ext cx="3893410" cy="1828800"/>
        </p:xfrm>
        <a:graphic>
          <a:graphicData uri="http://schemas.openxmlformats.org/drawingml/2006/table">
            <a:tbl>
              <a:tblPr/>
              <a:tblGrid>
                <a:gridCol w="1714090"/>
                <a:gridCol w="2179320"/>
              </a:tblGrid>
              <a:tr h="0">
                <a:tc>
                  <a:txBody>
                    <a:bodyPr/>
                    <a:lstStyle/>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干电池</a:t>
                      </a: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ct val="100000"/>
                        </a:lnSpc>
                        <a:spcAft>
                          <a:spcPts val="0"/>
                        </a:spcAft>
                      </a:pPr>
                      <a:r>
                        <a:rPr lang="en-US" altLang="en-US" sz="2000" kern="1200" dirty="0" smtClean="0">
                          <a:solidFill>
                            <a:schemeClr val="tx1"/>
                          </a:solidFill>
                          <a:latin typeface="微软雅黑" panose="020B0503020204020204" pitchFamily="34" charset="-122"/>
                          <a:ea typeface="微软雅黑" panose="020B0503020204020204" pitchFamily="34" charset="-122"/>
                          <a:cs typeface="+mn-cs"/>
                        </a:rPr>
                        <a:t>1.5 V</a:t>
                      </a:r>
                      <a:endParaRPr lang="zh-CN" altLang="en-US" sz="2000" kern="1200" dirty="0" smtClean="0">
                        <a:solidFill>
                          <a:schemeClr val="tx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0">
                <a:tc>
                  <a:txBody>
                    <a:bodyPr/>
                    <a:lstStyle/>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手机电池</a:t>
                      </a: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ct val="100000"/>
                        </a:lnSpc>
                        <a:spcAft>
                          <a:spcPts val="0"/>
                        </a:spcAft>
                      </a:pPr>
                      <a:r>
                        <a:rPr lang="en-US" altLang="en-US" sz="2000" kern="1200" dirty="0" smtClean="0">
                          <a:solidFill>
                            <a:schemeClr val="tx1"/>
                          </a:solidFill>
                          <a:latin typeface="微软雅黑" panose="020B0503020204020204" pitchFamily="34" charset="-122"/>
                          <a:ea typeface="微软雅黑" panose="020B0503020204020204" pitchFamily="34" charset="-122"/>
                          <a:cs typeface="+mn-cs"/>
                        </a:rPr>
                        <a:t>3.7 V</a:t>
                      </a:r>
                      <a:endParaRPr lang="zh-CN" altLang="en-US" sz="2000" kern="1200" dirty="0" smtClean="0">
                        <a:solidFill>
                          <a:schemeClr val="tx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0">
                <a:tc>
                  <a:txBody>
                    <a:bodyPr/>
                    <a:lstStyle/>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铅蓄电池</a:t>
                      </a: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ct val="100000"/>
                        </a:lnSpc>
                        <a:spcAft>
                          <a:spcPts val="0"/>
                        </a:spcAft>
                      </a:pPr>
                      <a:r>
                        <a:rPr lang="en-US" altLang="en-US" sz="2000" kern="1200" dirty="0" smtClean="0">
                          <a:solidFill>
                            <a:schemeClr val="tx1"/>
                          </a:solidFill>
                          <a:latin typeface="微软雅黑" panose="020B0503020204020204" pitchFamily="34" charset="-122"/>
                          <a:ea typeface="微软雅黑" panose="020B0503020204020204" pitchFamily="34" charset="-122"/>
                          <a:cs typeface="+mn-cs"/>
                        </a:rPr>
                        <a:t>2 V</a:t>
                      </a:r>
                      <a:endParaRPr lang="zh-CN" altLang="en-US" sz="2000" kern="1200" dirty="0" smtClean="0">
                        <a:solidFill>
                          <a:schemeClr val="tx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0">
                <a:tc>
                  <a:txBody>
                    <a:bodyPr/>
                    <a:lstStyle/>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家庭电路</a:t>
                      </a: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ct val="100000"/>
                        </a:lnSpc>
                        <a:spcAft>
                          <a:spcPts val="0"/>
                        </a:spcAft>
                      </a:pPr>
                      <a:r>
                        <a:rPr lang="en-US" altLang="en-US" sz="2000" kern="1200" dirty="0" smtClean="0">
                          <a:solidFill>
                            <a:schemeClr val="tx1"/>
                          </a:solidFill>
                          <a:latin typeface="微软雅黑" panose="020B0503020204020204" pitchFamily="34" charset="-122"/>
                          <a:ea typeface="微软雅黑" panose="020B0503020204020204" pitchFamily="34" charset="-122"/>
                          <a:cs typeface="+mn-cs"/>
                        </a:rPr>
                        <a:t>220 V</a:t>
                      </a:r>
                      <a:endParaRPr lang="zh-CN" altLang="en-US" sz="2000" kern="1200" dirty="0" smtClean="0">
                        <a:solidFill>
                          <a:schemeClr val="tx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r h="0">
                <a:tc>
                  <a:txBody>
                    <a:bodyPr/>
                    <a:lstStyle/>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对人体安</a:t>
                      </a:r>
                    </a:p>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全的电压</a:t>
                      </a: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c>
                  <a:txBody>
                    <a:bodyPr/>
                    <a:lstStyle/>
                    <a:p>
                      <a:pPr algn="ctr">
                        <a:lnSpc>
                          <a:spcPct val="100000"/>
                        </a:lnSpc>
                        <a:spcAft>
                          <a:spcPts val="0"/>
                        </a:spcAft>
                      </a:pPr>
                      <a:r>
                        <a:rPr lang="zh-CN" altLang="en-US" sz="2000" kern="1200" dirty="0" smtClean="0">
                          <a:solidFill>
                            <a:schemeClr val="tx1"/>
                          </a:solidFill>
                          <a:latin typeface="微软雅黑" panose="020B0503020204020204" pitchFamily="34" charset="-122"/>
                          <a:ea typeface="微软雅黑" panose="020B0503020204020204" pitchFamily="34" charset="-122"/>
                          <a:cs typeface="+mn-cs"/>
                        </a:rPr>
                        <a:t>≤</a:t>
                      </a:r>
                      <a:r>
                        <a:rPr lang="en-US" altLang="en-US" sz="2000" kern="1200" dirty="0" smtClean="0">
                          <a:solidFill>
                            <a:schemeClr val="tx1"/>
                          </a:solidFill>
                          <a:latin typeface="微软雅黑" panose="020B0503020204020204" pitchFamily="34" charset="-122"/>
                          <a:ea typeface="微软雅黑" panose="020B0503020204020204" pitchFamily="34" charset="-122"/>
                          <a:cs typeface="+mn-cs"/>
                        </a:rPr>
                        <a:t>36 V</a:t>
                      </a:r>
                      <a:endParaRPr lang="zh-CN" altLang="en-US" sz="2000" kern="1200" dirty="0" smtClean="0">
                        <a:solidFill>
                          <a:schemeClr val="tx1"/>
                        </a:solidFill>
                        <a:latin typeface="微软雅黑" panose="020B0503020204020204" pitchFamily="34" charset="-122"/>
                        <a:ea typeface="微软雅黑" panose="020B0503020204020204" pitchFamily="34" charset="-122"/>
                        <a:cs typeface="+mn-cs"/>
                      </a:endParaRPr>
                    </a:p>
                  </a:txBody>
                  <a:tcPr marL="0" marR="0" marT="0" marB="0" anchor="ctr">
                    <a:lnL w="12700" cap="flat" cmpd="sng" algn="ctr">
                      <a:solidFill>
                        <a:srgbClr val="00FFFF"/>
                      </a:solidFill>
                      <a:prstDash val="solid"/>
                      <a:round/>
                      <a:headEnd type="none" w="med" len="med"/>
                      <a:tailEnd type="none" w="med" len="med"/>
                    </a:lnL>
                    <a:lnR w="12700" cap="flat" cmpd="sng" algn="ctr">
                      <a:solidFill>
                        <a:srgbClr val="00FFFF"/>
                      </a:solidFill>
                      <a:prstDash val="solid"/>
                      <a:round/>
                      <a:headEnd type="none" w="med" len="med"/>
                      <a:tailEnd type="none" w="med" len="med"/>
                    </a:lnR>
                    <a:lnT w="12700" cap="flat" cmpd="sng" algn="ctr">
                      <a:solidFill>
                        <a:srgbClr val="00FFFF"/>
                      </a:solidFill>
                      <a:prstDash val="solid"/>
                      <a:round/>
                      <a:headEnd type="none" w="med" len="med"/>
                      <a:tailEnd type="none" w="med" len="med"/>
                    </a:lnT>
                    <a:lnB w="12700" cap="flat" cmpd="sng" algn="ctr">
                      <a:solidFill>
                        <a:srgbClr val="00FFFF"/>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childTnLst>
                          </p:cTn>
                        </p:par>
                        <p:par>
                          <p:cTn id="28" fill="hold">
                            <p:stCondLst>
                              <p:cond delay="500"/>
                            </p:stCondLst>
                            <p:childTnLst>
                              <p:par>
                                <p:cTn id="29" presetID="12" presetClass="entr" presetSubtype="8" fill="hold" grpId="0" nodeType="after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slide(fromLeft)">
                                      <p:cBhvr>
                                        <p:cTn id="31" dur="500"/>
                                        <p:tgtEl>
                                          <p:spTgt spid="19"/>
                                        </p:tgtEl>
                                      </p:cBhvr>
                                    </p:animEffect>
                                  </p:childTnLst>
                                </p:cTn>
                              </p:par>
                              <p:par>
                                <p:cTn id="32" presetID="12" presetClass="entr" presetSubtype="4"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slide(fromBottom)">
                                      <p:cBhvr>
                                        <p:cTn id="3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pic>
        <p:nvPicPr>
          <p:cNvPr id="17" name="图片 16" descr="图片1.png"/>
          <p:cNvPicPr>
            <a:picLocks noChangeAspect="1"/>
          </p:cNvPicPr>
          <p:nvPr/>
        </p:nvPicPr>
        <p:blipFill>
          <a:blip r:embed="rId3"/>
          <a:stretch>
            <a:fillRect/>
          </a:stretch>
        </p:blipFill>
        <p:spPr>
          <a:xfrm>
            <a:off x="546433" y="1057581"/>
            <a:ext cx="1155122" cy="487523"/>
          </a:xfrm>
          <a:prstGeom prst="rect">
            <a:avLst/>
          </a:prstGeom>
        </p:spPr>
      </p:pic>
      <p:pic>
        <p:nvPicPr>
          <p:cNvPr id="16" name="图片 15" descr="画笔.jpg"/>
          <p:cNvPicPr>
            <a:picLocks noChangeAspect="1"/>
          </p:cNvPicPr>
          <p:nvPr/>
        </p:nvPicPr>
        <p:blipFill>
          <a:blip r:embed="rId4" cstate="print">
            <a:clrChange>
              <a:clrFrom>
                <a:srgbClr val="F0F0F0"/>
              </a:clrFrom>
              <a:clrTo>
                <a:srgbClr val="F0F0F0">
                  <a:alpha val="0"/>
                </a:srgbClr>
              </a:clrTo>
            </a:clrChange>
          </a:blip>
          <a:srcRect t="52482" r="50000"/>
          <a:stretch>
            <a:fillRect/>
          </a:stretch>
        </p:blipFill>
        <p:spPr>
          <a:xfrm>
            <a:off x="7992835" y="4049485"/>
            <a:ext cx="1151165" cy="1094015"/>
          </a:xfrm>
          <a:prstGeom prst="rect">
            <a:avLst/>
          </a:prstGeom>
        </p:spPr>
      </p:pic>
      <p:grpSp>
        <p:nvGrpSpPr>
          <p:cNvPr id="21" name="组合 9"/>
          <p:cNvGrpSpPr/>
          <p:nvPr/>
        </p:nvGrpSpPr>
        <p:grpSpPr>
          <a:xfrm>
            <a:off x="171450" y="0"/>
            <a:ext cx="3243389" cy="818555"/>
            <a:chOff x="444500" y="496094"/>
            <a:chExt cx="2362200" cy="1091406"/>
          </a:xfrm>
          <a:solidFill>
            <a:schemeClr val="accent4">
              <a:lumMod val="20000"/>
              <a:lumOff val="80000"/>
            </a:schemeClr>
          </a:solidFill>
        </p:grpSpPr>
        <p:sp>
          <p:nvSpPr>
            <p:cNvPr id="22" name="圆角矩形 21"/>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5" name="直接连接符 24"/>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6" name="矩形 25"/>
          <p:cNvSpPr/>
          <p:nvPr/>
        </p:nvSpPr>
        <p:spPr>
          <a:xfrm>
            <a:off x="307018"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电压的测量</a:t>
            </a:r>
          </a:p>
        </p:txBody>
      </p:sp>
      <p:sp>
        <p:nvSpPr>
          <p:cNvPr id="13" name="矩形 12"/>
          <p:cNvSpPr/>
          <p:nvPr/>
        </p:nvSpPr>
        <p:spPr>
          <a:xfrm>
            <a:off x="1508760" y="1075147"/>
            <a:ext cx="6461761" cy="61908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“去源法”判断电压表测量对象</a:t>
            </a:r>
            <a:endParaRPr lang="en-US" altLang="zh-CN" sz="2700" dirty="0" smtClean="0">
              <a:latin typeface="微软雅黑" panose="020B0503020204020204" pitchFamily="34" charset="-122"/>
              <a:ea typeface="微软雅黑" panose="020B0503020204020204" pitchFamily="34" charset="-122"/>
            </a:endParaRPr>
          </a:p>
        </p:txBody>
      </p:sp>
      <p:sp>
        <p:nvSpPr>
          <p:cNvPr id="14" name="矩形 13"/>
          <p:cNvSpPr/>
          <p:nvPr/>
        </p:nvSpPr>
        <p:spPr>
          <a:xfrm>
            <a:off x="1264920" y="1906448"/>
            <a:ext cx="6080760" cy="186153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选取电压表接在电路中的两个点为分点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将电路分成两部分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将两点间含有电源的那部分电路“去掉”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分析电压表与哪个用电器组成闭合电路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电压表测量的就是哪个用电器两端的电压</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lide(fromLeft)">
                                      <p:cBhvr>
                                        <p:cTn id="7" dur="500"/>
                                        <p:tgtEl>
                                          <p:spTgt spid="26"/>
                                        </p:tgtEl>
                                      </p:cBhvr>
                                    </p:animEffect>
                                  </p:childTnLst>
                                </p:cTn>
                              </p:par>
                              <p:par>
                                <p:cTn id="8" presetID="12" presetClass="entr" presetSubtype="1"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slide(fromTop)">
                                      <p:cBhvr>
                                        <p:cTn id="10" dur="500"/>
                                        <p:tgtEl>
                                          <p:spTgt spid="21"/>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childTnLst>
                          </p:cTn>
                        </p:par>
                        <p:par>
                          <p:cTn id="28" fill="hold">
                            <p:stCondLst>
                              <p:cond delay="500"/>
                            </p:stCondLst>
                            <p:childTnLst>
                              <p:par>
                                <p:cTn id="29" presetID="12" presetClass="entr" presetSubtype="8"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slide(fromLeft)">
                                      <p:cBhvr>
                                        <p:cTn id="31" dur="500"/>
                                        <p:tgtEl>
                                          <p:spTgt spid="13"/>
                                        </p:tgtEl>
                                      </p:cBhvr>
                                    </p:animEffect>
                                  </p:childTnLst>
                                </p:cTn>
                              </p:par>
                            </p:childTnLst>
                          </p:cTn>
                        </p:par>
                        <p:par>
                          <p:cTn id="32" fill="hold">
                            <p:stCondLst>
                              <p:cond delay="1000"/>
                            </p:stCondLst>
                            <p:childTnLst>
                              <p:par>
                                <p:cTn id="33" presetID="12" presetClass="entr" presetSubtype="8" fill="hold" grpId="0" nodeType="after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slide(fromLeft)">
                                      <p:cBhvr>
                                        <p:cTn id="3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pic>
        <p:nvPicPr>
          <p:cNvPr id="17" name="图片 16" descr="图片1.png"/>
          <p:cNvPicPr>
            <a:picLocks noChangeAspect="1"/>
          </p:cNvPicPr>
          <p:nvPr/>
        </p:nvPicPr>
        <p:blipFill>
          <a:blip r:embed="rId3"/>
          <a:stretch>
            <a:fillRect/>
          </a:stretch>
        </p:blipFill>
        <p:spPr>
          <a:xfrm>
            <a:off x="561127" y="1057581"/>
            <a:ext cx="1125734" cy="487523"/>
          </a:xfrm>
          <a:prstGeom prst="rect">
            <a:avLst/>
          </a:prstGeom>
        </p:spPr>
      </p:pic>
      <p:pic>
        <p:nvPicPr>
          <p:cNvPr id="16" name="图片 15" descr="画笔.jpg"/>
          <p:cNvPicPr>
            <a:picLocks noChangeAspect="1"/>
          </p:cNvPicPr>
          <p:nvPr/>
        </p:nvPicPr>
        <p:blipFill>
          <a:blip r:embed="rId4"/>
          <a:stretch>
            <a:fillRect/>
          </a:stretch>
        </p:blipFill>
        <p:spPr>
          <a:xfrm>
            <a:off x="8021410" y="4049485"/>
            <a:ext cx="1094015" cy="1094015"/>
          </a:xfrm>
          <a:prstGeom prst="rect">
            <a:avLst/>
          </a:prstGeom>
        </p:spPr>
      </p:pic>
      <p:grpSp>
        <p:nvGrpSpPr>
          <p:cNvPr id="2" name="组合 9"/>
          <p:cNvGrpSpPr/>
          <p:nvPr/>
        </p:nvGrpSpPr>
        <p:grpSpPr>
          <a:xfrm>
            <a:off x="171450" y="0"/>
            <a:ext cx="3146285" cy="818555"/>
            <a:chOff x="444500" y="496094"/>
            <a:chExt cx="2362200" cy="1091406"/>
          </a:xfrm>
          <a:solidFill>
            <a:schemeClr val="accent4">
              <a:lumMod val="20000"/>
              <a:lumOff val="80000"/>
            </a:schemeClr>
          </a:solidFill>
        </p:grpSpPr>
        <p:sp>
          <p:nvSpPr>
            <p:cNvPr id="22" name="圆角矩形 21"/>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5" name="直接连接符 24"/>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6" name="矩形 25"/>
          <p:cNvSpPr/>
          <p:nvPr/>
        </p:nvSpPr>
        <p:spPr>
          <a:xfrm>
            <a:off x="307018"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电压的测量</a:t>
            </a:r>
          </a:p>
        </p:txBody>
      </p:sp>
      <p:sp>
        <p:nvSpPr>
          <p:cNvPr id="13" name="矩形 12"/>
          <p:cNvSpPr/>
          <p:nvPr/>
        </p:nvSpPr>
        <p:spPr>
          <a:xfrm>
            <a:off x="1539240" y="922747"/>
            <a:ext cx="6461761" cy="641779"/>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电压表两个量程之间的关系</a:t>
            </a:r>
          </a:p>
        </p:txBody>
      </p:sp>
      <p:sp>
        <p:nvSpPr>
          <p:cNvPr id="14" name="矩形 13"/>
          <p:cNvSpPr/>
          <p:nvPr/>
        </p:nvSpPr>
        <p:spPr>
          <a:xfrm>
            <a:off x="1264920" y="1906448"/>
            <a:ext cx="6080760" cy="1399870"/>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常见的学生用电压表一般有</a:t>
            </a:r>
            <a:r>
              <a:rPr lang="en-US" altLang="zh-CN" sz="2000" dirty="0" smtClean="0">
                <a:latin typeface="微软雅黑" panose="020B0503020204020204" pitchFamily="34" charset="-122"/>
                <a:ea typeface="微软雅黑" panose="020B0503020204020204" pitchFamily="34" charset="-122"/>
              </a:rPr>
              <a:t>0~3 V</a:t>
            </a:r>
            <a:r>
              <a:rPr lang="zh-CN" altLang="en-US" sz="2000" dirty="0" smtClean="0">
                <a:latin typeface="微软雅黑" panose="020B0503020204020204" pitchFamily="34" charset="-122"/>
                <a:ea typeface="微软雅黑" panose="020B0503020204020204" pitchFamily="34" charset="-122"/>
              </a:rPr>
              <a:t>和</a:t>
            </a:r>
            <a:r>
              <a:rPr lang="en-US" altLang="zh-CN" sz="2000" dirty="0" smtClean="0">
                <a:latin typeface="微软雅黑" panose="020B0503020204020204" pitchFamily="34" charset="-122"/>
                <a:ea typeface="微软雅黑" panose="020B0503020204020204" pitchFamily="34" charset="-122"/>
              </a:rPr>
              <a:t>0~15 V</a:t>
            </a:r>
            <a:r>
              <a:rPr lang="zh-CN" altLang="en-US" sz="2000" dirty="0" smtClean="0">
                <a:latin typeface="微软雅黑" panose="020B0503020204020204" pitchFamily="34" charset="-122"/>
                <a:ea typeface="微软雅黑" panose="020B0503020204020204" pitchFamily="34" charset="-122"/>
              </a:rPr>
              <a:t>两个量程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当指针指在同一位置时</a:t>
            </a:r>
            <a:r>
              <a:rPr lang="en-US" altLang="zh-CN" sz="2000" dirty="0" smtClean="0">
                <a:latin typeface="微软雅黑" panose="020B0503020204020204" pitchFamily="34" charset="-122"/>
                <a:ea typeface="微软雅黑" panose="020B0503020204020204" pitchFamily="34" charset="-122"/>
              </a:rPr>
              <a:t>,0~15 V</a:t>
            </a:r>
            <a:r>
              <a:rPr lang="zh-CN" altLang="en-US" sz="2000" dirty="0" smtClean="0">
                <a:latin typeface="微软雅黑" panose="020B0503020204020204" pitchFamily="34" charset="-122"/>
                <a:ea typeface="微软雅黑" panose="020B0503020204020204" pitchFamily="34" charset="-122"/>
              </a:rPr>
              <a:t>量程的读数是</a:t>
            </a:r>
            <a:r>
              <a:rPr lang="en-US" altLang="zh-CN" sz="2000" dirty="0" smtClean="0">
                <a:latin typeface="微软雅黑" panose="020B0503020204020204" pitchFamily="34" charset="-122"/>
                <a:ea typeface="微软雅黑" panose="020B0503020204020204" pitchFamily="34" charset="-122"/>
              </a:rPr>
              <a:t>0~3 V</a:t>
            </a:r>
            <a:r>
              <a:rPr lang="zh-CN" altLang="en-US" sz="2000" dirty="0" smtClean="0">
                <a:latin typeface="微软雅黑" panose="020B0503020204020204" pitchFamily="34" charset="-122"/>
                <a:ea typeface="微软雅黑" panose="020B0503020204020204" pitchFamily="34" charset="-122"/>
              </a:rPr>
              <a:t>量程读数的</a:t>
            </a:r>
            <a:r>
              <a:rPr lang="en-US" altLang="zh-CN" sz="2000" dirty="0" smtClean="0">
                <a:latin typeface="微软雅黑" panose="020B0503020204020204" pitchFamily="34" charset="-122"/>
                <a:ea typeface="微软雅黑" panose="020B0503020204020204" pitchFamily="34" charset="-122"/>
              </a:rPr>
              <a:t>5</a:t>
            </a:r>
            <a:r>
              <a:rPr lang="zh-CN" altLang="en-US" sz="2000" dirty="0" smtClean="0">
                <a:latin typeface="微软雅黑" panose="020B0503020204020204" pitchFamily="34" charset="-122"/>
                <a:ea typeface="微软雅黑" panose="020B0503020204020204" pitchFamily="34" charset="-122"/>
              </a:rPr>
              <a:t>倍</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lide(fromLeft)">
                                      <p:cBhvr>
                                        <p:cTn id="7" dur="500"/>
                                        <p:tgtEl>
                                          <p:spTgt spid="26"/>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childTnLst>
                          </p:cTn>
                        </p:par>
                        <p:par>
                          <p:cTn id="28" fill="hold">
                            <p:stCondLst>
                              <p:cond delay="500"/>
                            </p:stCondLst>
                            <p:childTnLst>
                              <p:par>
                                <p:cTn id="29" presetID="12" presetClass="entr" presetSubtype="8"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slide(fromLeft)">
                                      <p:cBhvr>
                                        <p:cTn id="31" dur="500"/>
                                        <p:tgtEl>
                                          <p:spTgt spid="13"/>
                                        </p:tgtEl>
                                      </p:cBhvr>
                                    </p:animEffect>
                                  </p:childTnLst>
                                </p:cTn>
                              </p:par>
                            </p:childTnLst>
                          </p:cTn>
                        </p:par>
                        <p:par>
                          <p:cTn id="32" fill="hold">
                            <p:stCondLst>
                              <p:cond delay="1000"/>
                            </p:stCondLst>
                            <p:childTnLst>
                              <p:par>
                                <p:cTn id="33" presetID="12" presetClass="entr" presetSubtype="8" fill="hold" grpId="0" nodeType="after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slide(fromLeft)">
                                      <p:cBhvr>
                                        <p:cTn id="3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pic>
        <p:nvPicPr>
          <p:cNvPr id="17" name="图片 16" descr="图片1.png"/>
          <p:cNvPicPr>
            <a:picLocks noChangeAspect="1"/>
          </p:cNvPicPr>
          <p:nvPr/>
        </p:nvPicPr>
        <p:blipFill>
          <a:blip r:embed="rId3"/>
          <a:stretch>
            <a:fillRect/>
          </a:stretch>
        </p:blipFill>
        <p:spPr>
          <a:xfrm>
            <a:off x="561127" y="1065024"/>
            <a:ext cx="1125734" cy="472636"/>
          </a:xfrm>
          <a:prstGeom prst="rect">
            <a:avLst/>
          </a:prstGeom>
        </p:spPr>
      </p:pic>
      <p:pic>
        <p:nvPicPr>
          <p:cNvPr id="16" name="图片 15" descr="画笔.jpg"/>
          <p:cNvPicPr>
            <a:picLocks noChangeAspect="1"/>
          </p:cNvPicPr>
          <p:nvPr/>
        </p:nvPicPr>
        <p:blipFill>
          <a:blip r:embed="rId4"/>
          <a:stretch>
            <a:fillRect/>
          </a:stretch>
        </p:blipFill>
        <p:spPr>
          <a:xfrm>
            <a:off x="8021410" y="4049485"/>
            <a:ext cx="1094015" cy="1094015"/>
          </a:xfrm>
          <a:prstGeom prst="rect">
            <a:avLst/>
          </a:prstGeom>
        </p:spPr>
      </p:pic>
      <p:grpSp>
        <p:nvGrpSpPr>
          <p:cNvPr id="2" name="组合 9"/>
          <p:cNvGrpSpPr/>
          <p:nvPr/>
        </p:nvGrpSpPr>
        <p:grpSpPr>
          <a:xfrm>
            <a:off x="171450" y="0"/>
            <a:ext cx="3186745" cy="818555"/>
            <a:chOff x="444500" y="496094"/>
            <a:chExt cx="2362200" cy="1091406"/>
          </a:xfrm>
          <a:solidFill>
            <a:schemeClr val="accent4">
              <a:lumMod val="20000"/>
              <a:lumOff val="80000"/>
            </a:schemeClr>
          </a:solidFill>
        </p:grpSpPr>
        <p:sp>
          <p:nvSpPr>
            <p:cNvPr id="22" name="圆角矩形 21"/>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5" name="直接连接符 24"/>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6" name="矩形 25"/>
          <p:cNvSpPr/>
          <p:nvPr/>
        </p:nvSpPr>
        <p:spPr>
          <a:xfrm>
            <a:off x="307018"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电压的测量</a:t>
            </a:r>
          </a:p>
        </p:txBody>
      </p:sp>
      <p:sp>
        <p:nvSpPr>
          <p:cNvPr id="14" name="矩形 13"/>
          <p:cNvSpPr/>
          <p:nvPr/>
        </p:nvSpPr>
        <p:spPr>
          <a:xfrm>
            <a:off x="1051560" y="1677848"/>
            <a:ext cx="6781800" cy="283923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       (1)</a:t>
            </a:r>
            <a:r>
              <a:rPr lang="zh-CN" altLang="en-US" sz="2000" dirty="0" smtClean="0">
                <a:latin typeface="微软雅黑" panose="020B0503020204020204" pitchFamily="34" charset="-122"/>
                <a:ea typeface="微软雅黑" panose="020B0503020204020204" pitchFamily="34" charset="-122"/>
              </a:rPr>
              <a:t>实验时采用改变电源电压的方法也能达到多次测量的目的</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(2)</a:t>
            </a:r>
            <a:r>
              <a:rPr lang="zh-CN" altLang="en-US" sz="2000" dirty="0" smtClean="0">
                <a:latin typeface="微软雅黑" panose="020B0503020204020204" pitchFamily="34" charset="-122"/>
                <a:ea typeface="微软雅黑" panose="020B0503020204020204" pitchFamily="34" charset="-122"/>
              </a:rPr>
              <a:t>换用不同规格的灯泡时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各灯泡两端的电压会发生改变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但电源两端的电压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总电压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是不变的</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(3)</a:t>
            </a:r>
            <a:r>
              <a:rPr lang="zh-CN" altLang="en-US" sz="2000" dirty="0" smtClean="0">
                <a:latin typeface="微软雅黑" panose="020B0503020204020204" pitchFamily="34" charset="-122"/>
                <a:ea typeface="微软雅黑" panose="020B0503020204020204" pitchFamily="34" charset="-122"/>
              </a:rPr>
              <a:t>在串联电路中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各用电器两端的电压不一定相等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只有当用电器的规格相同时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用电器两端电压才相等</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lide(fromLeft)">
                                      <p:cBhvr>
                                        <p:cTn id="7" dur="500"/>
                                        <p:tgtEl>
                                          <p:spTgt spid="26"/>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childTnLst>
                          </p:cTn>
                        </p:par>
                        <p:par>
                          <p:cTn id="28" fill="hold">
                            <p:stCondLst>
                              <p:cond delay="500"/>
                            </p:stCondLst>
                            <p:childTnLst>
                              <p:par>
                                <p:cTn id="29" presetID="12" presetClass="entr" presetSubtype="8"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slide(fromLeft)">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4"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452193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86" y="1094553"/>
            <a:ext cx="1350271" cy="569886"/>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串联电路的电压规律</a:t>
            </a:r>
          </a:p>
        </p:txBody>
      </p:sp>
      <p:sp>
        <p:nvSpPr>
          <p:cNvPr id="22" name="矩形 21"/>
          <p:cNvSpPr/>
          <p:nvPr/>
        </p:nvSpPr>
        <p:spPr>
          <a:xfrm>
            <a:off x="777594" y="2080076"/>
            <a:ext cx="7040525" cy="2377574"/>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       (1)</a:t>
            </a:r>
            <a:r>
              <a:rPr lang="zh-CN" altLang="en-US" sz="2000" dirty="0" smtClean="0">
                <a:latin typeface="微软雅黑" panose="020B0503020204020204" pitchFamily="34" charset="-122"/>
                <a:ea typeface="微软雅黑" panose="020B0503020204020204" pitchFamily="34" charset="-122"/>
              </a:rPr>
              <a:t>电流表无示数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大多是电路有断路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(2)</a:t>
            </a:r>
            <a:r>
              <a:rPr lang="zh-CN" altLang="en-US" sz="2000" dirty="0" smtClean="0">
                <a:latin typeface="微软雅黑" panose="020B0503020204020204" pitchFamily="34" charset="-122"/>
                <a:ea typeface="微软雅黑" panose="020B0503020204020204" pitchFamily="34" charset="-122"/>
              </a:rPr>
              <a:t>电压表无示数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可能是与电压表并联的电路以外的电路断路或与电压表并联的电路短路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(3)</a:t>
            </a:r>
            <a:r>
              <a:rPr lang="zh-CN" altLang="en-US" sz="2000" dirty="0" smtClean="0">
                <a:latin typeface="微软雅黑" panose="020B0503020204020204" pitchFamily="34" charset="-122"/>
                <a:ea typeface="微软雅黑" panose="020B0503020204020204" pitchFamily="34" charset="-122"/>
              </a:rPr>
              <a:t>电压表有示数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且接近电源电压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则与电压表并联的电路断路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与电压表并联的电路以外的电路通路</a:t>
            </a:r>
            <a:r>
              <a:rPr lang="en-US" altLang="zh-CN" sz="2000" dirty="0" smtClean="0">
                <a:latin typeface="微软雅黑" panose="020B0503020204020204" pitchFamily="34" charset="-122"/>
                <a:ea typeface="微软雅黑" panose="020B0503020204020204" pitchFamily="34" charset="-122"/>
              </a:rPr>
              <a:t>.</a:t>
            </a:r>
          </a:p>
        </p:txBody>
      </p:sp>
      <p:sp>
        <p:nvSpPr>
          <p:cNvPr id="10" name="矩形 9"/>
          <p:cNvSpPr/>
          <p:nvPr/>
        </p:nvSpPr>
        <p:spPr>
          <a:xfrm>
            <a:off x="1813561" y="1141403"/>
            <a:ext cx="6629400" cy="61908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串联电路故障分析</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slide(fromLeft)">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slide(fromBottom)">
                                      <p:cBhvr>
                                        <p:cTn id="2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9"/>
          <p:cNvGrpSpPr/>
          <p:nvPr/>
        </p:nvGrpSpPr>
        <p:grpSpPr>
          <a:xfrm>
            <a:off x="171451" y="0"/>
            <a:ext cx="310514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64763" y="1101803"/>
            <a:ext cx="1315917" cy="5553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摩擦起电</a:t>
            </a:r>
          </a:p>
        </p:txBody>
      </p:sp>
      <p:sp>
        <p:nvSpPr>
          <p:cNvPr id="23" name="矩形 22"/>
          <p:cNvSpPr/>
          <p:nvPr/>
        </p:nvSpPr>
        <p:spPr>
          <a:xfrm>
            <a:off x="1661160" y="1872032"/>
            <a:ext cx="6111240" cy="99257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带电体有吸引轻小物体的性质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利用这个性质可以检验物体是否带电</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slide(fromTop)">
                                      <p:cBhvr>
                                        <p:cTn id="10" dur="500"/>
                                        <p:tgtEl>
                                          <p:spTgt spid="13"/>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45719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86" y="1096042"/>
            <a:ext cx="1350271" cy="566908"/>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串联电路的电压规律</a:t>
            </a:r>
          </a:p>
        </p:txBody>
      </p:sp>
      <p:sp>
        <p:nvSpPr>
          <p:cNvPr id="22" name="矩形 21"/>
          <p:cNvSpPr/>
          <p:nvPr/>
        </p:nvSpPr>
        <p:spPr>
          <a:xfrm>
            <a:off x="777594" y="2080076"/>
            <a:ext cx="7040525" cy="2323200"/>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       (1)</a:t>
            </a:r>
            <a:r>
              <a:rPr lang="zh-CN" altLang="en-US" sz="2000" dirty="0" smtClean="0">
                <a:latin typeface="微软雅黑" panose="020B0503020204020204" pitchFamily="34" charset="-122"/>
                <a:ea typeface="微软雅黑" panose="020B0503020204020204" pitchFamily="34" charset="-122"/>
              </a:rPr>
              <a:t>在连接电路时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电压表要最后连接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电压表测谁的电压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就把电压表接在谁的两端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       (2)</a:t>
            </a:r>
            <a:r>
              <a:rPr lang="zh-CN" altLang="en-US" sz="2000" dirty="0" smtClean="0">
                <a:latin typeface="微软雅黑" panose="020B0503020204020204" pitchFamily="34" charset="-122"/>
                <a:ea typeface="微软雅黑" panose="020B0503020204020204" pitchFamily="34" charset="-122"/>
              </a:rPr>
              <a:t>在连接好电路后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要先用开关试触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观察电压表指针的偏转情况</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确认无误后再闭合开关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观察示数</a:t>
            </a:r>
          </a:p>
          <a:p>
            <a:pPr>
              <a:lnSpc>
                <a:spcPct val="150000"/>
              </a:lnSpc>
            </a:pPr>
            <a:r>
              <a:rPr lang="en-US" altLang="zh-CN" sz="2000" dirty="0" smtClean="0">
                <a:latin typeface="微软雅黑" panose="020B0503020204020204" pitchFamily="34" charset="-122"/>
                <a:ea typeface="微软雅黑" panose="020B0503020204020204" pitchFamily="34" charset="-122"/>
              </a:rPr>
              <a:t>       (3)</a:t>
            </a:r>
            <a:r>
              <a:rPr lang="zh-CN" altLang="en-US" sz="2000" dirty="0" smtClean="0">
                <a:latin typeface="微软雅黑" panose="020B0503020204020204" pitchFamily="34" charset="-122"/>
                <a:ea typeface="微软雅黑" panose="020B0503020204020204" pitchFamily="34" charset="-122"/>
              </a:rPr>
              <a:t>读数时要客观、准确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每次读完示数要断开开关</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slide(fromBottom)">
                                      <p:cBhvr>
                                        <p:cTn id="2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9"/>
          <p:cNvGrpSpPr/>
          <p:nvPr/>
        </p:nvGrpSpPr>
        <p:grpSpPr>
          <a:xfrm>
            <a:off x="253094" y="0"/>
            <a:ext cx="4456472" cy="818555"/>
            <a:chOff x="337457" y="0"/>
            <a:chExt cx="5206093" cy="1091406"/>
          </a:xfrm>
        </p:grpSpPr>
        <p:sp>
          <p:nvSpPr>
            <p:cNvPr id="13" name="圆角矩形 12"/>
            <p:cNvSpPr/>
            <p:nvPr/>
          </p:nvSpPr>
          <p:spPr>
            <a:xfrm>
              <a:off x="337457" y="405606"/>
              <a:ext cx="5206093"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475062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sp>
        <p:nvSpPr>
          <p:cNvPr id="12" name="矩形 11"/>
          <p:cNvSpPr/>
          <p:nvPr/>
        </p:nvSpPr>
        <p:spPr>
          <a:xfrm>
            <a:off x="392743"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并联电路的电压规律</a:t>
            </a:r>
          </a:p>
        </p:txBody>
      </p:sp>
      <p:pic>
        <p:nvPicPr>
          <p:cNvPr id="17" name="图片 16" descr="图片1.png"/>
          <p:cNvPicPr>
            <a:picLocks noChangeAspect="1"/>
          </p:cNvPicPr>
          <p:nvPr/>
        </p:nvPicPr>
        <p:blipFill>
          <a:blip r:embed="rId3"/>
          <a:stretch>
            <a:fillRect/>
          </a:stretch>
        </p:blipFill>
        <p:spPr>
          <a:xfrm>
            <a:off x="543398" y="1057580"/>
            <a:ext cx="1161192" cy="487523"/>
          </a:xfrm>
          <a:prstGeom prst="rect">
            <a:avLst/>
          </a:prstGeom>
        </p:spPr>
      </p:pic>
      <p:pic>
        <p:nvPicPr>
          <p:cNvPr id="16" name="图片 15" descr="画笔.jpg"/>
          <p:cNvPicPr>
            <a:picLocks noChangeAspect="1"/>
          </p:cNvPicPr>
          <p:nvPr/>
        </p:nvPicPr>
        <p:blipFill>
          <a:blip r:embed="rId4" cstate="print">
            <a:clrChange>
              <a:clrFrom>
                <a:srgbClr val="F0F0F0"/>
              </a:clrFrom>
              <a:clrTo>
                <a:srgbClr val="F0F0F0">
                  <a:alpha val="0"/>
                </a:srgbClr>
              </a:clrTo>
            </a:clrChange>
          </a:blip>
          <a:srcRect t="52482" r="50000"/>
          <a:stretch>
            <a:fillRect/>
          </a:stretch>
        </p:blipFill>
        <p:spPr>
          <a:xfrm>
            <a:off x="7992835" y="4049485"/>
            <a:ext cx="1151165" cy="1094015"/>
          </a:xfrm>
          <a:prstGeom prst="rect">
            <a:avLst/>
          </a:prstGeom>
        </p:spPr>
      </p:pic>
      <p:sp>
        <p:nvSpPr>
          <p:cNvPr id="21" name="矩形 20"/>
          <p:cNvSpPr/>
          <p:nvPr/>
        </p:nvSpPr>
        <p:spPr>
          <a:xfrm>
            <a:off x="1036320" y="2241728"/>
            <a:ext cx="7498080" cy="476541"/>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将电压表并联在并联电路中任何地方测得的电压值都是一样的</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childTnLst>
                          </p:cTn>
                        </p:par>
                        <p:par>
                          <p:cTn id="28" fill="hold">
                            <p:stCondLst>
                              <p:cond delay="500"/>
                            </p:stCondLst>
                            <p:childTnLst>
                              <p:par>
                                <p:cTn id="29" presetID="12" presetClass="entr" presetSubtype="8" fill="hold" grpId="0"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slide(fromLeft)">
                                      <p:cBhvr>
                                        <p:cTn id="3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4"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3"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6"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7"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mc:Choice xmlns:p14="http://schemas.microsoft.com/office/powerpoint/2010/main" xmlns=""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 y="-21"/>
                                    </p:animMotion>
                                  </p:childTnLst>
                                </p:cTn>
                              </p:par>
                            </p:childTnLst>
                          </p:cTn>
                        </p:par>
                        <p:par>
                          <p:cTn id="34" fill="hold">
                            <p:stCondLst>
                              <p:cond delay="5500"/>
                            </p:stCondLst>
                            <p:childTnLst>
                              <p:par>
                                <p:cTn id="35" presetID="26" presetClass="entr" presetSubtype="0" fill="hold" grpId="0"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83069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两种电荷</a:t>
            </a:r>
          </a:p>
        </p:txBody>
      </p:sp>
      <p:sp>
        <p:nvSpPr>
          <p:cNvPr id="23" name="矩形 22"/>
          <p:cNvSpPr/>
          <p:nvPr/>
        </p:nvSpPr>
        <p:spPr>
          <a:xfrm>
            <a:off x="1777055" y="3655112"/>
            <a:ext cx="4913305" cy="720967"/>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用干燥的绒布</a:t>
            </a:r>
            <a:r>
              <a:rPr lang="en-US" altLang="en-US"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绒毛衣</a:t>
            </a:r>
            <a:r>
              <a:rPr lang="en-US" altLang="en-US"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分别在两只气球上充分摩擦</a:t>
            </a:r>
            <a:r>
              <a:rPr lang="en-US" altLang="en-US"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两只气球就带上了同种电荷</a:t>
            </a:r>
            <a:r>
              <a:rPr lang="en-US" altLang="en-US"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互相排斥而自然分开</a:t>
            </a:r>
            <a:r>
              <a:rPr lang="en-US" altLang="en-US" sz="1500" dirty="0" smtClean="0">
                <a:latin typeface="微软雅黑" panose="020B0503020204020204" pitchFamily="34" charset="-122"/>
                <a:ea typeface="微软雅黑" panose="020B0503020204020204" pitchFamily="34" charset="-122"/>
              </a:rPr>
              <a:t>.</a:t>
            </a:r>
            <a:endParaRPr lang="zh-CN" altLang="en-US" sz="1500" dirty="0" smtClean="0">
              <a:latin typeface="微软雅黑" panose="020B0503020204020204" pitchFamily="34" charset="-122"/>
              <a:ea typeface="微软雅黑" panose="020B0503020204020204" pitchFamily="34" charset="-122"/>
            </a:endParaRPr>
          </a:p>
        </p:txBody>
      </p:sp>
      <p:pic>
        <p:nvPicPr>
          <p:cNvPr id="20" name="hw175.jpg" descr="id:2147514264;FounderCES"/>
          <p:cNvPicPr/>
          <p:nvPr/>
        </p:nvPicPr>
        <p:blipFill>
          <a:blip r:embed="rId4"/>
          <a:stretch>
            <a:fillRect/>
          </a:stretch>
        </p:blipFill>
        <p:spPr>
          <a:xfrm>
            <a:off x="3308913" y="1813560"/>
            <a:ext cx="1647087" cy="176703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slide(fromBottom)">
                                      <p:cBhvr>
                                        <p:cTn id="20" dur="500"/>
                                        <p:tgtEl>
                                          <p:spTgt spid="20"/>
                                        </p:tgtEl>
                                      </p:cBhvr>
                                    </p:animEffect>
                                  </p:childTnLst>
                                </p:cTn>
                              </p:par>
                              <p:par>
                                <p:cTn id="21" presetID="12" presetClass="entr" presetSubtype="4"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animEffect transition="in" filter="slide(fromBottom)">
                                      <p:cBhvr>
                                        <p:cTn id="23"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图片 23" descr="下方素材.png"/>
          <p:cNvPicPr>
            <a:picLocks noChangeAspect="1"/>
          </p:cNvPicPr>
          <p:nvPr/>
        </p:nvPicPr>
        <p:blipFill>
          <a:blip r:embed="rId2" cstate="print"/>
          <a:srcRect t="65517"/>
          <a:stretch>
            <a:fillRect/>
          </a:stretch>
        </p:blipFill>
        <p:spPr>
          <a:xfrm>
            <a:off x="3967844" y="4653643"/>
            <a:ext cx="1894113" cy="489857"/>
          </a:xfrm>
          <a:prstGeom prst="rect">
            <a:avLst/>
          </a:prstGeom>
        </p:spPr>
      </p:pic>
      <p:sp>
        <p:nvSpPr>
          <p:cNvPr id="11" name="矩形 10"/>
          <p:cNvSpPr/>
          <p:nvPr/>
        </p:nvSpPr>
        <p:spPr>
          <a:xfrm>
            <a:off x="1660207" y="3459466"/>
            <a:ext cx="5502593" cy="761747"/>
          </a:xfrm>
          <a:prstGeom prst="rect">
            <a:avLst/>
          </a:prstGeom>
        </p:spPr>
        <p:txBody>
          <a:bodyPr wrap="square" lIns="68580" tIns="34290" rIns="68580" bIns="34290">
            <a:spAutoFit/>
          </a:bodyPr>
          <a:lstStyle/>
          <a:p>
            <a:pPr>
              <a:lnSpc>
                <a:spcPct val="150000"/>
              </a:lnSpc>
            </a:pPr>
            <a:r>
              <a:rPr lang="zh-CN" altLang="en-US" sz="1500" dirty="0" smtClean="0">
                <a:latin typeface="微软雅黑" panose="020B0503020204020204" pitchFamily="34" charset="-122"/>
                <a:ea typeface="微软雅黑" panose="020B0503020204020204" pitchFamily="34" charset="-122"/>
              </a:rPr>
              <a:t>用塑料梳子梳头时</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干燥的头发会随梳子飘起来</a:t>
            </a:r>
            <a:r>
              <a:rPr lang="en-US" altLang="zh-CN" sz="1500" dirty="0" smtClean="0">
                <a:latin typeface="微软雅黑" panose="020B0503020204020204" pitchFamily="34" charset="-122"/>
                <a:ea typeface="微软雅黑" panose="020B0503020204020204" pitchFamily="34" charset="-122"/>
              </a:rPr>
              <a:t>,</a:t>
            </a:r>
            <a:r>
              <a:rPr lang="zh-CN" altLang="en-US" sz="1500" dirty="0" smtClean="0">
                <a:latin typeface="微软雅黑" panose="020B0503020204020204" pitchFamily="34" charset="-122"/>
                <a:ea typeface="微软雅黑" panose="020B0503020204020204" pitchFamily="34" charset="-122"/>
              </a:rPr>
              <a:t>这是由于头发与梳子摩擦后两者带异种电荷互相吸引的缘故</a:t>
            </a:r>
            <a:r>
              <a:rPr lang="en-US" altLang="zh-CN" sz="1500" dirty="0" smtClean="0">
                <a:latin typeface="微软雅黑" panose="020B0503020204020204" pitchFamily="34" charset="-122"/>
                <a:ea typeface="微软雅黑" panose="020B0503020204020204" pitchFamily="34" charset="-122"/>
              </a:rPr>
              <a:t>.</a:t>
            </a:r>
          </a:p>
        </p:txBody>
      </p:sp>
      <p:pic>
        <p:nvPicPr>
          <p:cNvPr id="17" name="图片 16" descr="图片1.png"/>
          <p:cNvPicPr>
            <a:picLocks noChangeAspect="1"/>
          </p:cNvPicPr>
          <p:nvPr/>
        </p:nvPicPr>
        <p:blipFill>
          <a:blip r:embed="rId3"/>
          <a:stretch>
            <a:fillRect/>
          </a:stretch>
        </p:blipFill>
        <p:spPr>
          <a:xfrm>
            <a:off x="543398" y="1057581"/>
            <a:ext cx="1161192" cy="487523"/>
          </a:xfrm>
          <a:prstGeom prst="rect">
            <a:avLst/>
          </a:prstGeom>
        </p:spPr>
      </p:pic>
      <p:pic>
        <p:nvPicPr>
          <p:cNvPr id="16" name="图片 15" descr="画笔.jpg"/>
          <p:cNvPicPr>
            <a:picLocks noChangeAspect="1"/>
          </p:cNvPicPr>
          <p:nvPr/>
        </p:nvPicPr>
        <p:blipFill>
          <a:blip r:embed="rId4"/>
          <a:stretch>
            <a:fillRect/>
          </a:stretch>
        </p:blipFill>
        <p:spPr>
          <a:xfrm>
            <a:off x="8021410" y="4049485"/>
            <a:ext cx="1094015" cy="1094015"/>
          </a:xfrm>
          <a:prstGeom prst="rect">
            <a:avLst/>
          </a:prstGeom>
        </p:spPr>
      </p:pic>
      <p:grpSp>
        <p:nvGrpSpPr>
          <p:cNvPr id="2" name="组合 9"/>
          <p:cNvGrpSpPr/>
          <p:nvPr/>
        </p:nvGrpSpPr>
        <p:grpSpPr>
          <a:xfrm>
            <a:off x="171450" y="0"/>
            <a:ext cx="2498922" cy="818555"/>
            <a:chOff x="444500" y="496094"/>
            <a:chExt cx="2362200" cy="1091406"/>
          </a:xfrm>
          <a:solidFill>
            <a:schemeClr val="accent4">
              <a:lumMod val="20000"/>
              <a:lumOff val="80000"/>
            </a:schemeClr>
          </a:solidFill>
        </p:grpSpPr>
        <p:sp>
          <p:nvSpPr>
            <p:cNvPr id="22" name="圆角矩形 21"/>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连接符 22"/>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25" name="直接连接符 24"/>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sp>
        <p:nvSpPr>
          <p:cNvPr id="26" name="矩形 25"/>
          <p:cNvSpPr/>
          <p:nvPr/>
        </p:nvSpPr>
        <p:spPr>
          <a:xfrm>
            <a:off x="307018"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验电器</a:t>
            </a:r>
          </a:p>
        </p:txBody>
      </p:sp>
      <p:pic>
        <p:nvPicPr>
          <p:cNvPr id="13" name="hw176.jpg" descr="id:2147514343;FounderCES"/>
          <p:cNvPicPr/>
          <p:nvPr/>
        </p:nvPicPr>
        <p:blipFill>
          <a:blip r:embed="rId5">
            <a:clrChange>
              <a:clrFrom>
                <a:srgbClr val="FFFFFF"/>
              </a:clrFrom>
              <a:clrTo>
                <a:srgbClr val="FFFFFF">
                  <a:alpha val="0"/>
                </a:srgbClr>
              </a:clrTo>
            </a:clrChange>
          </a:blip>
          <a:stretch>
            <a:fillRect/>
          </a:stretch>
        </p:blipFill>
        <p:spPr>
          <a:xfrm>
            <a:off x="2721840" y="1620604"/>
            <a:ext cx="2429280" cy="16903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slide(fromLeft)">
                                      <p:cBhvr>
                                        <p:cTn id="7" dur="500"/>
                                        <p:tgtEl>
                                          <p:spTgt spid="26"/>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slide(fromBottom)">
                                      <p:cBhvr>
                                        <p:cTn id="13" dur="500"/>
                                        <p:tgtEl>
                                          <p:spTgt spid="17"/>
                                        </p:tgtEl>
                                      </p:cBhvr>
                                    </p:animEffect>
                                  </p:childTnLst>
                                </p:cTn>
                              </p:par>
                              <p:par>
                                <p:cTn id="14" presetID="23" presetClass="entr" presetSubtype="16"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par>
                                <p:cTn id="18" presetID="32" presetClass="emph" presetSubtype="0" fill="hold" nodeType="withEffect">
                                  <p:stCondLst>
                                    <p:cond delay="0"/>
                                  </p:stCondLst>
                                  <p:childTnLst>
                                    <p:animClr clrSpc="rgb">
                                      <p:cBhvr override="childStyle">
                                        <p:cTn id="19" dur="100" fill="hold"/>
                                        <p:tgtEl>
                                          <p:spTgt spid="24"/>
                                        </p:tgtEl>
                                        <p:attrNameLst>
                                          <p:attrName>style.color</p:attrName>
                                        </p:attrNameLst>
                                      </p:cBhvr>
                                      <p:to>
                                        <a:schemeClr val="bg1"/>
                                      </p:to>
                                    </p:animClr>
                                    <p:animClr clrSpc="rgb">
                                      <p:cBhvr>
                                        <p:cTn id="20" dur="100" fill="hold"/>
                                        <p:tgtEl>
                                          <p:spTgt spid="24"/>
                                        </p:tgtEl>
                                        <p:attrNameLst>
                                          <p:attrName>fillcolor</p:attrName>
                                        </p:attrNameLst>
                                      </p:cBhvr>
                                      <p:to>
                                        <a:schemeClr val="bg1"/>
                                      </p:to>
                                    </p:animClr>
                                    <p:set>
                                      <p:cBhvr>
                                        <p:cTn id="21" dur="100" fill="hold"/>
                                        <p:tgtEl>
                                          <p:spTgt spid="24"/>
                                        </p:tgtEl>
                                        <p:attrNameLst>
                                          <p:attrName>fill.type</p:attrName>
                                        </p:attrNameLst>
                                      </p:cBhvr>
                                      <p:to>
                                        <p:strVal val="solid"/>
                                      </p:to>
                                    </p:set>
                                    <p:set>
                                      <p:cBhvr>
                                        <p:cTn id="22" dur="100" fill="hold"/>
                                        <p:tgtEl>
                                          <p:spTgt spid="24"/>
                                        </p:tgtEl>
                                        <p:attrNameLst>
                                          <p:attrName>fill.on</p:attrName>
                                        </p:attrNameLst>
                                      </p:cBhvr>
                                      <p:to>
                                        <p:strVal val="true"/>
                                      </p:to>
                                    </p:set>
                                    <p:animRot by="120000">
                                      <p:cBhvr>
                                        <p:cTn id="23" dur="100" fill="hold">
                                          <p:stCondLst>
                                            <p:cond delay="0"/>
                                          </p:stCondLst>
                                        </p:cTn>
                                        <p:tgtEl>
                                          <p:spTgt spid="24"/>
                                        </p:tgtEl>
                                        <p:attrNameLst>
                                          <p:attrName>r</p:attrName>
                                        </p:attrNameLst>
                                      </p:cBhvr>
                                    </p:animRot>
                                    <p:animRot by="-240000">
                                      <p:cBhvr>
                                        <p:cTn id="24" dur="200" fill="hold">
                                          <p:stCondLst>
                                            <p:cond delay="200"/>
                                          </p:stCondLst>
                                        </p:cTn>
                                        <p:tgtEl>
                                          <p:spTgt spid="24"/>
                                        </p:tgtEl>
                                        <p:attrNameLst>
                                          <p:attrName>r</p:attrName>
                                        </p:attrNameLst>
                                      </p:cBhvr>
                                    </p:animRot>
                                    <p:animRot by="240000">
                                      <p:cBhvr>
                                        <p:cTn id="25" dur="200" fill="hold">
                                          <p:stCondLst>
                                            <p:cond delay="400"/>
                                          </p:stCondLst>
                                        </p:cTn>
                                        <p:tgtEl>
                                          <p:spTgt spid="24"/>
                                        </p:tgtEl>
                                        <p:attrNameLst>
                                          <p:attrName>r</p:attrName>
                                        </p:attrNameLst>
                                      </p:cBhvr>
                                    </p:animRot>
                                    <p:animRot by="-240000">
                                      <p:cBhvr>
                                        <p:cTn id="26" dur="200" fill="hold">
                                          <p:stCondLst>
                                            <p:cond delay="600"/>
                                          </p:stCondLst>
                                        </p:cTn>
                                        <p:tgtEl>
                                          <p:spTgt spid="24"/>
                                        </p:tgtEl>
                                        <p:attrNameLst>
                                          <p:attrName>r</p:attrName>
                                        </p:attrNameLst>
                                      </p:cBhvr>
                                    </p:animRot>
                                    <p:animRot by="120000">
                                      <p:cBhvr>
                                        <p:cTn id="27" dur="200" fill="hold">
                                          <p:stCondLst>
                                            <p:cond delay="800"/>
                                          </p:stCondLst>
                                        </p:cTn>
                                        <p:tgtEl>
                                          <p:spTgt spid="24"/>
                                        </p:tgtEl>
                                        <p:attrNameLst>
                                          <p:attrName>r</p:attrName>
                                        </p:attrNameLst>
                                      </p:cBhvr>
                                    </p:animRot>
                                  </p:childTnLst>
                                </p:cTn>
                              </p:par>
                              <p:par>
                                <p:cTn id="28" presetID="12" presetClass="entr" presetSubtype="4"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slide(fromBottom)">
                                      <p:cBhvr>
                                        <p:cTn id="30" dur="500"/>
                                        <p:tgtEl>
                                          <p:spTgt spid="13"/>
                                        </p:tgtEl>
                                      </p:cBhvr>
                                    </p:animEffect>
                                  </p:childTnLst>
                                </p:cTn>
                              </p:par>
                            </p:childTnLst>
                          </p:cTn>
                        </p:par>
                        <p:par>
                          <p:cTn id="31" fill="hold">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tretch>
            <a:fillRect/>
          </a:stretch>
        </p:blipFill>
        <p:spPr>
          <a:xfrm>
            <a:off x="8005082" y="4016829"/>
            <a:ext cx="1126671"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1082040" y="1751169"/>
            <a:ext cx="6583680"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电的中和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将带电体与验电器的金属球接触时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会使验电器带上与带电体性质相同的电荷 </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如果此时用一个与验电器带等量异种电荷的带电体接触该验电器的金属球</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原来张开的金属箔就会闭合</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这种现象叫做电的中和</a:t>
            </a:r>
            <a:r>
              <a:rPr lang="en-US" altLang="zh-CN" sz="2000" dirty="0" smtClean="0">
                <a:latin typeface="微软雅黑" panose="020B0503020204020204" pitchFamily="34" charset="-122"/>
                <a:ea typeface="微软雅黑" panose="020B0503020204020204" pitchFamily="34" charset="-122"/>
              </a:rPr>
              <a:t>.</a:t>
            </a:r>
          </a:p>
        </p:txBody>
      </p:sp>
      <p:pic>
        <p:nvPicPr>
          <p:cNvPr id="16" name="图片 15" descr="图片5.png"/>
          <p:cNvPicPr>
            <a:picLocks noChangeAspect="1"/>
          </p:cNvPicPr>
          <p:nvPr/>
        </p:nvPicPr>
        <p:blipFill>
          <a:blip r:embed="rId4"/>
          <a:stretch>
            <a:fillRect/>
          </a:stretch>
        </p:blipFill>
        <p:spPr>
          <a:xfrm>
            <a:off x="399910" y="1082757"/>
            <a:ext cx="1125734" cy="487523"/>
          </a:xfrm>
          <a:prstGeom prst="rect">
            <a:avLst/>
          </a:prstGeom>
        </p:spPr>
      </p:pic>
      <p:grpSp>
        <p:nvGrpSpPr>
          <p:cNvPr id="19" name="组合 18"/>
          <p:cNvGrpSpPr/>
          <p:nvPr/>
        </p:nvGrpSpPr>
        <p:grpSpPr>
          <a:xfrm>
            <a:off x="253093" y="0"/>
            <a:ext cx="2441555" cy="818555"/>
            <a:chOff x="337457" y="0"/>
            <a:chExt cx="5751109" cy="1091406"/>
          </a:xfrm>
        </p:grpSpPr>
        <p:sp>
          <p:nvSpPr>
            <p:cNvPr id="21" name="圆角矩形 20"/>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连接符 21"/>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验电器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lide(fromTop)">
                                      <p:cBhvr>
                                        <p:cTn id="7" dur="500"/>
                                        <p:tgtEl>
                                          <p:spTgt spid="19"/>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p:cBhvr override="childStyle">
                                        <p:cTn id="21" dur="100" fill="hold"/>
                                        <p:tgtEl>
                                          <p:spTgt spid="24"/>
                                        </p:tgtEl>
                                        <p:attrNameLst>
                                          <p:attrName>style.color</p:attrName>
                                        </p:attrNameLst>
                                      </p:cBhvr>
                                      <p:to>
                                        <a:schemeClr val="bg1"/>
                                      </p:to>
                                    </p:animClr>
                                    <p:animClr clrSpc="rgb">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000"/>
                            </p:stCondLst>
                            <p:childTnLst>
                              <p:par>
                                <p:cTn id="31" presetID="12" presetClass="entr" presetSubtype="8" fill="hold" grpId="0"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slide(fromLeft)">
                                      <p:cBhvr>
                                        <p:cTn id="3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64794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86" y="1094553"/>
            <a:ext cx="1350271" cy="569886"/>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验电器</a:t>
            </a:r>
          </a:p>
        </p:txBody>
      </p:sp>
      <p:sp>
        <p:nvSpPr>
          <p:cNvPr id="22" name="矩形 21"/>
          <p:cNvSpPr/>
          <p:nvPr/>
        </p:nvSpPr>
        <p:spPr>
          <a:xfrm>
            <a:off x="1509115" y="2080077"/>
            <a:ext cx="5013606" cy="1454244"/>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看物体是否吸引轻小物体</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利用电荷间相互作用的规律判断</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利用验电器检验</a:t>
            </a:r>
            <a:r>
              <a:rPr lang="en-US" altLang="zh-CN" sz="2000" dirty="0" smtClean="0">
                <a:latin typeface="微软雅黑" panose="020B0503020204020204" pitchFamily="34" charset="-122"/>
                <a:ea typeface="微软雅黑" panose="020B0503020204020204" pitchFamily="34" charset="-122"/>
              </a:rPr>
              <a:t>.</a:t>
            </a:r>
          </a:p>
        </p:txBody>
      </p:sp>
      <p:sp>
        <p:nvSpPr>
          <p:cNvPr id="10" name="矩形 9"/>
          <p:cNvSpPr/>
          <p:nvPr/>
        </p:nvSpPr>
        <p:spPr>
          <a:xfrm>
            <a:off x="1785297" y="1156643"/>
            <a:ext cx="325473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检验物体带电的方法</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slide(fromLeft)">
                                      <p:cBhvr>
                                        <p:cTn id="21" dur="500"/>
                                        <p:tgtEl>
                                          <p:spTgt spid="10"/>
                                        </p:tgtEl>
                                      </p:cBhvr>
                                    </p:animEffect>
                                  </p:childTnLst>
                                </p:cTn>
                              </p:par>
                            </p:childTnLst>
                          </p:cTn>
                        </p:par>
                        <p:par>
                          <p:cTn id="22" fill="hold">
                            <p:stCondLst>
                              <p:cond delay="1000"/>
                            </p:stCondLst>
                            <p:childTnLst>
                              <p:par>
                                <p:cTn id="23" presetID="12" presetClass="entr" presetSubtype="4" fill="hold" grpId="0" nodeType="after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slide(fromBottom)">
                                      <p:cBhvr>
                                        <p:cTn id="2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3" y="0"/>
            <a:ext cx="3477335"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23112" y="1074109"/>
            <a:ext cx="1125734" cy="472636"/>
          </a:xfrm>
          <a:prstGeom prst="rect">
            <a:avLst/>
          </a:prstGeom>
        </p:spPr>
      </p:pic>
      <p:sp>
        <p:nvSpPr>
          <p:cNvPr id="11" name="矩形 10"/>
          <p:cNvSpPr/>
          <p:nvPr/>
        </p:nvSpPr>
        <p:spPr>
          <a:xfrm>
            <a:off x="1691640" y="910486"/>
            <a:ext cx="4648200" cy="1315745"/>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为什么公路上行驶的油罐车后面常常拖着一根铁链</a:t>
            </a:r>
            <a:r>
              <a:rPr lang="en-US" altLang="zh-CN" sz="27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07017"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原子及其结构</a:t>
            </a:r>
          </a:p>
        </p:txBody>
      </p:sp>
      <p:sp>
        <p:nvSpPr>
          <p:cNvPr id="17" name="矩形 16"/>
          <p:cNvSpPr/>
          <p:nvPr/>
        </p:nvSpPr>
        <p:spPr>
          <a:xfrm>
            <a:off x="335280" y="2258541"/>
            <a:ext cx="8122920" cy="237757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汽油是易燃物质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油罐车在行驶过程中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汽油与桶壁不断摩擦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发生摩擦起电现象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如果桶上的电荷不能传递出去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就会使桶上的电荷越积越多</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当积累到一定程度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就会发生火花放电现象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造成火灾或油桶爆炸事故</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油罐车后面拖着一条铁链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是利用铁链具有良好的导电性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将因摩擦带上的电荷导走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以免造成放电产生火花而引起火灾或油罐爆炸</a:t>
            </a:r>
            <a:r>
              <a:rPr lang="en-US" altLang="zh-CN" sz="2000" dirty="0" smtClean="0">
                <a:latin typeface="微软雅黑" panose="020B0503020204020204" pitchFamily="34" charset="-122"/>
                <a:ea typeface="微软雅黑" panose="020B0503020204020204" pitchFamily="34" charset="-122"/>
              </a:rPr>
              <a:t>.</a:t>
            </a:r>
          </a:p>
        </p:txBody>
      </p:sp>
      <p:pic>
        <p:nvPicPr>
          <p:cNvPr id="18" name="hw181.jpg" descr="id:2147514401;FounderCES"/>
          <p:cNvPicPr/>
          <p:nvPr/>
        </p:nvPicPr>
        <p:blipFill>
          <a:blip r:embed="rId5">
            <a:clrChange>
              <a:clrFrom>
                <a:srgbClr val="FFFFFF"/>
              </a:clrFrom>
              <a:clrTo>
                <a:srgbClr val="FFFFFF">
                  <a:alpha val="0"/>
                </a:srgbClr>
              </a:clrTo>
            </a:clrChange>
          </a:blip>
          <a:stretch>
            <a:fillRect/>
          </a:stretch>
        </p:blipFill>
        <p:spPr>
          <a:xfrm>
            <a:off x="6841201" y="1215680"/>
            <a:ext cx="1769400" cy="8713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p:cBhvr override="childStyle">
                                        <p:cTn id="22" dur="100" fill="hold"/>
                                        <p:tgtEl>
                                          <p:spTgt spid="24"/>
                                        </p:tgtEl>
                                        <p:attrNameLst>
                                          <p:attrName>style.color</p:attrName>
                                        </p:attrNameLst>
                                      </p:cBhvr>
                                      <p:to>
                                        <a:schemeClr val="bg1"/>
                                      </p:to>
                                    </p:animClr>
                                    <p:animClr clrSpc="rgb">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par>
                                <p:cTn id="35" presetID="12" presetClass="entr" presetSubtype="4"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slide(fromBottom)">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slide(fromLeft)">
                                      <p:cBhvr>
                                        <p:cTn id="4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7"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1702</Words>
  <Application>WPS 演示</Application>
  <PresentationFormat>全屏显示(16:9)</PresentationFormat>
  <Paragraphs>123</Paragraphs>
  <Slides>42</Slides>
  <Notes>7</Notes>
  <HiddenSlides>0</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User</cp:lastModifiedBy>
  <cp:revision>2</cp:revision>
  <dcterms:created xsi:type="dcterms:W3CDTF">2019-08-20T01:24:08Z</dcterms:created>
  <dcterms:modified xsi:type="dcterms:W3CDTF">2019-10-10T14:34:29Z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