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32"/>
  </p:handoutMasterIdLst>
  <p:sldIdLst>
    <p:sldId id="283" r:id="rId3"/>
    <p:sldId id="284" r:id="rId5"/>
    <p:sldId id="285" r:id="rId6"/>
    <p:sldId id="286" r:id="rId7"/>
    <p:sldId id="256" r:id="rId8"/>
    <p:sldId id="259" r:id="rId9"/>
    <p:sldId id="260" r:id="rId10"/>
    <p:sldId id="261" r:id="rId11"/>
    <p:sldId id="297" r:id="rId12"/>
    <p:sldId id="264" r:id="rId13"/>
    <p:sldId id="268" r:id="rId14"/>
    <p:sldId id="299" r:id="rId15"/>
    <p:sldId id="300" r:id="rId16"/>
    <p:sldId id="301" r:id="rId17"/>
    <p:sldId id="302" r:id="rId18"/>
    <p:sldId id="303" r:id="rId19"/>
    <p:sldId id="304" r:id="rId20"/>
    <p:sldId id="305" r:id="rId21"/>
    <p:sldId id="272" r:id="rId22"/>
    <p:sldId id="298" r:id="rId23"/>
    <p:sldId id="306" r:id="rId24"/>
    <p:sldId id="307" r:id="rId25"/>
    <p:sldId id="308" r:id="rId26"/>
    <p:sldId id="309" r:id="rId27"/>
    <p:sldId id="310" r:id="rId28"/>
    <p:sldId id="311" r:id="rId29"/>
    <p:sldId id="312" r:id="rId30"/>
    <p:sldId id="313" r:id="rId3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FFCC"/>
    <a:srgbClr val="66FFCC"/>
    <a:srgbClr val="00FF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2950" autoAdjust="0"/>
  </p:normalViewPr>
  <p:slideViewPr>
    <p:cSldViewPr>
      <p:cViewPr varScale="1">
        <p:scale>
          <a:sx n="83" d="100"/>
          <a:sy n="83" d="100"/>
        </p:scale>
        <p:origin x="-15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endParaRPr lang="en-US" altLang="zh-CN"/>
          </a:p>
        </p:txBody>
      </p:sp>
      <p:sp>
        <p:nvSpPr>
          <p:cNvPr id="51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endParaRPr lang="en-US" altLang="zh-CN"/>
          </a:p>
        </p:txBody>
      </p:sp>
      <p:sp>
        <p:nvSpPr>
          <p:cNvPr id="51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endParaRPr lang="en-US" altLang="zh-CN"/>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7734FBD7-2315-47FA-BCF5-2A0EA9EC5FF9}" type="slidenum">
              <a:rPr lang="en-US" altLang="zh-CN"/>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endParaRPr lang="en-US" altLang="zh-CN"/>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endParaRPr lang="en-US" altLang="zh-CN"/>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endParaRPr lang="en-US" altLang="zh-CN"/>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F354DEFB-1CB3-4BDC-8696-21B597CBB3B4}"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宋体" pitchFamily="2" charset="-122"/>
        <a:cs typeface="+mn-cs"/>
      </a:defRPr>
    </a:lvl1pPr>
    <a:lvl2pPr marL="457200" algn="l" rtl="0" fontAlgn="base">
      <a:spcBef>
        <a:spcPct val="30000"/>
      </a:spcBef>
      <a:spcAft>
        <a:spcPct val="0"/>
      </a:spcAft>
      <a:defRPr sz="1200" kern="1200">
        <a:solidFill>
          <a:schemeClr val="tx1"/>
        </a:solidFill>
        <a:latin typeface="Arial" charset="0"/>
        <a:ea typeface="宋体" pitchFamily="2" charset="-122"/>
        <a:cs typeface="+mn-cs"/>
      </a:defRPr>
    </a:lvl2pPr>
    <a:lvl3pPr marL="914400" algn="l" rtl="0" fontAlgn="base">
      <a:spcBef>
        <a:spcPct val="30000"/>
      </a:spcBef>
      <a:spcAft>
        <a:spcPct val="0"/>
      </a:spcAft>
      <a:defRPr sz="1200" kern="1200">
        <a:solidFill>
          <a:schemeClr val="tx1"/>
        </a:solidFill>
        <a:latin typeface="Arial" charset="0"/>
        <a:ea typeface="宋体" pitchFamily="2" charset="-122"/>
        <a:cs typeface="+mn-cs"/>
      </a:defRPr>
    </a:lvl3pPr>
    <a:lvl4pPr marL="1371600" algn="l" rtl="0" fontAlgn="base">
      <a:spcBef>
        <a:spcPct val="30000"/>
      </a:spcBef>
      <a:spcAft>
        <a:spcPct val="0"/>
      </a:spcAft>
      <a:defRPr sz="1200" kern="1200">
        <a:solidFill>
          <a:schemeClr val="tx1"/>
        </a:solidFill>
        <a:latin typeface="Arial" charset="0"/>
        <a:ea typeface="宋体" pitchFamily="2" charset="-122"/>
        <a:cs typeface="+mn-cs"/>
      </a:defRPr>
    </a:lvl4pPr>
    <a:lvl5pPr marL="1828800" algn="l" rtl="0" fontAlgn="base">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3BFACF3-9E2E-4527-AB21-8BAB0049D946}" type="slidenum">
              <a:rPr lang="en-US" altLang="zh-CN"/>
            </a:fld>
            <a:endParaRPr lang="en-US" altLang="zh-CN"/>
          </a:p>
        </p:txBody>
      </p:sp>
      <p:sp>
        <p:nvSpPr>
          <p:cNvPr id="77826" name="Rectangle 2"/>
          <p:cNvSpPr>
            <a:spLocks noGrp="1" noRot="1" noChangeAspect="1" noChangeArrowheads="1" noTextEdit="1"/>
          </p:cNvSpPr>
          <p:nvPr>
            <p:ph type="sldImg"/>
          </p:nvPr>
        </p:nvSpPr>
        <p:spPr/>
      </p:sp>
      <p:sp>
        <p:nvSpPr>
          <p:cNvPr id="7782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06010D0-342F-4108-A562-F6617492DC6C}" type="slidenum">
              <a:rPr lang="en-US" altLang="zh-CN"/>
            </a:fld>
            <a:endParaRPr lang="en-US" altLang="zh-CN"/>
          </a:p>
        </p:txBody>
      </p:sp>
      <p:sp>
        <p:nvSpPr>
          <p:cNvPr id="25602" name="Rectangle 2"/>
          <p:cNvSpPr>
            <a:spLocks noGrp="1" noRot="1" noChangeAspect="1" noChangeArrowheads="1" noTextEdit="1"/>
          </p:cNvSpPr>
          <p:nvPr>
            <p:ph type="sldImg"/>
          </p:nvPr>
        </p:nvSpPr>
        <p:spPr/>
      </p:sp>
      <p:sp>
        <p:nvSpPr>
          <p:cNvPr id="2560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67C0985-DA40-4055-A35C-E6D58019BA8C}" type="slidenum">
              <a:rPr lang="en-US" altLang="zh-CN"/>
            </a:fld>
            <a:endParaRPr lang="en-US" altLang="zh-CN"/>
          </a:p>
        </p:txBody>
      </p:sp>
      <p:sp>
        <p:nvSpPr>
          <p:cNvPr id="37890" name="Rectangle 2"/>
          <p:cNvSpPr>
            <a:spLocks noGrp="1" noRot="1" noChangeAspect="1" noChangeArrowheads="1" noTextEdit="1"/>
          </p:cNvSpPr>
          <p:nvPr>
            <p:ph type="sldImg"/>
          </p:nvPr>
        </p:nvSpPr>
        <p:spPr/>
      </p:sp>
      <p:sp>
        <p:nvSpPr>
          <p:cNvPr id="3789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latin typeface="Arial" charset="0"/>
            </a:endParaRPr>
          </a:p>
        </p:txBody>
      </p:sp>
      <p:sp>
        <p:nvSpPr>
          <p:cNvPr id="307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0FB5F9AD-66A8-4E0C-BC53-EE2BF9CD88CB}" type="slidenum">
              <a:rPr lang="zh-CN" altLang="en-US" smtClean="0"/>
            </a:fld>
            <a:endParaRPr lang="en-US"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latin typeface="Arial" charset="0"/>
            </a:endParaRPr>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D9C0946D-0BC3-4FA1-A6F8-2CA38BE87617}" type="slidenum">
              <a:rPr lang="zh-CN" altLang="en-US" smtClean="0"/>
            </a:fld>
            <a:endParaRPr lang="en-US"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latin typeface="Arial" charset="0"/>
            </a:endParaRPr>
          </a:p>
        </p:txBody>
      </p:sp>
      <p:sp>
        <p:nvSpPr>
          <p:cNvPr id="327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CE07D160-AA97-42A7-8D47-F0106525AD39}" type="slidenum">
              <a:rPr lang="zh-CN" altLang="en-US" smtClean="0"/>
            </a:fld>
            <a:endParaRPr lang="en-US"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37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latin typeface="Arial" charset="0"/>
            </a:endParaRPr>
          </a:p>
        </p:txBody>
      </p:sp>
      <p:sp>
        <p:nvSpPr>
          <p:cNvPr id="337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303C0E8B-741A-4C5B-80C9-F1950D2B98BB}" type="slidenum">
              <a:rPr lang="zh-CN" altLang="en-US" smtClean="0"/>
            </a:fld>
            <a:endParaRPr lang="en-US"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latin typeface="Arial" charset="0"/>
            </a:endParaRPr>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F6EB7AF3-AD85-48AE-A966-DB7B524BDC04}" type="slidenum">
              <a:rPr lang="zh-CN" altLang="en-US" smtClean="0"/>
            </a:fld>
            <a:endParaRPr lang="en-US"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latin typeface="Arial" charset="0"/>
            </a:endParaRPr>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F3C467D9-4D9B-4BB5-B623-7750FE710412}" type="slidenum">
              <a:rPr lang="zh-CN" altLang="en-US" smtClean="0"/>
            </a:fld>
            <a:endParaRPr lang="en-US"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latin typeface="Arial" charset="0"/>
            </a:endParaRPr>
          </a:p>
        </p:txBody>
      </p:sp>
      <p:sp>
        <p:nvSpPr>
          <p:cNvPr id="368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1C7CE3B6-9544-4192-82F7-0AA6299650CB}" type="slidenum">
              <a:rPr lang="zh-CN" altLang="en-US" smtClean="0"/>
            </a:fld>
            <a:endParaRPr lang="en-US" altLang="zh-C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329C1CB-B55A-4284-A865-61CF456F478C}" type="slidenum">
              <a:rPr lang="en-US" altLang="zh-CN"/>
            </a:fld>
            <a:endParaRPr lang="en-US" altLang="zh-CN"/>
          </a:p>
        </p:txBody>
      </p:sp>
      <p:sp>
        <p:nvSpPr>
          <p:cNvPr id="47106" name="Rectangle 2"/>
          <p:cNvSpPr>
            <a:spLocks noGrp="1" noRot="1" noChangeAspect="1" noChangeArrowheads="1" noTextEdit="1"/>
          </p:cNvSpPr>
          <p:nvPr>
            <p:ph type="sldImg"/>
          </p:nvPr>
        </p:nvSpPr>
        <p:spPr/>
      </p:sp>
      <p:sp>
        <p:nvSpPr>
          <p:cNvPr id="4710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A01471DA-0E96-4A42-B7D7-38B63305312E}" type="slidenum">
              <a:rPr lang="en-US" altLang="zh-CN"/>
            </a:fld>
            <a:endParaRPr lang="en-US" altLang="zh-CN"/>
          </a:p>
        </p:txBody>
      </p:sp>
      <p:sp>
        <p:nvSpPr>
          <p:cNvPr id="78850" name="Rectangle 2"/>
          <p:cNvSpPr>
            <a:spLocks noGrp="1" noRot="1" noChangeAspect="1" noChangeArrowheads="1" noTextEdit="1"/>
          </p:cNvSpPr>
          <p:nvPr>
            <p:ph type="sldImg"/>
          </p:nvPr>
        </p:nvSpPr>
        <p:spPr/>
      </p:sp>
      <p:sp>
        <p:nvSpPr>
          <p:cNvPr id="7885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latin typeface="Arial" charset="0"/>
            </a:endParaRPr>
          </a:p>
        </p:txBody>
      </p:sp>
      <p:sp>
        <p:nvSpPr>
          <p:cNvPr id="297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5972FD43-4A8B-4B9A-8E2B-4860BA0E4E31}" type="slidenum">
              <a:rPr lang="zh-CN" altLang="en-US" smtClean="0"/>
            </a:fld>
            <a:endParaRPr lang="en-US" altLang="zh-C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latin typeface="Arial" charset="0"/>
            </a:endParaRPr>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EC19BA21-2FFC-47FB-A1DB-2DADE2190486}" type="slidenum">
              <a:rPr lang="zh-CN" altLang="en-US" smtClean="0"/>
            </a:fld>
            <a:endParaRPr lang="en-US" altLang="zh-CN"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latin typeface="Arial" charset="0"/>
            </a:endParaRPr>
          </a:p>
        </p:txBody>
      </p:sp>
      <p:sp>
        <p:nvSpPr>
          <p:cNvPr id="389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ACF96B55-A12A-4BD7-8266-384E967FDB4F}" type="slidenum">
              <a:rPr lang="zh-CN" altLang="en-US" smtClean="0"/>
            </a:fld>
            <a:endParaRPr lang="en-US" altLang="zh-CN"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latin typeface="Arial" charset="0"/>
            </a:endParaRPr>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CF322EC5-8B03-4642-833D-13A8FF1D107F}" type="slidenum">
              <a:rPr lang="zh-CN" altLang="en-US" smtClean="0"/>
            </a:fld>
            <a:endParaRPr lang="en-US" altLang="zh-CN"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latin typeface="Arial" charset="0"/>
            </a:endParaRPr>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7563FDA7-9E84-4B23-BC88-7A0EC2888C42}" type="slidenum">
              <a:rPr lang="zh-CN" altLang="en-US" smtClean="0"/>
            </a:fld>
            <a:endParaRPr lang="en-US" altLang="zh-CN"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latin typeface="Arial" charset="0"/>
            </a:endParaRPr>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2F97E99C-0ADD-4CEE-B36B-E899172460A4}" type="slidenum">
              <a:rPr lang="zh-CN" altLang="en-US" smtClean="0"/>
            </a:fld>
            <a:endParaRPr lang="en-US" altLang="zh-CN"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latin typeface="Arial" charset="0"/>
            </a:endParaRPr>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B950B375-007D-4817-B900-DED708AD1FCE}" type="slidenum">
              <a:rPr lang="zh-CN" altLang="en-US" smtClean="0"/>
            </a:fld>
            <a:endParaRPr lang="en-US" altLang="zh-CN"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latin typeface="Arial" charset="0"/>
            </a:endParaRPr>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1006CF10-64F4-46D9-A167-4EA478796772}" type="slidenum">
              <a:rPr lang="zh-CN" altLang="en-US" smtClean="0"/>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5FC8B223-249A-4172-B91A-FBAA96B6513C}" type="slidenum">
              <a:rPr lang="en-US" altLang="zh-CN"/>
            </a:fld>
            <a:endParaRPr lang="en-US" altLang="zh-CN"/>
          </a:p>
        </p:txBody>
      </p:sp>
      <p:sp>
        <p:nvSpPr>
          <p:cNvPr id="80898" name="Rectangle 2"/>
          <p:cNvSpPr>
            <a:spLocks noGrp="1" noRot="1" noChangeAspect="1" noChangeArrowheads="1" noTextEdit="1"/>
          </p:cNvSpPr>
          <p:nvPr>
            <p:ph type="sldImg"/>
          </p:nvPr>
        </p:nvSpPr>
        <p:spPr/>
      </p:sp>
      <p:sp>
        <p:nvSpPr>
          <p:cNvPr id="8089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746DEB59-DBE9-4BEF-9014-703DE583979B}" type="slidenum">
              <a:rPr lang="en-US" altLang="zh-CN"/>
            </a:fld>
            <a:endParaRPr lang="en-US" altLang="zh-CN"/>
          </a:p>
        </p:txBody>
      </p:sp>
      <p:sp>
        <p:nvSpPr>
          <p:cNvPr id="82946" name="Rectangle 2"/>
          <p:cNvSpPr>
            <a:spLocks noGrp="1" noRot="1" noChangeAspect="1" noChangeArrowheads="1" noTextEdit="1"/>
          </p:cNvSpPr>
          <p:nvPr>
            <p:ph type="sldImg"/>
          </p:nvPr>
        </p:nvSpPr>
        <p:spPr/>
      </p:sp>
      <p:sp>
        <p:nvSpPr>
          <p:cNvPr id="8294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B441F5C1-EBBC-4EF2-9C20-53816641C769}" type="slidenum">
              <a:rPr lang="en-US" altLang="zh-CN"/>
            </a:fld>
            <a:endParaRPr lang="en-US" altLang="zh-CN"/>
          </a:p>
        </p:txBody>
      </p:sp>
      <p:sp>
        <p:nvSpPr>
          <p:cNvPr id="6146" name="Rectangle 2"/>
          <p:cNvSpPr>
            <a:spLocks noGrp="1" noRot="1" noChangeAspect="1" noChangeArrowheads="1" noTextEdit="1"/>
          </p:cNvSpPr>
          <p:nvPr>
            <p:ph type="sldImg"/>
          </p:nvPr>
        </p:nvSpPr>
        <p:spPr/>
      </p:sp>
      <p:sp>
        <p:nvSpPr>
          <p:cNvPr id="614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E92B31D-CFC6-4045-8125-917E82A7AABC}" type="slidenum">
              <a:rPr lang="en-US" altLang="zh-CN"/>
            </a:fld>
            <a:endParaRPr lang="en-US" altLang="zh-CN"/>
          </a:p>
        </p:txBody>
      </p:sp>
      <p:sp>
        <p:nvSpPr>
          <p:cNvPr id="11266" name="Rectangle 2"/>
          <p:cNvSpPr>
            <a:spLocks noGrp="1" noRot="1" noChangeAspect="1" noChangeArrowheads="1" noTextEdit="1"/>
          </p:cNvSpPr>
          <p:nvPr>
            <p:ph type="sldImg"/>
          </p:nvPr>
        </p:nvSpPr>
        <p:spPr/>
      </p:sp>
      <p:sp>
        <p:nvSpPr>
          <p:cNvPr id="1126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623D05B-01BC-4DE6-9E99-5E25A69C7F4F}" type="slidenum">
              <a:rPr lang="en-US" altLang="zh-CN"/>
            </a:fld>
            <a:endParaRPr lang="en-US" altLang="zh-CN"/>
          </a:p>
        </p:txBody>
      </p:sp>
      <p:sp>
        <p:nvSpPr>
          <p:cNvPr id="13314" name="Rectangle 2"/>
          <p:cNvSpPr>
            <a:spLocks noGrp="1" noRot="1" noChangeAspect="1" noChangeArrowheads="1" noTextEdit="1"/>
          </p:cNvSpPr>
          <p:nvPr>
            <p:ph type="sldImg"/>
          </p:nvPr>
        </p:nvSpPr>
        <p:spPr/>
      </p:sp>
      <p:sp>
        <p:nvSpPr>
          <p:cNvPr id="1331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71E078B3-3C30-4F9E-96FA-ACE6C8451A46}" type="slidenum">
              <a:rPr lang="en-US" altLang="zh-CN"/>
            </a:fld>
            <a:endParaRPr lang="en-US" altLang="zh-CN"/>
          </a:p>
        </p:txBody>
      </p:sp>
      <p:sp>
        <p:nvSpPr>
          <p:cNvPr id="16386" name="Rectangle 2"/>
          <p:cNvSpPr>
            <a:spLocks noGrp="1" noRot="1" noChangeAspect="1" noChangeArrowheads="1" noTextEdit="1"/>
          </p:cNvSpPr>
          <p:nvPr>
            <p:ph type="sldImg"/>
          </p:nvPr>
        </p:nvSpPr>
        <p:spPr/>
      </p:sp>
      <p:sp>
        <p:nvSpPr>
          <p:cNvPr id="1638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pPr>
            <a:fld id="{F0FC5473-4931-4C08-BE23-C65DB6565C6F}" type="slidenum">
              <a:rPr lang="en-US" altLang="zh-CN"/>
            </a:fld>
            <a:endParaRPr lang="en-US" altLang="zh-CN"/>
          </a:p>
        </p:txBody>
      </p:sp>
      <p:sp>
        <p:nvSpPr>
          <p:cNvPr id="215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r"/>
            <a:fld id="{4AE5EC5B-02FC-4C13-BA8F-FB84CFD2B220}" type="slidenum">
              <a:rPr lang="en-US" altLang="zh-CN" sz="1200"/>
            </a:fld>
            <a:endParaRPr lang="en-US" altLang="zh-CN" sz="1200"/>
          </a:p>
        </p:txBody>
      </p:sp>
      <p:sp>
        <p:nvSpPr>
          <p:cNvPr id="21508"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15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zh-CN" altLang="en-US" smtClean="0"/>
              <a:t>教师介绍仪器和实验操作，通过演示或学生实验，帮助学生理解产生浮力的原因。</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AC1BF37-C103-4DBA-8BB2-82D6655CD3FB}" type="slidenum">
              <a:rPr lang="en-US" altLang="zh-CN"/>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792AB97-E741-4639-AF3B-B386AC795104}" type="slidenum">
              <a:rPr lang="en-US" altLang="zh-CN"/>
            </a:fld>
            <a:endParaRPr lang="en-US" altLang="zh-CN"/>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DBC1349F-4EAC-474B-A5C4-EB4D42C39B2A}" type="slidenum">
              <a:rPr lang="en-US" altLang="zh-CN"/>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endParaRPr lang="zh-CN" altLang="en-US"/>
          </a:p>
        </p:txBody>
      </p:sp>
      <p:sp>
        <p:nvSpPr>
          <p:cNvPr id="4" name="日期占位符 3"/>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5" name="页脚占位符 4"/>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245225"/>
            <a:ext cx="2133600" cy="476250"/>
          </a:xfrm>
        </p:spPr>
        <p:txBody>
          <a:bodyPr/>
          <a:lstStyle>
            <a:lvl1pPr>
              <a:defRPr/>
            </a:lvl1pPr>
          </a:lstStyle>
          <a:p>
            <a:fld id="{7792C018-F95D-4EA7-B799-EAB74F10189D}" type="slidenum">
              <a:rPr lang="en-US" altLang="zh-CN"/>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3A297CCB-E22D-43B2-9AF5-0BEED36111D9}" type="slidenum">
              <a:rPr lang="en-US" altLang="zh-CN"/>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1BB731E-4753-413E-B4B3-7A82BDACAC19}" type="slidenum">
              <a:rPr lang="en-US" altLang="zh-CN"/>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D3299B0D-7BBA-415D-A5EB-15CF77C3F866}" type="slidenum">
              <a:rPr lang="en-US" altLang="zh-CN"/>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357BF6B6-BCB1-4D50-9F13-A63885BEF6BD}" type="slidenum">
              <a:rPr lang="en-US" altLang="zh-CN"/>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ABA31FEE-1FBB-46C6-96A8-36E3494D0E81}" type="slidenum">
              <a:rPr lang="en-US" altLang="zh-CN"/>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DE0CEAB8-96B3-4A14-AB54-C4DF5DA7EAE3}" type="slidenum">
              <a:rPr lang="en-US" altLang="zh-CN"/>
            </a:fld>
            <a:endParaRPr lang="en-US" altLang="zh-CN"/>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2D4AEB31-C69E-46FF-A32C-80FB8826275A}" type="slidenum">
              <a:rPr lang="en-US" altLang="zh-CN"/>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F580D2A6-95C5-4FE4-B39E-189B822456B1}" type="slidenum">
              <a:rPr lang="en-US" altLang="zh-CN"/>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6381BDCB-D3F1-4AAA-BC75-5ECECC336865}" type="slidenum">
              <a:rPr lang="en-US" altLang="zh-CN"/>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7.xml"/><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 Target="slide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83" name="Group 7"/>
          <p:cNvGrpSpPr/>
          <p:nvPr/>
        </p:nvGrpSpPr>
        <p:grpSpPr bwMode="auto">
          <a:xfrm>
            <a:off x="755576" y="723926"/>
            <a:ext cx="7307659" cy="5691861"/>
            <a:chOff x="476" y="164"/>
            <a:chExt cx="4830" cy="4045"/>
          </a:xfrm>
        </p:grpSpPr>
        <p:pic>
          <p:nvPicPr>
            <p:cNvPr id="75781" name="Picture 5" descr="1223-1101161642054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6" y="164"/>
              <a:ext cx="4830" cy="3538"/>
            </a:xfrm>
            <a:prstGeom prst="rect">
              <a:avLst/>
            </a:prstGeom>
            <a:noFill/>
            <a:extLst>
              <a:ext uri="{909E8E84-426E-40DD-AFC4-6F175D3DCCD1}">
                <a14:hiddenFill xmlns:a14="http://schemas.microsoft.com/office/drawing/2010/main">
                  <a:solidFill>
                    <a:srgbClr val="FFFFFF"/>
                  </a:solidFill>
                </a14:hiddenFill>
              </a:ext>
            </a:extLst>
          </p:spPr>
        </p:pic>
        <p:sp>
          <p:nvSpPr>
            <p:cNvPr id="75782" name="Text Box 6"/>
            <p:cNvSpPr txBox="1">
              <a:spLocks noChangeArrowheads="1"/>
            </p:cNvSpPr>
            <p:nvPr/>
          </p:nvSpPr>
          <p:spPr bwMode="auto">
            <a:xfrm>
              <a:off x="2018" y="3793"/>
              <a:ext cx="2503"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3200" b="1" dirty="0">
                  <a:ea typeface="楷体" pitchFamily="49" charset="-122"/>
                </a:rPr>
                <a:t>水中美丽的花瓣</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83"/>
                                        </p:tgtEl>
                                        <p:attrNameLst>
                                          <p:attrName>style.visibility</p:attrName>
                                        </p:attrNameLst>
                                      </p:cBhvr>
                                      <p:to>
                                        <p:strVal val="visible"/>
                                      </p:to>
                                    </p:set>
                                    <p:animEffect transition="in" filter="blinds(horizontal)">
                                      <p:cBhvr>
                                        <p:cTn id="7" dur="500"/>
                                        <p:tgtEl>
                                          <p:spTgt spid="75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2915816" y="692696"/>
            <a:ext cx="3600872" cy="697637"/>
          </a:xfrm>
        </p:spPr>
        <p:txBody>
          <a:bodyPr/>
          <a:lstStyle/>
          <a:p>
            <a:r>
              <a:rPr lang="zh-CN" altLang="en-US" sz="4000" b="1" dirty="0">
                <a:solidFill>
                  <a:srgbClr val="FF0000"/>
                </a:solidFill>
              </a:rPr>
              <a:t>一、浮力</a:t>
            </a:r>
          </a:p>
        </p:txBody>
      </p:sp>
      <p:sp>
        <p:nvSpPr>
          <p:cNvPr id="23557" name="Text Box 5"/>
          <p:cNvSpPr txBox="1">
            <a:spLocks noChangeArrowheads="1"/>
          </p:cNvSpPr>
          <p:nvPr/>
        </p:nvSpPr>
        <p:spPr bwMode="auto">
          <a:xfrm>
            <a:off x="611158" y="1390333"/>
            <a:ext cx="83534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t>1</a:t>
            </a:r>
            <a:r>
              <a:rPr lang="zh-CN" altLang="en-US" sz="2800" b="1"/>
              <a:t>、定义：浸在液体中的物体受到液体对它向上托的力叫浮力。</a:t>
            </a:r>
          </a:p>
        </p:txBody>
      </p:sp>
      <p:sp>
        <p:nvSpPr>
          <p:cNvPr id="23558" name="Text Box 6"/>
          <p:cNvSpPr txBox="1">
            <a:spLocks noChangeArrowheads="1"/>
          </p:cNvSpPr>
          <p:nvPr/>
        </p:nvSpPr>
        <p:spPr bwMode="auto">
          <a:xfrm>
            <a:off x="2716183" y="1349058"/>
            <a:ext cx="12969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dirty="0">
                <a:solidFill>
                  <a:srgbClr val="FF0000"/>
                </a:solidFill>
              </a:rPr>
              <a:t>浸在</a:t>
            </a:r>
          </a:p>
        </p:txBody>
      </p:sp>
      <p:sp>
        <p:nvSpPr>
          <p:cNvPr id="23559" name="Text Box 7"/>
          <p:cNvSpPr txBox="1">
            <a:spLocks noChangeArrowheads="1"/>
          </p:cNvSpPr>
          <p:nvPr/>
        </p:nvSpPr>
        <p:spPr bwMode="auto">
          <a:xfrm>
            <a:off x="798512" y="2741971"/>
            <a:ext cx="1511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t>浸在</a:t>
            </a:r>
          </a:p>
        </p:txBody>
      </p:sp>
      <p:sp>
        <p:nvSpPr>
          <p:cNvPr id="23560" name="AutoShape 8"/>
          <p:cNvSpPr/>
          <p:nvPr/>
        </p:nvSpPr>
        <p:spPr bwMode="auto">
          <a:xfrm>
            <a:off x="1663699" y="2526071"/>
            <a:ext cx="207963" cy="886469"/>
          </a:xfrm>
          <a:prstGeom prst="leftBrace">
            <a:avLst>
              <a:gd name="adj1" fmla="val 41728"/>
              <a:gd name="adj2" fmla="val 50000"/>
            </a:avLst>
          </a:prstGeom>
          <a:noFill/>
          <a:ln w="2540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sp>
        <p:nvSpPr>
          <p:cNvPr id="23561" name="Text Box 9"/>
          <p:cNvSpPr txBox="1">
            <a:spLocks noChangeArrowheads="1"/>
          </p:cNvSpPr>
          <p:nvPr/>
        </p:nvSpPr>
        <p:spPr bwMode="auto">
          <a:xfrm>
            <a:off x="1879599" y="2310171"/>
            <a:ext cx="18002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dirty="0"/>
              <a:t>部分浸入</a:t>
            </a:r>
          </a:p>
        </p:txBody>
      </p:sp>
      <p:sp>
        <p:nvSpPr>
          <p:cNvPr id="23562" name="Text Box 10"/>
          <p:cNvSpPr txBox="1">
            <a:spLocks noChangeArrowheads="1"/>
          </p:cNvSpPr>
          <p:nvPr/>
        </p:nvSpPr>
        <p:spPr bwMode="auto">
          <a:xfrm>
            <a:off x="1871662" y="3181708"/>
            <a:ext cx="18002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dirty="0" smtClean="0"/>
              <a:t>浸没</a:t>
            </a:r>
            <a:endParaRPr lang="zh-CN" altLang="en-US" sz="2400" b="1" dirty="0"/>
          </a:p>
        </p:txBody>
      </p:sp>
      <p:sp>
        <p:nvSpPr>
          <p:cNvPr id="23563" name="Text Box 11"/>
          <p:cNvSpPr txBox="1">
            <a:spLocks noChangeArrowheads="1"/>
          </p:cNvSpPr>
          <p:nvPr/>
        </p:nvSpPr>
        <p:spPr bwMode="auto">
          <a:xfrm>
            <a:off x="700058" y="3668773"/>
            <a:ext cx="25209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t>2</a:t>
            </a:r>
            <a:r>
              <a:rPr lang="zh-CN" altLang="en-US" sz="2800" b="1"/>
              <a:t>、方向：</a:t>
            </a:r>
          </a:p>
        </p:txBody>
      </p:sp>
      <p:sp>
        <p:nvSpPr>
          <p:cNvPr id="23564" name="Text Box 12"/>
          <p:cNvSpPr txBox="1">
            <a:spLocks noChangeArrowheads="1"/>
          </p:cNvSpPr>
          <p:nvPr/>
        </p:nvSpPr>
        <p:spPr bwMode="auto">
          <a:xfrm>
            <a:off x="2232640" y="3643373"/>
            <a:ext cx="25209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dirty="0">
                <a:solidFill>
                  <a:srgbClr val="FF0000"/>
                </a:solidFill>
              </a:rPr>
              <a:t>竖直向上</a:t>
            </a:r>
          </a:p>
        </p:txBody>
      </p:sp>
      <p:sp>
        <p:nvSpPr>
          <p:cNvPr id="23565" name="Text Box 13"/>
          <p:cNvSpPr txBox="1">
            <a:spLocks noChangeArrowheads="1"/>
          </p:cNvSpPr>
          <p:nvPr/>
        </p:nvSpPr>
        <p:spPr bwMode="auto">
          <a:xfrm>
            <a:off x="700058" y="4387911"/>
            <a:ext cx="34559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t>3</a:t>
            </a:r>
            <a:r>
              <a:rPr lang="zh-CN" altLang="en-US" sz="2800" b="1"/>
              <a:t>、施力物体：</a:t>
            </a:r>
          </a:p>
        </p:txBody>
      </p:sp>
      <p:sp>
        <p:nvSpPr>
          <p:cNvPr id="23566" name="Text Box 14"/>
          <p:cNvSpPr txBox="1">
            <a:spLocks noChangeArrowheads="1"/>
          </p:cNvSpPr>
          <p:nvPr/>
        </p:nvSpPr>
        <p:spPr bwMode="auto">
          <a:xfrm>
            <a:off x="3109043" y="4359336"/>
            <a:ext cx="34559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dirty="0">
                <a:solidFill>
                  <a:srgbClr val="FF0000"/>
                </a:solidFill>
              </a:rPr>
              <a:t>液体</a:t>
            </a:r>
          </a:p>
        </p:txBody>
      </p:sp>
      <p:sp>
        <p:nvSpPr>
          <p:cNvPr id="23567" name="Text Box 15"/>
          <p:cNvSpPr txBox="1">
            <a:spLocks noChangeArrowheads="1"/>
          </p:cNvSpPr>
          <p:nvPr/>
        </p:nvSpPr>
        <p:spPr bwMode="auto">
          <a:xfrm>
            <a:off x="700058" y="5092761"/>
            <a:ext cx="33131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800" b="1" dirty="0"/>
              <a:t>4</a:t>
            </a:r>
            <a:r>
              <a:rPr lang="zh-CN" altLang="en-US" sz="2800" b="1" dirty="0" smtClean="0"/>
              <a:t>、称重法</a:t>
            </a:r>
            <a:r>
              <a:rPr lang="zh-CN" altLang="en-US" sz="2800" b="1" dirty="0"/>
              <a:t>求浮力：</a:t>
            </a:r>
          </a:p>
        </p:txBody>
      </p:sp>
      <p:sp>
        <p:nvSpPr>
          <p:cNvPr id="23568" name="Rectangle 16"/>
          <p:cNvSpPr>
            <a:spLocks noChangeArrowheads="1"/>
          </p:cNvSpPr>
          <p:nvPr/>
        </p:nvSpPr>
        <p:spPr bwMode="auto">
          <a:xfrm>
            <a:off x="4155252" y="5076312"/>
            <a:ext cx="27368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solidFill>
                  <a:srgbClr val="FF0000"/>
                </a:solidFill>
              </a:rPr>
              <a:t>F</a:t>
            </a:r>
            <a:r>
              <a:rPr lang="zh-CN" altLang="en-US" sz="2800" b="1" baseline="-25000" dirty="0">
                <a:solidFill>
                  <a:srgbClr val="FF0000"/>
                </a:solidFill>
              </a:rPr>
              <a:t>浮</a:t>
            </a:r>
            <a:r>
              <a:rPr lang="zh-CN" altLang="en-US" sz="2800" b="1" dirty="0">
                <a:solidFill>
                  <a:srgbClr val="FF0000"/>
                </a:solidFill>
              </a:rPr>
              <a:t>＝</a:t>
            </a:r>
            <a:r>
              <a:rPr lang="en-US" altLang="zh-CN" sz="2800" b="1" dirty="0">
                <a:solidFill>
                  <a:srgbClr val="FF0000"/>
                </a:solidFill>
              </a:rPr>
              <a:t>G﹣F</a:t>
            </a:r>
            <a:r>
              <a:rPr lang="zh-CN" altLang="en-US" sz="2800" b="1" baseline="-25000" dirty="0">
                <a:solidFill>
                  <a:srgbClr val="FF0000"/>
                </a:solidFill>
              </a:rPr>
              <a:t>拉</a:t>
            </a:r>
          </a:p>
        </p:txBody>
      </p:sp>
      <p:sp>
        <p:nvSpPr>
          <p:cNvPr id="18" name="Text Box 15"/>
          <p:cNvSpPr txBox="1">
            <a:spLocks noChangeArrowheads="1"/>
          </p:cNvSpPr>
          <p:nvPr/>
        </p:nvSpPr>
        <p:spPr bwMode="auto">
          <a:xfrm>
            <a:off x="728602" y="5843548"/>
            <a:ext cx="821687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800" b="1" dirty="0" smtClean="0"/>
              <a:t>5</a:t>
            </a:r>
            <a:r>
              <a:rPr lang="zh-CN" altLang="en-US" sz="2800" b="1" dirty="0" smtClean="0"/>
              <a:t>、浮力产生的原因：物体上下表面受到的液体的压力差。</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wd">
                                    <p:tmPct val="10000"/>
                                  </p:iterate>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1000" fill="hold"/>
                                        <p:tgtEl>
                                          <p:spTgt spid="23556"/>
                                        </p:tgtEl>
                                        <p:attrNameLst>
                                          <p:attrName>ppt_x</p:attrName>
                                        </p:attrNameLst>
                                      </p:cBhvr>
                                      <p:tavLst>
                                        <p:tav tm="0">
                                          <p:val>
                                            <p:strVal val="#ppt_x"/>
                                          </p:val>
                                        </p:tav>
                                        <p:tav tm="100000">
                                          <p:val>
                                            <p:strVal val="#ppt_x"/>
                                          </p:val>
                                        </p:tav>
                                      </p:tavLst>
                                    </p:anim>
                                    <p:anim calcmode="lin" valueType="num">
                                      <p:cBhvr additive="base">
                                        <p:cTn id="8" dur="1000" fill="hold"/>
                                        <p:tgtEl>
                                          <p:spTgt spid="235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3557"/>
                                        </p:tgtEl>
                                        <p:attrNameLst>
                                          <p:attrName>style.visibility</p:attrName>
                                        </p:attrNameLst>
                                      </p:cBhvr>
                                      <p:to>
                                        <p:strVal val="visible"/>
                                      </p:to>
                                    </p:set>
                                    <p:animEffect transition="in" filter="wipe(left)">
                                      <p:cBhvr>
                                        <p:cTn id="13" dur="500"/>
                                        <p:tgtEl>
                                          <p:spTgt spid="2355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3558"/>
                                        </p:tgtEl>
                                        <p:attrNameLst>
                                          <p:attrName>style.visibility</p:attrName>
                                        </p:attrNameLst>
                                      </p:cBhvr>
                                      <p:to>
                                        <p:strVal val="visible"/>
                                      </p:to>
                                    </p:set>
                                    <p:animEffect transition="in" filter="blinds(horizontal)">
                                      <p:cBhvr>
                                        <p:cTn id="18" dur="500"/>
                                        <p:tgtEl>
                                          <p:spTgt spid="2355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3559"/>
                                        </p:tgtEl>
                                        <p:attrNameLst>
                                          <p:attrName>style.visibility</p:attrName>
                                        </p:attrNameLst>
                                      </p:cBhvr>
                                      <p:to>
                                        <p:strVal val="visible"/>
                                      </p:to>
                                    </p:set>
                                    <p:animEffect transition="in" filter="wipe(left)">
                                      <p:cBhvr>
                                        <p:cTn id="23" dur="500"/>
                                        <p:tgtEl>
                                          <p:spTgt spid="2355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3560"/>
                                        </p:tgtEl>
                                        <p:attrNameLst>
                                          <p:attrName>style.visibility</p:attrName>
                                        </p:attrNameLst>
                                      </p:cBhvr>
                                      <p:to>
                                        <p:strVal val="visible"/>
                                      </p:to>
                                    </p:set>
                                    <p:animEffect transition="in" filter="wipe(left)">
                                      <p:cBhvr>
                                        <p:cTn id="28" dur="500"/>
                                        <p:tgtEl>
                                          <p:spTgt spid="2356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3561"/>
                                        </p:tgtEl>
                                        <p:attrNameLst>
                                          <p:attrName>style.visibility</p:attrName>
                                        </p:attrNameLst>
                                      </p:cBhvr>
                                      <p:to>
                                        <p:strVal val="visible"/>
                                      </p:to>
                                    </p:set>
                                    <p:animEffect transition="in" filter="wipe(left)">
                                      <p:cBhvr>
                                        <p:cTn id="33" dur="500"/>
                                        <p:tgtEl>
                                          <p:spTgt spid="2356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3562"/>
                                        </p:tgtEl>
                                        <p:attrNameLst>
                                          <p:attrName>style.visibility</p:attrName>
                                        </p:attrNameLst>
                                      </p:cBhvr>
                                      <p:to>
                                        <p:strVal val="visible"/>
                                      </p:to>
                                    </p:set>
                                    <p:animEffect transition="in" filter="wipe(left)">
                                      <p:cBhvr>
                                        <p:cTn id="38" dur="500"/>
                                        <p:tgtEl>
                                          <p:spTgt spid="2356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3563"/>
                                        </p:tgtEl>
                                        <p:attrNameLst>
                                          <p:attrName>style.visibility</p:attrName>
                                        </p:attrNameLst>
                                      </p:cBhvr>
                                      <p:to>
                                        <p:strVal val="visible"/>
                                      </p:to>
                                    </p:set>
                                    <p:animEffect transition="in" filter="wipe(left)">
                                      <p:cBhvr>
                                        <p:cTn id="43" dur="500"/>
                                        <p:tgtEl>
                                          <p:spTgt spid="2356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3564"/>
                                        </p:tgtEl>
                                        <p:attrNameLst>
                                          <p:attrName>style.visibility</p:attrName>
                                        </p:attrNameLst>
                                      </p:cBhvr>
                                      <p:to>
                                        <p:strVal val="visible"/>
                                      </p:to>
                                    </p:set>
                                    <p:animEffect transition="in" filter="wipe(left)">
                                      <p:cBhvr>
                                        <p:cTn id="48" dur="500"/>
                                        <p:tgtEl>
                                          <p:spTgt spid="2356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3565"/>
                                        </p:tgtEl>
                                        <p:attrNameLst>
                                          <p:attrName>style.visibility</p:attrName>
                                        </p:attrNameLst>
                                      </p:cBhvr>
                                      <p:to>
                                        <p:strVal val="visible"/>
                                      </p:to>
                                    </p:set>
                                    <p:animEffect transition="in" filter="wipe(left)">
                                      <p:cBhvr>
                                        <p:cTn id="53" dur="500"/>
                                        <p:tgtEl>
                                          <p:spTgt spid="2356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3566"/>
                                        </p:tgtEl>
                                        <p:attrNameLst>
                                          <p:attrName>style.visibility</p:attrName>
                                        </p:attrNameLst>
                                      </p:cBhvr>
                                      <p:to>
                                        <p:strVal val="visible"/>
                                      </p:to>
                                    </p:set>
                                    <p:animEffect transition="in" filter="wipe(left)">
                                      <p:cBhvr>
                                        <p:cTn id="58" dur="500"/>
                                        <p:tgtEl>
                                          <p:spTgt spid="2356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3567"/>
                                        </p:tgtEl>
                                        <p:attrNameLst>
                                          <p:attrName>style.visibility</p:attrName>
                                        </p:attrNameLst>
                                      </p:cBhvr>
                                      <p:to>
                                        <p:strVal val="visible"/>
                                      </p:to>
                                    </p:set>
                                    <p:animEffect transition="in" filter="wipe(left)">
                                      <p:cBhvr>
                                        <p:cTn id="63" dur="500"/>
                                        <p:tgtEl>
                                          <p:spTgt spid="2356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3568"/>
                                        </p:tgtEl>
                                        <p:attrNameLst>
                                          <p:attrName>style.visibility</p:attrName>
                                        </p:attrNameLst>
                                      </p:cBhvr>
                                      <p:to>
                                        <p:strVal val="visible"/>
                                      </p:to>
                                    </p:set>
                                    <p:animEffect transition="in" filter="wipe(left)">
                                      <p:cBhvr>
                                        <p:cTn id="68" dur="500"/>
                                        <p:tgtEl>
                                          <p:spTgt spid="2356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P spid="23558" grpId="0"/>
      <p:bldP spid="23559" grpId="0"/>
      <p:bldP spid="23560" grpId="0" animBg="1"/>
      <p:bldP spid="23561" grpId="0"/>
      <p:bldP spid="23562" grpId="0"/>
      <p:bldP spid="23563" grpId="0"/>
      <p:bldP spid="23564" grpId="0"/>
      <p:bldP spid="23565" grpId="0"/>
      <p:bldP spid="23566" grpId="0"/>
      <p:bldP spid="23567" grpId="0"/>
      <p:bldP spid="23568"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76375" y="1196975"/>
            <a:ext cx="2447925" cy="4752975"/>
          </a:xfrm>
          <a:prstGeom prst="rect">
            <a:avLst/>
          </a:prstGeom>
          <a:noFill/>
          <a:extLst>
            <a:ext uri="{909E8E84-426E-40DD-AFC4-6F175D3DCCD1}">
              <a14:hiddenFill xmlns:a14="http://schemas.microsoft.com/office/drawing/2010/main">
                <a:solidFill>
                  <a:srgbClr val="FFFFFF"/>
                </a:solidFill>
              </a14:hiddenFill>
            </a:ext>
          </a:extLst>
        </p:spPr>
      </p:pic>
      <p:sp>
        <p:nvSpPr>
          <p:cNvPr id="35847" name="Line 7"/>
          <p:cNvSpPr>
            <a:spLocks noChangeShapeType="1"/>
          </p:cNvSpPr>
          <p:nvPr/>
        </p:nvSpPr>
        <p:spPr bwMode="auto">
          <a:xfrm>
            <a:off x="2700338" y="2420938"/>
            <a:ext cx="0" cy="1009650"/>
          </a:xfrm>
          <a:prstGeom prst="line">
            <a:avLst/>
          </a:prstGeom>
          <a:noFill/>
          <a:ln w="57150">
            <a:solidFill>
              <a:srgbClr val="FF0000"/>
            </a:solidFill>
            <a:rou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358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341438"/>
            <a:ext cx="2592388" cy="4392612"/>
          </a:xfrm>
          <a:prstGeom prst="rect">
            <a:avLst/>
          </a:prstGeom>
          <a:noFill/>
          <a:extLst>
            <a:ext uri="{909E8E84-426E-40DD-AFC4-6F175D3DCCD1}">
              <a14:hiddenFill xmlns:a14="http://schemas.microsoft.com/office/drawing/2010/main">
                <a:solidFill>
                  <a:srgbClr val="FFFFFF"/>
                </a:solidFill>
              </a14:hiddenFill>
            </a:ext>
          </a:extLst>
        </p:spPr>
      </p:pic>
      <p:sp>
        <p:nvSpPr>
          <p:cNvPr id="35849" name="Line 9"/>
          <p:cNvSpPr>
            <a:spLocks noChangeShapeType="1"/>
          </p:cNvSpPr>
          <p:nvPr/>
        </p:nvSpPr>
        <p:spPr bwMode="auto">
          <a:xfrm flipH="1" flipV="1">
            <a:off x="6300788" y="4581525"/>
            <a:ext cx="0" cy="1655763"/>
          </a:xfrm>
          <a:prstGeom prst="line">
            <a:avLst/>
          </a:prstGeom>
          <a:noFill/>
          <a:ln w="57150">
            <a:solidFill>
              <a:srgbClr val="FF0000"/>
            </a:solidFill>
            <a:rou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850" name="Line 10"/>
          <p:cNvSpPr>
            <a:spLocks noChangeShapeType="1"/>
          </p:cNvSpPr>
          <p:nvPr/>
        </p:nvSpPr>
        <p:spPr bwMode="auto">
          <a:xfrm>
            <a:off x="6300788" y="2636838"/>
            <a:ext cx="0" cy="793750"/>
          </a:xfrm>
          <a:prstGeom prst="line">
            <a:avLst/>
          </a:prstGeom>
          <a:noFill/>
          <a:ln w="57150">
            <a:solidFill>
              <a:srgbClr val="FF0000"/>
            </a:solidFill>
            <a:rou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35853" name="Group 13"/>
          <p:cNvGrpSpPr/>
          <p:nvPr/>
        </p:nvGrpSpPr>
        <p:grpSpPr bwMode="auto">
          <a:xfrm>
            <a:off x="6300788" y="2924175"/>
            <a:ext cx="792162" cy="1081088"/>
            <a:chOff x="5261" y="1933"/>
            <a:chExt cx="499" cy="681"/>
          </a:xfrm>
        </p:grpSpPr>
        <p:sp>
          <p:nvSpPr>
            <p:cNvPr id="35851" name="Line 11"/>
            <p:cNvSpPr>
              <a:spLocks noChangeShapeType="1"/>
            </p:cNvSpPr>
            <p:nvPr/>
          </p:nvSpPr>
          <p:spPr bwMode="auto">
            <a:xfrm flipV="1">
              <a:off x="5261" y="1979"/>
              <a:ext cx="0" cy="635"/>
            </a:xfrm>
            <a:prstGeom prst="line">
              <a:avLst/>
            </a:prstGeom>
            <a:noFill/>
            <a:ln w="57150">
              <a:solidFill>
                <a:srgbClr val="FF00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852" name="Text Box 12"/>
            <p:cNvSpPr txBox="1">
              <a:spLocks noChangeArrowheads="1"/>
            </p:cNvSpPr>
            <p:nvPr/>
          </p:nvSpPr>
          <p:spPr bwMode="auto">
            <a:xfrm>
              <a:off x="5306" y="1933"/>
              <a:ext cx="4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solidFill>
                    <a:srgbClr val="FF0000"/>
                  </a:solidFill>
                </a:rPr>
                <a:t>F</a:t>
              </a:r>
              <a:r>
                <a:rPr lang="zh-CN" altLang="en-US" b="1" baseline="-25000">
                  <a:solidFill>
                    <a:srgbClr val="FF0000"/>
                  </a:solidFill>
                </a:rPr>
                <a:t>浮</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blinds(horizontal)">
                                      <p:cBhvr>
                                        <p:cTn id="7" dur="500"/>
                                        <p:tgtEl>
                                          <p:spTgt spid="358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5847"/>
                                        </p:tgtEl>
                                        <p:attrNameLst>
                                          <p:attrName>style.visibility</p:attrName>
                                        </p:attrNameLst>
                                      </p:cBhvr>
                                      <p:to>
                                        <p:strVal val="visible"/>
                                      </p:to>
                                    </p:set>
                                    <p:animEffect transition="in" filter="wipe(up)">
                                      <p:cBhvr>
                                        <p:cTn id="12" dur="500"/>
                                        <p:tgtEl>
                                          <p:spTgt spid="3584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848"/>
                                        </p:tgtEl>
                                        <p:attrNameLst>
                                          <p:attrName>style.visibility</p:attrName>
                                        </p:attrNameLst>
                                      </p:cBhvr>
                                      <p:to>
                                        <p:strVal val="visible"/>
                                      </p:to>
                                    </p:set>
                                    <p:animEffect transition="in" filter="blinds(horizontal)">
                                      <p:cBhvr>
                                        <p:cTn id="17" dur="500"/>
                                        <p:tgtEl>
                                          <p:spTgt spid="358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5849"/>
                                        </p:tgtEl>
                                        <p:attrNameLst>
                                          <p:attrName>style.visibility</p:attrName>
                                        </p:attrNameLst>
                                      </p:cBhvr>
                                      <p:to>
                                        <p:strVal val="visible"/>
                                      </p:to>
                                    </p:set>
                                    <p:animEffect transition="in" filter="wipe(up)">
                                      <p:cBhvr>
                                        <p:cTn id="22" dur="500"/>
                                        <p:tgtEl>
                                          <p:spTgt spid="358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5850"/>
                                        </p:tgtEl>
                                        <p:attrNameLst>
                                          <p:attrName>style.visibility</p:attrName>
                                        </p:attrNameLst>
                                      </p:cBhvr>
                                      <p:to>
                                        <p:strVal val="visible"/>
                                      </p:to>
                                    </p:set>
                                    <p:animEffect transition="in" filter="wipe(up)">
                                      <p:cBhvr>
                                        <p:cTn id="27" dur="500"/>
                                        <p:tgtEl>
                                          <p:spTgt spid="3585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grpId="1" nodeType="clickEffect">
                                  <p:stCondLst>
                                    <p:cond delay="0"/>
                                  </p:stCondLst>
                                  <p:childTnLst>
                                    <p:animEffect transition="out" filter="fade">
                                      <p:cBhvr>
                                        <p:cTn id="31" dur="1000"/>
                                        <p:tgtEl>
                                          <p:spTgt spid="35850"/>
                                        </p:tgtEl>
                                      </p:cBhvr>
                                    </p:animEffect>
                                    <p:anim calcmode="lin" valueType="num">
                                      <p:cBhvr>
                                        <p:cTn id="32" dur="1000"/>
                                        <p:tgtEl>
                                          <p:spTgt spid="35850"/>
                                        </p:tgtEl>
                                        <p:attrNameLst>
                                          <p:attrName>ppt_x</p:attrName>
                                        </p:attrNameLst>
                                      </p:cBhvr>
                                      <p:tavLst>
                                        <p:tav tm="0">
                                          <p:val>
                                            <p:strVal val="ppt_x"/>
                                          </p:val>
                                        </p:tav>
                                        <p:tav tm="100000">
                                          <p:val>
                                            <p:strVal val="ppt_x"/>
                                          </p:val>
                                        </p:tav>
                                      </p:tavLst>
                                    </p:anim>
                                    <p:anim calcmode="lin" valueType="num">
                                      <p:cBhvr>
                                        <p:cTn id="33" dur="1000"/>
                                        <p:tgtEl>
                                          <p:spTgt spid="35850"/>
                                        </p:tgtEl>
                                        <p:attrNameLst>
                                          <p:attrName>ppt_y</p:attrName>
                                        </p:attrNameLst>
                                      </p:cBhvr>
                                      <p:tavLst>
                                        <p:tav tm="0">
                                          <p:val>
                                            <p:strVal val="ppt_y"/>
                                          </p:val>
                                        </p:tav>
                                        <p:tav tm="100000">
                                          <p:val>
                                            <p:strVal val="ppt_y+.1"/>
                                          </p:val>
                                        </p:tav>
                                      </p:tavLst>
                                    </p:anim>
                                    <p:set>
                                      <p:cBhvr>
                                        <p:cTn id="34" dur="1" fill="hold">
                                          <p:stCondLst>
                                            <p:cond delay="999"/>
                                          </p:stCondLst>
                                        </p:cTn>
                                        <p:tgtEl>
                                          <p:spTgt spid="3585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7" presetClass="exit" presetSubtype="0" fill="hold" grpId="1" nodeType="clickEffect">
                                  <p:stCondLst>
                                    <p:cond delay="0"/>
                                  </p:stCondLst>
                                  <p:childTnLst>
                                    <p:animEffect transition="out" filter="fade">
                                      <p:cBhvr>
                                        <p:cTn id="38" dur="1000"/>
                                        <p:tgtEl>
                                          <p:spTgt spid="35849"/>
                                        </p:tgtEl>
                                      </p:cBhvr>
                                    </p:animEffect>
                                    <p:anim calcmode="lin" valueType="num">
                                      <p:cBhvr>
                                        <p:cTn id="39" dur="1000"/>
                                        <p:tgtEl>
                                          <p:spTgt spid="35849"/>
                                        </p:tgtEl>
                                        <p:attrNameLst>
                                          <p:attrName>ppt_x</p:attrName>
                                        </p:attrNameLst>
                                      </p:cBhvr>
                                      <p:tavLst>
                                        <p:tav tm="0">
                                          <p:val>
                                            <p:strVal val="ppt_x"/>
                                          </p:val>
                                        </p:tav>
                                        <p:tav tm="100000">
                                          <p:val>
                                            <p:strVal val="ppt_x"/>
                                          </p:val>
                                        </p:tav>
                                      </p:tavLst>
                                    </p:anim>
                                    <p:anim calcmode="lin" valueType="num">
                                      <p:cBhvr>
                                        <p:cTn id="40" dur="1000"/>
                                        <p:tgtEl>
                                          <p:spTgt spid="35849"/>
                                        </p:tgtEl>
                                        <p:attrNameLst>
                                          <p:attrName>ppt_y</p:attrName>
                                        </p:attrNameLst>
                                      </p:cBhvr>
                                      <p:tavLst>
                                        <p:tav tm="0">
                                          <p:val>
                                            <p:strVal val="ppt_y"/>
                                          </p:val>
                                        </p:tav>
                                        <p:tav tm="100000">
                                          <p:val>
                                            <p:strVal val="ppt_y-.1"/>
                                          </p:val>
                                        </p:tav>
                                      </p:tavLst>
                                    </p:anim>
                                    <p:set>
                                      <p:cBhvr>
                                        <p:cTn id="41" dur="1" fill="hold">
                                          <p:stCondLst>
                                            <p:cond delay="999"/>
                                          </p:stCondLst>
                                        </p:cTn>
                                        <p:tgtEl>
                                          <p:spTgt spid="3584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5853"/>
                                        </p:tgtEl>
                                        <p:attrNameLst>
                                          <p:attrName>style.visibility</p:attrName>
                                        </p:attrNameLst>
                                      </p:cBhvr>
                                      <p:to>
                                        <p:strVal val="visible"/>
                                      </p:to>
                                    </p:set>
                                    <p:animEffect transition="in" filter="wipe(down)">
                                      <p:cBhvr>
                                        <p:cTn id="46" dur="500"/>
                                        <p:tgtEl>
                                          <p:spTgt spid="35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animBg="1"/>
      <p:bldP spid="35849" grpId="0" animBg="1"/>
      <p:bldP spid="35849" grpId="1" animBg="1"/>
      <p:bldP spid="35850" grpId="0" animBg="1"/>
      <p:bldP spid="3585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Text Box 4"/>
          <p:cNvSpPr txBox="1">
            <a:spLocks noChangeArrowheads="1"/>
          </p:cNvSpPr>
          <p:nvPr/>
        </p:nvSpPr>
        <p:spPr bwMode="auto">
          <a:xfrm>
            <a:off x="815975" y="1808163"/>
            <a:ext cx="19161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2800" b="1">
                <a:solidFill>
                  <a:srgbClr val="FF0000"/>
                </a:solidFill>
                <a:latin typeface="Times New Roman" pitchFamily="18" charset="0"/>
                <a:ea typeface="华文楷体" pitchFamily="2" charset="-122"/>
              </a:rPr>
              <a:t>实验猜想：</a:t>
            </a:r>
          </a:p>
        </p:txBody>
      </p:sp>
      <p:sp>
        <p:nvSpPr>
          <p:cNvPr id="187396" name="Text Box 5"/>
          <p:cNvSpPr txBox="1">
            <a:spLocks noChangeArrowheads="1"/>
          </p:cNvSpPr>
          <p:nvPr/>
        </p:nvSpPr>
        <p:spPr bwMode="auto">
          <a:xfrm>
            <a:off x="860425" y="2663825"/>
            <a:ext cx="66976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2800" b="1">
                <a:solidFill>
                  <a:srgbClr val="FF0000"/>
                </a:solidFill>
                <a:latin typeface="Times New Roman" pitchFamily="18" charset="0"/>
                <a:ea typeface="华文楷体" pitchFamily="2" charset="-122"/>
              </a:rPr>
              <a:t>猜想</a:t>
            </a:r>
            <a:r>
              <a:rPr lang="en-US" altLang="zh-CN" sz="2800" b="1">
                <a:solidFill>
                  <a:srgbClr val="FF0000"/>
                </a:solidFill>
                <a:latin typeface="Times New Roman" pitchFamily="18" charset="0"/>
                <a:ea typeface="华文楷体" pitchFamily="2" charset="-122"/>
              </a:rPr>
              <a:t>1</a:t>
            </a:r>
            <a:r>
              <a:rPr lang="zh-CN" altLang="en-US" sz="2800" b="1">
                <a:solidFill>
                  <a:srgbClr val="FF0000"/>
                </a:solidFill>
                <a:latin typeface="Times New Roman" pitchFamily="18" charset="0"/>
                <a:ea typeface="华文楷体" pitchFamily="2" charset="-122"/>
              </a:rPr>
              <a:t>：</a:t>
            </a:r>
            <a:r>
              <a:rPr lang="zh-CN" altLang="en-US" sz="2800" b="1">
                <a:latin typeface="Times New Roman" pitchFamily="18" charset="0"/>
                <a:ea typeface="华文楷体" pitchFamily="2" charset="-122"/>
              </a:rPr>
              <a:t>浮力可能与液体的密度有关</a:t>
            </a:r>
          </a:p>
        </p:txBody>
      </p:sp>
      <p:sp>
        <p:nvSpPr>
          <p:cNvPr id="187397" name="Text Box 6"/>
          <p:cNvSpPr txBox="1">
            <a:spLocks noChangeArrowheads="1"/>
          </p:cNvSpPr>
          <p:nvPr/>
        </p:nvSpPr>
        <p:spPr bwMode="auto">
          <a:xfrm>
            <a:off x="865188" y="4143375"/>
            <a:ext cx="58848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2800" b="1">
                <a:solidFill>
                  <a:srgbClr val="FF0000"/>
                </a:solidFill>
                <a:latin typeface="Times New Roman" pitchFamily="18" charset="0"/>
                <a:ea typeface="华文楷体" pitchFamily="2" charset="-122"/>
              </a:rPr>
              <a:t>猜想</a:t>
            </a:r>
            <a:r>
              <a:rPr lang="en-US" altLang="zh-CN" sz="2800" b="1">
                <a:solidFill>
                  <a:srgbClr val="FF0000"/>
                </a:solidFill>
                <a:latin typeface="Times New Roman" pitchFamily="18" charset="0"/>
                <a:ea typeface="华文楷体" pitchFamily="2" charset="-122"/>
              </a:rPr>
              <a:t>4</a:t>
            </a:r>
            <a:r>
              <a:rPr lang="zh-CN" altLang="en-US" sz="2800" b="1">
                <a:solidFill>
                  <a:srgbClr val="FF0000"/>
                </a:solidFill>
                <a:latin typeface="Times New Roman" pitchFamily="18" charset="0"/>
                <a:ea typeface="华文楷体" pitchFamily="2" charset="-122"/>
              </a:rPr>
              <a:t>：</a:t>
            </a:r>
            <a:r>
              <a:rPr lang="zh-CN" altLang="en-US" sz="2800" b="1">
                <a:latin typeface="Times New Roman" pitchFamily="18" charset="0"/>
                <a:ea typeface="华文楷体" pitchFamily="2" charset="-122"/>
              </a:rPr>
              <a:t>浮力可能与物体的体积有关</a:t>
            </a:r>
          </a:p>
        </p:txBody>
      </p:sp>
      <p:sp>
        <p:nvSpPr>
          <p:cNvPr id="187398" name="Text Box 7"/>
          <p:cNvSpPr txBox="1">
            <a:spLocks noChangeArrowheads="1"/>
          </p:cNvSpPr>
          <p:nvPr/>
        </p:nvSpPr>
        <p:spPr bwMode="auto">
          <a:xfrm>
            <a:off x="865188" y="3643313"/>
            <a:ext cx="7618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2800" b="1">
                <a:solidFill>
                  <a:srgbClr val="FF0000"/>
                </a:solidFill>
                <a:latin typeface="Times New Roman" pitchFamily="18" charset="0"/>
                <a:ea typeface="华文楷体" pitchFamily="2" charset="-122"/>
              </a:rPr>
              <a:t>猜想</a:t>
            </a:r>
            <a:r>
              <a:rPr lang="en-US" altLang="zh-CN" sz="2800" b="1">
                <a:solidFill>
                  <a:srgbClr val="FF0000"/>
                </a:solidFill>
                <a:latin typeface="Times New Roman" pitchFamily="18" charset="0"/>
                <a:ea typeface="华文楷体" pitchFamily="2" charset="-122"/>
              </a:rPr>
              <a:t>3</a:t>
            </a:r>
            <a:r>
              <a:rPr lang="zh-CN" altLang="en-US" sz="2800" b="1">
                <a:solidFill>
                  <a:srgbClr val="FF0000"/>
                </a:solidFill>
                <a:latin typeface="Times New Roman" pitchFamily="18" charset="0"/>
                <a:ea typeface="华文楷体" pitchFamily="2" charset="-122"/>
              </a:rPr>
              <a:t>：</a:t>
            </a:r>
            <a:r>
              <a:rPr lang="zh-CN" altLang="en-US" sz="2800" b="1">
                <a:latin typeface="Times New Roman" pitchFamily="18" charset="0"/>
                <a:ea typeface="华文楷体" pitchFamily="2" charset="-122"/>
              </a:rPr>
              <a:t>浮力可能与物体浸没在液体的深度有关</a:t>
            </a:r>
          </a:p>
        </p:txBody>
      </p:sp>
      <p:sp>
        <p:nvSpPr>
          <p:cNvPr id="187399" name="Text Box 8"/>
          <p:cNvSpPr txBox="1">
            <a:spLocks noChangeArrowheads="1"/>
          </p:cNvSpPr>
          <p:nvPr/>
        </p:nvSpPr>
        <p:spPr bwMode="auto">
          <a:xfrm>
            <a:off x="1816100" y="5162550"/>
            <a:ext cx="5332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2800" b="1">
                <a:solidFill>
                  <a:srgbClr val="FF0000"/>
                </a:solidFill>
                <a:latin typeface="Times New Roman" pitchFamily="18" charset="0"/>
                <a:ea typeface="华文楷体" pitchFamily="2" charset="-122"/>
              </a:rPr>
              <a:t>其它猜想：</a:t>
            </a:r>
            <a:r>
              <a:rPr lang="en-US" altLang="zh-CN" sz="2800" b="1">
                <a:latin typeface="Times New Roman" pitchFamily="18" charset="0"/>
                <a:ea typeface="华文楷体" pitchFamily="2" charset="-122"/>
              </a:rPr>
              <a:t>…… …… …… ……</a:t>
            </a:r>
          </a:p>
        </p:txBody>
      </p:sp>
      <p:sp>
        <p:nvSpPr>
          <p:cNvPr id="187402" name="Text Box 6"/>
          <p:cNvSpPr txBox="1">
            <a:spLocks noChangeArrowheads="1"/>
          </p:cNvSpPr>
          <p:nvPr/>
        </p:nvSpPr>
        <p:spPr bwMode="auto">
          <a:xfrm>
            <a:off x="860425" y="3114675"/>
            <a:ext cx="79295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2800" b="1" dirty="0">
                <a:solidFill>
                  <a:srgbClr val="FF0000"/>
                </a:solidFill>
                <a:latin typeface="Times New Roman" pitchFamily="18" charset="0"/>
                <a:ea typeface="华文楷体" pitchFamily="2" charset="-122"/>
              </a:rPr>
              <a:t>猜想</a:t>
            </a:r>
            <a:r>
              <a:rPr lang="en-US" altLang="zh-CN" sz="2800" b="1" dirty="0">
                <a:solidFill>
                  <a:srgbClr val="FF0000"/>
                </a:solidFill>
                <a:latin typeface="Times New Roman" pitchFamily="18" charset="0"/>
                <a:ea typeface="华文楷体" pitchFamily="2" charset="-122"/>
              </a:rPr>
              <a:t>2</a:t>
            </a:r>
            <a:r>
              <a:rPr lang="zh-CN" altLang="en-US" sz="2800" b="1" dirty="0">
                <a:solidFill>
                  <a:srgbClr val="FF0000"/>
                </a:solidFill>
                <a:latin typeface="Times New Roman" pitchFamily="18" charset="0"/>
                <a:ea typeface="华文楷体" pitchFamily="2" charset="-122"/>
              </a:rPr>
              <a:t>：</a:t>
            </a:r>
            <a:r>
              <a:rPr lang="zh-CN" altLang="en-US" sz="2800" b="1" dirty="0">
                <a:latin typeface="Times New Roman" pitchFamily="18" charset="0"/>
                <a:ea typeface="华文楷体" pitchFamily="2" charset="-122"/>
              </a:rPr>
              <a:t>浮力可能与物体的密度有关</a:t>
            </a:r>
          </a:p>
        </p:txBody>
      </p:sp>
      <p:sp>
        <p:nvSpPr>
          <p:cNvPr id="9" name="Rectangle 2"/>
          <p:cNvSpPr txBox="1">
            <a:spLocks noChangeArrowheads="1"/>
          </p:cNvSpPr>
          <p:nvPr/>
        </p:nvSpPr>
        <p:spPr>
          <a:xfrm>
            <a:off x="1043608" y="836712"/>
            <a:ext cx="4464496" cy="79208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r>
              <a:rPr lang="zh-CN" altLang="en-US" sz="4000" b="1" kern="0" dirty="0" smtClean="0">
                <a:solidFill>
                  <a:srgbClr val="FF0000"/>
                </a:solidFill>
              </a:rPr>
              <a:t>二、浮力的大小</a:t>
            </a:r>
            <a:endParaRPr lang="zh-CN" altLang="en-US" sz="4000" b="1" kern="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7395"/>
                                        </p:tgtEl>
                                        <p:attrNameLst>
                                          <p:attrName>style.visibility</p:attrName>
                                        </p:attrNameLst>
                                      </p:cBhvr>
                                      <p:to>
                                        <p:strVal val="visible"/>
                                      </p:to>
                                    </p:set>
                                    <p:anim calcmode="lin" valueType="num">
                                      <p:cBhvr additive="base">
                                        <p:cTn id="7" dur="500" fill="hold"/>
                                        <p:tgtEl>
                                          <p:spTgt spid="187395"/>
                                        </p:tgtEl>
                                        <p:attrNameLst>
                                          <p:attrName>ppt_x</p:attrName>
                                        </p:attrNameLst>
                                      </p:cBhvr>
                                      <p:tavLst>
                                        <p:tav tm="0">
                                          <p:val>
                                            <p:strVal val="#ppt_x"/>
                                          </p:val>
                                        </p:tav>
                                        <p:tav tm="100000">
                                          <p:val>
                                            <p:strVal val="#ppt_x"/>
                                          </p:val>
                                        </p:tav>
                                      </p:tavLst>
                                    </p:anim>
                                    <p:anim calcmode="lin" valueType="num">
                                      <p:cBhvr additive="base">
                                        <p:cTn id="8" dur="500" fill="hold"/>
                                        <p:tgtEl>
                                          <p:spTgt spid="1873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7396"/>
                                        </p:tgtEl>
                                        <p:attrNameLst>
                                          <p:attrName>style.visibility</p:attrName>
                                        </p:attrNameLst>
                                      </p:cBhvr>
                                      <p:to>
                                        <p:strVal val="visible"/>
                                      </p:to>
                                    </p:set>
                                    <p:anim calcmode="lin" valueType="num">
                                      <p:cBhvr additive="base">
                                        <p:cTn id="13" dur="500" fill="hold"/>
                                        <p:tgtEl>
                                          <p:spTgt spid="187396"/>
                                        </p:tgtEl>
                                        <p:attrNameLst>
                                          <p:attrName>ppt_x</p:attrName>
                                        </p:attrNameLst>
                                      </p:cBhvr>
                                      <p:tavLst>
                                        <p:tav tm="0">
                                          <p:val>
                                            <p:strVal val="#ppt_x"/>
                                          </p:val>
                                        </p:tav>
                                        <p:tav tm="100000">
                                          <p:val>
                                            <p:strVal val="#ppt_x"/>
                                          </p:val>
                                        </p:tav>
                                      </p:tavLst>
                                    </p:anim>
                                    <p:anim calcmode="lin" valueType="num">
                                      <p:cBhvr additive="base">
                                        <p:cTn id="14" dur="500" fill="hold"/>
                                        <p:tgtEl>
                                          <p:spTgt spid="18739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7402"/>
                                        </p:tgtEl>
                                        <p:attrNameLst>
                                          <p:attrName>style.visibility</p:attrName>
                                        </p:attrNameLst>
                                      </p:cBhvr>
                                      <p:to>
                                        <p:strVal val="visible"/>
                                      </p:to>
                                    </p:set>
                                    <p:anim calcmode="lin" valueType="num">
                                      <p:cBhvr additive="base">
                                        <p:cTn id="19" dur="500" fill="hold"/>
                                        <p:tgtEl>
                                          <p:spTgt spid="187402"/>
                                        </p:tgtEl>
                                        <p:attrNameLst>
                                          <p:attrName>ppt_x</p:attrName>
                                        </p:attrNameLst>
                                      </p:cBhvr>
                                      <p:tavLst>
                                        <p:tav tm="0">
                                          <p:val>
                                            <p:strVal val="#ppt_x"/>
                                          </p:val>
                                        </p:tav>
                                        <p:tav tm="100000">
                                          <p:val>
                                            <p:strVal val="#ppt_x"/>
                                          </p:val>
                                        </p:tav>
                                      </p:tavLst>
                                    </p:anim>
                                    <p:anim calcmode="lin" valueType="num">
                                      <p:cBhvr additive="base">
                                        <p:cTn id="20" dur="500" fill="hold"/>
                                        <p:tgtEl>
                                          <p:spTgt spid="18740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7398"/>
                                        </p:tgtEl>
                                        <p:attrNameLst>
                                          <p:attrName>style.visibility</p:attrName>
                                        </p:attrNameLst>
                                      </p:cBhvr>
                                      <p:to>
                                        <p:strVal val="visible"/>
                                      </p:to>
                                    </p:set>
                                    <p:anim calcmode="lin" valueType="num">
                                      <p:cBhvr additive="base">
                                        <p:cTn id="25" dur="500" fill="hold"/>
                                        <p:tgtEl>
                                          <p:spTgt spid="187398"/>
                                        </p:tgtEl>
                                        <p:attrNameLst>
                                          <p:attrName>ppt_x</p:attrName>
                                        </p:attrNameLst>
                                      </p:cBhvr>
                                      <p:tavLst>
                                        <p:tav tm="0">
                                          <p:val>
                                            <p:strVal val="#ppt_x"/>
                                          </p:val>
                                        </p:tav>
                                        <p:tav tm="100000">
                                          <p:val>
                                            <p:strVal val="#ppt_x"/>
                                          </p:val>
                                        </p:tav>
                                      </p:tavLst>
                                    </p:anim>
                                    <p:anim calcmode="lin" valueType="num">
                                      <p:cBhvr additive="base">
                                        <p:cTn id="26" dur="500" fill="hold"/>
                                        <p:tgtEl>
                                          <p:spTgt spid="18739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7397"/>
                                        </p:tgtEl>
                                        <p:attrNameLst>
                                          <p:attrName>style.visibility</p:attrName>
                                        </p:attrNameLst>
                                      </p:cBhvr>
                                      <p:to>
                                        <p:strVal val="visible"/>
                                      </p:to>
                                    </p:set>
                                    <p:anim calcmode="lin" valueType="num">
                                      <p:cBhvr additive="base">
                                        <p:cTn id="31" dur="500" fill="hold"/>
                                        <p:tgtEl>
                                          <p:spTgt spid="187397"/>
                                        </p:tgtEl>
                                        <p:attrNameLst>
                                          <p:attrName>ppt_x</p:attrName>
                                        </p:attrNameLst>
                                      </p:cBhvr>
                                      <p:tavLst>
                                        <p:tav tm="0">
                                          <p:val>
                                            <p:strVal val="#ppt_x"/>
                                          </p:val>
                                        </p:tav>
                                        <p:tav tm="100000">
                                          <p:val>
                                            <p:strVal val="#ppt_x"/>
                                          </p:val>
                                        </p:tav>
                                      </p:tavLst>
                                    </p:anim>
                                    <p:anim calcmode="lin" valueType="num">
                                      <p:cBhvr additive="base">
                                        <p:cTn id="32" dur="500" fill="hold"/>
                                        <p:tgtEl>
                                          <p:spTgt spid="18739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7399"/>
                                        </p:tgtEl>
                                        <p:attrNameLst>
                                          <p:attrName>style.visibility</p:attrName>
                                        </p:attrNameLst>
                                      </p:cBhvr>
                                      <p:to>
                                        <p:strVal val="visible"/>
                                      </p:to>
                                    </p:set>
                                    <p:anim calcmode="lin" valueType="num">
                                      <p:cBhvr additive="base">
                                        <p:cTn id="37" dur="500" fill="hold"/>
                                        <p:tgtEl>
                                          <p:spTgt spid="187399"/>
                                        </p:tgtEl>
                                        <p:attrNameLst>
                                          <p:attrName>ppt_x</p:attrName>
                                        </p:attrNameLst>
                                      </p:cBhvr>
                                      <p:tavLst>
                                        <p:tav tm="0">
                                          <p:val>
                                            <p:strVal val="#ppt_x"/>
                                          </p:val>
                                        </p:tav>
                                        <p:tav tm="100000">
                                          <p:val>
                                            <p:strVal val="#ppt_x"/>
                                          </p:val>
                                        </p:tav>
                                      </p:tavLst>
                                    </p:anim>
                                    <p:anim calcmode="lin" valueType="num">
                                      <p:cBhvr additive="base">
                                        <p:cTn id="38" dur="500" fill="hold"/>
                                        <p:tgtEl>
                                          <p:spTgt spid="18739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iterate type="wd">
                                    <p:tmPct val="10000"/>
                                  </p:iterate>
                                  <p:childTnLst>
                                    <p:set>
                                      <p:cBhvr>
                                        <p:cTn id="42" dur="1" fill="hold">
                                          <p:stCondLst>
                                            <p:cond delay="0"/>
                                          </p:stCondLst>
                                        </p:cTn>
                                        <p:tgtEl>
                                          <p:spTgt spid="9"/>
                                        </p:tgtEl>
                                        <p:attrNameLst>
                                          <p:attrName>style.visibility</p:attrName>
                                        </p:attrNameLst>
                                      </p:cBhvr>
                                      <p:to>
                                        <p:strVal val="visible"/>
                                      </p:to>
                                    </p:set>
                                    <p:anim calcmode="lin" valueType="num">
                                      <p:cBhvr additive="base">
                                        <p:cTn id="43" dur="1000" fill="hold"/>
                                        <p:tgtEl>
                                          <p:spTgt spid="9"/>
                                        </p:tgtEl>
                                        <p:attrNameLst>
                                          <p:attrName>ppt_x</p:attrName>
                                        </p:attrNameLst>
                                      </p:cBhvr>
                                      <p:tavLst>
                                        <p:tav tm="0">
                                          <p:val>
                                            <p:strVal val="#ppt_x"/>
                                          </p:val>
                                        </p:tav>
                                        <p:tav tm="100000">
                                          <p:val>
                                            <p:strVal val="#ppt_x"/>
                                          </p:val>
                                        </p:tav>
                                      </p:tavLst>
                                    </p:anim>
                                    <p:anim calcmode="lin" valueType="num">
                                      <p:cBhvr additive="base">
                                        <p:cTn id="44"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p:bldP spid="187396" grpId="0"/>
      <p:bldP spid="187397" grpId="0"/>
      <p:bldP spid="187398" grpId="0"/>
      <p:bldP spid="187399" grpId="0"/>
      <p:bldP spid="187402"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93800" y="850900"/>
            <a:ext cx="6804025" cy="609600"/>
          </a:xfrm>
        </p:spPr>
        <p:txBody>
          <a:bodyPr/>
          <a:lstStyle/>
          <a:p>
            <a:pPr eaLnBrk="1" hangingPunct="1"/>
            <a:r>
              <a:rPr lang="zh-CN" altLang="en-US" sz="3600" b="1" smtClean="0">
                <a:solidFill>
                  <a:srgbClr val="0000CC"/>
                </a:solidFill>
                <a:latin typeface="Times New Roman" pitchFamily="18" charset="0"/>
                <a:ea typeface="华文楷体" pitchFamily="2" charset="-122"/>
              </a:rPr>
              <a:t>实验探究：影响浮力大小的因素</a:t>
            </a:r>
          </a:p>
        </p:txBody>
      </p:sp>
      <p:sp>
        <p:nvSpPr>
          <p:cNvPr id="203780" name="Text Box 4"/>
          <p:cNvSpPr txBox="1">
            <a:spLocks noChangeArrowheads="1"/>
          </p:cNvSpPr>
          <p:nvPr/>
        </p:nvSpPr>
        <p:spPr bwMode="auto">
          <a:xfrm>
            <a:off x="882650" y="4718050"/>
            <a:ext cx="73421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kumimoji="1" lang="zh-CN" altLang="en-US" sz="3200" b="1">
                <a:latin typeface="Times New Roman" pitchFamily="18" charset="0"/>
                <a:ea typeface="华文楷体" pitchFamily="2" charset="-122"/>
              </a:rPr>
              <a:t>       </a:t>
            </a:r>
            <a:r>
              <a:rPr kumimoji="1" lang="zh-CN" altLang="en-US" sz="2800" b="1">
                <a:latin typeface="Times New Roman" pitchFamily="18" charset="0"/>
                <a:ea typeface="华文楷体" pitchFamily="2" charset="-122"/>
              </a:rPr>
              <a:t>通过上面的器材我们应用控制变量法能研究浮力大小与哪些因素有关？</a:t>
            </a:r>
          </a:p>
        </p:txBody>
      </p:sp>
      <p:sp>
        <p:nvSpPr>
          <p:cNvPr id="203781" name="Rectangle 5"/>
          <p:cNvSpPr>
            <a:spLocks noChangeArrowheads="1"/>
          </p:cNvSpPr>
          <p:nvPr/>
        </p:nvSpPr>
        <p:spPr bwMode="auto">
          <a:xfrm>
            <a:off x="1060450" y="2825750"/>
            <a:ext cx="431800" cy="647700"/>
          </a:xfrm>
          <a:prstGeom prst="rect">
            <a:avLst/>
          </a:prstGeom>
          <a:gradFill rotWithShape="1">
            <a:gsLst>
              <a:gs pos="0">
                <a:schemeClr val="bg1"/>
              </a:gs>
              <a:gs pos="50000">
                <a:schemeClr val="bg1">
                  <a:gamma/>
                  <a:shade val="46275"/>
                  <a:invGamma/>
                </a:schemeClr>
              </a:gs>
              <a:gs pos="100000">
                <a:schemeClr val="bg1"/>
              </a:gs>
            </a:gsLst>
            <a:lin ang="0" scaled="1"/>
          </a:gradFill>
          <a:ln w="28575" algn="ctr">
            <a:solidFill>
              <a:schemeClr val="tx1"/>
            </a:solidFill>
            <a:miter lim="800000"/>
          </a:ln>
          <a:effectLst/>
        </p:spPr>
        <p:txBody>
          <a:bodyPr wrap="none" anchor="ctr">
            <a:spAutoFit/>
          </a:bodyPr>
          <a:lstStyle/>
          <a:p>
            <a:pPr>
              <a:defRPr/>
            </a:pPr>
            <a:endParaRPr lang="zh-CN" altLang="en-US">
              <a:ea typeface="+mn-ea"/>
            </a:endParaRPr>
          </a:p>
        </p:txBody>
      </p:sp>
      <p:sp>
        <p:nvSpPr>
          <p:cNvPr id="203782" name="Rectangle 6"/>
          <p:cNvSpPr>
            <a:spLocks noChangeArrowheads="1"/>
          </p:cNvSpPr>
          <p:nvPr/>
        </p:nvSpPr>
        <p:spPr bwMode="auto">
          <a:xfrm>
            <a:off x="2879725" y="2609850"/>
            <a:ext cx="574675" cy="863600"/>
          </a:xfrm>
          <a:prstGeom prst="rect">
            <a:avLst/>
          </a:prstGeom>
          <a:gradFill rotWithShape="1">
            <a:gsLst>
              <a:gs pos="0">
                <a:srgbClr val="FFFF99"/>
              </a:gs>
              <a:gs pos="50000">
                <a:srgbClr val="767647"/>
              </a:gs>
              <a:gs pos="100000">
                <a:srgbClr val="FFFF99"/>
              </a:gs>
            </a:gsLst>
            <a:lin ang="0" scaled="1"/>
          </a:gradFill>
          <a:ln w="28575" algn="ctr">
            <a:solidFill>
              <a:schemeClr val="tx1"/>
            </a:solidFill>
            <a:miter lim="800000"/>
          </a:ln>
        </p:spPr>
        <p:txBody>
          <a:bodyPr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sp>
        <p:nvSpPr>
          <p:cNvPr id="203783" name="Text Box 7"/>
          <p:cNvSpPr txBox="1">
            <a:spLocks noChangeArrowheads="1"/>
          </p:cNvSpPr>
          <p:nvPr/>
        </p:nvSpPr>
        <p:spPr bwMode="auto">
          <a:xfrm>
            <a:off x="922338" y="3676650"/>
            <a:ext cx="963612"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400" b="1">
                <a:latin typeface="Times New Roman" pitchFamily="18" charset="0"/>
                <a:ea typeface="华文楷体" pitchFamily="2" charset="-122"/>
              </a:rPr>
              <a:t>铁块</a:t>
            </a:r>
          </a:p>
        </p:txBody>
      </p:sp>
      <p:sp>
        <p:nvSpPr>
          <p:cNvPr id="203784" name="Text Box 8"/>
          <p:cNvSpPr txBox="1">
            <a:spLocks noChangeArrowheads="1"/>
          </p:cNvSpPr>
          <p:nvPr/>
        </p:nvSpPr>
        <p:spPr bwMode="auto">
          <a:xfrm>
            <a:off x="1841500" y="3651250"/>
            <a:ext cx="796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400" b="1">
                <a:latin typeface="Times New Roman" pitchFamily="18" charset="0"/>
                <a:ea typeface="华文楷体" pitchFamily="2" charset="-122"/>
              </a:rPr>
              <a:t>铁块</a:t>
            </a:r>
          </a:p>
        </p:txBody>
      </p:sp>
      <p:sp>
        <p:nvSpPr>
          <p:cNvPr id="203785" name="Text Box 9"/>
          <p:cNvSpPr txBox="1">
            <a:spLocks noChangeArrowheads="1"/>
          </p:cNvSpPr>
          <p:nvPr/>
        </p:nvSpPr>
        <p:spPr bwMode="auto">
          <a:xfrm>
            <a:off x="2749550" y="3651250"/>
            <a:ext cx="97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400" b="1">
                <a:latin typeface="Times New Roman" pitchFamily="18" charset="0"/>
                <a:ea typeface="华文楷体" pitchFamily="2" charset="-122"/>
              </a:rPr>
              <a:t>铜块</a:t>
            </a:r>
          </a:p>
        </p:txBody>
      </p:sp>
      <p:pic>
        <p:nvPicPr>
          <p:cNvPr id="203786" name="Picture 10" descr="测力计"/>
          <p:cNvPicPr>
            <a:picLocks noChangeAspect="1" noChangeArrowheads="1"/>
          </p:cNvPicPr>
          <p:nvPr/>
        </p:nvPicPr>
        <p:blipFill>
          <a:blip r:embed="rId1">
            <a:extLst>
              <a:ext uri="{28A0092B-C50C-407E-A947-70E740481C1C}">
                <a14:useLocalDpi xmlns:a14="http://schemas.microsoft.com/office/drawing/2010/main" val="0"/>
              </a:ext>
            </a:extLst>
          </a:blip>
          <a:srcRect l="9421" b="5061"/>
          <a:stretch>
            <a:fillRect/>
          </a:stretch>
        </p:blipFill>
        <p:spPr bwMode="auto">
          <a:xfrm>
            <a:off x="6972300" y="2154238"/>
            <a:ext cx="86995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
          <p:cNvGrpSpPr/>
          <p:nvPr/>
        </p:nvGrpSpPr>
        <p:grpSpPr bwMode="auto">
          <a:xfrm>
            <a:off x="4316413" y="2290763"/>
            <a:ext cx="933450" cy="1333500"/>
            <a:chOff x="2562" y="754"/>
            <a:chExt cx="588" cy="840"/>
          </a:xfrm>
        </p:grpSpPr>
        <p:pic>
          <p:nvPicPr>
            <p:cNvPr id="8218" name="Picture 12" descr="u=726532607,3779547226&amp;fm=0&amp;gp=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 y="754"/>
              <a:ext cx="588"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9" name="Line 13"/>
            <p:cNvSpPr>
              <a:spLocks noChangeShapeType="1"/>
            </p:cNvSpPr>
            <p:nvPr/>
          </p:nvSpPr>
          <p:spPr bwMode="auto">
            <a:xfrm>
              <a:off x="2653" y="1071"/>
              <a:ext cx="408" cy="0"/>
            </a:xfrm>
            <a:prstGeom prst="line">
              <a:avLst/>
            </a:prstGeom>
            <a:noFill/>
            <a:ln w="28575">
              <a:solidFill>
                <a:srgbClr val="808080"/>
              </a:solidFill>
              <a:round/>
            </a:ln>
            <a:extLst>
              <a:ext uri="{909E8E84-426E-40DD-AFC4-6F175D3DCCD1}">
                <a14:hiddenFill xmlns:a14="http://schemas.microsoft.com/office/drawing/2010/main">
                  <a:noFill/>
                </a14:hiddenFill>
              </a:ext>
            </a:extLst>
          </p:spPr>
          <p:txBody>
            <a:bodyPr>
              <a:spAutoFit/>
            </a:bodyPr>
            <a:lstStyle/>
            <a:p>
              <a:endParaRPr lang="zh-CN" altLang="en-US"/>
            </a:p>
          </p:txBody>
        </p:sp>
      </p:grpSp>
      <p:grpSp>
        <p:nvGrpSpPr>
          <p:cNvPr id="3" name="Group 14"/>
          <p:cNvGrpSpPr/>
          <p:nvPr/>
        </p:nvGrpSpPr>
        <p:grpSpPr bwMode="auto">
          <a:xfrm>
            <a:off x="5391150" y="2343150"/>
            <a:ext cx="933450" cy="1333500"/>
            <a:chOff x="3245" y="776"/>
            <a:chExt cx="588" cy="840"/>
          </a:xfrm>
        </p:grpSpPr>
        <p:pic>
          <p:nvPicPr>
            <p:cNvPr id="8216" name="Picture 15" descr="u=726532607,3779547226&amp;fm=0&amp;gp=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 y="776"/>
              <a:ext cx="588"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7" name="Line 16"/>
            <p:cNvSpPr>
              <a:spLocks noChangeShapeType="1"/>
            </p:cNvSpPr>
            <p:nvPr/>
          </p:nvSpPr>
          <p:spPr bwMode="auto">
            <a:xfrm>
              <a:off x="3334" y="1071"/>
              <a:ext cx="408" cy="0"/>
            </a:xfrm>
            <a:prstGeom prst="line">
              <a:avLst/>
            </a:prstGeom>
            <a:noFill/>
            <a:ln w="28575">
              <a:solidFill>
                <a:srgbClr val="808080"/>
              </a:solidFill>
              <a:rou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203793" name="Text Box 17"/>
          <p:cNvSpPr txBox="1">
            <a:spLocks noChangeArrowheads="1"/>
          </p:cNvSpPr>
          <p:nvPr/>
        </p:nvSpPr>
        <p:spPr bwMode="auto">
          <a:xfrm>
            <a:off x="4394200" y="3695700"/>
            <a:ext cx="815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400" b="1">
                <a:latin typeface="Times New Roman" pitchFamily="18" charset="0"/>
                <a:ea typeface="华文楷体" pitchFamily="2" charset="-122"/>
              </a:rPr>
              <a:t>清水</a:t>
            </a:r>
          </a:p>
        </p:txBody>
      </p:sp>
      <p:sp>
        <p:nvSpPr>
          <p:cNvPr id="203794" name="Text Box 18"/>
          <p:cNvSpPr txBox="1">
            <a:spLocks noChangeArrowheads="1"/>
          </p:cNvSpPr>
          <p:nvPr/>
        </p:nvSpPr>
        <p:spPr bwMode="auto">
          <a:xfrm>
            <a:off x="5459413" y="3676650"/>
            <a:ext cx="1223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400" b="1">
                <a:latin typeface="Times New Roman" pitchFamily="18" charset="0"/>
                <a:ea typeface="华文楷体" pitchFamily="2" charset="-122"/>
              </a:rPr>
              <a:t>浓盐水</a:t>
            </a:r>
          </a:p>
        </p:txBody>
      </p:sp>
      <p:sp>
        <p:nvSpPr>
          <p:cNvPr id="203795" name="Text Box 19"/>
          <p:cNvSpPr txBox="1">
            <a:spLocks noChangeArrowheads="1"/>
          </p:cNvSpPr>
          <p:nvPr/>
        </p:nvSpPr>
        <p:spPr bwMode="auto">
          <a:xfrm>
            <a:off x="1066800" y="2019300"/>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en-US" altLang="zh-CN" sz="3200" b="1">
                <a:latin typeface="Times New Roman" pitchFamily="18" charset="0"/>
                <a:ea typeface="华文楷体" pitchFamily="2" charset="-122"/>
              </a:rPr>
              <a:t>1</a:t>
            </a:r>
          </a:p>
        </p:txBody>
      </p:sp>
      <p:sp>
        <p:nvSpPr>
          <p:cNvPr id="203796" name="Text Box 20"/>
          <p:cNvSpPr txBox="1">
            <a:spLocks noChangeArrowheads="1"/>
          </p:cNvSpPr>
          <p:nvPr/>
        </p:nvSpPr>
        <p:spPr bwMode="auto">
          <a:xfrm>
            <a:off x="2025650" y="2019300"/>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en-US" altLang="zh-CN" sz="3200" b="1">
                <a:latin typeface="Times New Roman" pitchFamily="18" charset="0"/>
                <a:ea typeface="华文楷体" pitchFamily="2" charset="-122"/>
              </a:rPr>
              <a:t>2</a:t>
            </a:r>
          </a:p>
        </p:txBody>
      </p:sp>
      <p:sp>
        <p:nvSpPr>
          <p:cNvPr id="203797" name="Text Box 21"/>
          <p:cNvSpPr txBox="1">
            <a:spLocks noChangeArrowheads="1"/>
          </p:cNvSpPr>
          <p:nvPr/>
        </p:nvSpPr>
        <p:spPr bwMode="auto">
          <a:xfrm>
            <a:off x="3033713" y="2019300"/>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en-US" altLang="zh-CN" sz="3200" b="1">
                <a:latin typeface="Times New Roman" pitchFamily="18" charset="0"/>
                <a:ea typeface="华文楷体" pitchFamily="2" charset="-122"/>
              </a:rPr>
              <a:t>3</a:t>
            </a:r>
          </a:p>
        </p:txBody>
      </p:sp>
      <p:sp>
        <p:nvSpPr>
          <p:cNvPr id="203798" name="Rectangle 22"/>
          <p:cNvSpPr>
            <a:spLocks noChangeArrowheads="1"/>
          </p:cNvSpPr>
          <p:nvPr/>
        </p:nvSpPr>
        <p:spPr bwMode="auto">
          <a:xfrm>
            <a:off x="1943100" y="2609850"/>
            <a:ext cx="574675" cy="863600"/>
          </a:xfrm>
          <a:prstGeom prst="rect">
            <a:avLst/>
          </a:prstGeom>
          <a:gradFill rotWithShape="1">
            <a:gsLst>
              <a:gs pos="0">
                <a:schemeClr val="bg1"/>
              </a:gs>
              <a:gs pos="50000">
                <a:schemeClr val="bg1">
                  <a:gamma/>
                  <a:shade val="46275"/>
                  <a:invGamma/>
                </a:schemeClr>
              </a:gs>
              <a:gs pos="100000">
                <a:schemeClr val="bg1"/>
              </a:gs>
            </a:gsLst>
            <a:lin ang="0" scaled="1"/>
          </a:gradFill>
          <a:ln w="28575" algn="ctr">
            <a:solidFill>
              <a:schemeClr val="tx1"/>
            </a:solidFill>
            <a:miter lim="800000"/>
          </a:ln>
          <a:effectLst/>
        </p:spPr>
        <p:txBody>
          <a:bodyPr anchor="ctr">
            <a:spAutoFit/>
          </a:bodyPr>
          <a:lstStyle/>
          <a:p>
            <a:pPr>
              <a:defRPr/>
            </a:pPr>
            <a:endParaRPr lang="zh-CN" altLang="en-US">
              <a:ea typeface="+mn-ea"/>
            </a:endParaRPr>
          </a:p>
        </p:txBody>
      </p:sp>
      <p:grpSp>
        <p:nvGrpSpPr>
          <p:cNvPr id="4" name="Group 23"/>
          <p:cNvGrpSpPr/>
          <p:nvPr/>
        </p:nvGrpSpPr>
        <p:grpSpPr bwMode="auto">
          <a:xfrm>
            <a:off x="4322763" y="2282825"/>
            <a:ext cx="933450" cy="1333500"/>
            <a:chOff x="2562" y="754"/>
            <a:chExt cx="588" cy="840"/>
          </a:xfrm>
        </p:grpSpPr>
        <p:pic>
          <p:nvPicPr>
            <p:cNvPr id="8214" name="Picture 24" descr="u=726532607,3779547226&amp;fm=0&amp;gp=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 y="754"/>
              <a:ext cx="588"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5" name="Line 25"/>
            <p:cNvSpPr>
              <a:spLocks noChangeShapeType="1"/>
            </p:cNvSpPr>
            <p:nvPr/>
          </p:nvSpPr>
          <p:spPr bwMode="auto">
            <a:xfrm>
              <a:off x="2653" y="1071"/>
              <a:ext cx="408" cy="0"/>
            </a:xfrm>
            <a:prstGeom prst="line">
              <a:avLst/>
            </a:prstGeom>
            <a:noFill/>
            <a:ln w="28575">
              <a:solidFill>
                <a:srgbClr val="808080"/>
              </a:solidFill>
              <a:round/>
            </a:ln>
            <a:extLst>
              <a:ext uri="{909E8E84-426E-40DD-AFC4-6F175D3DCCD1}">
                <a14:hiddenFill xmlns:a14="http://schemas.microsoft.com/office/drawing/2010/main">
                  <a:noFill/>
                </a14:hiddenFill>
              </a:ext>
            </a:extLst>
          </p:spPr>
          <p:txBody>
            <a:bodyPr>
              <a:spAutoFit/>
            </a:bodyPr>
            <a:lstStyle/>
            <a:p>
              <a:endParaRPr lang="zh-CN" altLang="en-US"/>
            </a:p>
          </p:txBody>
        </p:sp>
      </p:grpSp>
      <p:grpSp>
        <p:nvGrpSpPr>
          <p:cNvPr id="5" name="Group 26"/>
          <p:cNvGrpSpPr/>
          <p:nvPr/>
        </p:nvGrpSpPr>
        <p:grpSpPr bwMode="auto">
          <a:xfrm>
            <a:off x="5397500" y="2335213"/>
            <a:ext cx="933450" cy="1333500"/>
            <a:chOff x="3245" y="776"/>
            <a:chExt cx="588" cy="840"/>
          </a:xfrm>
        </p:grpSpPr>
        <p:pic>
          <p:nvPicPr>
            <p:cNvPr id="8212" name="Picture 27" descr="u=726532607,3779547226&amp;fm=0&amp;gp=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 y="776"/>
              <a:ext cx="588"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3" name="Line 28"/>
            <p:cNvSpPr>
              <a:spLocks noChangeShapeType="1"/>
            </p:cNvSpPr>
            <p:nvPr/>
          </p:nvSpPr>
          <p:spPr bwMode="auto">
            <a:xfrm>
              <a:off x="3334" y="1071"/>
              <a:ext cx="408" cy="0"/>
            </a:xfrm>
            <a:prstGeom prst="line">
              <a:avLst/>
            </a:prstGeom>
            <a:noFill/>
            <a:ln w="28575">
              <a:solidFill>
                <a:srgbClr val="808080"/>
              </a:solidFill>
              <a:round/>
            </a:ln>
            <a:extLst>
              <a:ext uri="{909E8E84-426E-40DD-AFC4-6F175D3DCCD1}">
                <a14:hiddenFill xmlns:a14="http://schemas.microsoft.com/office/drawing/2010/main">
                  <a:noFill/>
                </a14:hiddenFill>
              </a:ext>
            </a:extLst>
          </p:spPr>
          <p:txBody>
            <a:bodyPr>
              <a:spAutoFit/>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3781"/>
                                        </p:tgtEl>
                                        <p:attrNameLst>
                                          <p:attrName>style.visibility</p:attrName>
                                        </p:attrNameLst>
                                      </p:cBhvr>
                                      <p:to>
                                        <p:strVal val="visible"/>
                                      </p:to>
                                    </p:set>
                                    <p:anim calcmode="lin" valueType="num">
                                      <p:cBhvr additive="base">
                                        <p:cTn id="7" dur="500" fill="hold"/>
                                        <p:tgtEl>
                                          <p:spTgt spid="203781"/>
                                        </p:tgtEl>
                                        <p:attrNameLst>
                                          <p:attrName>ppt_x</p:attrName>
                                        </p:attrNameLst>
                                      </p:cBhvr>
                                      <p:tavLst>
                                        <p:tav tm="0">
                                          <p:val>
                                            <p:strVal val="#ppt_x"/>
                                          </p:val>
                                        </p:tav>
                                        <p:tav tm="100000">
                                          <p:val>
                                            <p:strVal val="#ppt_x"/>
                                          </p:val>
                                        </p:tav>
                                      </p:tavLst>
                                    </p:anim>
                                    <p:anim calcmode="lin" valueType="num">
                                      <p:cBhvr additive="base">
                                        <p:cTn id="8" dur="500" fill="hold"/>
                                        <p:tgtEl>
                                          <p:spTgt spid="20378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3782"/>
                                        </p:tgtEl>
                                        <p:attrNameLst>
                                          <p:attrName>style.visibility</p:attrName>
                                        </p:attrNameLst>
                                      </p:cBhvr>
                                      <p:to>
                                        <p:strVal val="visible"/>
                                      </p:to>
                                    </p:set>
                                    <p:anim calcmode="lin" valueType="num">
                                      <p:cBhvr additive="base">
                                        <p:cTn id="11" dur="500" fill="hold"/>
                                        <p:tgtEl>
                                          <p:spTgt spid="203782"/>
                                        </p:tgtEl>
                                        <p:attrNameLst>
                                          <p:attrName>ppt_x</p:attrName>
                                        </p:attrNameLst>
                                      </p:cBhvr>
                                      <p:tavLst>
                                        <p:tav tm="0">
                                          <p:val>
                                            <p:strVal val="#ppt_x"/>
                                          </p:val>
                                        </p:tav>
                                        <p:tav tm="100000">
                                          <p:val>
                                            <p:strVal val="#ppt_x"/>
                                          </p:val>
                                        </p:tav>
                                      </p:tavLst>
                                    </p:anim>
                                    <p:anim calcmode="lin" valueType="num">
                                      <p:cBhvr additive="base">
                                        <p:cTn id="12" dur="500" fill="hold"/>
                                        <p:tgtEl>
                                          <p:spTgt spid="20378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3783"/>
                                        </p:tgtEl>
                                        <p:attrNameLst>
                                          <p:attrName>style.visibility</p:attrName>
                                        </p:attrNameLst>
                                      </p:cBhvr>
                                      <p:to>
                                        <p:strVal val="visible"/>
                                      </p:to>
                                    </p:set>
                                    <p:anim calcmode="lin" valueType="num">
                                      <p:cBhvr additive="base">
                                        <p:cTn id="15" dur="500" fill="hold"/>
                                        <p:tgtEl>
                                          <p:spTgt spid="203783"/>
                                        </p:tgtEl>
                                        <p:attrNameLst>
                                          <p:attrName>ppt_x</p:attrName>
                                        </p:attrNameLst>
                                      </p:cBhvr>
                                      <p:tavLst>
                                        <p:tav tm="0">
                                          <p:val>
                                            <p:strVal val="#ppt_x"/>
                                          </p:val>
                                        </p:tav>
                                        <p:tav tm="100000">
                                          <p:val>
                                            <p:strVal val="#ppt_x"/>
                                          </p:val>
                                        </p:tav>
                                      </p:tavLst>
                                    </p:anim>
                                    <p:anim calcmode="lin" valueType="num">
                                      <p:cBhvr additive="base">
                                        <p:cTn id="16" dur="500" fill="hold"/>
                                        <p:tgtEl>
                                          <p:spTgt spid="20378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3784"/>
                                        </p:tgtEl>
                                        <p:attrNameLst>
                                          <p:attrName>style.visibility</p:attrName>
                                        </p:attrNameLst>
                                      </p:cBhvr>
                                      <p:to>
                                        <p:strVal val="visible"/>
                                      </p:to>
                                    </p:set>
                                    <p:anim calcmode="lin" valueType="num">
                                      <p:cBhvr additive="base">
                                        <p:cTn id="19" dur="500" fill="hold"/>
                                        <p:tgtEl>
                                          <p:spTgt spid="203784"/>
                                        </p:tgtEl>
                                        <p:attrNameLst>
                                          <p:attrName>ppt_x</p:attrName>
                                        </p:attrNameLst>
                                      </p:cBhvr>
                                      <p:tavLst>
                                        <p:tav tm="0">
                                          <p:val>
                                            <p:strVal val="#ppt_x"/>
                                          </p:val>
                                        </p:tav>
                                        <p:tav tm="100000">
                                          <p:val>
                                            <p:strVal val="#ppt_x"/>
                                          </p:val>
                                        </p:tav>
                                      </p:tavLst>
                                    </p:anim>
                                    <p:anim calcmode="lin" valueType="num">
                                      <p:cBhvr additive="base">
                                        <p:cTn id="20" dur="500" fill="hold"/>
                                        <p:tgtEl>
                                          <p:spTgt spid="20378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3785"/>
                                        </p:tgtEl>
                                        <p:attrNameLst>
                                          <p:attrName>style.visibility</p:attrName>
                                        </p:attrNameLst>
                                      </p:cBhvr>
                                      <p:to>
                                        <p:strVal val="visible"/>
                                      </p:to>
                                    </p:set>
                                    <p:anim calcmode="lin" valueType="num">
                                      <p:cBhvr additive="base">
                                        <p:cTn id="23" dur="500" fill="hold"/>
                                        <p:tgtEl>
                                          <p:spTgt spid="203785"/>
                                        </p:tgtEl>
                                        <p:attrNameLst>
                                          <p:attrName>ppt_x</p:attrName>
                                        </p:attrNameLst>
                                      </p:cBhvr>
                                      <p:tavLst>
                                        <p:tav tm="0">
                                          <p:val>
                                            <p:strVal val="#ppt_x"/>
                                          </p:val>
                                        </p:tav>
                                        <p:tav tm="100000">
                                          <p:val>
                                            <p:strVal val="#ppt_x"/>
                                          </p:val>
                                        </p:tav>
                                      </p:tavLst>
                                    </p:anim>
                                    <p:anim calcmode="lin" valueType="num">
                                      <p:cBhvr additive="base">
                                        <p:cTn id="24" dur="500" fill="hold"/>
                                        <p:tgtEl>
                                          <p:spTgt spid="20378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3786"/>
                                        </p:tgtEl>
                                        <p:attrNameLst>
                                          <p:attrName>style.visibility</p:attrName>
                                        </p:attrNameLst>
                                      </p:cBhvr>
                                      <p:to>
                                        <p:strVal val="visible"/>
                                      </p:to>
                                    </p:set>
                                    <p:anim calcmode="lin" valueType="num">
                                      <p:cBhvr additive="base">
                                        <p:cTn id="27" dur="500" fill="hold"/>
                                        <p:tgtEl>
                                          <p:spTgt spid="203786"/>
                                        </p:tgtEl>
                                        <p:attrNameLst>
                                          <p:attrName>ppt_x</p:attrName>
                                        </p:attrNameLst>
                                      </p:cBhvr>
                                      <p:tavLst>
                                        <p:tav tm="0">
                                          <p:val>
                                            <p:strVal val="#ppt_x"/>
                                          </p:val>
                                        </p:tav>
                                        <p:tav tm="100000">
                                          <p:val>
                                            <p:strVal val="#ppt_x"/>
                                          </p:val>
                                        </p:tav>
                                      </p:tavLst>
                                    </p:anim>
                                    <p:anim calcmode="lin" valueType="num">
                                      <p:cBhvr additive="base">
                                        <p:cTn id="28" dur="500" fill="hold"/>
                                        <p:tgtEl>
                                          <p:spTgt spid="20378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3793"/>
                                        </p:tgtEl>
                                        <p:attrNameLst>
                                          <p:attrName>style.visibility</p:attrName>
                                        </p:attrNameLst>
                                      </p:cBhvr>
                                      <p:to>
                                        <p:strVal val="visible"/>
                                      </p:to>
                                    </p:set>
                                    <p:anim calcmode="lin" valueType="num">
                                      <p:cBhvr additive="base">
                                        <p:cTn id="39" dur="500" fill="hold"/>
                                        <p:tgtEl>
                                          <p:spTgt spid="203793"/>
                                        </p:tgtEl>
                                        <p:attrNameLst>
                                          <p:attrName>ppt_x</p:attrName>
                                        </p:attrNameLst>
                                      </p:cBhvr>
                                      <p:tavLst>
                                        <p:tav tm="0">
                                          <p:val>
                                            <p:strVal val="#ppt_x"/>
                                          </p:val>
                                        </p:tav>
                                        <p:tav tm="100000">
                                          <p:val>
                                            <p:strVal val="#ppt_x"/>
                                          </p:val>
                                        </p:tav>
                                      </p:tavLst>
                                    </p:anim>
                                    <p:anim calcmode="lin" valueType="num">
                                      <p:cBhvr additive="base">
                                        <p:cTn id="40" dur="500" fill="hold"/>
                                        <p:tgtEl>
                                          <p:spTgt spid="2037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3794"/>
                                        </p:tgtEl>
                                        <p:attrNameLst>
                                          <p:attrName>style.visibility</p:attrName>
                                        </p:attrNameLst>
                                      </p:cBhvr>
                                      <p:to>
                                        <p:strVal val="visible"/>
                                      </p:to>
                                    </p:set>
                                    <p:anim calcmode="lin" valueType="num">
                                      <p:cBhvr additive="base">
                                        <p:cTn id="43" dur="500" fill="hold"/>
                                        <p:tgtEl>
                                          <p:spTgt spid="203794"/>
                                        </p:tgtEl>
                                        <p:attrNameLst>
                                          <p:attrName>ppt_x</p:attrName>
                                        </p:attrNameLst>
                                      </p:cBhvr>
                                      <p:tavLst>
                                        <p:tav tm="0">
                                          <p:val>
                                            <p:strVal val="#ppt_x"/>
                                          </p:val>
                                        </p:tav>
                                        <p:tav tm="100000">
                                          <p:val>
                                            <p:strVal val="#ppt_x"/>
                                          </p:val>
                                        </p:tav>
                                      </p:tavLst>
                                    </p:anim>
                                    <p:anim calcmode="lin" valueType="num">
                                      <p:cBhvr additive="base">
                                        <p:cTn id="44" dur="500" fill="hold"/>
                                        <p:tgtEl>
                                          <p:spTgt spid="2037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3795"/>
                                        </p:tgtEl>
                                        <p:attrNameLst>
                                          <p:attrName>style.visibility</p:attrName>
                                        </p:attrNameLst>
                                      </p:cBhvr>
                                      <p:to>
                                        <p:strVal val="visible"/>
                                      </p:to>
                                    </p:set>
                                    <p:anim calcmode="lin" valueType="num">
                                      <p:cBhvr additive="base">
                                        <p:cTn id="47" dur="500" fill="hold"/>
                                        <p:tgtEl>
                                          <p:spTgt spid="203795"/>
                                        </p:tgtEl>
                                        <p:attrNameLst>
                                          <p:attrName>ppt_x</p:attrName>
                                        </p:attrNameLst>
                                      </p:cBhvr>
                                      <p:tavLst>
                                        <p:tav tm="0">
                                          <p:val>
                                            <p:strVal val="#ppt_x"/>
                                          </p:val>
                                        </p:tav>
                                        <p:tav tm="100000">
                                          <p:val>
                                            <p:strVal val="#ppt_x"/>
                                          </p:val>
                                        </p:tav>
                                      </p:tavLst>
                                    </p:anim>
                                    <p:anim calcmode="lin" valueType="num">
                                      <p:cBhvr additive="base">
                                        <p:cTn id="48" dur="500" fill="hold"/>
                                        <p:tgtEl>
                                          <p:spTgt spid="20379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3796"/>
                                        </p:tgtEl>
                                        <p:attrNameLst>
                                          <p:attrName>style.visibility</p:attrName>
                                        </p:attrNameLst>
                                      </p:cBhvr>
                                      <p:to>
                                        <p:strVal val="visible"/>
                                      </p:to>
                                    </p:set>
                                    <p:anim calcmode="lin" valueType="num">
                                      <p:cBhvr additive="base">
                                        <p:cTn id="51" dur="500" fill="hold"/>
                                        <p:tgtEl>
                                          <p:spTgt spid="203796"/>
                                        </p:tgtEl>
                                        <p:attrNameLst>
                                          <p:attrName>ppt_x</p:attrName>
                                        </p:attrNameLst>
                                      </p:cBhvr>
                                      <p:tavLst>
                                        <p:tav tm="0">
                                          <p:val>
                                            <p:strVal val="#ppt_x"/>
                                          </p:val>
                                        </p:tav>
                                        <p:tav tm="100000">
                                          <p:val>
                                            <p:strVal val="#ppt_x"/>
                                          </p:val>
                                        </p:tav>
                                      </p:tavLst>
                                    </p:anim>
                                    <p:anim calcmode="lin" valueType="num">
                                      <p:cBhvr additive="base">
                                        <p:cTn id="52" dur="500" fill="hold"/>
                                        <p:tgtEl>
                                          <p:spTgt spid="20379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03797"/>
                                        </p:tgtEl>
                                        <p:attrNameLst>
                                          <p:attrName>style.visibility</p:attrName>
                                        </p:attrNameLst>
                                      </p:cBhvr>
                                      <p:to>
                                        <p:strVal val="visible"/>
                                      </p:to>
                                    </p:set>
                                    <p:anim calcmode="lin" valueType="num">
                                      <p:cBhvr additive="base">
                                        <p:cTn id="55" dur="500" fill="hold"/>
                                        <p:tgtEl>
                                          <p:spTgt spid="203797"/>
                                        </p:tgtEl>
                                        <p:attrNameLst>
                                          <p:attrName>ppt_x</p:attrName>
                                        </p:attrNameLst>
                                      </p:cBhvr>
                                      <p:tavLst>
                                        <p:tav tm="0">
                                          <p:val>
                                            <p:strVal val="#ppt_x"/>
                                          </p:val>
                                        </p:tav>
                                        <p:tav tm="100000">
                                          <p:val>
                                            <p:strVal val="#ppt_x"/>
                                          </p:val>
                                        </p:tav>
                                      </p:tavLst>
                                    </p:anim>
                                    <p:anim calcmode="lin" valueType="num">
                                      <p:cBhvr additive="base">
                                        <p:cTn id="56" dur="500" fill="hold"/>
                                        <p:tgtEl>
                                          <p:spTgt spid="20379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3798"/>
                                        </p:tgtEl>
                                        <p:attrNameLst>
                                          <p:attrName>style.visibility</p:attrName>
                                        </p:attrNameLst>
                                      </p:cBhvr>
                                      <p:to>
                                        <p:strVal val="visible"/>
                                      </p:to>
                                    </p:set>
                                    <p:anim calcmode="lin" valueType="num">
                                      <p:cBhvr additive="base">
                                        <p:cTn id="59" dur="500" fill="hold"/>
                                        <p:tgtEl>
                                          <p:spTgt spid="203798"/>
                                        </p:tgtEl>
                                        <p:attrNameLst>
                                          <p:attrName>ppt_x</p:attrName>
                                        </p:attrNameLst>
                                      </p:cBhvr>
                                      <p:tavLst>
                                        <p:tav tm="0">
                                          <p:val>
                                            <p:strVal val="#ppt_x"/>
                                          </p:val>
                                        </p:tav>
                                        <p:tav tm="100000">
                                          <p:val>
                                            <p:strVal val="#ppt_x"/>
                                          </p:val>
                                        </p:tav>
                                      </p:tavLst>
                                    </p:anim>
                                    <p:anim calcmode="lin" valueType="num">
                                      <p:cBhvr additive="base">
                                        <p:cTn id="60" dur="500" fill="hold"/>
                                        <p:tgtEl>
                                          <p:spTgt spid="20379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3780"/>
                                        </p:tgtEl>
                                        <p:attrNameLst>
                                          <p:attrName>style.visibility</p:attrName>
                                        </p:attrNameLst>
                                      </p:cBhvr>
                                      <p:to>
                                        <p:strVal val="visible"/>
                                      </p:to>
                                    </p:set>
                                    <p:anim calcmode="lin" valueType="num">
                                      <p:cBhvr additive="base">
                                        <p:cTn id="73" dur="500" fill="hold"/>
                                        <p:tgtEl>
                                          <p:spTgt spid="203780"/>
                                        </p:tgtEl>
                                        <p:attrNameLst>
                                          <p:attrName>ppt_x</p:attrName>
                                        </p:attrNameLst>
                                      </p:cBhvr>
                                      <p:tavLst>
                                        <p:tav tm="0">
                                          <p:val>
                                            <p:strVal val="#ppt_x"/>
                                          </p:val>
                                        </p:tav>
                                        <p:tav tm="100000">
                                          <p:val>
                                            <p:strVal val="#ppt_x"/>
                                          </p:val>
                                        </p:tav>
                                      </p:tavLst>
                                    </p:anim>
                                    <p:anim calcmode="lin" valueType="num">
                                      <p:cBhvr additive="base">
                                        <p:cTn id="74" dur="500" fill="hold"/>
                                        <p:tgtEl>
                                          <p:spTgt spid="2037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p:bldP spid="203781" grpId="0" animBg="1"/>
      <p:bldP spid="203782" grpId="0" animBg="1"/>
      <p:bldP spid="203783" grpId="0"/>
      <p:bldP spid="203784" grpId="0"/>
      <p:bldP spid="203785" grpId="0"/>
      <p:bldP spid="203793" grpId="0"/>
      <p:bldP spid="203794" grpId="0"/>
      <p:bldP spid="203795" grpId="0"/>
      <p:bldP spid="203796" grpId="0"/>
      <p:bldP spid="203797" grpId="0"/>
      <p:bldP spid="20379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8"/>
          <p:cNvGrpSpPr/>
          <p:nvPr/>
        </p:nvGrpSpPr>
        <p:grpSpPr bwMode="auto">
          <a:xfrm>
            <a:off x="5149850" y="3829050"/>
            <a:ext cx="1395413" cy="1439863"/>
            <a:chOff x="0" y="0"/>
            <a:chExt cx="752" cy="966"/>
          </a:xfrm>
        </p:grpSpPr>
        <p:sp>
          <p:nvSpPr>
            <p:cNvPr id="9235" name="xjhxzj17"/>
            <p:cNvSpPr/>
            <p:nvPr/>
          </p:nvSpPr>
          <p:spPr bwMode="auto">
            <a:xfrm>
              <a:off x="0" y="0"/>
              <a:ext cx="752" cy="966"/>
            </a:xfrm>
            <a:custGeom>
              <a:avLst/>
              <a:gdLst>
                <a:gd name="T0" fmla="*/ 37 w 2400"/>
                <a:gd name="T1" fmla="*/ 0 h 4034"/>
                <a:gd name="T2" fmla="*/ 6 w 2400"/>
                <a:gd name="T3" fmla="*/ 0 h 4034"/>
                <a:gd name="T4" fmla="*/ 0 w 2400"/>
                <a:gd name="T5" fmla="*/ 1 h 4034"/>
                <a:gd name="T6" fmla="*/ 6 w 2400"/>
                <a:gd name="T7" fmla="*/ 6 h 4034"/>
                <a:gd name="T8" fmla="*/ 6 w 2400"/>
                <a:gd name="T9" fmla="*/ 28 h 4034"/>
                <a:gd name="T10" fmla="*/ 6 w 2400"/>
                <a:gd name="T11" fmla="*/ 50 h 4034"/>
                <a:gd name="T12" fmla="*/ 8 w 2400"/>
                <a:gd name="T13" fmla="*/ 52 h 4034"/>
                <a:gd name="T14" fmla="*/ 13 w 2400"/>
                <a:gd name="T15" fmla="*/ 55 h 4034"/>
                <a:gd name="T16" fmla="*/ 18 w 2400"/>
                <a:gd name="T17" fmla="*/ 55 h 4034"/>
                <a:gd name="T18" fmla="*/ 25 w 2400"/>
                <a:gd name="T19" fmla="*/ 55 h 4034"/>
                <a:gd name="T20" fmla="*/ 37 w 2400"/>
                <a:gd name="T21" fmla="*/ 55 h 4034"/>
                <a:gd name="T22" fmla="*/ 49 w 2400"/>
                <a:gd name="T23" fmla="*/ 55 h 4034"/>
                <a:gd name="T24" fmla="*/ 55 w 2400"/>
                <a:gd name="T25" fmla="*/ 55 h 4034"/>
                <a:gd name="T26" fmla="*/ 61 w 2400"/>
                <a:gd name="T27" fmla="*/ 55 h 4034"/>
                <a:gd name="T28" fmla="*/ 66 w 2400"/>
                <a:gd name="T29" fmla="*/ 52 h 4034"/>
                <a:gd name="T30" fmla="*/ 68 w 2400"/>
                <a:gd name="T31" fmla="*/ 50 h 4034"/>
                <a:gd name="T32" fmla="*/ 68 w 2400"/>
                <a:gd name="T33" fmla="*/ 28 h 4034"/>
                <a:gd name="T34" fmla="*/ 68 w 2400"/>
                <a:gd name="T35" fmla="*/ 6 h 4034"/>
                <a:gd name="T36" fmla="*/ 74 w 2400"/>
                <a:gd name="T37" fmla="*/ 1 h 4034"/>
                <a:gd name="T38" fmla="*/ 68 w 2400"/>
                <a:gd name="T39" fmla="*/ 0 h 4034"/>
                <a:gd name="T40" fmla="*/ 37 w 2400"/>
                <a:gd name="T41" fmla="*/ 0 h 40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0"/>
                <a:gd name="T64" fmla="*/ 0 h 4034"/>
                <a:gd name="T65" fmla="*/ 2400 w 2400"/>
                <a:gd name="T66" fmla="*/ 4034 h 40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0" h="4034">
                  <a:moveTo>
                    <a:pt x="1200" y="27"/>
                  </a:moveTo>
                  <a:cubicBezTo>
                    <a:pt x="867" y="27"/>
                    <a:pt x="400" y="20"/>
                    <a:pt x="200" y="27"/>
                  </a:cubicBezTo>
                  <a:cubicBezTo>
                    <a:pt x="0" y="34"/>
                    <a:pt x="0" y="0"/>
                    <a:pt x="0" y="67"/>
                  </a:cubicBezTo>
                  <a:cubicBezTo>
                    <a:pt x="0" y="134"/>
                    <a:pt x="167" y="100"/>
                    <a:pt x="200" y="427"/>
                  </a:cubicBezTo>
                  <a:cubicBezTo>
                    <a:pt x="233" y="754"/>
                    <a:pt x="200" y="1494"/>
                    <a:pt x="200" y="2027"/>
                  </a:cubicBezTo>
                  <a:cubicBezTo>
                    <a:pt x="200" y="2560"/>
                    <a:pt x="190" y="3327"/>
                    <a:pt x="200" y="3627"/>
                  </a:cubicBezTo>
                  <a:cubicBezTo>
                    <a:pt x="210" y="3927"/>
                    <a:pt x="223" y="3767"/>
                    <a:pt x="260" y="3827"/>
                  </a:cubicBezTo>
                  <a:cubicBezTo>
                    <a:pt x="297" y="3887"/>
                    <a:pt x="363" y="3954"/>
                    <a:pt x="420" y="3987"/>
                  </a:cubicBezTo>
                  <a:cubicBezTo>
                    <a:pt x="477" y="4020"/>
                    <a:pt x="537" y="4020"/>
                    <a:pt x="600" y="4027"/>
                  </a:cubicBezTo>
                  <a:cubicBezTo>
                    <a:pt x="663" y="4034"/>
                    <a:pt x="700" y="4027"/>
                    <a:pt x="800" y="4027"/>
                  </a:cubicBezTo>
                  <a:cubicBezTo>
                    <a:pt x="900" y="4027"/>
                    <a:pt x="1067" y="4027"/>
                    <a:pt x="1200" y="4027"/>
                  </a:cubicBezTo>
                  <a:cubicBezTo>
                    <a:pt x="1333" y="4027"/>
                    <a:pt x="1500" y="4027"/>
                    <a:pt x="1600" y="4027"/>
                  </a:cubicBezTo>
                  <a:cubicBezTo>
                    <a:pt x="1700" y="4027"/>
                    <a:pt x="1737" y="4034"/>
                    <a:pt x="1800" y="4027"/>
                  </a:cubicBezTo>
                  <a:cubicBezTo>
                    <a:pt x="1863" y="4020"/>
                    <a:pt x="1923" y="4020"/>
                    <a:pt x="1980" y="3987"/>
                  </a:cubicBezTo>
                  <a:cubicBezTo>
                    <a:pt x="2037" y="3954"/>
                    <a:pt x="2103" y="3887"/>
                    <a:pt x="2140" y="3827"/>
                  </a:cubicBezTo>
                  <a:cubicBezTo>
                    <a:pt x="2177" y="3767"/>
                    <a:pt x="2190" y="3927"/>
                    <a:pt x="2200" y="3627"/>
                  </a:cubicBezTo>
                  <a:cubicBezTo>
                    <a:pt x="2210" y="3327"/>
                    <a:pt x="2200" y="2560"/>
                    <a:pt x="2200" y="2027"/>
                  </a:cubicBezTo>
                  <a:cubicBezTo>
                    <a:pt x="2200" y="1494"/>
                    <a:pt x="2167" y="754"/>
                    <a:pt x="2200" y="427"/>
                  </a:cubicBezTo>
                  <a:cubicBezTo>
                    <a:pt x="2233" y="100"/>
                    <a:pt x="2400" y="134"/>
                    <a:pt x="2400" y="67"/>
                  </a:cubicBezTo>
                  <a:cubicBezTo>
                    <a:pt x="2400" y="0"/>
                    <a:pt x="2400" y="34"/>
                    <a:pt x="2200" y="27"/>
                  </a:cubicBezTo>
                  <a:cubicBezTo>
                    <a:pt x="2000" y="20"/>
                    <a:pt x="1533" y="27"/>
                    <a:pt x="1200" y="27"/>
                  </a:cubicBezTo>
                  <a:close/>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grpSp>
          <p:nvGrpSpPr>
            <p:cNvPr id="9236" name="Group 80"/>
            <p:cNvGrpSpPr/>
            <p:nvPr/>
          </p:nvGrpSpPr>
          <p:grpSpPr bwMode="auto">
            <a:xfrm>
              <a:off x="94" y="225"/>
              <a:ext cx="588" cy="720"/>
              <a:chOff x="0" y="0"/>
              <a:chExt cx="1690" cy="624"/>
            </a:xfrm>
          </p:grpSpPr>
          <p:sp>
            <p:nvSpPr>
              <p:cNvPr id="9237" name="Rectangle 104" descr="横虚线"/>
              <p:cNvSpPr>
                <a:spLocks noChangeArrowheads="1"/>
              </p:cNvSpPr>
              <p:nvPr/>
            </p:nvSpPr>
            <p:spPr bwMode="auto">
              <a:xfrm>
                <a:off x="41" y="50"/>
                <a:ext cx="1629" cy="574"/>
              </a:xfrm>
              <a:prstGeom prst="rect">
                <a:avLst/>
              </a:prstGeom>
              <a:blipFill dpi="0" rotWithShape="0">
                <a:blip r:embed="rId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Times New Roman" pitchFamily="18" charset="0"/>
                  <a:ea typeface="华文楷体" pitchFamily="2" charset="-122"/>
                </a:endParaRPr>
              </a:p>
            </p:txBody>
          </p:sp>
          <p:sp>
            <p:nvSpPr>
              <p:cNvPr id="9238" name="Line 105"/>
              <p:cNvSpPr>
                <a:spLocks noChangeShapeType="1"/>
              </p:cNvSpPr>
              <p:nvPr/>
            </p:nvSpPr>
            <p:spPr bwMode="auto">
              <a:xfrm>
                <a:off x="0" y="0"/>
                <a:ext cx="169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4" name="Group 20"/>
          <p:cNvGrpSpPr/>
          <p:nvPr/>
        </p:nvGrpSpPr>
        <p:grpSpPr bwMode="auto">
          <a:xfrm>
            <a:off x="2705100" y="3827463"/>
            <a:ext cx="1395413" cy="1439862"/>
            <a:chOff x="0" y="0"/>
            <a:chExt cx="752" cy="966"/>
          </a:xfrm>
        </p:grpSpPr>
        <p:sp>
          <p:nvSpPr>
            <p:cNvPr id="9231" name="xjhxzj17"/>
            <p:cNvSpPr/>
            <p:nvPr/>
          </p:nvSpPr>
          <p:spPr bwMode="auto">
            <a:xfrm>
              <a:off x="0" y="0"/>
              <a:ext cx="752" cy="966"/>
            </a:xfrm>
            <a:custGeom>
              <a:avLst/>
              <a:gdLst>
                <a:gd name="T0" fmla="*/ 37 w 2400"/>
                <a:gd name="T1" fmla="*/ 0 h 4034"/>
                <a:gd name="T2" fmla="*/ 6 w 2400"/>
                <a:gd name="T3" fmla="*/ 0 h 4034"/>
                <a:gd name="T4" fmla="*/ 0 w 2400"/>
                <a:gd name="T5" fmla="*/ 1 h 4034"/>
                <a:gd name="T6" fmla="*/ 6 w 2400"/>
                <a:gd name="T7" fmla="*/ 6 h 4034"/>
                <a:gd name="T8" fmla="*/ 6 w 2400"/>
                <a:gd name="T9" fmla="*/ 28 h 4034"/>
                <a:gd name="T10" fmla="*/ 6 w 2400"/>
                <a:gd name="T11" fmla="*/ 50 h 4034"/>
                <a:gd name="T12" fmla="*/ 8 w 2400"/>
                <a:gd name="T13" fmla="*/ 52 h 4034"/>
                <a:gd name="T14" fmla="*/ 13 w 2400"/>
                <a:gd name="T15" fmla="*/ 55 h 4034"/>
                <a:gd name="T16" fmla="*/ 18 w 2400"/>
                <a:gd name="T17" fmla="*/ 55 h 4034"/>
                <a:gd name="T18" fmla="*/ 25 w 2400"/>
                <a:gd name="T19" fmla="*/ 55 h 4034"/>
                <a:gd name="T20" fmla="*/ 37 w 2400"/>
                <a:gd name="T21" fmla="*/ 55 h 4034"/>
                <a:gd name="T22" fmla="*/ 49 w 2400"/>
                <a:gd name="T23" fmla="*/ 55 h 4034"/>
                <a:gd name="T24" fmla="*/ 55 w 2400"/>
                <a:gd name="T25" fmla="*/ 55 h 4034"/>
                <a:gd name="T26" fmla="*/ 61 w 2400"/>
                <a:gd name="T27" fmla="*/ 55 h 4034"/>
                <a:gd name="T28" fmla="*/ 66 w 2400"/>
                <a:gd name="T29" fmla="*/ 52 h 4034"/>
                <a:gd name="T30" fmla="*/ 68 w 2400"/>
                <a:gd name="T31" fmla="*/ 50 h 4034"/>
                <a:gd name="T32" fmla="*/ 68 w 2400"/>
                <a:gd name="T33" fmla="*/ 28 h 4034"/>
                <a:gd name="T34" fmla="*/ 68 w 2400"/>
                <a:gd name="T35" fmla="*/ 6 h 4034"/>
                <a:gd name="T36" fmla="*/ 74 w 2400"/>
                <a:gd name="T37" fmla="*/ 1 h 4034"/>
                <a:gd name="T38" fmla="*/ 68 w 2400"/>
                <a:gd name="T39" fmla="*/ 0 h 4034"/>
                <a:gd name="T40" fmla="*/ 37 w 2400"/>
                <a:gd name="T41" fmla="*/ 0 h 40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0"/>
                <a:gd name="T64" fmla="*/ 0 h 4034"/>
                <a:gd name="T65" fmla="*/ 2400 w 2400"/>
                <a:gd name="T66" fmla="*/ 4034 h 40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0" h="4034">
                  <a:moveTo>
                    <a:pt x="1200" y="27"/>
                  </a:moveTo>
                  <a:cubicBezTo>
                    <a:pt x="867" y="27"/>
                    <a:pt x="400" y="20"/>
                    <a:pt x="200" y="27"/>
                  </a:cubicBezTo>
                  <a:cubicBezTo>
                    <a:pt x="0" y="34"/>
                    <a:pt x="0" y="0"/>
                    <a:pt x="0" y="67"/>
                  </a:cubicBezTo>
                  <a:cubicBezTo>
                    <a:pt x="0" y="134"/>
                    <a:pt x="167" y="100"/>
                    <a:pt x="200" y="427"/>
                  </a:cubicBezTo>
                  <a:cubicBezTo>
                    <a:pt x="233" y="754"/>
                    <a:pt x="200" y="1494"/>
                    <a:pt x="200" y="2027"/>
                  </a:cubicBezTo>
                  <a:cubicBezTo>
                    <a:pt x="200" y="2560"/>
                    <a:pt x="190" y="3327"/>
                    <a:pt x="200" y="3627"/>
                  </a:cubicBezTo>
                  <a:cubicBezTo>
                    <a:pt x="210" y="3927"/>
                    <a:pt x="223" y="3767"/>
                    <a:pt x="260" y="3827"/>
                  </a:cubicBezTo>
                  <a:cubicBezTo>
                    <a:pt x="297" y="3887"/>
                    <a:pt x="363" y="3954"/>
                    <a:pt x="420" y="3987"/>
                  </a:cubicBezTo>
                  <a:cubicBezTo>
                    <a:pt x="477" y="4020"/>
                    <a:pt x="537" y="4020"/>
                    <a:pt x="600" y="4027"/>
                  </a:cubicBezTo>
                  <a:cubicBezTo>
                    <a:pt x="663" y="4034"/>
                    <a:pt x="700" y="4027"/>
                    <a:pt x="800" y="4027"/>
                  </a:cubicBezTo>
                  <a:cubicBezTo>
                    <a:pt x="900" y="4027"/>
                    <a:pt x="1067" y="4027"/>
                    <a:pt x="1200" y="4027"/>
                  </a:cubicBezTo>
                  <a:cubicBezTo>
                    <a:pt x="1333" y="4027"/>
                    <a:pt x="1500" y="4027"/>
                    <a:pt x="1600" y="4027"/>
                  </a:cubicBezTo>
                  <a:cubicBezTo>
                    <a:pt x="1700" y="4027"/>
                    <a:pt x="1737" y="4034"/>
                    <a:pt x="1800" y="4027"/>
                  </a:cubicBezTo>
                  <a:cubicBezTo>
                    <a:pt x="1863" y="4020"/>
                    <a:pt x="1923" y="4020"/>
                    <a:pt x="1980" y="3987"/>
                  </a:cubicBezTo>
                  <a:cubicBezTo>
                    <a:pt x="2037" y="3954"/>
                    <a:pt x="2103" y="3887"/>
                    <a:pt x="2140" y="3827"/>
                  </a:cubicBezTo>
                  <a:cubicBezTo>
                    <a:pt x="2177" y="3767"/>
                    <a:pt x="2190" y="3927"/>
                    <a:pt x="2200" y="3627"/>
                  </a:cubicBezTo>
                  <a:cubicBezTo>
                    <a:pt x="2210" y="3327"/>
                    <a:pt x="2200" y="2560"/>
                    <a:pt x="2200" y="2027"/>
                  </a:cubicBezTo>
                  <a:cubicBezTo>
                    <a:pt x="2200" y="1494"/>
                    <a:pt x="2167" y="754"/>
                    <a:pt x="2200" y="427"/>
                  </a:cubicBezTo>
                  <a:cubicBezTo>
                    <a:pt x="2233" y="100"/>
                    <a:pt x="2400" y="134"/>
                    <a:pt x="2400" y="67"/>
                  </a:cubicBezTo>
                  <a:cubicBezTo>
                    <a:pt x="2400" y="0"/>
                    <a:pt x="2400" y="34"/>
                    <a:pt x="2200" y="27"/>
                  </a:cubicBezTo>
                  <a:cubicBezTo>
                    <a:pt x="2000" y="20"/>
                    <a:pt x="1533" y="27"/>
                    <a:pt x="1200" y="27"/>
                  </a:cubicBezTo>
                  <a:close/>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grpSp>
          <p:nvGrpSpPr>
            <p:cNvPr id="9232" name="Group 22"/>
            <p:cNvGrpSpPr/>
            <p:nvPr/>
          </p:nvGrpSpPr>
          <p:grpSpPr bwMode="auto">
            <a:xfrm>
              <a:off x="94" y="225"/>
              <a:ext cx="588" cy="720"/>
              <a:chOff x="0" y="0"/>
              <a:chExt cx="1690" cy="624"/>
            </a:xfrm>
          </p:grpSpPr>
          <p:sp>
            <p:nvSpPr>
              <p:cNvPr id="9233" name="Rectangle 104" descr="横虚线"/>
              <p:cNvSpPr>
                <a:spLocks noChangeArrowheads="1"/>
              </p:cNvSpPr>
              <p:nvPr/>
            </p:nvSpPr>
            <p:spPr bwMode="auto">
              <a:xfrm>
                <a:off x="41" y="50"/>
                <a:ext cx="1629" cy="574"/>
              </a:xfrm>
              <a:prstGeom prst="rect">
                <a:avLst/>
              </a:prstGeom>
              <a:blipFill dpi="0" rotWithShape="0">
                <a:blip r:embed="rId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Times New Roman" pitchFamily="18" charset="0"/>
                  <a:ea typeface="华文楷体" pitchFamily="2" charset="-122"/>
                </a:endParaRPr>
              </a:p>
            </p:txBody>
          </p:sp>
          <p:sp>
            <p:nvSpPr>
              <p:cNvPr id="9234" name="Line 105"/>
              <p:cNvSpPr>
                <a:spLocks noChangeShapeType="1"/>
              </p:cNvSpPr>
              <p:nvPr/>
            </p:nvSpPr>
            <p:spPr bwMode="auto">
              <a:xfrm>
                <a:off x="0" y="0"/>
                <a:ext cx="169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sp>
        <p:nvSpPr>
          <p:cNvPr id="9220" name="Text Box 3"/>
          <p:cNvSpPr txBox="1">
            <a:spLocks noChangeArrowheads="1"/>
          </p:cNvSpPr>
          <p:nvPr/>
        </p:nvSpPr>
        <p:spPr bwMode="auto">
          <a:xfrm>
            <a:off x="882650" y="717550"/>
            <a:ext cx="38877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3200" b="1">
                <a:solidFill>
                  <a:srgbClr val="FF0000"/>
                </a:solidFill>
                <a:latin typeface="Times New Roman" pitchFamily="18" charset="0"/>
                <a:ea typeface="华文楷体" pitchFamily="2" charset="-122"/>
              </a:rPr>
              <a:t>设计实验</a:t>
            </a:r>
            <a:r>
              <a:rPr lang="en-US" altLang="zh-CN" sz="3200" b="1">
                <a:solidFill>
                  <a:srgbClr val="FF0000"/>
                </a:solidFill>
                <a:latin typeface="Times New Roman" pitchFamily="18" charset="0"/>
                <a:ea typeface="华文楷体" pitchFamily="2" charset="-122"/>
              </a:rPr>
              <a:t>——</a:t>
            </a:r>
            <a:r>
              <a:rPr lang="zh-CN" altLang="en-US" sz="3200" b="1">
                <a:solidFill>
                  <a:srgbClr val="FF0000"/>
                </a:solidFill>
                <a:latin typeface="Times New Roman" pitchFamily="18" charset="0"/>
                <a:ea typeface="华文楷体" pitchFamily="2" charset="-122"/>
              </a:rPr>
              <a:t>猜想</a:t>
            </a:r>
            <a:r>
              <a:rPr lang="en-US" altLang="zh-CN" sz="3200" b="1">
                <a:solidFill>
                  <a:srgbClr val="FF0000"/>
                </a:solidFill>
                <a:latin typeface="Times New Roman" pitchFamily="18" charset="0"/>
                <a:ea typeface="华文楷体" pitchFamily="2" charset="-122"/>
              </a:rPr>
              <a:t>1</a:t>
            </a:r>
            <a:r>
              <a:rPr lang="zh-CN" altLang="en-US" sz="3200" b="1">
                <a:solidFill>
                  <a:srgbClr val="FF0000"/>
                </a:solidFill>
                <a:latin typeface="Times New Roman" pitchFamily="18" charset="0"/>
                <a:ea typeface="华文楷体" pitchFamily="2" charset="-122"/>
              </a:rPr>
              <a:t>：</a:t>
            </a:r>
          </a:p>
        </p:txBody>
      </p:sp>
      <p:sp>
        <p:nvSpPr>
          <p:cNvPr id="219150" name="Text Box 14"/>
          <p:cNvSpPr txBox="1">
            <a:spLocks noChangeArrowheads="1"/>
          </p:cNvSpPr>
          <p:nvPr/>
        </p:nvSpPr>
        <p:spPr bwMode="auto">
          <a:xfrm>
            <a:off x="1149350" y="5829300"/>
            <a:ext cx="6848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2800" b="1">
                <a:latin typeface="Times New Roman" pitchFamily="18" charset="0"/>
                <a:ea typeface="华文楷体" pitchFamily="2" charset="-122"/>
              </a:rPr>
              <a:t>实验结论：浮力的大小跟</a:t>
            </a:r>
            <a:r>
              <a:rPr lang="zh-CN" altLang="en-US" sz="2800" b="1">
                <a:solidFill>
                  <a:srgbClr val="0000CC"/>
                </a:solidFill>
                <a:latin typeface="Times New Roman" pitchFamily="18" charset="0"/>
                <a:ea typeface="华文楷体" pitchFamily="2" charset="-122"/>
              </a:rPr>
              <a:t>液体的密度有关。</a:t>
            </a:r>
          </a:p>
        </p:txBody>
      </p:sp>
      <p:pic>
        <p:nvPicPr>
          <p:cNvPr id="219152" name="Picture 16" descr="测力计"/>
          <p:cNvPicPr>
            <a:picLocks noChangeAspect="1" noChangeArrowheads="1"/>
          </p:cNvPicPr>
          <p:nvPr/>
        </p:nvPicPr>
        <p:blipFill>
          <a:blip r:embed="rId2">
            <a:extLst>
              <a:ext uri="{28A0092B-C50C-407E-A947-70E740481C1C}">
                <a14:useLocalDpi xmlns:a14="http://schemas.microsoft.com/office/drawing/2010/main" val="0"/>
              </a:ext>
            </a:extLst>
          </a:blip>
          <a:srcRect l="9421" t="2367" b="5061"/>
          <a:stretch>
            <a:fillRect/>
          </a:stretch>
        </p:blipFill>
        <p:spPr bwMode="auto">
          <a:xfrm>
            <a:off x="3005138" y="2540000"/>
            <a:ext cx="8699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60" name="Text Box 24"/>
          <p:cNvSpPr txBox="1">
            <a:spLocks noChangeArrowheads="1"/>
          </p:cNvSpPr>
          <p:nvPr/>
        </p:nvSpPr>
        <p:spPr bwMode="auto">
          <a:xfrm>
            <a:off x="5407025" y="5248275"/>
            <a:ext cx="1223963" cy="457200"/>
          </a:xfrm>
          <a:prstGeom prst="rect">
            <a:avLst/>
          </a:prstGeom>
          <a:noFill/>
          <a:ln w="28575" algn="ctr">
            <a:noFill/>
            <a:miter lim="800000"/>
          </a:ln>
          <a:effectLst/>
        </p:spPr>
        <p:txBody>
          <a:bodyPr>
            <a:spAutoFit/>
          </a:bodyPr>
          <a:lstStyle/>
          <a:p>
            <a:pPr>
              <a:defRPr/>
            </a:pPr>
            <a:r>
              <a:rPr kumimoji="1" lang="zh-CN" altLang="en-US" sz="2400" b="1">
                <a:effectLst>
                  <a:outerShdw blurRad="38100" dist="38100" dir="2700000" algn="tl">
                    <a:srgbClr val="C0C0C0"/>
                  </a:outerShdw>
                </a:effectLst>
                <a:latin typeface="Times New Roman" pitchFamily="18" charset="0"/>
                <a:ea typeface="华文楷体" pitchFamily="2" charset="-122"/>
              </a:rPr>
              <a:t>浓盐水</a:t>
            </a:r>
          </a:p>
        </p:txBody>
      </p:sp>
      <p:sp>
        <p:nvSpPr>
          <p:cNvPr id="219151" name="Rectangle 15"/>
          <p:cNvSpPr>
            <a:spLocks noChangeArrowheads="1"/>
          </p:cNvSpPr>
          <p:nvPr/>
        </p:nvSpPr>
        <p:spPr bwMode="auto">
          <a:xfrm>
            <a:off x="3140075" y="4249738"/>
            <a:ext cx="431800" cy="647700"/>
          </a:xfrm>
          <a:prstGeom prst="rect">
            <a:avLst/>
          </a:prstGeom>
          <a:gradFill rotWithShape="1">
            <a:gsLst>
              <a:gs pos="0">
                <a:schemeClr val="bg1"/>
              </a:gs>
              <a:gs pos="50000">
                <a:schemeClr val="bg1">
                  <a:gamma/>
                  <a:shade val="46275"/>
                  <a:invGamma/>
                </a:schemeClr>
              </a:gs>
              <a:gs pos="100000">
                <a:schemeClr val="bg1"/>
              </a:gs>
            </a:gsLst>
            <a:lin ang="0" scaled="1"/>
          </a:gradFill>
          <a:ln w="28575" algn="ctr">
            <a:solidFill>
              <a:schemeClr val="tx1"/>
            </a:solidFill>
            <a:miter lim="800000"/>
          </a:ln>
          <a:effectLst/>
        </p:spPr>
        <p:txBody>
          <a:bodyPr wrap="none" anchor="ctr">
            <a:spAutoFit/>
          </a:bodyPr>
          <a:lstStyle/>
          <a:p>
            <a:pPr>
              <a:defRPr/>
            </a:pPr>
            <a:endParaRPr lang="zh-CN" altLang="en-US">
              <a:ea typeface="+mn-ea"/>
            </a:endParaRPr>
          </a:p>
        </p:txBody>
      </p:sp>
      <p:pic>
        <p:nvPicPr>
          <p:cNvPr id="219170" name="Picture 34" descr="测力计"/>
          <p:cNvPicPr>
            <a:picLocks noChangeAspect="1" noChangeArrowheads="1"/>
          </p:cNvPicPr>
          <p:nvPr/>
        </p:nvPicPr>
        <p:blipFill>
          <a:blip r:embed="rId2">
            <a:extLst>
              <a:ext uri="{28A0092B-C50C-407E-A947-70E740481C1C}">
                <a14:useLocalDpi xmlns:a14="http://schemas.microsoft.com/office/drawing/2010/main" val="0"/>
              </a:ext>
            </a:extLst>
          </a:blip>
          <a:srcRect l="9421" t="2286" b="5061"/>
          <a:stretch>
            <a:fillRect/>
          </a:stretch>
        </p:blipFill>
        <p:spPr bwMode="auto">
          <a:xfrm>
            <a:off x="5480050" y="2540000"/>
            <a:ext cx="86995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71" name="Rectangle 35"/>
          <p:cNvSpPr>
            <a:spLocks noChangeArrowheads="1"/>
          </p:cNvSpPr>
          <p:nvPr/>
        </p:nvSpPr>
        <p:spPr bwMode="auto">
          <a:xfrm>
            <a:off x="5614988" y="4251325"/>
            <a:ext cx="431800" cy="647700"/>
          </a:xfrm>
          <a:prstGeom prst="rect">
            <a:avLst/>
          </a:prstGeom>
          <a:gradFill rotWithShape="1">
            <a:gsLst>
              <a:gs pos="0">
                <a:schemeClr val="bg1"/>
              </a:gs>
              <a:gs pos="50000">
                <a:schemeClr val="bg1">
                  <a:gamma/>
                  <a:shade val="46275"/>
                  <a:invGamma/>
                </a:schemeClr>
              </a:gs>
              <a:gs pos="100000">
                <a:schemeClr val="bg1"/>
              </a:gs>
            </a:gsLst>
            <a:lin ang="0" scaled="1"/>
          </a:gradFill>
          <a:ln w="28575" algn="ctr">
            <a:solidFill>
              <a:schemeClr val="tx1"/>
            </a:solidFill>
            <a:miter lim="800000"/>
          </a:ln>
          <a:effectLst/>
        </p:spPr>
        <p:txBody>
          <a:bodyPr wrap="none" anchor="ctr">
            <a:spAutoFit/>
          </a:bodyPr>
          <a:lstStyle/>
          <a:p>
            <a:pPr>
              <a:defRPr/>
            </a:pPr>
            <a:endParaRPr lang="zh-CN" altLang="en-US">
              <a:ea typeface="+mn-ea"/>
            </a:endParaRPr>
          </a:p>
        </p:txBody>
      </p:sp>
      <p:cxnSp>
        <p:nvCxnSpPr>
          <p:cNvPr id="33" name="直接连接符 32"/>
          <p:cNvCxnSpPr/>
          <p:nvPr/>
        </p:nvCxnSpPr>
        <p:spPr bwMode="auto">
          <a:xfrm>
            <a:off x="3282950" y="3605213"/>
            <a:ext cx="177800" cy="1587"/>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4" name="直接连接符 33"/>
          <p:cNvCxnSpPr/>
          <p:nvPr/>
        </p:nvCxnSpPr>
        <p:spPr bwMode="auto">
          <a:xfrm>
            <a:off x="5772150" y="3473450"/>
            <a:ext cx="177800" cy="1588"/>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5" name="Text Box 17"/>
          <p:cNvSpPr txBox="1">
            <a:spLocks noChangeArrowheads="1"/>
          </p:cNvSpPr>
          <p:nvPr/>
        </p:nvSpPr>
        <p:spPr bwMode="auto">
          <a:xfrm>
            <a:off x="3016250" y="5251450"/>
            <a:ext cx="815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400" b="1">
                <a:latin typeface="Times New Roman" pitchFamily="18" charset="0"/>
                <a:ea typeface="华文楷体" pitchFamily="2" charset="-122"/>
              </a:rPr>
              <a:t>清水</a:t>
            </a:r>
          </a:p>
        </p:txBody>
      </p:sp>
      <p:sp>
        <p:nvSpPr>
          <p:cNvPr id="36" name="Text Box 5"/>
          <p:cNvSpPr txBox="1">
            <a:spLocks noChangeArrowheads="1"/>
          </p:cNvSpPr>
          <p:nvPr/>
        </p:nvSpPr>
        <p:spPr bwMode="auto">
          <a:xfrm>
            <a:off x="2171700" y="1473200"/>
            <a:ext cx="4578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2800" b="1">
                <a:solidFill>
                  <a:srgbClr val="FF0000"/>
                </a:solidFill>
                <a:latin typeface="Times New Roman" pitchFamily="18" charset="0"/>
                <a:ea typeface="华文楷体" pitchFamily="2" charset="-122"/>
              </a:rPr>
              <a:t>浮力可能与液体的密度有关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9152"/>
                                        </p:tgtEl>
                                        <p:attrNameLst>
                                          <p:attrName>style.visibility</p:attrName>
                                        </p:attrNameLst>
                                      </p:cBhvr>
                                      <p:to>
                                        <p:strVal val="visible"/>
                                      </p:to>
                                    </p:set>
                                    <p:anim calcmode="lin" valueType="num">
                                      <p:cBhvr additive="base">
                                        <p:cTn id="21" dur="500" fill="hold"/>
                                        <p:tgtEl>
                                          <p:spTgt spid="219152"/>
                                        </p:tgtEl>
                                        <p:attrNameLst>
                                          <p:attrName>ppt_x</p:attrName>
                                        </p:attrNameLst>
                                      </p:cBhvr>
                                      <p:tavLst>
                                        <p:tav tm="0">
                                          <p:val>
                                            <p:strVal val="#ppt_x"/>
                                          </p:val>
                                        </p:tav>
                                        <p:tav tm="100000">
                                          <p:val>
                                            <p:strVal val="#ppt_x"/>
                                          </p:val>
                                        </p:tav>
                                      </p:tavLst>
                                    </p:anim>
                                    <p:anim calcmode="lin" valueType="num">
                                      <p:cBhvr additive="base">
                                        <p:cTn id="22" dur="500" fill="hold"/>
                                        <p:tgtEl>
                                          <p:spTgt spid="21915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19160"/>
                                        </p:tgtEl>
                                        <p:attrNameLst>
                                          <p:attrName>style.visibility</p:attrName>
                                        </p:attrNameLst>
                                      </p:cBhvr>
                                      <p:to>
                                        <p:strVal val="visible"/>
                                      </p:to>
                                    </p:set>
                                    <p:anim calcmode="lin" valueType="num">
                                      <p:cBhvr additive="base">
                                        <p:cTn id="25" dur="500" fill="hold"/>
                                        <p:tgtEl>
                                          <p:spTgt spid="219160"/>
                                        </p:tgtEl>
                                        <p:attrNameLst>
                                          <p:attrName>ppt_x</p:attrName>
                                        </p:attrNameLst>
                                      </p:cBhvr>
                                      <p:tavLst>
                                        <p:tav tm="0">
                                          <p:val>
                                            <p:strVal val="#ppt_x"/>
                                          </p:val>
                                        </p:tav>
                                        <p:tav tm="100000">
                                          <p:val>
                                            <p:strVal val="#ppt_x"/>
                                          </p:val>
                                        </p:tav>
                                      </p:tavLst>
                                    </p:anim>
                                    <p:anim calcmode="lin" valueType="num">
                                      <p:cBhvr additive="base">
                                        <p:cTn id="26" dur="500" fill="hold"/>
                                        <p:tgtEl>
                                          <p:spTgt spid="21916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9151"/>
                                        </p:tgtEl>
                                        <p:attrNameLst>
                                          <p:attrName>style.visibility</p:attrName>
                                        </p:attrNameLst>
                                      </p:cBhvr>
                                      <p:to>
                                        <p:strVal val="visible"/>
                                      </p:to>
                                    </p:set>
                                    <p:anim calcmode="lin" valueType="num">
                                      <p:cBhvr additive="base">
                                        <p:cTn id="29" dur="500" fill="hold"/>
                                        <p:tgtEl>
                                          <p:spTgt spid="219151"/>
                                        </p:tgtEl>
                                        <p:attrNameLst>
                                          <p:attrName>ppt_x</p:attrName>
                                        </p:attrNameLst>
                                      </p:cBhvr>
                                      <p:tavLst>
                                        <p:tav tm="0">
                                          <p:val>
                                            <p:strVal val="#ppt_x"/>
                                          </p:val>
                                        </p:tav>
                                        <p:tav tm="100000">
                                          <p:val>
                                            <p:strVal val="#ppt_x"/>
                                          </p:val>
                                        </p:tav>
                                      </p:tavLst>
                                    </p:anim>
                                    <p:anim calcmode="lin" valueType="num">
                                      <p:cBhvr additive="base">
                                        <p:cTn id="30" dur="500" fill="hold"/>
                                        <p:tgtEl>
                                          <p:spTgt spid="21915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19170"/>
                                        </p:tgtEl>
                                        <p:attrNameLst>
                                          <p:attrName>style.visibility</p:attrName>
                                        </p:attrNameLst>
                                      </p:cBhvr>
                                      <p:to>
                                        <p:strVal val="visible"/>
                                      </p:to>
                                    </p:set>
                                    <p:anim calcmode="lin" valueType="num">
                                      <p:cBhvr additive="base">
                                        <p:cTn id="33" dur="500" fill="hold"/>
                                        <p:tgtEl>
                                          <p:spTgt spid="219170"/>
                                        </p:tgtEl>
                                        <p:attrNameLst>
                                          <p:attrName>ppt_x</p:attrName>
                                        </p:attrNameLst>
                                      </p:cBhvr>
                                      <p:tavLst>
                                        <p:tav tm="0">
                                          <p:val>
                                            <p:strVal val="#ppt_x"/>
                                          </p:val>
                                        </p:tav>
                                        <p:tav tm="100000">
                                          <p:val>
                                            <p:strVal val="#ppt_x"/>
                                          </p:val>
                                        </p:tav>
                                      </p:tavLst>
                                    </p:anim>
                                    <p:anim calcmode="lin" valueType="num">
                                      <p:cBhvr additive="base">
                                        <p:cTn id="34" dur="500" fill="hold"/>
                                        <p:tgtEl>
                                          <p:spTgt spid="21917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19171"/>
                                        </p:tgtEl>
                                        <p:attrNameLst>
                                          <p:attrName>style.visibility</p:attrName>
                                        </p:attrNameLst>
                                      </p:cBhvr>
                                      <p:to>
                                        <p:strVal val="visible"/>
                                      </p:to>
                                    </p:set>
                                    <p:anim calcmode="lin" valueType="num">
                                      <p:cBhvr additive="base">
                                        <p:cTn id="37" dur="500" fill="hold"/>
                                        <p:tgtEl>
                                          <p:spTgt spid="219171"/>
                                        </p:tgtEl>
                                        <p:attrNameLst>
                                          <p:attrName>ppt_x</p:attrName>
                                        </p:attrNameLst>
                                      </p:cBhvr>
                                      <p:tavLst>
                                        <p:tav tm="0">
                                          <p:val>
                                            <p:strVal val="#ppt_x"/>
                                          </p:val>
                                        </p:tav>
                                        <p:tav tm="100000">
                                          <p:val>
                                            <p:strVal val="#ppt_x"/>
                                          </p:val>
                                        </p:tav>
                                      </p:tavLst>
                                    </p:anim>
                                    <p:anim calcmode="lin" valueType="num">
                                      <p:cBhvr additive="base">
                                        <p:cTn id="38" dur="500" fill="hold"/>
                                        <p:tgtEl>
                                          <p:spTgt spid="21917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219150"/>
                                        </p:tgtEl>
                                        <p:attrNameLst>
                                          <p:attrName>style.visibility</p:attrName>
                                        </p:attrNameLst>
                                      </p:cBhvr>
                                      <p:to>
                                        <p:strVal val="visible"/>
                                      </p:to>
                                    </p:set>
                                    <p:anim calcmode="discrete" valueType="clr">
                                      <p:cBhvr override="childStyle">
                                        <p:cTn id="55" dur="80"/>
                                        <p:tgtEl>
                                          <p:spTgt spid="219150"/>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219150"/>
                                        </p:tgtEl>
                                        <p:attrNameLst>
                                          <p:attrName>fillcolor</p:attrName>
                                        </p:attrNameLst>
                                      </p:cBhvr>
                                      <p:tavLst>
                                        <p:tav tm="0">
                                          <p:val>
                                            <p:clrVal>
                                              <a:schemeClr val="accent2"/>
                                            </p:clrVal>
                                          </p:val>
                                        </p:tav>
                                        <p:tav tm="50000">
                                          <p:val>
                                            <p:clrVal>
                                              <a:schemeClr val="hlink"/>
                                            </p:clrVal>
                                          </p:val>
                                        </p:tav>
                                      </p:tavLst>
                                    </p:anim>
                                    <p:set>
                                      <p:cBhvr>
                                        <p:cTn id="57" dur="80"/>
                                        <p:tgtEl>
                                          <p:spTgt spid="2191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50" grpId="0" autoUpdateAnimBg="0"/>
      <p:bldP spid="219160" grpId="0"/>
      <p:bldP spid="219151" grpId="0" animBg="1"/>
      <p:bldP spid="219171" grpId="0" animBg="1"/>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1416050" y="762000"/>
            <a:ext cx="3887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3200" b="1">
                <a:solidFill>
                  <a:srgbClr val="FF0000"/>
                </a:solidFill>
                <a:latin typeface="Times New Roman" pitchFamily="18" charset="0"/>
                <a:ea typeface="华文楷体" pitchFamily="2" charset="-122"/>
              </a:rPr>
              <a:t>设计实验</a:t>
            </a:r>
            <a:r>
              <a:rPr lang="en-US" altLang="zh-CN" sz="3200" b="1">
                <a:solidFill>
                  <a:srgbClr val="FF0000"/>
                </a:solidFill>
                <a:latin typeface="Times New Roman" pitchFamily="18" charset="0"/>
                <a:ea typeface="华文楷体" pitchFamily="2" charset="-122"/>
              </a:rPr>
              <a:t>——</a:t>
            </a:r>
            <a:r>
              <a:rPr lang="zh-CN" altLang="en-US" sz="3200" b="1">
                <a:solidFill>
                  <a:srgbClr val="FF0000"/>
                </a:solidFill>
                <a:latin typeface="Times New Roman" pitchFamily="18" charset="0"/>
                <a:ea typeface="华文楷体" pitchFamily="2" charset="-122"/>
              </a:rPr>
              <a:t>猜想</a:t>
            </a:r>
            <a:r>
              <a:rPr lang="en-US" altLang="zh-CN" sz="3200" b="1">
                <a:solidFill>
                  <a:srgbClr val="FF0000"/>
                </a:solidFill>
                <a:latin typeface="Times New Roman" pitchFamily="18" charset="0"/>
                <a:ea typeface="华文楷体" pitchFamily="2" charset="-122"/>
              </a:rPr>
              <a:t>2</a:t>
            </a:r>
            <a:r>
              <a:rPr lang="zh-CN" altLang="en-US" sz="3200" b="1">
                <a:solidFill>
                  <a:srgbClr val="FF0000"/>
                </a:solidFill>
                <a:latin typeface="Times New Roman" pitchFamily="18" charset="0"/>
                <a:ea typeface="华文楷体" pitchFamily="2" charset="-122"/>
              </a:rPr>
              <a:t>：</a:t>
            </a:r>
          </a:p>
        </p:txBody>
      </p:sp>
      <p:sp>
        <p:nvSpPr>
          <p:cNvPr id="220163" name="Text Box 10"/>
          <p:cNvSpPr txBox="1">
            <a:spLocks noChangeArrowheads="1"/>
          </p:cNvSpPr>
          <p:nvPr/>
        </p:nvSpPr>
        <p:spPr bwMode="auto">
          <a:xfrm>
            <a:off x="1149350" y="5740400"/>
            <a:ext cx="6583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2800" b="1">
                <a:latin typeface="Times New Roman" pitchFamily="18" charset="0"/>
                <a:ea typeface="华文楷体" pitchFamily="2" charset="-122"/>
              </a:rPr>
              <a:t>     结论：浮力的大小</a:t>
            </a:r>
            <a:r>
              <a:rPr lang="zh-CN" altLang="en-US" sz="2800" b="1">
                <a:solidFill>
                  <a:srgbClr val="0000CC"/>
                </a:solidFill>
                <a:latin typeface="Times New Roman" pitchFamily="18" charset="0"/>
                <a:ea typeface="华文楷体" pitchFamily="2" charset="-122"/>
              </a:rPr>
              <a:t>跟物体的密度无关</a:t>
            </a:r>
          </a:p>
        </p:txBody>
      </p:sp>
      <p:grpSp>
        <p:nvGrpSpPr>
          <p:cNvPr id="2" name="Group 5"/>
          <p:cNvGrpSpPr/>
          <p:nvPr/>
        </p:nvGrpSpPr>
        <p:grpSpPr bwMode="auto">
          <a:xfrm>
            <a:off x="2727325" y="2211388"/>
            <a:ext cx="1349375" cy="3014662"/>
            <a:chOff x="0" y="0"/>
            <a:chExt cx="752" cy="2541"/>
          </a:xfrm>
        </p:grpSpPr>
        <p:grpSp>
          <p:nvGrpSpPr>
            <p:cNvPr id="10307" name="Group 6"/>
            <p:cNvGrpSpPr/>
            <p:nvPr/>
          </p:nvGrpSpPr>
          <p:grpSpPr bwMode="auto">
            <a:xfrm>
              <a:off x="0" y="1575"/>
              <a:ext cx="752" cy="966"/>
              <a:chOff x="0" y="0"/>
              <a:chExt cx="752" cy="966"/>
            </a:xfrm>
          </p:grpSpPr>
          <p:sp>
            <p:nvSpPr>
              <p:cNvPr id="10354" name="xjhxzj17"/>
              <p:cNvSpPr/>
              <p:nvPr/>
            </p:nvSpPr>
            <p:spPr bwMode="auto">
              <a:xfrm>
                <a:off x="0" y="0"/>
                <a:ext cx="752" cy="966"/>
              </a:xfrm>
              <a:custGeom>
                <a:avLst/>
                <a:gdLst>
                  <a:gd name="T0" fmla="*/ 37 w 2400"/>
                  <a:gd name="T1" fmla="*/ 0 h 4034"/>
                  <a:gd name="T2" fmla="*/ 6 w 2400"/>
                  <a:gd name="T3" fmla="*/ 0 h 4034"/>
                  <a:gd name="T4" fmla="*/ 0 w 2400"/>
                  <a:gd name="T5" fmla="*/ 1 h 4034"/>
                  <a:gd name="T6" fmla="*/ 6 w 2400"/>
                  <a:gd name="T7" fmla="*/ 6 h 4034"/>
                  <a:gd name="T8" fmla="*/ 6 w 2400"/>
                  <a:gd name="T9" fmla="*/ 28 h 4034"/>
                  <a:gd name="T10" fmla="*/ 6 w 2400"/>
                  <a:gd name="T11" fmla="*/ 50 h 4034"/>
                  <a:gd name="T12" fmla="*/ 8 w 2400"/>
                  <a:gd name="T13" fmla="*/ 52 h 4034"/>
                  <a:gd name="T14" fmla="*/ 13 w 2400"/>
                  <a:gd name="T15" fmla="*/ 55 h 4034"/>
                  <a:gd name="T16" fmla="*/ 18 w 2400"/>
                  <a:gd name="T17" fmla="*/ 55 h 4034"/>
                  <a:gd name="T18" fmla="*/ 25 w 2400"/>
                  <a:gd name="T19" fmla="*/ 55 h 4034"/>
                  <a:gd name="T20" fmla="*/ 37 w 2400"/>
                  <a:gd name="T21" fmla="*/ 55 h 4034"/>
                  <a:gd name="T22" fmla="*/ 49 w 2400"/>
                  <a:gd name="T23" fmla="*/ 55 h 4034"/>
                  <a:gd name="T24" fmla="*/ 55 w 2400"/>
                  <a:gd name="T25" fmla="*/ 55 h 4034"/>
                  <a:gd name="T26" fmla="*/ 61 w 2400"/>
                  <a:gd name="T27" fmla="*/ 55 h 4034"/>
                  <a:gd name="T28" fmla="*/ 66 w 2400"/>
                  <a:gd name="T29" fmla="*/ 52 h 4034"/>
                  <a:gd name="T30" fmla="*/ 68 w 2400"/>
                  <a:gd name="T31" fmla="*/ 50 h 4034"/>
                  <a:gd name="T32" fmla="*/ 68 w 2400"/>
                  <a:gd name="T33" fmla="*/ 28 h 4034"/>
                  <a:gd name="T34" fmla="*/ 68 w 2400"/>
                  <a:gd name="T35" fmla="*/ 6 h 4034"/>
                  <a:gd name="T36" fmla="*/ 74 w 2400"/>
                  <a:gd name="T37" fmla="*/ 1 h 4034"/>
                  <a:gd name="T38" fmla="*/ 68 w 2400"/>
                  <a:gd name="T39" fmla="*/ 0 h 4034"/>
                  <a:gd name="T40" fmla="*/ 37 w 2400"/>
                  <a:gd name="T41" fmla="*/ 0 h 40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0"/>
                  <a:gd name="T64" fmla="*/ 0 h 4034"/>
                  <a:gd name="T65" fmla="*/ 2400 w 2400"/>
                  <a:gd name="T66" fmla="*/ 4034 h 40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0" h="4034">
                    <a:moveTo>
                      <a:pt x="1200" y="27"/>
                    </a:moveTo>
                    <a:cubicBezTo>
                      <a:pt x="867" y="27"/>
                      <a:pt x="400" y="20"/>
                      <a:pt x="200" y="27"/>
                    </a:cubicBezTo>
                    <a:cubicBezTo>
                      <a:pt x="0" y="34"/>
                      <a:pt x="0" y="0"/>
                      <a:pt x="0" y="67"/>
                    </a:cubicBezTo>
                    <a:cubicBezTo>
                      <a:pt x="0" y="134"/>
                      <a:pt x="167" y="100"/>
                      <a:pt x="200" y="427"/>
                    </a:cubicBezTo>
                    <a:cubicBezTo>
                      <a:pt x="233" y="754"/>
                      <a:pt x="200" y="1494"/>
                      <a:pt x="200" y="2027"/>
                    </a:cubicBezTo>
                    <a:cubicBezTo>
                      <a:pt x="200" y="2560"/>
                      <a:pt x="190" y="3327"/>
                      <a:pt x="200" y="3627"/>
                    </a:cubicBezTo>
                    <a:cubicBezTo>
                      <a:pt x="210" y="3927"/>
                      <a:pt x="223" y="3767"/>
                      <a:pt x="260" y="3827"/>
                    </a:cubicBezTo>
                    <a:cubicBezTo>
                      <a:pt x="297" y="3887"/>
                      <a:pt x="363" y="3954"/>
                      <a:pt x="420" y="3987"/>
                    </a:cubicBezTo>
                    <a:cubicBezTo>
                      <a:pt x="477" y="4020"/>
                      <a:pt x="537" y="4020"/>
                      <a:pt x="600" y="4027"/>
                    </a:cubicBezTo>
                    <a:cubicBezTo>
                      <a:pt x="663" y="4034"/>
                      <a:pt x="700" y="4027"/>
                      <a:pt x="800" y="4027"/>
                    </a:cubicBezTo>
                    <a:cubicBezTo>
                      <a:pt x="900" y="4027"/>
                      <a:pt x="1067" y="4027"/>
                      <a:pt x="1200" y="4027"/>
                    </a:cubicBezTo>
                    <a:cubicBezTo>
                      <a:pt x="1333" y="4027"/>
                      <a:pt x="1500" y="4027"/>
                      <a:pt x="1600" y="4027"/>
                    </a:cubicBezTo>
                    <a:cubicBezTo>
                      <a:pt x="1700" y="4027"/>
                      <a:pt x="1737" y="4034"/>
                      <a:pt x="1800" y="4027"/>
                    </a:cubicBezTo>
                    <a:cubicBezTo>
                      <a:pt x="1863" y="4020"/>
                      <a:pt x="1923" y="4020"/>
                      <a:pt x="1980" y="3987"/>
                    </a:cubicBezTo>
                    <a:cubicBezTo>
                      <a:pt x="2037" y="3954"/>
                      <a:pt x="2103" y="3887"/>
                      <a:pt x="2140" y="3827"/>
                    </a:cubicBezTo>
                    <a:cubicBezTo>
                      <a:pt x="2177" y="3767"/>
                      <a:pt x="2190" y="3927"/>
                      <a:pt x="2200" y="3627"/>
                    </a:cubicBezTo>
                    <a:cubicBezTo>
                      <a:pt x="2210" y="3327"/>
                      <a:pt x="2200" y="2560"/>
                      <a:pt x="2200" y="2027"/>
                    </a:cubicBezTo>
                    <a:cubicBezTo>
                      <a:pt x="2200" y="1494"/>
                      <a:pt x="2167" y="754"/>
                      <a:pt x="2200" y="427"/>
                    </a:cubicBezTo>
                    <a:cubicBezTo>
                      <a:pt x="2233" y="100"/>
                      <a:pt x="2400" y="134"/>
                      <a:pt x="2400" y="67"/>
                    </a:cubicBezTo>
                    <a:cubicBezTo>
                      <a:pt x="2400" y="0"/>
                      <a:pt x="2400" y="34"/>
                      <a:pt x="2200" y="27"/>
                    </a:cubicBezTo>
                    <a:cubicBezTo>
                      <a:pt x="2000" y="20"/>
                      <a:pt x="1533" y="27"/>
                      <a:pt x="1200" y="27"/>
                    </a:cubicBezTo>
                    <a:close/>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grpSp>
            <p:nvGrpSpPr>
              <p:cNvPr id="10355" name="Group 8"/>
              <p:cNvGrpSpPr/>
              <p:nvPr/>
            </p:nvGrpSpPr>
            <p:grpSpPr bwMode="auto">
              <a:xfrm>
                <a:off x="94" y="225"/>
                <a:ext cx="588" cy="720"/>
                <a:chOff x="0" y="0"/>
                <a:chExt cx="1690" cy="624"/>
              </a:xfrm>
            </p:grpSpPr>
            <p:sp>
              <p:nvSpPr>
                <p:cNvPr id="10356" name="Rectangle 104" descr="横虚线"/>
                <p:cNvSpPr>
                  <a:spLocks noChangeArrowheads="1"/>
                </p:cNvSpPr>
                <p:nvPr/>
              </p:nvSpPr>
              <p:spPr bwMode="auto">
                <a:xfrm>
                  <a:off x="41" y="50"/>
                  <a:ext cx="1629" cy="574"/>
                </a:xfrm>
                <a:prstGeom prst="rect">
                  <a:avLst/>
                </a:prstGeom>
                <a:blipFill dpi="0" rotWithShape="0">
                  <a:blip r:embed="rId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Times New Roman" pitchFamily="18" charset="0"/>
                    <a:ea typeface="华文楷体" pitchFamily="2" charset="-122"/>
                  </a:endParaRPr>
                </a:p>
              </p:txBody>
            </p:sp>
            <p:sp>
              <p:nvSpPr>
                <p:cNvPr id="10357" name="Line 105"/>
                <p:cNvSpPr>
                  <a:spLocks noChangeShapeType="1"/>
                </p:cNvSpPr>
                <p:nvPr/>
              </p:nvSpPr>
              <p:spPr bwMode="auto">
                <a:xfrm>
                  <a:off x="0" y="0"/>
                  <a:ext cx="169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0308" name="Group 11"/>
            <p:cNvGrpSpPr/>
            <p:nvPr/>
          </p:nvGrpSpPr>
          <p:grpSpPr bwMode="auto">
            <a:xfrm>
              <a:off x="154" y="0"/>
              <a:ext cx="466" cy="2172"/>
              <a:chOff x="0" y="0"/>
              <a:chExt cx="466" cy="2172"/>
            </a:xfrm>
          </p:grpSpPr>
          <p:grpSp>
            <p:nvGrpSpPr>
              <p:cNvPr id="10309" name="Group 12"/>
              <p:cNvGrpSpPr/>
              <p:nvPr/>
            </p:nvGrpSpPr>
            <p:grpSpPr bwMode="auto">
              <a:xfrm>
                <a:off x="74" y="0"/>
                <a:ext cx="234" cy="1386"/>
                <a:chOff x="0" y="0"/>
                <a:chExt cx="325" cy="3367"/>
              </a:xfrm>
            </p:grpSpPr>
            <p:grpSp>
              <p:nvGrpSpPr>
                <p:cNvPr id="10314" name="Group 13"/>
                <p:cNvGrpSpPr/>
                <p:nvPr/>
              </p:nvGrpSpPr>
              <p:grpSpPr bwMode="auto">
                <a:xfrm>
                  <a:off x="0" y="0"/>
                  <a:ext cx="325" cy="3367"/>
                  <a:chOff x="0" y="0"/>
                  <a:chExt cx="325" cy="3367"/>
                </a:xfrm>
              </p:grpSpPr>
              <p:grpSp>
                <p:nvGrpSpPr>
                  <p:cNvPr id="10341" name="Group 14"/>
                  <p:cNvGrpSpPr/>
                  <p:nvPr/>
                </p:nvGrpSpPr>
                <p:grpSpPr bwMode="auto">
                  <a:xfrm>
                    <a:off x="0" y="373"/>
                    <a:ext cx="325" cy="2994"/>
                    <a:chOff x="0" y="0"/>
                    <a:chExt cx="325" cy="2994"/>
                  </a:xfrm>
                </p:grpSpPr>
                <p:grpSp>
                  <p:nvGrpSpPr>
                    <p:cNvPr id="10344" name="Group 15"/>
                    <p:cNvGrpSpPr>
                      <a:grpSpLocks noChangeAspect="1"/>
                    </p:cNvGrpSpPr>
                    <p:nvPr/>
                  </p:nvGrpSpPr>
                  <p:grpSpPr bwMode="auto">
                    <a:xfrm>
                      <a:off x="35" y="1992"/>
                      <a:ext cx="260" cy="1002"/>
                      <a:chOff x="0" y="0"/>
                      <a:chExt cx="577" cy="2222"/>
                    </a:xfrm>
                  </p:grpSpPr>
                  <p:sp>
                    <p:nvSpPr>
                      <p:cNvPr id="10352" name="Arc 111"/>
                      <p:cNvSpPr>
                        <a:spLocks noChangeAspect="1"/>
                      </p:cNvSpPr>
                      <p:nvPr/>
                    </p:nvSpPr>
                    <p:spPr bwMode="auto">
                      <a:xfrm>
                        <a:off x="0" y="1645"/>
                        <a:ext cx="577" cy="577"/>
                      </a:xfrm>
                      <a:custGeom>
                        <a:avLst/>
                        <a:gdLst>
                          <a:gd name="T0" fmla="*/ 0 w 43200"/>
                          <a:gd name="T1" fmla="*/ 0 h 43200"/>
                          <a:gd name="T2" fmla="*/ 0 w 43200"/>
                          <a:gd name="T3" fmla="*/ 0 h 43200"/>
                          <a:gd name="T4" fmla="*/ 0 w 43200"/>
                          <a:gd name="T5" fmla="*/ 0 h 43200"/>
                          <a:gd name="T6" fmla="*/ 0 w 43200"/>
                          <a:gd name="T7" fmla="*/ 0 h 43200"/>
                          <a:gd name="T8" fmla="*/ 0 w 43200"/>
                          <a:gd name="T9" fmla="*/ 0 h 43200"/>
                          <a:gd name="T10" fmla="*/ 0 w 43200"/>
                          <a:gd name="T11" fmla="*/ 0 h 43200"/>
                          <a:gd name="T12" fmla="*/ 0 w 43200"/>
                          <a:gd name="T13" fmla="*/ 0 h 43200"/>
                          <a:gd name="T14" fmla="*/ 0 w 43200"/>
                          <a:gd name="T15" fmla="*/ 0 h 43200"/>
                          <a:gd name="T16" fmla="*/ 0 w 43200"/>
                          <a:gd name="T17" fmla="*/ 0 h 43200"/>
                          <a:gd name="T18" fmla="*/ 0 w 43200"/>
                          <a:gd name="T19" fmla="*/ 0 h 43200"/>
                          <a:gd name="T20" fmla="*/ 0 w 43200"/>
                          <a:gd name="T21" fmla="*/ 0 h 43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200"/>
                          <a:gd name="T34" fmla="*/ 0 h 43200"/>
                          <a:gd name="T35" fmla="*/ 43200 w 43200"/>
                          <a:gd name="T36" fmla="*/ 43200 h 432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21177"/>
                              <a:pt x="12" y="20754"/>
                              <a:pt x="37" y="20332"/>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21177"/>
                              <a:pt x="12" y="20754"/>
                              <a:pt x="37" y="20332"/>
                            </a:cubicBezTo>
                            <a:lnTo>
                              <a:pt x="21600" y="21600"/>
                            </a:lnTo>
                            <a:close/>
                          </a:path>
                        </a:pathLst>
                      </a:custGeom>
                      <a:noFill/>
                      <a:ln w="19050">
                        <a:solidFill>
                          <a:srgbClr val="000000"/>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sp>
                    <p:nvSpPr>
                      <p:cNvPr id="10353" name="Line 112"/>
                      <p:cNvSpPr>
                        <a:spLocks noChangeAspect="1" noChangeShapeType="1"/>
                      </p:cNvSpPr>
                      <p:nvPr/>
                    </p:nvSpPr>
                    <p:spPr bwMode="auto">
                      <a:xfrm>
                        <a:off x="299" y="0"/>
                        <a:ext cx="0" cy="164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0345" name="Group 18"/>
                    <p:cNvGrpSpPr/>
                    <p:nvPr/>
                  </p:nvGrpSpPr>
                  <p:grpSpPr bwMode="auto">
                    <a:xfrm>
                      <a:off x="0" y="0"/>
                      <a:ext cx="325" cy="1992"/>
                      <a:chOff x="0" y="0"/>
                      <a:chExt cx="196" cy="1992"/>
                    </a:xfrm>
                  </p:grpSpPr>
                  <p:sp>
                    <p:nvSpPr>
                      <p:cNvPr id="10346" name="Arc 114"/>
                      <p:cNvSpPr/>
                      <p:nvPr/>
                    </p:nvSpPr>
                    <p:spPr bwMode="auto">
                      <a:xfrm rot="5400000" flipV="1">
                        <a:off x="49" y="1846"/>
                        <a:ext cx="102" cy="190"/>
                      </a:xfrm>
                      <a:custGeom>
                        <a:avLst/>
                        <a:gdLst>
                          <a:gd name="T0" fmla="*/ 0 w 22050"/>
                          <a:gd name="T1" fmla="*/ 0 h 43200"/>
                          <a:gd name="T2" fmla="*/ 0 w 22050"/>
                          <a:gd name="T3" fmla="*/ 0 h 43200"/>
                          <a:gd name="T4" fmla="*/ 0 w 22050"/>
                          <a:gd name="T5" fmla="*/ 0 h 43200"/>
                          <a:gd name="T6" fmla="*/ 0 w 22050"/>
                          <a:gd name="T7" fmla="*/ 0 h 43200"/>
                          <a:gd name="T8" fmla="*/ 0 w 22050"/>
                          <a:gd name="T9" fmla="*/ 0 h 43200"/>
                          <a:gd name="T10" fmla="*/ 0 w 22050"/>
                          <a:gd name="T11" fmla="*/ 0 h 43200"/>
                          <a:gd name="T12" fmla="*/ 0 w 22050"/>
                          <a:gd name="T13" fmla="*/ 0 h 43200"/>
                          <a:gd name="T14" fmla="*/ 0 w 22050"/>
                          <a:gd name="T15" fmla="*/ 0 h 43200"/>
                          <a:gd name="T16" fmla="*/ 0 w 22050"/>
                          <a:gd name="T17" fmla="*/ 0 h 43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50"/>
                          <a:gd name="T28" fmla="*/ 0 h 43200"/>
                          <a:gd name="T29" fmla="*/ 22050 w 22050"/>
                          <a:gd name="T30" fmla="*/ 43200 h 43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50" h="43200" fill="none" extrusionOk="0">
                            <a:moveTo>
                              <a:pt x="449" y="0"/>
                            </a:moveTo>
                            <a:cubicBezTo>
                              <a:pt x="12379" y="0"/>
                              <a:pt x="22050" y="9670"/>
                              <a:pt x="22050" y="21600"/>
                            </a:cubicBezTo>
                            <a:cubicBezTo>
                              <a:pt x="22050" y="33529"/>
                              <a:pt x="12379" y="43200"/>
                              <a:pt x="450" y="43200"/>
                            </a:cubicBezTo>
                            <a:cubicBezTo>
                              <a:pt x="299" y="43200"/>
                              <a:pt x="149" y="43198"/>
                              <a:pt x="-1" y="43195"/>
                            </a:cubicBezTo>
                          </a:path>
                          <a:path w="22050" h="43200" stroke="0" extrusionOk="0">
                            <a:moveTo>
                              <a:pt x="449" y="0"/>
                            </a:moveTo>
                            <a:cubicBezTo>
                              <a:pt x="12379" y="0"/>
                              <a:pt x="22050" y="9670"/>
                              <a:pt x="22050" y="21600"/>
                            </a:cubicBezTo>
                            <a:cubicBezTo>
                              <a:pt x="22050" y="33529"/>
                              <a:pt x="12379" y="43200"/>
                              <a:pt x="450" y="43200"/>
                            </a:cubicBezTo>
                            <a:cubicBezTo>
                              <a:pt x="299" y="43200"/>
                              <a:pt x="149" y="43198"/>
                              <a:pt x="-1" y="43195"/>
                            </a:cubicBezTo>
                            <a:lnTo>
                              <a:pt x="450" y="21600"/>
                            </a:lnTo>
                            <a:close/>
                          </a:path>
                        </a:pathLst>
                      </a:custGeom>
                      <a:noFill/>
                      <a:ln w="12700">
                        <a:solidFill>
                          <a:srgbClr val="000000"/>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grpSp>
                    <p:nvGrpSpPr>
                      <p:cNvPr id="10347" name="Group 20"/>
                      <p:cNvGrpSpPr/>
                      <p:nvPr/>
                    </p:nvGrpSpPr>
                    <p:grpSpPr bwMode="auto">
                      <a:xfrm>
                        <a:off x="0" y="0"/>
                        <a:ext cx="196" cy="1919"/>
                        <a:chOff x="0" y="0"/>
                        <a:chExt cx="196" cy="1919"/>
                      </a:xfrm>
                    </p:grpSpPr>
                    <p:grpSp>
                      <p:nvGrpSpPr>
                        <p:cNvPr id="10348" name="Group 21"/>
                        <p:cNvGrpSpPr/>
                        <p:nvPr/>
                      </p:nvGrpSpPr>
                      <p:grpSpPr bwMode="auto">
                        <a:xfrm>
                          <a:off x="0" y="97"/>
                          <a:ext cx="190" cy="1822"/>
                          <a:chOff x="0" y="0"/>
                          <a:chExt cx="210" cy="2040"/>
                        </a:xfrm>
                      </p:grpSpPr>
                      <p:sp>
                        <p:nvSpPr>
                          <p:cNvPr id="10350" name="Line 117"/>
                          <p:cNvSpPr>
                            <a:spLocks noChangeShapeType="1"/>
                          </p:cNvSpPr>
                          <p:nvPr/>
                        </p:nvSpPr>
                        <p:spPr bwMode="auto">
                          <a:xfrm>
                            <a:off x="0" y="0"/>
                            <a:ext cx="0" cy="2040"/>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51" name="Line 118"/>
                          <p:cNvSpPr>
                            <a:spLocks noChangeShapeType="1"/>
                          </p:cNvSpPr>
                          <p:nvPr/>
                        </p:nvSpPr>
                        <p:spPr bwMode="auto">
                          <a:xfrm>
                            <a:off x="210" y="0"/>
                            <a:ext cx="0" cy="2040"/>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10349" name="Arc 119"/>
                        <p:cNvSpPr/>
                        <p:nvPr/>
                      </p:nvSpPr>
                      <p:spPr bwMode="auto">
                        <a:xfrm rot="-5400000">
                          <a:off x="50" y="-44"/>
                          <a:ext cx="102" cy="190"/>
                        </a:xfrm>
                        <a:custGeom>
                          <a:avLst/>
                          <a:gdLst>
                            <a:gd name="T0" fmla="*/ 0 w 22050"/>
                            <a:gd name="T1" fmla="*/ 0 h 43200"/>
                            <a:gd name="T2" fmla="*/ 0 w 22050"/>
                            <a:gd name="T3" fmla="*/ 0 h 43200"/>
                            <a:gd name="T4" fmla="*/ 0 w 22050"/>
                            <a:gd name="T5" fmla="*/ 0 h 43200"/>
                            <a:gd name="T6" fmla="*/ 0 w 22050"/>
                            <a:gd name="T7" fmla="*/ 0 h 43200"/>
                            <a:gd name="T8" fmla="*/ 0 w 22050"/>
                            <a:gd name="T9" fmla="*/ 0 h 43200"/>
                            <a:gd name="T10" fmla="*/ 0 w 22050"/>
                            <a:gd name="T11" fmla="*/ 0 h 43200"/>
                            <a:gd name="T12" fmla="*/ 0 w 22050"/>
                            <a:gd name="T13" fmla="*/ 0 h 43200"/>
                            <a:gd name="T14" fmla="*/ 0 w 22050"/>
                            <a:gd name="T15" fmla="*/ 0 h 43200"/>
                            <a:gd name="T16" fmla="*/ 0 w 22050"/>
                            <a:gd name="T17" fmla="*/ 0 h 43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50"/>
                            <a:gd name="T28" fmla="*/ 0 h 43200"/>
                            <a:gd name="T29" fmla="*/ 22050 w 22050"/>
                            <a:gd name="T30" fmla="*/ 43200 h 43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50" h="43200" fill="none" extrusionOk="0">
                              <a:moveTo>
                                <a:pt x="449" y="0"/>
                              </a:moveTo>
                              <a:cubicBezTo>
                                <a:pt x="12379" y="0"/>
                                <a:pt x="22050" y="9670"/>
                                <a:pt x="22050" y="21600"/>
                              </a:cubicBezTo>
                              <a:cubicBezTo>
                                <a:pt x="22050" y="33529"/>
                                <a:pt x="12379" y="43200"/>
                                <a:pt x="450" y="43200"/>
                              </a:cubicBezTo>
                              <a:cubicBezTo>
                                <a:pt x="299" y="43200"/>
                                <a:pt x="149" y="43198"/>
                                <a:pt x="-1" y="43195"/>
                              </a:cubicBezTo>
                            </a:path>
                            <a:path w="22050" h="43200" stroke="0" extrusionOk="0">
                              <a:moveTo>
                                <a:pt x="449" y="0"/>
                              </a:moveTo>
                              <a:cubicBezTo>
                                <a:pt x="12379" y="0"/>
                                <a:pt x="22050" y="9670"/>
                                <a:pt x="22050" y="21600"/>
                              </a:cubicBezTo>
                              <a:cubicBezTo>
                                <a:pt x="22050" y="33529"/>
                                <a:pt x="12379" y="43200"/>
                                <a:pt x="450" y="43200"/>
                              </a:cubicBezTo>
                              <a:cubicBezTo>
                                <a:pt x="299" y="43200"/>
                                <a:pt x="149" y="43198"/>
                                <a:pt x="-1" y="43195"/>
                              </a:cubicBezTo>
                              <a:lnTo>
                                <a:pt x="450" y="21600"/>
                              </a:lnTo>
                              <a:close/>
                            </a:path>
                          </a:pathLst>
                        </a:custGeom>
                        <a:noFill/>
                        <a:ln w="12700">
                          <a:solidFill>
                            <a:srgbClr val="000000"/>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grpSp>
                </p:grpSp>
              </p:grpSp>
              <p:sp>
                <p:nvSpPr>
                  <p:cNvPr id="10342" name="Oval 120"/>
                  <p:cNvSpPr>
                    <a:spLocks noChangeAspect="1" noChangeArrowheads="1"/>
                  </p:cNvSpPr>
                  <p:nvPr/>
                </p:nvSpPr>
                <p:spPr bwMode="auto">
                  <a:xfrm>
                    <a:off x="20" y="0"/>
                    <a:ext cx="283" cy="283"/>
                  </a:xfrm>
                  <a:prstGeom prst="ellipse">
                    <a:avLst/>
                  </a:prstGeom>
                  <a:solidFill>
                    <a:srgbClr val="FFFFFF"/>
                  </a:solidFill>
                  <a:ln w="38100" cmpd="dbl">
                    <a:solidFill>
                      <a:srgbClr val="000000"/>
                    </a:solidFill>
                    <a:round/>
                  </a:ln>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Times New Roman" pitchFamily="18" charset="0"/>
                      <a:ea typeface="华文楷体" pitchFamily="2" charset="-122"/>
                    </a:endParaRPr>
                  </a:p>
                </p:txBody>
              </p:sp>
              <p:sp>
                <p:nvSpPr>
                  <p:cNvPr id="10343" name="Line 121"/>
                  <p:cNvSpPr>
                    <a:spLocks noChangeAspect="1" noChangeShapeType="1"/>
                  </p:cNvSpPr>
                  <p:nvPr/>
                </p:nvSpPr>
                <p:spPr bwMode="auto">
                  <a:xfrm>
                    <a:off x="169" y="263"/>
                    <a:ext cx="1" cy="113"/>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0315" name="Group 27"/>
                <p:cNvGrpSpPr/>
                <p:nvPr/>
              </p:nvGrpSpPr>
              <p:grpSpPr bwMode="auto">
                <a:xfrm>
                  <a:off x="75" y="528"/>
                  <a:ext cx="215" cy="1764"/>
                  <a:chOff x="0" y="0"/>
                  <a:chExt cx="362" cy="1764"/>
                </a:xfrm>
              </p:grpSpPr>
              <p:sp>
                <p:nvSpPr>
                  <p:cNvPr id="10316" name="Rectangle 123"/>
                  <p:cNvSpPr>
                    <a:spLocks noChangeArrowheads="1"/>
                  </p:cNvSpPr>
                  <p:nvPr/>
                </p:nvSpPr>
                <p:spPr bwMode="auto">
                  <a:xfrm>
                    <a:off x="123" y="0"/>
                    <a:ext cx="91" cy="1764"/>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Times New Roman" pitchFamily="18" charset="0"/>
                      <a:ea typeface="华文楷体" pitchFamily="2" charset="-122"/>
                    </a:endParaRPr>
                  </a:p>
                </p:txBody>
              </p:sp>
              <p:grpSp>
                <p:nvGrpSpPr>
                  <p:cNvPr id="10317" name="Group 29"/>
                  <p:cNvGrpSpPr/>
                  <p:nvPr/>
                </p:nvGrpSpPr>
                <p:grpSpPr bwMode="auto">
                  <a:xfrm rot="5400000">
                    <a:off x="-575" y="805"/>
                    <a:ext cx="1731" cy="142"/>
                    <a:chOff x="0" y="0"/>
                    <a:chExt cx="1600" cy="240"/>
                  </a:xfrm>
                </p:grpSpPr>
                <p:sp>
                  <p:nvSpPr>
                    <p:cNvPr id="10330" name="Line 125"/>
                    <p:cNvSpPr>
                      <a:spLocks noChangeShapeType="1"/>
                    </p:cNvSpPr>
                    <p:nvPr/>
                  </p:nvSpPr>
                  <p:spPr bwMode="auto">
                    <a:xfrm>
                      <a:off x="0" y="0"/>
                      <a:ext cx="0" cy="24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31" name="Line 126"/>
                    <p:cNvSpPr>
                      <a:spLocks noChangeShapeType="1"/>
                    </p:cNvSpPr>
                    <p:nvPr/>
                  </p:nvSpPr>
                  <p:spPr bwMode="auto">
                    <a:xfrm>
                      <a:off x="160" y="120"/>
                      <a:ext cx="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32" name="Line 127"/>
                    <p:cNvSpPr>
                      <a:spLocks noChangeShapeType="1"/>
                    </p:cNvSpPr>
                    <p:nvPr/>
                  </p:nvSpPr>
                  <p:spPr bwMode="auto">
                    <a:xfrm>
                      <a:off x="320" y="120"/>
                      <a:ext cx="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33" name="Line 128"/>
                    <p:cNvSpPr>
                      <a:spLocks noChangeShapeType="1"/>
                    </p:cNvSpPr>
                    <p:nvPr/>
                  </p:nvSpPr>
                  <p:spPr bwMode="auto">
                    <a:xfrm>
                      <a:off x="480" y="120"/>
                      <a:ext cx="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34" name="Line 129"/>
                    <p:cNvSpPr>
                      <a:spLocks noChangeShapeType="1"/>
                    </p:cNvSpPr>
                    <p:nvPr/>
                  </p:nvSpPr>
                  <p:spPr bwMode="auto">
                    <a:xfrm>
                      <a:off x="640" y="120"/>
                      <a:ext cx="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35" name="Line 130"/>
                    <p:cNvSpPr>
                      <a:spLocks noChangeShapeType="1"/>
                    </p:cNvSpPr>
                    <p:nvPr/>
                  </p:nvSpPr>
                  <p:spPr bwMode="auto">
                    <a:xfrm>
                      <a:off x="800" y="60"/>
                      <a:ext cx="0" cy="18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36" name="Line 131"/>
                    <p:cNvSpPr>
                      <a:spLocks noChangeShapeType="1"/>
                    </p:cNvSpPr>
                    <p:nvPr/>
                  </p:nvSpPr>
                  <p:spPr bwMode="auto">
                    <a:xfrm>
                      <a:off x="960" y="120"/>
                      <a:ext cx="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37" name="Line 132"/>
                    <p:cNvSpPr>
                      <a:spLocks noChangeShapeType="1"/>
                    </p:cNvSpPr>
                    <p:nvPr/>
                  </p:nvSpPr>
                  <p:spPr bwMode="auto">
                    <a:xfrm>
                      <a:off x="1120" y="120"/>
                      <a:ext cx="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38" name="Line 133"/>
                    <p:cNvSpPr>
                      <a:spLocks noChangeShapeType="1"/>
                    </p:cNvSpPr>
                    <p:nvPr/>
                  </p:nvSpPr>
                  <p:spPr bwMode="auto">
                    <a:xfrm>
                      <a:off x="1280" y="120"/>
                      <a:ext cx="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39" name="Line 134"/>
                    <p:cNvSpPr>
                      <a:spLocks noChangeShapeType="1"/>
                    </p:cNvSpPr>
                    <p:nvPr/>
                  </p:nvSpPr>
                  <p:spPr bwMode="auto">
                    <a:xfrm>
                      <a:off x="1440" y="120"/>
                      <a:ext cx="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40" name="Line 135"/>
                    <p:cNvSpPr>
                      <a:spLocks noChangeShapeType="1"/>
                    </p:cNvSpPr>
                    <p:nvPr/>
                  </p:nvSpPr>
                  <p:spPr bwMode="auto">
                    <a:xfrm>
                      <a:off x="1600" y="0"/>
                      <a:ext cx="0" cy="24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0318" name="Group 41"/>
                  <p:cNvGrpSpPr/>
                  <p:nvPr/>
                </p:nvGrpSpPr>
                <p:grpSpPr bwMode="auto">
                  <a:xfrm rot="16200000" flipH="1">
                    <a:off x="-795" y="805"/>
                    <a:ext cx="1731" cy="142"/>
                    <a:chOff x="0" y="0"/>
                    <a:chExt cx="1600" cy="240"/>
                  </a:xfrm>
                </p:grpSpPr>
                <p:sp>
                  <p:nvSpPr>
                    <p:cNvPr id="10319" name="Line 137"/>
                    <p:cNvSpPr>
                      <a:spLocks noChangeShapeType="1"/>
                    </p:cNvSpPr>
                    <p:nvPr/>
                  </p:nvSpPr>
                  <p:spPr bwMode="auto">
                    <a:xfrm>
                      <a:off x="0" y="0"/>
                      <a:ext cx="0" cy="24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20" name="Line 138"/>
                    <p:cNvSpPr>
                      <a:spLocks noChangeShapeType="1"/>
                    </p:cNvSpPr>
                    <p:nvPr/>
                  </p:nvSpPr>
                  <p:spPr bwMode="auto">
                    <a:xfrm>
                      <a:off x="160" y="120"/>
                      <a:ext cx="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21" name="Line 139"/>
                    <p:cNvSpPr>
                      <a:spLocks noChangeShapeType="1"/>
                    </p:cNvSpPr>
                    <p:nvPr/>
                  </p:nvSpPr>
                  <p:spPr bwMode="auto">
                    <a:xfrm>
                      <a:off x="320" y="120"/>
                      <a:ext cx="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22" name="Line 140"/>
                    <p:cNvSpPr>
                      <a:spLocks noChangeShapeType="1"/>
                    </p:cNvSpPr>
                    <p:nvPr/>
                  </p:nvSpPr>
                  <p:spPr bwMode="auto">
                    <a:xfrm>
                      <a:off x="480" y="120"/>
                      <a:ext cx="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23" name="Line 141"/>
                    <p:cNvSpPr>
                      <a:spLocks noChangeShapeType="1"/>
                    </p:cNvSpPr>
                    <p:nvPr/>
                  </p:nvSpPr>
                  <p:spPr bwMode="auto">
                    <a:xfrm>
                      <a:off x="640" y="120"/>
                      <a:ext cx="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24" name="Line 142"/>
                    <p:cNvSpPr>
                      <a:spLocks noChangeShapeType="1"/>
                    </p:cNvSpPr>
                    <p:nvPr/>
                  </p:nvSpPr>
                  <p:spPr bwMode="auto">
                    <a:xfrm>
                      <a:off x="800" y="60"/>
                      <a:ext cx="0" cy="18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25" name="Line 143"/>
                    <p:cNvSpPr>
                      <a:spLocks noChangeShapeType="1"/>
                    </p:cNvSpPr>
                    <p:nvPr/>
                  </p:nvSpPr>
                  <p:spPr bwMode="auto">
                    <a:xfrm>
                      <a:off x="960" y="120"/>
                      <a:ext cx="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26" name="Line 144"/>
                    <p:cNvSpPr>
                      <a:spLocks noChangeShapeType="1"/>
                    </p:cNvSpPr>
                    <p:nvPr/>
                  </p:nvSpPr>
                  <p:spPr bwMode="auto">
                    <a:xfrm>
                      <a:off x="1120" y="120"/>
                      <a:ext cx="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27" name="Line 145"/>
                    <p:cNvSpPr>
                      <a:spLocks noChangeShapeType="1"/>
                    </p:cNvSpPr>
                    <p:nvPr/>
                  </p:nvSpPr>
                  <p:spPr bwMode="auto">
                    <a:xfrm>
                      <a:off x="1280" y="120"/>
                      <a:ext cx="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28" name="Line 146"/>
                    <p:cNvSpPr>
                      <a:spLocks noChangeShapeType="1"/>
                    </p:cNvSpPr>
                    <p:nvPr/>
                  </p:nvSpPr>
                  <p:spPr bwMode="auto">
                    <a:xfrm>
                      <a:off x="1440" y="120"/>
                      <a:ext cx="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29" name="Line 147"/>
                    <p:cNvSpPr>
                      <a:spLocks noChangeShapeType="1"/>
                    </p:cNvSpPr>
                    <p:nvPr/>
                  </p:nvSpPr>
                  <p:spPr bwMode="auto">
                    <a:xfrm>
                      <a:off x="1600" y="0"/>
                      <a:ext cx="0" cy="24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grpSp>
          <p:grpSp>
            <p:nvGrpSpPr>
              <p:cNvPr id="10310" name="Group 53"/>
              <p:cNvGrpSpPr/>
              <p:nvPr/>
            </p:nvGrpSpPr>
            <p:grpSpPr bwMode="auto">
              <a:xfrm>
                <a:off x="0" y="1722"/>
                <a:ext cx="466" cy="450"/>
                <a:chOff x="0" y="0"/>
                <a:chExt cx="466" cy="450"/>
              </a:xfrm>
            </p:grpSpPr>
            <p:sp>
              <p:nvSpPr>
                <p:cNvPr id="10312" name="Freeform 149" descr="栎木"/>
                <p:cNvSpPr/>
                <p:nvPr/>
              </p:nvSpPr>
              <p:spPr bwMode="auto">
                <a:xfrm>
                  <a:off x="114" y="93"/>
                  <a:ext cx="263" cy="263"/>
                </a:xfrm>
                <a:custGeom>
                  <a:avLst/>
                  <a:gdLst>
                    <a:gd name="T0" fmla="*/ 0 w 400"/>
                    <a:gd name="T1" fmla="*/ 0 h 400"/>
                    <a:gd name="T2" fmla="*/ 114 w 400"/>
                    <a:gd name="T3" fmla="*/ 0 h 400"/>
                    <a:gd name="T4" fmla="*/ 114 w 400"/>
                    <a:gd name="T5" fmla="*/ 114 h 400"/>
                    <a:gd name="T6" fmla="*/ 0 w 400"/>
                    <a:gd name="T7" fmla="*/ 114 h 400"/>
                    <a:gd name="T8" fmla="*/ 0 w 400"/>
                    <a:gd name="T9" fmla="*/ 0 h 400"/>
                    <a:gd name="T10" fmla="*/ 0 60000 65536"/>
                    <a:gd name="T11" fmla="*/ 0 60000 65536"/>
                    <a:gd name="T12" fmla="*/ 0 60000 65536"/>
                    <a:gd name="T13" fmla="*/ 0 60000 65536"/>
                    <a:gd name="T14" fmla="*/ 0 60000 65536"/>
                    <a:gd name="T15" fmla="*/ 0 w 400"/>
                    <a:gd name="T16" fmla="*/ 0 h 400"/>
                    <a:gd name="T17" fmla="*/ 400 w 400"/>
                    <a:gd name="T18" fmla="*/ 400 h 400"/>
                  </a:gdLst>
                  <a:ahLst/>
                  <a:cxnLst>
                    <a:cxn ang="T10">
                      <a:pos x="T0" y="T1"/>
                    </a:cxn>
                    <a:cxn ang="T11">
                      <a:pos x="T2" y="T3"/>
                    </a:cxn>
                    <a:cxn ang="T12">
                      <a:pos x="T4" y="T5"/>
                    </a:cxn>
                    <a:cxn ang="T13">
                      <a:pos x="T6" y="T7"/>
                    </a:cxn>
                    <a:cxn ang="T14">
                      <a:pos x="T8" y="T9"/>
                    </a:cxn>
                  </a:cxnLst>
                  <a:rect l="T15" t="T16" r="T17" b="T18"/>
                  <a:pathLst>
                    <a:path w="400" h="400">
                      <a:moveTo>
                        <a:pt x="0" y="0"/>
                      </a:moveTo>
                      <a:lnTo>
                        <a:pt x="400" y="0"/>
                      </a:lnTo>
                      <a:lnTo>
                        <a:pt x="400" y="400"/>
                      </a:lnTo>
                      <a:lnTo>
                        <a:pt x="0" y="400"/>
                      </a:lnTo>
                      <a:lnTo>
                        <a:pt x="0" y="0"/>
                      </a:lnTo>
                      <a:close/>
                    </a:path>
                  </a:pathLst>
                </a:custGeom>
                <a:blipFill dpi="0" rotWithShape="0">
                  <a:blip r:embed="rId2"/>
                  <a:srcRect/>
                  <a:tile tx="0" ty="0" sx="100000" sy="100000" flip="none" algn="tl"/>
                </a:blipFill>
                <a:ln w="9525">
                  <a:solidFill>
                    <a:srgbClr val="000000"/>
                  </a:solidFill>
                  <a:round/>
                </a:ln>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sp>
              <p:nvSpPr>
                <p:cNvPr id="10313" name="Text Box 150"/>
                <p:cNvSpPr txBox="1">
                  <a:spLocks noChangeArrowheads="1"/>
                </p:cNvSpPr>
                <p:nvPr/>
              </p:nvSpPr>
              <p:spPr bwMode="auto">
                <a:xfrm>
                  <a:off x="0" y="0"/>
                  <a:ext cx="466"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just" eaLnBrk="1" hangingPunct="1"/>
                  <a:r>
                    <a:rPr lang="en-US" altLang="zh-CN" sz="1000" b="1">
                      <a:latin typeface="Times New Roman" pitchFamily="18" charset="0"/>
                      <a:ea typeface="华文楷体" pitchFamily="2" charset="-122"/>
                    </a:rPr>
                    <a:t>A</a:t>
                  </a:r>
                  <a:endParaRPr lang="en-US" altLang="zh-CN" sz="2400">
                    <a:latin typeface="Times New Roman" pitchFamily="18" charset="0"/>
                    <a:ea typeface="华文楷体" pitchFamily="2" charset="-122"/>
                  </a:endParaRPr>
                </a:p>
              </p:txBody>
            </p:sp>
          </p:grpSp>
          <p:sp>
            <p:nvSpPr>
              <p:cNvPr id="10311" name="Line 151"/>
              <p:cNvSpPr>
                <a:spLocks noChangeShapeType="1"/>
              </p:cNvSpPr>
              <p:nvPr/>
            </p:nvSpPr>
            <p:spPr bwMode="auto">
              <a:xfrm>
                <a:off x="194" y="1365"/>
                <a:ext cx="14" cy="48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7" name="Group 57"/>
          <p:cNvGrpSpPr/>
          <p:nvPr/>
        </p:nvGrpSpPr>
        <p:grpSpPr bwMode="auto">
          <a:xfrm>
            <a:off x="4841875" y="2211388"/>
            <a:ext cx="1349375" cy="3014662"/>
            <a:chOff x="0" y="0"/>
            <a:chExt cx="752" cy="2541"/>
          </a:xfrm>
        </p:grpSpPr>
        <p:grpSp>
          <p:nvGrpSpPr>
            <p:cNvPr id="10256" name="Group 58"/>
            <p:cNvGrpSpPr/>
            <p:nvPr/>
          </p:nvGrpSpPr>
          <p:grpSpPr bwMode="auto">
            <a:xfrm>
              <a:off x="0" y="1575"/>
              <a:ext cx="752" cy="966"/>
              <a:chOff x="0" y="0"/>
              <a:chExt cx="752" cy="966"/>
            </a:xfrm>
          </p:grpSpPr>
          <p:sp>
            <p:nvSpPr>
              <p:cNvPr id="10303" name="xjhxzj17"/>
              <p:cNvSpPr/>
              <p:nvPr/>
            </p:nvSpPr>
            <p:spPr bwMode="auto">
              <a:xfrm>
                <a:off x="0" y="0"/>
                <a:ext cx="752" cy="966"/>
              </a:xfrm>
              <a:custGeom>
                <a:avLst/>
                <a:gdLst>
                  <a:gd name="T0" fmla="*/ 37 w 2400"/>
                  <a:gd name="T1" fmla="*/ 0 h 4034"/>
                  <a:gd name="T2" fmla="*/ 6 w 2400"/>
                  <a:gd name="T3" fmla="*/ 0 h 4034"/>
                  <a:gd name="T4" fmla="*/ 0 w 2400"/>
                  <a:gd name="T5" fmla="*/ 1 h 4034"/>
                  <a:gd name="T6" fmla="*/ 6 w 2400"/>
                  <a:gd name="T7" fmla="*/ 6 h 4034"/>
                  <a:gd name="T8" fmla="*/ 6 w 2400"/>
                  <a:gd name="T9" fmla="*/ 28 h 4034"/>
                  <a:gd name="T10" fmla="*/ 6 w 2400"/>
                  <a:gd name="T11" fmla="*/ 50 h 4034"/>
                  <a:gd name="T12" fmla="*/ 8 w 2400"/>
                  <a:gd name="T13" fmla="*/ 52 h 4034"/>
                  <a:gd name="T14" fmla="*/ 13 w 2400"/>
                  <a:gd name="T15" fmla="*/ 55 h 4034"/>
                  <a:gd name="T16" fmla="*/ 18 w 2400"/>
                  <a:gd name="T17" fmla="*/ 55 h 4034"/>
                  <a:gd name="T18" fmla="*/ 25 w 2400"/>
                  <a:gd name="T19" fmla="*/ 55 h 4034"/>
                  <a:gd name="T20" fmla="*/ 37 w 2400"/>
                  <a:gd name="T21" fmla="*/ 55 h 4034"/>
                  <a:gd name="T22" fmla="*/ 49 w 2400"/>
                  <a:gd name="T23" fmla="*/ 55 h 4034"/>
                  <a:gd name="T24" fmla="*/ 55 w 2400"/>
                  <a:gd name="T25" fmla="*/ 55 h 4034"/>
                  <a:gd name="T26" fmla="*/ 61 w 2400"/>
                  <a:gd name="T27" fmla="*/ 55 h 4034"/>
                  <a:gd name="T28" fmla="*/ 66 w 2400"/>
                  <a:gd name="T29" fmla="*/ 52 h 4034"/>
                  <a:gd name="T30" fmla="*/ 68 w 2400"/>
                  <a:gd name="T31" fmla="*/ 50 h 4034"/>
                  <a:gd name="T32" fmla="*/ 68 w 2400"/>
                  <a:gd name="T33" fmla="*/ 28 h 4034"/>
                  <a:gd name="T34" fmla="*/ 68 w 2400"/>
                  <a:gd name="T35" fmla="*/ 6 h 4034"/>
                  <a:gd name="T36" fmla="*/ 74 w 2400"/>
                  <a:gd name="T37" fmla="*/ 1 h 4034"/>
                  <a:gd name="T38" fmla="*/ 68 w 2400"/>
                  <a:gd name="T39" fmla="*/ 0 h 4034"/>
                  <a:gd name="T40" fmla="*/ 37 w 2400"/>
                  <a:gd name="T41" fmla="*/ 0 h 40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0"/>
                  <a:gd name="T64" fmla="*/ 0 h 4034"/>
                  <a:gd name="T65" fmla="*/ 2400 w 2400"/>
                  <a:gd name="T66" fmla="*/ 4034 h 40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0" h="4034">
                    <a:moveTo>
                      <a:pt x="1200" y="27"/>
                    </a:moveTo>
                    <a:cubicBezTo>
                      <a:pt x="867" y="27"/>
                      <a:pt x="400" y="20"/>
                      <a:pt x="200" y="27"/>
                    </a:cubicBezTo>
                    <a:cubicBezTo>
                      <a:pt x="0" y="34"/>
                      <a:pt x="0" y="0"/>
                      <a:pt x="0" y="67"/>
                    </a:cubicBezTo>
                    <a:cubicBezTo>
                      <a:pt x="0" y="134"/>
                      <a:pt x="167" y="100"/>
                      <a:pt x="200" y="427"/>
                    </a:cubicBezTo>
                    <a:cubicBezTo>
                      <a:pt x="233" y="754"/>
                      <a:pt x="200" y="1494"/>
                      <a:pt x="200" y="2027"/>
                    </a:cubicBezTo>
                    <a:cubicBezTo>
                      <a:pt x="200" y="2560"/>
                      <a:pt x="190" y="3327"/>
                      <a:pt x="200" y="3627"/>
                    </a:cubicBezTo>
                    <a:cubicBezTo>
                      <a:pt x="210" y="3927"/>
                      <a:pt x="223" y="3767"/>
                      <a:pt x="260" y="3827"/>
                    </a:cubicBezTo>
                    <a:cubicBezTo>
                      <a:pt x="297" y="3887"/>
                      <a:pt x="363" y="3954"/>
                      <a:pt x="420" y="3987"/>
                    </a:cubicBezTo>
                    <a:cubicBezTo>
                      <a:pt x="477" y="4020"/>
                      <a:pt x="537" y="4020"/>
                      <a:pt x="600" y="4027"/>
                    </a:cubicBezTo>
                    <a:cubicBezTo>
                      <a:pt x="663" y="4034"/>
                      <a:pt x="700" y="4027"/>
                      <a:pt x="800" y="4027"/>
                    </a:cubicBezTo>
                    <a:cubicBezTo>
                      <a:pt x="900" y="4027"/>
                      <a:pt x="1067" y="4027"/>
                      <a:pt x="1200" y="4027"/>
                    </a:cubicBezTo>
                    <a:cubicBezTo>
                      <a:pt x="1333" y="4027"/>
                      <a:pt x="1500" y="4027"/>
                      <a:pt x="1600" y="4027"/>
                    </a:cubicBezTo>
                    <a:cubicBezTo>
                      <a:pt x="1700" y="4027"/>
                      <a:pt x="1737" y="4034"/>
                      <a:pt x="1800" y="4027"/>
                    </a:cubicBezTo>
                    <a:cubicBezTo>
                      <a:pt x="1863" y="4020"/>
                      <a:pt x="1923" y="4020"/>
                      <a:pt x="1980" y="3987"/>
                    </a:cubicBezTo>
                    <a:cubicBezTo>
                      <a:pt x="2037" y="3954"/>
                      <a:pt x="2103" y="3887"/>
                      <a:pt x="2140" y="3827"/>
                    </a:cubicBezTo>
                    <a:cubicBezTo>
                      <a:pt x="2177" y="3767"/>
                      <a:pt x="2190" y="3927"/>
                      <a:pt x="2200" y="3627"/>
                    </a:cubicBezTo>
                    <a:cubicBezTo>
                      <a:pt x="2210" y="3327"/>
                      <a:pt x="2200" y="2560"/>
                      <a:pt x="2200" y="2027"/>
                    </a:cubicBezTo>
                    <a:cubicBezTo>
                      <a:pt x="2200" y="1494"/>
                      <a:pt x="2167" y="754"/>
                      <a:pt x="2200" y="427"/>
                    </a:cubicBezTo>
                    <a:cubicBezTo>
                      <a:pt x="2233" y="100"/>
                      <a:pt x="2400" y="134"/>
                      <a:pt x="2400" y="67"/>
                    </a:cubicBezTo>
                    <a:cubicBezTo>
                      <a:pt x="2400" y="0"/>
                      <a:pt x="2400" y="34"/>
                      <a:pt x="2200" y="27"/>
                    </a:cubicBezTo>
                    <a:cubicBezTo>
                      <a:pt x="2000" y="20"/>
                      <a:pt x="1533" y="27"/>
                      <a:pt x="1200" y="27"/>
                    </a:cubicBezTo>
                    <a:close/>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grpSp>
            <p:nvGrpSpPr>
              <p:cNvPr id="10304" name="Group 60"/>
              <p:cNvGrpSpPr/>
              <p:nvPr/>
            </p:nvGrpSpPr>
            <p:grpSpPr bwMode="auto">
              <a:xfrm>
                <a:off x="94" y="225"/>
                <a:ext cx="588" cy="720"/>
                <a:chOff x="0" y="0"/>
                <a:chExt cx="1690" cy="624"/>
              </a:xfrm>
            </p:grpSpPr>
            <p:sp>
              <p:nvSpPr>
                <p:cNvPr id="10305" name="Rectangle 104" descr="横虚线"/>
                <p:cNvSpPr>
                  <a:spLocks noChangeArrowheads="1"/>
                </p:cNvSpPr>
                <p:nvPr/>
              </p:nvSpPr>
              <p:spPr bwMode="auto">
                <a:xfrm>
                  <a:off x="41" y="50"/>
                  <a:ext cx="1629" cy="574"/>
                </a:xfrm>
                <a:prstGeom prst="rect">
                  <a:avLst/>
                </a:prstGeom>
                <a:blipFill dpi="0" rotWithShape="0">
                  <a:blip r:embed="rId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Times New Roman" pitchFamily="18" charset="0"/>
                    <a:ea typeface="华文楷体" pitchFamily="2" charset="-122"/>
                  </a:endParaRPr>
                </a:p>
              </p:txBody>
            </p:sp>
            <p:sp>
              <p:nvSpPr>
                <p:cNvPr id="10306" name="Line 105"/>
                <p:cNvSpPr>
                  <a:spLocks noChangeShapeType="1"/>
                </p:cNvSpPr>
                <p:nvPr/>
              </p:nvSpPr>
              <p:spPr bwMode="auto">
                <a:xfrm>
                  <a:off x="0" y="0"/>
                  <a:ext cx="169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0257" name="Group 63"/>
            <p:cNvGrpSpPr/>
            <p:nvPr/>
          </p:nvGrpSpPr>
          <p:grpSpPr bwMode="auto">
            <a:xfrm>
              <a:off x="154" y="0"/>
              <a:ext cx="466" cy="2172"/>
              <a:chOff x="0" y="0"/>
              <a:chExt cx="466" cy="2172"/>
            </a:xfrm>
          </p:grpSpPr>
          <p:grpSp>
            <p:nvGrpSpPr>
              <p:cNvPr id="10258" name="Group 64"/>
              <p:cNvGrpSpPr/>
              <p:nvPr/>
            </p:nvGrpSpPr>
            <p:grpSpPr bwMode="auto">
              <a:xfrm>
                <a:off x="74" y="0"/>
                <a:ext cx="234" cy="1386"/>
                <a:chOff x="0" y="0"/>
                <a:chExt cx="325" cy="3367"/>
              </a:xfrm>
            </p:grpSpPr>
            <p:grpSp>
              <p:nvGrpSpPr>
                <p:cNvPr id="10263" name="Group 65"/>
                <p:cNvGrpSpPr/>
                <p:nvPr/>
              </p:nvGrpSpPr>
              <p:grpSpPr bwMode="auto">
                <a:xfrm>
                  <a:off x="0" y="0"/>
                  <a:ext cx="325" cy="3367"/>
                  <a:chOff x="0" y="0"/>
                  <a:chExt cx="325" cy="3367"/>
                </a:xfrm>
              </p:grpSpPr>
              <p:grpSp>
                <p:nvGrpSpPr>
                  <p:cNvPr id="10290" name="Group 66"/>
                  <p:cNvGrpSpPr/>
                  <p:nvPr/>
                </p:nvGrpSpPr>
                <p:grpSpPr bwMode="auto">
                  <a:xfrm>
                    <a:off x="0" y="373"/>
                    <a:ext cx="325" cy="2994"/>
                    <a:chOff x="0" y="0"/>
                    <a:chExt cx="325" cy="2994"/>
                  </a:xfrm>
                </p:grpSpPr>
                <p:grpSp>
                  <p:nvGrpSpPr>
                    <p:cNvPr id="10293" name="Group 67"/>
                    <p:cNvGrpSpPr>
                      <a:grpSpLocks noChangeAspect="1"/>
                    </p:cNvGrpSpPr>
                    <p:nvPr/>
                  </p:nvGrpSpPr>
                  <p:grpSpPr bwMode="auto">
                    <a:xfrm>
                      <a:off x="35" y="1992"/>
                      <a:ext cx="260" cy="1002"/>
                      <a:chOff x="0" y="0"/>
                      <a:chExt cx="577" cy="2222"/>
                    </a:xfrm>
                  </p:grpSpPr>
                  <p:sp>
                    <p:nvSpPr>
                      <p:cNvPr id="10301" name="Arc 111"/>
                      <p:cNvSpPr>
                        <a:spLocks noChangeAspect="1"/>
                      </p:cNvSpPr>
                      <p:nvPr/>
                    </p:nvSpPr>
                    <p:spPr bwMode="auto">
                      <a:xfrm>
                        <a:off x="0" y="1645"/>
                        <a:ext cx="577" cy="577"/>
                      </a:xfrm>
                      <a:custGeom>
                        <a:avLst/>
                        <a:gdLst>
                          <a:gd name="T0" fmla="*/ 0 w 43200"/>
                          <a:gd name="T1" fmla="*/ 0 h 43200"/>
                          <a:gd name="T2" fmla="*/ 0 w 43200"/>
                          <a:gd name="T3" fmla="*/ 0 h 43200"/>
                          <a:gd name="T4" fmla="*/ 0 w 43200"/>
                          <a:gd name="T5" fmla="*/ 0 h 43200"/>
                          <a:gd name="T6" fmla="*/ 0 w 43200"/>
                          <a:gd name="T7" fmla="*/ 0 h 43200"/>
                          <a:gd name="T8" fmla="*/ 0 w 43200"/>
                          <a:gd name="T9" fmla="*/ 0 h 43200"/>
                          <a:gd name="T10" fmla="*/ 0 w 43200"/>
                          <a:gd name="T11" fmla="*/ 0 h 43200"/>
                          <a:gd name="T12" fmla="*/ 0 w 43200"/>
                          <a:gd name="T13" fmla="*/ 0 h 43200"/>
                          <a:gd name="T14" fmla="*/ 0 w 43200"/>
                          <a:gd name="T15" fmla="*/ 0 h 43200"/>
                          <a:gd name="T16" fmla="*/ 0 w 43200"/>
                          <a:gd name="T17" fmla="*/ 0 h 43200"/>
                          <a:gd name="T18" fmla="*/ 0 w 43200"/>
                          <a:gd name="T19" fmla="*/ 0 h 43200"/>
                          <a:gd name="T20" fmla="*/ 0 w 43200"/>
                          <a:gd name="T21" fmla="*/ 0 h 43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200"/>
                          <a:gd name="T34" fmla="*/ 0 h 43200"/>
                          <a:gd name="T35" fmla="*/ 43200 w 43200"/>
                          <a:gd name="T36" fmla="*/ 43200 h 432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21177"/>
                              <a:pt x="12" y="20754"/>
                              <a:pt x="37" y="20332"/>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21177"/>
                              <a:pt x="12" y="20754"/>
                              <a:pt x="37" y="20332"/>
                            </a:cubicBezTo>
                            <a:lnTo>
                              <a:pt x="21600" y="21600"/>
                            </a:lnTo>
                            <a:close/>
                          </a:path>
                        </a:pathLst>
                      </a:custGeom>
                      <a:noFill/>
                      <a:ln w="19050">
                        <a:solidFill>
                          <a:srgbClr val="000000"/>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sp>
                    <p:nvSpPr>
                      <p:cNvPr id="10302" name="Line 112"/>
                      <p:cNvSpPr>
                        <a:spLocks noChangeAspect="1" noChangeShapeType="1"/>
                      </p:cNvSpPr>
                      <p:nvPr/>
                    </p:nvSpPr>
                    <p:spPr bwMode="auto">
                      <a:xfrm>
                        <a:off x="299" y="0"/>
                        <a:ext cx="0" cy="164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0294" name="Group 70"/>
                    <p:cNvGrpSpPr/>
                    <p:nvPr/>
                  </p:nvGrpSpPr>
                  <p:grpSpPr bwMode="auto">
                    <a:xfrm>
                      <a:off x="0" y="0"/>
                      <a:ext cx="325" cy="1992"/>
                      <a:chOff x="0" y="0"/>
                      <a:chExt cx="196" cy="1992"/>
                    </a:xfrm>
                  </p:grpSpPr>
                  <p:sp>
                    <p:nvSpPr>
                      <p:cNvPr id="10295" name="Arc 114"/>
                      <p:cNvSpPr/>
                      <p:nvPr/>
                    </p:nvSpPr>
                    <p:spPr bwMode="auto">
                      <a:xfrm rot="5400000" flipV="1">
                        <a:off x="49" y="1846"/>
                        <a:ext cx="102" cy="190"/>
                      </a:xfrm>
                      <a:custGeom>
                        <a:avLst/>
                        <a:gdLst>
                          <a:gd name="T0" fmla="*/ 0 w 22050"/>
                          <a:gd name="T1" fmla="*/ 0 h 43200"/>
                          <a:gd name="T2" fmla="*/ 0 w 22050"/>
                          <a:gd name="T3" fmla="*/ 0 h 43200"/>
                          <a:gd name="T4" fmla="*/ 0 w 22050"/>
                          <a:gd name="T5" fmla="*/ 0 h 43200"/>
                          <a:gd name="T6" fmla="*/ 0 w 22050"/>
                          <a:gd name="T7" fmla="*/ 0 h 43200"/>
                          <a:gd name="T8" fmla="*/ 0 w 22050"/>
                          <a:gd name="T9" fmla="*/ 0 h 43200"/>
                          <a:gd name="T10" fmla="*/ 0 w 22050"/>
                          <a:gd name="T11" fmla="*/ 0 h 43200"/>
                          <a:gd name="T12" fmla="*/ 0 w 22050"/>
                          <a:gd name="T13" fmla="*/ 0 h 43200"/>
                          <a:gd name="T14" fmla="*/ 0 w 22050"/>
                          <a:gd name="T15" fmla="*/ 0 h 43200"/>
                          <a:gd name="T16" fmla="*/ 0 w 22050"/>
                          <a:gd name="T17" fmla="*/ 0 h 43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50"/>
                          <a:gd name="T28" fmla="*/ 0 h 43200"/>
                          <a:gd name="T29" fmla="*/ 22050 w 22050"/>
                          <a:gd name="T30" fmla="*/ 43200 h 43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50" h="43200" fill="none" extrusionOk="0">
                            <a:moveTo>
                              <a:pt x="449" y="0"/>
                            </a:moveTo>
                            <a:cubicBezTo>
                              <a:pt x="12379" y="0"/>
                              <a:pt x="22050" y="9670"/>
                              <a:pt x="22050" y="21600"/>
                            </a:cubicBezTo>
                            <a:cubicBezTo>
                              <a:pt x="22050" y="33529"/>
                              <a:pt x="12379" y="43200"/>
                              <a:pt x="450" y="43200"/>
                            </a:cubicBezTo>
                            <a:cubicBezTo>
                              <a:pt x="299" y="43200"/>
                              <a:pt x="149" y="43198"/>
                              <a:pt x="-1" y="43195"/>
                            </a:cubicBezTo>
                          </a:path>
                          <a:path w="22050" h="43200" stroke="0" extrusionOk="0">
                            <a:moveTo>
                              <a:pt x="449" y="0"/>
                            </a:moveTo>
                            <a:cubicBezTo>
                              <a:pt x="12379" y="0"/>
                              <a:pt x="22050" y="9670"/>
                              <a:pt x="22050" y="21600"/>
                            </a:cubicBezTo>
                            <a:cubicBezTo>
                              <a:pt x="22050" y="33529"/>
                              <a:pt x="12379" y="43200"/>
                              <a:pt x="450" y="43200"/>
                            </a:cubicBezTo>
                            <a:cubicBezTo>
                              <a:pt x="299" y="43200"/>
                              <a:pt x="149" y="43198"/>
                              <a:pt x="-1" y="43195"/>
                            </a:cubicBezTo>
                            <a:lnTo>
                              <a:pt x="450" y="21600"/>
                            </a:lnTo>
                            <a:close/>
                          </a:path>
                        </a:pathLst>
                      </a:custGeom>
                      <a:noFill/>
                      <a:ln w="12700">
                        <a:solidFill>
                          <a:srgbClr val="000000"/>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grpSp>
                    <p:nvGrpSpPr>
                      <p:cNvPr id="10296" name="Group 72"/>
                      <p:cNvGrpSpPr/>
                      <p:nvPr/>
                    </p:nvGrpSpPr>
                    <p:grpSpPr bwMode="auto">
                      <a:xfrm>
                        <a:off x="0" y="0"/>
                        <a:ext cx="196" cy="1919"/>
                        <a:chOff x="0" y="0"/>
                        <a:chExt cx="196" cy="1919"/>
                      </a:xfrm>
                    </p:grpSpPr>
                    <p:grpSp>
                      <p:nvGrpSpPr>
                        <p:cNvPr id="10297" name="Group 73"/>
                        <p:cNvGrpSpPr/>
                        <p:nvPr/>
                      </p:nvGrpSpPr>
                      <p:grpSpPr bwMode="auto">
                        <a:xfrm>
                          <a:off x="0" y="97"/>
                          <a:ext cx="190" cy="1822"/>
                          <a:chOff x="0" y="0"/>
                          <a:chExt cx="210" cy="2040"/>
                        </a:xfrm>
                      </p:grpSpPr>
                      <p:sp>
                        <p:nvSpPr>
                          <p:cNvPr id="10299" name="Line 117"/>
                          <p:cNvSpPr>
                            <a:spLocks noChangeShapeType="1"/>
                          </p:cNvSpPr>
                          <p:nvPr/>
                        </p:nvSpPr>
                        <p:spPr bwMode="auto">
                          <a:xfrm>
                            <a:off x="0" y="0"/>
                            <a:ext cx="0" cy="2040"/>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00" name="Line 118"/>
                          <p:cNvSpPr>
                            <a:spLocks noChangeShapeType="1"/>
                          </p:cNvSpPr>
                          <p:nvPr/>
                        </p:nvSpPr>
                        <p:spPr bwMode="auto">
                          <a:xfrm>
                            <a:off x="210" y="0"/>
                            <a:ext cx="0" cy="2040"/>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10298" name="Arc 119"/>
                        <p:cNvSpPr/>
                        <p:nvPr/>
                      </p:nvSpPr>
                      <p:spPr bwMode="auto">
                        <a:xfrm rot="-5400000">
                          <a:off x="50" y="-44"/>
                          <a:ext cx="102" cy="190"/>
                        </a:xfrm>
                        <a:custGeom>
                          <a:avLst/>
                          <a:gdLst>
                            <a:gd name="T0" fmla="*/ 0 w 22050"/>
                            <a:gd name="T1" fmla="*/ 0 h 43200"/>
                            <a:gd name="T2" fmla="*/ 0 w 22050"/>
                            <a:gd name="T3" fmla="*/ 0 h 43200"/>
                            <a:gd name="T4" fmla="*/ 0 w 22050"/>
                            <a:gd name="T5" fmla="*/ 0 h 43200"/>
                            <a:gd name="T6" fmla="*/ 0 w 22050"/>
                            <a:gd name="T7" fmla="*/ 0 h 43200"/>
                            <a:gd name="T8" fmla="*/ 0 w 22050"/>
                            <a:gd name="T9" fmla="*/ 0 h 43200"/>
                            <a:gd name="T10" fmla="*/ 0 w 22050"/>
                            <a:gd name="T11" fmla="*/ 0 h 43200"/>
                            <a:gd name="T12" fmla="*/ 0 w 22050"/>
                            <a:gd name="T13" fmla="*/ 0 h 43200"/>
                            <a:gd name="T14" fmla="*/ 0 w 22050"/>
                            <a:gd name="T15" fmla="*/ 0 h 43200"/>
                            <a:gd name="T16" fmla="*/ 0 w 22050"/>
                            <a:gd name="T17" fmla="*/ 0 h 43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50"/>
                            <a:gd name="T28" fmla="*/ 0 h 43200"/>
                            <a:gd name="T29" fmla="*/ 22050 w 22050"/>
                            <a:gd name="T30" fmla="*/ 43200 h 43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50" h="43200" fill="none" extrusionOk="0">
                              <a:moveTo>
                                <a:pt x="449" y="0"/>
                              </a:moveTo>
                              <a:cubicBezTo>
                                <a:pt x="12379" y="0"/>
                                <a:pt x="22050" y="9670"/>
                                <a:pt x="22050" y="21600"/>
                              </a:cubicBezTo>
                              <a:cubicBezTo>
                                <a:pt x="22050" y="33529"/>
                                <a:pt x="12379" y="43200"/>
                                <a:pt x="450" y="43200"/>
                              </a:cubicBezTo>
                              <a:cubicBezTo>
                                <a:pt x="299" y="43200"/>
                                <a:pt x="149" y="43198"/>
                                <a:pt x="-1" y="43195"/>
                              </a:cubicBezTo>
                            </a:path>
                            <a:path w="22050" h="43200" stroke="0" extrusionOk="0">
                              <a:moveTo>
                                <a:pt x="449" y="0"/>
                              </a:moveTo>
                              <a:cubicBezTo>
                                <a:pt x="12379" y="0"/>
                                <a:pt x="22050" y="9670"/>
                                <a:pt x="22050" y="21600"/>
                              </a:cubicBezTo>
                              <a:cubicBezTo>
                                <a:pt x="22050" y="33529"/>
                                <a:pt x="12379" y="43200"/>
                                <a:pt x="450" y="43200"/>
                              </a:cubicBezTo>
                              <a:cubicBezTo>
                                <a:pt x="299" y="43200"/>
                                <a:pt x="149" y="43198"/>
                                <a:pt x="-1" y="43195"/>
                              </a:cubicBezTo>
                              <a:lnTo>
                                <a:pt x="450" y="21600"/>
                              </a:lnTo>
                              <a:close/>
                            </a:path>
                          </a:pathLst>
                        </a:custGeom>
                        <a:noFill/>
                        <a:ln w="12700">
                          <a:solidFill>
                            <a:srgbClr val="000000"/>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grpSp>
                </p:grpSp>
              </p:grpSp>
              <p:sp>
                <p:nvSpPr>
                  <p:cNvPr id="10291" name="Oval 120"/>
                  <p:cNvSpPr>
                    <a:spLocks noChangeAspect="1" noChangeArrowheads="1"/>
                  </p:cNvSpPr>
                  <p:nvPr/>
                </p:nvSpPr>
                <p:spPr bwMode="auto">
                  <a:xfrm>
                    <a:off x="20" y="0"/>
                    <a:ext cx="283" cy="283"/>
                  </a:xfrm>
                  <a:prstGeom prst="ellipse">
                    <a:avLst/>
                  </a:prstGeom>
                  <a:solidFill>
                    <a:srgbClr val="FFFFFF"/>
                  </a:solidFill>
                  <a:ln w="38100" cmpd="dbl">
                    <a:solidFill>
                      <a:srgbClr val="000000"/>
                    </a:solidFill>
                    <a:round/>
                  </a:ln>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Times New Roman" pitchFamily="18" charset="0"/>
                      <a:ea typeface="华文楷体" pitchFamily="2" charset="-122"/>
                    </a:endParaRPr>
                  </a:p>
                </p:txBody>
              </p:sp>
              <p:sp>
                <p:nvSpPr>
                  <p:cNvPr id="10292" name="Line 121"/>
                  <p:cNvSpPr>
                    <a:spLocks noChangeAspect="1" noChangeShapeType="1"/>
                  </p:cNvSpPr>
                  <p:nvPr/>
                </p:nvSpPr>
                <p:spPr bwMode="auto">
                  <a:xfrm>
                    <a:off x="169" y="263"/>
                    <a:ext cx="1" cy="113"/>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0264" name="Group 79"/>
                <p:cNvGrpSpPr/>
                <p:nvPr/>
              </p:nvGrpSpPr>
              <p:grpSpPr bwMode="auto">
                <a:xfrm>
                  <a:off x="75" y="528"/>
                  <a:ext cx="215" cy="1764"/>
                  <a:chOff x="0" y="0"/>
                  <a:chExt cx="362" cy="1764"/>
                </a:xfrm>
              </p:grpSpPr>
              <p:sp>
                <p:nvSpPr>
                  <p:cNvPr id="10265" name="Rectangle 123"/>
                  <p:cNvSpPr>
                    <a:spLocks noChangeArrowheads="1"/>
                  </p:cNvSpPr>
                  <p:nvPr/>
                </p:nvSpPr>
                <p:spPr bwMode="auto">
                  <a:xfrm>
                    <a:off x="123" y="0"/>
                    <a:ext cx="91" cy="1764"/>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Times New Roman" pitchFamily="18" charset="0"/>
                      <a:ea typeface="华文楷体" pitchFamily="2" charset="-122"/>
                    </a:endParaRPr>
                  </a:p>
                </p:txBody>
              </p:sp>
              <p:grpSp>
                <p:nvGrpSpPr>
                  <p:cNvPr id="10266" name="Group 81"/>
                  <p:cNvGrpSpPr/>
                  <p:nvPr/>
                </p:nvGrpSpPr>
                <p:grpSpPr bwMode="auto">
                  <a:xfrm rot="5400000">
                    <a:off x="-575" y="805"/>
                    <a:ext cx="1731" cy="142"/>
                    <a:chOff x="0" y="0"/>
                    <a:chExt cx="1600" cy="240"/>
                  </a:xfrm>
                </p:grpSpPr>
                <p:sp>
                  <p:nvSpPr>
                    <p:cNvPr id="10279" name="Line 125"/>
                    <p:cNvSpPr>
                      <a:spLocks noChangeShapeType="1"/>
                    </p:cNvSpPr>
                    <p:nvPr/>
                  </p:nvSpPr>
                  <p:spPr bwMode="auto">
                    <a:xfrm>
                      <a:off x="0" y="0"/>
                      <a:ext cx="0" cy="24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80" name="Line 126"/>
                    <p:cNvSpPr>
                      <a:spLocks noChangeShapeType="1"/>
                    </p:cNvSpPr>
                    <p:nvPr/>
                  </p:nvSpPr>
                  <p:spPr bwMode="auto">
                    <a:xfrm>
                      <a:off x="160" y="120"/>
                      <a:ext cx="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81" name="Line 127"/>
                    <p:cNvSpPr>
                      <a:spLocks noChangeShapeType="1"/>
                    </p:cNvSpPr>
                    <p:nvPr/>
                  </p:nvSpPr>
                  <p:spPr bwMode="auto">
                    <a:xfrm>
                      <a:off x="320" y="120"/>
                      <a:ext cx="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82" name="Line 128"/>
                    <p:cNvSpPr>
                      <a:spLocks noChangeShapeType="1"/>
                    </p:cNvSpPr>
                    <p:nvPr/>
                  </p:nvSpPr>
                  <p:spPr bwMode="auto">
                    <a:xfrm>
                      <a:off x="480" y="120"/>
                      <a:ext cx="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83" name="Line 129"/>
                    <p:cNvSpPr>
                      <a:spLocks noChangeShapeType="1"/>
                    </p:cNvSpPr>
                    <p:nvPr/>
                  </p:nvSpPr>
                  <p:spPr bwMode="auto">
                    <a:xfrm>
                      <a:off x="640" y="120"/>
                      <a:ext cx="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84" name="Line 130"/>
                    <p:cNvSpPr>
                      <a:spLocks noChangeShapeType="1"/>
                    </p:cNvSpPr>
                    <p:nvPr/>
                  </p:nvSpPr>
                  <p:spPr bwMode="auto">
                    <a:xfrm>
                      <a:off x="800" y="60"/>
                      <a:ext cx="0" cy="18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85" name="Line 131"/>
                    <p:cNvSpPr>
                      <a:spLocks noChangeShapeType="1"/>
                    </p:cNvSpPr>
                    <p:nvPr/>
                  </p:nvSpPr>
                  <p:spPr bwMode="auto">
                    <a:xfrm>
                      <a:off x="960" y="120"/>
                      <a:ext cx="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86" name="Line 132"/>
                    <p:cNvSpPr>
                      <a:spLocks noChangeShapeType="1"/>
                    </p:cNvSpPr>
                    <p:nvPr/>
                  </p:nvSpPr>
                  <p:spPr bwMode="auto">
                    <a:xfrm>
                      <a:off x="1120" y="120"/>
                      <a:ext cx="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87" name="Line 133"/>
                    <p:cNvSpPr>
                      <a:spLocks noChangeShapeType="1"/>
                    </p:cNvSpPr>
                    <p:nvPr/>
                  </p:nvSpPr>
                  <p:spPr bwMode="auto">
                    <a:xfrm>
                      <a:off x="1280" y="120"/>
                      <a:ext cx="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88" name="Line 134"/>
                    <p:cNvSpPr>
                      <a:spLocks noChangeShapeType="1"/>
                    </p:cNvSpPr>
                    <p:nvPr/>
                  </p:nvSpPr>
                  <p:spPr bwMode="auto">
                    <a:xfrm>
                      <a:off x="1440" y="120"/>
                      <a:ext cx="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89" name="Line 135"/>
                    <p:cNvSpPr>
                      <a:spLocks noChangeShapeType="1"/>
                    </p:cNvSpPr>
                    <p:nvPr/>
                  </p:nvSpPr>
                  <p:spPr bwMode="auto">
                    <a:xfrm>
                      <a:off x="1600" y="0"/>
                      <a:ext cx="0" cy="24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0267" name="Group 93"/>
                  <p:cNvGrpSpPr/>
                  <p:nvPr/>
                </p:nvGrpSpPr>
                <p:grpSpPr bwMode="auto">
                  <a:xfrm rot="16200000" flipH="1">
                    <a:off x="-795" y="805"/>
                    <a:ext cx="1731" cy="142"/>
                    <a:chOff x="0" y="0"/>
                    <a:chExt cx="1600" cy="240"/>
                  </a:xfrm>
                </p:grpSpPr>
                <p:sp>
                  <p:nvSpPr>
                    <p:cNvPr id="10268" name="Line 137"/>
                    <p:cNvSpPr>
                      <a:spLocks noChangeShapeType="1"/>
                    </p:cNvSpPr>
                    <p:nvPr/>
                  </p:nvSpPr>
                  <p:spPr bwMode="auto">
                    <a:xfrm>
                      <a:off x="0" y="0"/>
                      <a:ext cx="0" cy="24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69" name="Line 138"/>
                    <p:cNvSpPr>
                      <a:spLocks noChangeShapeType="1"/>
                    </p:cNvSpPr>
                    <p:nvPr/>
                  </p:nvSpPr>
                  <p:spPr bwMode="auto">
                    <a:xfrm>
                      <a:off x="160" y="120"/>
                      <a:ext cx="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70" name="Line 139"/>
                    <p:cNvSpPr>
                      <a:spLocks noChangeShapeType="1"/>
                    </p:cNvSpPr>
                    <p:nvPr/>
                  </p:nvSpPr>
                  <p:spPr bwMode="auto">
                    <a:xfrm>
                      <a:off x="320" y="120"/>
                      <a:ext cx="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71" name="Line 140"/>
                    <p:cNvSpPr>
                      <a:spLocks noChangeShapeType="1"/>
                    </p:cNvSpPr>
                    <p:nvPr/>
                  </p:nvSpPr>
                  <p:spPr bwMode="auto">
                    <a:xfrm>
                      <a:off x="480" y="120"/>
                      <a:ext cx="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72" name="Line 141"/>
                    <p:cNvSpPr>
                      <a:spLocks noChangeShapeType="1"/>
                    </p:cNvSpPr>
                    <p:nvPr/>
                  </p:nvSpPr>
                  <p:spPr bwMode="auto">
                    <a:xfrm>
                      <a:off x="640" y="120"/>
                      <a:ext cx="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73" name="Line 142"/>
                    <p:cNvSpPr>
                      <a:spLocks noChangeShapeType="1"/>
                    </p:cNvSpPr>
                    <p:nvPr/>
                  </p:nvSpPr>
                  <p:spPr bwMode="auto">
                    <a:xfrm>
                      <a:off x="800" y="60"/>
                      <a:ext cx="0" cy="18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74" name="Line 143"/>
                    <p:cNvSpPr>
                      <a:spLocks noChangeShapeType="1"/>
                    </p:cNvSpPr>
                    <p:nvPr/>
                  </p:nvSpPr>
                  <p:spPr bwMode="auto">
                    <a:xfrm>
                      <a:off x="960" y="120"/>
                      <a:ext cx="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75" name="Line 144"/>
                    <p:cNvSpPr>
                      <a:spLocks noChangeShapeType="1"/>
                    </p:cNvSpPr>
                    <p:nvPr/>
                  </p:nvSpPr>
                  <p:spPr bwMode="auto">
                    <a:xfrm>
                      <a:off x="1120" y="120"/>
                      <a:ext cx="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76" name="Line 145"/>
                    <p:cNvSpPr>
                      <a:spLocks noChangeShapeType="1"/>
                    </p:cNvSpPr>
                    <p:nvPr/>
                  </p:nvSpPr>
                  <p:spPr bwMode="auto">
                    <a:xfrm>
                      <a:off x="1280" y="120"/>
                      <a:ext cx="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77" name="Line 146"/>
                    <p:cNvSpPr>
                      <a:spLocks noChangeShapeType="1"/>
                    </p:cNvSpPr>
                    <p:nvPr/>
                  </p:nvSpPr>
                  <p:spPr bwMode="auto">
                    <a:xfrm>
                      <a:off x="1440" y="120"/>
                      <a:ext cx="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78" name="Line 147"/>
                    <p:cNvSpPr>
                      <a:spLocks noChangeShapeType="1"/>
                    </p:cNvSpPr>
                    <p:nvPr/>
                  </p:nvSpPr>
                  <p:spPr bwMode="auto">
                    <a:xfrm>
                      <a:off x="1600" y="0"/>
                      <a:ext cx="0" cy="24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grpSp>
          <p:grpSp>
            <p:nvGrpSpPr>
              <p:cNvPr id="10259" name="Group 105"/>
              <p:cNvGrpSpPr/>
              <p:nvPr/>
            </p:nvGrpSpPr>
            <p:grpSpPr bwMode="auto">
              <a:xfrm>
                <a:off x="0" y="1722"/>
                <a:ext cx="466" cy="450"/>
                <a:chOff x="0" y="0"/>
                <a:chExt cx="466" cy="450"/>
              </a:xfrm>
            </p:grpSpPr>
            <p:sp>
              <p:nvSpPr>
                <p:cNvPr id="10261" name="Freeform 149" descr="栎木"/>
                <p:cNvSpPr/>
                <p:nvPr/>
              </p:nvSpPr>
              <p:spPr bwMode="auto">
                <a:xfrm>
                  <a:off x="114" y="93"/>
                  <a:ext cx="263" cy="263"/>
                </a:xfrm>
                <a:custGeom>
                  <a:avLst/>
                  <a:gdLst>
                    <a:gd name="T0" fmla="*/ 0 w 400"/>
                    <a:gd name="T1" fmla="*/ 0 h 400"/>
                    <a:gd name="T2" fmla="*/ 114 w 400"/>
                    <a:gd name="T3" fmla="*/ 0 h 400"/>
                    <a:gd name="T4" fmla="*/ 114 w 400"/>
                    <a:gd name="T5" fmla="*/ 114 h 400"/>
                    <a:gd name="T6" fmla="*/ 0 w 400"/>
                    <a:gd name="T7" fmla="*/ 114 h 400"/>
                    <a:gd name="T8" fmla="*/ 0 w 400"/>
                    <a:gd name="T9" fmla="*/ 0 h 400"/>
                    <a:gd name="T10" fmla="*/ 0 60000 65536"/>
                    <a:gd name="T11" fmla="*/ 0 60000 65536"/>
                    <a:gd name="T12" fmla="*/ 0 60000 65536"/>
                    <a:gd name="T13" fmla="*/ 0 60000 65536"/>
                    <a:gd name="T14" fmla="*/ 0 60000 65536"/>
                    <a:gd name="T15" fmla="*/ 0 w 400"/>
                    <a:gd name="T16" fmla="*/ 0 h 400"/>
                    <a:gd name="T17" fmla="*/ 400 w 400"/>
                    <a:gd name="T18" fmla="*/ 400 h 400"/>
                  </a:gdLst>
                  <a:ahLst/>
                  <a:cxnLst>
                    <a:cxn ang="T10">
                      <a:pos x="T0" y="T1"/>
                    </a:cxn>
                    <a:cxn ang="T11">
                      <a:pos x="T2" y="T3"/>
                    </a:cxn>
                    <a:cxn ang="T12">
                      <a:pos x="T4" y="T5"/>
                    </a:cxn>
                    <a:cxn ang="T13">
                      <a:pos x="T6" y="T7"/>
                    </a:cxn>
                    <a:cxn ang="T14">
                      <a:pos x="T8" y="T9"/>
                    </a:cxn>
                  </a:cxnLst>
                  <a:rect l="T15" t="T16" r="T17" b="T18"/>
                  <a:pathLst>
                    <a:path w="400" h="400">
                      <a:moveTo>
                        <a:pt x="0" y="0"/>
                      </a:moveTo>
                      <a:lnTo>
                        <a:pt x="400" y="0"/>
                      </a:lnTo>
                      <a:lnTo>
                        <a:pt x="400" y="400"/>
                      </a:lnTo>
                      <a:lnTo>
                        <a:pt x="0" y="400"/>
                      </a:lnTo>
                      <a:lnTo>
                        <a:pt x="0" y="0"/>
                      </a:lnTo>
                      <a:close/>
                    </a:path>
                  </a:pathLst>
                </a:custGeom>
                <a:blipFill dpi="0" rotWithShape="0">
                  <a:blip r:embed="rId2"/>
                  <a:srcRect/>
                  <a:tile tx="0" ty="0" sx="100000" sy="100000" flip="none" algn="tl"/>
                </a:blipFill>
                <a:ln w="9525">
                  <a:solidFill>
                    <a:srgbClr val="000000"/>
                  </a:solidFill>
                  <a:round/>
                </a:ln>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sp>
              <p:nvSpPr>
                <p:cNvPr id="10262" name="Text Box 150"/>
                <p:cNvSpPr txBox="1">
                  <a:spLocks noChangeArrowheads="1"/>
                </p:cNvSpPr>
                <p:nvPr/>
              </p:nvSpPr>
              <p:spPr bwMode="auto">
                <a:xfrm>
                  <a:off x="0" y="0"/>
                  <a:ext cx="466"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just" eaLnBrk="1" hangingPunct="1"/>
                  <a:r>
                    <a:rPr lang="en-US" altLang="zh-CN" sz="1000" b="1">
                      <a:latin typeface="Times New Roman" pitchFamily="18" charset="0"/>
                      <a:ea typeface="华文楷体" pitchFamily="2" charset="-122"/>
                    </a:rPr>
                    <a:t>B</a:t>
                  </a:r>
                  <a:endParaRPr lang="en-US" altLang="zh-CN" sz="2400">
                    <a:latin typeface="Times New Roman" pitchFamily="18" charset="0"/>
                    <a:ea typeface="华文楷体" pitchFamily="2" charset="-122"/>
                  </a:endParaRPr>
                </a:p>
              </p:txBody>
            </p:sp>
          </p:grpSp>
          <p:sp>
            <p:nvSpPr>
              <p:cNvPr id="10260" name="Line 151"/>
              <p:cNvSpPr>
                <a:spLocks noChangeShapeType="1"/>
              </p:cNvSpPr>
              <p:nvPr/>
            </p:nvSpPr>
            <p:spPr bwMode="auto">
              <a:xfrm>
                <a:off x="194" y="1365"/>
                <a:ext cx="14" cy="48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sp>
        <p:nvSpPr>
          <p:cNvPr id="220269" name="Rectangle 109"/>
          <p:cNvSpPr>
            <a:spLocks noChangeArrowheads="1"/>
          </p:cNvSpPr>
          <p:nvPr/>
        </p:nvSpPr>
        <p:spPr bwMode="auto">
          <a:xfrm>
            <a:off x="5343525" y="4376738"/>
            <a:ext cx="449263" cy="314325"/>
          </a:xfrm>
          <a:prstGeom prst="rect">
            <a:avLst/>
          </a:prstGeom>
          <a:solidFill>
            <a:schemeClr val="accent1"/>
          </a:solidFill>
          <a:ln w="9525">
            <a:solidFill>
              <a:schemeClr val="tx1"/>
            </a:solidFill>
            <a:miter lim="800000"/>
          </a:ln>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Times New Roman" pitchFamily="18" charset="0"/>
              <a:ea typeface="华文楷体" pitchFamily="2" charset="-122"/>
            </a:endParaRPr>
          </a:p>
        </p:txBody>
      </p:sp>
      <p:sp>
        <p:nvSpPr>
          <p:cNvPr id="220270" name="Rectangle 110"/>
          <p:cNvSpPr>
            <a:spLocks noChangeArrowheads="1"/>
          </p:cNvSpPr>
          <p:nvPr/>
        </p:nvSpPr>
        <p:spPr bwMode="auto">
          <a:xfrm>
            <a:off x="3246698" y="4362081"/>
            <a:ext cx="431800" cy="647700"/>
          </a:xfrm>
          <a:prstGeom prst="rect">
            <a:avLst/>
          </a:prstGeom>
          <a:gradFill rotWithShape="1">
            <a:gsLst>
              <a:gs pos="0">
                <a:schemeClr val="bg1"/>
              </a:gs>
              <a:gs pos="50000">
                <a:schemeClr val="bg1">
                  <a:gamma/>
                  <a:shade val="46275"/>
                  <a:invGamma/>
                </a:schemeClr>
              </a:gs>
              <a:gs pos="100000">
                <a:schemeClr val="bg1"/>
              </a:gs>
            </a:gsLst>
            <a:lin ang="0" scaled="1"/>
          </a:gradFill>
          <a:ln w="28575" algn="ctr">
            <a:solidFill>
              <a:schemeClr val="tx1"/>
            </a:solidFill>
            <a:miter lim="800000"/>
          </a:ln>
          <a:effectLst/>
        </p:spPr>
        <p:txBody>
          <a:bodyPr wrap="none" anchor="ctr">
            <a:spAutoFit/>
          </a:bodyPr>
          <a:lstStyle/>
          <a:p>
            <a:pPr>
              <a:defRPr/>
            </a:pPr>
            <a:endParaRPr lang="zh-CN" altLang="en-US">
              <a:ea typeface="+mn-ea"/>
            </a:endParaRPr>
          </a:p>
        </p:txBody>
      </p:sp>
      <p:sp>
        <p:nvSpPr>
          <p:cNvPr id="220271" name="Rectangle 111"/>
          <p:cNvSpPr>
            <a:spLocks noChangeArrowheads="1"/>
          </p:cNvSpPr>
          <p:nvPr/>
        </p:nvSpPr>
        <p:spPr bwMode="auto">
          <a:xfrm>
            <a:off x="5337175" y="4371975"/>
            <a:ext cx="449263" cy="585788"/>
          </a:xfrm>
          <a:prstGeom prst="rect">
            <a:avLst/>
          </a:prstGeom>
          <a:gradFill rotWithShape="1">
            <a:gsLst>
              <a:gs pos="0">
                <a:srgbClr val="FFFF99"/>
              </a:gs>
              <a:gs pos="50000">
                <a:srgbClr val="767647"/>
              </a:gs>
              <a:gs pos="100000">
                <a:srgbClr val="FFFF99"/>
              </a:gs>
            </a:gsLst>
            <a:lin ang="0" scaled="1"/>
          </a:gradFill>
          <a:ln w="28575" algn="ctr">
            <a:solidFill>
              <a:schemeClr val="tx1"/>
            </a:solidFill>
            <a:miter lim="800000"/>
          </a:ln>
        </p:spPr>
        <p:txBody>
          <a:bodyPr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pic>
        <p:nvPicPr>
          <p:cNvPr id="220272" name="Picture 112" descr="测力计"/>
          <p:cNvPicPr>
            <a:picLocks noChangeAspect="1" noChangeArrowheads="1"/>
          </p:cNvPicPr>
          <p:nvPr/>
        </p:nvPicPr>
        <p:blipFill>
          <a:blip r:embed="rId3">
            <a:extLst>
              <a:ext uri="{28A0092B-C50C-407E-A947-70E740481C1C}">
                <a14:useLocalDpi xmlns:a14="http://schemas.microsoft.com/office/drawing/2010/main" val="0"/>
              </a:ext>
            </a:extLst>
          </a:blip>
          <a:srcRect l="9421" t="2367" b="7428"/>
          <a:stretch>
            <a:fillRect/>
          </a:stretch>
        </p:blipFill>
        <p:spPr bwMode="auto">
          <a:xfrm>
            <a:off x="3021273" y="2203081"/>
            <a:ext cx="8699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274" name="Picture 114" descr="测力计"/>
          <p:cNvPicPr>
            <a:picLocks noChangeAspect="1" noChangeArrowheads="1"/>
          </p:cNvPicPr>
          <p:nvPr/>
        </p:nvPicPr>
        <p:blipFill>
          <a:blip r:embed="rId3">
            <a:extLst>
              <a:ext uri="{28A0092B-C50C-407E-A947-70E740481C1C}">
                <a14:useLocalDpi xmlns:a14="http://schemas.microsoft.com/office/drawing/2010/main" val="0"/>
              </a:ext>
            </a:extLst>
          </a:blip>
          <a:srcRect l="9421" t="2367" b="7428"/>
          <a:stretch>
            <a:fillRect/>
          </a:stretch>
        </p:blipFill>
        <p:spPr bwMode="auto">
          <a:xfrm>
            <a:off x="5081588" y="2179638"/>
            <a:ext cx="8699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3" name="直接连接符 112"/>
          <p:cNvCxnSpPr/>
          <p:nvPr/>
        </p:nvCxnSpPr>
        <p:spPr bwMode="auto">
          <a:xfrm>
            <a:off x="3307023" y="3269881"/>
            <a:ext cx="177800" cy="1587"/>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14" name="直接连接符 113"/>
          <p:cNvCxnSpPr/>
          <p:nvPr/>
        </p:nvCxnSpPr>
        <p:spPr bwMode="auto">
          <a:xfrm>
            <a:off x="5372100" y="3233738"/>
            <a:ext cx="177800" cy="1587"/>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15" name="Text Box 17"/>
          <p:cNvSpPr txBox="1">
            <a:spLocks noChangeArrowheads="1"/>
          </p:cNvSpPr>
          <p:nvPr/>
        </p:nvSpPr>
        <p:spPr bwMode="auto">
          <a:xfrm>
            <a:off x="2971800" y="5233988"/>
            <a:ext cx="81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400" b="1">
                <a:latin typeface="Times New Roman" pitchFamily="18" charset="0"/>
                <a:ea typeface="华文楷体" pitchFamily="2" charset="-122"/>
              </a:rPr>
              <a:t>清水</a:t>
            </a:r>
          </a:p>
        </p:txBody>
      </p:sp>
      <p:sp>
        <p:nvSpPr>
          <p:cNvPr id="116" name="Text Box 17"/>
          <p:cNvSpPr txBox="1">
            <a:spLocks noChangeArrowheads="1"/>
          </p:cNvSpPr>
          <p:nvPr/>
        </p:nvSpPr>
        <p:spPr bwMode="auto">
          <a:xfrm>
            <a:off x="5060950" y="5233988"/>
            <a:ext cx="81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400" b="1">
                <a:latin typeface="Times New Roman" pitchFamily="18" charset="0"/>
                <a:ea typeface="华文楷体" pitchFamily="2" charset="-122"/>
              </a:rPr>
              <a:t>清水</a:t>
            </a:r>
          </a:p>
        </p:txBody>
      </p:sp>
      <p:sp>
        <p:nvSpPr>
          <p:cNvPr id="117" name="Text Box 6"/>
          <p:cNvSpPr txBox="1">
            <a:spLocks noChangeArrowheads="1"/>
          </p:cNvSpPr>
          <p:nvPr/>
        </p:nvSpPr>
        <p:spPr bwMode="auto">
          <a:xfrm>
            <a:off x="2305050" y="1517650"/>
            <a:ext cx="4511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2800" b="1" dirty="0">
                <a:solidFill>
                  <a:srgbClr val="FF0000"/>
                </a:solidFill>
                <a:latin typeface="Times New Roman" pitchFamily="18" charset="0"/>
                <a:ea typeface="华文楷体" pitchFamily="2" charset="-122"/>
              </a:rPr>
              <a:t>浮力可能与物体的密度有关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fill="hold"/>
                                        <p:tgtEl>
                                          <p:spTgt spid="117"/>
                                        </p:tgtEl>
                                        <p:attrNameLst>
                                          <p:attrName>ppt_x</p:attrName>
                                        </p:attrNameLst>
                                      </p:cBhvr>
                                      <p:tavLst>
                                        <p:tav tm="0">
                                          <p:val>
                                            <p:strVal val="#ppt_x"/>
                                          </p:val>
                                        </p:tav>
                                        <p:tav tm="100000">
                                          <p:val>
                                            <p:strVal val="#ppt_x"/>
                                          </p:val>
                                        </p:tav>
                                      </p:tavLst>
                                    </p:anim>
                                    <p:anim calcmode="lin" valueType="num">
                                      <p:cBhvr additive="base">
                                        <p:cTn id="8"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0269"/>
                                        </p:tgtEl>
                                        <p:attrNameLst>
                                          <p:attrName>style.visibility</p:attrName>
                                        </p:attrNameLst>
                                      </p:cBhvr>
                                      <p:to>
                                        <p:strVal val="visible"/>
                                      </p:to>
                                    </p:set>
                                    <p:anim calcmode="lin" valueType="num">
                                      <p:cBhvr additive="base">
                                        <p:cTn id="21" dur="500" fill="hold"/>
                                        <p:tgtEl>
                                          <p:spTgt spid="220269"/>
                                        </p:tgtEl>
                                        <p:attrNameLst>
                                          <p:attrName>ppt_x</p:attrName>
                                        </p:attrNameLst>
                                      </p:cBhvr>
                                      <p:tavLst>
                                        <p:tav tm="0">
                                          <p:val>
                                            <p:strVal val="#ppt_x"/>
                                          </p:val>
                                        </p:tav>
                                        <p:tav tm="100000">
                                          <p:val>
                                            <p:strVal val="#ppt_x"/>
                                          </p:val>
                                        </p:tav>
                                      </p:tavLst>
                                    </p:anim>
                                    <p:anim calcmode="lin" valueType="num">
                                      <p:cBhvr additive="base">
                                        <p:cTn id="22" dur="500" fill="hold"/>
                                        <p:tgtEl>
                                          <p:spTgt spid="22026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20270"/>
                                        </p:tgtEl>
                                        <p:attrNameLst>
                                          <p:attrName>style.visibility</p:attrName>
                                        </p:attrNameLst>
                                      </p:cBhvr>
                                      <p:to>
                                        <p:strVal val="visible"/>
                                      </p:to>
                                    </p:set>
                                    <p:anim calcmode="lin" valueType="num">
                                      <p:cBhvr additive="base">
                                        <p:cTn id="25" dur="500" fill="hold"/>
                                        <p:tgtEl>
                                          <p:spTgt spid="220270"/>
                                        </p:tgtEl>
                                        <p:attrNameLst>
                                          <p:attrName>ppt_x</p:attrName>
                                        </p:attrNameLst>
                                      </p:cBhvr>
                                      <p:tavLst>
                                        <p:tav tm="0">
                                          <p:val>
                                            <p:strVal val="#ppt_x"/>
                                          </p:val>
                                        </p:tav>
                                        <p:tav tm="100000">
                                          <p:val>
                                            <p:strVal val="#ppt_x"/>
                                          </p:val>
                                        </p:tav>
                                      </p:tavLst>
                                    </p:anim>
                                    <p:anim calcmode="lin" valueType="num">
                                      <p:cBhvr additive="base">
                                        <p:cTn id="26" dur="500" fill="hold"/>
                                        <p:tgtEl>
                                          <p:spTgt spid="22027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20271"/>
                                        </p:tgtEl>
                                        <p:attrNameLst>
                                          <p:attrName>style.visibility</p:attrName>
                                        </p:attrNameLst>
                                      </p:cBhvr>
                                      <p:to>
                                        <p:strVal val="visible"/>
                                      </p:to>
                                    </p:set>
                                    <p:anim calcmode="lin" valueType="num">
                                      <p:cBhvr additive="base">
                                        <p:cTn id="29" dur="500" fill="hold"/>
                                        <p:tgtEl>
                                          <p:spTgt spid="220271"/>
                                        </p:tgtEl>
                                        <p:attrNameLst>
                                          <p:attrName>ppt_x</p:attrName>
                                        </p:attrNameLst>
                                      </p:cBhvr>
                                      <p:tavLst>
                                        <p:tav tm="0">
                                          <p:val>
                                            <p:strVal val="#ppt_x"/>
                                          </p:val>
                                        </p:tav>
                                        <p:tav tm="100000">
                                          <p:val>
                                            <p:strVal val="#ppt_x"/>
                                          </p:val>
                                        </p:tav>
                                      </p:tavLst>
                                    </p:anim>
                                    <p:anim calcmode="lin" valueType="num">
                                      <p:cBhvr additive="base">
                                        <p:cTn id="30" dur="500" fill="hold"/>
                                        <p:tgtEl>
                                          <p:spTgt spid="22027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20272"/>
                                        </p:tgtEl>
                                        <p:attrNameLst>
                                          <p:attrName>style.visibility</p:attrName>
                                        </p:attrNameLst>
                                      </p:cBhvr>
                                      <p:to>
                                        <p:strVal val="visible"/>
                                      </p:to>
                                    </p:set>
                                    <p:anim calcmode="lin" valueType="num">
                                      <p:cBhvr additive="base">
                                        <p:cTn id="33" dur="500" fill="hold"/>
                                        <p:tgtEl>
                                          <p:spTgt spid="220272"/>
                                        </p:tgtEl>
                                        <p:attrNameLst>
                                          <p:attrName>ppt_x</p:attrName>
                                        </p:attrNameLst>
                                      </p:cBhvr>
                                      <p:tavLst>
                                        <p:tav tm="0">
                                          <p:val>
                                            <p:strVal val="#ppt_x"/>
                                          </p:val>
                                        </p:tav>
                                        <p:tav tm="100000">
                                          <p:val>
                                            <p:strVal val="#ppt_x"/>
                                          </p:val>
                                        </p:tav>
                                      </p:tavLst>
                                    </p:anim>
                                    <p:anim calcmode="lin" valueType="num">
                                      <p:cBhvr additive="base">
                                        <p:cTn id="34" dur="500" fill="hold"/>
                                        <p:tgtEl>
                                          <p:spTgt spid="22027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20274"/>
                                        </p:tgtEl>
                                        <p:attrNameLst>
                                          <p:attrName>style.visibility</p:attrName>
                                        </p:attrNameLst>
                                      </p:cBhvr>
                                      <p:to>
                                        <p:strVal val="visible"/>
                                      </p:to>
                                    </p:set>
                                    <p:anim calcmode="lin" valueType="num">
                                      <p:cBhvr additive="base">
                                        <p:cTn id="37" dur="500" fill="hold"/>
                                        <p:tgtEl>
                                          <p:spTgt spid="220274"/>
                                        </p:tgtEl>
                                        <p:attrNameLst>
                                          <p:attrName>ppt_x</p:attrName>
                                        </p:attrNameLst>
                                      </p:cBhvr>
                                      <p:tavLst>
                                        <p:tav tm="0">
                                          <p:val>
                                            <p:strVal val="#ppt_x"/>
                                          </p:val>
                                        </p:tav>
                                        <p:tav tm="100000">
                                          <p:val>
                                            <p:strVal val="#ppt_x"/>
                                          </p:val>
                                        </p:tav>
                                      </p:tavLst>
                                    </p:anim>
                                    <p:anim calcmode="lin" valueType="num">
                                      <p:cBhvr additive="base">
                                        <p:cTn id="38" dur="500" fill="hold"/>
                                        <p:tgtEl>
                                          <p:spTgt spid="22027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3"/>
                                        </p:tgtEl>
                                        <p:attrNameLst>
                                          <p:attrName>style.visibility</p:attrName>
                                        </p:attrNameLst>
                                      </p:cBhvr>
                                      <p:to>
                                        <p:strVal val="visible"/>
                                      </p:to>
                                    </p:set>
                                    <p:anim calcmode="lin" valueType="num">
                                      <p:cBhvr additive="base">
                                        <p:cTn id="41" dur="500" fill="hold"/>
                                        <p:tgtEl>
                                          <p:spTgt spid="113"/>
                                        </p:tgtEl>
                                        <p:attrNameLst>
                                          <p:attrName>ppt_x</p:attrName>
                                        </p:attrNameLst>
                                      </p:cBhvr>
                                      <p:tavLst>
                                        <p:tav tm="0">
                                          <p:val>
                                            <p:strVal val="#ppt_x"/>
                                          </p:val>
                                        </p:tav>
                                        <p:tav tm="100000">
                                          <p:val>
                                            <p:strVal val="#ppt_x"/>
                                          </p:val>
                                        </p:tav>
                                      </p:tavLst>
                                    </p:anim>
                                    <p:anim calcmode="lin" valueType="num">
                                      <p:cBhvr additive="base">
                                        <p:cTn id="42" dur="500" fill="hold"/>
                                        <p:tgtEl>
                                          <p:spTgt spid="11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14"/>
                                        </p:tgtEl>
                                        <p:attrNameLst>
                                          <p:attrName>style.visibility</p:attrName>
                                        </p:attrNameLst>
                                      </p:cBhvr>
                                      <p:to>
                                        <p:strVal val="visible"/>
                                      </p:to>
                                    </p:set>
                                    <p:anim calcmode="lin" valueType="num">
                                      <p:cBhvr additive="base">
                                        <p:cTn id="45" dur="500" fill="hold"/>
                                        <p:tgtEl>
                                          <p:spTgt spid="114"/>
                                        </p:tgtEl>
                                        <p:attrNameLst>
                                          <p:attrName>ppt_x</p:attrName>
                                        </p:attrNameLst>
                                      </p:cBhvr>
                                      <p:tavLst>
                                        <p:tav tm="0">
                                          <p:val>
                                            <p:strVal val="#ppt_x"/>
                                          </p:val>
                                        </p:tav>
                                        <p:tav tm="100000">
                                          <p:val>
                                            <p:strVal val="#ppt_x"/>
                                          </p:val>
                                        </p:tav>
                                      </p:tavLst>
                                    </p:anim>
                                    <p:anim calcmode="lin" valueType="num">
                                      <p:cBhvr additive="base">
                                        <p:cTn id="46" dur="500" fill="hold"/>
                                        <p:tgtEl>
                                          <p:spTgt spid="1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15"/>
                                        </p:tgtEl>
                                        <p:attrNameLst>
                                          <p:attrName>style.visibility</p:attrName>
                                        </p:attrNameLst>
                                      </p:cBhvr>
                                      <p:to>
                                        <p:strVal val="visible"/>
                                      </p:to>
                                    </p:set>
                                    <p:anim calcmode="lin" valueType="num">
                                      <p:cBhvr additive="base">
                                        <p:cTn id="49" dur="500" fill="hold"/>
                                        <p:tgtEl>
                                          <p:spTgt spid="115"/>
                                        </p:tgtEl>
                                        <p:attrNameLst>
                                          <p:attrName>ppt_x</p:attrName>
                                        </p:attrNameLst>
                                      </p:cBhvr>
                                      <p:tavLst>
                                        <p:tav tm="0">
                                          <p:val>
                                            <p:strVal val="#ppt_x"/>
                                          </p:val>
                                        </p:tav>
                                        <p:tav tm="100000">
                                          <p:val>
                                            <p:strVal val="#ppt_x"/>
                                          </p:val>
                                        </p:tav>
                                      </p:tavLst>
                                    </p:anim>
                                    <p:anim calcmode="lin" valueType="num">
                                      <p:cBhvr additive="base">
                                        <p:cTn id="50" dur="500" fill="hold"/>
                                        <p:tgtEl>
                                          <p:spTgt spid="11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16"/>
                                        </p:tgtEl>
                                        <p:attrNameLst>
                                          <p:attrName>style.visibility</p:attrName>
                                        </p:attrNameLst>
                                      </p:cBhvr>
                                      <p:to>
                                        <p:strVal val="visible"/>
                                      </p:to>
                                    </p:set>
                                    <p:anim calcmode="lin" valueType="num">
                                      <p:cBhvr additive="base">
                                        <p:cTn id="53" dur="500" fill="hold"/>
                                        <p:tgtEl>
                                          <p:spTgt spid="116"/>
                                        </p:tgtEl>
                                        <p:attrNameLst>
                                          <p:attrName>ppt_x</p:attrName>
                                        </p:attrNameLst>
                                      </p:cBhvr>
                                      <p:tavLst>
                                        <p:tav tm="0">
                                          <p:val>
                                            <p:strVal val="#ppt_x"/>
                                          </p:val>
                                        </p:tav>
                                        <p:tav tm="100000">
                                          <p:val>
                                            <p:strVal val="#ppt_x"/>
                                          </p:val>
                                        </p:tav>
                                      </p:tavLst>
                                    </p:anim>
                                    <p:anim calcmode="lin" valueType="num">
                                      <p:cBhvr additive="base">
                                        <p:cTn id="54"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20163"/>
                                        </p:tgtEl>
                                        <p:attrNameLst>
                                          <p:attrName>style.visibility</p:attrName>
                                        </p:attrNameLst>
                                      </p:cBhvr>
                                      <p:to>
                                        <p:strVal val="visible"/>
                                      </p:to>
                                    </p:set>
                                    <p:anim calcmode="lin" valueType="num">
                                      <p:cBhvr additive="base">
                                        <p:cTn id="59" dur="500" fill="hold"/>
                                        <p:tgtEl>
                                          <p:spTgt spid="220163"/>
                                        </p:tgtEl>
                                        <p:attrNameLst>
                                          <p:attrName>ppt_x</p:attrName>
                                        </p:attrNameLst>
                                      </p:cBhvr>
                                      <p:tavLst>
                                        <p:tav tm="0">
                                          <p:val>
                                            <p:strVal val="#ppt_x"/>
                                          </p:val>
                                        </p:tav>
                                        <p:tav tm="100000">
                                          <p:val>
                                            <p:strVal val="#ppt_x"/>
                                          </p:val>
                                        </p:tav>
                                      </p:tavLst>
                                    </p:anim>
                                    <p:anim calcmode="lin" valueType="num">
                                      <p:cBhvr additive="base">
                                        <p:cTn id="60" dur="500" fill="hold"/>
                                        <p:tgtEl>
                                          <p:spTgt spid="220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p:bldP spid="220269" grpId="0" animBg="1"/>
      <p:bldP spid="220270" grpId="0" animBg="1"/>
      <p:bldP spid="220271" grpId="0" animBg="1"/>
      <p:bldP spid="115" grpId="0"/>
      <p:bldP spid="116" grpId="0"/>
      <p:bldP spid="1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97088" y="2687638"/>
            <a:ext cx="409575"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10"/>
          <p:cNvSpPr txBox="1">
            <a:spLocks noChangeArrowheads="1"/>
          </p:cNvSpPr>
          <p:nvPr/>
        </p:nvSpPr>
        <p:spPr bwMode="auto">
          <a:xfrm>
            <a:off x="704850" y="5962650"/>
            <a:ext cx="7964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2800" b="1">
                <a:latin typeface="Times New Roman" pitchFamily="18" charset="0"/>
                <a:ea typeface="华文楷体" pitchFamily="2" charset="-122"/>
              </a:rPr>
              <a:t>结论：浮力的大小跟</a:t>
            </a:r>
            <a:r>
              <a:rPr lang="zh-CN" altLang="en-US" sz="2800" b="1">
                <a:solidFill>
                  <a:srgbClr val="0000CC"/>
                </a:solidFill>
                <a:latin typeface="Times New Roman" pitchFamily="18" charset="0"/>
                <a:ea typeface="华文楷体" pitchFamily="2" charset="-122"/>
              </a:rPr>
              <a:t>物体浸没液体中的深度无关</a:t>
            </a:r>
            <a:r>
              <a:rPr lang="zh-CN" altLang="en-US" sz="2800" b="1">
                <a:solidFill>
                  <a:srgbClr val="000099"/>
                </a:solidFill>
                <a:latin typeface="Times New Roman" pitchFamily="18" charset="0"/>
                <a:ea typeface="华文楷体" pitchFamily="2" charset="-122"/>
              </a:rPr>
              <a:t>。</a:t>
            </a:r>
          </a:p>
        </p:txBody>
      </p:sp>
      <p:sp>
        <p:nvSpPr>
          <p:cNvPr id="11268" name="Text Box 11"/>
          <p:cNvSpPr txBox="1">
            <a:spLocks noChangeArrowheads="1"/>
          </p:cNvSpPr>
          <p:nvPr/>
        </p:nvSpPr>
        <p:spPr bwMode="auto">
          <a:xfrm>
            <a:off x="882650" y="673100"/>
            <a:ext cx="3887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3200" b="1">
                <a:solidFill>
                  <a:srgbClr val="FF0000"/>
                </a:solidFill>
                <a:latin typeface="Times New Roman" pitchFamily="18" charset="0"/>
                <a:ea typeface="华文楷体" pitchFamily="2" charset="-122"/>
              </a:rPr>
              <a:t>设计实验</a:t>
            </a:r>
            <a:r>
              <a:rPr lang="en-US" altLang="zh-CN" sz="3200" b="1">
                <a:solidFill>
                  <a:srgbClr val="FF0000"/>
                </a:solidFill>
                <a:latin typeface="Times New Roman" pitchFamily="18" charset="0"/>
                <a:ea typeface="华文楷体" pitchFamily="2" charset="-122"/>
              </a:rPr>
              <a:t>——</a:t>
            </a:r>
            <a:r>
              <a:rPr lang="zh-CN" altLang="en-US" sz="3200" b="1">
                <a:solidFill>
                  <a:srgbClr val="FF0000"/>
                </a:solidFill>
                <a:latin typeface="Times New Roman" pitchFamily="18" charset="0"/>
                <a:ea typeface="华文楷体" pitchFamily="2" charset="-122"/>
              </a:rPr>
              <a:t>猜想</a:t>
            </a:r>
            <a:r>
              <a:rPr lang="en-US" altLang="zh-CN" sz="3200" b="1">
                <a:solidFill>
                  <a:srgbClr val="FF0000"/>
                </a:solidFill>
                <a:latin typeface="Times New Roman" pitchFamily="18" charset="0"/>
                <a:ea typeface="华文楷体" pitchFamily="2" charset="-122"/>
              </a:rPr>
              <a:t>3</a:t>
            </a:r>
            <a:r>
              <a:rPr lang="zh-CN" altLang="en-US" sz="3200" b="1">
                <a:solidFill>
                  <a:srgbClr val="FF0000"/>
                </a:solidFill>
                <a:latin typeface="Times New Roman" pitchFamily="18" charset="0"/>
                <a:ea typeface="华文楷体" pitchFamily="2" charset="-122"/>
              </a:rPr>
              <a:t>：</a:t>
            </a:r>
          </a:p>
        </p:txBody>
      </p:sp>
      <p:pic>
        <p:nvPicPr>
          <p:cNvPr id="11269" name="Picture 16" descr="测力计"/>
          <p:cNvPicPr>
            <a:picLocks noChangeAspect="1" noChangeArrowheads="1"/>
          </p:cNvPicPr>
          <p:nvPr/>
        </p:nvPicPr>
        <p:blipFill>
          <a:blip r:embed="rId2">
            <a:extLst>
              <a:ext uri="{28A0092B-C50C-407E-A947-70E740481C1C}">
                <a14:useLocalDpi xmlns:a14="http://schemas.microsoft.com/office/drawing/2010/main" val="0"/>
              </a:ext>
            </a:extLst>
          </a:blip>
          <a:srcRect l="9421" t="2367" b="7428"/>
          <a:stretch>
            <a:fillRect/>
          </a:stretch>
        </p:blipFill>
        <p:spPr bwMode="auto">
          <a:xfrm>
            <a:off x="1916113" y="2257425"/>
            <a:ext cx="8699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0" name="Group 20"/>
          <p:cNvGrpSpPr/>
          <p:nvPr/>
        </p:nvGrpSpPr>
        <p:grpSpPr bwMode="auto">
          <a:xfrm>
            <a:off x="1646238" y="3967163"/>
            <a:ext cx="1395412" cy="1439862"/>
            <a:chOff x="0" y="0"/>
            <a:chExt cx="752" cy="966"/>
          </a:xfrm>
        </p:grpSpPr>
        <p:sp>
          <p:nvSpPr>
            <p:cNvPr id="11295" name="xjhxzj17"/>
            <p:cNvSpPr/>
            <p:nvPr/>
          </p:nvSpPr>
          <p:spPr bwMode="auto">
            <a:xfrm>
              <a:off x="0" y="0"/>
              <a:ext cx="752" cy="966"/>
            </a:xfrm>
            <a:custGeom>
              <a:avLst/>
              <a:gdLst>
                <a:gd name="T0" fmla="*/ 37 w 2400"/>
                <a:gd name="T1" fmla="*/ 0 h 4034"/>
                <a:gd name="T2" fmla="*/ 6 w 2400"/>
                <a:gd name="T3" fmla="*/ 0 h 4034"/>
                <a:gd name="T4" fmla="*/ 0 w 2400"/>
                <a:gd name="T5" fmla="*/ 1 h 4034"/>
                <a:gd name="T6" fmla="*/ 6 w 2400"/>
                <a:gd name="T7" fmla="*/ 6 h 4034"/>
                <a:gd name="T8" fmla="*/ 6 w 2400"/>
                <a:gd name="T9" fmla="*/ 28 h 4034"/>
                <a:gd name="T10" fmla="*/ 6 w 2400"/>
                <a:gd name="T11" fmla="*/ 50 h 4034"/>
                <a:gd name="T12" fmla="*/ 8 w 2400"/>
                <a:gd name="T13" fmla="*/ 52 h 4034"/>
                <a:gd name="T14" fmla="*/ 13 w 2400"/>
                <a:gd name="T15" fmla="*/ 55 h 4034"/>
                <a:gd name="T16" fmla="*/ 18 w 2400"/>
                <a:gd name="T17" fmla="*/ 55 h 4034"/>
                <a:gd name="T18" fmla="*/ 25 w 2400"/>
                <a:gd name="T19" fmla="*/ 55 h 4034"/>
                <a:gd name="T20" fmla="*/ 37 w 2400"/>
                <a:gd name="T21" fmla="*/ 55 h 4034"/>
                <a:gd name="T22" fmla="*/ 49 w 2400"/>
                <a:gd name="T23" fmla="*/ 55 h 4034"/>
                <a:gd name="T24" fmla="*/ 55 w 2400"/>
                <a:gd name="T25" fmla="*/ 55 h 4034"/>
                <a:gd name="T26" fmla="*/ 61 w 2400"/>
                <a:gd name="T27" fmla="*/ 55 h 4034"/>
                <a:gd name="T28" fmla="*/ 66 w 2400"/>
                <a:gd name="T29" fmla="*/ 52 h 4034"/>
                <a:gd name="T30" fmla="*/ 68 w 2400"/>
                <a:gd name="T31" fmla="*/ 50 h 4034"/>
                <a:gd name="T32" fmla="*/ 68 w 2400"/>
                <a:gd name="T33" fmla="*/ 28 h 4034"/>
                <a:gd name="T34" fmla="*/ 68 w 2400"/>
                <a:gd name="T35" fmla="*/ 6 h 4034"/>
                <a:gd name="T36" fmla="*/ 74 w 2400"/>
                <a:gd name="T37" fmla="*/ 1 h 4034"/>
                <a:gd name="T38" fmla="*/ 68 w 2400"/>
                <a:gd name="T39" fmla="*/ 0 h 4034"/>
                <a:gd name="T40" fmla="*/ 37 w 2400"/>
                <a:gd name="T41" fmla="*/ 0 h 40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0"/>
                <a:gd name="T64" fmla="*/ 0 h 4034"/>
                <a:gd name="T65" fmla="*/ 2400 w 2400"/>
                <a:gd name="T66" fmla="*/ 4034 h 40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0" h="4034">
                  <a:moveTo>
                    <a:pt x="1200" y="27"/>
                  </a:moveTo>
                  <a:cubicBezTo>
                    <a:pt x="867" y="27"/>
                    <a:pt x="400" y="20"/>
                    <a:pt x="200" y="27"/>
                  </a:cubicBezTo>
                  <a:cubicBezTo>
                    <a:pt x="0" y="34"/>
                    <a:pt x="0" y="0"/>
                    <a:pt x="0" y="67"/>
                  </a:cubicBezTo>
                  <a:cubicBezTo>
                    <a:pt x="0" y="134"/>
                    <a:pt x="167" y="100"/>
                    <a:pt x="200" y="427"/>
                  </a:cubicBezTo>
                  <a:cubicBezTo>
                    <a:pt x="233" y="754"/>
                    <a:pt x="200" y="1494"/>
                    <a:pt x="200" y="2027"/>
                  </a:cubicBezTo>
                  <a:cubicBezTo>
                    <a:pt x="200" y="2560"/>
                    <a:pt x="190" y="3327"/>
                    <a:pt x="200" y="3627"/>
                  </a:cubicBezTo>
                  <a:cubicBezTo>
                    <a:pt x="210" y="3927"/>
                    <a:pt x="223" y="3767"/>
                    <a:pt x="260" y="3827"/>
                  </a:cubicBezTo>
                  <a:cubicBezTo>
                    <a:pt x="297" y="3887"/>
                    <a:pt x="363" y="3954"/>
                    <a:pt x="420" y="3987"/>
                  </a:cubicBezTo>
                  <a:cubicBezTo>
                    <a:pt x="477" y="4020"/>
                    <a:pt x="537" y="4020"/>
                    <a:pt x="600" y="4027"/>
                  </a:cubicBezTo>
                  <a:cubicBezTo>
                    <a:pt x="663" y="4034"/>
                    <a:pt x="700" y="4027"/>
                    <a:pt x="800" y="4027"/>
                  </a:cubicBezTo>
                  <a:cubicBezTo>
                    <a:pt x="900" y="4027"/>
                    <a:pt x="1067" y="4027"/>
                    <a:pt x="1200" y="4027"/>
                  </a:cubicBezTo>
                  <a:cubicBezTo>
                    <a:pt x="1333" y="4027"/>
                    <a:pt x="1500" y="4027"/>
                    <a:pt x="1600" y="4027"/>
                  </a:cubicBezTo>
                  <a:cubicBezTo>
                    <a:pt x="1700" y="4027"/>
                    <a:pt x="1737" y="4034"/>
                    <a:pt x="1800" y="4027"/>
                  </a:cubicBezTo>
                  <a:cubicBezTo>
                    <a:pt x="1863" y="4020"/>
                    <a:pt x="1923" y="4020"/>
                    <a:pt x="1980" y="3987"/>
                  </a:cubicBezTo>
                  <a:cubicBezTo>
                    <a:pt x="2037" y="3954"/>
                    <a:pt x="2103" y="3887"/>
                    <a:pt x="2140" y="3827"/>
                  </a:cubicBezTo>
                  <a:cubicBezTo>
                    <a:pt x="2177" y="3767"/>
                    <a:pt x="2190" y="3927"/>
                    <a:pt x="2200" y="3627"/>
                  </a:cubicBezTo>
                  <a:cubicBezTo>
                    <a:pt x="2210" y="3327"/>
                    <a:pt x="2200" y="2560"/>
                    <a:pt x="2200" y="2027"/>
                  </a:cubicBezTo>
                  <a:cubicBezTo>
                    <a:pt x="2200" y="1494"/>
                    <a:pt x="2167" y="754"/>
                    <a:pt x="2200" y="427"/>
                  </a:cubicBezTo>
                  <a:cubicBezTo>
                    <a:pt x="2233" y="100"/>
                    <a:pt x="2400" y="134"/>
                    <a:pt x="2400" y="67"/>
                  </a:cubicBezTo>
                  <a:cubicBezTo>
                    <a:pt x="2400" y="0"/>
                    <a:pt x="2400" y="34"/>
                    <a:pt x="2200" y="27"/>
                  </a:cubicBezTo>
                  <a:cubicBezTo>
                    <a:pt x="2000" y="20"/>
                    <a:pt x="1533" y="27"/>
                    <a:pt x="1200" y="27"/>
                  </a:cubicBezTo>
                  <a:close/>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grpSp>
          <p:nvGrpSpPr>
            <p:cNvPr id="11296" name="Group 22"/>
            <p:cNvGrpSpPr/>
            <p:nvPr/>
          </p:nvGrpSpPr>
          <p:grpSpPr bwMode="auto">
            <a:xfrm>
              <a:off x="94" y="225"/>
              <a:ext cx="588" cy="720"/>
              <a:chOff x="0" y="0"/>
              <a:chExt cx="1690" cy="624"/>
            </a:xfrm>
          </p:grpSpPr>
          <p:sp>
            <p:nvSpPr>
              <p:cNvPr id="11297" name="Rectangle 104" descr="横虚线"/>
              <p:cNvSpPr>
                <a:spLocks noChangeArrowheads="1"/>
              </p:cNvSpPr>
              <p:nvPr/>
            </p:nvSpPr>
            <p:spPr bwMode="auto">
              <a:xfrm>
                <a:off x="41" y="50"/>
                <a:ext cx="1629" cy="57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Times New Roman" pitchFamily="18" charset="0"/>
                  <a:ea typeface="华文楷体" pitchFamily="2" charset="-122"/>
                </a:endParaRPr>
              </a:p>
            </p:txBody>
          </p:sp>
          <p:sp>
            <p:nvSpPr>
              <p:cNvPr id="11298" name="Line 105"/>
              <p:cNvSpPr>
                <a:spLocks noChangeShapeType="1"/>
              </p:cNvSpPr>
              <p:nvPr/>
            </p:nvSpPr>
            <p:spPr bwMode="auto">
              <a:xfrm>
                <a:off x="0" y="0"/>
                <a:ext cx="169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sp>
        <p:nvSpPr>
          <p:cNvPr id="221195" name="Rectangle 11"/>
          <p:cNvSpPr>
            <a:spLocks noChangeArrowheads="1"/>
          </p:cNvSpPr>
          <p:nvPr/>
        </p:nvSpPr>
        <p:spPr bwMode="auto">
          <a:xfrm>
            <a:off x="2051050" y="4327525"/>
            <a:ext cx="431800" cy="647700"/>
          </a:xfrm>
          <a:prstGeom prst="rect">
            <a:avLst/>
          </a:prstGeom>
          <a:gradFill rotWithShape="1">
            <a:gsLst>
              <a:gs pos="0">
                <a:schemeClr val="bg1"/>
              </a:gs>
              <a:gs pos="50000">
                <a:schemeClr val="bg1">
                  <a:gamma/>
                  <a:shade val="46275"/>
                  <a:invGamma/>
                </a:schemeClr>
              </a:gs>
              <a:gs pos="100000">
                <a:schemeClr val="bg1"/>
              </a:gs>
            </a:gsLst>
            <a:lin ang="0" scaled="1"/>
          </a:gradFill>
          <a:ln w="28575" algn="ctr">
            <a:solidFill>
              <a:schemeClr val="tx1"/>
            </a:solidFill>
            <a:miter lim="800000"/>
          </a:ln>
          <a:effectLst/>
        </p:spPr>
        <p:txBody>
          <a:bodyPr wrap="none" anchor="ctr">
            <a:spAutoFit/>
          </a:bodyPr>
          <a:lstStyle/>
          <a:p>
            <a:pPr>
              <a:defRPr/>
            </a:pPr>
            <a:endParaRPr lang="zh-CN" altLang="en-US">
              <a:ea typeface="+mn-ea"/>
            </a:endParaRPr>
          </a:p>
        </p:txBody>
      </p:sp>
      <p:pic>
        <p:nvPicPr>
          <p:cNvPr id="11272" name="Picture 77" descr="测力计"/>
          <p:cNvPicPr>
            <a:picLocks noChangeAspect="1" noChangeArrowheads="1"/>
          </p:cNvPicPr>
          <p:nvPr/>
        </p:nvPicPr>
        <p:blipFill>
          <a:blip r:embed="rId2">
            <a:extLst>
              <a:ext uri="{28A0092B-C50C-407E-A947-70E740481C1C}">
                <a14:useLocalDpi xmlns:a14="http://schemas.microsoft.com/office/drawing/2010/main" val="0"/>
              </a:ext>
            </a:extLst>
          </a:blip>
          <a:srcRect l="9421" t="2367" b="7428"/>
          <a:stretch>
            <a:fillRect/>
          </a:stretch>
        </p:blipFill>
        <p:spPr bwMode="auto">
          <a:xfrm>
            <a:off x="4122738" y="2166938"/>
            <a:ext cx="8699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3" name="Group 78"/>
          <p:cNvGrpSpPr/>
          <p:nvPr/>
        </p:nvGrpSpPr>
        <p:grpSpPr bwMode="auto">
          <a:xfrm>
            <a:off x="3806825" y="3922713"/>
            <a:ext cx="1395413" cy="1439862"/>
            <a:chOff x="0" y="0"/>
            <a:chExt cx="752" cy="966"/>
          </a:xfrm>
        </p:grpSpPr>
        <p:sp>
          <p:nvSpPr>
            <p:cNvPr id="11291" name="xjhxzj17"/>
            <p:cNvSpPr/>
            <p:nvPr/>
          </p:nvSpPr>
          <p:spPr bwMode="auto">
            <a:xfrm>
              <a:off x="0" y="0"/>
              <a:ext cx="752" cy="966"/>
            </a:xfrm>
            <a:custGeom>
              <a:avLst/>
              <a:gdLst>
                <a:gd name="T0" fmla="*/ 37 w 2400"/>
                <a:gd name="T1" fmla="*/ 0 h 4034"/>
                <a:gd name="T2" fmla="*/ 6 w 2400"/>
                <a:gd name="T3" fmla="*/ 0 h 4034"/>
                <a:gd name="T4" fmla="*/ 0 w 2400"/>
                <a:gd name="T5" fmla="*/ 1 h 4034"/>
                <a:gd name="T6" fmla="*/ 6 w 2400"/>
                <a:gd name="T7" fmla="*/ 6 h 4034"/>
                <a:gd name="T8" fmla="*/ 6 w 2400"/>
                <a:gd name="T9" fmla="*/ 28 h 4034"/>
                <a:gd name="T10" fmla="*/ 6 w 2400"/>
                <a:gd name="T11" fmla="*/ 50 h 4034"/>
                <a:gd name="T12" fmla="*/ 8 w 2400"/>
                <a:gd name="T13" fmla="*/ 52 h 4034"/>
                <a:gd name="T14" fmla="*/ 13 w 2400"/>
                <a:gd name="T15" fmla="*/ 55 h 4034"/>
                <a:gd name="T16" fmla="*/ 18 w 2400"/>
                <a:gd name="T17" fmla="*/ 55 h 4034"/>
                <a:gd name="T18" fmla="*/ 25 w 2400"/>
                <a:gd name="T19" fmla="*/ 55 h 4034"/>
                <a:gd name="T20" fmla="*/ 37 w 2400"/>
                <a:gd name="T21" fmla="*/ 55 h 4034"/>
                <a:gd name="T22" fmla="*/ 49 w 2400"/>
                <a:gd name="T23" fmla="*/ 55 h 4034"/>
                <a:gd name="T24" fmla="*/ 55 w 2400"/>
                <a:gd name="T25" fmla="*/ 55 h 4034"/>
                <a:gd name="T26" fmla="*/ 61 w 2400"/>
                <a:gd name="T27" fmla="*/ 55 h 4034"/>
                <a:gd name="T28" fmla="*/ 66 w 2400"/>
                <a:gd name="T29" fmla="*/ 52 h 4034"/>
                <a:gd name="T30" fmla="*/ 68 w 2400"/>
                <a:gd name="T31" fmla="*/ 50 h 4034"/>
                <a:gd name="T32" fmla="*/ 68 w 2400"/>
                <a:gd name="T33" fmla="*/ 28 h 4034"/>
                <a:gd name="T34" fmla="*/ 68 w 2400"/>
                <a:gd name="T35" fmla="*/ 6 h 4034"/>
                <a:gd name="T36" fmla="*/ 74 w 2400"/>
                <a:gd name="T37" fmla="*/ 1 h 4034"/>
                <a:gd name="T38" fmla="*/ 68 w 2400"/>
                <a:gd name="T39" fmla="*/ 0 h 4034"/>
                <a:gd name="T40" fmla="*/ 37 w 2400"/>
                <a:gd name="T41" fmla="*/ 0 h 40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0"/>
                <a:gd name="T64" fmla="*/ 0 h 4034"/>
                <a:gd name="T65" fmla="*/ 2400 w 2400"/>
                <a:gd name="T66" fmla="*/ 4034 h 40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0" h="4034">
                  <a:moveTo>
                    <a:pt x="1200" y="27"/>
                  </a:moveTo>
                  <a:cubicBezTo>
                    <a:pt x="867" y="27"/>
                    <a:pt x="400" y="20"/>
                    <a:pt x="200" y="27"/>
                  </a:cubicBezTo>
                  <a:cubicBezTo>
                    <a:pt x="0" y="34"/>
                    <a:pt x="0" y="0"/>
                    <a:pt x="0" y="67"/>
                  </a:cubicBezTo>
                  <a:cubicBezTo>
                    <a:pt x="0" y="134"/>
                    <a:pt x="167" y="100"/>
                    <a:pt x="200" y="427"/>
                  </a:cubicBezTo>
                  <a:cubicBezTo>
                    <a:pt x="233" y="754"/>
                    <a:pt x="200" y="1494"/>
                    <a:pt x="200" y="2027"/>
                  </a:cubicBezTo>
                  <a:cubicBezTo>
                    <a:pt x="200" y="2560"/>
                    <a:pt x="190" y="3327"/>
                    <a:pt x="200" y="3627"/>
                  </a:cubicBezTo>
                  <a:cubicBezTo>
                    <a:pt x="210" y="3927"/>
                    <a:pt x="223" y="3767"/>
                    <a:pt x="260" y="3827"/>
                  </a:cubicBezTo>
                  <a:cubicBezTo>
                    <a:pt x="297" y="3887"/>
                    <a:pt x="363" y="3954"/>
                    <a:pt x="420" y="3987"/>
                  </a:cubicBezTo>
                  <a:cubicBezTo>
                    <a:pt x="477" y="4020"/>
                    <a:pt x="537" y="4020"/>
                    <a:pt x="600" y="4027"/>
                  </a:cubicBezTo>
                  <a:cubicBezTo>
                    <a:pt x="663" y="4034"/>
                    <a:pt x="700" y="4027"/>
                    <a:pt x="800" y="4027"/>
                  </a:cubicBezTo>
                  <a:cubicBezTo>
                    <a:pt x="900" y="4027"/>
                    <a:pt x="1067" y="4027"/>
                    <a:pt x="1200" y="4027"/>
                  </a:cubicBezTo>
                  <a:cubicBezTo>
                    <a:pt x="1333" y="4027"/>
                    <a:pt x="1500" y="4027"/>
                    <a:pt x="1600" y="4027"/>
                  </a:cubicBezTo>
                  <a:cubicBezTo>
                    <a:pt x="1700" y="4027"/>
                    <a:pt x="1737" y="4034"/>
                    <a:pt x="1800" y="4027"/>
                  </a:cubicBezTo>
                  <a:cubicBezTo>
                    <a:pt x="1863" y="4020"/>
                    <a:pt x="1923" y="4020"/>
                    <a:pt x="1980" y="3987"/>
                  </a:cubicBezTo>
                  <a:cubicBezTo>
                    <a:pt x="2037" y="3954"/>
                    <a:pt x="2103" y="3887"/>
                    <a:pt x="2140" y="3827"/>
                  </a:cubicBezTo>
                  <a:cubicBezTo>
                    <a:pt x="2177" y="3767"/>
                    <a:pt x="2190" y="3927"/>
                    <a:pt x="2200" y="3627"/>
                  </a:cubicBezTo>
                  <a:cubicBezTo>
                    <a:pt x="2210" y="3327"/>
                    <a:pt x="2200" y="2560"/>
                    <a:pt x="2200" y="2027"/>
                  </a:cubicBezTo>
                  <a:cubicBezTo>
                    <a:pt x="2200" y="1494"/>
                    <a:pt x="2167" y="754"/>
                    <a:pt x="2200" y="427"/>
                  </a:cubicBezTo>
                  <a:cubicBezTo>
                    <a:pt x="2233" y="100"/>
                    <a:pt x="2400" y="134"/>
                    <a:pt x="2400" y="67"/>
                  </a:cubicBezTo>
                  <a:cubicBezTo>
                    <a:pt x="2400" y="0"/>
                    <a:pt x="2400" y="34"/>
                    <a:pt x="2200" y="27"/>
                  </a:cubicBezTo>
                  <a:cubicBezTo>
                    <a:pt x="2000" y="20"/>
                    <a:pt x="1533" y="27"/>
                    <a:pt x="1200" y="27"/>
                  </a:cubicBezTo>
                  <a:close/>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grpSp>
          <p:nvGrpSpPr>
            <p:cNvPr id="11292" name="Group 80"/>
            <p:cNvGrpSpPr/>
            <p:nvPr/>
          </p:nvGrpSpPr>
          <p:grpSpPr bwMode="auto">
            <a:xfrm>
              <a:off x="94" y="225"/>
              <a:ext cx="588" cy="720"/>
              <a:chOff x="0" y="0"/>
              <a:chExt cx="1690" cy="624"/>
            </a:xfrm>
          </p:grpSpPr>
          <p:sp>
            <p:nvSpPr>
              <p:cNvPr id="11293" name="Rectangle 104" descr="横虚线"/>
              <p:cNvSpPr>
                <a:spLocks noChangeArrowheads="1"/>
              </p:cNvSpPr>
              <p:nvPr/>
            </p:nvSpPr>
            <p:spPr bwMode="auto">
              <a:xfrm>
                <a:off x="41" y="50"/>
                <a:ext cx="1629" cy="57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Times New Roman" pitchFamily="18" charset="0"/>
                  <a:ea typeface="华文楷体" pitchFamily="2" charset="-122"/>
                </a:endParaRPr>
              </a:p>
            </p:txBody>
          </p:sp>
          <p:sp>
            <p:nvSpPr>
              <p:cNvPr id="11294" name="Line 105"/>
              <p:cNvSpPr>
                <a:spLocks noChangeShapeType="1"/>
              </p:cNvSpPr>
              <p:nvPr/>
            </p:nvSpPr>
            <p:spPr bwMode="auto">
              <a:xfrm>
                <a:off x="0" y="0"/>
                <a:ext cx="169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sp>
        <p:nvSpPr>
          <p:cNvPr id="221267" name="Rectangle 83"/>
          <p:cNvSpPr>
            <a:spLocks noChangeArrowheads="1"/>
          </p:cNvSpPr>
          <p:nvPr/>
        </p:nvSpPr>
        <p:spPr bwMode="auto">
          <a:xfrm>
            <a:off x="4302125" y="4416425"/>
            <a:ext cx="431800" cy="647700"/>
          </a:xfrm>
          <a:prstGeom prst="rect">
            <a:avLst/>
          </a:prstGeom>
          <a:gradFill rotWithShape="1">
            <a:gsLst>
              <a:gs pos="0">
                <a:schemeClr val="bg1"/>
              </a:gs>
              <a:gs pos="50000">
                <a:schemeClr val="bg1">
                  <a:gamma/>
                  <a:shade val="46275"/>
                  <a:invGamma/>
                </a:schemeClr>
              </a:gs>
              <a:gs pos="100000">
                <a:schemeClr val="bg1"/>
              </a:gs>
            </a:gsLst>
            <a:lin ang="0" scaled="1"/>
          </a:gradFill>
          <a:ln w="28575" algn="ctr">
            <a:solidFill>
              <a:schemeClr val="tx1"/>
            </a:solidFill>
            <a:miter lim="800000"/>
          </a:ln>
          <a:effectLst/>
        </p:spPr>
        <p:txBody>
          <a:bodyPr wrap="none" anchor="ctr">
            <a:spAutoFit/>
          </a:bodyPr>
          <a:lstStyle/>
          <a:p>
            <a:pPr>
              <a:defRPr/>
            </a:pPr>
            <a:endParaRPr lang="zh-CN" altLang="en-US">
              <a:ea typeface="+mn-ea"/>
            </a:endParaRPr>
          </a:p>
        </p:txBody>
      </p:sp>
      <p:pic>
        <p:nvPicPr>
          <p:cNvPr id="11275" name="Picture 85" descr="测力计"/>
          <p:cNvPicPr>
            <a:picLocks noChangeAspect="1" noChangeArrowheads="1"/>
          </p:cNvPicPr>
          <p:nvPr/>
        </p:nvPicPr>
        <p:blipFill>
          <a:blip r:embed="rId2">
            <a:extLst>
              <a:ext uri="{28A0092B-C50C-407E-A947-70E740481C1C}">
                <a14:useLocalDpi xmlns:a14="http://schemas.microsoft.com/office/drawing/2010/main" val="0"/>
              </a:ext>
            </a:extLst>
          </a:blip>
          <a:srcRect l="9421" t="2367" b="7428"/>
          <a:stretch>
            <a:fillRect/>
          </a:stretch>
        </p:blipFill>
        <p:spPr bwMode="auto">
          <a:xfrm>
            <a:off x="6327775" y="2166938"/>
            <a:ext cx="8699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6" name="Group 86"/>
          <p:cNvGrpSpPr/>
          <p:nvPr/>
        </p:nvGrpSpPr>
        <p:grpSpPr bwMode="auto">
          <a:xfrm>
            <a:off x="6057900" y="3876675"/>
            <a:ext cx="1395413" cy="1439863"/>
            <a:chOff x="0" y="0"/>
            <a:chExt cx="752" cy="966"/>
          </a:xfrm>
        </p:grpSpPr>
        <p:sp>
          <p:nvSpPr>
            <p:cNvPr id="11287" name="xjhxzj17"/>
            <p:cNvSpPr/>
            <p:nvPr/>
          </p:nvSpPr>
          <p:spPr bwMode="auto">
            <a:xfrm>
              <a:off x="0" y="0"/>
              <a:ext cx="752" cy="966"/>
            </a:xfrm>
            <a:custGeom>
              <a:avLst/>
              <a:gdLst>
                <a:gd name="T0" fmla="*/ 37 w 2400"/>
                <a:gd name="T1" fmla="*/ 0 h 4034"/>
                <a:gd name="T2" fmla="*/ 6 w 2400"/>
                <a:gd name="T3" fmla="*/ 0 h 4034"/>
                <a:gd name="T4" fmla="*/ 0 w 2400"/>
                <a:gd name="T5" fmla="*/ 1 h 4034"/>
                <a:gd name="T6" fmla="*/ 6 w 2400"/>
                <a:gd name="T7" fmla="*/ 6 h 4034"/>
                <a:gd name="T8" fmla="*/ 6 w 2400"/>
                <a:gd name="T9" fmla="*/ 28 h 4034"/>
                <a:gd name="T10" fmla="*/ 6 w 2400"/>
                <a:gd name="T11" fmla="*/ 50 h 4034"/>
                <a:gd name="T12" fmla="*/ 8 w 2400"/>
                <a:gd name="T13" fmla="*/ 52 h 4034"/>
                <a:gd name="T14" fmla="*/ 13 w 2400"/>
                <a:gd name="T15" fmla="*/ 55 h 4034"/>
                <a:gd name="T16" fmla="*/ 18 w 2400"/>
                <a:gd name="T17" fmla="*/ 55 h 4034"/>
                <a:gd name="T18" fmla="*/ 25 w 2400"/>
                <a:gd name="T19" fmla="*/ 55 h 4034"/>
                <a:gd name="T20" fmla="*/ 37 w 2400"/>
                <a:gd name="T21" fmla="*/ 55 h 4034"/>
                <a:gd name="T22" fmla="*/ 49 w 2400"/>
                <a:gd name="T23" fmla="*/ 55 h 4034"/>
                <a:gd name="T24" fmla="*/ 55 w 2400"/>
                <a:gd name="T25" fmla="*/ 55 h 4034"/>
                <a:gd name="T26" fmla="*/ 61 w 2400"/>
                <a:gd name="T27" fmla="*/ 55 h 4034"/>
                <a:gd name="T28" fmla="*/ 66 w 2400"/>
                <a:gd name="T29" fmla="*/ 52 h 4034"/>
                <a:gd name="T30" fmla="*/ 68 w 2400"/>
                <a:gd name="T31" fmla="*/ 50 h 4034"/>
                <a:gd name="T32" fmla="*/ 68 w 2400"/>
                <a:gd name="T33" fmla="*/ 28 h 4034"/>
                <a:gd name="T34" fmla="*/ 68 w 2400"/>
                <a:gd name="T35" fmla="*/ 6 h 4034"/>
                <a:gd name="T36" fmla="*/ 74 w 2400"/>
                <a:gd name="T37" fmla="*/ 1 h 4034"/>
                <a:gd name="T38" fmla="*/ 68 w 2400"/>
                <a:gd name="T39" fmla="*/ 0 h 4034"/>
                <a:gd name="T40" fmla="*/ 37 w 2400"/>
                <a:gd name="T41" fmla="*/ 0 h 40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0"/>
                <a:gd name="T64" fmla="*/ 0 h 4034"/>
                <a:gd name="T65" fmla="*/ 2400 w 2400"/>
                <a:gd name="T66" fmla="*/ 4034 h 40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0" h="4034">
                  <a:moveTo>
                    <a:pt x="1200" y="27"/>
                  </a:moveTo>
                  <a:cubicBezTo>
                    <a:pt x="867" y="27"/>
                    <a:pt x="400" y="20"/>
                    <a:pt x="200" y="27"/>
                  </a:cubicBezTo>
                  <a:cubicBezTo>
                    <a:pt x="0" y="34"/>
                    <a:pt x="0" y="0"/>
                    <a:pt x="0" y="67"/>
                  </a:cubicBezTo>
                  <a:cubicBezTo>
                    <a:pt x="0" y="134"/>
                    <a:pt x="167" y="100"/>
                    <a:pt x="200" y="427"/>
                  </a:cubicBezTo>
                  <a:cubicBezTo>
                    <a:pt x="233" y="754"/>
                    <a:pt x="200" y="1494"/>
                    <a:pt x="200" y="2027"/>
                  </a:cubicBezTo>
                  <a:cubicBezTo>
                    <a:pt x="200" y="2560"/>
                    <a:pt x="190" y="3327"/>
                    <a:pt x="200" y="3627"/>
                  </a:cubicBezTo>
                  <a:cubicBezTo>
                    <a:pt x="210" y="3927"/>
                    <a:pt x="223" y="3767"/>
                    <a:pt x="260" y="3827"/>
                  </a:cubicBezTo>
                  <a:cubicBezTo>
                    <a:pt x="297" y="3887"/>
                    <a:pt x="363" y="3954"/>
                    <a:pt x="420" y="3987"/>
                  </a:cubicBezTo>
                  <a:cubicBezTo>
                    <a:pt x="477" y="4020"/>
                    <a:pt x="537" y="4020"/>
                    <a:pt x="600" y="4027"/>
                  </a:cubicBezTo>
                  <a:cubicBezTo>
                    <a:pt x="663" y="4034"/>
                    <a:pt x="700" y="4027"/>
                    <a:pt x="800" y="4027"/>
                  </a:cubicBezTo>
                  <a:cubicBezTo>
                    <a:pt x="900" y="4027"/>
                    <a:pt x="1067" y="4027"/>
                    <a:pt x="1200" y="4027"/>
                  </a:cubicBezTo>
                  <a:cubicBezTo>
                    <a:pt x="1333" y="4027"/>
                    <a:pt x="1500" y="4027"/>
                    <a:pt x="1600" y="4027"/>
                  </a:cubicBezTo>
                  <a:cubicBezTo>
                    <a:pt x="1700" y="4027"/>
                    <a:pt x="1737" y="4034"/>
                    <a:pt x="1800" y="4027"/>
                  </a:cubicBezTo>
                  <a:cubicBezTo>
                    <a:pt x="1863" y="4020"/>
                    <a:pt x="1923" y="4020"/>
                    <a:pt x="1980" y="3987"/>
                  </a:cubicBezTo>
                  <a:cubicBezTo>
                    <a:pt x="2037" y="3954"/>
                    <a:pt x="2103" y="3887"/>
                    <a:pt x="2140" y="3827"/>
                  </a:cubicBezTo>
                  <a:cubicBezTo>
                    <a:pt x="2177" y="3767"/>
                    <a:pt x="2190" y="3927"/>
                    <a:pt x="2200" y="3627"/>
                  </a:cubicBezTo>
                  <a:cubicBezTo>
                    <a:pt x="2210" y="3327"/>
                    <a:pt x="2200" y="2560"/>
                    <a:pt x="2200" y="2027"/>
                  </a:cubicBezTo>
                  <a:cubicBezTo>
                    <a:pt x="2200" y="1494"/>
                    <a:pt x="2167" y="754"/>
                    <a:pt x="2200" y="427"/>
                  </a:cubicBezTo>
                  <a:cubicBezTo>
                    <a:pt x="2233" y="100"/>
                    <a:pt x="2400" y="134"/>
                    <a:pt x="2400" y="67"/>
                  </a:cubicBezTo>
                  <a:cubicBezTo>
                    <a:pt x="2400" y="0"/>
                    <a:pt x="2400" y="34"/>
                    <a:pt x="2200" y="27"/>
                  </a:cubicBezTo>
                  <a:cubicBezTo>
                    <a:pt x="2000" y="20"/>
                    <a:pt x="1533" y="27"/>
                    <a:pt x="1200" y="27"/>
                  </a:cubicBezTo>
                  <a:close/>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grpSp>
          <p:nvGrpSpPr>
            <p:cNvPr id="11288" name="Group 88"/>
            <p:cNvGrpSpPr/>
            <p:nvPr/>
          </p:nvGrpSpPr>
          <p:grpSpPr bwMode="auto">
            <a:xfrm>
              <a:off x="94" y="225"/>
              <a:ext cx="588" cy="720"/>
              <a:chOff x="0" y="0"/>
              <a:chExt cx="1690" cy="624"/>
            </a:xfrm>
          </p:grpSpPr>
          <p:sp>
            <p:nvSpPr>
              <p:cNvPr id="11289" name="Rectangle 104" descr="横虚线"/>
              <p:cNvSpPr>
                <a:spLocks noChangeArrowheads="1"/>
              </p:cNvSpPr>
              <p:nvPr/>
            </p:nvSpPr>
            <p:spPr bwMode="auto">
              <a:xfrm>
                <a:off x="41" y="50"/>
                <a:ext cx="1629" cy="57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Times New Roman" pitchFamily="18" charset="0"/>
                  <a:ea typeface="华文楷体" pitchFamily="2" charset="-122"/>
                </a:endParaRPr>
              </a:p>
            </p:txBody>
          </p:sp>
          <p:sp>
            <p:nvSpPr>
              <p:cNvPr id="11290" name="Line 105"/>
              <p:cNvSpPr>
                <a:spLocks noChangeShapeType="1"/>
              </p:cNvSpPr>
              <p:nvPr/>
            </p:nvSpPr>
            <p:spPr bwMode="auto">
              <a:xfrm>
                <a:off x="0" y="0"/>
                <a:ext cx="169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sp>
        <p:nvSpPr>
          <p:cNvPr id="221275" name="Rectangle 91"/>
          <p:cNvSpPr>
            <a:spLocks noChangeArrowheads="1"/>
          </p:cNvSpPr>
          <p:nvPr/>
        </p:nvSpPr>
        <p:spPr bwMode="auto">
          <a:xfrm>
            <a:off x="6551613" y="4551363"/>
            <a:ext cx="431800" cy="647700"/>
          </a:xfrm>
          <a:prstGeom prst="rect">
            <a:avLst/>
          </a:prstGeom>
          <a:gradFill rotWithShape="1">
            <a:gsLst>
              <a:gs pos="0">
                <a:schemeClr val="bg1"/>
              </a:gs>
              <a:gs pos="50000">
                <a:schemeClr val="bg1">
                  <a:gamma/>
                  <a:shade val="46275"/>
                  <a:invGamma/>
                </a:schemeClr>
              </a:gs>
              <a:gs pos="100000">
                <a:schemeClr val="bg1"/>
              </a:gs>
            </a:gsLst>
            <a:lin ang="0" scaled="1"/>
          </a:gradFill>
          <a:ln w="28575" algn="ctr">
            <a:solidFill>
              <a:schemeClr val="tx1"/>
            </a:solidFill>
            <a:miter lim="800000"/>
          </a:ln>
          <a:effectLst/>
        </p:spPr>
        <p:txBody>
          <a:bodyPr wrap="none" anchor="ctr">
            <a:spAutoFit/>
          </a:bodyPr>
          <a:lstStyle/>
          <a:p>
            <a:pPr>
              <a:defRPr/>
            </a:pPr>
            <a:endParaRPr lang="zh-CN" altLang="en-US">
              <a:ea typeface="+mn-ea"/>
            </a:endParaRPr>
          </a:p>
        </p:txBody>
      </p:sp>
      <p:sp>
        <p:nvSpPr>
          <p:cNvPr id="11278" name="Line 92"/>
          <p:cNvSpPr>
            <a:spLocks noChangeShapeType="1"/>
          </p:cNvSpPr>
          <p:nvPr/>
        </p:nvSpPr>
        <p:spPr bwMode="auto">
          <a:xfrm>
            <a:off x="4527550" y="3876675"/>
            <a:ext cx="0" cy="53975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79" name="Line 93"/>
          <p:cNvSpPr>
            <a:spLocks noChangeShapeType="1"/>
          </p:cNvSpPr>
          <p:nvPr/>
        </p:nvSpPr>
        <p:spPr bwMode="auto">
          <a:xfrm>
            <a:off x="6732588" y="3876675"/>
            <a:ext cx="0" cy="6746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cxnSp>
        <p:nvCxnSpPr>
          <p:cNvPr id="28" name="直接连接符 27"/>
          <p:cNvCxnSpPr/>
          <p:nvPr/>
        </p:nvCxnSpPr>
        <p:spPr bwMode="auto">
          <a:xfrm>
            <a:off x="2216150" y="3322638"/>
            <a:ext cx="177800" cy="1587"/>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9" name="直接连接符 28"/>
          <p:cNvCxnSpPr/>
          <p:nvPr/>
        </p:nvCxnSpPr>
        <p:spPr bwMode="auto">
          <a:xfrm>
            <a:off x="4394200" y="3233738"/>
            <a:ext cx="177800" cy="1587"/>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0" name="直接连接符 29"/>
          <p:cNvCxnSpPr/>
          <p:nvPr/>
        </p:nvCxnSpPr>
        <p:spPr bwMode="auto">
          <a:xfrm>
            <a:off x="6616700" y="3233738"/>
            <a:ext cx="177800" cy="1587"/>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1283" name="Text Box 17"/>
          <p:cNvSpPr txBox="1">
            <a:spLocks noChangeArrowheads="1"/>
          </p:cNvSpPr>
          <p:nvPr/>
        </p:nvSpPr>
        <p:spPr bwMode="auto">
          <a:xfrm>
            <a:off x="1949450" y="5411788"/>
            <a:ext cx="81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400" b="1">
                <a:latin typeface="Times New Roman" pitchFamily="18" charset="0"/>
                <a:ea typeface="华文楷体" pitchFamily="2" charset="-122"/>
              </a:rPr>
              <a:t>清水</a:t>
            </a:r>
          </a:p>
        </p:txBody>
      </p:sp>
      <p:sp>
        <p:nvSpPr>
          <p:cNvPr id="11284" name="Text Box 17"/>
          <p:cNvSpPr txBox="1">
            <a:spLocks noChangeArrowheads="1"/>
          </p:cNvSpPr>
          <p:nvPr/>
        </p:nvSpPr>
        <p:spPr bwMode="auto">
          <a:xfrm>
            <a:off x="4083050" y="5367338"/>
            <a:ext cx="81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400" b="1">
                <a:latin typeface="Times New Roman" pitchFamily="18" charset="0"/>
                <a:ea typeface="华文楷体" pitchFamily="2" charset="-122"/>
              </a:rPr>
              <a:t>清水</a:t>
            </a:r>
          </a:p>
        </p:txBody>
      </p:sp>
      <p:sp>
        <p:nvSpPr>
          <p:cNvPr id="11285" name="Text Box 17"/>
          <p:cNvSpPr txBox="1">
            <a:spLocks noChangeArrowheads="1"/>
          </p:cNvSpPr>
          <p:nvPr/>
        </p:nvSpPr>
        <p:spPr bwMode="auto">
          <a:xfrm>
            <a:off x="6350000" y="5322888"/>
            <a:ext cx="81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400" b="1">
                <a:latin typeface="Times New Roman" pitchFamily="18" charset="0"/>
                <a:ea typeface="华文楷体" pitchFamily="2" charset="-122"/>
              </a:rPr>
              <a:t>清水</a:t>
            </a:r>
          </a:p>
        </p:txBody>
      </p:sp>
      <p:sp>
        <p:nvSpPr>
          <p:cNvPr id="34" name="Text Box 7"/>
          <p:cNvSpPr txBox="1">
            <a:spLocks noChangeArrowheads="1"/>
          </p:cNvSpPr>
          <p:nvPr/>
        </p:nvSpPr>
        <p:spPr bwMode="auto">
          <a:xfrm>
            <a:off x="1327150" y="1562100"/>
            <a:ext cx="6356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2800" b="1">
                <a:solidFill>
                  <a:srgbClr val="FF0000"/>
                </a:solidFill>
                <a:latin typeface="Times New Roman" pitchFamily="18" charset="0"/>
                <a:ea typeface="华文楷体" pitchFamily="2" charset="-122"/>
              </a:rPr>
              <a:t>浮力可能与物体浸没在液体的深度有关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17" name="Text Box 69"/>
          <p:cNvSpPr txBox="1">
            <a:spLocks noChangeArrowheads="1"/>
          </p:cNvSpPr>
          <p:nvPr/>
        </p:nvSpPr>
        <p:spPr bwMode="auto">
          <a:xfrm>
            <a:off x="6905625" y="5588000"/>
            <a:ext cx="184150" cy="579438"/>
          </a:xfrm>
          <a:prstGeom prst="rect">
            <a:avLst/>
          </a:prstGeom>
          <a:noFill/>
          <a:ln w="28575" algn="ctr">
            <a:noFill/>
            <a:miter lim="800000"/>
          </a:ln>
          <a:effectLst/>
        </p:spPr>
        <p:txBody>
          <a:bodyPr wrap="none">
            <a:spAutoFit/>
          </a:bodyPr>
          <a:lstStyle/>
          <a:p>
            <a:pPr>
              <a:defRPr/>
            </a:pPr>
            <a:endParaRPr kumimoji="1" lang="zh-CN" altLang="en-US" sz="3200" b="1">
              <a:effectLst>
                <a:outerShdw blurRad="38100" dist="38100" dir="2700000" algn="tl">
                  <a:srgbClr val="C0C0C0"/>
                </a:outerShdw>
              </a:effectLst>
              <a:latin typeface="Times New Roman" pitchFamily="18" charset="0"/>
              <a:ea typeface="华文楷体" pitchFamily="2" charset="-122"/>
            </a:endParaRPr>
          </a:p>
        </p:txBody>
      </p:sp>
      <p:sp>
        <p:nvSpPr>
          <p:cNvPr id="12291" name="Text Box 11"/>
          <p:cNvSpPr txBox="1">
            <a:spLocks noChangeArrowheads="1"/>
          </p:cNvSpPr>
          <p:nvPr/>
        </p:nvSpPr>
        <p:spPr bwMode="auto">
          <a:xfrm>
            <a:off x="660400" y="673100"/>
            <a:ext cx="3887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3200" b="1">
                <a:solidFill>
                  <a:srgbClr val="FF0000"/>
                </a:solidFill>
                <a:latin typeface="Times New Roman" pitchFamily="18" charset="0"/>
                <a:ea typeface="华文楷体" pitchFamily="2" charset="-122"/>
              </a:rPr>
              <a:t>设计实验</a:t>
            </a:r>
            <a:r>
              <a:rPr lang="en-US" altLang="zh-CN" sz="3200" b="1">
                <a:solidFill>
                  <a:srgbClr val="FF0000"/>
                </a:solidFill>
                <a:latin typeface="Times New Roman" pitchFamily="18" charset="0"/>
                <a:ea typeface="华文楷体" pitchFamily="2" charset="-122"/>
              </a:rPr>
              <a:t>——</a:t>
            </a:r>
            <a:r>
              <a:rPr lang="zh-CN" altLang="en-US" sz="3200" b="1">
                <a:solidFill>
                  <a:srgbClr val="FF0000"/>
                </a:solidFill>
                <a:latin typeface="Times New Roman" pitchFamily="18" charset="0"/>
                <a:ea typeface="华文楷体" pitchFamily="2" charset="-122"/>
              </a:rPr>
              <a:t>猜想</a:t>
            </a:r>
            <a:r>
              <a:rPr lang="en-US" altLang="zh-CN" sz="3200" b="1">
                <a:solidFill>
                  <a:srgbClr val="FF0000"/>
                </a:solidFill>
                <a:latin typeface="Times New Roman" pitchFamily="18" charset="0"/>
                <a:ea typeface="华文楷体" pitchFamily="2" charset="-122"/>
              </a:rPr>
              <a:t>4</a:t>
            </a:r>
            <a:r>
              <a:rPr lang="zh-CN" altLang="en-US" sz="3200" b="1">
                <a:solidFill>
                  <a:srgbClr val="FF0000"/>
                </a:solidFill>
                <a:latin typeface="Times New Roman" pitchFamily="18" charset="0"/>
                <a:ea typeface="华文楷体" pitchFamily="2" charset="-122"/>
              </a:rPr>
              <a:t>：</a:t>
            </a:r>
          </a:p>
        </p:txBody>
      </p:sp>
      <p:pic>
        <p:nvPicPr>
          <p:cNvPr id="206935" name="Picture 3"/>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97000" y="2741613"/>
            <a:ext cx="409575"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36" name="Picture 88" descr="测力计"/>
          <p:cNvPicPr>
            <a:picLocks noChangeAspect="1" noChangeArrowheads="1"/>
          </p:cNvPicPr>
          <p:nvPr/>
        </p:nvPicPr>
        <p:blipFill>
          <a:blip r:embed="rId2">
            <a:extLst>
              <a:ext uri="{28A0092B-C50C-407E-A947-70E740481C1C}">
                <a14:useLocalDpi xmlns:a14="http://schemas.microsoft.com/office/drawing/2010/main" val="0"/>
              </a:ext>
            </a:extLst>
          </a:blip>
          <a:srcRect l="9421" t="2367" b="7428"/>
          <a:stretch>
            <a:fillRect/>
          </a:stretch>
        </p:blipFill>
        <p:spPr bwMode="auto">
          <a:xfrm>
            <a:off x="1216025" y="2311400"/>
            <a:ext cx="8699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9"/>
          <p:cNvGrpSpPr/>
          <p:nvPr/>
        </p:nvGrpSpPr>
        <p:grpSpPr bwMode="auto">
          <a:xfrm>
            <a:off x="946150" y="4021138"/>
            <a:ext cx="1395413" cy="1439862"/>
            <a:chOff x="0" y="0"/>
            <a:chExt cx="752" cy="966"/>
          </a:xfrm>
        </p:grpSpPr>
        <p:sp>
          <p:nvSpPr>
            <p:cNvPr id="12330" name="xjhxzj17"/>
            <p:cNvSpPr/>
            <p:nvPr/>
          </p:nvSpPr>
          <p:spPr bwMode="auto">
            <a:xfrm>
              <a:off x="0" y="0"/>
              <a:ext cx="752" cy="966"/>
            </a:xfrm>
            <a:custGeom>
              <a:avLst/>
              <a:gdLst>
                <a:gd name="T0" fmla="*/ 37 w 2400"/>
                <a:gd name="T1" fmla="*/ 0 h 4034"/>
                <a:gd name="T2" fmla="*/ 6 w 2400"/>
                <a:gd name="T3" fmla="*/ 0 h 4034"/>
                <a:gd name="T4" fmla="*/ 0 w 2400"/>
                <a:gd name="T5" fmla="*/ 1 h 4034"/>
                <a:gd name="T6" fmla="*/ 6 w 2400"/>
                <a:gd name="T7" fmla="*/ 6 h 4034"/>
                <a:gd name="T8" fmla="*/ 6 w 2400"/>
                <a:gd name="T9" fmla="*/ 28 h 4034"/>
                <a:gd name="T10" fmla="*/ 6 w 2400"/>
                <a:gd name="T11" fmla="*/ 50 h 4034"/>
                <a:gd name="T12" fmla="*/ 8 w 2400"/>
                <a:gd name="T13" fmla="*/ 52 h 4034"/>
                <a:gd name="T14" fmla="*/ 13 w 2400"/>
                <a:gd name="T15" fmla="*/ 55 h 4034"/>
                <a:gd name="T16" fmla="*/ 18 w 2400"/>
                <a:gd name="T17" fmla="*/ 55 h 4034"/>
                <a:gd name="T18" fmla="*/ 25 w 2400"/>
                <a:gd name="T19" fmla="*/ 55 h 4034"/>
                <a:gd name="T20" fmla="*/ 37 w 2400"/>
                <a:gd name="T21" fmla="*/ 55 h 4034"/>
                <a:gd name="T22" fmla="*/ 49 w 2400"/>
                <a:gd name="T23" fmla="*/ 55 h 4034"/>
                <a:gd name="T24" fmla="*/ 55 w 2400"/>
                <a:gd name="T25" fmla="*/ 55 h 4034"/>
                <a:gd name="T26" fmla="*/ 61 w 2400"/>
                <a:gd name="T27" fmla="*/ 55 h 4034"/>
                <a:gd name="T28" fmla="*/ 66 w 2400"/>
                <a:gd name="T29" fmla="*/ 52 h 4034"/>
                <a:gd name="T30" fmla="*/ 68 w 2400"/>
                <a:gd name="T31" fmla="*/ 50 h 4034"/>
                <a:gd name="T32" fmla="*/ 68 w 2400"/>
                <a:gd name="T33" fmla="*/ 28 h 4034"/>
                <a:gd name="T34" fmla="*/ 68 w 2400"/>
                <a:gd name="T35" fmla="*/ 6 h 4034"/>
                <a:gd name="T36" fmla="*/ 74 w 2400"/>
                <a:gd name="T37" fmla="*/ 1 h 4034"/>
                <a:gd name="T38" fmla="*/ 68 w 2400"/>
                <a:gd name="T39" fmla="*/ 0 h 4034"/>
                <a:gd name="T40" fmla="*/ 37 w 2400"/>
                <a:gd name="T41" fmla="*/ 0 h 40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0"/>
                <a:gd name="T64" fmla="*/ 0 h 4034"/>
                <a:gd name="T65" fmla="*/ 2400 w 2400"/>
                <a:gd name="T66" fmla="*/ 4034 h 40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0" h="4034">
                  <a:moveTo>
                    <a:pt x="1200" y="27"/>
                  </a:moveTo>
                  <a:cubicBezTo>
                    <a:pt x="867" y="27"/>
                    <a:pt x="400" y="20"/>
                    <a:pt x="200" y="27"/>
                  </a:cubicBezTo>
                  <a:cubicBezTo>
                    <a:pt x="0" y="34"/>
                    <a:pt x="0" y="0"/>
                    <a:pt x="0" y="67"/>
                  </a:cubicBezTo>
                  <a:cubicBezTo>
                    <a:pt x="0" y="134"/>
                    <a:pt x="167" y="100"/>
                    <a:pt x="200" y="427"/>
                  </a:cubicBezTo>
                  <a:cubicBezTo>
                    <a:pt x="233" y="754"/>
                    <a:pt x="200" y="1494"/>
                    <a:pt x="200" y="2027"/>
                  </a:cubicBezTo>
                  <a:cubicBezTo>
                    <a:pt x="200" y="2560"/>
                    <a:pt x="190" y="3327"/>
                    <a:pt x="200" y="3627"/>
                  </a:cubicBezTo>
                  <a:cubicBezTo>
                    <a:pt x="210" y="3927"/>
                    <a:pt x="223" y="3767"/>
                    <a:pt x="260" y="3827"/>
                  </a:cubicBezTo>
                  <a:cubicBezTo>
                    <a:pt x="297" y="3887"/>
                    <a:pt x="363" y="3954"/>
                    <a:pt x="420" y="3987"/>
                  </a:cubicBezTo>
                  <a:cubicBezTo>
                    <a:pt x="477" y="4020"/>
                    <a:pt x="537" y="4020"/>
                    <a:pt x="600" y="4027"/>
                  </a:cubicBezTo>
                  <a:cubicBezTo>
                    <a:pt x="663" y="4034"/>
                    <a:pt x="700" y="4027"/>
                    <a:pt x="800" y="4027"/>
                  </a:cubicBezTo>
                  <a:cubicBezTo>
                    <a:pt x="900" y="4027"/>
                    <a:pt x="1067" y="4027"/>
                    <a:pt x="1200" y="4027"/>
                  </a:cubicBezTo>
                  <a:cubicBezTo>
                    <a:pt x="1333" y="4027"/>
                    <a:pt x="1500" y="4027"/>
                    <a:pt x="1600" y="4027"/>
                  </a:cubicBezTo>
                  <a:cubicBezTo>
                    <a:pt x="1700" y="4027"/>
                    <a:pt x="1737" y="4034"/>
                    <a:pt x="1800" y="4027"/>
                  </a:cubicBezTo>
                  <a:cubicBezTo>
                    <a:pt x="1863" y="4020"/>
                    <a:pt x="1923" y="4020"/>
                    <a:pt x="1980" y="3987"/>
                  </a:cubicBezTo>
                  <a:cubicBezTo>
                    <a:pt x="2037" y="3954"/>
                    <a:pt x="2103" y="3887"/>
                    <a:pt x="2140" y="3827"/>
                  </a:cubicBezTo>
                  <a:cubicBezTo>
                    <a:pt x="2177" y="3767"/>
                    <a:pt x="2190" y="3927"/>
                    <a:pt x="2200" y="3627"/>
                  </a:cubicBezTo>
                  <a:cubicBezTo>
                    <a:pt x="2210" y="3327"/>
                    <a:pt x="2200" y="2560"/>
                    <a:pt x="2200" y="2027"/>
                  </a:cubicBezTo>
                  <a:cubicBezTo>
                    <a:pt x="2200" y="1494"/>
                    <a:pt x="2167" y="754"/>
                    <a:pt x="2200" y="427"/>
                  </a:cubicBezTo>
                  <a:cubicBezTo>
                    <a:pt x="2233" y="100"/>
                    <a:pt x="2400" y="134"/>
                    <a:pt x="2400" y="67"/>
                  </a:cubicBezTo>
                  <a:cubicBezTo>
                    <a:pt x="2400" y="0"/>
                    <a:pt x="2400" y="34"/>
                    <a:pt x="2200" y="27"/>
                  </a:cubicBezTo>
                  <a:cubicBezTo>
                    <a:pt x="2000" y="20"/>
                    <a:pt x="1533" y="27"/>
                    <a:pt x="1200" y="27"/>
                  </a:cubicBezTo>
                  <a:close/>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grpSp>
          <p:nvGrpSpPr>
            <p:cNvPr id="12331" name="Group 91"/>
            <p:cNvGrpSpPr/>
            <p:nvPr/>
          </p:nvGrpSpPr>
          <p:grpSpPr bwMode="auto">
            <a:xfrm>
              <a:off x="94" y="225"/>
              <a:ext cx="588" cy="720"/>
              <a:chOff x="0" y="0"/>
              <a:chExt cx="1690" cy="624"/>
            </a:xfrm>
          </p:grpSpPr>
          <p:sp>
            <p:nvSpPr>
              <p:cNvPr id="12332" name="Rectangle 104" descr="横虚线"/>
              <p:cNvSpPr>
                <a:spLocks noChangeArrowheads="1"/>
              </p:cNvSpPr>
              <p:nvPr/>
            </p:nvSpPr>
            <p:spPr bwMode="auto">
              <a:xfrm>
                <a:off x="41" y="50"/>
                <a:ext cx="1629" cy="57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Times New Roman" pitchFamily="18" charset="0"/>
                  <a:ea typeface="华文楷体" pitchFamily="2" charset="-122"/>
                </a:endParaRPr>
              </a:p>
            </p:txBody>
          </p:sp>
          <p:sp>
            <p:nvSpPr>
              <p:cNvPr id="12333" name="Line 105"/>
              <p:cNvSpPr>
                <a:spLocks noChangeShapeType="1"/>
              </p:cNvSpPr>
              <p:nvPr/>
            </p:nvSpPr>
            <p:spPr bwMode="auto">
              <a:xfrm>
                <a:off x="0" y="0"/>
                <a:ext cx="169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sp>
        <p:nvSpPr>
          <p:cNvPr id="206942" name="Rectangle 94"/>
          <p:cNvSpPr>
            <a:spLocks noChangeArrowheads="1"/>
          </p:cNvSpPr>
          <p:nvPr/>
        </p:nvSpPr>
        <p:spPr bwMode="auto">
          <a:xfrm>
            <a:off x="1350963" y="3976688"/>
            <a:ext cx="431800" cy="647700"/>
          </a:xfrm>
          <a:prstGeom prst="rect">
            <a:avLst/>
          </a:prstGeom>
          <a:gradFill rotWithShape="1">
            <a:gsLst>
              <a:gs pos="0">
                <a:schemeClr val="bg1"/>
              </a:gs>
              <a:gs pos="50000">
                <a:schemeClr val="bg1">
                  <a:gamma/>
                  <a:shade val="46275"/>
                  <a:invGamma/>
                </a:schemeClr>
              </a:gs>
              <a:gs pos="100000">
                <a:schemeClr val="bg1"/>
              </a:gs>
            </a:gsLst>
            <a:lin ang="0" scaled="1"/>
          </a:gradFill>
          <a:ln w="28575" algn="ctr">
            <a:solidFill>
              <a:schemeClr val="tx1"/>
            </a:solidFill>
            <a:miter lim="800000"/>
          </a:ln>
          <a:effectLst/>
        </p:spPr>
        <p:txBody>
          <a:bodyPr wrap="none" anchor="ctr">
            <a:spAutoFit/>
          </a:bodyPr>
          <a:lstStyle/>
          <a:p>
            <a:pPr>
              <a:defRPr/>
            </a:pPr>
            <a:endParaRPr lang="zh-CN" altLang="en-US">
              <a:ea typeface="+mn-ea"/>
            </a:endParaRPr>
          </a:p>
        </p:txBody>
      </p:sp>
      <p:pic>
        <p:nvPicPr>
          <p:cNvPr id="206943" name="Picture 95" descr="测力计"/>
          <p:cNvPicPr>
            <a:picLocks noChangeAspect="1" noChangeArrowheads="1"/>
          </p:cNvPicPr>
          <p:nvPr/>
        </p:nvPicPr>
        <p:blipFill>
          <a:blip r:embed="rId2">
            <a:extLst>
              <a:ext uri="{28A0092B-C50C-407E-A947-70E740481C1C}">
                <a14:useLocalDpi xmlns:a14="http://schemas.microsoft.com/office/drawing/2010/main" val="0"/>
              </a:ext>
            </a:extLst>
          </a:blip>
          <a:srcRect l="9421" t="2367" b="7428"/>
          <a:stretch>
            <a:fillRect/>
          </a:stretch>
        </p:blipFill>
        <p:spPr bwMode="auto">
          <a:xfrm>
            <a:off x="3062288" y="2266950"/>
            <a:ext cx="8699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96"/>
          <p:cNvGrpSpPr/>
          <p:nvPr/>
        </p:nvGrpSpPr>
        <p:grpSpPr bwMode="auto">
          <a:xfrm>
            <a:off x="2790825" y="4022725"/>
            <a:ext cx="1395413" cy="1439863"/>
            <a:chOff x="0" y="0"/>
            <a:chExt cx="752" cy="966"/>
          </a:xfrm>
        </p:grpSpPr>
        <p:sp>
          <p:nvSpPr>
            <p:cNvPr id="12326" name="xjhxzj17"/>
            <p:cNvSpPr/>
            <p:nvPr/>
          </p:nvSpPr>
          <p:spPr bwMode="auto">
            <a:xfrm>
              <a:off x="0" y="0"/>
              <a:ext cx="752" cy="966"/>
            </a:xfrm>
            <a:custGeom>
              <a:avLst/>
              <a:gdLst>
                <a:gd name="T0" fmla="*/ 37 w 2400"/>
                <a:gd name="T1" fmla="*/ 0 h 4034"/>
                <a:gd name="T2" fmla="*/ 6 w 2400"/>
                <a:gd name="T3" fmla="*/ 0 h 4034"/>
                <a:gd name="T4" fmla="*/ 0 w 2400"/>
                <a:gd name="T5" fmla="*/ 1 h 4034"/>
                <a:gd name="T6" fmla="*/ 6 w 2400"/>
                <a:gd name="T7" fmla="*/ 6 h 4034"/>
                <a:gd name="T8" fmla="*/ 6 w 2400"/>
                <a:gd name="T9" fmla="*/ 28 h 4034"/>
                <a:gd name="T10" fmla="*/ 6 w 2400"/>
                <a:gd name="T11" fmla="*/ 50 h 4034"/>
                <a:gd name="T12" fmla="*/ 8 w 2400"/>
                <a:gd name="T13" fmla="*/ 52 h 4034"/>
                <a:gd name="T14" fmla="*/ 13 w 2400"/>
                <a:gd name="T15" fmla="*/ 55 h 4034"/>
                <a:gd name="T16" fmla="*/ 18 w 2400"/>
                <a:gd name="T17" fmla="*/ 55 h 4034"/>
                <a:gd name="T18" fmla="*/ 25 w 2400"/>
                <a:gd name="T19" fmla="*/ 55 h 4034"/>
                <a:gd name="T20" fmla="*/ 37 w 2400"/>
                <a:gd name="T21" fmla="*/ 55 h 4034"/>
                <a:gd name="T22" fmla="*/ 49 w 2400"/>
                <a:gd name="T23" fmla="*/ 55 h 4034"/>
                <a:gd name="T24" fmla="*/ 55 w 2400"/>
                <a:gd name="T25" fmla="*/ 55 h 4034"/>
                <a:gd name="T26" fmla="*/ 61 w 2400"/>
                <a:gd name="T27" fmla="*/ 55 h 4034"/>
                <a:gd name="T28" fmla="*/ 66 w 2400"/>
                <a:gd name="T29" fmla="*/ 52 h 4034"/>
                <a:gd name="T30" fmla="*/ 68 w 2400"/>
                <a:gd name="T31" fmla="*/ 50 h 4034"/>
                <a:gd name="T32" fmla="*/ 68 w 2400"/>
                <a:gd name="T33" fmla="*/ 28 h 4034"/>
                <a:gd name="T34" fmla="*/ 68 w 2400"/>
                <a:gd name="T35" fmla="*/ 6 h 4034"/>
                <a:gd name="T36" fmla="*/ 74 w 2400"/>
                <a:gd name="T37" fmla="*/ 1 h 4034"/>
                <a:gd name="T38" fmla="*/ 68 w 2400"/>
                <a:gd name="T39" fmla="*/ 0 h 4034"/>
                <a:gd name="T40" fmla="*/ 37 w 2400"/>
                <a:gd name="T41" fmla="*/ 0 h 40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0"/>
                <a:gd name="T64" fmla="*/ 0 h 4034"/>
                <a:gd name="T65" fmla="*/ 2400 w 2400"/>
                <a:gd name="T66" fmla="*/ 4034 h 40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0" h="4034">
                  <a:moveTo>
                    <a:pt x="1200" y="27"/>
                  </a:moveTo>
                  <a:cubicBezTo>
                    <a:pt x="867" y="27"/>
                    <a:pt x="400" y="20"/>
                    <a:pt x="200" y="27"/>
                  </a:cubicBezTo>
                  <a:cubicBezTo>
                    <a:pt x="0" y="34"/>
                    <a:pt x="0" y="0"/>
                    <a:pt x="0" y="67"/>
                  </a:cubicBezTo>
                  <a:cubicBezTo>
                    <a:pt x="0" y="134"/>
                    <a:pt x="167" y="100"/>
                    <a:pt x="200" y="427"/>
                  </a:cubicBezTo>
                  <a:cubicBezTo>
                    <a:pt x="233" y="754"/>
                    <a:pt x="200" y="1494"/>
                    <a:pt x="200" y="2027"/>
                  </a:cubicBezTo>
                  <a:cubicBezTo>
                    <a:pt x="200" y="2560"/>
                    <a:pt x="190" y="3327"/>
                    <a:pt x="200" y="3627"/>
                  </a:cubicBezTo>
                  <a:cubicBezTo>
                    <a:pt x="210" y="3927"/>
                    <a:pt x="223" y="3767"/>
                    <a:pt x="260" y="3827"/>
                  </a:cubicBezTo>
                  <a:cubicBezTo>
                    <a:pt x="297" y="3887"/>
                    <a:pt x="363" y="3954"/>
                    <a:pt x="420" y="3987"/>
                  </a:cubicBezTo>
                  <a:cubicBezTo>
                    <a:pt x="477" y="4020"/>
                    <a:pt x="537" y="4020"/>
                    <a:pt x="600" y="4027"/>
                  </a:cubicBezTo>
                  <a:cubicBezTo>
                    <a:pt x="663" y="4034"/>
                    <a:pt x="700" y="4027"/>
                    <a:pt x="800" y="4027"/>
                  </a:cubicBezTo>
                  <a:cubicBezTo>
                    <a:pt x="900" y="4027"/>
                    <a:pt x="1067" y="4027"/>
                    <a:pt x="1200" y="4027"/>
                  </a:cubicBezTo>
                  <a:cubicBezTo>
                    <a:pt x="1333" y="4027"/>
                    <a:pt x="1500" y="4027"/>
                    <a:pt x="1600" y="4027"/>
                  </a:cubicBezTo>
                  <a:cubicBezTo>
                    <a:pt x="1700" y="4027"/>
                    <a:pt x="1737" y="4034"/>
                    <a:pt x="1800" y="4027"/>
                  </a:cubicBezTo>
                  <a:cubicBezTo>
                    <a:pt x="1863" y="4020"/>
                    <a:pt x="1923" y="4020"/>
                    <a:pt x="1980" y="3987"/>
                  </a:cubicBezTo>
                  <a:cubicBezTo>
                    <a:pt x="2037" y="3954"/>
                    <a:pt x="2103" y="3887"/>
                    <a:pt x="2140" y="3827"/>
                  </a:cubicBezTo>
                  <a:cubicBezTo>
                    <a:pt x="2177" y="3767"/>
                    <a:pt x="2190" y="3927"/>
                    <a:pt x="2200" y="3627"/>
                  </a:cubicBezTo>
                  <a:cubicBezTo>
                    <a:pt x="2210" y="3327"/>
                    <a:pt x="2200" y="2560"/>
                    <a:pt x="2200" y="2027"/>
                  </a:cubicBezTo>
                  <a:cubicBezTo>
                    <a:pt x="2200" y="1494"/>
                    <a:pt x="2167" y="754"/>
                    <a:pt x="2200" y="427"/>
                  </a:cubicBezTo>
                  <a:cubicBezTo>
                    <a:pt x="2233" y="100"/>
                    <a:pt x="2400" y="134"/>
                    <a:pt x="2400" y="67"/>
                  </a:cubicBezTo>
                  <a:cubicBezTo>
                    <a:pt x="2400" y="0"/>
                    <a:pt x="2400" y="34"/>
                    <a:pt x="2200" y="27"/>
                  </a:cubicBezTo>
                  <a:cubicBezTo>
                    <a:pt x="2000" y="20"/>
                    <a:pt x="1533" y="27"/>
                    <a:pt x="1200" y="27"/>
                  </a:cubicBezTo>
                  <a:close/>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grpSp>
          <p:nvGrpSpPr>
            <p:cNvPr id="12327" name="Group 98"/>
            <p:cNvGrpSpPr/>
            <p:nvPr/>
          </p:nvGrpSpPr>
          <p:grpSpPr bwMode="auto">
            <a:xfrm>
              <a:off x="94" y="225"/>
              <a:ext cx="588" cy="720"/>
              <a:chOff x="0" y="0"/>
              <a:chExt cx="1690" cy="624"/>
            </a:xfrm>
          </p:grpSpPr>
          <p:sp>
            <p:nvSpPr>
              <p:cNvPr id="12328" name="Rectangle 104" descr="横虚线"/>
              <p:cNvSpPr>
                <a:spLocks noChangeArrowheads="1"/>
              </p:cNvSpPr>
              <p:nvPr/>
            </p:nvSpPr>
            <p:spPr bwMode="auto">
              <a:xfrm>
                <a:off x="41" y="50"/>
                <a:ext cx="1629" cy="57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Times New Roman" pitchFamily="18" charset="0"/>
                  <a:ea typeface="华文楷体" pitchFamily="2" charset="-122"/>
                </a:endParaRPr>
              </a:p>
            </p:txBody>
          </p:sp>
          <p:sp>
            <p:nvSpPr>
              <p:cNvPr id="12329" name="Line 105"/>
              <p:cNvSpPr>
                <a:spLocks noChangeShapeType="1"/>
              </p:cNvSpPr>
              <p:nvPr/>
            </p:nvSpPr>
            <p:spPr bwMode="auto">
              <a:xfrm>
                <a:off x="0" y="0"/>
                <a:ext cx="169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sp>
        <p:nvSpPr>
          <p:cNvPr id="206949" name="Rectangle 101"/>
          <p:cNvSpPr>
            <a:spLocks noChangeArrowheads="1"/>
          </p:cNvSpPr>
          <p:nvPr/>
        </p:nvSpPr>
        <p:spPr bwMode="auto">
          <a:xfrm>
            <a:off x="3241675" y="4202113"/>
            <a:ext cx="431800" cy="647700"/>
          </a:xfrm>
          <a:prstGeom prst="rect">
            <a:avLst/>
          </a:prstGeom>
          <a:gradFill rotWithShape="1">
            <a:gsLst>
              <a:gs pos="0">
                <a:schemeClr val="bg1"/>
              </a:gs>
              <a:gs pos="50000">
                <a:schemeClr val="bg1">
                  <a:gamma/>
                  <a:shade val="46275"/>
                  <a:invGamma/>
                </a:schemeClr>
              </a:gs>
              <a:gs pos="100000">
                <a:schemeClr val="bg1"/>
              </a:gs>
            </a:gsLst>
            <a:lin ang="0" scaled="1"/>
          </a:gradFill>
          <a:ln w="28575" algn="ctr">
            <a:solidFill>
              <a:schemeClr val="tx1"/>
            </a:solidFill>
            <a:miter lim="800000"/>
          </a:ln>
          <a:effectLst/>
        </p:spPr>
        <p:txBody>
          <a:bodyPr wrap="none" anchor="ctr">
            <a:spAutoFit/>
          </a:bodyPr>
          <a:lstStyle/>
          <a:p>
            <a:pPr>
              <a:defRPr/>
            </a:pPr>
            <a:endParaRPr lang="zh-CN" altLang="en-US">
              <a:ea typeface="+mn-ea"/>
            </a:endParaRPr>
          </a:p>
        </p:txBody>
      </p:sp>
      <p:pic>
        <p:nvPicPr>
          <p:cNvPr id="206950" name="Picture 102" descr="测力计"/>
          <p:cNvPicPr>
            <a:picLocks noChangeAspect="1" noChangeArrowheads="1"/>
          </p:cNvPicPr>
          <p:nvPr/>
        </p:nvPicPr>
        <p:blipFill>
          <a:blip r:embed="rId2">
            <a:extLst>
              <a:ext uri="{28A0092B-C50C-407E-A947-70E740481C1C}">
                <a14:useLocalDpi xmlns:a14="http://schemas.microsoft.com/office/drawing/2010/main" val="0"/>
              </a:ext>
            </a:extLst>
          </a:blip>
          <a:srcRect l="9421" t="2367" b="7428"/>
          <a:stretch>
            <a:fillRect/>
          </a:stretch>
        </p:blipFill>
        <p:spPr bwMode="auto">
          <a:xfrm>
            <a:off x="4884738" y="2287588"/>
            <a:ext cx="8699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03"/>
          <p:cNvGrpSpPr/>
          <p:nvPr/>
        </p:nvGrpSpPr>
        <p:grpSpPr bwMode="auto">
          <a:xfrm>
            <a:off x="4637088" y="3978275"/>
            <a:ext cx="1395412" cy="1439863"/>
            <a:chOff x="0" y="0"/>
            <a:chExt cx="752" cy="966"/>
          </a:xfrm>
        </p:grpSpPr>
        <p:sp>
          <p:nvSpPr>
            <p:cNvPr id="12322" name="xjhxzj17"/>
            <p:cNvSpPr/>
            <p:nvPr/>
          </p:nvSpPr>
          <p:spPr bwMode="auto">
            <a:xfrm>
              <a:off x="0" y="0"/>
              <a:ext cx="752" cy="966"/>
            </a:xfrm>
            <a:custGeom>
              <a:avLst/>
              <a:gdLst>
                <a:gd name="T0" fmla="*/ 37 w 2400"/>
                <a:gd name="T1" fmla="*/ 0 h 4034"/>
                <a:gd name="T2" fmla="*/ 6 w 2400"/>
                <a:gd name="T3" fmla="*/ 0 h 4034"/>
                <a:gd name="T4" fmla="*/ 0 w 2400"/>
                <a:gd name="T5" fmla="*/ 1 h 4034"/>
                <a:gd name="T6" fmla="*/ 6 w 2400"/>
                <a:gd name="T7" fmla="*/ 6 h 4034"/>
                <a:gd name="T8" fmla="*/ 6 w 2400"/>
                <a:gd name="T9" fmla="*/ 28 h 4034"/>
                <a:gd name="T10" fmla="*/ 6 w 2400"/>
                <a:gd name="T11" fmla="*/ 50 h 4034"/>
                <a:gd name="T12" fmla="*/ 8 w 2400"/>
                <a:gd name="T13" fmla="*/ 52 h 4034"/>
                <a:gd name="T14" fmla="*/ 13 w 2400"/>
                <a:gd name="T15" fmla="*/ 55 h 4034"/>
                <a:gd name="T16" fmla="*/ 18 w 2400"/>
                <a:gd name="T17" fmla="*/ 55 h 4034"/>
                <a:gd name="T18" fmla="*/ 25 w 2400"/>
                <a:gd name="T19" fmla="*/ 55 h 4034"/>
                <a:gd name="T20" fmla="*/ 37 w 2400"/>
                <a:gd name="T21" fmla="*/ 55 h 4034"/>
                <a:gd name="T22" fmla="*/ 49 w 2400"/>
                <a:gd name="T23" fmla="*/ 55 h 4034"/>
                <a:gd name="T24" fmla="*/ 55 w 2400"/>
                <a:gd name="T25" fmla="*/ 55 h 4034"/>
                <a:gd name="T26" fmla="*/ 61 w 2400"/>
                <a:gd name="T27" fmla="*/ 55 h 4034"/>
                <a:gd name="T28" fmla="*/ 66 w 2400"/>
                <a:gd name="T29" fmla="*/ 52 h 4034"/>
                <a:gd name="T30" fmla="*/ 68 w 2400"/>
                <a:gd name="T31" fmla="*/ 50 h 4034"/>
                <a:gd name="T32" fmla="*/ 68 w 2400"/>
                <a:gd name="T33" fmla="*/ 28 h 4034"/>
                <a:gd name="T34" fmla="*/ 68 w 2400"/>
                <a:gd name="T35" fmla="*/ 6 h 4034"/>
                <a:gd name="T36" fmla="*/ 74 w 2400"/>
                <a:gd name="T37" fmla="*/ 1 h 4034"/>
                <a:gd name="T38" fmla="*/ 68 w 2400"/>
                <a:gd name="T39" fmla="*/ 0 h 4034"/>
                <a:gd name="T40" fmla="*/ 37 w 2400"/>
                <a:gd name="T41" fmla="*/ 0 h 40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0"/>
                <a:gd name="T64" fmla="*/ 0 h 4034"/>
                <a:gd name="T65" fmla="*/ 2400 w 2400"/>
                <a:gd name="T66" fmla="*/ 4034 h 40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0" h="4034">
                  <a:moveTo>
                    <a:pt x="1200" y="27"/>
                  </a:moveTo>
                  <a:cubicBezTo>
                    <a:pt x="867" y="27"/>
                    <a:pt x="400" y="20"/>
                    <a:pt x="200" y="27"/>
                  </a:cubicBezTo>
                  <a:cubicBezTo>
                    <a:pt x="0" y="34"/>
                    <a:pt x="0" y="0"/>
                    <a:pt x="0" y="67"/>
                  </a:cubicBezTo>
                  <a:cubicBezTo>
                    <a:pt x="0" y="134"/>
                    <a:pt x="167" y="100"/>
                    <a:pt x="200" y="427"/>
                  </a:cubicBezTo>
                  <a:cubicBezTo>
                    <a:pt x="233" y="754"/>
                    <a:pt x="200" y="1494"/>
                    <a:pt x="200" y="2027"/>
                  </a:cubicBezTo>
                  <a:cubicBezTo>
                    <a:pt x="200" y="2560"/>
                    <a:pt x="190" y="3327"/>
                    <a:pt x="200" y="3627"/>
                  </a:cubicBezTo>
                  <a:cubicBezTo>
                    <a:pt x="210" y="3927"/>
                    <a:pt x="223" y="3767"/>
                    <a:pt x="260" y="3827"/>
                  </a:cubicBezTo>
                  <a:cubicBezTo>
                    <a:pt x="297" y="3887"/>
                    <a:pt x="363" y="3954"/>
                    <a:pt x="420" y="3987"/>
                  </a:cubicBezTo>
                  <a:cubicBezTo>
                    <a:pt x="477" y="4020"/>
                    <a:pt x="537" y="4020"/>
                    <a:pt x="600" y="4027"/>
                  </a:cubicBezTo>
                  <a:cubicBezTo>
                    <a:pt x="663" y="4034"/>
                    <a:pt x="700" y="4027"/>
                    <a:pt x="800" y="4027"/>
                  </a:cubicBezTo>
                  <a:cubicBezTo>
                    <a:pt x="900" y="4027"/>
                    <a:pt x="1067" y="4027"/>
                    <a:pt x="1200" y="4027"/>
                  </a:cubicBezTo>
                  <a:cubicBezTo>
                    <a:pt x="1333" y="4027"/>
                    <a:pt x="1500" y="4027"/>
                    <a:pt x="1600" y="4027"/>
                  </a:cubicBezTo>
                  <a:cubicBezTo>
                    <a:pt x="1700" y="4027"/>
                    <a:pt x="1737" y="4034"/>
                    <a:pt x="1800" y="4027"/>
                  </a:cubicBezTo>
                  <a:cubicBezTo>
                    <a:pt x="1863" y="4020"/>
                    <a:pt x="1923" y="4020"/>
                    <a:pt x="1980" y="3987"/>
                  </a:cubicBezTo>
                  <a:cubicBezTo>
                    <a:pt x="2037" y="3954"/>
                    <a:pt x="2103" y="3887"/>
                    <a:pt x="2140" y="3827"/>
                  </a:cubicBezTo>
                  <a:cubicBezTo>
                    <a:pt x="2177" y="3767"/>
                    <a:pt x="2190" y="3927"/>
                    <a:pt x="2200" y="3627"/>
                  </a:cubicBezTo>
                  <a:cubicBezTo>
                    <a:pt x="2210" y="3327"/>
                    <a:pt x="2200" y="2560"/>
                    <a:pt x="2200" y="2027"/>
                  </a:cubicBezTo>
                  <a:cubicBezTo>
                    <a:pt x="2200" y="1494"/>
                    <a:pt x="2167" y="754"/>
                    <a:pt x="2200" y="427"/>
                  </a:cubicBezTo>
                  <a:cubicBezTo>
                    <a:pt x="2233" y="100"/>
                    <a:pt x="2400" y="134"/>
                    <a:pt x="2400" y="67"/>
                  </a:cubicBezTo>
                  <a:cubicBezTo>
                    <a:pt x="2400" y="0"/>
                    <a:pt x="2400" y="34"/>
                    <a:pt x="2200" y="27"/>
                  </a:cubicBezTo>
                  <a:cubicBezTo>
                    <a:pt x="2000" y="20"/>
                    <a:pt x="1533" y="27"/>
                    <a:pt x="1200" y="27"/>
                  </a:cubicBezTo>
                  <a:close/>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grpSp>
          <p:nvGrpSpPr>
            <p:cNvPr id="12323" name="Group 105"/>
            <p:cNvGrpSpPr/>
            <p:nvPr/>
          </p:nvGrpSpPr>
          <p:grpSpPr bwMode="auto">
            <a:xfrm>
              <a:off x="94" y="225"/>
              <a:ext cx="588" cy="720"/>
              <a:chOff x="0" y="0"/>
              <a:chExt cx="1690" cy="624"/>
            </a:xfrm>
          </p:grpSpPr>
          <p:sp>
            <p:nvSpPr>
              <p:cNvPr id="12324" name="Rectangle 104" descr="横虚线"/>
              <p:cNvSpPr>
                <a:spLocks noChangeArrowheads="1"/>
              </p:cNvSpPr>
              <p:nvPr/>
            </p:nvSpPr>
            <p:spPr bwMode="auto">
              <a:xfrm>
                <a:off x="41" y="50"/>
                <a:ext cx="1629" cy="57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Times New Roman" pitchFamily="18" charset="0"/>
                  <a:ea typeface="华文楷体" pitchFamily="2" charset="-122"/>
                </a:endParaRPr>
              </a:p>
            </p:txBody>
          </p:sp>
          <p:sp>
            <p:nvSpPr>
              <p:cNvPr id="12325" name="Line 105"/>
              <p:cNvSpPr>
                <a:spLocks noChangeShapeType="1"/>
              </p:cNvSpPr>
              <p:nvPr/>
            </p:nvSpPr>
            <p:spPr bwMode="auto">
              <a:xfrm>
                <a:off x="0" y="0"/>
                <a:ext cx="169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sp>
        <p:nvSpPr>
          <p:cNvPr id="206956" name="Rectangle 108"/>
          <p:cNvSpPr>
            <a:spLocks noChangeArrowheads="1"/>
          </p:cNvSpPr>
          <p:nvPr/>
        </p:nvSpPr>
        <p:spPr bwMode="auto">
          <a:xfrm>
            <a:off x="5086350" y="4384675"/>
            <a:ext cx="431800" cy="647700"/>
          </a:xfrm>
          <a:prstGeom prst="rect">
            <a:avLst/>
          </a:prstGeom>
          <a:gradFill rotWithShape="1">
            <a:gsLst>
              <a:gs pos="0">
                <a:schemeClr val="bg1"/>
              </a:gs>
              <a:gs pos="50000">
                <a:schemeClr val="bg1">
                  <a:gamma/>
                  <a:shade val="46275"/>
                  <a:invGamma/>
                </a:schemeClr>
              </a:gs>
              <a:gs pos="100000">
                <a:schemeClr val="bg1"/>
              </a:gs>
            </a:gsLst>
            <a:lin ang="0" scaled="1"/>
          </a:gradFill>
          <a:ln w="28575" algn="ctr">
            <a:solidFill>
              <a:schemeClr val="tx1"/>
            </a:solidFill>
            <a:miter lim="800000"/>
          </a:ln>
          <a:effectLst/>
        </p:spPr>
        <p:txBody>
          <a:bodyPr wrap="none" anchor="ctr">
            <a:spAutoFit/>
          </a:bodyPr>
          <a:lstStyle/>
          <a:p>
            <a:pPr>
              <a:defRPr/>
            </a:pPr>
            <a:endParaRPr lang="zh-CN" altLang="en-US">
              <a:ea typeface="+mn-ea"/>
            </a:endParaRPr>
          </a:p>
        </p:txBody>
      </p:sp>
      <p:sp>
        <p:nvSpPr>
          <p:cNvPr id="206957" name="Line 109"/>
          <p:cNvSpPr>
            <a:spLocks noChangeShapeType="1"/>
          </p:cNvSpPr>
          <p:nvPr/>
        </p:nvSpPr>
        <p:spPr bwMode="auto">
          <a:xfrm>
            <a:off x="3433763" y="3997325"/>
            <a:ext cx="0" cy="1793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6958" name="Line 110"/>
          <p:cNvSpPr>
            <a:spLocks noChangeShapeType="1"/>
          </p:cNvSpPr>
          <p:nvPr/>
        </p:nvSpPr>
        <p:spPr bwMode="auto">
          <a:xfrm>
            <a:off x="5310188" y="3978275"/>
            <a:ext cx="0" cy="45085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pic>
        <p:nvPicPr>
          <p:cNvPr id="206967" name="Picture 119" descr="测力计"/>
          <p:cNvPicPr>
            <a:picLocks noChangeAspect="1" noChangeArrowheads="1"/>
          </p:cNvPicPr>
          <p:nvPr/>
        </p:nvPicPr>
        <p:blipFill>
          <a:blip r:embed="rId2">
            <a:extLst>
              <a:ext uri="{28A0092B-C50C-407E-A947-70E740481C1C}">
                <a14:useLocalDpi xmlns:a14="http://schemas.microsoft.com/office/drawing/2010/main" val="0"/>
              </a:ext>
            </a:extLst>
          </a:blip>
          <a:srcRect l="9421" t="2367" b="7428"/>
          <a:stretch>
            <a:fillRect/>
          </a:stretch>
        </p:blipFill>
        <p:spPr bwMode="auto">
          <a:xfrm>
            <a:off x="6810375" y="2268538"/>
            <a:ext cx="8699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0"/>
          <p:cNvGrpSpPr/>
          <p:nvPr/>
        </p:nvGrpSpPr>
        <p:grpSpPr bwMode="auto">
          <a:xfrm>
            <a:off x="6510338" y="3978275"/>
            <a:ext cx="1395412" cy="1439863"/>
            <a:chOff x="0" y="0"/>
            <a:chExt cx="752" cy="966"/>
          </a:xfrm>
        </p:grpSpPr>
        <p:sp>
          <p:nvSpPr>
            <p:cNvPr id="12318" name="xjhxzj17"/>
            <p:cNvSpPr/>
            <p:nvPr/>
          </p:nvSpPr>
          <p:spPr bwMode="auto">
            <a:xfrm>
              <a:off x="0" y="0"/>
              <a:ext cx="752" cy="966"/>
            </a:xfrm>
            <a:custGeom>
              <a:avLst/>
              <a:gdLst>
                <a:gd name="T0" fmla="*/ 37 w 2400"/>
                <a:gd name="T1" fmla="*/ 0 h 4034"/>
                <a:gd name="T2" fmla="*/ 6 w 2400"/>
                <a:gd name="T3" fmla="*/ 0 h 4034"/>
                <a:gd name="T4" fmla="*/ 0 w 2400"/>
                <a:gd name="T5" fmla="*/ 1 h 4034"/>
                <a:gd name="T6" fmla="*/ 6 w 2400"/>
                <a:gd name="T7" fmla="*/ 6 h 4034"/>
                <a:gd name="T8" fmla="*/ 6 w 2400"/>
                <a:gd name="T9" fmla="*/ 28 h 4034"/>
                <a:gd name="T10" fmla="*/ 6 w 2400"/>
                <a:gd name="T11" fmla="*/ 50 h 4034"/>
                <a:gd name="T12" fmla="*/ 8 w 2400"/>
                <a:gd name="T13" fmla="*/ 52 h 4034"/>
                <a:gd name="T14" fmla="*/ 13 w 2400"/>
                <a:gd name="T15" fmla="*/ 55 h 4034"/>
                <a:gd name="T16" fmla="*/ 18 w 2400"/>
                <a:gd name="T17" fmla="*/ 55 h 4034"/>
                <a:gd name="T18" fmla="*/ 25 w 2400"/>
                <a:gd name="T19" fmla="*/ 55 h 4034"/>
                <a:gd name="T20" fmla="*/ 37 w 2400"/>
                <a:gd name="T21" fmla="*/ 55 h 4034"/>
                <a:gd name="T22" fmla="*/ 49 w 2400"/>
                <a:gd name="T23" fmla="*/ 55 h 4034"/>
                <a:gd name="T24" fmla="*/ 55 w 2400"/>
                <a:gd name="T25" fmla="*/ 55 h 4034"/>
                <a:gd name="T26" fmla="*/ 61 w 2400"/>
                <a:gd name="T27" fmla="*/ 55 h 4034"/>
                <a:gd name="T28" fmla="*/ 66 w 2400"/>
                <a:gd name="T29" fmla="*/ 52 h 4034"/>
                <a:gd name="T30" fmla="*/ 68 w 2400"/>
                <a:gd name="T31" fmla="*/ 50 h 4034"/>
                <a:gd name="T32" fmla="*/ 68 w 2400"/>
                <a:gd name="T33" fmla="*/ 28 h 4034"/>
                <a:gd name="T34" fmla="*/ 68 w 2400"/>
                <a:gd name="T35" fmla="*/ 6 h 4034"/>
                <a:gd name="T36" fmla="*/ 74 w 2400"/>
                <a:gd name="T37" fmla="*/ 1 h 4034"/>
                <a:gd name="T38" fmla="*/ 68 w 2400"/>
                <a:gd name="T39" fmla="*/ 0 h 4034"/>
                <a:gd name="T40" fmla="*/ 37 w 2400"/>
                <a:gd name="T41" fmla="*/ 0 h 40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0"/>
                <a:gd name="T64" fmla="*/ 0 h 4034"/>
                <a:gd name="T65" fmla="*/ 2400 w 2400"/>
                <a:gd name="T66" fmla="*/ 4034 h 40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0" h="4034">
                  <a:moveTo>
                    <a:pt x="1200" y="27"/>
                  </a:moveTo>
                  <a:cubicBezTo>
                    <a:pt x="867" y="27"/>
                    <a:pt x="400" y="20"/>
                    <a:pt x="200" y="27"/>
                  </a:cubicBezTo>
                  <a:cubicBezTo>
                    <a:pt x="0" y="34"/>
                    <a:pt x="0" y="0"/>
                    <a:pt x="0" y="67"/>
                  </a:cubicBezTo>
                  <a:cubicBezTo>
                    <a:pt x="0" y="134"/>
                    <a:pt x="167" y="100"/>
                    <a:pt x="200" y="427"/>
                  </a:cubicBezTo>
                  <a:cubicBezTo>
                    <a:pt x="233" y="754"/>
                    <a:pt x="200" y="1494"/>
                    <a:pt x="200" y="2027"/>
                  </a:cubicBezTo>
                  <a:cubicBezTo>
                    <a:pt x="200" y="2560"/>
                    <a:pt x="190" y="3327"/>
                    <a:pt x="200" y="3627"/>
                  </a:cubicBezTo>
                  <a:cubicBezTo>
                    <a:pt x="210" y="3927"/>
                    <a:pt x="223" y="3767"/>
                    <a:pt x="260" y="3827"/>
                  </a:cubicBezTo>
                  <a:cubicBezTo>
                    <a:pt x="297" y="3887"/>
                    <a:pt x="363" y="3954"/>
                    <a:pt x="420" y="3987"/>
                  </a:cubicBezTo>
                  <a:cubicBezTo>
                    <a:pt x="477" y="4020"/>
                    <a:pt x="537" y="4020"/>
                    <a:pt x="600" y="4027"/>
                  </a:cubicBezTo>
                  <a:cubicBezTo>
                    <a:pt x="663" y="4034"/>
                    <a:pt x="700" y="4027"/>
                    <a:pt x="800" y="4027"/>
                  </a:cubicBezTo>
                  <a:cubicBezTo>
                    <a:pt x="900" y="4027"/>
                    <a:pt x="1067" y="4027"/>
                    <a:pt x="1200" y="4027"/>
                  </a:cubicBezTo>
                  <a:cubicBezTo>
                    <a:pt x="1333" y="4027"/>
                    <a:pt x="1500" y="4027"/>
                    <a:pt x="1600" y="4027"/>
                  </a:cubicBezTo>
                  <a:cubicBezTo>
                    <a:pt x="1700" y="4027"/>
                    <a:pt x="1737" y="4034"/>
                    <a:pt x="1800" y="4027"/>
                  </a:cubicBezTo>
                  <a:cubicBezTo>
                    <a:pt x="1863" y="4020"/>
                    <a:pt x="1923" y="4020"/>
                    <a:pt x="1980" y="3987"/>
                  </a:cubicBezTo>
                  <a:cubicBezTo>
                    <a:pt x="2037" y="3954"/>
                    <a:pt x="2103" y="3887"/>
                    <a:pt x="2140" y="3827"/>
                  </a:cubicBezTo>
                  <a:cubicBezTo>
                    <a:pt x="2177" y="3767"/>
                    <a:pt x="2190" y="3927"/>
                    <a:pt x="2200" y="3627"/>
                  </a:cubicBezTo>
                  <a:cubicBezTo>
                    <a:pt x="2210" y="3327"/>
                    <a:pt x="2200" y="2560"/>
                    <a:pt x="2200" y="2027"/>
                  </a:cubicBezTo>
                  <a:cubicBezTo>
                    <a:pt x="2200" y="1494"/>
                    <a:pt x="2167" y="754"/>
                    <a:pt x="2200" y="427"/>
                  </a:cubicBezTo>
                  <a:cubicBezTo>
                    <a:pt x="2233" y="100"/>
                    <a:pt x="2400" y="134"/>
                    <a:pt x="2400" y="67"/>
                  </a:cubicBezTo>
                  <a:cubicBezTo>
                    <a:pt x="2400" y="0"/>
                    <a:pt x="2400" y="34"/>
                    <a:pt x="2200" y="27"/>
                  </a:cubicBezTo>
                  <a:cubicBezTo>
                    <a:pt x="2000" y="20"/>
                    <a:pt x="1533" y="27"/>
                    <a:pt x="1200" y="27"/>
                  </a:cubicBezTo>
                  <a:close/>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grpSp>
          <p:nvGrpSpPr>
            <p:cNvPr id="12319" name="Group 122"/>
            <p:cNvGrpSpPr/>
            <p:nvPr/>
          </p:nvGrpSpPr>
          <p:grpSpPr bwMode="auto">
            <a:xfrm>
              <a:off x="94" y="225"/>
              <a:ext cx="588" cy="720"/>
              <a:chOff x="0" y="0"/>
              <a:chExt cx="1690" cy="624"/>
            </a:xfrm>
          </p:grpSpPr>
          <p:sp>
            <p:nvSpPr>
              <p:cNvPr id="12320" name="Rectangle 104" descr="横虚线"/>
              <p:cNvSpPr>
                <a:spLocks noChangeArrowheads="1"/>
              </p:cNvSpPr>
              <p:nvPr/>
            </p:nvSpPr>
            <p:spPr bwMode="auto">
              <a:xfrm>
                <a:off x="41" y="50"/>
                <a:ext cx="1629" cy="57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Times New Roman" pitchFamily="18" charset="0"/>
                  <a:ea typeface="华文楷体" pitchFamily="2" charset="-122"/>
                </a:endParaRPr>
              </a:p>
            </p:txBody>
          </p:sp>
          <p:sp>
            <p:nvSpPr>
              <p:cNvPr id="12321" name="Line 105"/>
              <p:cNvSpPr>
                <a:spLocks noChangeShapeType="1"/>
              </p:cNvSpPr>
              <p:nvPr/>
            </p:nvSpPr>
            <p:spPr bwMode="auto">
              <a:xfrm>
                <a:off x="0" y="0"/>
                <a:ext cx="169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sp>
        <p:nvSpPr>
          <p:cNvPr id="206974" name="Line 126"/>
          <p:cNvSpPr>
            <a:spLocks noChangeShapeType="1"/>
          </p:cNvSpPr>
          <p:nvPr/>
        </p:nvSpPr>
        <p:spPr bwMode="auto">
          <a:xfrm>
            <a:off x="7213600" y="3978275"/>
            <a:ext cx="0" cy="45085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6984" name="Rectangle 136"/>
          <p:cNvSpPr>
            <a:spLocks noChangeArrowheads="1"/>
          </p:cNvSpPr>
          <p:nvPr/>
        </p:nvSpPr>
        <p:spPr bwMode="auto">
          <a:xfrm>
            <a:off x="6961188" y="4381500"/>
            <a:ext cx="574675" cy="863600"/>
          </a:xfrm>
          <a:prstGeom prst="rect">
            <a:avLst/>
          </a:prstGeom>
          <a:gradFill rotWithShape="1">
            <a:gsLst>
              <a:gs pos="0">
                <a:schemeClr val="bg1"/>
              </a:gs>
              <a:gs pos="50000">
                <a:schemeClr val="bg1">
                  <a:gamma/>
                  <a:shade val="46275"/>
                  <a:invGamma/>
                </a:schemeClr>
              </a:gs>
              <a:gs pos="100000">
                <a:schemeClr val="bg1"/>
              </a:gs>
            </a:gsLst>
            <a:lin ang="0" scaled="1"/>
          </a:gradFill>
          <a:ln w="28575" algn="ctr">
            <a:solidFill>
              <a:schemeClr val="tx1"/>
            </a:solidFill>
            <a:miter lim="800000"/>
          </a:ln>
          <a:effectLst/>
        </p:spPr>
        <p:txBody>
          <a:bodyPr anchor="ctr">
            <a:spAutoFit/>
          </a:bodyPr>
          <a:lstStyle/>
          <a:p>
            <a:pPr>
              <a:defRPr/>
            </a:pPr>
            <a:endParaRPr lang="zh-CN" altLang="en-US">
              <a:ea typeface="+mn-ea"/>
            </a:endParaRPr>
          </a:p>
        </p:txBody>
      </p:sp>
      <p:sp>
        <p:nvSpPr>
          <p:cNvPr id="206987" name="Text Box 10"/>
          <p:cNvSpPr txBox="1">
            <a:spLocks noChangeArrowheads="1"/>
          </p:cNvSpPr>
          <p:nvPr/>
        </p:nvSpPr>
        <p:spPr bwMode="auto">
          <a:xfrm>
            <a:off x="571500" y="6051550"/>
            <a:ext cx="800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2800" b="1">
                <a:latin typeface="Times New Roman" pitchFamily="18" charset="0"/>
                <a:ea typeface="华文楷体" pitchFamily="2" charset="-122"/>
              </a:rPr>
              <a:t>结论：浮力的大小跟</a:t>
            </a:r>
            <a:r>
              <a:rPr lang="zh-CN" altLang="en-US" sz="2800" b="1">
                <a:solidFill>
                  <a:srgbClr val="0000CC"/>
                </a:solidFill>
                <a:latin typeface="Times New Roman" pitchFamily="18" charset="0"/>
                <a:ea typeface="华文楷体" pitchFamily="2" charset="-122"/>
              </a:rPr>
              <a:t>物体浸在液体中的体积有关</a:t>
            </a:r>
            <a:r>
              <a:rPr lang="zh-CN" altLang="en-US" sz="2800" b="1">
                <a:solidFill>
                  <a:srgbClr val="000099"/>
                </a:solidFill>
                <a:latin typeface="Times New Roman" pitchFamily="18" charset="0"/>
                <a:ea typeface="华文楷体" pitchFamily="2" charset="-122"/>
              </a:rPr>
              <a:t>。</a:t>
            </a:r>
          </a:p>
        </p:txBody>
      </p:sp>
      <p:sp>
        <p:nvSpPr>
          <p:cNvPr id="45" name="Text Box 17"/>
          <p:cNvSpPr txBox="1">
            <a:spLocks noChangeArrowheads="1"/>
          </p:cNvSpPr>
          <p:nvPr/>
        </p:nvSpPr>
        <p:spPr bwMode="auto">
          <a:xfrm>
            <a:off x="1265238" y="5487988"/>
            <a:ext cx="81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400" b="1">
                <a:latin typeface="Times New Roman" pitchFamily="18" charset="0"/>
                <a:ea typeface="华文楷体" pitchFamily="2" charset="-122"/>
              </a:rPr>
              <a:t>清水</a:t>
            </a:r>
          </a:p>
        </p:txBody>
      </p:sp>
      <p:sp>
        <p:nvSpPr>
          <p:cNvPr id="46" name="Text Box 17"/>
          <p:cNvSpPr txBox="1">
            <a:spLocks noChangeArrowheads="1"/>
          </p:cNvSpPr>
          <p:nvPr/>
        </p:nvSpPr>
        <p:spPr bwMode="auto">
          <a:xfrm>
            <a:off x="3132138" y="5487988"/>
            <a:ext cx="81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400" b="1">
                <a:latin typeface="Times New Roman" pitchFamily="18" charset="0"/>
                <a:ea typeface="华文楷体" pitchFamily="2" charset="-122"/>
              </a:rPr>
              <a:t>清水</a:t>
            </a:r>
          </a:p>
        </p:txBody>
      </p:sp>
      <p:sp>
        <p:nvSpPr>
          <p:cNvPr id="47" name="Text Box 17"/>
          <p:cNvSpPr txBox="1">
            <a:spLocks noChangeArrowheads="1"/>
          </p:cNvSpPr>
          <p:nvPr/>
        </p:nvSpPr>
        <p:spPr bwMode="auto">
          <a:xfrm>
            <a:off x="4910138" y="5443538"/>
            <a:ext cx="81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400" b="1">
                <a:latin typeface="Times New Roman" pitchFamily="18" charset="0"/>
                <a:ea typeface="华文楷体" pitchFamily="2" charset="-122"/>
              </a:rPr>
              <a:t>清水</a:t>
            </a:r>
          </a:p>
        </p:txBody>
      </p:sp>
      <p:sp>
        <p:nvSpPr>
          <p:cNvPr id="49" name="Text Box 17"/>
          <p:cNvSpPr txBox="1">
            <a:spLocks noChangeArrowheads="1"/>
          </p:cNvSpPr>
          <p:nvPr/>
        </p:nvSpPr>
        <p:spPr bwMode="auto">
          <a:xfrm>
            <a:off x="6827838" y="5443538"/>
            <a:ext cx="81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400" b="1">
                <a:latin typeface="Times New Roman" pitchFamily="18" charset="0"/>
                <a:ea typeface="华文楷体" pitchFamily="2" charset="-122"/>
              </a:rPr>
              <a:t>清水</a:t>
            </a:r>
          </a:p>
        </p:txBody>
      </p:sp>
      <p:cxnSp>
        <p:nvCxnSpPr>
          <p:cNvPr id="50" name="直接连接符 49"/>
          <p:cNvCxnSpPr/>
          <p:nvPr/>
        </p:nvCxnSpPr>
        <p:spPr bwMode="auto">
          <a:xfrm>
            <a:off x="5176838" y="3354388"/>
            <a:ext cx="177800" cy="1587"/>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51" name="直接连接符 50"/>
          <p:cNvCxnSpPr/>
          <p:nvPr/>
        </p:nvCxnSpPr>
        <p:spPr bwMode="auto">
          <a:xfrm>
            <a:off x="3354388" y="3176588"/>
            <a:ext cx="177800" cy="1587"/>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52" name="直接连接符 51"/>
          <p:cNvCxnSpPr/>
          <p:nvPr/>
        </p:nvCxnSpPr>
        <p:spPr bwMode="auto">
          <a:xfrm>
            <a:off x="1487488" y="3087688"/>
            <a:ext cx="177800" cy="1587"/>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54" name="直接连接符 53"/>
          <p:cNvCxnSpPr/>
          <p:nvPr/>
        </p:nvCxnSpPr>
        <p:spPr bwMode="auto">
          <a:xfrm>
            <a:off x="7094538" y="3576638"/>
            <a:ext cx="177800" cy="1587"/>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55" name="Text Box 6"/>
          <p:cNvSpPr txBox="1">
            <a:spLocks noChangeArrowheads="1"/>
          </p:cNvSpPr>
          <p:nvPr/>
        </p:nvSpPr>
        <p:spPr bwMode="auto">
          <a:xfrm>
            <a:off x="2305050" y="1517650"/>
            <a:ext cx="64434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2800" b="1" dirty="0">
                <a:solidFill>
                  <a:srgbClr val="FF0000"/>
                </a:solidFill>
                <a:latin typeface="Times New Roman" pitchFamily="18" charset="0"/>
                <a:ea typeface="华文楷体" pitchFamily="2" charset="-122"/>
              </a:rPr>
              <a:t>浮力可能与</a:t>
            </a:r>
            <a:r>
              <a:rPr lang="zh-CN" altLang="en-US" sz="2800" b="1" dirty="0" smtClean="0">
                <a:solidFill>
                  <a:srgbClr val="FF0000"/>
                </a:solidFill>
                <a:latin typeface="Times New Roman" pitchFamily="18" charset="0"/>
                <a:ea typeface="华文楷体" pitchFamily="2" charset="-122"/>
              </a:rPr>
              <a:t>物体浸在液体中的</a:t>
            </a:r>
            <a:r>
              <a:rPr lang="zh-CN" altLang="en-US" sz="2800" b="1" dirty="0">
                <a:solidFill>
                  <a:srgbClr val="FF0000"/>
                </a:solidFill>
                <a:latin typeface="Times New Roman" pitchFamily="18" charset="0"/>
                <a:ea typeface="华文楷体" pitchFamily="2" charset="-122"/>
              </a:rPr>
              <a:t>体积有关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206917"/>
                                        </p:tgtEl>
                                        <p:attrNameLst>
                                          <p:attrName>style.visibility</p:attrName>
                                        </p:attrNameLst>
                                      </p:cBhvr>
                                      <p:to>
                                        <p:strVal val="visible"/>
                                      </p:to>
                                    </p:set>
                                    <p:anim calcmode="lin" valueType="num">
                                      <p:cBhvr additive="base">
                                        <p:cTn id="13" dur="500" fill="hold"/>
                                        <p:tgtEl>
                                          <p:spTgt spid="206917"/>
                                        </p:tgtEl>
                                        <p:attrNameLst>
                                          <p:attrName>ppt_x</p:attrName>
                                        </p:attrNameLst>
                                      </p:cBhvr>
                                      <p:tavLst>
                                        <p:tav tm="0">
                                          <p:val>
                                            <p:strVal val="#ppt_x"/>
                                          </p:val>
                                        </p:tav>
                                        <p:tav tm="100000">
                                          <p:val>
                                            <p:strVal val="#ppt_x"/>
                                          </p:val>
                                        </p:tav>
                                      </p:tavLst>
                                    </p:anim>
                                    <p:anim calcmode="lin" valueType="num">
                                      <p:cBhvr additive="base">
                                        <p:cTn id="14" dur="500" fill="hold"/>
                                        <p:tgtEl>
                                          <p:spTgt spid="20691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6935"/>
                                        </p:tgtEl>
                                        <p:attrNameLst>
                                          <p:attrName>style.visibility</p:attrName>
                                        </p:attrNameLst>
                                      </p:cBhvr>
                                      <p:to>
                                        <p:strVal val="visible"/>
                                      </p:to>
                                    </p:set>
                                    <p:anim calcmode="lin" valueType="num">
                                      <p:cBhvr additive="base">
                                        <p:cTn id="17" dur="500" fill="hold"/>
                                        <p:tgtEl>
                                          <p:spTgt spid="206935"/>
                                        </p:tgtEl>
                                        <p:attrNameLst>
                                          <p:attrName>ppt_x</p:attrName>
                                        </p:attrNameLst>
                                      </p:cBhvr>
                                      <p:tavLst>
                                        <p:tav tm="0">
                                          <p:val>
                                            <p:strVal val="#ppt_x"/>
                                          </p:val>
                                        </p:tav>
                                        <p:tav tm="100000">
                                          <p:val>
                                            <p:strVal val="#ppt_x"/>
                                          </p:val>
                                        </p:tav>
                                      </p:tavLst>
                                    </p:anim>
                                    <p:anim calcmode="lin" valueType="num">
                                      <p:cBhvr additive="base">
                                        <p:cTn id="18" dur="500" fill="hold"/>
                                        <p:tgtEl>
                                          <p:spTgt spid="20693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6936"/>
                                        </p:tgtEl>
                                        <p:attrNameLst>
                                          <p:attrName>style.visibility</p:attrName>
                                        </p:attrNameLst>
                                      </p:cBhvr>
                                      <p:to>
                                        <p:strVal val="visible"/>
                                      </p:to>
                                    </p:set>
                                    <p:anim calcmode="lin" valueType="num">
                                      <p:cBhvr additive="base">
                                        <p:cTn id="21" dur="500" fill="hold"/>
                                        <p:tgtEl>
                                          <p:spTgt spid="206936"/>
                                        </p:tgtEl>
                                        <p:attrNameLst>
                                          <p:attrName>ppt_x</p:attrName>
                                        </p:attrNameLst>
                                      </p:cBhvr>
                                      <p:tavLst>
                                        <p:tav tm="0">
                                          <p:val>
                                            <p:strVal val="#ppt_x"/>
                                          </p:val>
                                        </p:tav>
                                        <p:tav tm="100000">
                                          <p:val>
                                            <p:strVal val="#ppt_x"/>
                                          </p:val>
                                        </p:tav>
                                      </p:tavLst>
                                    </p:anim>
                                    <p:anim calcmode="lin" valueType="num">
                                      <p:cBhvr additive="base">
                                        <p:cTn id="22" dur="500" fill="hold"/>
                                        <p:tgtEl>
                                          <p:spTgt spid="20693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6942"/>
                                        </p:tgtEl>
                                        <p:attrNameLst>
                                          <p:attrName>style.visibility</p:attrName>
                                        </p:attrNameLst>
                                      </p:cBhvr>
                                      <p:to>
                                        <p:strVal val="visible"/>
                                      </p:to>
                                    </p:set>
                                    <p:anim calcmode="lin" valueType="num">
                                      <p:cBhvr additive="base">
                                        <p:cTn id="29" dur="500" fill="hold"/>
                                        <p:tgtEl>
                                          <p:spTgt spid="206942"/>
                                        </p:tgtEl>
                                        <p:attrNameLst>
                                          <p:attrName>ppt_x</p:attrName>
                                        </p:attrNameLst>
                                      </p:cBhvr>
                                      <p:tavLst>
                                        <p:tav tm="0">
                                          <p:val>
                                            <p:strVal val="#ppt_x"/>
                                          </p:val>
                                        </p:tav>
                                        <p:tav tm="100000">
                                          <p:val>
                                            <p:strVal val="#ppt_x"/>
                                          </p:val>
                                        </p:tav>
                                      </p:tavLst>
                                    </p:anim>
                                    <p:anim calcmode="lin" valueType="num">
                                      <p:cBhvr additive="base">
                                        <p:cTn id="30" dur="500" fill="hold"/>
                                        <p:tgtEl>
                                          <p:spTgt spid="20694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6943"/>
                                        </p:tgtEl>
                                        <p:attrNameLst>
                                          <p:attrName>style.visibility</p:attrName>
                                        </p:attrNameLst>
                                      </p:cBhvr>
                                      <p:to>
                                        <p:strVal val="visible"/>
                                      </p:to>
                                    </p:set>
                                    <p:anim calcmode="lin" valueType="num">
                                      <p:cBhvr additive="base">
                                        <p:cTn id="33" dur="500" fill="hold"/>
                                        <p:tgtEl>
                                          <p:spTgt spid="206943"/>
                                        </p:tgtEl>
                                        <p:attrNameLst>
                                          <p:attrName>ppt_x</p:attrName>
                                        </p:attrNameLst>
                                      </p:cBhvr>
                                      <p:tavLst>
                                        <p:tav tm="0">
                                          <p:val>
                                            <p:strVal val="#ppt_x"/>
                                          </p:val>
                                        </p:tav>
                                        <p:tav tm="100000">
                                          <p:val>
                                            <p:strVal val="#ppt_x"/>
                                          </p:val>
                                        </p:tav>
                                      </p:tavLst>
                                    </p:anim>
                                    <p:anim calcmode="lin" valueType="num">
                                      <p:cBhvr additive="base">
                                        <p:cTn id="34" dur="500" fill="hold"/>
                                        <p:tgtEl>
                                          <p:spTgt spid="20694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06949"/>
                                        </p:tgtEl>
                                        <p:attrNameLst>
                                          <p:attrName>style.visibility</p:attrName>
                                        </p:attrNameLst>
                                      </p:cBhvr>
                                      <p:to>
                                        <p:strVal val="visible"/>
                                      </p:to>
                                    </p:set>
                                    <p:anim calcmode="lin" valueType="num">
                                      <p:cBhvr additive="base">
                                        <p:cTn id="41" dur="500" fill="hold"/>
                                        <p:tgtEl>
                                          <p:spTgt spid="206949"/>
                                        </p:tgtEl>
                                        <p:attrNameLst>
                                          <p:attrName>ppt_x</p:attrName>
                                        </p:attrNameLst>
                                      </p:cBhvr>
                                      <p:tavLst>
                                        <p:tav tm="0">
                                          <p:val>
                                            <p:strVal val="#ppt_x"/>
                                          </p:val>
                                        </p:tav>
                                        <p:tav tm="100000">
                                          <p:val>
                                            <p:strVal val="#ppt_x"/>
                                          </p:val>
                                        </p:tav>
                                      </p:tavLst>
                                    </p:anim>
                                    <p:anim calcmode="lin" valueType="num">
                                      <p:cBhvr additive="base">
                                        <p:cTn id="42" dur="500" fill="hold"/>
                                        <p:tgtEl>
                                          <p:spTgt spid="20694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06950"/>
                                        </p:tgtEl>
                                        <p:attrNameLst>
                                          <p:attrName>style.visibility</p:attrName>
                                        </p:attrNameLst>
                                      </p:cBhvr>
                                      <p:to>
                                        <p:strVal val="visible"/>
                                      </p:to>
                                    </p:set>
                                    <p:anim calcmode="lin" valueType="num">
                                      <p:cBhvr additive="base">
                                        <p:cTn id="45" dur="500" fill="hold"/>
                                        <p:tgtEl>
                                          <p:spTgt spid="206950"/>
                                        </p:tgtEl>
                                        <p:attrNameLst>
                                          <p:attrName>ppt_x</p:attrName>
                                        </p:attrNameLst>
                                      </p:cBhvr>
                                      <p:tavLst>
                                        <p:tav tm="0">
                                          <p:val>
                                            <p:strVal val="#ppt_x"/>
                                          </p:val>
                                        </p:tav>
                                        <p:tav tm="100000">
                                          <p:val>
                                            <p:strVal val="#ppt_x"/>
                                          </p:val>
                                        </p:tav>
                                      </p:tavLst>
                                    </p:anim>
                                    <p:anim calcmode="lin" valueType="num">
                                      <p:cBhvr additive="base">
                                        <p:cTn id="46" dur="500" fill="hold"/>
                                        <p:tgtEl>
                                          <p:spTgt spid="206950"/>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06956"/>
                                        </p:tgtEl>
                                        <p:attrNameLst>
                                          <p:attrName>style.visibility</p:attrName>
                                        </p:attrNameLst>
                                      </p:cBhvr>
                                      <p:to>
                                        <p:strVal val="visible"/>
                                      </p:to>
                                    </p:set>
                                    <p:anim calcmode="lin" valueType="num">
                                      <p:cBhvr additive="base">
                                        <p:cTn id="53" dur="500" fill="hold"/>
                                        <p:tgtEl>
                                          <p:spTgt spid="206956"/>
                                        </p:tgtEl>
                                        <p:attrNameLst>
                                          <p:attrName>ppt_x</p:attrName>
                                        </p:attrNameLst>
                                      </p:cBhvr>
                                      <p:tavLst>
                                        <p:tav tm="0">
                                          <p:val>
                                            <p:strVal val="#ppt_x"/>
                                          </p:val>
                                        </p:tav>
                                        <p:tav tm="100000">
                                          <p:val>
                                            <p:strVal val="#ppt_x"/>
                                          </p:val>
                                        </p:tav>
                                      </p:tavLst>
                                    </p:anim>
                                    <p:anim calcmode="lin" valueType="num">
                                      <p:cBhvr additive="base">
                                        <p:cTn id="54" dur="500" fill="hold"/>
                                        <p:tgtEl>
                                          <p:spTgt spid="20695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06957"/>
                                        </p:tgtEl>
                                        <p:attrNameLst>
                                          <p:attrName>style.visibility</p:attrName>
                                        </p:attrNameLst>
                                      </p:cBhvr>
                                      <p:to>
                                        <p:strVal val="visible"/>
                                      </p:to>
                                    </p:set>
                                    <p:anim calcmode="lin" valueType="num">
                                      <p:cBhvr additive="base">
                                        <p:cTn id="57" dur="500" fill="hold"/>
                                        <p:tgtEl>
                                          <p:spTgt spid="206957"/>
                                        </p:tgtEl>
                                        <p:attrNameLst>
                                          <p:attrName>ppt_x</p:attrName>
                                        </p:attrNameLst>
                                      </p:cBhvr>
                                      <p:tavLst>
                                        <p:tav tm="0">
                                          <p:val>
                                            <p:strVal val="#ppt_x"/>
                                          </p:val>
                                        </p:tav>
                                        <p:tav tm="100000">
                                          <p:val>
                                            <p:strVal val="#ppt_x"/>
                                          </p:val>
                                        </p:tav>
                                      </p:tavLst>
                                    </p:anim>
                                    <p:anim calcmode="lin" valueType="num">
                                      <p:cBhvr additive="base">
                                        <p:cTn id="58" dur="500" fill="hold"/>
                                        <p:tgtEl>
                                          <p:spTgt spid="20695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06958"/>
                                        </p:tgtEl>
                                        <p:attrNameLst>
                                          <p:attrName>style.visibility</p:attrName>
                                        </p:attrNameLst>
                                      </p:cBhvr>
                                      <p:to>
                                        <p:strVal val="visible"/>
                                      </p:to>
                                    </p:set>
                                    <p:anim calcmode="lin" valueType="num">
                                      <p:cBhvr additive="base">
                                        <p:cTn id="61" dur="500" fill="hold"/>
                                        <p:tgtEl>
                                          <p:spTgt spid="206958"/>
                                        </p:tgtEl>
                                        <p:attrNameLst>
                                          <p:attrName>ppt_x</p:attrName>
                                        </p:attrNameLst>
                                      </p:cBhvr>
                                      <p:tavLst>
                                        <p:tav tm="0">
                                          <p:val>
                                            <p:strVal val="#ppt_x"/>
                                          </p:val>
                                        </p:tav>
                                        <p:tav tm="100000">
                                          <p:val>
                                            <p:strVal val="#ppt_x"/>
                                          </p:val>
                                        </p:tav>
                                      </p:tavLst>
                                    </p:anim>
                                    <p:anim calcmode="lin" valueType="num">
                                      <p:cBhvr additive="base">
                                        <p:cTn id="62" dur="500" fill="hold"/>
                                        <p:tgtEl>
                                          <p:spTgt spid="20695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06967"/>
                                        </p:tgtEl>
                                        <p:attrNameLst>
                                          <p:attrName>style.visibility</p:attrName>
                                        </p:attrNameLst>
                                      </p:cBhvr>
                                      <p:to>
                                        <p:strVal val="visible"/>
                                      </p:to>
                                    </p:set>
                                    <p:anim calcmode="lin" valueType="num">
                                      <p:cBhvr additive="base">
                                        <p:cTn id="65" dur="500" fill="hold"/>
                                        <p:tgtEl>
                                          <p:spTgt spid="206967"/>
                                        </p:tgtEl>
                                        <p:attrNameLst>
                                          <p:attrName>ppt_x</p:attrName>
                                        </p:attrNameLst>
                                      </p:cBhvr>
                                      <p:tavLst>
                                        <p:tav tm="0">
                                          <p:val>
                                            <p:strVal val="#ppt_x"/>
                                          </p:val>
                                        </p:tav>
                                        <p:tav tm="100000">
                                          <p:val>
                                            <p:strVal val="#ppt_x"/>
                                          </p:val>
                                        </p:tav>
                                      </p:tavLst>
                                    </p:anim>
                                    <p:anim calcmode="lin" valueType="num">
                                      <p:cBhvr additive="base">
                                        <p:cTn id="66" dur="500" fill="hold"/>
                                        <p:tgtEl>
                                          <p:spTgt spid="206967"/>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500" fill="hold"/>
                                        <p:tgtEl>
                                          <p:spTgt spid="8"/>
                                        </p:tgtEl>
                                        <p:attrNameLst>
                                          <p:attrName>ppt_x</p:attrName>
                                        </p:attrNameLst>
                                      </p:cBhvr>
                                      <p:tavLst>
                                        <p:tav tm="0">
                                          <p:val>
                                            <p:strVal val="#ppt_x"/>
                                          </p:val>
                                        </p:tav>
                                        <p:tav tm="100000">
                                          <p:val>
                                            <p:strVal val="#ppt_x"/>
                                          </p:val>
                                        </p:tav>
                                      </p:tavLst>
                                    </p:anim>
                                    <p:anim calcmode="lin" valueType="num">
                                      <p:cBhvr additive="base">
                                        <p:cTn id="70" dur="500" fill="hold"/>
                                        <p:tgtEl>
                                          <p:spTgt spid="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06974"/>
                                        </p:tgtEl>
                                        <p:attrNameLst>
                                          <p:attrName>style.visibility</p:attrName>
                                        </p:attrNameLst>
                                      </p:cBhvr>
                                      <p:to>
                                        <p:strVal val="visible"/>
                                      </p:to>
                                    </p:set>
                                    <p:anim calcmode="lin" valueType="num">
                                      <p:cBhvr additive="base">
                                        <p:cTn id="73" dur="500" fill="hold"/>
                                        <p:tgtEl>
                                          <p:spTgt spid="206974"/>
                                        </p:tgtEl>
                                        <p:attrNameLst>
                                          <p:attrName>ppt_x</p:attrName>
                                        </p:attrNameLst>
                                      </p:cBhvr>
                                      <p:tavLst>
                                        <p:tav tm="0">
                                          <p:val>
                                            <p:strVal val="#ppt_x"/>
                                          </p:val>
                                        </p:tav>
                                        <p:tav tm="100000">
                                          <p:val>
                                            <p:strVal val="#ppt_x"/>
                                          </p:val>
                                        </p:tav>
                                      </p:tavLst>
                                    </p:anim>
                                    <p:anim calcmode="lin" valueType="num">
                                      <p:cBhvr additive="base">
                                        <p:cTn id="74" dur="500" fill="hold"/>
                                        <p:tgtEl>
                                          <p:spTgt spid="20697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06984"/>
                                        </p:tgtEl>
                                        <p:attrNameLst>
                                          <p:attrName>style.visibility</p:attrName>
                                        </p:attrNameLst>
                                      </p:cBhvr>
                                      <p:to>
                                        <p:strVal val="visible"/>
                                      </p:to>
                                    </p:set>
                                    <p:anim calcmode="lin" valueType="num">
                                      <p:cBhvr additive="base">
                                        <p:cTn id="77" dur="500" fill="hold"/>
                                        <p:tgtEl>
                                          <p:spTgt spid="206984"/>
                                        </p:tgtEl>
                                        <p:attrNameLst>
                                          <p:attrName>ppt_x</p:attrName>
                                        </p:attrNameLst>
                                      </p:cBhvr>
                                      <p:tavLst>
                                        <p:tav tm="0">
                                          <p:val>
                                            <p:strVal val="#ppt_x"/>
                                          </p:val>
                                        </p:tav>
                                        <p:tav tm="100000">
                                          <p:val>
                                            <p:strVal val="#ppt_x"/>
                                          </p:val>
                                        </p:tav>
                                      </p:tavLst>
                                    </p:anim>
                                    <p:anim calcmode="lin" valueType="num">
                                      <p:cBhvr additive="base">
                                        <p:cTn id="78" dur="500" fill="hold"/>
                                        <p:tgtEl>
                                          <p:spTgt spid="20698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anim calcmode="lin" valueType="num">
                                      <p:cBhvr additive="base">
                                        <p:cTn id="81" dur="500" fill="hold"/>
                                        <p:tgtEl>
                                          <p:spTgt spid="45"/>
                                        </p:tgtEl>
                                        <p:attrNameLst>
                                          <p:attrName>ppt_x</p:attrName>
                                        </p:attrNameLst>
                                      </p:cBhvr>
                                      <p:tavLst>
                                        <p:tav tm="0">
                                          <p:val>
                                            <p:strVal val="#ppt_x"/>
                                          </p:val>
                                        </p:tav>
                                        <p:tav tm="100000">
                                          <p:val>
                                            <p:strVal val="#ppt_x"/>
                                          </p:val>
                                        </p:tav>
                                      </p:tavLst>
                                    </p:anim>
                                    <p:anim calcmode="lin" valueType="num">
                                      <p:cBhvr additive="base">
                                        <p:cTn id="82" dur="500" fill="hold"/>
                                        <p:tgtEl>
                                          <p:spTgt spid="45"/>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additive="base">
                                        <p:cTn id="85" dur="500" fill="hold"/>
                                        <p:tgtEl>
                                          <p:spTgt spid="46"/>
                                        </p:tgtEl>
                                        <p:attrNameLst>
                                          <p:attrName>ppt_x</p:attrName>
                                        </p:attrNameLst>
                                      </p:cBhvr>
                                      <p:tavLst>
                                        <p:tav tm="0">
                                          <p:val>
                                            <p:strVal val="#ppt_x"/>
                                          </p:val>
                                        </p:tav>
                                        <p:tav tm="100000">
                                          <p:val>
                                            <p:strVal val="#ppt_x"/>
                                          </p:val>
                                        </p:tav>
                                      </p:tavLst>
                                    </p:anim>
                                    <p:anim calcmode="lin" valueType="num">
                                      <p:cBhvr additive="base">
                                        <p:cTn id="86" dur="500" fill="hold"/>
                                        <p:tgtEl>
                                          <p:spTgt spid="46"/>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anim calcmode="lin" valueType="num">
                                      <p:cBhvr additive="base">
                                        <p:cTn id="89" dur="500" fill="hold"/>
                                        <p:tgtEl>
                                          <p:spTgt spid="47"/>
                                        </p:tgtEl>
                                        <p:attrNameLst>
                                          <p:attrName>ppt_x</p:attrName>
                                        </p:attrNameLst>
                                      </p:cBhvr>
                                      <p:tavLst>
                                        <p:tav tm="0">
                                          <p:val>
                                            <p:strVal val="#ppt_x"/>
                                          </p:val>
                                        </p:tav>
                                        <p:tav tm="100000">
                                          <p:val>
                                            <p:strVal val="#ppt_x"/>
                                          </p:val>
                                        </p:tav>
                                      </p:tavLst>
                                    </p:anim>
                                    <p:anim calcmode="lin" valueType="num">
                                      <p:cBhvr additive="base">
                                        <p:cTn id="90" dur="500" fill="hold"/>
                                        <p:tgtEl>
                                          <p:spTgt spid="47"/>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9"/>
                                        </p:tgtEl>
                                        <p:attrNameLst>
                                          <p:attrName>style.visibility</p:attrName>
                                        </p:attrNameLst>
                                      </p:cBhvr>
                                      <p:to>
                                        <p:strVal val="visible"/>
                                      </p:to>
                                    </p:set>
                                    <p:anim calcmode="lin" valueType="num">
                                      <p:cBhvr additive="base">
                                        <p:cTn id="93" dur="500" fill="hold"/>
                                        <p:tgtEl>
                                          <p:spTgt spid="49"/>
                                        </p:tgtEl>
                                        <p:attrNameLst>
                                          <p:attrName>ppt_x</p:attrName>
                                        </p:attrNameLst>
                                      </p:cBhvr>
                                      <p:tavLst>
                                        <p:tav tm="0">
                                          <p:val>
                                            <p:strVal val="#ppt_x"/>
                                          </p:val>
                                        </p:tav>
                                        <p:tav tm="100000">
                                          <p:val>
                                            <p:strVal val="#ppt_x"/>
                                          </p:val>
                                        </p:tav>
                                      </p:tavLst>
                                    </p:anim>
                                    <p:anim calcmode="lin" valueType="num">
                                      <p:cBhvr additive="base">
                                        <p:cTn id="94" dur="500" fill="hold"/>
                                        <p:tgtEl>
                                          <p:spTgt spid="49"/>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50"/>
                                        </p:tgtEl>
                                        <p:attrNameLst>
                                          <p:attrName>style.visibility</p:attrName>
                                        </p:attrNameLst>
                                      </p:cBhvr>
                                      <p:to>
                                        <p:strVal val="visible"/>
                                      </p:to>
                                    </p:set>
                                    <p:anim calcmode="lin" valueType="num">
                                      <p:cBhvr additive="base">
                                        <p:cTn id="97" dur="500" fill="hold"/>
                                        <p:tgtEl>
                                          <p:spTgt spid="50"/>
                                        </p:tgtEl>
                                        <p:attrNameLst>
                                          <p:attrName>ppt_x</p:attrName>
                                        </p:attrNameLst>
                                      </p:cBhvr>
                                      <p:tavLst>
                                        <p:tav tm="0">
                                          <p:val>
                                            <p:strVal val="#ppt_x"/>
                                          </p:val>
                                        </p:tav>
                                        <p:tav tm="100000">
                                          <p:val>
                                            <p:strVal val="#ppt_x"/>
                                          </p:val>
                                        </p:tav>
                                      </p:tavLst>
                                    </p:anim>
                                    <p:anim calcmode="lin" valueType="num">
                                      <p:cBhvr additive="base">
                                        <p:cTn id="98" dur="500" fill="hold"/>
                                        <p:tgtEl>
                                          <p:spTgt spid="50"/>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500" fill="hold"/>
                                        <p:tgtEl>
                                          <p:spTgt spid="51"/>
                                        </p:tgtEl>
                                        <p:attrNameLst>
                                          <p:attrName>ppt_x</p:attrName>
                                        </p:attrNameLst>
                                      </p:cBhvr>
                                      <p:tavLst>
                                        <p:tav tm="0">
                                          <p:val>
                                            <p:strVal val="#ppt_x"/>
                                          </p:val>
                                        </p:tav>
                                        <p:tav tm="100000">
                                          <p:val>
                                            <p:strVal val="#ppt_x"/>
                                          </p:val>
                                        </p:tav>
                                      </p:tavLst>
                                    </p:anim>
                                    <p:anim calcmode="lin" valueType="num">
                                      <p:cBhvr additive="base">
                                        <p:cTn id="102" dur="500" fill="hold"/>
                                        <p:tgtEl>
                                          <p:spTgt spid="51"/>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52"/>
                                        </p:tgtEl>
                                        <p:attrNameLst>
                                          <p:attrName>style.visibility</p:attrName>
                                        </p:attrNameLst>
                                      </p:cBhvr>
                                      <p:to>
                                        <p:strVal val="visible"/>
                                      </p:to>
                                    </p:set>
                                    <p:anim calcmode="lin" valueType="num">
                                      <p:cBhvr additive="base">
                                        <p:cTn id="105" dur="500" fill="hold"/>
                                        <p:tgtEl>
                                          <p:spTgt spid="52"/>
                                        </p:tgtEl>
                                        <p:attrNameLst>
                                          <p:attrName>ppt_x</p:attrName>
                                        </p:attrNameLst>
                                      </p:cBhvr>
                                      <p:tavLst>
                                        <p:tav tm="0">
                                          <p:val>
                                            <p:strVal val="#ppt_x"/>
                                          </p:val>
                                        </p:tav>
                                        <p:tav tm="100000">
                                          <p:val>
                                            <p:strVal val="#ppt_x"/>
                                          </p:val>
                                        </p:tav>
                                      </p:tavLst>
                                    </p:anim>
                                    <p:anim calcmode="lin" valueType="num">
                                      <p:cBhvr additive="base">
                                        <p:cTn id="106" dur="500" fill="hold"/>
                                        <p:tgtEl>
                                          <p:spTgt spid="52"/>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54"/>
                                        </p:tgtEl>
                                        <p:attrNameLst>
                                          <p:attrName>style.visibility</p:attrName>
                                        </p:attrNameLst>
                                      </p:cBhvr>
                                      <p:to>
                                        <p:strVal val="visible"/>
                                      </p:to>
                                    </p:set>
                                    <p:anim calcmode="lin" valueType="num">
                                      <p:cBhvr additive="base">
                                        <p:cTn id="109" dur="500" fill="hold"/>
                                        <p:tgtEl>
                                          <p:spTgt spid="54"/>
                                        </p:tgtEl>
                                        <p:attrNameLst>
                                          <p:attrName>ppt_x</p:attrName>
                                        </p:attrNameLst>
                                      </p:cBhvr>
                                      <p:tavLst>
                                        <p:tav tm="0">
                                          <p:val>
                                            <p:strVal val="#ppt_x"/>
                                          </p:val>
                                        </p:tav>
                                        <p:tav tm="100000">
                                          <p:val>
                                            <p:strVal val="#ppt_x"/>
                                          </p:val>
                                        </p:tav>
                                      </p:tavLst>
                                    </p:anim>
                                    <p:anim calcmode="lin" valueType="num">
                                      <p:cBhvr additive="base">
                                        <p:cTn id="11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06987"/>
                                        </p:tgtEl>
                                        <p:attrNameLst>
                                          <p:attrName>style.visibility</p:attrName>
                                        </p:attrNameLst>
                                      </p:cBhvr>
                                      <p:to>
                                        <p:strVal val="visible"/>
                                      </p:to>
                                    </p:set>
                                    <p:anim calcmode="lin" valueType="num">
                                      <p:cBhvr additive="base">
                                        <p:cTn id="115" dur="500" fill="hold"/>
                                        <p:tgtEl>
                                          <p:spTgt spid="206987"/>
                                        </p:tgtEl>
                                        <p:attrNameLst>
                                          <p:attrName>ppt_x</p:attrName>
                                        </p:attrNameLst>
                                      </p:cBhvr>
                                      <p:tavLst>
                                        <p:tav tm="0">
                                          <p:val>
                                            <p:strVal val="#ppt_x"/>
                                          </p:val>
                                        </p:tav>
                                        <p:tav tm="100000">
                                          <p:val>
                                            <p:strVal val="#ppt_x"/>
                                          </p:val>
                                        </p:tav>
                                      </p:tavLst>
                                    </p:anim>
                                    <p:anim calcmode="lin" valueType="num">
                                      <p:cBhvr additive="base">
                                        <p:cTn id="116" dur="500" fill="hold"/>
                                        <p:tgtEl>
                                          <p:spTgt spid="2069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17" grpId="0"/>
      <p:bldP spid="206942" grpId="0" animBg="1"/>
      <p:bldP spid="206949" grpId="0" animBg="1"/>
      <p:bldP spid="206956" grpId="0" animBg="1"/>
      <p:bldP spid="206957" grpId="0" animBg="1"/>
      <p:bldP spid="206958" grpId="0" animBg="1"/>
      <p:bldP spid="206974" grpId="0" animBg="1"/>
      <p:bldP spid="206984" grpId="0" animBg="1"/>
      <p:bldP spid="206987" grpId="0"/>
      <p:bldP spid="45" grpId="0"/>
      <p:bldP spid="46" grpId="0"/>
      <p:bldP spid="47" grpId="0"/>
      <p:bldP spid="49"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3"/>
          <p:cNvSpPr>
            <a:spLocks noGrp="1" noChangeArrowheads="1"/>
          </p:cNvSpPr>
          <p:nvPr>
            <p:ph idx="1"/>
          </p:nvPr>
        </p:nvSpPr>
        <p:spPr>
          <a:xfrm>
            <a:off x="393700" y="1339850"/>
            <a:ext cx="8361363" cy="2419350"/>
          </a:xfrm>
        </p:spPr>
        <p:txBody>
          <a:bodyPr/>
          <a:lstStyle/>
          <a:p>
            <a:pPr eaLnBrk="1" hangingPunct="1">
              <a:lnSpc>
                <a:spcPct val="80000"/>
              </a:lnSpc>
              <a:buFont typeface="Wingdings" pitchFamily="2" charset="2"/>
              <a:buNone/>
            </a:pPr>
            <a:r>
              <a:rPr lang="en-US" altLang="zh-CN" b="1" smtClean="0">
                <a:latin typeface="Times New Roman" pitchFamily="18" charset="0"/>
                <a:ea typeface="华文楷体" pitchFamily="2" charset="-122"/>
              </a:rPr>
              <a:t>1.</a:t>
            </a:r>
            <a:r>
              <a:rPr lang="zh-CN" altLang="en-US" b="1" smtClean="0">
                <a:latin typeface="Times New Roman" pitchFamily="18" charset="0"/>
                <a:ea typeface="华文楷体" pitchFamily="2" charset="-122"/>
              </a:rPr>
              <a:t>浮力的大小与物体的密度无关</a:t>
            </a:r>
            <a:endParaRPr lang="zh-CN" altLang="en-US" b="1" smtClean="0">
              <a:latin typeface="Times New Roman" pitchFamily="18" charset="0"/>
              <a:ea typeface="华文楷体" pitchFamily="2" charset="-122"/>
            </a:endParaRPr>
          </a:p>
          <a:p>
            <a:pPr eaLnBrk="1" hangingPunct="1">
              <a:lnSpc>
                <a:spcPct val="80000"/>
              </a:lnSpc>
              <a:buFont typeface="Wingdings" pitchFamily="2" charset="2"/>
              <a:buNone/>
            </a:pPr>
            <a:r>
              <a:rPr lang="en-US" altLang="zh-CN" b="1" smtClean="0">
                <a:latin typeface="Times New Roman" pitchFamily="18" charset="0"/>
                <a:ea typeface="华文楷体" pitchFamily="2" charset="-122"/>
              </a:rPr>
              <a:t>2.</a:t>
            </a:r>
            <a:r>
              <a:rPr lang="zh-CN" altLang="en-US" b="1" smtClean="0">
                <a:latin typeface="Times New Roman" pitchFamily="18" charset="0"/>
                <a:ea typeface="华文楷体" pitchFamily="2" charset="-122"/>
              </a:rPr>
              <a:t>浮力随</a:t>
            </a:r>
            <a:r>
              <a:rPr lang="zh-CN" altLang="en-US" b="1" smtClean="0">
                <a:solidFill>
                  <a:srgbClr val="FF0000"/>
                </a:solidFill>
                <a:latin typeface="Times New Roman" pitchFamily="18" charset="0"/>
                <a:ea typeface="华文楷体" pitchFamily="2" charset="-122"/>
              </a:rPr>
              <a:t>液体密度增大而增大</a:t>
            </a:r>
            <a:endParaRPr lang="zh-CN" altLang="en-US" b="1" smtClean="0">
              <a:solidFill>
                <a:srgbClr val="FF0000"/>
              </a:solidFill>
              <a:latin typeface="Times New Roman" pitchFamily="18" charset="0"/>
              <a:ea typeface="华文楷体" pitchFamily="2" charset="-122"/>
            </a:endParaRPr>
          </a:p>
          <a:p>
            <a:pPr eaLnBrk="1" hangingPunct="1">
              <a:lnSpc>
                <a:spcPct val="80000"/>
              </a:lnSpc>
              <a:buFont typeface="Wingdings" pitchFamily="2" charset="2"/>
              <a:buNone/>
            </a:pPr>
            <a:r>
              <a:rPr lang="en-US" altLang="zh-CN" b="1" smtClean="0">
                <a:latin typeface="Times New Roman" pitchFamily="18" charset="0"/>
                <a:ea typeface="华文楷体" pitchFamily="2" charset="-122"/>
              </a:rPr>
              <a:t>3.</a:t>
            </a:r>
            <a:r>
              <a:rPr lang="zh-CN" altLang="en-US" b="1" smtClean="0">
                <a:latin typeface="Times New Roman" pitchFamily="18" charset="0"/>
                <a:ea typeface="华文楷体" pitchFamily="2" charset="-122"/>
              </a:rPr>
              <a:t>浮力的大小与物体浸没在液体中的深度无关</a:t>
            </a:r>
            <a:endParaRPr lang="zh-CN" altLang="en-US" b="1" smtClean="0">
              <a:latin typeface="Times New Roman" pitchFamily="18" charset="0"/>
              <a:ea typeface="华文楷体" pitchFamily="2" charset="-122"/>
            </a:endParaRPr>
          </a:p>
          <a:p>
            <a:pPr eaLnBrk="1" hangingPunct="1">
              <a:lnSpc>
                <a:spcPct val="80000"/>
              </a:lnSpc>
              <a:buFont typeface="Wingdings" pitchFamily="2" charset="2"/>
              <a:buNone/>
            </a:pPr>
            <a:r>
              <a:rPr lang="en-US" altLang="zh-CN" b="1" smtClean="0">
                <a:latin typeface="Times New Roman" pitchFamily="18" charset="0"/>
                <a:ea typeface="华文楷体" pitchFamily="2" charset="-122"/>
              </a:rPr>
              <a:t>4.</a:t>
            </a:r>
            <a:r>
              <a:rPr lang="zh-CN" altLang="en-US" b="1" smtClean="0">
                <a:latin typeface="Times New Roman" pitchFamily="18" charset="0"/>
                <a:ea typeface="华文楷体" pitchFamily="2" charset="-122"/>
              </a:rPr>
              <a:t>浮力随</a:t>
            </a:r>
            <a:r>
              <a:rPr lang="zh-CN" altLang="en-US" b="1" smtClean="0">
                <a:solidFill>
                  <a:srgbClr val="FF0000"/>
                </a:solidFill>
                <a:latin typeface="Times New Roman" pitchFamily="18" charset="0"/>
                <a:ea typeface="华文楷体" pitchFamily="2" charset="-122"/>
              </a:rPr>
              <a:t>物体浸在液体中的体积（物体排开的液体的体积）增大而增大</a:t>
            </a:r>
            <a:endParaRPr lang="zh-CN" altLang="en-US" b="1" smtClean="0">
              <a:solidFill>
                <a:srgbClr val="FF0000"/>
              </a:solidFill>
              <a:latin typeface="Times New Roman" pitchFamily="18" charset="0"/>
              <a:ea typeface="华文楷体" pitchFamily="2" charset="-122"/>
            </a:endParaRPr>
          </a:p>
          <a:p>
            <a:pPr eaLnBrk="1" hangingPunct="1">
              <a:lnSpc>
                <a:spcPct val="80000"/>
              </a:lnSpc>
              <a:buFont typeface="Wingdings" pitchFamily="2" charset="2"/>
              <a:buNone/>
            </a:pPr>
            <a:endParaRPr lang="zh-CN" altLang="en-US" b="1" smtClean="0">
              <a:latin typeface="Times New Roman" pitchFamily="18" charset="0"/>
              <a:ea typeface="华文楷体" pitchFamily="2" charset="-122"/>
            </a:endParaRPr>
          </a:p>
        </p:txBody>
      </p:sp>
      <p:sp>
        <p:nvSpPr>
          <p:cNvPr id="13315" name="Text Box 4"/>
          <p:cNvSpPr txBox="1">
            <a:spLocks noChangeArrowheads="1"/>
          </p:cNvSpPr>
          <p:nvPr/>
        </p:nvSpPr>
        <p:spPr bwMode="auto">
          <a:xfrm>
            <a:off x="393700" y="673100"/>
            <a:ext cx="38560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3200" b="1">
                <a:solidFill>
                  <a:srgbClr val="0000CC"/>
                </a:solidFill>
                <a:latin typeface="Times New Roman" pitchFamily="18" charset="0"/>
                <a:ea typeface="华文楷体" pitchFamily="2" charset="-122"/>
              </a:rPr>
              <a:t>分析数据得到结论：</a:t>
            </a:r>
          </a:p>
        </p:txBody>
      </p:sp>
      <p:pic>
        <p:nvPicPr>
          <p:cNvPr id="205834" name="Picture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6613" y="4471988"/>
            <a:ext cx="2160587" cy="2889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838" name="Text Box 14"/>
          <p:cNvSpPr txBox="1">
            <a:spLocks noChangeArrowheads="1"/>
          </p:cNvSpPr>
          <p:nvPr/>
        </p:nvSpPr>
        <p:spPr bwMode="auto">
          <a:xfrm>
            <a:off x="1511300" y="4606925"/>
            <a:ext cx="1081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4400" b="1" i="1" dirty="0">
                <a:latin typeface="Times New Roman" pitchFamily="18" charset="0"/>
                <a:ea typeface="华文楷体" pitchFamily="2" charset="-122"/>
              </a:rPr>
              <a:t>m</a:t>
            </a:r>
            <a:r>
              <a:rPr lang="zh-CN" altLang="en-US" sz="4400" b="1" baseline="-25000" dirty="0">
                <a:latin typeface="Times New Roman" pitchFamily="18" charset="0"/>
                <a:ea typeface="华文楷体" pitchFamily="2" charset="-122"/>
              </a:rPr>
              <a:t>排</a:t>
            </a:r>
          </a:p>
        </p:txBody>
      </p:sp>
      <p:pic>
        <p:nvPicPr>
          <p:cNvPr id="205840"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175" y="5372100"/>
            <a:ext cx="314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42" name="Text Box 18"/>
          <p:cNvSpPr txBox="1">
            <a:spLocks noChangeArrowheads="1"/>
          </p:cNvSpPr>
          <p:nvPr/>
        </p:nvSpPr>
        <p:spPr bwMode="auto">
          <a:xfrm>
            <a:off x="3949700" y="4706937"/>
            <a:ext cx="42672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2800" b="1" dirty="0">
                <a:solidFill>
                  <a:srgbClr val="0000CC"/>
                </a:solidFill>
                <a:latin typeface="Times New Roman" pitchFamily="18" charset="0"/>
                <a:ea typeface="华文楷体" pitchFamily="2" charset="-122"/>
              </a:rPr>
              <a:t>物体所受的浮力可能与</a:t>
            </a:r>
            <a:endParaRPr lang="zh-CN" altLang="en-US" sz="2800" b="1" dirty="0">
              <a:solidFill>
                <a:srgbClr val="0000CC"/>
              </a:solidFill>
              <a:latin typeface="Times New Roman" pitchFamily="18" charset="0"/>
              <a:ea typeface="华文楷体" pitchFamily="2" charset="-122"/>
            </a:endParaRPr>
          </a:p>
          <a:p>
            <a:pPr eaLnBrk="1" hangingPunct="1">
              <a:spcBef>
                <a:spcPct val="50000"/>
              </a:spcBef>
            </a:pPr>
            <a:r>
              <a:rPr lang="zh-CN" altLang="en-US" sz="2800" b="1" dirty="0">
                <a:solidFill>
                  <a:srgbClr val="0000CC"/>
                </a:solidFill>
                <a:latin typeface="Times New Roman" pitchFamily="18" charset="0"/>
                <a:ea typeface="华文楷体" pitchFamily="2" charset="-122"/>
              </a:rPr>
              <a:t>排开液体所受的重力有关</a:t>
            </a:r>
          </a:p>
        </p:txBody>
      </p:sp>
      <p:sp>
        <p:nvSpPr>
          <p:cNvPr id="205846" name="Text Box 22"/>
          <p:cNvSpPr txBox="1">
            <a:spLocks noChangeArrowheads="1"/>
          </p:cNvSpPr>
          <p:nvPr/>
        </p:nvSpPr>
        <p:spPr bwMode="auto">
          <a:xfrm>
            <a:off x="1601788" y="5867400"/>
            <a:ext cx="10112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4400" b="1" dirty="0">
                <a:latin typeface="Times New Roman" pitchFamily="18" charset="0"/>
                <a:ea typeface="华文楷体" pitchFamily="2" charset="-122"/>
              </a:rPr>
              <a:t>G</a:t>
            </a:r>
            <a:r>
              <a:rPr lang="zh-CN" altLang="en-US" sz="4400" b="1" baseline="-25000" dirty="0">
                <a:latin typeface="Times New Roman" pitchFamily="18" charset="0"/>
                <a:ea typeface="华文楷体" pitchFamily="2" charset="-122"/>
              </a:rPr>
              <a:t>排</a:t>
            </a:r>
            <a:endParaRPr lang="zh-CN" altLang="en-US" sz="4400" b="1" dirty="0">
              <a:latin typeface="Times New Roman" pitchFamily="18" charset="0"/>
              <a:ea typeface="华文楷体" pitchFamily="2" charset="-122"/>
            </a:endParaRPr>
          </a:p>
        </p:txBody>
      </p:sp>
      <p:grpSp>
        <p:nvGrpSpPr>
          <p:cNvPr id="2" name="Group 35"/>
          <p:cNvGrpSpPr/>
          <p:nvPr/>
        </p:nvGrpSpPr>
        <p:grpSpPr bwMode="auto">
          <a:xfrm>
            <a:off x="431800" y="3527425"/>
            <a:ext cx="3362325" cy="949325"/>
            <a:chOff x="272" y="2075"/>
            <a:chExt cx="2118" cy="598"/>
          </a:xfrm>
        </p:grpSpPr>
        <p:pic>
          <p:nvPicPr>
            <p:cNvPr id="13322" name="Picture 20" descr="图片1"/>
            <p:cNvPicPr>
              <a:picLocks noChangeAspect="1" noChangeArrowheads="1"/>
            </p:cNvPicPr>
            <p:nvPr/>
          </p:nvPicPr>
          <p:blipFill>
            <a:blip r:embed="rId3" cstate="print">
              <a:extLst>
                <a:ext uri="{28A0092B-C50C-407E-A947-70E740481C1C}">
                  <a14:useLocalDpi xmlns:a14="http://schemas.microsoft.com/office/drawing/2010/main" val="0"/>
                </a:ext>
              </a:extLst>
            </a:blip>
            <a:srcRect l="60664" t="51826" r="31134"/>
            <a:stretch>
              <a:fillRect/>
            </a:stretch>
          </p:blipFill>
          <p:spPr bwMode="auto">
            <a:xfrm>
              <a:off x="272" y="2075"/>
              <a:ext cx="567"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3" name="Group 28"/>
            <p:cNvGrpSpPr/>
            <p:nvPr/>
          </p:nvGrpSpPr>
          <p:grpSpPr bwMode="auto">
            <a:xfrm>
              <a:off x="1661" y="2103"/>
              <a:ext cx="729" cy="570"/>
              <a:chOff x="1927" y="714"/>
              <a:chExt cx="1619" cy="570"/>
            </a:xfrm>
          </p:grpSpPr>
          <p:sp>
            <p:nvSpPr>
              <p:cNvPr id="13324" name="Text Box 29"/>
              <p:cNvSpPr txBox="1">
                <a:spLocks noChangeArrowheads="1"/>
              </p:cNvSpPr>
              <p:nvPr/>
            </p:nvSpPr>
            <p:spPr bwMode="auto">
              <a:xfrm>
                <a:off x="1927" y="799"/>
                <a:ext cx="1464"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4400" b="1">
                    <a:solidFill>
                      <a:srgbClr val="FF0000"/>
                    </a:solidFill>
                    <a:latin typeface="Times New Roman" pitchFamily="18" charset="0"/>
                    <a:ea typeface="华文楷体" pitchFamily="2" charset="-122"/>
                  </a:rPr>
                  <a:t>V</a:t>
                </a:r>
                <a:r>
                  <a:rPr lang="zh-CN" altLang="en-US" sz="4400" b="1" baseline="-25000">
                    <a:solidFill>
                      <a:srgbClr val="FF0000"/>
                    </a:solidFill>
                    <a:latin typeface="Times New Roman" pitchFamily="18" charset="0"/>
                    <a:ea typeface="华文楷体" pitchFamily="2" charset="-122"/>
                  </a:rPr>
                  <a:t>排</a:t>
                </a:r>
                <a:r>
                  <a:rPr lang="zh-CN" altLang="en-US" sz="4400" b="1" baseline="-25000">
                    <a:latin typeface="Times New Roman" pitchFamily="18" charset="0"/>
                    <a:ea typeface="华文楷体" pitchFamily="2" charset="-122"/>
                  </a:rPr>
                  <a:t>           </a:t>
                </a:r>
                <a:r>
                  <a:rPr lang="en-US" altLang="zh-CN" sz="4400" b="1" baseline="-25000">
                    <a:latin typeface="Times New Roman" pitchFamily="18" charset="0"/>
                    <a:ea typeface="华文楷体" pitchFamily="2" charset="-122"/>
                  </a:rPr>
                  <a:t>  </a:t>
                </a:r>
              </a:p>
            </p:txBody>
          </p:sp>
          <p:sp>
            <p:nvSpPr>
              <p:cNvPr id="13325" name="Rectangle 30"/>
              <p:cNvSpPr>
                <a:spLocks noChangeArrowheads="1"/>
              </p:cNvSpPr>
              <p:nvPr/>
            </p:nvSpPr>
            <p:spPr bwMode="auto">
              <a:xfrm>
                <a:off x="3288" y="714"/>
                <a:ext cx="258"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en-US" altLang="zh-CN" sz="6000" b="1" baseline="-25000">
                  <a:latin typeface="Times New Roman" pitchFamily="18" charset="0"/>
                  <a:ea typeface="华文楷体" pitchFamily="2"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 calcmode="lin" valueType="num">
                                      <p:cBhvr additive="base">
                                        <p:cTn id="7" dur="500" fill="hold"/>
                                        <p:tgtEl>
                                          <p:spTgt spid="2058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8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827">
                                            <p:txEl>
                                              <p:pRg st="1" end="1"/>
                                            </p:txEl>
                                          </p:spTgt>
                                        </p:tgtEl>
                                        <p:attrNameLst>
                                          <p:attrName>style.visibility</p:attrName>
                                        </p:attrNameLst>
                                      </p:cBhvr>
                                      <p:to>
                                        <p:strVal val="visible"/>
                                      </p:to>
                                    </p:set>
                                    <p:anim calcmode="lin" valueType="num">
                                      <p:cBhvr additive="base">
                                        <p:cTn id="13" dur="500" fill="hold"/>
                                        <p:tgtEl>
                                          <p:spTgt spid="2058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8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5827">
                                            <p:txEl>
                                              <p:pRg st="2" end="2"/>
                                            </p:txEl>
                                          </p:spTgt>
                                        </p:tgtEl>
                                        <p:attrNameLst>
                                          <p:attrName>style.visibility</p:attrName>
                                        </p:attrNameLst>
                                      </p:cBhvr>
                                      <p:to>
                                        <p:strVal val="visible"/>
                                      </p:to>
                                    </p:set>
                                    <p:anim calcmode="lin" valueType="num">
                                      <p:cBhvr additive="base">
                                        <p:cTn id="19" dur="500" fill="hold"/>
                                        <p:tgtEl>
                                          <p:spTgt spid="2058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8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5827">
                                            <p:txEl>
                                              <p:pRg st="3" end="3"/>
                                            </p:txEl>
                                          </p:spTgt>
                                        </p:tgtEl>
                                        <p:attrNameLst>
                                          <p:attrName>style.visibility</p:attrName>
                                        </p:attrNameLst>
                                      </p:cBhvr>
                                      <p:to>
                                        <p:strVal val="visible"/>
                                      </p:to>
                                    </p:set>
                                    <p:anim calcmode="lin" valueType="num">
                                      <p:cBhvr additive="base">
                                        <p:cTn id="25" dur="500" fill="hold"/>
                                        <p:tgtEl>
                                          <p:spTgt spid="2058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58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8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58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58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58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5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p:bldP spid="205838" grpId="0"/>
      <p:bldP spid="205842" grpId="0"/>
      <p:bldP spid="2058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4"/>
          <p:cNvSpPr txBox="1">
            <a:spLocks noChangeArrowheads="1"/>
          </p:cNvSpPr>
          <p:nvPr/>
        </p:nvSpPr>
        <p:spPr bwMode="auto">
          <a:xfrm>
            <a:off x="827088" y="836613"/>
            <a:ext cx="7489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CN" altLang="zh-CN"/>
          </a:p>
        </p:txBody>
      </p:sp>
      <p:sp>
        <p:nvSpPr>
          <p:cNvPr id="45061" name="Rectangle 5"/>
          <p:cNvSpPr>
            <a:spLocks noGrp="1" noChangeArrowheads="1"/>
          </p:cNvSpPr>
          <p:nvPr>
            <p:ph type="title"/>
          </p:nvPr>
        </p:nvSpPr>
        <p:spPr>
          <a:xfrm>
            <a:off x="3635896" y="732061"/>
            <a:ext cx="2843103" cy="752723"/>
          </a:xfrm>
        </p:spPr>
        <p:txBody>
          <a:bodyPr/>
          <a:lstStyle/>
          <a:p>
            <a:r>
              <a:rPr lang="zh-CN" altLang="en-US" b="1" dirty="0">
                <a:solidFill>
                  <a:srgbClr val="FF0000"/>
                </a:solidFill>
              </a:rPr>
              <a:t>结论</a:t>
            </a:r>
          </a:p>
        </p:txBody>
      </p:sp>
      <p:sp>
        <p:nvSpPr>
          <p:cNvPr id="45062" name="Text Box 6"/>
          <p:cNvSpPr txBox="1">
            <a:spLocks noChangeArrowheads="1"/>
          </p:cNvSpPr>
          <p:nvPr/>
        </p:nvSpPr>
        <p:spPr bwMode="auto">
          <a:xfrm>
            <a:off x="741928" y="1484784"/>
            <a:ext cx="7991475" cy="1947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zh-CN" sz="2800" b="1" dirty="0" smtClean="0">
                <a:solidFill>
                  <a:srgbClr val="002060"/>
                </a:solidFill>
              </a:rPr>
              <a:t>1</a:t>
            </a:r>
            <a:r>
              <a:rPr lang="zh-CN" altLang="en-US" sz="2800" b="1" dirty="0" smtClean="0">
                <a:solidFill>
                  <a:srgbClr val="002060"/>
                </a:solidFill>
              </a:rPr>
              <a:t>、物体</a:t>
            </a:r>
            <a:r>
              <a:rPr lang="zh-CN" altLang="en-US" sz="2800" b="1" dirty="0">
                <a:solidFill>
                  <a:srgbClr val="002060"/>
                </a:solidFill>
              </a:rPr>
              <a:t>所受浮力的大小只与液体的密度和物体排开液体的体积有关，而与物体浸没在液体中的深度、物体的密度、物体的形状都无关。</a:t>
            </a:r>
          </a:p>
        </p:txBody>
      </p:sp>
      <p:sp>
        <p:nvSpPr>
          <p:cNvPr id="45063" name="Text Box 7"/>
          <p:cNvSpPr txBox="1">
            <a:spLocks noChangeArrowheads="1"/>
          </p:cNvSpPr>
          <p:nvPr/>
        </p:nvSpPr>
        <p:spPr bwMode="auto">
          <a:xfrm>
            <a:off x="772820" y="3516109"/>
            <a:ext cx="7704138" cy="1301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zh-CN" sz="2800" b="1" dirty="0" smtClean="0">
                <a:solidFill>
                  <a:srgbClr val="002060"/>
                </a:solidFill>
              </a:rPr>
              <a:t>2</a:t>
            </a:r>
            <a:r>
              <a:rPr lang="zh-CN" altLang="en-US" sz="2800" b="1" dirty="0" smtClean="0">
                <a:solidFill>
                  <a:srgbClr val="002060"/>
                </a:solidFill>
              </a:rPr>
              <a:t>、在</a:t>
            </a:r>
            <a:r>
              <a:rPr lang="zh-CN" altLang="en-US" sz="2800" b="1" dirty="0">
                <a:solidFill>
                  <a:srgbClr val="002060"/>
                </a:solidFill>
              </a:rPr>
              <a:t>物体排开液体的体积一定时，液体的密度越大，浮力越大。</a:t>
            </a:r>
          </a:p>
        </p:txBody>
      </p:sp>
      <p:sp>
        <p:nvSpPr>
          <p:cNvPr id="45064" name="Text Box 8"/>
          <p:cNvSpPr txBox="1">
            <a:spLocks noChangeArrowheads="1"/>
          </p:cNvSpPr>
          <p:nvPr/>
        </p:nvSpPr>
        <p:spPr bwMode="auto">
          <a:xfrm>
            <a:off x="719931" y="4901104"/>
            <a:ext cx="7704137" cy="1301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zh-CN" sz="2800" b="1" dirty="0" smtClean="0">
                <a:solidFill>
                  <a:srgbClr val="002060"/>
                </a:solidFill>
              </a:rPr>
              <a:t>3</a:t>
            </a:r>
            <a:r>
              <a:rPr lang="zh-CN" altLang="en-US" sz="2800" b="1" dirty="0" smtClean="0">
                <a:solidFill>
                  <a:srgbClr val="002060"/>
                </a:solidFill>
              </a:rPr>
              <a:t>、在</a:t>
            </a:r>
            <a:r>
              <a:rPr lang="zh-CN" altLang="en-US" sz="2800" b="1" dirty="0">
                <a:solidFill>
                  <a:srgbClr val="002060"/>
                </a:solidFill>
              </a:rPr>
              <a:t>液体的密度一定时，物体排开液体的体积越大，浮力越大。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wd">
                                    <p:tmPct val="10000"/>
                                  </p:iterate>
                                  <p:childTnLst>
                                    <p:set>
                                      <p:cBhvr>
                                        <p:cTn id="6" dur="1" fill="hold">
                                          <p:stCondLst>
                                            <p:cond delay="0"/>
                                          </p:stCondLst>
                                        </p:cTn>
                                        <p:tgtEl>
                                          <p:spTgt spid="45061"/>
                                        </p:tgtEl>
                                        <p:attrNameLst>
                                          <p:attrName>style.visibility</p:attrName>
                                        </p:attrNameLst>
                                      </p:cBhvr>
                                      <p:to>
                                        <p:strVal val="visible"/>
                                      </p:to>
                                    </p:set>
                                    <p:anim calcmode="lin" valueType="num">
                                      <p:cBhvr additive="base">
                                        <p:cTn id="7" dur="1000" fill="hold"/>
                                        <p:tgtEl>
                                          <p:spTgt spid="45061"/>
                                        </p:tgtEl>
                                        <p:attrNameLst>
                                          <p:attrName>ppt_x</p:attrName>
                                        </p:attrNameLst>
                                      </p:cBhvr>
                                      <p:tavLst>
                                        <p:tav tm="0">
                                          <p:val>
                                            <p:strVal val="#ppt_x"/>
                                          </p:val>
                                        </p:tav>
                                        <p:tav tm="100000">
                                          <p:val>
                                            <p:strVal val="#ppt_x"/>
                                          </p:val>
                                        </p:tav>
                                      </p:tavLst>
                                    </p:anim>
                                    <p:anim calcmode="lin" valueType="num">
                                      <p:cBhvr additive="base">
                                        <p:cTn id="8" dur="10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5062"/>
                                        </p:tgtEl>
                                        <p:attrNameLst>
                                          <p:attrName>style.visibility</p:attrName>
                                        </p:attrNameLst>
                                      </p:cBhvr>
                                      <p:to>
                                        <p:strVal val="visible"/>
                                      </p:to>
                                    </p:set>
                                    <p:animEffect transition="in" filter="wipe(left)">
                                      <p:cBhvr>
                                        <p:cTn id="13" dur="500"/>
                                        <p:tgtEl>
                                          <p:spTgt spid="4506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5063"/>
                                        </p:tgtEl>
                                        <p:attrNameLst>
                                          <p:attrName>style.visibility</p:attrName>
                                        </p:attrNameLst>
                                      </p:cBhvr>
                                      <p:to>
                                        <p:strVal val="visible"/>
                                      </p:to>
                                    </p:set>
                                    <p:animEffect transition="in" filter="wipe(left)">
                                      <p:cBhvr>
                                        <p:cTn id="18" dur="500"/>
                                        <p:tgtEl>
                                          <p:spTgt spid="4506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5064"/>
                                        </p:tgtEl>
                                        <p:attrNameLst>
                                          <p:attrName>style.visibility</p:attrName>
                                        </p:attrNameLst>
                                      </p:cBhvr>
                                      <p:to>
                                        <p:strVal val="visible"/>
                                      </p:to>
                                    </p:set>
                                    <p:animEffect transition="in" filter="wipe(left)">
                                      <p:cBhvr>
                                        <p:cTn id="23" dur="5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P spid="45062" grpId="0"/>
      <p:bldP spid="45063" grpId="0"/>
      <p:bldP spid="450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6" name="Group 6"/>
          <p:cNvGrpSpPr/>
          <p:nvPr/>
        </p:nvGrpSpPr>
        <p:grpSpPr bwMode="auto">
          <a:xfrm>
            <a:off x="971600" y="788062"/>
            <a:ext cx="6840116" cy="5435036"/>
            <a:chOff x="521" y="119"/>
            <a:chExt cx="4808" cy="4117"/>
          </a:xfrm>
        </p:grpSpPr>
        <p:pic>
          <p:nvPicPr>
            <p:cNvPr id="76804" name="Picture 4" descr="u=3551989671,2213833371&amp;fm=11&amp;gp=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1" y="119"/>
              <a:ext cx="4808" cy="3674"/>
            </a:xfrm>
            <a:prstGeom prst="rect">
              <a:avLst/>
            </a:prstGeom>
            <a:noFill/>
            <a:extLst>
              <a:ext uri="{909E8E84-426E-40DD-AFC4-6F175D3DCCD1}">
                <a14:hiddenFill xmlns:a14="http://schemas.microsoft.com/office/drawing/2010/main">
                  <a:solidFill>
                    <a:srgbClr val="FFFFFF"/>
                  </a:solidFill>
                </a14:hiddenFill>
              </a:ext>
            </a:extLst>
          </p:spPr>
        </p:pic>
        <p:sp>
          <p:nvSpPr>
            <p:cNvPr id="76805" name="Text Box 5"/>
            <p:cNvSpPr txBox="1">
              <a:spLocks noChangeArrowheads="1"/>
            </p:cNvSpPr>
            <p:nvPr/>
          </p:nvSpPr>
          <p:spPr bwMode="auto">
            <a:xfrm>
              <a:off x="2200" y="3793"/>
              <a:ext cx="2016" cy="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3200" b="1" dirty="0">
                  <a:ea typeface="楷体" pitchFamily="49" charset="-122"/>
                </a:rPr>
                <a:t>可爱的大黄鸭</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76806"/>
                                        </p:tgtEl>
                                        <p:attrNameLst>
                                          <p:attrName>style.visibility</p:attrName>
                                        </p:attrNameLst>
                                      </p:cBhvr>
                                      <p:to>
                                        <p:strVal val="visible"/>
                                      </p:to>
                                    </p:set>
                                    <p:animEffect transition="in" filter="blinds(vertical)">
                                      <p:cBhvr>
                                        <p:cTn id="7" dur="500"/>
                                        <p:tgtEl>
                                          <p:spTgt spid="76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385763" y="3654425"/>
            <a:ext cx="8193087" cy="2684463"/>
          </a:xfrm>
          <a:prstGeom prst="rect">
            <a:avLst/>
          </a:prstGeom>
          <a:gradFill rotWithShape="1">
            <a:gsLst>
              <a:gs pos="0">
                <a:srgbClr val="FFCC99"/>
              </a:gs>
              <a:gs pos="50000">
                <a:srgbClr val="FFE4C9"/>
              </a:gs>
              <a:gs pos="100000">
                <a:srgbClr val="FFCC99"/>
              </a:gs>
            </a:gsLst>
            <a:lin ang="5400000" scaled="1"/>
          </a:gradFill>
          <a:ln w="28575">
            <a:solidFill>
              <a:srgbClr val="FF9933"/>
            </a:solidFill>
            <a:miter lim="800000"/>
          </a:ln>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120000"/>
              </a:lnSpc>
            </a:pPr>
            <a:r>
              <a:rPr lang="zh-CN" altLang="en-US" sz="2800" b="1" dirty="0">
                <a:latin typeface="华文楷体" pitchFamily="2" charset="-122"/>
                <a:ea typeface="华文楷体" pitchFamily="2" charset="-122"/>
              </a:rPr>
              <a:t>　　两千多年以前，阿基米德为了鉴定金王冠</a:t>
            </a:r>
            <a:endParaRPr lang="zh-CN" altLang="en-US" sz="2800" b="1" dirty="0">
              <a:latin typeface="华文楷体" pitchFamily="2" charset="-122"/>
              <a:ea typeface="华文楷体" pitchFamily="2" charset="-122"/>
            </a:endParaRPr>
          </a:p>
          <a:p>
            <a:pPr eaLnBrk="1" hangingPunct="1">
              <a:lnSpc>
                <a:spcPct val="120000"/>
              </a:lnSpc>
            </a:pPr>
            <a:r>
              <a:rPr lang="zh-CN" altLang="en-US" sz="2800" b="1" dirty="0">
                <a:latin typeface="华文楷体" pitchFamily="2" charset="-122"/>
                <a:ea typeface="华文楷体" pitchFamily="2" charset="-122"/>
              </a:rPr>
              <a:t>是否是纯金的，要测量王冠的体积，冥思苦想了很久都没有结果。一天，他跨进盛满水的浴缸洗澡时，看见浴缸里的水向外溢，他忽然想到：</a:t>
            </a:r>
            <a:r>
              <a:rPr lang="zh-CN" altLang="en-US" sz="2800" b="1" dirty="0">
                <a:solidFill>
                  <a:srgbClr val="990000"/>
                </a:solidFill>
                <a:latin typeface="华文楷体" pitchFamily="2" charset="-122"/>
                <a:ea typeface="华文楷体" pitchFamily="2" charset="-122"/>
              </a:rPr>
              <a:t>物体浸在液体中的体积，不就是物体排开液体的体积吗？</a:t>
            </a:r>
          </a:p>
        </p:txBody>
      </p:sp>
      <p:pic>
        <p:nvPicPr>
          <p:cNvPr id="6147" name="Picture 7" descr="阿基米德"/>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56176" y="921773"/>
            <a:ext cx="2276624" cy="2561202"/>
          </a:xfrm>
          <a:prstGeom prst="rect">
            <a:avLst/>
          </a:prstGeom>
          <a:noFill/>
          <a:ln w="2857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230410" name="Text Box 10"/>
          <p:cNvSpPr txBox="1">
            <a:spLocks noChangeArrowheads="1"/>
          </p:cNvSpPr>
          <p:nvPr/>
        </p:nvSpPr>
        <p:spPr bwMode="auto">
          <a:xfrm>
            <a:off x="527050" y="895350"/>
            <a:ext cx="5040313" cy="2370138"/>
          </a:xfrm>
          <a:prstGeom prst="rect">
            <a:avLst/>
          </a:prstGeom>
          <a:solidFill>
            <a:schemeClr val="bg1"/>
          </a:solidFill>
          <a:ln w="28575" algn="ctr">
            <a:noFill/>
            <a:miter lim="800000"/>
          </a:ln>
          <a:effectLst/>
        </p:spPr>
        <p:txBody>
          <a:bodyPr>
            <a:spAutoFit/>
          </a:bodyPr>
          <a:lstStyle/>
          <a:p>
            <a:pPr>
              <a:spcBef>
                <a:spcPct val="50000"/>
              </a:spcBef>
              <a:defRPr/>
            </a:pPr>
            <a:r>
              <a:rPr kumimoji="1" lang="zh-CN" altLang="en-US" sz="2400" b="1" dirty="0">
                <a:effectLst>
                  <a:outerShdw blurRad="38100" dist="38100" dir="2700000" algn="tl">
                    <a:srgbClr val="C0C0C0"/>
                  </a:outerShdw>
                </a:effectLst>
                <a:latin typeface="华文楷体" pitchFamily="2" charset="-122"/>
                <a:ea typeface="华文楷体" pitchFamily="2" charset="-122"/>
              </a:rPr>
              <a:t>   </a:t>
            </a:r>
            <a:r>
              <a:rPr kumimoji="1" lang="zh-CN" altLang="en-US" sz="2800" b="1" dirty="0">
                <a:effectLst>
                  <a:outerShdw blurRad="38100" dist="38100" dir="2700000" algn="tl">
                    <a:srgbClr val="C0C0C0"/>
                  </a:outerShdw>
                </a:effectLst>
                <a:latin typeface="华文楷体" pitchFamily="2" charset="-122"/>
                <a:ea typeface="华文楷体" pitchFamily="2" charset="-122"/>
              </a:rPr>
              <a:t>阿基米德（</a:t>
            </a:r>
            <a:r>
              <a:rPr lang="zh-CN" altLang="en-US" sz="2400" b="1" dirty="0">
                <a:latin typeface="华文楷体" pitchFamily="2" charset="-122"/>
                <a:ea typeface="华文楷体" pitchFamily="2" charset="-122"/>
              </a:rPr>
              <a:t>约公元前</a:t>
            </a:r>
            <a:r>
              <a:rPr lang="en-US" altLang="zh-CN" sz="2400" b="1" dirty="0">
                <a:latin typeface="华文楷体" pitchFamily="2" charset="-122"/>
                <a:ea typeface="华文楷体" pitchFamily="2" charset="-122"/>
              </a:rPr>
              <a:t>287</a:t>
            </a:r>
            <a:r>
              <a:rPr lang="zh-CN" altLang="en-US" sz="2400" b="1" dirty="0">
                <a:latin typeface="华文楷体" pitchFamily="2" charset="-122"/>
                <a:ea typeface="华文楷体" pitchFamily="2" charset="-122"/>
              </a:rPr>
              <a:t>～</a:t>
            </a:r>
            <a:r>
              <a:rPr lang="en-US" altLang="zh-CN" sz="2400" b="1" dirty="0">
                <a:latin typeface="华文楷体" pitchFamily="2" charset="-122"/>
                <a:ea typeface="华文楷体" pitchFamily="2" charset="-122"/>
              </a:rPr>
              <a:t>212)</a:t>
            </a:r>
            <a:r>
              <a:rPr lang="zh-CN" altLang="en-US" sz="2400" b="1" dirty="0">
                <a:latin typeface="华文楷体" pitchFamily="2" charset="-122"/>
                <a:ea typeface="华文楷体" pitchFamily="2" charset="-122"/>
              </a:rPr>
              <a:t>是古希腊物理学家、数学家，静力学和流体静力学的奠基人。</a:t>
            </a:r>
            <a:r>
              <a:rPr kumimoji="1" lang="zh-CN" altLang="en-US" sz="2400" b="1" dirty="0">
                <a:effectLst>
                  <a:outerShdw blurRad="38100" dist="38100" dir="2700000" algn="tl">
                    <a:srgbClr val="C0C0C0"/>
                  </a:outerShdw>
                </a:effectLst>
                <a:latin typeface="华文楷体" pitchFamily="2" charset="-122"/>
                <a:ea typeface="华文楷体" pitchFamily="2" charset="-122"/>
              </a:rPr>
              <a:t>他在物理学方面的贡献主要有两项：其一是关于浮力问题；其二是关于杠杆问题。</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838200" y="761999"/>
            <a:ext cx="5173960" cy="661719"/>
          </a:xfrm>
          <a:prstGeom prst="rect">
            <a:avLst/>
          </a:prstGeom>
        </p:spPr>
        <p:txBody>
          <a:bodyPr/>
          <a:lstStyle>
            <a:defPPr>
              <a:defRPr lang="zh-CN"/>
            </a:defPPr>
            <a:lvl1pPr algn="ctr">
              <a:defRPr sz="4000" b="1" kern="0">
                <a:solidFill>
                  <a:srgbClr val="FF0000"/>
                </a:solidFill>
                <a:latin typeface="+mj-l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zh-CN" altLang="en-US" dirty="0"/>
              <a:t>三、 </a:t>
            </a:r>
            <a:r>
              <a:rPr lang="zh-CN" altLang="en-US" dirty="0" smtClean="0"/>
              <a:t>阿基米德原理</a:t>
            </a:r>
            <a:endParaRPr lang="zh-CN" altLang="en-US" dirty="0"/>
          </a:p>
        </p:txBody>
      </p:sp>
      <p:sp>
        <p:nvSpPr>
          <p:cNvPr id="5" name="Rectangle 2"/>
          <p:cNvSpPr txBox="1">
            <a:spLocks noChangeArrowheads="1"/>
          </p:cNvSpPr>
          <p:nvPr/>
        </p:nvSpPr>
        <p:spPr bwMode="auto">
          <a:xfrm>
            <a:off x="615950" y="160655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en-US" sz="3600" b="1" dirty="0">
                <a:solidFill>
                  <a:srgbClr val="0000CC"/>
                </a:solidFill>
                <a:latin typeface="Times New Roman" pitchFamily="18" charset="0"/>
                <a:ea typeface="华文楷体" pitchFamily="2" charset="-122"/>
              </a:rPr>
              <a:t>实验探究：浮力大小与排开液体的关系</a:t>
            </a:r>
          </a:p>
        </p:txBody>
      </p:sp>
      <p:sp>
        <p:nvSpPr>
          <p:cNvPr id="6" name="Rectangle 5"/>
          <p:cNvSpPr>
            <a:spLocks noChangeArrowheads="1"/>
          </p:cNvSpPr>
          <p:nvPr/>
        </p:nvSpPr>
        <p:spPr bwMode="auto">
          <a:xfrm>
            <a:off x="704850" y="3079750"/>
            <a:ext cx="76454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120000"/>
              </a:lnSpc>
            </a:pPr>
            <a:r>
              <a:rPr lang="zh-CN" altLang="en-US" sz="2800" b="1" dirty="0">
                <a:latin typeface="Times New Roman" pitchFamily="18" charset="0"/>
                <a:ea typeface="华文楷体" pitchFamily="2" charset="-122"/>
              </a:rPr>
              <a:t>（</a:t>
            </a:r>
            <a:r>
              <a:rPr lang="en-US" altLang="zh-CN" sz="2800" b="1" dirty="0">
                <a:latin typeface="Times New Roman" pitchFamily="18" charset="0"/>
                <a:ea typeface="华文楷体" pitchFamily="2" charset="-122"/>
              </a:rPr>
              <a:t>2</a:t>
            </a:r>
            <a:r>
              <a:rPr lang="zh-CN" altLang="en-US" sz="2800" b="1" dirty="0">
                <a:latin typeface="Times New Roman" pitchFamily="18" charset="0"/>
                <a:ea typeface="华文楷体" pitchFamily="2" charset="-122"/>
              </a:rPr>
              <a:t>）制定计划与设计实验</a:t>
            </a:r>
            <a:endParaRPr lang="zh-CN" altLang="en-US" sz="2800" b="1" dirty="0">
              <a:latin typeface="Times New Roman" pitchFamily="18" charset="0"/>
              <a:ea typeface="华文楷体" pitchFamily="2" charset="-122"/>
            </a:endParaRPr>
          </a:p>
          <a:p>
            <a:pPr eaLnBrk="1" hangingPunct="1">
              <a:lnSpc>
                <a:spcPct val="120000"/>
              </a:lnSpc>
            </a:pPr>
            <a:r>
              <a:rPr lang="zh-CN" altLang="en-US" sz="2800" b="1" dirty="0">
                <a:latin typeface="Times New Roman" pitchFamily="18" charset="0"/>
                <a:ea typeface="华文楷体" pitchFamily="2" charset="-122"/>
              </a:rPr>
              <a:t>   ① </a:t>
            </a:r>
            <a:r>
              <a:rPr lang="en-US" altLang="zh-CN" sz="2800" b="1" i="1" dirty="0">
                <a:latin typeface="Times New Roman" pitchFamily="18" charset="0"/>
                <a:ea typeface="华文楷体" pitchFamily="2" charset="-122"/>
              </a:rPr>
              <a:t>F</a:t>
            </a:r>
            <a:r>
              <a:rPr lang="zh-CN" altLang="en-US" sz="2800" b="1" baseline="-25000" dirty="0">
                <a:latin typeface="Times New Roman" pitchFamily="18" charset="0"/>
                <a:ea typeface="华文楷体" pitchFamily="2" charset="-122"/>
              </a:rPr>
              <a:t>浮</a:t>
            </a:r>
            <a:r>
              <a:rPr lang="zh-CN" altLang="en-US" sz="2800" b="1" dirty="0">
                <a:latin typeface="Times New Roman" pitchFamily="18" charset="0"/>
                <a:ea typeface="华文楷体" pitchFamily="2" charset="-122"/>
              </a:rPr>
              <a:t>如何测？ </a:t>
            </a:r>
            <a:r>
              <a:rPr lang="en-US" altLang="zh-CN" sz="2800" b="1" i="1" dirty="0">
                <a:latin typeface="Times New Roman" pitchFamily="18" charset="0"/>
                <a:ea typeface="华文楷体" pitchFamily="2" charset="-122"/>
              </a:rPr>
              <a:t>G</a:t>
            </a:r>
            <a:r>
              <a:rPr lang="zh-CN" altLang="en-US" sz="2800" b="1" baseline="-25000" dirty="0">
                <a:latin typeface="Times New Roman" pitchFamily="18" charset="0"/>
                <a:ea typeface="华文楷体" pitchFamily="2" charset="-122"/>
              </a:rPr>
              <a:t>排</a:t>
            </a:r>
            <a:r>
              <a:rPr lang="zh-CN" altLang="en-US" sz="2800" b="1" dirty="0">
                <a:latin typeface="Times New Roman" pitchFamily="18" charset="0"/>
                <a:ea typeface="华文楷体" pitchFamily="2" charset="-122"/>
              </a:rPr>
              <a:t>如何测？</a:t>
            </a:r>
            <a:r>
              <a:rPr lang="zh-CN" altLang="en-US" sz="2800" b="1" u="sng" dirty="0">
                <a:latin typeface="Times New Roman" pitchFamily="18" charset="0"/>
                <a:ea typeface="华文楷体" pitchFamily="2" charset="-122"/>
              </a:rPr>
              <a:t>                    </a:t>
            </a:r>
            <a:endParaRPr lang="zh-CN" altLang="en-US" sz="2800" b="1" dirty="0">
              <a:latin typeface="Times New Roman" pitchFamily="18" charset="0"/>
              <a:ea typeface="华文楷体" pitchFamily="2" charset="-122"/>
            </a:endParaRPr>
          </a:p>
          <a:p>
            <a:pPr eaLnBrk="1" hangingPunct="1">
              <a:lnSpc>
                <a:spcPct val="120000"/>
              </a:lnSpc>
            </a:pPr>
            <a:r>
              <a:rPr lang="zh-CN" altLang="en-US" sz="2800" b="1" dirty="0">
                <a:latin typeface="Times New Roman" pitchFamily="18" charset="0"/>
                <a:ea typeface="华文楷体" pitchFamily="2" charset="-122"/>
              </a:rPr>
              <a:t>   ② 为什么要收集溢出的水？</a:t>
            </a:r>
            <a:endParaRPr lang="zh-CN" altLang="en-US" sz="2800" b="1" dirty="0">
              <a:latin typeface="Times New Roman" pitchFamily="18" charset="0"/>
              <a:ea typeface="华文楷体" pitchFamily="2" charset="-122"/>
            </a:endParaRPr>
          </a:p>
          <a:p>
            <a:pPr eaLnBrk="1" hangingPunct="1">
              <a:lnSpc>
                <a:spcPct val="120000"/>
              </a:lnSpc>
            </a:pPr>
            <a:r>
              <a:rPr lang="zh-CN" altLang="en-US" sz="2800" b="1" dirty="0">
                <a:latin typeface="Times New Roman" pitchFamily="18" charset="0"/>
                <a:ea typeface="华文楷体" pitchFamily="2" charset="-122"/>
              </a:rPr>
              <a:t>      怎样使收集的水恰为排开的水？ </a:t>
            </a:r>
            <a:endParaRPr lang="zh-CN" altLang="en-US" sz="2800" b="1" dirty="0">
              <a:latin typeface="Times New Roman" pitchFamily="18" charset="0"/>
              <a:ea typeface="华文楷体" pitchFamily="2" charset="-122"/>
            </a:endParaRPr>
          </a:p>
          <a:p>
            <a:pPr eaLnBrk="1" hangingPunct="1">
              <a:lnSpc>
                <a:spcPct val="120000"/>
              </a:lnSpc>
            </a:pPr>
            <a:r>
              <a:rPr lang="zh-CN" altLang="en-US" sz="2800" b="1" dirty="0">
                <a:latin typeface="Times New Roman" pitchFamily="18" charset="0"/>
                <a:ea typeface="华文楷体" pitchFamily="2" charset="-122"/>
              </a:rPr>
              <a:t>   ③ 用什么样的容器接水？如何测排开的水重？ </a:t>
            </a:r>
            <a:endParaRPr lang="zh-CN" altLang="en-US" sz="2800" b="1" dirty="0">
              <a:latin typeface="Times New Roman" pitchFamily="18" charset="0"/>
              <a:ea typeface="华文楷体" pitchFamily="2" charset="-122"/>
            </a:endParaRPr>
          </a:p>
          <a:p>
            <a:pPr eaLnBrk="1" hangingPunct="1">
              <a:lnSpc>
                <a:spcPct val="120000"/>
              </a:lnSpc>
            </a:pPr>
            <a:r>
              <a:rPr lang="zh-CN" altLang="en-US" sz="2800" b="1" dirty="0">
                <a:latin typeface="Times New Roman" pitchFamily="18" charset="0"/>
                <a:ea typeface="华文楷体" pitchFamily="2" charset="-122"/>
              </a:rPr>
              <a:t>   ④ 怎样安排实验顺序最为合理，为什么？</a:t>
            </a:r>
          </a:p>
        </p:txBody>
      </p:sp>
      <p:sp>
        <p:nvSpPr>
          <p:cNvPr id="7" name="Text Box 4"/>
          <p:cNvSpPr txBox="1">
            <a:spLocks noChangeArrowheads="1"/>
          </p:cNvSpPr>
          <p:nvPr/>
        </p:nvSpPr>
        <p:spPr bwMode="auto">
          <a:xfrm>
            <a:off x="704850" y="2457450"/>
            <a:ext cx="64452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120000"/>
              </a:lnSpc>
            </a:pPr>
            <a:r>
              <a:rPr lang="zh-CN" altLang="en-US" sz="2800" b="1">
                <a:latin typeface="Times New Roman" pitchFamily="18" charset="0"/>
                <a:ea typeface="华文楷体" pitchFamily="2" charset="-122"/>
              </a:rPr>
              <a:t>（</a:t>
            </a:r>
            <a:r>
              <a:rPr lang="en-US" altLang="zh-CN" sz="2800" b="1">
                <a:latin typeface="Times New Roman" pitchFamily="18" charset="0"/>
                <a:ea typeface="华文楷体" pitchFamily="2" charset="-122"/>
              </a:rPr>
              <a:t>1</a:t>
            </a:r>
            <a:r>
              <a:rPr lang="zh-CN" altLang="en-US" sz="2800" b="1">
                <a:latin typeface="Times New Roman" pitchFamily="18" charset="0"/>
                <a:ea typeface="华文楷体" pitchFamily="2" charset="-122"/>
              </a:rPr>
              <a:t>）提出问题：</a:t>
            </a:r>
            <a:r>
              <a:rPr lang="en-US" altLang="zh-CN" sz="2800" b="1" i="1">
                <a:latin typeface="Times New Roman" pitchFamily="18" charset="0"/>
                <a:ea typeface="华文楷体" pitchFamily="2" charset="-122"/>
              </a:rPr>
              <a:t>F</a:t>
            </a:r>
            <a:r>
              <a:rPr lang="zh-CN" altLang="en-US" sz="2800" b="1" baseline="-25000">
                <a:latin typeface="Times New Roman" pitchFamily="18" charset="0"/>
                <a:ea typeface="华文楷体" pitchFamily="2" charset="-122"/>
              </a:rPr>
              <a:t>浮</a:t>
            </a:r>
            <a:r>
              <a:rPr lang="zh-CN" altLang="en-US" sz="2800" b="1">
                <a:latin typeface="Times New Roman" pitchFamily="18" charset="0"/>
                <a:ea typeface="华文楷体" pitchFamily="2" charset="-122"/>
              </a:rPr>
              <a:t>与</a:t>
            </a:r>
            <a:r>
              <a:rPr lang="en-US" altLang="zh-CN" sz="2800" b="1" i="1">
                <a:latin typeface="Times New Roman" pitchFamily="18" charset="0"/>
                <a:ea typeface="华文楷体" pitchFamily="2" charset="-122"/>
              </a:rPr>
              <a:t>G</a:t>
            </a:r>
            <a:r>
              <a:rPr lang="zh-CN" altLang="en-US" sz="2800" b="1" baseline="-25000">
                <a:latin typeface="Times New Roman" pitchFamily="18" charset="0"/>
                <a:ea typeface="华文楷体" pitchFamily="2" charset="-122"/>
              </a:rPr>
              <a:t>排</a:t>
            </a:r>
            <a:r>
              <a:rPr lang="zh-CN" altLang="en-US" sz="2800" b="1">
                <a:latin typeface="Times New Roman" pitchFamily="18" charset="0"/>
                <a:ea typeface="华文楷体" pitchFamily="2" charset="-122"/>
              </a:rPr>
              <a:t>有什么关系？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utoUpdateAnimBg="0"/>
      <p:bldP spid="7"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2" name="Rectangle 6"/>
          <p:cNvSpPr>
            <a:spLocks noChangeArrowheads="1"/>
          </p:cNvSpPr>
          <p:nvPr/>
        </p:nvSpPr>
        <p:spPr bwMode="auto">
          <a:xfrm>
            <a:off x="620713" y="3829050"/>
            <a:ext cx="7862887"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1524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a:latin typeface="Times New Roman" pitchFamily="18" charset="0"/>
                <a:ea typeface="华文楷体" pitchFamily="2" charset="-122"/>
              </a:rPr>
              <a:t>  ① </a:t>
            </a:r>
            <a:r>
              <a:rPr lang="en-US" altLang="zh-CN" sz="2800" b="1" i="1">
                <a:latin typeface="Times New Roman" pitchFamily="18" charset="0"/>
                <a:ea typeface="华文楷体" pitchFamily="2" charset="-122"/>
              </a:rPr>
              <a:t>G</a:t>
            </a:r>
            <a:r>
              <a:rPr lang="zh-CN" altLang="en-US" sz="2800" b="1" baseline="-25000">
                <a:latin typeface="Times New Roman" pitchFamily="18" charset="0"/>
                <a:ea typeface="华文楷体" pitchFamily="2" charset="-122"/>
              </a:rPr>
              <a:t>物和杯</a:t>
            </a:r>
            <a:r>
              <a:rPr lang="en-US" altLang="zh-CN" sz="2800" b="1">
                <a:latin typeface="Times New Roman" pitchFamily="18" charset="0"/>
                <a:ea typeface="华文楷体" pitchFamily="2" charset="-122"/>
              </a:rPr>
              <a:t>=______N</a:t>
            </a:r>
            <a:endParaRPr lang="zh-CN" altLang="en-US" sz="2800" b="1">
              <a:latin typeface="Times New Roman" pitchFamily="18" charset="0"/>
              <a:ea typeface="华文楷体" pitchFamily="2" charset="-122"/>
            </a:endParaRPr>
          </a:p>
          <a:p>
            <a:pPr eaLnBrk="1" hangingPunct="1"/>
            <a:r>
              <a:rPr lang="zh-CN" altLang="en-US" sz="2800" b="1">
                <a:latin typeface="Times New Roman" pitchFamily="18" charset="0"/>
                <a:ea typeface="华文楷体" pitchFamily="2" charset="-122"/>
              </a:rPr>
              <a:t>  ② </a:t>
            </a:r>
            <a:r>
              <a:rPr lang="en-US" altLang="zh-CN" sz="2800" b="1" i="1">
                <a:latin typeface="Times New Roman" pitchFamily="18" charset="0"/>
                <a:ea typeface="华文楷体" pitchFamily="2" charset="-122"/>
              </a:rPr>
              <a:t>F</a:t>
            </a:r>
            <a:r>
              <a:rPr lang="zh-CN" altLang="en-US" sz="2800" b="1" baseline="-25000">
                <a:latin typeface="Times New Roman" pitchFamily="18" charset="0"/>
                <a:ea typeface="华文楷体" pitchFamily="2" charset="-122"/>
              </a:rPr>
              <a:t>拉</a:t>
            </a:r>
            <a:r>
              <a:rPr lang="en-US" altLang="zh-CN" sz="2800" b="1">
                <a:latin typeface="Times New Roman" pitchFamily="18" charset="0"/>
                <a:ea typeface="华文楷体" pitchFamily="2" charset="-122"/>
              </a:rPr>
              <a:t>=______N</a:t>
            </a:r>
            <a:r>
              <a:rPr lang="zh-CN" altLang="en-US" sz="2800" b="1">
                <a:latin typeface="Times New Roman" pitchFamily="18" charset="0"/>
                <a:ea typeface="华文楷体" pitchFamily="2" charset="-122"/>
              </a:rPr>
              <a:t>； </a:t>
            </a:r>
            <a:r>
              <a:rPr lang="en-US" altLang="zh-CN" sz="2800" b="1" i="1">
                <a:latin typeface="Times New Roman" pitchFamily="18" charset="0"/>
                <a:ea typeface="华文楷体" pitchFamily="2" charset="-122"/>
              </a:rPr>
              <a:t>F</a:t>
            </a:r>
            <a:r>
              <a:rPr lang="zh-CN" altLang="en-US" sz="2800" b="1" baseline="-25000">
                <a:latin typeface="Times New Roman" pitchFamily="18" charset="0"/>
                <a:ea typeface="华文楷体" pitchFamily="2" charset="-122"/>
              </a:rPr>
              <a:t>浮</a:t>
            </a:r>
            <a:r>
              <a:rPr lang="en-US" altLang="zh-CN" sz="2800" b="1">
                <a:latin typeface="Times New Roman" pitchFamily="18" charset="0"/>
                <a:ea typeface="华文楷体" pitchFamily="2" charset="-122"/>
              </a:rPr>
              <a:t>=</a:t>
            </a:r>
            <a:r>
              <a:rPr lang="en-US" altLang="zh-CN" sz="2800" b="1" i="1">
                <a:latin typeface="Times New Roman" pitchFamily="18" charset="0"/>
                <a:ea typeface="华文楷体" pitchFamily="2" charset="-122"/>
              </a:rPr>
              <a:t>G</a:t>
            </a:r>
            <a:r>
              <a:rPr lang="zh-CN" altLang="en-US" sz="2800" b="1" baseline="-25000">
                <a:latin typeface="Times New Roman" pitchFamily="18" charset="0"/>
                <a:ea typeface="华文楷体" pitchFamily="2" charset="-122"/>
              </a:rPr>
              <a:t>物和杯</a:t>
            </a:r>
            <a:r>
              <a:rPr lang="zh-CN" altLang="en-US" sz="2800" b="1">
                <a:latin typeface="Times New Roman" pitchFamily="18" charset="0"/>
                <a:ea typeface="华文楷体" pitchFamily="2" charset="-122"/>
              </a:rPr>
              <a:t> － </a:t>
            </a:r>
            <a:r>
              <a:rPr lang="en-US" altLang="zh-CN" sz="2800" b="1" i="1">
                <a:latin typeface="Times New Roman" pitchFamily="18" charset="0"/>
                <a:ea typeface="华文楷体" pitchFamily="2" charset="-122"/>
              </a:rPr>
              <a:t>F</a:t>
            </a:r>
            <a:r>
              <a:rPr lang="zh-CN" altLang="en-US" sz="2800" b="1" baseline="-25000">
                <a:latin typeface="Times New Roman" pitchFamily="18" charset="0"/>
                <a:ea typeface="华文楷体" pitchFamily="2" charset="-122"/>
              </a:rPr>
              <a:t>拉</a:t>
            </a:r>
            <a:r>
              <a:rPr lang="en-US" altLang="zh-CN" sz="2800" b="1">
                <a:latin typeface="Times New Roman" pitchFamily="18" charset="0"/>
                <a:ea typeface="华文楷体" pitchFamily="2" charset="-122"/>
              </a:rPr>
              <a:t>= ______N</a:t>
            </a:r>
            <a:r>
              <a:rPr lang="zh-CN" altLang="en-US" sz="2800" b="1">
                <a:latin typeface="Times New Roman" pitchFamily="18" charset="0"/>
                <a:ea typeface="华文楷体" pitchFamily="2" charset="-122"/>
              </a:rPr>
              <a:t>；</a:t>
            </a:r>
            <a:endParaRPr lang="zh-CN" altLang="en-US" sz="2800" b="1">
              <a:latin typeface="Times New Roman" pitchFamily="18" charset="0"/>
              <a:ea typeface="华文楷体" pitchFamily="2" charset="-122"/>
            </a:endParaRPr>
          </a:p>
          <a:p>
            <a:pPr eaLnBrk="1" hangingPunct="1"/>
            <a:r>
              <a:rPr lang="zh-CN" altLang="en-US" sz="2800" b="1">
                <a:latin typeface="Times New Roman" pitchFamily="18" charset="0"/>
                <a:ea typeface="华文楷体" pitchFamily="2" charset="-122"/>
              </a:rPr>
              <a:t>  ③ </a:t>
            </a:r>
            <a:r>
              <a:rPr lang="en-US" altLang="zh-CN" sz="2800" b="1" i="1">
                <a:latin typeface="Times New Roman" pitchFamily="18" charset="0"/>
                <a:ea typeface="华文楷体" pitchFamily="2" charset="-122"/>
              </a:rPr>
              <a:t>G</a:t>
            </a:r>
            <a:r>
              <a:rPr lang="zh-CN" altLang="en-US" sz="2800" b="1" baseline="-25000">
                <a:latin typeface="Times New Roman" pitchFamily="18" charset="0"/>
                <a:ea typeface="华文楷体" pitchFamily="2" charset="-122"/>
              </a:rPr>
              <a:t>物、杯和水</a:t>
            </a:r>
            <a:r>
              <a:rPr lang="en-US" altLang="zh-CN" sz="2800" b="1">
                <a:latin typeface="Times New Roman" pitchFamily="18" charset="0"/>
                <a:ea typeface="华文楷体" pitchFamily="2" charset="-122"/>
              </a:rPr>
              <a:t>=______N</a:t>
            </a:r>
            <a:r>
              <a:rPr lang="zh-CN" altLang="en-US" sz="2800" b="1">
                <a:latin typeface="Times New Roman" pitchFamily="18" charset="0"/>
                <a:ea typeface="华文楷体" pitchFamily="2" charset="-122"/>
              </a:rPr>
              <a:t>；</a:t>
            </a:r>
            <a:endParaRPr lang="zh-CN" altLang="en-US" sz="2800" b="1">
              <a:latin typeface="Times New Roman" pitchFamily="18" charset="0"/>
              <a:ea typeface="华文楷体" pitchFamily="2" charset="-122"/>
            </a:endParaRPr>
          </a:p>
          <a:p>
            <a:pPr eaLnBrk="1" hangingPunct="1"/>
            <a:r>
              <a:rPr lang="en-US" altLang="zh-CN" sz="2800" b="1">
                <a:latin typeface="Times New Roman" pitchFamily="18" charset="0"/>
                <a:ea typeface="华文楷体" pitchFamily="2" charset="-122"/>
              </a:rPr>
              <a:t>      </a:t>
            </a:r>
            <a:r>
              <a:rPr lang="en-US" altLang="zh-CN" sz="2800" b="1" i="1">
                <a:latin typeface="Times New Roman" pitchFamily="18" charset="0"/>
                <a:ea typeface="华文楷体" pitchFamily="2" charset="-122"/>
              </a:rPr>
              <a:t>G</a:t>
            </a:r>
            <a:r>
              <a:rPr lang="zh-CN" altLang="en-US" sz="2800" b="1" baseline="-25000">
                <a:latin typeface="Times New Roman" pitchFamily="18" charset="0"/>
                <a:ea typeface="华文楷体" pitchFamily="2" charset="-122"/>
              </a:rPr>
              <a:t>排</a:t>
            </a:r>
            <a:r>
              <a:rPr lang="zh-CN" altLang="en-US" sz="2800" b="1">
                <a:latin typeface="Times New Roman" pitchFamily="18" charset="0"/>
                <a:ea typeface="华文楷体" pitchFamily="2" charset="-122"/>
              </a:rPr>
              <a:t> </a:t>
            </a:r>
            <a:r>
              <a:rPr lang="en-US" altLang="zh-CN" sz="2800" b="1">
                <a:latin typeface="Times New Roman" pitchFamily="18" charset="0"/>
                <a:ea typeface="华文楷体" pitchFamily="2" charset="-122"/>
              </a:rPr>
              <a:t>= </a:t>
            </a:r>
            <a:r>
              <a:rPr lang="en-US" altLang="zh-CN" sz="2800" b="1" i="1">
                <a:latin typeface="Times New Roman" pitchFamily="18" charset="0"/>
                <a:ea typeface="华文楷体" pitchFamily="2" charset="-122"/>
              </a:rPr>
              <a:t>G</a:t>
            </a:r>
            <a:r>
              <a:rPr lang="zh-CN" altLang="en-US" sz="2800" b="1" baseline="-25000">
                <a:latin typeface="Times New Roman" pitchFamily="18" charset="0"/>
                <a:ea typeface="华文楷体" pitchFamily="2" charset="-122"/>
              </a:rPr>
              <a:t>物、杯和水</a:t>
            </a:r>
            <a:r>
              <a:rPr lang="zh-CN" altLang="en-US" sz="2800" b="1">
                <a:latin typeface="Times New Roman" pitchFamily="18" charset="0"/>
                <a:ea typeface="华文楷体" pitchFamily="2" charset="-122"/>
              </a:rPr>
              <a:t>－ </a:t>
            </a:r>
            <a:r>
              <a:rPr lang="en-US" altLang="zh-CN" sz="2800" b="1" i="1">
                <a:latin typeface="Times New Roman" pitchFamily="18" charset="0"/>
                <a:ea typeface="华文楷体" pitchFamily="2" charset="-122"/>
              </a:rPr>
              <a:t>G</a:t>
            </a:r>
            <a:r>
              <a:rPr lang="zh-CN" altLang="en-US" sz="2800" b="1" baseline="-25000">
                <a:latin typeface="Times New Roman" pitchFamily="18" charset="0"/>
                <a:ea typeface="华文楷体" pitchFamily="2" charset="-122"/>
              </a:rPr>
              <a:t>物和杯</a:t>
            </a:r>
            <a:r>
              <a:rPr lang="en-US" altLang="zh-CN" sz="2800" b="1">
                <a:latin typeface="Times New Roman" pitchFamily="18" charset="0"/>
                <a:ea typeface="华文楷体" pitchFamily="2" charset="-122"/>
              </a:rPr>
              <a:t>=_____N</a:t>
            </a:r>
            <a:endParaRPr lang="en-US" altLang="zh-CN" sz="2800" b="1">
              <a:latin typeface="Times New Roman" pitchFamily="18" charset="0"/>
              <a:ea typeface="华文楷体" pitchFamily="2" charset="-122"/>
            </a:endParaRPr>
          </a:p>
          <a:p>
            <a:pPr eaLnBrk="1" hangingPunct="1"/>
            <a:endParaRPr lang="zh-CN" altLang="en-US" sz="2800" b="1">
              <a:solidFill>
                <a:srgbClr val="CC0066"/>
              </a:solidFill>
              <a:latin typeface="Times New Roman" pitchFamily="18" charset="0"/>
              <a:ea typeface="华文楷体" pitchFamily="2" charset="-122"/>
            </a:endParaRPr>
          </a:p>
          <a:p>
            <a:pPr algn="ctr" eaLnBrk="1" hangingPunct="1"/>
            <a:r>
              <a:rPr lang="zh-CN" altLang="en-US" sz="2800" b="1">
                <a:solidFill>
                  <a:srgbClr val="CC0066"/>
                </a:solidFill>
                <a:latin typeface="Times New Roman" pitchFamily="18" charset="0"/>
                <a:ea typeface="华文楷体" pitchFamily="2" charset="-122"/>
              </a:rPr>
              <a:t>比较</a:t>
            </a:r>
            <a:r>
              <a:rPr lang="en-US" altLang="zh-CN" sz="2800" b="1" i="1">
                <a:solidFill>
                  <a:srgbClr val="CC0066"/>
                </a:solidFill>
                <a:latin typeface="Times New Roman" pitchFamily="18" charset="0"/>
                <a:ea typeface="华文楷体" pitchFamily="2" charset="-122"/>
              </a:rPr>
              <a:t>F</a:t>
            </a:r>
            <a:r>
              <a:rPr lang="zh-CN" altLang="en-US" sz="2800" b="1" baseline="-25000">
                <a:solidFill>
                  <a:srgbClr val="CC0066"/>
                </a:solidFill>
                <a:latin typeface="Times New Roman" pitchFamily="18" charset="0"/>
                <a:ea typeface="华文楷体" pitchFamily="2" charset="-122"/>
              </a:rPr>
              <a:t>浮</a:t>
            </a:r>
            <a:r>
              <a:rPr lang="zh-CN" altLang="en-US" sz="2800" b="1">
                <a:solidFill>
                  <a:srgbClr val="CC0066"/>
                </a:solidFill>
                <a:latin typeface="Times New Roman" pitchFamily="18" charset="0"/>
                <a:ea typeface="华文楷体" pitchFamily="2" charset="-122"/>
              </a:rPr>
              <a:t>与</a:t>
            </a:r>
            <a:r>
              <a:rPr lang="en-US" altLang="zh-CN" sz="2800" b="1" i="1">
                <a:solidFill>
                  <a:srgbClr val="CC0066"/>
                </a:solidFill>
                <a:latin typeface="Times New Roman" pitchFamily="18" charset="0"/>
                <a:ea typeface="华文楷体" pitchFamily="2" charset="-122"/>
              </a:rPr>
              <a:t>G</a:t>
            </a:r>
            <a:r>
              <a:rPr lang="zh-CN" altLang="en-US" sz="2800" b="1" baseline="-25000">
                <a:solidFill>
                  <a:srgbClr val="CC0066"/>
                </a:solidFill>
                <a:latin typeface="Times New Roman" pitchFamily="18" charset="0"/>
                <a:ea typeface="华文楷体" pitchFamily="2" charset="-122"/>
              </a:rPr>
              <a:t>排</a:t>
            </a:r>
            <a:r>
              <a:rPr lang="zh-CN" altLang="en-US" sz="2800" b="1">
                <a:solidFill>
                  <a:srgbClr val="CC0066"/>
                </a:solidFill>
                <a:latin typeface="Times New Roman" pitchFamily="18" charset="0"/>
                <a:ea typeface="华文楷体" pitchFamily="2" charset="-122"/>
              </a:rPr>
              <a:t> ，你发现了什么？ </a:t>
            </a:r>
          </a:p>
        </p:txBody>
      </p:sp>
      <p:sp>
        <p:nvSpPr>
          <p:cNvPr id="15363" name="Rectangle 7"/>
          <p:cNvSpPr>
            <a:spLocks noChangeArrowheads="1"/>
          </p:cNvSpPr>
          <p:nvPr/>
        </p:nvSpPr>
        <p:spPr bwMode="auto">
          <a:xfrm>
            <a:off x="393700" y="584200"/>
            <a:ext cx="48974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3200" b="1">
                <a:latin typeface="Times New Roman" pitchFamily="18" charset="0"/>
                <a:ea typeface="华文楷体" pitchFamily="2" charset="-122"/>
              </a:rPr>
              <a:t>（</a:t>
            </a:r>
            <a:r>
              <a:rPr lang="en-US" altLang="zh-CN" sz="3200" b="1">
                <a:latin typeface="Times New Roman" pitchFamily="18" charset="0"/>
                <a:ea typeface="华文楷体" pitchFamily="2" charset="-122"/>
              </a:rPr>
              <a:t>3</a:t>
            </a:r>
            <a:r>
              <a:rPr lang="zh-CN" altLang="en-US" sz="3200" b="1">
                <a:latin typeface="Times New Roman" pitchFamily="18" charset="0"/>
                <a:ea typeface="华文楷体" pitchFamily="2" charset="-122"/>
              </a:rPr>
              <a:t>）进行实验与收集证据</a:t>
            </a:r>
          </a:p>
        </p:txBody>
      </p:sp>
      <p:pic>
        <p:nvPicPr>
          <p:cNvPr id="15364" name="Picture 5" descr="01"/>
          <p:cNvPicPr>
            <a:picLocks noChangeAspect="1" noChangeArrowheads="1"/>
          </p:cNvPicPr>
          <p:nvPr/>
        </p:nvPicPr>
        <p:blipFill>
          <a:blip r:embed="rId1">
            <a:lum bright="-6000" contrast="30000"/>
            <a:extLst>
              <a:ext uri="{28A0092B-C50C-407E-A947-70E740481C1C}">
                <a14:useLocalDpi xmlns:a14="http://schemas.microsoft.com/office/drawing/2010/main" val="0"/>
              </a:ext>
            </a:extLst>
          </a:blip>
          <a:srcRect l="77026" t="10936" r="10190" b="43800"/>
          <a:stretch>
            <a:fillRect/>
          </a:stretch>
        </p:blipFill>
        <p:spPr bwMode="auto">
          <a:xfrm>
            <a:off x="6238875" y="1265238"/>
            <a:ext cx="1169988"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5" name="Group 13"/>
          <p:cNvGrpSpPr/>
          <p:nvPr/>
        </p:nvGrpSpPr>
        <p:grpSpPr bwMode="auto">
          <a:xfrm>
            <a:off x="1379538" y="1354138"/>
            <a:ext cx="1155700" cy="2386012"/>
            <a:chOff x="5857" y="799"/>
            <a:chExt cx="728" cy="1503"/>
          </a:xfrm>
        </p:grpSpPr>
        <p:pic>
          <p:nvPicPr>
            <p:cNvPr id="15369" name="Picture 4" descr="01"/>
            <p:cNvPicPr>
              <a:picLocks noChangeAspect="1" noChangeArrowheads="1"/>
            </p:cNvPicPr>
            <p:nvPr/>
          </p:nvPicPr>
          <p:blipFill>
            <a:blip r:embed="rId1">
              <a:lum bright="-6000" contrast="24000"/>
              <a:extLst>
                <a:ext uri="{28A0092B-C50C-407E-A947-70E740481C1C}">
                  <a14:useLocalDpi xmlns:a14="http://schemas.microsoft.com/office/drawing/2010/main" val="0"/>
                </a:ext>
              </a:extLst>
            </a:blip>
            <a:srcRect l="11444" t="10936" r="78568" b="40283"/>
            <a:stretch>
              <a:fillRect/>
            </a:stretch>
          </p:blipFill>
          <p:spPr bwMode="auto">
            <a:xfrm>
              <a:off x="5857" y="799"/>
              <a:ext cx="652" cy="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4" descr="01"/>
            <p:cNvPicPr>
              <a:picLocks noChangeAspect="1" noChangeArrowheads="1"/>
            </p:cNvPicPr>
            <p:nvPr/>
          </p:nvPicPr>
          <p:blipFill>
            <a:blip r:embed="rId1">
              <a:lum bright="-6000" contrast="24000"/>
              <a:extLst>
                <a:ext uri="{28A0092B-C50C-407E-A947-70E740481C1C}">
                  <a14:useLocalDpi xmlns:a14="http://schemas.microsoft.com/office/drawing/2010/main" val="0"/>
                </a:ext>
              </a:extLst>
            </a:blip>
            <a:srcRect l="3616" t="48979" r="87697" b="30804"/>
            <a:stretch>
              <a:fillRect/>
            </a:stretch>
          </p:blipFill>
          <p:spPr bwMode="auto">
            <a:xfrm>
              <a:off x="5933" y="1820"/>
              <a:ext cx="652"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66" name="Picture 5" descr="01"/>
          <p:cNvPicPr>
            <a:picLocks noChangeAspect="1" noChangeArrowheads="1"/>
          </p:cNvPicPr>
          <p:nvPr/>
        </p:nvPicPr>
        <p:blipFill>
          <a:blip r:embed="rId1">
            <a:lum bright="-6000" contrast="30000"/>
            <a:extLst>
              <a:ext uri="{28A0092B-C50C-407E-A947-70E740481C1C}">
                <a14:useLocalDpi xmlns:a14="http://schemas.microsoft.com/office/drawing/2010/main" val="0"/>
              </a:ext>
            </a:extLst>
          </a:blip>
          <a:srcRect l="36214" t="45450" r="41168" b="29567"/>
          <a:stretch>
            <a:fillRect/>
          </a:stretch>
        </p:blipFill>
        <p:spPr bwMode="auto">
          <a:xfrm>
            <a:off x="3449638" y="2794000"/>
            <a:ext cx="20701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4" descr="01"/>
          <p:cNvPicPr>
            <a:picLocks noChangeAspect="1" noChangeArrowheads="1"/>
          </p:cNvPicPr>
          <p:nvPr/>
        </p:nvPicPr>
        <p:blipFill>
          <a:blip r:embed="rId1">
            <a:lum bright="-6000" contrast="24000"/>
            <a:extLst>
              <a:ext uri="{28A0092B-C50C-407E-A947-70E740481C1C}">
                <a14:useLocalDpi xmlns:a14="http://schemas.microsoft.com/office/drawing/2010/main" val="0"/>
              </a:ext>
            </a:extLst>
          </a:blip>
          <a:srcRect l="11444" t="10936" r="78568" b="46239"/>
          <a:stretch>
            <a:fillRect/>
          </a:stretch>
        </p:blipFill>
        <p:spPr bwMode="auto">
          <a:xfrm>
            <a:off x="3783013" y="1206500"/>
            <a:ext cx="103505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4" descr="01"/>
          <p:cNvPicPr>
            <a:picLocks noChangeAspect="1" noChangeArrowheads="1"/>
          </p:cNvPicPr>
          <p:nvPr/>
        </p:nvPicPr>
        <p:blipFill>
          <a:blip r:embed="rId1">
            <a:lum bright="-6000" contrast="24000"/>
            <a:extLst>
              <a:ext uri="{28A0092B-C50C-407E-A947-70E740481C1C}">
                <a14:useLocalDpi xmlns:a14="http://schemas.microsoft.com/office/drawing/2010/main" val="0"/>
              </a:ext>
            </a:extLst>
          </a:blip>
          <a:srcRect l="3616" t="48979" r="87697" b="30804"/>
          <a:stretch>
            <a:fillRect/>
          </a:stretch>
        </p:blipFill>
        <p:spPr bwMode="auto">
          <a:xfrm>
            <a:off x="6464300" y="2974975"/>
            <a:ext cx="10350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3542"/>
                                        </p:tgtEl>
                                        <p:attrNameLst>
                                          <p:attrName>style.visibility</p:attrName>
                                        </p:attrNameLst>
                                      </p:cBhvr>
                                      <p:to>
                                        <p:strVal val="visible"/>
                                      </p:to>
                                    </p:set>
                                    <p:animEffect transition="in" filter="diamond(in)">
                                      <p:cBhvr>
                                        <p:cTn id="7" dur="2000"/>
                                        <p:tgtEl>
                                          <p:spTgt spid="193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2" grpId="0"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2"/>
          <p:cNvSpPr txBox="1">
            <a:spLocks noChangeArrowheads="1"/>
          </p:cNvSpPr>
          <p:nvPr/>
        </p:nvSpPr>
        <p:spPr bwMode="auto">
          <a:xfrm>
            <a:off x="571500" y="1438275"/>
            <a:ext cx="8161338"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120000"/>
              </a:lnSpc>
            </a:pPr>
            <a:r>
              <a:rPr lang="en-US" altLang="zh-CN" sz="2800" b="1" dirty="0">
                <a:latin typeface="Times New Roman" pitchFamily="18" charset="0"/>
                <a:ea typeface="华文楷体" pitchFamily="2" charset="-122"/>
              </a:rPr>
              <a:t>1</a:t>
            </a:r>
            <a:r>
              <a:rPr lang="zh-CN" altLang="en-US" sz="2800" b="1" dirty="0">
                <a:latin typeface="Times New Roman" pitchFamily="18" charset="0"/>
                <a:ea typeface="华文楷体" pitchFamily="2" charset="-122"/>
              </a:rPr>
              <a:t>．内容：</a:t>
            </a:r>
            <a:r>
              <a:rPr lang="zh-CN" altLang="en-US" sz="2800" b="1" dirty="0">
                <a:solidFill>
                  <a:srgbClr val="FF0000"/>
                </a:solidFill>
                <a:latin typeface="Times New Roman" pitchFamily="18" charset="0"/>
                <a:ea typeface="华文楷体" pitchFamily="2" charset="-122"/>
              </a:rPr>
              <a:t>浸在液体中的物体受到竖直向上的浮力</a:t>
            </a:r>
            <a:r>
              <a:rPr lang="zh-CN" altLang="en-US" sz="2800" b="1" dirty="0" smtClean="0">
                <a:solidFill>
                  <a:srgbClr val="FF0000"/>
                </a:solidFill>
                <a:latin typeface="Times New Roman" pitchFamily="18" charset="0"/>
                <a:ea typeface="华文楷体" pitchFamily="2" charset="-122"/>
              </a:rPr>
              <a:t>，浮力的大小等于物体排开的液体</a:t>
            </a:r>
            <a:r>
              <a:rPr lang="zh-CN" altLang="en-US" sz="2800" b="1" dirty="0">
                <a:solidFill>
                  <a:srgbClr val="FF0000"/>
                </a:solidFill>
                <a:latin typeface="Times New Roman" pitchFamily="18" charset="0"/>
                <a:ea typeface="华文楷体" pitchFamily="2" charset="-122"/>
              </a:rPr>
              <a:t>所</a:t>
            </a:r>
            <a:r>
              <a:rPr lang="zh-CN" altLang="en-US" sz="2800" b="1" dirty="0" smtClean="0">
                <a:solidFill>
                  <a:srgbClr val="FF0000"/>
                </a:solidFill>
                <a:latin typeface="Times New Roman" pitchFamily="18" charset="0"/>
                <a:ea typeface="华文楷体" pitchFamily="2" charset="-122"/>
              </a:rPr>
              <a:t>受的</a:t>
            </a:r>
            <a:r>
              <a:rPr lang="zh-CN" altLang="en-US" sz="2800" b="1" dirty="0">
                <a:solidFill>
                  <a:srgbClr val="FF0000"/>
                </a:solidFill>
                <a:latin typeface="Times New Roman" pitchFamily="18" charset="0"/>
                <a:ea typeface="华文楷体" pitchFamily="2" charset="-122"/>
              </a:rPr>
              <a:t>重力。</a:t>
            </a:r>
          </a:p>
        </p:txBody>
      </p:sp>
      <p:sp>
        <p:nvSpPr>
          <p:cNvPr id="168963" name="Text Box 3"/>
          <p:cNvSpPr txBox="1">
            <a:spLocks noChangeArrowheads="1"/>
          </p:cNvSpPr>
          <p:nvPr/>
        </p:nvSpPr>
        <p:spPr bwMode="auto">
          <a:xfrm>
            <a:off x="617538" y="2752725"/>
            <a:ext cx="58213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2800" b="1">
                <a:latin typeface="Times New Roman" pitchFamily="18" charset="0"/>
                <a:ea typeface="华文楷体" pitchFamily="2" charset="-122"/>
              </a:rPr>
              <a:t>2</a:t>
            </a:r>
            <a:r>
              <a:rPr lang="zh-CN" altLang="en-US" sz="2800" b="1">
                <a:latin typeface="Times New Roman" pitchFamily="18" charset="0"/>
                <a:ea typeface="华文楷体" pitchFamily="2" charset="-122"/>
              </a:rPr>
              <a:t>．数学表达式：</a:t>
            </a:r>
            <a:r>
              <a:rPr lang="en-US" altLang="zh-CN" sz="3200" b="1" i="1">
                <a:solidFill>
                  <a:srgbClr val="FF0000"/>
                </a:solidFill>
                <a:latin typeface="Times New Roman" pitchFamily="18" charset="0"/>
                <a:ea typeface="华文楷体" pitchFamily="2" charset="-122"/>
              </a:rPr>
              <a:t>F</a:t>
            </a:r>
            <a:r>
              <a:rPr lang="zh-CN" altLang="en-US" sz="3200" b="1" baseline="-25000">
                <a:solidFill>
                  <a:srgbClr val="FF0000"/>
                </a:solidFill>
                <a:latin typeface="Times New Roman" pitchFamily="18" charset="0"/>
                <a:ea typeface="华文楷体" pitchFamily="2" charset="-122"/>
              </a:rPr>
              <a:t>浮</a:t>
            </a:r>
            <a:r>
              <a:rPr lang="en-US" altLang="zh-CN" sz="3200" b="1">
                <a:solidFill>
                  <a:srgbClr val="FF0000"/>
                </a:solidFill>
                <a:latin typeface="Times New Roman" pitchFamily="18" charset="0"/>
                <a:ea typeface="华文楷体" pitchFamily="2" charset="-122"/>
              </a:rPr>
              <a:t>=</a:t>
            </a:r>
            <a:r>
              <a:rPr lang="en-US" altLang="zh-CN" sz="3200" b="1" i="1">
                <a:solidFill>
                  <a:srgbClr val="FF0000"/>
                </a:solidFill>
                <a:latin typeface="Times New Roman" pitchFamily="18" charset="0"/>
                <a:ea typeface="华文楷体" pitchFamily="2" charset="-122"/>
              </a:rPr>
              <a:t>G</a:t>
            </a:r>
            <a:r>
              <a:rPr lang="zh-CN" altLang="en-US" sz="3200" b="1" baseline="-25000">
                <a:solidFill>
                  <a:srgbClr val="FF0000"/>
                </a:solidFill>
                <a:latin typeface="Times New Roman" pitchFamily="18" charset="0"/>
                <a:ea typeface="华文楷体" pitchFamily="2" charset="-122"/>
              </a:rPr>
              <a:t>排</a:t>
            </a:r>
          </a:p>
        </p:txBody>
      </p:sp>
      <p:sp>
        <p:nvSpPr>
          <p:cNvPr id="168965" name="Text Box 5"/>
          <p:cNvSpPr txBox="1">
            <a:spLocks noChangeArrowheads="1"/>
          </p:cNvSpPr>
          <p:nvPr/>
        </p:nvSpPr>
        <p:spPr bwMode="auto">
          <a:xfrm>
            <a:off x="3862388" y="3463925"/>
            <a:ext cx="3022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120000"/>
              </a:lnSpc>
            </a:pPr>
            <a:r>
              <a:rPr lang="en-US" altLang="zh-CN" sz="3200" b="1" dirty="0">
                <a:solidFill>
                  <a:srgbClr val="FF0000"/>
                </a:solidFill>
                <a:latin typeface="Times New Roman" pitchFamily="18" charset="0"/>
                <a:ea typeface="华文楷体" pitchFamily="2" charset="-122"/>
              </a:rPr>
              <a:t>= </a:t>
            </a:r>
            <a:r>
              <a:rPr lang="en-US" altLang="zh-CN" sz="3200" b="1" i="1" dirty="0">
                <a:solidFill>
                  <a:srgbClr val="FF0000"/>
                </a:solidFill>
                <a:latin typeface="Times New Roman" pitchFamily="18" charset="0"/>
                <a:ea typeface="华文楷体" pitchFamily="2" charset="-122"/>
              </a:rPr>
              <a:t>m</a:t>
            </a:r>
            <a:r>
              <a:rPr lang="zh-CN" altLang="en-US" sz="3200" b="1" baseline="-25000" dirty="0">
                <a:solidFill>
                  <a:srgbClr val="FF0000"/>
                </a:solidFill>
                <a:latin typeface="Times New Roman" pitchFamily="18" charset="0"/>
                <a:ea typeface="华文楷体" pitchFamily="2" charset="-122"/>
              </a:rPr>
              <a:t>排</a:t>
            </a:r>
            <a:r>
              <a:rPr lang="en-US" altLang="zh-CN" sz="3200" b="1" i="1" dirty="0">
                <a:solidFill>
                  <a:srgbClr val="FF0000"/>
                </a:solidFill>
                <a:latin typeface="Times New Roman" pitchFamily="18" charset="0"/>
                <a:ea typeface="华文楷体" pitchFamily="2" charset="-122"/>
              </a:rPr>
              <a:t>g= </a:t>
            </a:r>
            <a:r>
              <a:rPr lang="el-GR" altLang="zh-CN" sz="3200" b="1" i="1" dirty="0" smtClean="0">
                <a:solidFill>
                  <a:srgbClr val="FF0000"/>
                </a:solidFill>
                <a:latin typeface="Times New Roman" pitchFamily="18" charset="0"/>
                <a:ea typeface="华文楷体" pitchFamily="2" charset="-122"/>
              </a:rPr>
              <a:t>ρ</a:t>
            </a:r>
            <a:r>
              <a:rPr lang="zh-CN" altLang="en-US" sz="3200" b="1" baseline="-25000" dirty="0" smtClean="0">
                <a:solidFill>
                  <a:srgbClr val="FF0000"/>
                </a:solidFill>
                <a:latin typeface="Times New Roman" pitchFamily="18" charset="0"/>
                <a:ea typeface="华文楷体" pitchFamily="2" charset="-122"/>
              </a:rPr>
              <a:t>液 </a:t>
            </a:r>
            <a:r>
              <a:rPr lang="en-US" altLang="zh-CN" sz="3200" b="1" i="1" dirty="0" err="1">
                <a:solidFill>
                  <a:srgbClr val="FF0000"/>
                </a:solidFill>
                <a:latin typeface="Times New Roman" pitchFamily="18" charset="0"/>
                <a:ea typeface="华文楷体" pitchFamily="2" charset="-122"/>
              </a:rPr>
              <a:t>gV</a:t>
            </a:r>
            <a:r>
              <a:rPr lang="zh-CN" altLang="en-US" sz="3200" b="1" baseline="-25000" dirty="0">
                <a:solidFill>
                  <a:srgbClr val="FF0000"/>
                </a:solidFill>
                <a:latin typeface="Times New Roman" pitchFamily="18" charset="0"/>
                <a:ea typeface="华文楷体" pitchFamily="2" charset="-122"/>
              </a:rPr>
              <a:t>排</a:t>
            </a:r>
          </a:p>
        </p:txBody>
      </p:sp>
      <p:grpSp>
        <p:nvGrpSpPr>
          <p:cNvPr id="16389" name="Group 6"/>
          <p:cNvGrpSpPr/>
          <p:nvPr/>
        </p:nvGrpSpPr>
        <p:grpSpPr bwMode="auto">
          <a:xfrm>
            <a:off x="6884988" y="3375025"/>
            <a:ext cx="1847850" cy="3165475"/>
            <a:chOff x="8456" y="4165"/>
            <a:chExt cx="2908" cy="4984"/>
          </a:xfrm>
        </p:grpSpPr>
        <p:pic>
          <p:nvPicPr>
            <p:cNvPr id="16394" name="Picture 112" descr="8-29-2">
              <a:hlinkClick r:id="rId1" action="ppaction://hlinksldjump"/>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6" y="4165"/>
              <a:ext cx="2908" cy="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AutoShape 8"/>
            <p:cNvSpPr>
              <a:spLocks noChangeArrowheads="1"/>
            </p:cNvSpPr>
            <p:nvPr/>
          </p:nvSpPr>
          <p:spPr bwMode="auto">
            <a:xfrm flipV="1">
              <a:off x="10323" y="8160"/>
              <a:ext cx="693" cy="336"/>
            </a:xfrm>
            <a:prstGeom prst="triangle">
              <a:avLst>
                <a:gd name="adj" fmla="val 50000"/>
              </a:avLst>
            </a:prstGeom>
            <a:noFill/>
            <a:ln w="19050">
              <a:solidFill>
                <a:srgbClr val="333333"/>
              </a:solid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Times New Roman" pitchFamily="18" charset="0"/>
                <a:ea typeface="华文楷体" pitchFamily="2" charset="-122"/>
              </a:endParaRPr>
            </a:p>
          </p:txBody>
        </p:sp>
      </p:grpSp>
      <p:grpSp>
        <p:nvGrpSpPr>
          <p:cNvPr id="3" name="Group 25"/>
          <p:cNvGrpSpPr/>
          <p:nvPr/>
        </p:nvGrpSpPr>
        <p:grpSpPr bwMode="auto">
          <a:xfrm>
            <a:off x="1200150" y="4664075"/>
            <a:ext cx="4572000" cy="1333500"/>
            <a:chOff x="440" y="2925"/>
            <a:chExt cx="2880" cy="840"/>
          </a:xfrm>
        </p:grpSpPr>
        <p:sp>
          <p:nvSpPr>
            <p:cNvPr id="16392" name="Rectangle 23"/>
            <p:cNvSpPr>
              <a:spLocks noChangeArrowheads="1"/>
            </p:cNvSpPr>
            <p:nvPr/>
          </p:nvSpPr>
          <p:spPr bwMode="auto">
            <a:xfrm>
              <a:off x="440" y="3067"/>
              <a:ext cx="2880"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en-US" altLang="zh-CN" sz="2400" b="1" dirty="0">
                  <a:latin typeface="Times New Roman" pitchFamily="18" charset="0"/>
                  <a:ea typeface="华文楷体" pitchFamily="2" charset="-122"/>
                </a:rPr>
                <a:t>        —-- </a:t>
              </a:r>
              <a:r>
                <a:rPr kumimoji="1" lang="zh-CN" altLang="en-US" sz="2400" b="1" dirty="0">
                  <a:latin typeface="Times New Roman" pitchFamily="18" charset="0"/>
                  <a:ea typeface="华文楷体" pitchFamily="2" charset="-122"/>
                </a:rPr>
                <a:t>液体的密度；</a:t>
              </a:r>
              <a:endParaRPr kumimoji="1" lang="zh-CN" altLang="en-US" sz="2400" b="1" dirty="0">
                <a:latin typeface="Times New Roman" pitchFamily="18" charset="0"/>
                <a:ea typeface="华文楷体" pitchFamily="2" charset="-122"/>
              </a:endParaRPr>
            </a:p>
            <a:p>
              <a:pPr eaLnBrk="1" hangingPunct="1"/>
              <a:r>
                <a:rPr kumimoji="1" lang="en-US" altLang="zh-CN" b="1" dirty="0">
                  <a:latin typeface="Times New Roman" pitchFamily="18" charset="0"/>
                  <a:ea typeface="华文楷体" pitchFamily="2" charset="-122"/>
                </a:rPr>
                <a:t>               </a:t>
              </a:r>
              <a:endParaRPr kumimoji="1" lang="en-US" altLang="zh-CN" b="1" dirty="0">
                <a:latin typeface="Times New Roman" pitchFamily="18" charset="0"/>
                <a:ea typeface="华文楷体" pitchFamily="2" charset="-122"/>
              </a:endParaRPr>
            </a:p>
            <a:p>
              <a:pPr eaLnBrk="1" hangingPunct="1"/>
              <a:r>
                <a:rPr lang="en-US" altLang="zh-CN" sz="2400" b="1" i="1" dirty="0">
                  <a:solidFill>
                    <a:srgbClr val="FF0000"/>
                  </a:solidFill>
                  <a:latin typeface="Times New Roman" pitchFamily="18" charset="0"/>
                  <a:ea typeface="华文楷体" pitchFamily="2" charset="-122"/>
                </a:rPr>
                <a:t>V</a:t>
              </a:r>
              <a:r>
                <a:rPr kumimoji="1" lang="zh-CN" altLang="en-US" sz="2400" b="1" baseline="-25000" dirty="0" smtClean="0">
                  <a:solidFill>
                    <a:srgbClr val="FF0000"/>
                  </a:solidFill>
                  <a:latin typeface="Times New Roman" pitchFamily="18" charset="0"/>
                  <a:ea typeface="华文楷体" pitchFamily="2" charset="-122"/>
                </a:rPr>
                <a:t>排 </a:t>
              </a:r>
              <a:r>
                <a:rPr kumimoji="1" lang="en-US" altLang="zh-CN" sz="2400" b="1" dirty="0">
                  <a:latin typeface="Times New Roman" pitchFamily="18" charset="0"/>
                  <a:ea typeface="华文楷体" pitchFamily="2" charset="-122"/>
                </a:rPr>
                <a:t>—— </a:t>
              </a:r>
              <a:r>
                <a:rPr kumimoji="1" lang="zh-CN" altLang="en-US" sz="2400" b="1" dirty="0">
                  <a:latin typeface="Times New Roman" pitchFamily="18" charset="0"/>
                  <a:ea typeface="华文楷体" pitchFamily="2" charset="-122"/>
                </a:rPr>
                <a:t>物体排开的液体的体积</a:t>
              </a:r>
            </a:p>
          </p:txBody>
        </p:sp>
        <p:pic>
          <p:nvPicPr>
            <p:cNvPr id="16393" name="Picture 24" descr="图片1"/>
            <p:cNvPicPr>
              <a:picLocks noChangeAspect="1" noChangeArrowheads="1"/>
            </p:cNvPicPr>
            <p:nvPr/>
          </p:nvPicPr>
          <p:blipFill>
            <a:blip r:embed="rId3" cstate="print">
              <a:extLst>
                <a:ext uri="{28A0092B-C50C-407E-A947-70E740481C1C}">
                  <a14:useLocalDpi xmlns:a14="http://schemas.microsoft.com/office/drawing/2010/main" val="0"/>
                </a:ext>
              </a:extLst>
            </a:blip>
            <a:srcRect l="21194" r="70560" b="-4378"/>
            <a:stretch>
              <a:fillRect/>
            </a:stretch>
          </p:blipFill>
          <p:spPr bwMode="auto">
            <a:xfrm>
              <a:off x="468" y="2925"/>
              <a:ext cx="370"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 Box 2"/>
          <p:cNvSpPr txBox="1">
            <a:spLocks noChangeArrowheads="1"/>
          </p:cNvSpPr>
          <p:nvPr/>
        </p:nvSpPr>
        <p:spPr bwMode="auto">
          <a:xfrm>
            <a:off x="838200" y="761999"/>
            <a:ext cx="5173960" cy="661719"/>
          </a:xfrm>
          <a:prstGeom prst="rect">
            <a:avLst/>
          </a:prstGeom>
        </p:spPr>
        <p:txBody>
          <a:bodyPr/>
          <a:lstStyle>
            <a:defPPr>
              <a:defRPr lang="zh-CN"/>
            </a:defPPr>
            <a:lvl1pPr algn="ctr">
              <a:defRPr sz="4000" b="1" kern="0">
                <a:solidFill>
                  <a:srgbClr val="FF0000"/>
                </a:solidFill>
                <a:latin typeface="+mj-l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zh-CN" altLang="en-US" dirty="0"/>
              <a:t>三、 </a:t>
            </a:r>
            <a:r>
              <a:rPr lang="zh-CN" altLang="en-US" dirty="0" smtClean="0"/>
              <a:t>阿基米德原理</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9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89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p:bldP spid="168963" grpId="0"/>
      <p:bldP spid="16896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827584" y="694055"/>
            <a:ext cx="490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3600" b="1" dirty="0">
                <a:solidFill>
                  <a:srgbClr val="0000CC"/>
                </a:solidFill>
                <a:latin typeface="Times New Roman" pitchFamily="18" charset="0"/>
                <a:ea typeface="华文楷体" pitchFamily="2" charset="-122"/>
              </a:rPr>
              <a:t>对阿基米德原理的理解</a:t>
            </a:r>
          </a:p>
        </p:txBody>
      </p:sp>
      <p:sp>
        <p:nvSpPr>
          <p:cNvPr id="215043" name="Text Box 3"/>
          <p:cNvSpPr txBox="1">
            <a:spLocks noChangeArrowheads="1"/>
          </p:cNvSpPr>
          <p:nvPr/>
        </p:nvSpPr>
        <p:spPr bwMode="auto">
          <a:xfrm>
            <a:off x="533400" y="1492250"/>
            <a:ext cx="56388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120000"/>
              </a:lnSpc>
              <a:spcBef>
                <a:spcPct val="50000"/>
              </a:spcBef>
            </a:pPr>
            <a:r>
              <a:rPr kumimoji="1" lang="en-US" altLang="zh-CN" sz="2800" b="1">
                <a:solidFill>
                  <a:srgbClr val="000066"/>
                </a:solidFill>
                <a:latin typeface="Times New Roman" pitchFamily="18" charset="0"/>
                <a:ea typeface="华文楷体" pitchFamily="2" charset="-122"/>
              </a:rPr>
              <a:t>1</a:t>
            </a:r>
            <a:r>
              <a:rPr kumimoji="1" lang="zh-CN" altLang="en-US" sz="2800" b="1">
                <a:solidFill>
                  <a:srgbClr val="000066"/>
                </a:solidFill>
                <a:latin typeface="Times New Roman" pitchFamily="18" charset="0"/>
                <a:ea typeface="华文楷体" pitchFamily="2" charset="-122"/>
              </a:rPr>
              <a:t>、物体“浸在液体中”包括</a:t>
            </a:r>
            <a:r>
              <a:rPr kumimoji="1" lang="zh-CN" altLang="en-US" sz="2800" b="1">
                <a:solidFill>
                  <a:srgbClr val="FF0066"/>
                </a:solidFill>
                <a:latin typeface="Times New Roman" pitchFamily="18" charset="0"/>
                <a:ea typeface="华文楷体" pitchFamily="2" charset="-122"/>
              </a:rPr>
              <a:t>“全部浸入（即浸没）”</a:t>
            </a:r>
            <a:r>
              <a:rPr kumimoji="1" lang="zh-CN" altLang="en-US" sz="2800" b="1">
                <a:solidFill>
                  <a:srgbClr val="000066"/>
                </a:solidFill>
                <a:latin typeface="Times New Roman" pitchFamily="18" charset="0"/>
                <a:ea typeface="华文楷体" pitchFamily="2" charset="-122"/>
              </a:rPr>
              <a:t>和</a:t>
            </a:r>
            <a:r>
              <a:rPr kumimoji="1" lang="zh-CN" altLang="en-US" sz="2800" b="1">
                <a:solidFill>
                  <a:srgbClr val="FF0066"/>
                </a:solidFill>
                <a:latin typeface="Times New Roman" pitchFamily="18" charset="0"/>
                <a:ea typeface="华文楷体" pitchFamily="2" charset="-122"/>
              </a:rPr>
              <a:t>“部分浸入”</a:t>
            </a:r>
            <a:r>
              <a:rPr kumimoji="1" lang="zh-CN" altLang="en-US" sz="2800" b="1">
                <a:solidFill>
                  <a:srgbClr val="000066"/>
                </a:solidFill>
                <a:latin typeface="Times New Roman" pitchFamily="18" charset="0"/>
                <a:ea typeface="华文楷体" pitchFamily="2" charset="-122"/>
              </a:rPr>
              <a:t>两种情况。</a:t>
            </a:r>
          </a:p>
        </p:txBody>
      </p:sp>
      <p:sp>
        <p:nvSpPr>
          <p:cNvPr id="215044" name="Text Box 4"/>
          <p:cNvSpPr txBox="1">
            <a:spLocks noChangeArrowheads="1"/>
          </p:cNvSpPr>
          <p:nvPr/>
        </p:nvSpPr>
        <p:spPr bwMode="auto">
          <a:xfrm>
            <a:off x="533400" y="3549650"/>
            <a:ext cx="6096000"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125000"/>
              </a:lnSpc>
              <a:spcBef>
                <a:spcPct val="50000"/>
              </a:spcBef>
            </a:pPr>
            <a:r>
              <a:rPr kumimoji="1" lang="zh-CN" altLang="en-US" sz="2800" b="1" u="sng">
                <a:solidFill>
                  <a:srgbClr val="3366FF"/>
                </a:solidFill>
                <a:latin typeface="Times New Roman" pitchFamily="18" charset="0"/>
                <a:ea typeface="华文楷体" pitchFamily="2" charset="-122"/>
              </a:rPr>
              <a:t>不论物体是浸没还是部分浸入在液体里都受到浮力。对于同一物体而言，浸没时受到的浮力大，部分浸入时受到的浮力小，而且浸入的体积越小，所受的浮力也越小。</a:t>
            </a:r>
          </a:p>
        </p:txBody>
      </p:sp>
      <p:grpSp>
        <p:nvGrpSpPr>
          <p:cNvPr id="2" name="Group 5"/>
          <p:cNvGrpSpPr/>
          <p:nvPr/>
        </p:nvGrpSpPr>
        <p:grpSpPr bwMode="auto">
          <a:xfrm>
            <a:off x="7019925" y="1644650"/>
            <a:ext cx="1524000" cy="1676400"/>
            <a:chOff x="816" y="1824"/>
            <a:chExt cx="960" cy="1056"/>
          </a:xfrm>
        </p:grpSpPr>
        <p:sp>
          <p:nvSpPr>
            <p:cNvPr id="17429" name="Line 6"/>
            <p:cNvSpPr>
              <a:spLocks noChangeShapeType="1"/>
            </p:cNvSpPr>
            <p:nvPr/>
          </p:nvSpPr>
          <p:spPr bwMode="auto">
            <a:xfrm>
              <a:off x="816" y="1872"/>
              <a:ext cx="0" cy="1008"/>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430" name="Line 7"/>
            <p:cNvSpPr>
              <a:spLocks noChangeShapeType="1"/>
            </p:cNvSpPr>
            <p:nvPr/>
          </p:nvSpPr>
          <p:spPr bwMode="auto">
            <a:xfrm>
              <a:off x="816" y="2880"/>
              <a:ext cx="96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431" name="Line 8"/>
            <p:cNvSpPr>
              <a:spLocks noChangeShapeType="1"/>
            </p:cNvSpPr>
            <p:nvPr/>
          </p:nvSpPr>
          <p:spPr bwMode="auto">
            <a:xfrm flipH="1" flipV="1">
              <a:off x="1776" y="1824"/>
              <a:ext cx="0" cy="105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432" name="Line 9"/>
            <p:cNvSpPr>
              <a:spLocks noChangeShapeType="1"/>
            </p:cNvSpPr>
            <p:nvPr/>
          </p:nvSpPr>
          <p:spPr bwMode="auto">
            <a:xfrm>
              <a:off x="816" y="2112"/>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433" name="Line 10"/>
            <p:cNvSpPr>
              <a:spLocks noChangeShapeType="1"/>
            </p:cNvSpPr>
            <p:nvPr/>
          </p:nvSpPr>
          <p:spPr bwMode="auto">
            <a:xfrm>
              <a:off x="816" y="2256"/>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434" name="Line 11"/>
            <p:cNvSpPr>
              <a:spLocks noChangeShapeType="1"/>
            </p:cNvSpPr>
            <p:nvPr/>
          </p:nvSpPr>
          <p:spPr bwMode="auto">
            <a:xfrm>
              <a:off x="816" y="2400"/>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435" name="Line 12"/>
            <p:cNvSpPr>
              <a:spLocks noChangeShapeType="1"/>
            </p:cNvSpPr>
            <p:nvPr/>
          </p:nvSpPr>
          <p:spPr bwMode="auto">
            <a:xfrm>
              <a:off x="816" y="2592"/>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436" name="Line 13"/>
            <p:cNvSpPr>
              <a:spLocks noChangeShapeType="1"/>
            </p:cNvSpPr>
            <p:nvPr/>
          </p:nvSpPr>
          <p:spPr bwMode="auto">
            <a:xfrm>
              <a:off x="816" y="2736"/>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3" name="Group 14"/>
          <p:cNvGrpSpPr/>
          <p:nvPr/>
        </p:nvGrpSpPr>
        <p:grpSpPr bwMode="auto">
          <a:xfrm>
            <a:off x="7019925" y="4997450"/>
            <a:ext cx="1524000" cy="1676400"/>
            <a:chOff x="816" y="1824"/>
            <a:chExt cx="960" cy="1056"/>
          </a:xfrm>
        </p:grpSpPr>
        <p:sp>
          <p:nvSpPr>
            <p:cNvPr id="17421" name="Line 15"/>
            <p:cNvSpPr>
              <a:spLocks noChangeShapeType="1"/>
            </p:cNvSpPr>
            <p:nvPr/>
          </p:nvSpPr>
          <p:spPr bwMode="auto">
            <a:xfrm>
              <a:off x="816" y="1872"/>
              <a:ext cx="0" cy="1008"/>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422" name="Line 16"/>
            <p:cNvSpPr>
              <a:spLocks noChangeShapeType="1"/>
            </p:cNvSpPr>
            <p:nvPr/>
          </p:nvSpPr>
          <p:spPr bwMode="auto">
            <a:xfrm>
              <a:off x="816" y="2880"/>
              <a:ext cx="96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423" name="Line 17"/>
            <p:cNvSpPr>
              <a:spLocks noChangeShapeType="1"/>
            </p:cNvSpPr>
            <p:nvPr/>
          </p:nvSpPr>
          <p:spPr bwMode="auto">
            <a:xfrm flipH="1" flipV="1">
              <a:off x="1776" y="1824"/>
              <a:ext cx="0" cy="105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424" name="Line 18"/>
            <p:cNvSpPr>
              <a:spLocks noChangeShapeType="1"/>
            </p:cNvSpPr>
            <p:nvPr/>
          </p:nvSpPr>
          <p:spPr bwMode="auto">
            <a:xfrm>
              <a:off x="816" y="2112"/>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425" name="Line 19"/>
            <p:cNvSpPr>
              <a:spLocks noChangeShapeType="1"/>
            </p:cNvSpPr>
            <p:nvPr/>
          </p:nvSpPr>
          <p:spPr bwMode="auto">
            <a:xfrm>
              <a:off x="816" y="2256"/>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426" name="Line 20"/>
            <p:cNvSpPr>
              <a:spLocks noChangeShapeType="1"/>
            </p:cNvSpPr>
            <p:nvPr/>
          </p:nvSpPr>
          <p:spPr bwMode="auto">
            <a:xfrm>
              <a:off x="816" y="2400"/>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427" name="Line 21"/>
            <p:cNvSpPr>
              <a:spLocks noChangeShapeType="1"/>
            </p:cNvSpPr>
            <p:nvPr/>
          </p:nvSpPr>
          <p:spPr bwMode="auto">
            <a:xfrm>
              <a:off x="816" y="2592"/>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428" name="Line 22"/>
            <p:cNvSpPr>
              <a:spLocks noChangeShapeType="1"/>
            </p:cNvSpPr>
            <p:nvPr/>
          </p:nvSpPr>
          <p:spPr bwMode="auto">
            <a:xfrm>
              <a:off x="816" y="2736"/>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215063" name="Rectangle 23"/>
          <p:cNvSpPr>
            <a:spLocks noChangeArrowheads="1"/>
          </p:cNvSpPr>
          <p:nvPr/>
        </p:nvSpPr>
        <p:spPr bwMode="auto">
          <a:xfrm>
            <a:off x="7400925" y="2406650"/>
            <a:ext cx="685800" cy="533400"/>
          </a:xfrm>
          <a:prstGeom prst="rect">
            <a:avLst/>
          </a:prstGeom>
          <a:solidFill>
            <a:schemeClr val="accent1"/>
          </a:solidFill>
          <a:ln w="9525">
            <a:solidFill>
              <a:schemeClr val="tx1"/>
            </a:solidFill>
            <a:miter lim="800000"/>
          </a:ln>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Times New Roman" pitchFamily="18" charset="0"/>
              <a:ea typeface="华文楷体" pitchFamily="2" charset="-122"/>
            </a:endParaRPr>
          </a:p>
        </p:txBody>
      </p:sp>
      <p:sp>
        <p:nvSpPr>
          <p:cNvPr id="215064" name="AutoShape 24"/>
          <p:cNvSpPr>
            <a:spLocks noChangeArrowheads="1"/>
          </p:cNvSpPr>
          <p:nvPr/>
        </p:nvSpPr>
        <p:spPr bwMode="auto">
          <a:xfrm>
            <a:off x="7038975" y="596900"/>
            <a:ext cx="1755775" cy="719138"/>
          </a:xfrm>
          <a:prstGeom prst="wedgeRoundRectCallout">
            <a:avLst>
              <a:gd name="adj1" fmla="val -5694"/>
              <a:gd name="adj2" fmla="val 213574"/>
              <a:gd name="adj3" fmla="val 16667"/>
            </a:avLst>
          </a:prstGeom>
          <a:solidFill>
            <a:srgbClr val="FFFF66"/>
          </a:solidFill>
          <a:ln w="9525">
            <a:solidFill>
              <a:schemeClr val="tx1"/>
            </a:solidFill>
            <a:miter lim="800000"/>
          </a:ln>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kumimoji="1" lang="zh-CN" altLang="en-US" sz="2800" b="1">
                <a:latin typeface="Times New Roman" pitchFamily="18" charset="0"/>
                <a:ea typeface="华文楷体" pitchFamily="2" charset="-122"/>
              </a:rPr>
              <a:t>浸没</a:t>
            </a:r>
            <a:endParaRPr kumimoji="1" lang="zh-CN" altLang="en-US" sz="2400">
              <a:latin typeface="Times New Roman" pitchFamily="18" charset="0"/>
              <a:ea typeface="华文楷体" pitchFamily="2" charset="-122"/>
            </a:endParaRPr>
          </a:p>
        </p:txBody>
      </p:sp>
      <p:grpSp>
        <p:nvGrpSpPr>
          <p:cNvPr id="4" name="Group 25"/>
          <p:cNvGrpSpPr/>
          <p:nvPr/>
        </p:nvGrpSpPr>
        <p:grpSpPr bwMode="auto">
          <a:xfrm>
            <a:off x="7400925" y="5184775"/>
            <a:ext cx="762000" cy="650875"/>
            <a:chOff x="4608" y="2400"/>
            <a:chExt cx="384" cy="336"/>
          </a:xfrm>
        </p:grpSpPr>
        <p:sp>
          <p:nvSpPr>
            <p:cNvPr id="17419" name="Rectangle 26"/>
            <p:cNvSpPr>
              <a:spLocks noChangeArrowheads="1"/>
            </p:cNvSpPr>
            <p:nvPr/>
          </p:nvSpPr>
          <p:spPr bwMode="auto">
            <a:xfrm>
              <a:off x="4608" y="2400"/>
              <a:ext cx="384" cy="336"/>
            </a:xfrm>
            <a:prstGeom prst="rect">
              <a:avLst/>
            </a:prstGeom>
            <a:solidFill>
              <a:schemeClr val="accent1"/>
            </a:solidFill>
            <a:ln w="9525">
              <a:solidFill>
                <a:schemeClr val="tx1"/>
              </a:solidFill>
              <a:miter lim="800000"/>
            </a:ln>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Times New Roman" pitchFamily="18" charset="0"/>
                <a:ea typeface="华文楷体" pitchFamily="2" charset="-122"/>
              </a:endParaRPr>
            </a:p>
          </p:txBody>
        </p:sp>
        <p:sp>
          <p:nvSpPr>
            <p:cNvPr id="17420" name="Rectangle 27"/>
            <p:cNvSpPr>
              <a:spLocks noChangeArrowheads="1"/>
            </p:cNvSpPr>
            <p:nvPr/>
          </p:nvSpPr>
          <p:spPr bwMode="auto">
            <a:xfrm>
              <a:off x="4608" y="2400"/>
              <a:ext cx="384" cy="144"/>
            </a:xfrm>
            <a:prstGeom prst="rect">
              <a:avLst/>
            </a:prstGeom>
            <a:solidFill>
              <a:srgbClr val="FF0066"/>
            </a:solidFill>
            <a:ln w="9525">
              <a:solidFill>
                <a:schemeClr val="tx1"/>
              </a:solidFill>
              <a:miter lim="800000"/>
            </a:ln>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Times New Roman" pitchFamily="18" charset="0"/>
                <a:ea typeface="华文楷体" pitchFamily="2" charset="-122"/>
              </a:endParaRPr>
            </a:p>
          </p:txBody>
        </p:sp>
      </p:grpSp>
      <p:sp>
        <p:nvSpPr>
          <p:cNvPr id="215068" name="AutoShape 28"/>
          <p:cNvSpPr>
            <a:spLocks noChangeArrowheads="1"/>
          </p:cNvSpPr>
          <p:nvPr/>
        </p:nvSpPr>
        <p:spPr bwMode="auto">
          <a:xfrm>
            <a:off x="6499225" y="3611563"/>
            <a:ext cx="2251075" cy="720725"/>
          </a:xfrm>
          <a:prstGeom prst="wedgeRoundRectCallout">
            <a:avLst>
              <a:gd name="adj1" fmla="val 1269"/>
              <a:gd name="adj2" fmla="val 178194"/>
              <a:gd name="adj3" fmla="val 16667"/>
            </a:avLst>
          </a:prstGeom>
          <a:solidFill>
            <a:srgbClr val="FFFF66"/>
          </a:solidFill>
          <a:ln w="9525">
            <a:solidFill>
              <a:schemeClr val="tx1"/>
            </a:solidFill>
            <a:miter lim="800000"/>
          </a:ln>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kumimoji="1" lang="zh-CN" altLang="en-US" sz="2800" b="1">
                <a:latin typeface="Times New Roman" pitchFamily="18" charset="0"/>
                <a:ea typeface="华文楷体" pitchFamily="2" charset="-122"/>
              </a:rPr>
              <a:t>部分浸入</a:t>
            </a:r>
            <a:endParaRPr kumimoji="1" lang="zh-CN" altLang="en-US" sz="2400">
              <a:latin typeface="Times New Roman" pitchFamily="18" charset="0"/>
              <a:ea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43"/>
                                        </p:tgtEl>
                                        <p:attrNameLst>
                                          <p:attrName>style.visibility</p:attrName>
                                        </p:attrNameLst>
                                      </p:cBhvr>
                                      <p:to>
                                        <p:strVal val="visible"/>
                                      </p:to>
                                    </p:set>
                                    <p:anim calcmode="lin" valueType="num">
                                      <p:cBhvr additive="base">
                                        <p:cTn id="7" dur="500" fill="hold"/>
                                        <p:tgtEl>
                                          <p:spTgt spid="215043"/>
                                        </p:tgtEl>
                                        <p:attrNameLst>
                                          <p:attrName>ppt_x</p:attrName>
                                        </p:attrNameLst>
                                      </p:cBhvr>
                                      <p:tavLst>
                                        <p:tav tm="0">
                                          <p:val>
                                            <p:strVal val="0-#ppt_w/2"/>
                                          </p:val>
                                        </p:tav>
                                        <p:tav tm="100000">
                                          <p:val>
                                            <p:strVal val="#ppt_x"/>
                                          </p:val>
                                        </p:tav>
                                      </p:tavLst>
                                    </p:anim>
                                    <p:anim calcmode="lin" valueType="num">
                                      <p:cBhvr additive="base">
                                        <p:cTn id="8" dur="500" fill="hold"/>
                                        <p:tgtEl>
                                          <p:spTgt spid="2150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15063"/>
                                        </p:tgtEl>
                                        <p:attrNameLst>
                                          <p:attrName>style.visibility</p:attrName>
                                        </p:attrNameLst>
                                      </p:cBhvr>
                                      <p:to>
                                        <p:strVal val="visible"/>
                                      </p:to>
                                    </p:set>
                                    <p:animEffect transition="in" filter="dissolve">
                                      <p:cBhvr>
                                        <p:cTn id="18" dur="500"/>
                                        <p:tgtEl>
                                          <p:spTgt spid="21506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15064"/>
                                        </p:tgtEl>
                                        <p:attrNameLst>
                                          <p:attrName>style.visibility</p:attrName>
                                        </p:attrNameLst>
                                      </p:cBhvr>
                                      <p:to>
                                        <p:strVal val="visible"/>
                                      </p:to>
                                    </p:set>
                                    <p:anim calcmode="lin" valueType="num">
                                      <p:cBhvr additive="base">
                                        <p:cTn id="23" dur="500" fill="hold"/>
                                        <p:tgtEl>
                                          <p:spTgt spid="215064"/>
                                        </p:tgtEl>
                                        <p:attrNameLst>
                                          <p:attrName>ppt_x</p:attrName>
                                        </p:attrNameLst>
                                      </p:cBhvr>
                                      <p:tavLst>
                                        <p:tav tm="0">
                                          <p:val>
                                            <p:strVal val="1+#ppt_w/2"/>
                                          </p:val>
                                        </p:tav>
                                        <p:tav tm="100000">
                                          <p:val>
                                            <p:strVal val="#ppt_x"/>
                                          </p:val>
                                        </p:tav>
                                      </p:tavLst>
                                    </p:anim>
                                    <p:anim calcmode="lin" valueType="num">
                                      <p:cBhvr additive="base">
                                        <p:cTn id="24" dur="500" fill="hold"/>
                                        <p:tgtEl>
                                          <p:spTgt spid="21506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ox(ou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dissolv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215068"/>
                                        </p:tgtEl>
                                        <p:attrNameLst>
                                          <p:attrName>style.visibility</p:attrName>
                                        </p:attrNameLst>
                                      </p:cBhvr>
                                      <p:to>
                                        <p:strVal val="visible"/>
                                      </p:to>
                                    </p:set>
                                    <p:anim calcmode="lin" valueType="num">
                                      <p:cBhvr additive="base">
                                        <p:cTn id="39" dur="500" fill="hold"/>
                                        <p:tgtEl>
                                          <p:spTgt spid="215068"/>
                                        </p:tgtEl>
                                        <p:attrNameLst>
                                          <p:attrName>ppt_x</p:attrName>
                                        </p:attrNameLst>
                                      </p:cBhvr>
                                      <p:tavLst>
                                        <p:tav tm="0">
                                          <p:val>
                                            <p:strVal val="1+#ppt_w/2"/>
                                          </p:val>
                                        </p:tav>
                                        <p:tav tm="100000">
                                          <p:val>
                                            <p:strVal val="#ppt_x"/>
                                          </p:val>
                                        </p:tav>
                                      </p:tavLst>
                                    </p:anim>
                                    <p:anim calcmode="lin" valueType="num">
                                      <p:cBhvr additive="base">
                                        <p:cTn id="40" dur="500" fill="hold"/>
                                        <p:tgtEl>
                                          <p:spTgt spid="21506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215044"/>
                                        </p:tgtEl>
                                        <p:attrNameLst>
                                          <p:attrName>style.visibility</p:attrName>
                                        </p:attrNameLst>
                                      </p:cBhvr>
                                      <p:to>
                                        <p:strVal val="visible"/>
                                      </p:to>
                                    </p:set>
                                    <p:animEffect transition="in" filter="strips(downLeft)">
                                      <p:cBhvr>
                                        <p:cTn id="45" dur="500"/>
                                        <p:tgtEl>
                                          <p:spTgt spid="215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autoUpdateAnimBg="0"/>
      <p:bldP spid="215044" grpId="0" autoUpdateAnimBg="0"/>
      <p:bldP spid="215063" grpId="0" animBg="1"/>
      <p:bldP spid="215064" grpId="0" animBg="1" autoUpdateAnimBg="0"/>
      <p:bldP spid="215068"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27050" y="717550"/>
            <a:ext cx="806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kumimoji="1" lang="en-US" altLang="zh-CN" sz="2800" b="1">
                <a:latin typeface="Times New Roman" pitchFamily="18" charset="0"/>
                <a:ea typeface="华文楷体" pitchFamily="2" charset="-122"/>
              </a:rPr>
              <a:t>2</a:t>
            </a:r>
            <a:r>
              <a:rPr kumimoji="1" lang="zh-CN" altLang="en-US" sz="2800" b="1">
                <a:latin typeface="Times New Roman" pitchFamily="18" charset="0"/>
                <a:ea typeface="华文楷体" pitchFamily="2" charset="-122"/>
              </a:rPr>
              <a:t>、浮力的大小等于被物体排开的液体受到的重力</a:t>
            </a:r>
            <a:r>
              <a:rPr kumimoji="1" lang="zh-CN" altLang="en-US" sz="2800" b="1">
                <a:solidFill>
                  <a:schemeClr val="bg1"/>
                </a:solidFill>
                <a:latin typeface="Times New Roman" pitchFamily="18" charset="0"/>
                <a:ea typeface="华文楷体" pitchFamily="2" charset="-122"/>
              </a:rPr>
              <a:t>。</a:t>
            </a:r>
          </a:p>
        </p:txBody>
      </p:sp>
      <p:sp>
        <p:nvSpPr>
          <p:cNvPr id="216067" name="Text Box 3"/>
          <p:cNvSpPr txBox="1">
            <a:spLocks noChangeArrowheads="1"/>
          </p:cNvSpPr>
          <p:nvPr/>
        </p:nvSpPr>
        <p:spPr bwMode="auto">
          <a:xfrm>
            <a:off x="401638" y="2006600"/>
            <a:ext cx="6570662"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kumimoji="1" lang="zh-CN" altLang="en-US" sz="2800" b="1" dirty="0">
                <a:solidFill>
                  <a:srgbClr val="3366FF"/>
                </a:solidFill>
                <a:latin typeface="Times New Roman" pitchFamily="18" charset="0"/>
                <a:ea typeface="华文楷体" pitchFamily="2" charset="-122"/>
              </a:rPr>
              <a:t>①浸没时，</a:t>
            </a:r>
            <a:r>
              <a:rPr kumimoji="1" lang="en-US" altLang="zh-CN" sz="2800" b="1" dirty="0">
                <a:solidFill>
                  <a:srgbClr val="3366FF"/>
                </a:solidFill>
                <a:latin typeface="Times New Roman" pitchFamily="18" charset="0"/>
                <a:ea typeface="华文楷体" pitchFamily="2" charset="-122"/>
              </a:rPr>
              <a:t>V</a:t>
            </a:r>
            <a:r>
              <a:rPr kumimoji="1" lang="zh-CN" altLang="en-US" sz="2800" b="1" baseline="-25000" dirty="0">
                <a:solidFill>
                  <a:srgbClr val="3366FF"/>
                </a:solidFill>
                <a:latin typeface="Times New Roman" pitchFamily="18" charset="0"/>
                <a:ea typeface="华文楷体" pitchFamily="2" charset="-122"/>
              </a:rPr>
              <a:t>排</a:t>
            </a:r>
            <a:r>
              <a:rPr kumimoji="1" lang="en-US" altLang="zh-CN" sz="2800" b="1" dirty="0">
                <a:solidFill>
                  <a:srgbClr val="3366FF"/>
                </a:solidFill>
                <a:latin typeface="Times New Roman" pitchFamily="18" charset="0"/>
                <a:ea typeface="华文楷体" pitchFamily="2" charset="-122"/>
              </a:rPr>
              <a:t>=V</a:t>
            </a:r>
            <a:r>
              <a:rPr kumimoji="1" lang="zh-CN" altLang="en-US" sz="2800" b="1" baseline="-25000" dirty="0">
                <a:solidFill>
                  <a:srgbClr val="3366FF"/>
                </a:solidFill>
                <a:latin typeface="Times New Roman" pitchFamily="18" charset="0"/>
                <a:ea typeface="华文楷体" pitchFamily="2" charset="-122"/>
              </a:rPr>
              <a:t>浸</a:t>
            </a:r>
            <a:r>
              <a:rPr kumimoji="1" lang="en-US" altLang="zh-CN" sz="2800" b="1" dirty="0">
                <a:solidFill>
                  <a:srgbClr val="3366FF"/>
                </a:solidFill>
                <a:latin typeface="Times New Roman" pitchFamily="18" charset="0"/>
                <a:ea typeface="华文楷体" pitchFamily="2" charset="-122"/>
              </a:rPr>
              <a:t>=V</a:t>
            </a:r>
            <a:r>
              <a:rPr kumimoji="1" lang="zh-CN" altLang="en-US" sz="2800" b="1" baseline="-25000" dirty="0">
                <a:solidFill>
                  <a:srgbClr val="3366FF"/>
                </a:solidFill>
                <a:latin typeface="Times New Roman" pitchFamily="18" charset="0"/>
                <a:ea typeface="华文楷体" pitchFamily="2" charset="-122"/>
              </a:rPr>
              <a:t>物</a:t>
            </a:r>
            <a:r>
              <a:rPr kumimoji="1" lang="zh-CN" altLang="en-US" sz="2800" b="1" dirty="0">
                <a:solidFill>
                  <a:srgbClr val="3366FF"/>
                </a:solidFill>
                <a:latin typeface="Times New Roman" pitchFamily="18" charset="0"/>
                <a:ea typeface="华文楷体" pitchFamily="2" charset="-122"/>
              </a:rPr>
              <a:t>，此时物体所受的浮力等于排开液体所受的重力，即</a:t>
            </a:r>
            <a:endParaRPr kumimoji="1" lang="zh-CN" altLang="en-US" sz="2800" b="1" dirty="0">
              <a:solidFill>
                <a:srgbClr val="3366FF"/>
              </a:solidFill>
              <a:latin typeface="Times New Roman" pitchFamily="18" charset="0"/>
              <a:ea typeface="华文楷体" pitchFamily="2" charset="-122"/>
            </a:endParaRPr>
          </a:p>
          <a:p>
            <a:pPr eaLnBrk="1" hangingPunct="1">
              <a:spcBef>
                <a:spcPct val="50000"/>
              </a:spcBef>
            </a:pPr>
            <a:r>
              <a:rPr kumimoji="1" lang="en-US" altLang="zh-CN" sz="2800" b="1" dirty="0">
                <a:solidFill>
                  <a:srgbClr val="3366FF"/>
                </a:solidFill>
                <a:latin typeface="Times New Roman" pitchFamily="18" charset="0"/>
                <a:ea typeface="华文楷体" pitchFamily="2" charset="-122"/>
              </a:rPr>
              <a:t>F</a:t>
            </a:r>
            <a:r>
              <a:rPr kumimoji="1" lang="zh-CN" altLang="en-US" sz="2800" b="1" baseline="-25000" dirty="0">
                <a:solidFill>
                  <a:srgbClr val="3366FF"/>
                </a:solidFill>
                <a:latin typeface="Times New Roman" pitchFamily="18" charset="0"/>
                <a:ea typeface="华文楷体" pitchFamily="2" charset="-122"/>
              </a:rPr>
              <a:t>浮</a:t>
            </a:r>
            <a:r>
              <a:rPr kumimoji="1" lang="en-US" altLang="zh-CN" sz="2800" b="1" dirty="0">
                <a:solidFill>
                  <a:srgbClr val="3366FF"/>
                </a:solidFill>
                <a:latin typeface="Times New Roman" pitchFamily="18" charset="0"/>
                <a:ea typeface="华文楷体" pitchFamily="2" charset="-122"/>
              </a:rPr>
              <a:t>=G</a:t>
            </a:r>
            <a:r>
              <a:rPr kumimoji="1" lang="zh-CN" altLang="en-US" sz="2800" b="1" baseline="-25000" dirty="0">
                <a:solidFill>
                  <a:srgbClr val="3366FF"/>
                </a:solidFill>
                <a:latin typeface="Times New Roman" pitchFamily="18" charset="0"/>
                <a:ea typeface="华文楷体" pitchFamily="2" charset="-122"/>
              </a:rPr>
              <a:t>液</a:t>
            </a:r>
            <a:r>
              <a:rPr kumimoji="1" lang="en-US" altLang="zh-CN" sz="2800" b="1" dirty="0">
                <a:solidFill>
                  <a:srgbClr val="3366FF"/>
                </a:solidFill>
                <a:latin typeface="Times New Roman" pitchFamily="18" charset="0"/>
                <a:ea typeface="华文楷体" pitchFamily="2" charset="-122"/>
              </a:rPr>
              <a:t>=ρ</a:t>
            </a:r>
            <a:r>
              <a:rPr kumimoji="1" lang="zh-CN" altLang="en-US" sz="2800" b="1" baseline="-25000" dirty="0">
                <a:solidFill>
                  <a:srgbClr val="3366FF"/>
                </a:solidFill>
                <a:latin typeface="Times New Roman" pitchFamily="18" charset="0"/>
                <a:ea typeface="华文楷体" pitchFamily="2" charset="-122"/>
              </a:rPr>
              <a:t>液</a:t>
            </a:r>
            <a:r>
              <a:rPr kumimoji="1" lang="en-US" altLang="zh-CN" sz="2800" b="1" dirty="0" err="1">
                <a:solidFill>
                  <a:srgbClr val="3366FF"/>
                </a:solidFill>
                <a:latin typeface="Times New Roman" pitchFamily="18" charset="0"/>
                <a:ea typeface="华文楷体" pitchFamily="2" charset="-122"/>
              </a:rPr>
              <a:t>gV</a:t>
            </a:r>
            <a:r>
              <a:rPr kumimoji="1" lang="zh-CN" altLang="en-US" sz="2800" b="1" baseline="-25000" dirty="0">
                <a:solidFill>
                  <a:srgbClr val="3366FF"/>
                </a:solidFill>
                <a:latin typeface="Times New Roman" pitchFamily="18" charset="0"/>
                <a:ea typeface="华文楷体" pitchFamily="2" charset="-122"/>
              </a:rPr>
              <a:t>排</a:t>
            </a:r>
            <a:r>
              <a:rPr kumimoji="1" lang="en-US" altLang="zh-CN" sz="2800" b="1" dirty="0">
                <a:solidFill>
                  <a:srgbClr val="3366FF"/>
                </a:solidFill>
                <a:latin typeface="Times New Roman" pitchFamily="18" charset="0"/>
                <a:ea typeface="华文楷体" pitchFamily="2" charset="-122"/>
              </a:rPr>
              <a:t>=ρ</a:t>
            </a:r>
            <a:r>
              <a:rPr kumimoji="1" lang="zh-CN" altLang="en-US" sz="2800" b="1" baseline="-25000" dirty="0">
                <a:solidFill>
                  <a:srgbClr val="3366FF"/>
                </a:solidFill>
                <a:latin typeface="Times New Roman" pitchFamily="18" charset="0"/>
                <a:ea typeface="华文楷体" pitchFamily="2" charset="-122"/>
              </a:rPr>
              <a:t>液</a:t>
            </a:r>
            <a:r>
              <a:rPr kumimoji="1" lang="en-US" altLang="zh-CN" sz="2800" b="1" dirty="0" err="1">
                <a:solidFill>
                  <a:srgbClr val="3366FF"/>
                </a:solidFill>
                <a:latin typeface="Times New Roman" pitchFamily="18" charset="0"/>
                <a:ea typeface="华文楷体" pitchFamily="2" charset="-122"/>
              </a:rPr>
              <a:t>gV</a:t>
            </a:r>
            <a:r>
              <a:rPr kumimoji="1" lang="zh-CN" altLang="en-US" sz="2800" b="1" baseline="-25000" dirty="0">
                <a:solidFill>
                  <a:srgbClr val="3366FF"/>
                </a:solidFill>
                <a:latin typeface="Times New Roman" pitchFamily="18" charset="0"/>
                <a:ea typeface="华文楷体" pitchFamily="2" charset="-122"/>
              </a:rPr>
              <a:t>浸</a:t>
            </a:r>
            <a:r>
              <a:rPr kumimoji="1" lang="en-US" altLang="zh-CN" sz="2800" b="1" dirty="0">
                <a:solidFill>
                  <a:srgbClr val="3366FF"/>
                </a:solidFill>
                <a:latin typeface="Times New Roman" pitchFamily="18" charset="0"/>
                <a:ea typeface="华文楷体" pitchFamily="2" charset="-122"/>
              </a:rPr>
              <a:t>=ρ</a:t>
            </a:r>
            <a:r>
              <a:rPr kumimoji="1" lang="zh-CN" altLang="en-US" sz="2800" b="1" baseline="-25000" dirty="0">
                <a:solidFill>
                  <a:srgbClr val="3366FF"/>
                </a:solidFill>
                <a:latin typeface="Times New Roman" pitchFamily="18" charset="0"/>
                <a:ea typeface="华文楷体" pitchFamily="2" charset="-122"/>
              </a:rPr>
              <a:t>液</a:t>
            </a:r>
            <a:r>
              <a:rPr kumimoji="1" lang="en-US" altLang="zh-CN" sz="2800" b="1" dirty="0" err="1">
                <a:solidFill>
                  <a:srgbClr val="3366FF"/>
                </a:solidFill>
                <a:latin typeface="Times New Roman" pitchFamily="18" charset="0"/>
                <a:ea typeface="华文楷体" pitchFamily="2" charset="-122"/>
              </a:rPr>
              <a:t>gV</a:t>
            </a:r>
            <a:r>
              <a:rPr kumimoji="1" lang="zh-CN" altLang="en-US" sz="2800" b="1" baseline="-25000" dirty="0">
                <a:solidFill>
                  <a:srgbClr val="3366FF"/>
                </a:solidFill>
                <a:latin typeface="Times New Roman" pitchFamily="18" charset="0"/>
                <a:ea typeface="华文楷体" pitchFamily="2" charset="-122"/>
              </a:rPr>
              <a:t>物</a:t>
            </a:r>
          </a:p>
        </p:txBody>
      </p:sp>
      <p:sp>
        <p:nvSpPr>
          <p:cNvPr id="216068" name="Text Box 4"/>
          <p:cNvSpPr txBox="1">
            <a:spLocks noChangeArrowheads="1"/>
          </p:cNvSpPr>
          <p:nvPr/>
        </p:nvSpPr>
        <p:spPr bwMode="auto">
          <a:xfrm>
            <a:off x="455613" y="4289425"/>
            <a:ext cx="54102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kumimoji="1" lang="zh-CN" altLang="en-US" sz="2800" b="1">
                <a:solidFill>
                  <a:srgbClr val="3366FF"/>
                </a:solidFill>
                <a:latin typeface="Times New Roman" pitchFamily="18" charset="0"/>
                <a:ea typeface="华文楷体" pitchFamily="2" charset="-122"/>
              </a:rPr>
              <a:t>②部分浸入时， </a:t>
            </a:r>
            <a:r>
              <a:rPr kumimoji="1" lang="en-US" altLang="zh-CN" sz="2800" b="1">
                <a:solidFill>
                  <a:srgbClr val="3366FF"/>
                </a:solidFill>
                <a:latin typeface="Times New Roman" pitchFamily="18" charset="0"/>
                <a:ea typeface="华文楷体" pitchFamily="2" charset="-122"/>
              </a:rPr>
              <a:t>V</a:t>
            </a:r>
            <a:r>
              <a:rPr kumimoji="1" lang="zh-CN" altLang="en-US" sz="2800" b="1" baseline="-25000">
                <a:solidFill>
                  <a:srgbClr val="3366FF"/>
                </a:solidFill>
                <a:latin typeface="Times New Roman" pitchFamily="18" charset="0"/>
                <a:ea typeface="华文楷体" pitchFamily="2" charset="-122"/>
              </a:rPr>
              <a:t>排</a:t>
            </a:r>
            <a:r>
              <a:rPr kumimoji="1" lang="en-US" altLang="zh-CN" sz="2800" b="1">
                <a:solidFill>
                  <a:srgbClr val="3366FF"/>
                </a:solidFill>
                <a:latin typeface="Times New Roman" pitchFamily="18" charset="0"/>
                <a:ea typeface="华文楷体" pitchFamily="2" charset="-122"/>
              </a:rPr>
              <a:t>=V</a:t>
            </a:r>
            <a:r>
              <a:rPr kumimoji="1" lang="zh-CN" altLang="en-US" sz="2800" b="1" baseline="-25000">
                <a:solidFill>
                  <a:srgbClr val="3366FF"/>
                </a:solidFill>
                <a:latin typeface="Times New Roman" pitchFamily="18" charset="0"/>
                <a:ea typeface="华文楷体" pitchFamily="2" charset="-122"/>
              </a:rPr>
              <a:t>浸</a:t>
            </a:r>
            <a:r>
              <a:rPr kumimoji="1" lang="en-US" altLang="zh-CN" sz="2800" b="1">
                <a:solidFill>
                  <a:srgbClr val="FF0066"/>
                </a:solidFill>
                <a:latin typeface="Times New Roman" pitchFamily="18" charset="0"/>
                <a:ea typeface="华文楷体" pitchFamily="2" charset="-122"/>
              </a:rPr>
              <a:t>&lt;</a:t>
            </a:r>
            <a:r>
              <a:rPr kumimoji="1" lang="en-US" altLang="zh-CN" sz="2800" b="1">
                <a:solidFill>
                  <a:srgbClr val="3366FF"/>
                </a:solidFill>
                <a:latin typeface="Times New Roman" pitchFamily="18" charset="0"/>
                <a:ea typeface="华文楷体" pitchFamily="2" charset="-122"/>
              </a:rPr>
              <a:t>V</a:t>
            </a:r>
            <a:r>
              <a:rPr kumimoji="1" lang="zh-CN" altLang="en-US" sz="2800" b="1" baseline="-25000">
                <a:solidFill>
                  <a:srgbClr val="3366FF"/>
                </a:solidFill>
                <a:latin typeface="Times New Roman" pitchFamily="18" charset="0"/>
                <a:ea typeface="华文楷体" pitchFamily="2" charset="-122"/>
              </a:rPr>
              <a:t>物</a:t>
            </a:r>
            <a:endParaRPr kumimoji="1" lang="zh-CN" altLang="en-US" sz="2800" b="1" baseline="-25000">
              <a:solidFill>
                <a:srgbClr val="3366FF"/>
              </a:solidFill>
              <a:latin typeface="Times New Roman" pitchFamily="18" charset="0"/>
              <a:ea typeface="华文楷体" pitchFamily="2" charset="-122"/>
            </a:endParaRPr>
          </a:p>
          <a:p>
            <a:pPr eaLnBrk="1" hangingPunct="1">
              <a:spcBef>
                <a:spcPct val="50000"/>
              </a:spcBef>
            </a:pPr>
            <a:r>
              <a:rPr kumimoji="1" lang="en-US" altLang="zh-CN" sz="2800" b="1">
                <a:solidFill>
                  <a:srgbClr val="3366FF"/>
                </a:solidFill>
                <a:latin typeface="Times New Roman" pitchFamily="18" charset="0"/>
                <a:ea typeface="华文楷体" pitchFamily="2" charset="-122"/>
              </a:rPr>
              <a:t>F</a:t>
            </a:r>
            <a:r>
              <a:rPr kumimoji="1" lang="zh-CN" altLang="en-US" sz="2800" b="1" baseline="-25000">
                <a:solidFill>
                  <a:srgbClr val="3366FF"/>
                </a:solidFill>
                <a:latin typeface="Times New Roman" pitchFamily="18" charset="0"/>
                <a:ea typeface="华文楷体" pitchFamily="2" charset="-122"/>
              </a:rPr>
              <a:t>浮</a:t>
            </a:r>
            <a:r>
              <a:rPr kumimoji="1" lang="en-US" altLang="zh-CN" sz="2800" b="1">
                <a:solidFill>
                  <a:srgbClr val="3366FF"/>
                </a:solidFill>
                <a:latin typeface="Times New Roman" pitchFamily="18" charset="0"/>
                <a:ea typeface="华文楷体" pitchFamily="2" charset="-122"/>
              </a:rPr>
              <a:t>=ρ</a:t>
            </a:r>
            <a:r>
              <a:rPr kumimoji="1" lang="zh-CN" altLang="en-US" sz="2800" b="1" baseline="-25000">
                <a:solidFill>
                  <a:srgbClr val="3366FF"/>
                </a:solidFill>
                <a:latin typeface="Times New Roman" pitchFamily="18" charset="0"/>
                <a:ea typeface="华文楷体" pitchFamily="2" charset="-122"/>
              </a:rPr>
              <a:t>液</a:t>
            </a:r>
            <a:r>
              <a:rPr kumimoji="1" lang="en-US" altLang="zh-CN" sz="2800" b="1">
                <a:solidFill>
                  <a:srgbClr val="3366FF"/>
                </a:solidFill>
                <a:latin typeface="Times New Roman" pitchFamily="18" charset="0"/>
                <a:ea typeface="华文楷体" pitchFamily="2" charset="-122"/>
              </a:rPr>
              <a:t>gV</a:t>
            </a:r>
            <a:r>
              <a:rPr kumimoji="1" lang="zh-CN" altLang="en-US" sz="2800" b="1" baseline="-25000">
                <a:solidFill>
                  <a:srgbClr val="3366FF"/>
                </a:solidFill>
                <a:latin typeface="Times New Roman" pitchFamily="18" charset="0"/>
                <a:ea typeface="华文楷体" pitchFamily="2" charset="-122"/>
              </a:rPr>
              <a:t>排</a:t>
            </a:r>
            <a:r>
              <a:rPr kumimoji="1" lang="en-US" altLang="zh-CN" sz="2800" b="1">
                <a:solidFill>
                  <a:srgbClr val="3366FF"/>
                </a:solidFill>
                <a:latin typeface="Times New Roman" pitchFamily="18" charset="0"/>
                <a:ea typeface="华文楷体" pitchFamily="2" charset="-122"/>
              </a:rPr>
              <a:t>=ρ</a:t>
            </a:r>
            <a:r>
              <a:rPr kumimoji="1" lang="zh-CN" altLang="en-US" sz="2800" b="1" baseline="-25000">
                <a:solidFill>
                  <a:srgbClr val="3366FF"/>
                </a:solidFill>
                <a:latin typeface="Times New Roman" pitchFamily="18" charset="0"/>
                <a:ea typeface="华文楷体" pitchFamily="2" charset="-122"/>
              </a:rPr>
              <a:t>液</a:t>
            </a:r>
            <a:r>
              <a:rPr kumimoji="1" lang="en-US" altLang="zh-CN" sz="2800" b="1">
                <a:solidFill>
                  <a:srgbClr val="3366FF"/>
                </a:solidFill>
                <a:latin typeface="Times New Roman" pitchFamily="18" charset="0"/>
                <a:ea typeface="华文楷体" pitchFamily="2" charset="-122"/>
              </a:rPr>
              <a:t>gV</a:t>
            </a:r>
            <a:r>
              <a:rPr kumimoji="1" lang="zh-CN" altLang="en-US" sz="2800" b="1" baseline="-25000">
                <a:solidFill>
                  <a:srgbClr val="3366FF"/>
                </a:solidFill>
                <a:latin typeface="Times New Roman" pitchFamily="18" charset="0"/>
                <a:ea typeface="华文楷体" pitchFamily="2" charset="-122"/>
              </a:rPr>
              <a:t>浸</a:t>
            </a:r>
            <a:r>
              <a:rPr kumimoji="1" lang="en-US" altLang="zh-CN" sz="2800" b="1">
                <a:solidFill>
                  <a:srgbClr val="FF0066"/>
                </a:solidFill>
                <a:latin typeface="Times New Roman" pitchFamily="18" charset="0"/>
                <a:ea typeface="华文楷体" pitchFamily="2" charset="-122"/>
              </a:rPr>
              <a:t>&lt;</a:t>
            </a:r>
            <a:r>
              <a:rPr kumimoji="1" lang="en-US" altLang="zh-CN" sz="2800" b="1">
                <a:solidFill>
                  <a:srgbClr val="3366FF"/>
                </a:solidFill>
                <a:latin typeface="Times New Roman" pitchFamily="18" charset="0"/>
                <a:ea typeface="华文楷体" pitchFamily="2" charset="-122"/>
              </a:rPr>
              <a:t>ρ</a:t>
            </a:r>
            <a:r>
              <a:rPr kumimoji="1" lang="zh-CN" altLang="en-US" sz="2800" b="1" baseline="-25000">
                <a:solidFill>
                  <a:srgbClr val="3366FF"/>
                </a:solidFill>
                <a:latin typeface="Times New Roman" pitchFamily="18" charset="0"/>
                <a:ea typeface="华文楷体" pitchFamily="2" charset="-122"/>
              </a:rPr>
              <a:t>液</a:t>
            </a:r>
            <a:r>
              <a:rPr kumimoji="1" lang="en-US" altLang="zh-CN" sz="2800" b="1">
                <a:solidFill>
                  <a:srgbClr val="3366FF"/>
                </a:solidFill>
                <a:latin typeface="Times New Roman" pitchFamily="18" charset="0"/>
                <a:ea typeface="华文楷体" pitchFamily="2" charset="-122"/>
              </a:rPr>
              <a:t>gV</a:t>
            </a:r>
            <a:r>
              <a:rPr kumimoji="1" lang="zh-CN" altLang="en-US" sz="2800" b="1" baseline="-25000">
                <a:solidFill>
                  <a:srgbClr val="3366FF"/>
                </a:solidFill>
                <a:latin typeface="Times New Roman" pitchFamily="18" charset="0"/>
                <a:ea typeface="华文楷体" pitchFamily="2" charset="-122"/>
              </a:rPr>
              <a:t>物</a:t>
            </a:r>
          </a:p>
        </p:txBody>
      </p:sp>
      <p:grpSp>
        <p:nvGrpSpPr>
          <p:cNvPr id="2" name="Group 5"/>
          <p:cNvGrpSpPr/>
          <p:nvPr/>
        </p:nvGrpSpPr>
        <p:grpSpPr bwMode="auto">
          <a:xfrm>
            <a:off x="7010400" y="1295400"/>
            <a:ext cx="1524000" cy="1676400"/>
            <a:chOff x="4416" y="816"/>
            <a:chExt cx="960" cy="1056"/>
          </a:xfrm>
        </p:grpSpPr>
        <p:grpSp>
          <p:nvGrpSpPr>
            <p:cNvPr id="18454" name="Group 6"/>
            <p:cNvGrpSpPr/>
            <p:nvPr/>
          </p:nvGrpSpPr>
          <p:grpSpPr bwMode="auto">
            <a:xfrm>
              <a:off x="4416" y="816"/>
              <a:ext cx="960" cy="1056"/>
              <a:chOff x="816" y="1824"/>
              <a:chExt cx="960" cy="1056"/>
            </a:xfrm>
          </p:grpSpPr>
          <p:sp>
            <p:nvSpPr>
              <p:cNvPr id="18456" name="Line 7"/>
              <p:cNvSpPr>
                <a:spLocks noChangeShapeType="1"/>
              </p:cNvSpPr>
              <p:nvPr/>
            </p:nvSpPr>
            <p:spPr bwMode="auto">
              <a:xfrm>
                <a:off x="816" y="1872"/>
                <a:ext cx="0" cy="1008"/>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457" name="Line 8"/>
              <p:cNvSpPr>
                <a:spLocks noChangeShapeType="1"/>
              </p:cNvSpPr>
              <p:nvPr/>
            </p:nvSpPr>
            <p:spPr bwMode="auto">
              <a:xfrm>
                <a:off x="816" y="2880"/>
                <a:ext cx="96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458" name="Line 9"/>
              <p:cNvSpPr>
                <a:spLocks noChangeShapeType="1"/>
              </p:cNvSpPr>
              <p:nvPr/>
            </p:nvSpPr>
            <p:spPr bwMode="auto">
              <a:xfrm flipH="1" flipV="1">
                <a:off x="1776" y="1824"/>
                <a:ext cx="0" cy="105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459" name="Line 10"/>
              <p:cNvSpPr>
                <a:spLocks noChangeShapeType="1"/>
              </p:cNvSpPr>
              <p:nvPr/>
            </p:nvSpPr>
            <p:spPr bwMode="auto">
              <a:xfrm>
                <a:off x="816" y="2112"/>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460" name="Line 11"/>
              <p:cNvSpPr>
                <a:spLocks noChangeShapeType="1"/>
              </p:cNvSpPr>
              <p:nvPr/>
            </p:nvSpPr>
            <p:spPr bwMode="auto">
              <a:xfrm>
                <a:off x="816" y="2256"/>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461" name="Line 12"/>
              <p:cNvSpPr>
                <a:spLocks noChangeShapeType="1"/>
              </p:cNvSpPr>
              <p:nvPr/>
            </p:nvSpPr>
            <p:spPr bwMode="auto">
              <a:xfrm>
                <a:off x="816" y="2400"/>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462" name="Line 13"/>
              <p:cNvSpPr>
                <a:spLocks noChangeShapeType="1"/>
              </p:cNvSpPr>
              <p:nvPr/>
            </p:nvSpPr>
            <p:spPr bwMode="auto">
              <a:xfrm>
                <a:off x="816" y="2592"/>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463" name="Line 14"/>
              <p:cNvSpPr>
                <a:spLocks noChangeShapeType="1"/>
              </p:cNvSpPr>
              <p:nvPr/>
            </p:nvSpPr>
            <p:spPr bwMode="auto">
              <a:xfrm>
                <a:off x="816" y="2736"/>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8455" name="Rectangle 15"/>
            <p:cNvSpPr>
              <a:spLocks noChangeArrowheads="1"/>
            </p:cNvSpPr>
            <p:nvPr/>
          </p:nvSpPr>
          <p:spPr bwMode="auto">
            <a:xfrm>
              <a:off x="4656" y="1248"/>
              <a:ext cx="432" cy="336"/>
            </a:xfrm>
            <a:prstGeom prst="rect">
              <a:avLst/>
            </a:prstGeom>
            <a:solidFill>
              <a:schemeClr val="accent1"/>
            </a:solidFill>
            <a:ln w="9525">
              <a:solidFill>
                <a:schemeClr val="tx1"/>
              </a:solidFill>
              <a:miter lim="800000"/>
            </a:ln>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Times New Roman" pitchFamily="18" charset="0"/>
                <a:ea typeface="华文楷体" pitchFamily="2" charset="-122"/>
              </a:endParaRPr>
            </a:p>
          </p:txBody>
        </p:sp>
      </p:grpSp>
      <p:grpSp>
        <p:nvGrpSpPr>
          <p:cNvPr id="4" name="Group 16"/>
          <p:cNvGrpSpPr/>
          <p:nvPr/>
        </p:nvGrpSpPr>
        <p:grpSpPr bwMode="auto">
          <a:xfrm>
            <a:off x="6934200" y="4038600"/>
            <a:ext cx="1524000" cy="1676400"/>
            <a:chOff x="4368" y="2544"/>
            <a:chExt cx="960" cy="1056"/>
          </a:xfrm>
        </p:grpSpPr>
        <p:grpSp>
          <p:nvGrpSpPr>
            <p:cNvPr id="18442" name="Group 17"/>
            <p:cNvGrpSpPr/>
            <p:nvPr/>
          </p:nvGrpSpPr>
          <p:grpSpPr bwMode="auto">
            <a:xfrm>
              <a:off x="4368" y="2544"/>
              <a:ext cx="960" cy="1056"/>
              <a:chOff x="816" y="1824"/>
              <a:chExt cx="960" cy="1056"/>
            </a:xfrm>
          </p:grpSpPr>
          <p:sp>
            <p:nvSpPr>
              <p:cNvPr id="18446" name="Line 18"/>
              <p:cNvSpPr>
                <a:spLocks noChangeShapeType="1"/>
              </p:cNvSpPr>
              <p:nvPr/>
            </p:nvSpPr>
            <p:spPr bwMode="auto">
              <a:xfrm>
                <a:off x="816" y="1872"/>
                <a:ext cx="0" cy="1008"/>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447" name="Line 19"/>
              <p:cNvSpPr>
                <a:spLocks noChangeShapeType="1"/>
              </p:cNvSpPr>
              <p:nvPr/>
            </p:nvSpPr>
            <p:spPr bwMode="auto">
              <a:xfrm>
                <a:off x="816" y="2880"/>
                <a:ext cx="96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448" name="Line 20"/>
              <p:cNvSpPr>
                <a:spLocks noChangeShapeType="1"/>
              </p:cNvSpPr>
              <p:nvPr/>
            </p:nvSpPr>
            <p:spPr bwMode="auto">
              <a:xfrm flipH="1" flipV="1">
                <a:off x="1776" y="1824"/>
                <a:ext cx="0" cy="105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449" name="Line 21"/>
              <p:cNvSpPr>
                <a:spLocks noChangeShapeType="1"/>
              </p:cNvSpPr>
              <p:nvPr/>
            </p:nvSpPr>
            <p:spPr bwMode="auto">
              <a:xfrm>
                <a:off x="816" y="2112"/>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450" name="Line 22"/>
              <p:cNvSpPr>
                <a:spLocks noChangeShapeType="1"/>
              </p:cNvSpPr>
              <p:nvPr/>
            </p:nvSpPr>
            <p:spPr bwMode="auto">
              <a:xfrm>
                <a:off x="816" y="2256"/>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451" name="Line 23"/>
              <p:cNvSpPr>
                <a:spLocks noChangeShapeType="1"/>
              </p:cNvSpPr>
              <p:nvPr/>
            </p:nvSpPr>
            <p:spPr bwMode="auto">
              <a:xfrm>
                <a:off x="816" y="2400"/>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452" name="Line 24"/>
              <p:cNvSpPr>
                <a:spLocks noChangeShapeType="1"/>
              </p:cNvSpPr>
              <p:nvPr/>
            </p:nvSpPr>
            <p:spPr bwMode="auto">
              <a:xfrm>
                <a:off x="816" y="2592"/>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453" name="Line 25"/>
              <p:cNvSpPr>
                <a:spLocks noChangeShapeType="1"/>
              </p:cNvSpPr>
              <p:nvPr/>
            </p:nvSpPr>
            <p:spPr bwMode="auto">
              <a:xfrm>
                <a:off x="816" y="2736"/>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8443" name="Group 26"/>
            <p:cNvGrpSpPr/>
            <p:nvPr/>
          </p:nvGrpSpPr>
          <p:grpSpPr bwMode="auto">
            <a:xfrm>
              <a:off x="4560" y="2640"/>
              <a:ext cx="480" cy="410"/>
              <a:chOff x="4608" y="2400"/>
              <a:chExt cx="384" cy="336"/>
            </a:xfrm>
          </p:grpSpPr>
          <p:sp>
            <p:nvSpPr>
              <p:cNvPr id="18444" name="Rectangle 27"/>
              <p:cNvSpPr>
                <a:spLocks noChangeArrowheads="1"/>
              </p:cNvSpPr>
              <p:nvPr/>
            </p:nvSpPr>
            <p:spPr bwMode="auto">
              <a:xfrm>
                <a:off x="4608" y="2400"/>
                <a:ext cx="384" cy="336"/>
              </a:xfrm>
              <a:prstGeom prst="rect">
                <a:avLst/>
              </a:prstGeom>
              <a:solidFill>
                <a:schemeClr val="accent1"/>
              </a:solidFill>
              <a:ln w="9525">
                <a:solidFill>
                  <a:schemeClr val="tx1"/>
                </a:solidFill>
                <a:miter lim="800000"/>
              </a:ln>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Times New Roman" pitchFamily="18" charset="0"/>
                  <a:ea typeface="华文楷体" pitchFamily="2" charset="-122"/>
                </a:endParaRPr>
              </a:p>
            </p:txBody>
          </p:sp>
          <p:sp>
            <p:nvSpPr>
              <p:cNvPr id="18445" name="Rectangle 28"/>
              <p:cNvSpPr>
                <a:spLocks noChangeArrowheads="1"/>
              </p:cNvSpPr>
              <p:nvPr/>
            </p:nvSpPr>
            <p:spPr bwMode="auto">
              <a:xfrm>
                <a:off x="4608" y="2400"/>
                <a:ext cx="384" cy="144"/>
              </a:xfrm>
              <a:prstGeom prst="rect">
                <a:avLst/>
              </a:prstGeom>
              <a:solidFill>
                <a:srgbClr val="FF0066"/>
              </a:solidFill>
              <a:ln w="9525">
                <a:solidFill>
                  <a:schemeClr val="tx1"/>
                </a:solidFill>
                <a:miter lim="800000"/>
              </a:ln>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Times New Roman" pitchFamily="18" charset="0"/>
                  <a:ea typeface="华文楷体" pitchFamily="2" charset="-122"/>
                </a:endParaRPr>
              </a:p>
            </p:txBody>
          </p:sp>
        </p:grpSp>
      </p:grpSp>
      <p:sp>
        <p:nvSpPr>
          <p:cNvPr id="216093" name="Text Box 29"/>
          <p:cNvSpPr txBox="1">
            <a:spLocks noChangeArrowheads="1"/>
          </p:cNvSpPr>
          <p:nvPr/>
        </p:nvSpPr>
        <p:spPr bwMode="auto">
          <a:xfrm>
            <a:off x="6629400" y="3124200"/>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kumimoji="1" lang="en-US" altLang="zh-CN" sz="2800" b="1">
                <a:solidFill>
                  <a:srgbClr val="000066"/>
                </a:solidFill>
                <a:latin typeface="Times New Roman" pitchFamily="18" charset="0"/>
                <a:ea typeface="华文楷体" pitchFamily="2" charset="-122"/>
              </a:rPr>
              <a:t>V</a:t>
            </a:r>
            <a:r>
              <a:rPr kumimoji="1" lang="zh-CN" altLang="en-US" sz="2800" b="1" baseline="-25000">
                <a:solidFill>
                  <a:srgbClr val="000066"/>
                </a:solidFill>
                <a:latin typeface="Times New Roman" pitchFamily="18" charset="0"/>
                <a:ea typeface="华文楷体" pitchFamily="2" charset="-122"/>
              </a:rPr>
              <a:t>排</a:t>
            </a:r>
            <a:r>
              <a:rPr kumimoji="1" lang="en-US" altLang="zh-CN" sz="2800" b="1">
                <a:solidFill>
                  <a:srgbClr val="000066"/>
                </a:solidFill>
                <a:latin typeface="Times New Roman" pitchFamily="18" charset="0"/>
                <a:ea typeface="华文楷体" pitchFamily="2" charset="-122"/>
              </a:rPr>
              <a:t>=V</a:t>
            </a:r>
            <a:r>
              <a:rPr kumimoji="1" lang="zh-CN" altLang="en-US" sz="2800" b="1" baseline="-25000">
                <a:solidFill>
                  <a:srgbClr val="000066"/>
                </a:solidFill>
                <a:latin typeface="Times New Roman" pitchFamily="18" charset="0"/>
                <a:ea typeface="华文楷体" pitchFamily="2" charset="-122"/>
              </a:rPr>
              <a:t>浸</a:t>
            </a:r>
            <a:r>
              <a:rPr kumimoji="1" lang="en-US" altLang="zh-CN" sz="2800" b="1">
                <a:solidFill>
                  <a:srgbClr val="000066"/>
                </a:solidFill>
                <a:latin typeface="Times New Roman" pitchFamily="18" charset="0"/>
                <a:ea typeface="华文楷体" pitchFamily="2" charset="-122"/>
              </a:rPr>
              <a:t>=V</a:t>
            </a:r>
            <a:r>
              <a:rPr kumimoji="1" lang="zh-CN" altLang="en-US" sz="2800" b="1" baseline="-25000">
                <a:solidFill>
                  <a:srgbClr val="000066"/>
                </a:solidFill>
                <a:latin typeface="Times New Roman" pitchFamily="18" charset="0"/>
                <a:ea typeface="华文楷体" pitchFamily="2" charset="-122"/>
              </a:rPr>
              <a:t>物</a:t>
            </a:r>
            <a:endParaRPr kumimoji="1" lang="zh-CN" altLang="en-US" sz="2800" b="1" baseline="-25000">
              <a:solidFill>
                <a:srgbClr val="3366FF"/>
              </a:solidFill>
              <a:latin typeface="Times New Roman" pitchFamily="18" charset="0"/>
              <a:ea typeface="华文楷体" pitchFamily="2" charset="-122"/>
            </a:endParaRPr>
          </a:p>
        </p:txBody>
      </p:sp>
      <p:sp>
        <p:nvSpPr>
          <p:cNvPr id="216094" name="Text Box 30"/>
          <p:cNvSpPr txBox="1">
            <a:spLocks noChangeArrowheads="1"/>
          </p:cNvSpPr>
          <p:nvPr/>
        </p:nvSpPr>
        <p:spPr bwMode="auto">
          <a:xfrm>
            <a:off x="6553200" y="6019800"/>
            <a:ext cx="220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kumimoji="1" lang="en-US" altLang="zh-CN" sz="2800" b="1">
                <a:solidFill>
                  <a:srgbClr val="000066"/>
                </a:solidFill>
                <a:latin typeface="Times New Roman" pitchFamily="18" charset="0"/>
                <a:ea typeface="华文楷体" pitchFamily="2" charset="-122"/>
              </a:rPr>
              <a:t>V</a:t>
            </a:r>
            <a:r>
              <a:rPr kumimoji="1" lang="zh-CN" altLang="en-US" sz="2800" b="1" baseline="-25000">
                <a:solidFill>
                  <a:srgbClr val="000066"/>
                </a:solidFill>
                <a:latin typeface="Times New Roman" pitchFamily="18" charset="0"/>
                <a:ea typeface="华文楷体" pitchFamily="2" charset="-122"/>
              </a:rPr>
              <a:t>排</a:t>
            </a:r>
            <a:r>
              <a:rPr kumimoji="1" lang="en-US" altLang="zh-CN" sz="2800" b="1">
                <a:solidFill>
                  <a:srgbClr val="000066"/>
                </a:solidFill>
                <a:latin typeface="Times New Roman" pitchFamily="18" charset="0"/>
                <a:ea typeface="华文楷体" pitchFamily="2" charset="-122"/>
              </a:rPr>
              <a:t>=V</a:t>
            </a:r>
            <a:r>
              <a:rPr kumimoji="1" lang="zh-CN" altLang="en-US" sz="2800" b="1" baseline="-25000">
                <a:solidFill>
                  <a:srgbClr val="000066"/>
                </a:solidFill>
                <a:latin typeface="Times New Roman" pitchFamily="18" charset="0"/>
                <a:ea typeface="华文楷体" pitchFamily="2" charset="-122"/>
              </a:rPr>
              <a:t>浸</a:t>
            </a:r>
            <a:r>
              <a:rPr kumimoji="1" lang="en-US" altLang="zh-CN" sz="2800" b="1">
                <a:solidFill>
                  <a:srgbClr val="FF0066"/>
                </a:solidFill>
                <a:latin typeface="Times New Roman" pitchFamily="18" charset="0"/>
                <a:ea typeface="华文楷体" pitchFamily="2" charset="-122"/>
              </a:rPr>
              <a:t>&lt;</a:t>
            </a:r>
            <a:r>
              <a:rPr kumimoji="1" lang="en-US" altLang="zh-CN" sz="2800" b="1">
                <a:solidFill>
                  <a:srgbClr val="000066"/>
                </a:solidFill>
                <a:latin typeface="Times New Roman" pitchFamily="18" charset="0"/>
                <a:ea typeface="华文楷体" pitchFamily="2" charset="-122"/>
              </a:rPr>
              <a:t>V</a:t>
            </a:r>
            <a:r>
              <a:rPr kumimoji="1" lang="zh-CN" altLang="en-US" sz="2800" b="1" baseline="-25000">
                <a:solidFill>
                  <a:srgbClr val="000066"/>
                </a:solidFill>
                <a:latin typeface="Times New Roman" pitchFamily="18" charset="0"/>
                <a:ea typeface="华文楷体" pitchFamily="2" charset="-122"/>
              </a:rPr>
              <a:t>物</a:t>
            </a:r>
            <a:endParaRPr kumimoji="1" lang="zh-CN" altLang="en-US" sz="2400">
              <a:latin typeface="Times New Roman" pitchFamily="18" charset="0"/>
              <a:ea typeface="华文楷体" pitchFamily="2" charset="-122"/>
            </a:endParaRPr>
          </a:p>
        </p:txBody>
      </p:sp>
      <p:sp>
        <p:nvSpPr>
          <p:cNvPr id="216095" name="AutoShape 31"/>
          <p:cNvSpPr>
            <a:spLocks noChangeArrowheads="1"/>
          </p:cNvSpPr>
          <p:nvPr/>
        </p:nvSpPr>
        <p:spPr bwMode="auto">
          <a:xfrm>
            <a:off x="5638800" y="5334000"/>
            <a:ext cx="958850" cy="685800"/>
          </a:xfrm>
          <a:prstGeom prst="wedgeRoundRectCallout">
            <a:avLst>
              <a:gd name="adj1" fmla="val 147847"/>
              <a:gd name="adj2" fmla="val -142130"/>
              <a:gd name="adj3" fmla="val 16667"/>
            </a:avLst>
          </a:prstGeom>
          <a:solidFill>
            <a:srgbClr val="FFFF66"/>
          </a:solidFill>
          <a:ln w="9525">
            <a:solidFill>
              <a:srgbClr val="FFFF66"/>
            </a:solidFill>
            <a:miter lim="800000"/>
          </a:ln>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kumimoji="1" lang="en-US" altLang="zh-CN" sz="2400" b="1">
                <a:latin typeface="Times New Roman" pitchFamily="18" charset="0"/>
                <a:ea typeface="华文楷体" pitchFamily="2" charset="-122"/>
              </a:rPr>
              <a:t>V</a:t>
            </a:r>
            <a:r>
              <a:rPr kumimoji="1" lang="zh-CN" altLang="en-US" sz="2400" b="1" baseline="-25000">
                <a:latin typeface="Times New Roman" pitchFamily="18" charset="0"/>
                <a:ea typeface="华文楷体" pitchFamily="2" charset="-122"/>
              </a:rPr>
              <a:t>浸</a:t>
            </a:r>
            <a:endParaRPr kumimoji="1" lang="zh-CN" altLang="en-US" sz="2400">
              <a:latin typeface="Times New Roman" pitchFamily="18" charset="0"/>
              <a:ea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6093"/>
                                        </p:tgtEl>
                                        <p:attrNameLst>
                                          <p:attrName>style.visibility</p:attrName>
                                        </p:attrNameLst>
                                      </p:cBhvr>
                                      <p:to>
                                        <p:strVal val="visible"/>
                                      </p:to>
                                    </p:set>
                                    <p:anim calcmode="lin" valueType="num">
                                      <p:cBhvr additive="base">
                                        <p:cTn id="13" dur="500" fill="hold"/>
                                        <p:tgtEl>
                                          <p:spTgt spid="216093"/>
                                        </p:tgtEl>
                                        <p:attrNameLst>
                                          <p:attrName>ppt_x</p:attrName>
                                        </p:attrNameLst>
                                      </p:cBhvr>
                                      <p:tavLst>
                                        <p:tav tm="0">
                                          <p:val>
                                            <p:strVal val="1+#ppt_w/2"/>
                                          </p:val>
                                        </p:tav>
                                        <p:tav tm="100000">
                                          <p:val>
                                            <p:strVal val="#ppt_x"/>
                                          </p:val>
                                        </p:tav>
                                      </p:tavLst>
                                    </p:anim>
                                    <p:anim calcmode="lin" valueType="num">
                                      <p:cBhvr additive="base">
                                        <p:cTn id="14" dur="500" fill="hold"/>
                                        <p:tgtEl>
                                          <p:spTgt spid="21609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6067"/>
                                        </p:tgtEl>
                                        <p:attrNameLst>
                                          <p:attrName>style.visibility</p:attrName>
                                        </p:attrNameLst>
                                      </p:cBhvr>
                                      <p:to>
                                        <p:strVal val="visible"/>
                                      </p:to>
                                    </p:set>
                                    <p:anim calcmode="lin" valueType="num">
                                      <p:cBhvr additive="base">
                                        <p:cTn id="19" dur="500" fill="hold"/>
                                        <p:tgtEl>
                                          <p:spTgt spid="216067"/>
                                        </p:tgtEl>
                                        <p:attrNameLst>
                                          <p:attrName>ppt_x</p:attrName>
                                        </p:attrNameLst>
                                      </p:cBhvr>
                                      <p:tavLst>
                                        <p:tav tm="0">
                                          <p:val>
                                            <p:strVal val="0-#ppt_w/2"/>
                                          </p:val>
                                        </p:tav>
                                        <p:tav tm="100000">
                                          <p:val>
                                            <p:strVal val="#ppt_x"/>
                                          </p:val>
                                        </p:tav>
                                      </p:tavLst>
                                    </p:anim>
                                    <p:anim calcmode="lin" valueType="num">
                                      <p:cBhvr additive="base">
                                        <p:cTn id="20" dur="500" fill="hold"/>
                                        <p:tgtEl>
                                          <p:spTgt spid="21606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6095"/>
                                        </p:tgtEl>
                                        <p:attrNameLst>
                                          <p:attrName>style.visibility</p:attrName>
                                        </p:attrNameLst>
                                      </p:cBhvr>
                                      <p:to>
                                        <p:strVal val="visible"/>
                                      </p:to>
                                    </p:set>
                                    <p:anim calcmode="lin" valueType="num">
                                      <p:cBhvr additive="base">
                                        <p:cTn id="31" dur="500" fill="hold"/>
                                        <p:tgtEl>
                                          <p:spTgt spid="216095"/>
                                        </p:tgtEl>
                                        <p:attrNameLst>
                                          <p:attrName>ppt_x</p:attrName>
                                        </p:attrNameLst>
                                      </p:cBhvr>
                                      <p:tavLst>
                                        <p:tav tm="0">
                                          <p:val>
                                            <p:strVal val="#ppt_x"/>
                                          </p:val>
                                        </p:tav>
                                        <p:tav tm="100000">
                                          <p:val>
                                            <p:strVal val="#ppt_x"/>
                                          </p:val>
                                        </p:tav>
                                      </p:tavLst>
                                    </p:anim>
                                    <p:anim calcmode="lin" valueType="num">
                                      <p:cBhvr additive="base">
                                        <p:cTn id="32" dur="500" fill="hold"/>
                                        <p:tgtEl>
                                          <p:spTgt spid="21609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16094"/>
                                        </p:tgtEl>
                                        <p:attrNameLst>
                                          <p:attrName>style.visibility</p:attrName>
                                        </p:attrNameLst>
                                      </p:cBhvr>
                                      <p:to>
                                        <p:strVal val="visible"/>
                                      </p:to>
                                    </p:set>
                                    <p:anim calcmode="lin" valueType="num">
                                      <p:cBhvr additive="base">
                                        <p:cTn id="37" dur="500" fill="hold"/>
                                        <p:tgtEl>
                                          <p:spTgt spid="216094"/>
                                        </p:tgtEl>
                                        <p:attrNameLst>
                                          <p:attrName>ppt_x</p:attrName>
                                        </p:attrNameLst>
                                      </p:cBhvr>
                                      <p:tavLst>
                                        <p:tav tm="0">
                                          <p:val>
                                            <p:strVal val="1+#ppt_w/2"/>
                                          </p:val>
                                        </p:tav>
                                        <p:tav tm="100000">
                                          <p:val>
                                            <p:strVal val="#ppt_x"/>
                                          </p:val>
                                        </p:tav>
                                      </p:tavLst>
                                    </p:anim>
                                    <p:anim calcmode="lin" valueType="num">
                                      <p:cBhvr additive="base">
                                        <p:cTn id="38" dur="500" fill="hold"/>
                                        <p:tgtEl>
                                          <p:spTgt spid="21609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16068"/>
                                        </p:tgtEl>
                                        <p:attrNameLst>
                                          <p:attrName>style.visibility</p:attrName>
                                        </p:attrNameLst>
                                      </p:cBhvr>
                                      <p:to>
                                        <p:strVal val="visible"/>
                                      </p:to>
                                    </p:set>
                                    <p:anim calcmode="lin" valueType="num">
                                      <p:cBhvr additive="base">
                                        <p:cTn id="43" dur="500" fill="hold"/>
                                        <p:tgtEl>
                                          <p:spTgt spid="216068"/>
                                        </p:tgtEl>
                                        <p:attrNameLst>
                                          <p:attrName>ppt_x</p:attrName>
                                        </p:attrNameLst>
                                      </p:cBhvr>
                                      <p:tavLst>
                                        <p:tav tm="0">
                                          <p:val>
                                            <p:strVal val="0-#ppt_w/2"/>
                                          </p:val>
                                        </p:tav>
                                        <p:tav tm="100000">
                                          <p:val>
                                            <p:strVal val="#ppt_x"/>
                                          </p:val>
                                        </p:tav>
                                      </p:tavLst>
                                    </p:anim>
                                    <p:anim calcmode="lin" valueType="num">
                                      <p:cBhvr additive="base">
                                        <p:cTn id="44" dur="500" fill="hold"/>
                                        <p:tgtEl>
                                          <p:spTgt spid="2160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autoUpdateAnimBg="0"/>
      <p:bldP spid="216068" grpId="0" autoUpdateAnimBg="0"/>
      <p:bldP spid="216093" grpId="0" autoUpdateAnimBg="0"/>
      <p:bldP spid="216094" grpId="0" autoUpdateAnimBg="0"/>
      <p:bldP spid="216095"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11188" y="992188"/>
            <a:ext cx="7920037"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155000"/>
              </a:lnSpc>
              <a:spcBef>
                <a:spcPct val="50000"/>
              </a:spcBef>
            </a:pPr>
            <a:r>
              <a:rPr kumimoji="1" lang="en-US" altLang="zh-CN" sz="3200" b="1">
                <a:latin typeface="Times New Roman" pitchFamily="18" charset="0"/>
                <a:ea typeface="华文楷体" pitchFamily="2" charset="-122"/>
              </a:rPr>
              <a:t>3</a:t>
            </a:r>
            <a:r>
              <a:rPr kumimoji="1" lang="zh-CN" altLang="en-US" sz="3200" b="1">
                <a:latin typeface="Times New Roman" pitchFamily="18" charset="0"/>
                <a:ea typeface="华文楷体" pitchFamily="2" charset="-122"/>
              </a:rPr>
              <a:t>、同一物体浸没在不同的液体中时，由于</a:t>
            </a:r>
            <a:r>
              <a:rPr kumimoji="1" lang="zh-CN" altLang="en-US" sz="3200" b="1">
                <a:solidFill>
                  <a:srgbClr val="000066"/>
                </a:solidFill>
                <a:latin typeface="Times New Roman" pitchFamily="18" charset="0"/>
                <a:ea typeface="华文楷体" pitchFamily="2" charset="-122"/>
              </a:rPr>
              <a:t>液体的密度不同，所受的浮力也不同</a:t>
            </a:r>
            <a:r>
              <a:rPr kumimoji="1" lang="en-US" altLang="zh-CN" sz="3200" b="1">
                <a:solidFill>
                  <a:srgbClr val="000066"/>
                </a:solidFill>
                <a:latin typeface="Times New Roman" pitchFamily="18" charset="0"/>
                <a:ea typeface="华文楷体" pitchFamily="2" charset="-122"/>
              </a:rPr>
              <a:t>.</a:t>
            </a:r>
          </a:p>
        </p:txBody>
      </p:sp>
      <p:sp>
        <p:nvSpPr>
          <p:cNvPr id="217091" name="Text Box 3"/>
          <p:cNvSpPr txBox="1">
            <a:spLocks noChangeArrowheads="1"/>
          </p:cNvSpPr>
          <p:nvPr/>
        </p:nvSpPr>
        <p:spPr bwMode="auto">
          <a:xfrm>
            <a:off x="793750" y="3025775"/>
            <a:ext cx="59563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155000"/>
              </a:lnSpc>
              <a:spcBef>
                <a:spcPct val="50000"/>
              </a:spcBef>
            </a:pPr>
            <a:r>
              <a:rPr kumimoji="1" lang="zh-CN" altLang="en-US" sz="3200" b="1">
                <a:latin typeface="Times New Roman" pitchFamily="18" charset="0"/>
                <a:ea typeface="华文楷体" pitchFamily="2" charset="-122"/>
              </a:rPr>
              <a:t>根据公式</a:t>
            </a:r>
            <a:r>
              <a:rPr kumimoji="1" lang="zh-CN" altLang="en-US" sz="3200" b="1">
                <a:solidFill>
                  <a:srgbClr val="3366FF"/>
                </a:solidFill>
                <a:latin typeface="Times New Roman" pitchFamily="18" charset="0"/>
                <a:ea typeface="华文楷体" pitchFamily="2" charset="-122"/>
              </a:rPr>
              <a:t>  </a:t>
            </a:r>
            <a:r>
              <a:rPr kumimoji="1" lang="en-US" altLang="zh-CN" sz="3200" b="1">
                <a:solidFill>
                  <a:srgbClr val="FF0066"/>
                </a:solidFill>
                <a:latin typeface="Times New Roman" pitchFamily="18" charset="0"/>
                <a:ea typeface="华文楷体" pitchFamily="2" charset="-122"/>
              </a:rPr>
              <a:t>F</a:t>
            </a:r>
            <a:r>
              <a:rPr kumimoji="1" lang="zh-CN" altLang="en-US" sz="3200" b="1" baseline="-25000">
                <a:solidFill>
                  <a:srgbClr val="FF0066"/>
                </a:solidFill>
                <a:latin typeface="Times New Roman" pitchFamily="18" charset="0"/>
                <a:ea typeface="华文楷体" pitchFamily="2" charset="-122"/>
              </a:rPr>
              <a:t>浮</a:t>
            </a:r>
            <a:r>
              <a:rPr kumimoji="1" lang="en-US" altLang="zh-CN" sz="3200" b="1">
                <a:solidFill>
                  <a:srgbClr val="FF0066"/>
                </a:solidFill>
                <a:latin typeface="Times New Roman" pitchFamily="18" charset="0"/>
                <a:ea typeface="华文楷体" pitchFamily="2" charset="-122"/>
              </a:rPr>
              <a:t>=ρ</a:t>
            </a:r>
            <a:r>
              <a:rPr kumimoji="1" lang="zh-CN" altLang="en-US" sz="3200" b="1" baseline="-25000">
                <a:solidFill>
                  <a:srgbClr val="FF0066"/>
                </a:solidFill>
                <a:latin typeface="Times New Roman" pitchFamily="18" charset="0"/>
                <a:ea typeface="华文楷体" pitchFamily="2" charset="-122"/>
              </a:rPr>
              <a:t>液</a:t>
            </a:r>
            <a:r>
              <a:rPr kumimoji="1" lang="en-US" altLang="zh-CN" sz="3200" b="1">
                <a:solidFill>
                  <a:srgbClr val="FF0066"/>
                </a:solidFill>
                <a:latin typeface="Times New Roman" pitchFamily="18" charset="0"/>
                <a:ea typeface="华文楷体" pitchFamily="2" charset="-122"/>
              </a:rPr>
              <a:t>g V</a:t>
            </a:r>
            <a:r>
              <a:rPr kumimoji="1" lang="zh-CN" altLang="en-US" sz="3200" b="1" baseline="-25000">
                <a:solidFill>
                  <a:srgbClr val="FF0066"/>
                </a:solidFill>
                <a:latin typeface="Times New Roman" pitchFamily="18" charset="0"/>
                <a:ea typeface="华文楷体" pitchFamily="2" charset="-122"/>
              </a:rPr>
              <a:t>排</a:t>
            </a:r>
            <a:r>
              <a:rPr kumimoji="1" lang="zh-CN" altLang="en-US" sz="3200" b="1" baseline="-25000">
                <a:solidFill>
                  <a:srgbClr val="3366FF"/>
                </a:solidFill>
                <a:latin typeface="Times New Roman" pitchFamily="18" charset="0"/>
                <a:ea typeface="华文楷体" pitchFamily="2" charset="-122"/>
              </a:rPr>
              <a:t>，</a:t>
            </a:r>
            <a:endParaRPr kumimoji="1" lang="zh-CN" altLang="en-US" sz="3200" b="1" baseline="-25000">
              <a:solidFill>
                <a:srgbClr val="3366FF"/>
              </a:solidFill>
              <a:latin typeface="Times New Roman" pitchFamily="18" charset="0"/>
              <a:ea typeface="华文楷体" pitchFamily="2" charset="-122"/>
            </a:endParaRPr>
          </a:p>
          <a:p>
            <a:pPr eaLnBrk="1" hangingPunct="1">
              <a:lnSpc>
                <a:spcPct val="155000"/>
              </a:lnSpc>
              <a:spcBef>
                <a:spcPct val="50000"/>
              </a:spcBef>
            </a:pPr>
            <a:r>
              <a:rPr kumimoji="1" lang="zh-CN" altLang="en-US" sz="3200" b="1">
                <a:latin typeface="Times New Roman" pitchFamily="18" charset="0"/>
                <a:ea typeface="华文楷体" pitchFamily="2" charset="-122"/>
              </a:rPr>
              <a:t>浸没时</a:t>
            </a:r>
            <a:r>
              <a:rPr kumimoji="1" lang="zh-CN" altLang="en-US" sz="3200" b="1" baseline="-25000">
                <a:latin typeface="Times New Roman" pitchFamily="18" charset="0"/>
                <a:ea typeface="华文楷体" pitchFamily="2" charset="-122"/>
              </a:rPr>
              <a:t>，</a:t>
            </a:r>
            <a:r>
              <a:rPr kumimoji="1" lang="zh-CN" altLang="en-US" sz="3200" b="1" baseline="-25000">
                <a:solidFill>
                  <a:srgbClr val="3366FF"/>
                </a:solidFill>
                <a:latin typeface="Times New Roman" pitchFamily="18" charset="0"/>
                <a:ea typeface="华文楷体" pitchFamily="2" charset="-122"/>
              </a:rPr>
              <a:t> </a:t>
            </a:r>
            <a:r>
              <a:rPr kumimoji="1" lang="en-US" altLang="zh-CN" sz="3200" b="1">
                <a:solidFill>
                  <a:srgbClr val="FF0066"/>
                </a:solidFill>
                <a:latin typeface="Times New Roman" pitchFamily="18" charset="0"/>
                <a:ea typeface="华文楷体" pitchFamily="2" charset="-122"/>
              </a:rPr>
              <a:t>V</a:t>
            </a:r>
            <a:r>
              <a:rPr kumimoji="1" lang="zh-CN" altLang="en-US" sz="3200" b="1" baseline="-25000">
                <a:solidFill>
                  <a:srgbClr val="FF0066"/>
                </a:solidFill>
                <a:latin typeface="Times New Roman" pitchFamily="18" charset="0"/>
                <a:ea typeface="华文楷体" pitchFamily="2" charset="-122"/>
              </a:rPr>
              <a:t>排 </a:t>
            </a:r>
            <a:r>
              <a:rPr kumimoji="1" lang="en-US" altLang="zh-CN" sz="3200" b="1">
                <a:solidFill>
                  <a:srgbClr val="FF0066"/>
                </a:solidFill>
                <a:latin typeface="Times New Roman" pitchFamily="18" charset="0"/>
                <a:ea typeface="华文楷体" pitchFamily="2" charset="-122"/>
              </a:rPr>
              <a:t>= V</a:t>
            </a:r>
            <a:r>
              <a:rPr kumimoji="1" lang="zh-CN" altLang="en-US" sz="3200" b="1" baseline="-25000">
                <a:solidFill>
                  <a:srgbClr val="FF0066"/>
                </a:solidFill>
                <a:latin typeface="Times New Roman" pitchFamily="18" charset="0"/>
                <a:ea typeface="华文楷体" pitchFamily="2" charset="-122"/>
              </a:rPr>
              <a:t>物</a:t>
            </a:r>
            <a:r>
              <a:rPr kumimoji="1" lang="zh-CN" altLang="en-US" sz="3200" b="1" baseline="-25000">
                <a:solidFill>
                  <a:srgbClr val="3366FF"/>
                </a:solidFill>
                <a:latin typeface="Times New Roman" pitchFamily="18" charset="0"/>
                <a:ea typeface="华文楷体" pitchFamily="2" charset="-122"/>
              </a:rPr>
              <a:t>，</a:t>
            </a:r>
            <a:endParaRPr kumimoji="1" lang="zh-CN" altLang="en-US" sz="3200" b="1" baseline="-25000">
              <a:solidFill>
                <a:srgbClr val="3366FF"/>
              </a:solidFill>
              <a:latin typeface="Times New Roman" pitchFamily="18" charset="0"/>
              <a:ea typeface="华文楷体" pitchFamily="2" charset="-122"/>
            </a:endParaRPr>
          </a:p>
          <a:p>
            <a:pPr eaLnBrk="1" hangingPunct="1">
              <a:lnSpc>
                <a:spcPct val="155000"/>
              </a:lnSpc>
              <a:spcBef>
                <a:spcPct val="50000"/>
              </a:spcBef>
            </a:pPr>
            <a:r>
              <a:rPr kumimoji="1" lang="zh-CN" altLang="en-US" sz="3200" b="1">
                <a:latin typeface="Times New Roman" pitchFamily="18" charset="0"/>
                <a:ea typeface="华文楷体" pitchFamily="2" charset="-122"/>
              </a:rPr>
              <a:t>当</a:t>
            </a:r>
            <a:r>
              <a:rPr kumimoji="1" lang="en-US" altLang="zh-CN" sz="3200" b="1">
                <a:latin typeface="Times New Roman" pitchFamily="18" charset="0"/>
                <a:ea typeface="华文楷体" pitchFamily="2" charset="-122"/>
              </a:rPr>
              <a:t>ρ</a:t>
            </a:r>
            <a:r>
              <a:rPr kumimoji="1" lang="zh-CN" altLang="en-US" sz="3200" b="1" baseline="-25000">
                <a:latin typeface="Times New Roman" pitchFamily="18" charset="0"/>
                <a:ea typeface="华文楷体" pitchFamily="2" charset="-122"/>
              </a:rPr>
              <a:t>液</a:t>
            </a:r>
            <a:r>
              <a:rPr kumimoji="1" lang="zh-CN" altLang="en-US" sz="3200" b="1">
                <a:latin typeface="Times New Roman" pitchFamily="18" charset="0"/>
                <a:ea typeface="华文楷体" pitchFamily="2" charset="-122"/>
              </a:rPr>
              <a:t>不同时，浮力也随之变化</a:t>
            </a:r>
            <a:r>
              <a:rPr kumimoji="1" lang="zh-CN" altLang="en-US" sz="3200" b="1" baseline="-25000">
                <a:latin typeface="Times New Roman" pitchFamily="18" charset="0"/>
                <a:ea typeface="华文楷体"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7091"/>
                                        </p:tgtEl>
                                        <p:attrNameLst>
                                          <p:attrName>style.visibility</p:attrName>
                                        </p:attrNameLst>
                                      </p:cBhvr>
                                      <p:to>
                                        <p:strVal val="visible"/>
                                      </p:to>
                                    </p:set>
                                    <p:animEffect transition="in" filter="box(in)">
                                      <p:cBhvr>
                                        <p:cTn id="7" dur="500"/>
                                        <p:tgtEl>
                                          <p:spTgt spid="217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idx="1"/>
          </p:nvPr>
        </p:nvSpPr>
        <p:spPr>
          <a:xfrm>
            <a:off x="468313" y="1031875"/>
            <a:ext cx="8250237" cy="5064125"/>
          </a:xfrm>
        </p:spPr>
        <p:txBody>
          <a:bodyPr/>
          <a:lstStyle/>
          <a:p>
            <a:pPr eaLnBrk="1" hangingPunct="1">
              <a:lnSpc>
                <a:spcPct val="90000"/>
              </a:lnSpc>
              <a:buFont typeface="Wingdings" pitchFamily="2" charset="2"/>
              <a:buNone/>
            </a:pPr>
            <a:r>
              <a:rPr lang="zh-CN" altLang="en-US" sz="4000" b="1" dirty="0" smtClean="0">
                <a:solidFill>
                  <a:srgbClr val="0000CC"/>
                </a:solidFill>
                <a:latin typeface="Times New Roman" pitchFamily="18" charset="0"/>
                <a:ea typeface="华文楷体" pitchFamily="2" charset="-122"/>
              </a:rPr>
              <a:t>阿基米德原理的数学表达式：</a:t>
            </a:r>
            <a:endParaRPr lang="zh-CN" altLang="en-US" sz="4000" b="1" dirty="0" smtClean="0">
              <a:solidFill>
                <a:srgbClr val="0000CC"/>
              </a:solidFill>
              <a:latin typeface="Times New Roman" pitchFamily="18" charset="0"/>
              <a:ea typeface="华文楷体" pitchFamily="2" charset="-122"/>
            </a:endParaRPr>
          </a:p>
          <a:p>
            <a:pPr eaLnBrk="1" hangingPunct="1">
              <a:lnSpc>
                <a:spcPct val="90000"/>
              </a:lnSpc>
              <a:buFont typeface="Wingdings" pitchFamily="2" charset="2"/>
              <a:buNone/>
            </a:pPr>
            <a:r>
              <a:rPr lang="zh-CN" altLang="en-US" b="1" dirty="0" smtClean="0">
                <a:latin typeface="Times New Roman" pitchFamily="18" charset="0"/>
                <a:ea typeface="华文楷体" pitchFamily="2" charset="-122"/>
              </a:rPr>
              <a:t>           </a:t>
            </a:r>
            <a:r>
              <a:rPr lang="en-US" altLang="en-US" sz="4000" b="1" dirty="0" smtClean="0">
                <a:latin typeface="Times New Roman" pitchFamily="18" charset="0"/>
                <a:ea typeface="华文楷体" pitchFamily="2" charset="-122"/>
              </a:rPr>
              <a:t>F</a:t>
            </a:r>
            <a:r>
              <a:rPr lang="zh-CN" altLang="en-US" b="1" baseline="-25000" dirty="0" smtClean="0">
                <a:latin typeface="Times New Roman" pitchFamily="18" charset="0"/>
                <a:ea typeface="华文楷体" pitchFamily="2" charset="-122"/>
              </a:rPr>
              <a:t>浮</a:t>
            </a:r>
            <a:r>
              <a:rPr lang="en-US" altLang="zh-CN" sz="4000" b="1" dirty="0" smtClean="0">
                <a:latin typeface="Times New Roman" pitchFamily="18" charset="0"/>
                <a:ea typeface="华文楷体" pitchFamily="2" charset="-122"/>
              </a:rPr>
              <a:t>=</a:t>
            </a:r>
            <a:r>
              <a:rPr lang="en-US" altLang="en-US" sz="4000" b="1" dirty="0" smtClean="0">
                <a:latin typeface="Times New Roman" pitchFamily="18" charset="0"/>
                <a:ea typeface="华文楷体" pitchFamily="2" charset="-122"/>
              </a:rPr>
              <a:t>G</a:t>
            </a:r>
            <a:r>
              <a:rPr lang="zh-CN" altLang="zh-CN" b="1" baseline="-25000" dirty="0" smtClean="0">
                <a:latin typeface="Times New Roman" pitchFamily="18" charset="0"/>
                <a:ea typeface="华文楷体" pitchFamily="2" charset="-122"/>
              </a:rPr>
              <a:t>排</a:t>
            </a:r>
            <a:r>
              <a:rPr lang="en-US" altLang="zh-CN" sz="4000" b="1" dirty="0" smtClean="0">
                <a:latin typeface="Times New Roman" pitchFamily="18" charset="0"/>
                <a:ea typeface="华文楷体" pitchFamily="2" charset="-122"/>
              </a:rPr>
              <a:t>= </a:t>
            </a:r>
            <a:r>
              <a:rPr kumimoji="1" lang="en-US" altLang="zh-CN" sz="3600" b="1" dirty="0" smtClean="0">
                <a:solidFill>
                  <a:srgbClr val="FF3300"/>
                </a:solidFill>
                <a:latin typeface="Times New Roman" pitchFamily="18" charset="0"/>
                <a:ea typeface="华文楷体" pitchFamily="2" charset="-122"/>
              </a:rPr>
              <a:t>m</a:t>
            </a:r>
            <a:r>
              <a:rPr kumimoji="1" lang="zh-CN" altLang="en-US" sz="3600" b="1" baseline="-25000" dirty="0" smtClean="0">
                <a:solidFill>
                  <a:srgbClr val="FF3300"/>
                </a:solidFill>
                <a:latin typeface="Times New Roman" pitchFamily="18" charset="0"/>
                <a:ea typeface="华文楷体" pitchFamily="2" charset="-122"/>
              </a:rPr>
              <a:t>排</a:t>
            </a:r>
            <a:r>
              <a:rPr lang="en-US" altLang="zh-CN" sz="4000" b="1" dirty="0" smtClean="0">
                <a:latin typeface="Times New Roman" pitchFamily="18" charset="0"/>
                <a:ea typeface="华文楷体" pitchFamily="2" charset="-122"/>
              </a:rPr>
              <a:t>g=ρ</a:t>
            </a:r>
            <a:r>
              <a:rPr lang="zh-CN" altLang="en-US" b="1" baseline="-25000" dirty="0" smtClean="0">
                <a:latin typeface="Times New Roman" pitchFamily="18" charset="0"/>
                <a:ea typeface="华文楷体" pitchFamily="2" charset="-122"/>
              </a:rPr>
              <a:t>液</a:t>
            </a:r>
            <a:r>
              <a:rPr lang="en-US" altLang="zh-CN" sz="4000" b="1" dirty="0" smtClean="0">
                <a:latin typeface="Times New Roman" pitchFamily="18" charset="0"/>
                <a:ea typeface="华文楷体" pitchFamily="2" charset="-122"/>
              </a:rPr>
              <a:t>V</a:t>
            </a:r>
            <a:r>
              <a:rPr lang="zh-CN" altLang="en-US" sz="4000" b="1" baseline="-25000" dirty="0" smtClean="0">
                <a:latin typeface="Times New Roman" pitchFamily="18" charset="0"/>
                <a:ea typeface="华文楷体" pitchFamily="2" charset="-122"/>
              </a:rPr>
              <a:t>排</a:t>
            </a:r>
            <a:r>
              <a:rPr lang="en-US" altLang="zh-CN" sz="4000" b="1" dirty="0" smtClean="0">
                <a:latin typeface="Times New Roman" pitchFamily="18" charset="0"/>
                <a:ea typeface="华文楷体" pitchFamily="2" charset="-122"/>
              </a:rPr>
              <a:t>g</a:t>
            </a:r>
            <a:r>
              <a:rPr lang="en-US" altLang="zh-CN" sz="3600" b="1" dirty="0" smtClean="0">
                <a:latin typeface="Times New Roman" pitchFamily="18" charset="0"/>
                <a:ea typeface="华文楷体" pitchFamily="2" charset="-122"/>
              </a:rPr>
              <a:t>          </a:t>
            </a:r>
            <a:endParaRPr lang="zh-CN" altLang="zh-CN" sz="3600" b="1" baseline="-25000" dirty="0" smtClean="0">
              <a:latin typeface="Times New Roman" pitchFamily="18" charset="0"/>
              <a:ea typeface="华文楷体" pitchFamily="2" charset="-122"/>
            </a:endParaRPr>
          </a:p>
          <a:p>
            <a:pPr eaLnBrk="1" hangingPunct="1">
              <a:lnSpc>
                <a:spcPct val="90000"/>
              </a:lnSpc>
              <a:buFont typeface="Wingdings" pitchFamily="2" charset="2"/>
              <a:buNone/>
            </a:pPr>
            <a:r>
              <a:rPr lang="en-US" altLang="zh-CN" sz="3600" b="1" dirty="0" smtClean="0">
                <a:latin typeface="Times New Roman" pitchFamily="18" charset="0"/>
                <a:ea typeface="华文楷体" pitchFamily="2" charset="-122"/>
              </a:rPr>
              <a:t>   </a:t>
            </a:r>
            <a:r>
              <a:rPr lang="zh-CN" altLang="en-US" sz="3600" b="1" dirty="0" smtClean="0">
                <a:latin typeface="Times New Roman" pitchFamily="18" charset="0"/>
                <a:ea typeface="华文楷体" pitchFamily="2" charset="-122"/>
              </a:rPr>
              <a:t>说明：</a:t>
            </a:r>
            <a:endParaRPr lang="zh-CN" altLang="en-US" sz="3600" b="1" dirty="0" smtClean="0">
              <a:latin typeface="Times New Roman" pitchFamily="18" charset="0"/>
              <a:ea typeface="华文楷体" pitchFamily="2" charset="-122"/>
            </a:endParaRPr>
          </a:p>
          <a:p>
            <a:pPr eaLnBrk="1" hangingPunct="1">
              <a:lnSpc>
                <a:spcPct val="90000"/>
              </a:lnSpc>
              <a:buFont typeface="Wingdings" pitchFamily="2" charset="2"/>
              <a:buNone/>
            </a:pPr>
            <a:r>
              <a:rPr lang="zh-CN" altLang="en-US" sz="3600" b="1" dirty="0" smtClean="0">
                <a:latin typeface="Times New Roman" pitchFamily="18" charset="0"/>
                <a:ea typeface="华文楷体" pitchFamily="2" charset="-122"/>
              </a:rPr>
              <a:t>   </a:t>
            </a:r>
            <a:r>
              <a:rPr lang="en-US" altLang="zh-CN" sz="3600" b="1" dirty="0" smtClean="0">
                <a:latin typeface="Times New Roman" pitchFamily="18" charset="0"/>
                <a:ea typeface="华文楷体" pitchFamily="2" charset="-122"/>
              </a:rPr>
              <a:t>1.</a:t>
            </a:r>
            <a:r>
              <a:rPr lang="zh-CN" altLang="en-US" sz="3600" b="1" dirty="0" smtClean="0">
                <a:latin typeface="Times New Roman" pitchFamily="18" charset="0"/>
                <a:ea typeface="华文楷体" pitchFamily="2" charset="-122"/>
              </a:rPr>
              <a:t>物体排开液体体积相等时，液体密度越大，浮力越大。</a:t>
            </a:r>
            <a:endParaRPr lang="zh-CN" altLang="en-US" sz="3600" b="1" dirty="0" smtClean="0">
              <a:latin typeface="Times New Roman" pitchFamily="18" charset="0"/>
              <a:ea typeface="华文楷体" pitchFamily="2" charset="-122"/>
            </a:endParaRPr>
          </a:p>
          <a:p>
            <a:pPr eaLnBrk="1" hangingPunct="1">
              <a:lnSpc>
                <a:spcPct val="90000"/>
              </a:lnSpc>
              <a:buFont typeface="Wingdings" pitchFamily="2" charset="2"/>
              <a:buNone/>
            </a:pPr>
            <a:r>
              <a:rPr lang="zh-CN" altLang="en-US" sz="3600" b="1" dirty="0" smtClean="0">
                <a:latin typeface="Times New Roman" pitchFamily="18" charset="0"/>
                <a:ea typeface="华文楷体" pitchFamily="2" charset="-122"/>
              </a:rPr>
              <a:t>   </a:t>
            </a:r>
            <a:r>
              <a:rPr lang="en-US" altLang="zh-CN" sz="3600" b="1" dirty="0" smtClean="0">
                <a:latin typeface="Times New Roman" pitchFamily="18" charset="0"/>
                <a:ea typeface="华文楷体" pitchFamily="2" charset="-122"/>
              </a:rPr>
              <a:t>2.</a:t>
            </a:r>
            <a:r>
              <a:rPr lang="zh-CN" altLang="en-US" sz="3600" b="1" dirty="0" smtClean="0">
                <a:latin typeface="Times New Roman" pitchFamily="18" charset="0"/>
                <a:ea typeface="华文楷体" pitchFamily="2" charset="-122"/>
              </a:rPr>
              <a:t>液体密度相等时，物体排开液体体积越大，浮力越大</a:t>
            </a:r>
            <a:endParaRPr lang="zh-CN" altLang="en-US" sz="3600" b="1" dirty="0" smtClean="0">
              <a:latin typeface="Times New Roman" pitchFamily="18" charset="0"/>
              <a:ea typeface="华文楷体" pitchFamily="2" charset="-122"/>
            </a:endParaRPr>
          </a:p>
          <a:p>
            <a:pPr eaLnBrk="1" hangingPunct="1">
              <a:lnSpc>
                <a:spcPct val="90000"/>
              </a:lnSpc>
              <a:buFont typeface="Wingdings" pitchFamily="2" charset="2"/>
              <a:buNone/>
            </a:pPr>
            <a:r>
              <a:rPr lang="zh-CN" altLang="en-US" sz="3600" b="1" dirty="0" smtClean="0">
                <a:latin typeface="Times New Roman" pitchFamily="18" charset="0"/>
                <a:ea typeface="华文楷体" pitchFamily="2" charset="-122"/>
              </a:rPr>
              <a:t>   </a:t>
            </a:r>
            <a:r>
              <a:rPr lang="en-US" altLang="zh-CN" sz="3600" b="1" dirty="0" smtClean="0">
                <a:latin typeface="Times New Roman" pitchFamily="18" charset="0"/>
                <a:ea typeface="华文楷体" pitchFamily="2" charset="-122"/>
              </a:rPr>
              <a:t>3.</a:t>
            </a:r>
            <a:r>
              <a:rPr lang="zh-CN" altLang="en-US" sz="3600" b="1" dirty="0" smtClean="0">
                <a:latin typeface="Times New Roman" pitchFamily="18" charset="0"/>
                <a:ea typeface="华文楷体" pitchFamily="2" charset="-122"/>
              </a:rPr>
              <a:t>阿基米德原理也适用于气体。</a:t>
            </a:r>
            <a:endParaRPr lang="zh-CN" altLang="en-US" sz="3600" b="1" dirty="0" smtClean="0">
              <a:latin typeface="Times New Roman" pitchFamily="18" charset="0"/>
              <a:ea typeface="华文楷体" pitchFamily="2" charset="-122"/>
            </a:endParaRPr>
          </a:p>
          <a:p>
            <a:pPr eaLnBrk="1" hangingPunct="1">
              <a:lnSpc>
                <a:spcPct val="90000"/>
              </a:lnSpc>
              <a:buFont typeface="Wingdings" pitchFamily="2" charset="2"/>
              <a:buNone/>
            </a:pPr>
            <a:endParaRPr lang="zh-CN" altLang="en-US" sz="3600" b="1" dirty="0" smtClean="0">
              <a:latin typeface="Times New Roman" pitchFamily="18" charset="0"/>
              <a:ea typeface="华文楷体" pitchFamily="2" charset="-122"/>
            </a:endParaRPr>
          </a:p>
          <a:p>
            <a:pPr eaLnBrk="1" hangingPunct="1">
              <a:lnSpc>
                <a:spcPct val="90000"/>
              </a:lnSpc>
              <a:buFont typeface="Wingdings" pitchFamily="2" charset="2"/>
              <a:buNone/>
            </a:pPr>
            <a:endParaRPr lang="zh-CN" altLang="en-US" sz="3600" b="1" dirty="0" smtClean="0">
              <a:latin typeface="Times New Roman" pitchFamily="18" charset="0"/>
              <a:ea typeface="华文楷体" pitchFamily="2" charset="-122"/>
            </a:endParaRPr>
          </a:p>
          <a:p>
            <a:pPr eaLnBrk="1" hangingPunct="1">
              <a:lnSpc>
                <a:spcPct val="90000"/>
              </a:lnSpc>
              <a:buFont typeface="Wingdings" pitchFamily="2" charset="2"/>
              <a:buNone/>
            </a:pPr>
            <a:endParaRPr lang="zh-CN" altLang="en-US" b="1" dirty="0" smtClean="0">
              <a:latin typeface="Times New Roman" pitchFamily="18" charset="0"/>
              <a:ea typeface="华文楷体" pitchFamily="2" charset="-122"/>
            </a:endParaRPr>
          </a:p>
          <a:p>
            <a:pPr eaLnBrk="1" hangingPunct="1">
              <a:lnSpc>
                <a:spcPct val="90000"/>
              </a:lnSpc>
              <a:buFont typeface="Wingdings" pitchFamily="2" charset="2"/>
              <a:buNone/>
            </a:pPr>
            <a:endParaRPr lang="zh-CN" altLang="en-US" b="1" dirty="0" smtClean="0">
              <a:latin typeface="Times New Roman" pitchFamily="18" charset="0"/>
              <a:ea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3474">
                                            <p:txEl>
                                              <p:pRg st="0" end="0"/>
                                            </p:txEl>
                                          </p:spTgt>
                                        </p:tgtEl>
                                        <p:attrNameLst>
                                          <p:attrName>style.visibility</p:attrName>
                                        </p:attrNameLst>
                                      </p:cBhvr>
                                      <p:to>
                                        <p:strVal val="visible"/>
                                      </p:to>
                                    </p:set>
                                    <p:anim calcmode="lin" valueType="num">
                                      <p:cBhvr additive="base">
                                        <p:cTn id="7" dur="500" fill="hold"/>
                                        <p:tgtEl>
                                          <p:spTgt spid="2334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347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3474">
                                            <p:txEl>
                                              <p:pRg st="1" end="1"/>
                                            </p:txEl>
                                          </p:spTgt>
                                        </p:tgtEl>
                                        <p:attrNameLst>
                                          <p:attrName>style.visibility</p:attrName>
                                        </p:attrNameLst>
                                      </p:cBhvr>
                                      <p:to>
                                        <p:strVal val="visible"/>
                                      </p:to>
                                    </p:set>
                                    <p:anim calcmode="lin" valueType="num">
                                      <p:cBhvr additive="base">
                                        <p:cTn id="11" dur="500" fill="hold"/>
                                        <p:tgtEl>
                                          <p:spTgt spid="23347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34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3474">
                                            <p:txEl>
                                              <p:pRg st="2" end="2"/>
                                            </p:txEl>
                                          </p:spTgt>
                                        </p:tgtEl>
                                        <p:attrNameLst>
                                          <p:attrName>style.visibility</p:attrName>
                                        </p:attrNameLst>
                                      </p:cBhvr>
                                      <p:to>
                                        <p:strVal val="visible"/>
                                      </p:to>
                                    </p:set>
                                    <p:anim calcmode="lin" valueType="num">
                                      <p:cBhvr additive="base">
                                        <p:cTn id="17" dur="500" fill="hold"/>
                                        <p:tgtEl>
                                          <p:spTgt spid="23347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347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3474">
                                            <p:txEl>
                                              <p:pRg st="3" end="3"/>
                                            </p:txEl>
                                          </p:spTgt>
                                        </p:tgtEl>
                                        <p:attrNameLst>
                                          <p:attrName>style.visibility</p:attrName>
                                        </p:attrNameLst>
                                      </p:cBhvr>
                                      <p:to>
                                        <p:strVal val="visible"/>
                                      </p:to>
                                    </p:set>
                                    <p:anim calcmode="lin" valueType="num">
                                      <p:cBhvr additive="base">
                                        <p:cTn id="21" dur="500" fill="hold"/>
                                        <p:tgtEl>
                                          <p:spTgt spid="23347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347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3474">
                                            <p:txEl>
                                              <p:pRg st="4" end="4"/>
                                            </p:txEl>
                                          </p:spTgt>
                                        </p:tgtEl>
                                        <p:attrNameLst>
                                          <p:attrName>style.visibility</p:attrName>
                                        </p:attrNameLst>
                                      </p:cBhvr>
                                      <p:to>
                                        <p:strVal val="visible"/>
                                      </p:to>
                                    </p:set>
                                    <p:anim calcmode="lin" valueType="num">
                                      <p:cBhvr additive="base">
                                        <p:cTn id="25" dur="500" fill="hold"/>
                                        <p:tgtEl>
                                          <p:spTgt spid="23347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347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33474">
                                            <p:txEl>
                                              <p:pRg st="5" end="5"/>
                                            </p:txEl>
                                          </p:spTgt>
                                        </p:tgtEl>
                                        <p:attrNameLst>
                                          <p:attrName>style.visibility</p:attrName>
                                        </p:attrNameLst>
                                      </p:cBhvr>
                                      <p:to>
                                        <p:strVal val="visible"/>
                                      </p:to>
                                    </p:set>
                                    <p:anim calcmode="lin" valueType="num">
                                      <p:cBhvr additive="base">
                                        <p:cTn id="29" dur="500" fill="hold"/>
                                        <p:tgtEl>
                                          <p:spTgt spid="23347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347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052736"/>
            <a:ext cx="8229600" cy="4525963"/>
          </a:xfrm>
        </p:spPr>
        <p:txBody>
          <a:bodyPr/>
          <a:lstStyle/>
          <a:p>
            <a:pPr marL="0" indent="0">
              <a:lnSpc>
                <a:spcPct val="150000"/>
              </a:lnSpc>
              <a:buNone/>
            </a:pPr>
            <a:r>
              <a:rPr lang="zh-CN" altLang="en-US" sz="2800" b="1" dirty="0" smtClean="0">
                <a:solidFill>
                  <a:srgbClr val="0070C0"/>
                </a:solidFill>
              </a:rPr>
              <a:t>阿基米德原理不仅适用于液体，也适用于气体。</a:t>
            </a:r>
            <a:endParaRPr lang="en-US" altLang="zh-CN" sz="2800" b="1" dirty="0" smtClean="0">
              <a:solidFill>
                <a:srgbClr val="0070C0"/>
              </a:solidFill>
            </a:endParaRPr>
          </a:p>
          <a:p>
            <a:pPr marL="0" indent="0">
              <a:lnSpc>
                <a:spcPct val="150000"/>
              </a:lnSpc>
              <a:buNone/>
            </a:pPr>
            <a:r>
              <a:rPr lang="zh-CN" altLang="en-US" sz="2800" b="1" dirty="0">
                <a:solidFill>
                  <a:srgbClr val="0070C0"/>
                </a:solidFill>
              </a:rPr>
              <a:t>节日里放飞的</a:t>
            </a:r>
            <a:r>
              <a:rPr lang="zh-CN" altLang="en-US" sz="2800" b="1" dirty="0" smtClean="0">
                <a:solidFill>
                  <a:srgbClr val="0070C0"/>
                </a:solidFill>
              </a:rPr>
              <a:t>气球就是因为受到空气对它的浮力而飞上天空的。</a:t>
            </a:r>
            <a:endParaRPr lang="zh-CN" altLang="en-US" sz="2800" b="1" dirty="0">
              <a:solidFill>
                <a:srgbClr val="0070C0"/>
              </a:solidFill>
            </a:endParaRPr>
          </a:p>
        </p:txBody>
      </p:sp>
      <p:pic>
        <p:nvPicPr>
          <p:cNvPr id="1026" name="Picture 2" descr="http://p3.so.qhmsg.com/bdr/_240_/t0101d9375f725381a8.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07704" y="3429000"/>
            <a:ext cx="5117366" cy="27363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8" name="Group 6"/>
          <p:cNvGrpSpPr/>
          <p:nvPr/>
        </p:nvGrpSpPr>
        <p:grpSpPr bwMode="auto">
          <a:xfrm>
            <a:off x="1107991" y="908720"/>
            <a:ext cx="7200900" cy="5695950"/>
            <a:chOff x="703" y="482"/>
            <a:chExt cx="4536" cy="3588"/>
          </a:xfrm>
        </p:grpSpPr>
        <p:pic>
          <p:nvPicPr>
            <p:cNvPr id="79876" name="Picture 4" descr="20110924050149315"/>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b="5177"/>
            <a:stretch>
              <a:fillRect/>
            </a:stretch>
          </p:blipFill>
          <p:spPr bwMode="auto">
            <a:xfrm>
              <a:off x="703" y="482"/>
              <a:ext cx="4536" cy="3140"/>
            </a:xfrm>
            <a:prstGeom prst="rect">
              <a:avLst/>
            </a:prstGeom>
            <a:noFill/>
            <a:extLst>
              <a:ext uri="{909E8E84-426E-40DD-AFC4-6F175D3DCCD1}">
                <a14:hiddenFill xmlns:a14="http://schemas.microsoft.com/office/drawing/2010/main">
                  <a:solidFill>
                    <a:srgbClr val="FFFFFF"/>
                  </a:solidFill>
                </a14:hiddenFill>
              </a:ext>
            </a:extLst>
          </p:spPr>
        </p:pic>
        <p:sp>
          <p:nvSpPr>
            <p:cNvPr id="79877" name="Text Box 5"/>
            <p:cNvSpPr txBox="1">
              <a:spLocks noChangeArrowheads="1"/>
            </p:cNvSpPr>
            <p:nvPr/>
          </p:nvSpPr>
          <p:spPr bwMode="auto">
            <a:xfrm>
              <a:off x="1973" y="3702"/>
              <a:ext cx="195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3200" b="1" dirty="0" smtClean="0">
                  <a:latin typeface="楷体"/>
                  <a:ea typeface="楷体" pitchFamily="49" charset="-122"/>
                </a:rPr>
                <a:t>“</a:t>
              </a:r>
              <a:r>
                <a:rPr lang="zh-CN" altLang="en-US" sz="3200" b="1" dirty="0" smtClean="0">
                  <a:latin typeface="楷体"/>
                  <a:ea typeface="楷体" pitchFamily="49" charset="-122"/>
                </a:rPr>
                <a:t>辽宁”</a:t>
              </a:r>
              <a:r>
                <a:rPr lang="zh-CN" altLang="en-US" sz="3200" b="1" dirty="0">
                  <a:ea typeface="楷体" pitchFamily="49" charset="-122"/>
                </a:rPr>
                <a:t>号航母</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9878"/>
                                        </p:tgtEl>
                                        <p:attrNameLst>
                                          <p:attrName>style.visibility</p:attrName>
                                        </p:attrNameLst>
                                      </p:cBhvr>
                                      <p:to>
                                        <p:strVal val="visible"/>
                                      </p:to>
                                    </p:set>
                                    <p:animEffect transition="in" filter="blinds(horizontal)">
                                      <p:cBhvr>
                                        <p:cTn id="7" dur="500"/>
                                        <p:tgtEl>
                                          <p:spTgt spid="79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AutoShape 5" descr="u=1129998227,741482190&amp;fm=21&amp;gp=0"/>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81928" name="Group 8"/>
          <p:cNvGrpSpPr/>
          <p:nvPr/>
        </p:nvGrpSpPr>
        <p:grpSpPr bwMode="auto">
          <a:xfrm>
            <a:off x="1043359" y="879016"/>
            <a:ext cx="7057281" cy="5404768"/>
            <a:chOff x="567" y="255"/>
            <a:chExt cx="4672" cy="3722"/>
          </a:xfrm>
        </p:grpSpPr>
        <p:pic>
          <p:nvPicPr>
            <p:cNvPr id="81926" name="Picture 6" descr="20096269252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67" y="255"/>
              <a:ext cx="4672" cy="3311"/>
            </a:xfrm>
            <a:prstGeom prst="rect">
              <a:avLst/>
            </a:prstGeom>
            <a:noFill/>
            <a:extLst>
              <a:ext uri="{909E8E84-426E-40DD-AFC4-6F175D3DCCD1}">
                <a14:hiddenFill xmlns:a14="http://schemas.microsoft.com/office/drawing/2010/main">
                  <a:solidFill>
                    <a:srgbClr val="FFFFFF"/>
                  </a:solidFill>
                </a14:hiddenFill>
              </a:ext>
            </a:extLst>
          </p:spPr>
        </p:pic>
        <p:sp>
          <p:nvSpPr>
            <p:cNvPr id="81927" name="Text Box 7"/>
            <p:cNvSpPr txBox="1">
              <a:spLocks noChangeArrowheads="1"/>
            </p:cNvSpPr>
            <p:nvPr/>
          </p:nvSpPr>
          <p:spPr bwMode="auto">
            <a:xfrm>
              <a:off x="2018" y="3612"/>
              <a:ext cx="208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200" b="1">
                  <a:ea typeface="楷体" pitchFamily="49" charset="-122"/>
                </a:rPr>
                <a:t>人在死海中看书</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81928"/>
                                        </p:tgtEl>
                                        <p:attrNameLst>
                                          <p:attrName>style.visibility</p:attrName>
                                        </p:attrNameLst>
                                      </p:cBhvr>
                                      <p:to>
                                        <p:strVal val="visible"/>
                                      </p:to>
                                    </p:set>
                                    <p:animEffect transition="in" filter="blinds(vertical)">
                                      <p:cBhvr>
                                        <p:cTn id="7" dur="500"/>
                                        <p:tgtEl>
                                          <p:spTgt spid="81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536" y="3140968"/>
            <a:ext cx="8278812" cy="1470025"/>
          </a:xfrm>
        </p:spPr>
        <p:txBody>
          <a:bodyPr/>
          <a:lstStyle/>
          <a:p>
            <a:r>
              <a:rPr lang="zh-CN" altLang="en-US" sz="3600" dirty="0">
                <a:solidFill>
                  <a:srgbClr val="00B0F0"/>
                </a:solidFill>
                <a:ea typeface="微软雅黑" pitchFamily="34" charset="-122"/>
              </a:rPr>
              <a:t>第五节   学生实验：探究</a:t>
            </a:r>
            <a:r>
              <a:rPr lang="en-US" altLang="zh-CN" sz="3600" dirty="0" smtClean="0">
                <a:solidFill>
                  <a:srgbClr val="00B0F0"/>
                </a:solidFill>
                <a:latin typeface="微软雅黑"/>
                <a:ea typeface="微软雅黑" pitchFamily="34" charset="-122"/>
              </a:rPr>
              <a:t>——</a:t>
            </a:r>
            <a:r>
              <a:rPr lang="zh-CN" altLang="en-US" sz="3600" dirty="0" smtClean="0">
                <a:solidFill>
                  <a:srgbClr val="00B0F0"/>
                </a:solidFill>
                <a:ea typeface="微软雅黑" pitchFamily="34" charset="-122"/>
              </a:rPr>
              <a:t>影响</a:t>
            </a:r>
            <a:r>
              <a:rPr lang="zh-CN" altLang="en-US" sz="3600" dirty="0">
                <a:solidFill>
                  <a:srgbClr val="00B0F0"/>
                </a:solidFill>
                <a:ea typeface="微软雅黑" pitchFamily="34" charset="-122"/>
              </a:rPr>
              <a:t>浮力大小的因素</a:t>
            </a:r>
          </a:p>
        </p:txBody>
      </p:sp>
      <p:sp>
        <p:nvSpPr>
          <p:cNvPr id="2" name="TextBox 1"/>
          <p:cNvSpPr txBox="1"/>
          <p:nvPr/>
        </p:nvSpPr>
        <p:spPr>
          <a:xfrm>
            <a:off x="1752268" y="1586409"/>
            <a:ext cx="6192688" cy="923330"/>
          </a:xfrm>
          <a:prstGeom prst="rect">
            <a:avLst/>
          </a:prstGeom>
          <a:noFill/>
        </p:spPr>
        <p:txBody>
          <a:bodyPr wrap="square" rtlCol="0">
            <a:spAutoFit/>
          </a:bodyPr>
          <a:lstStyle/>
          <a:p>
            <a:r>
              <a:rPr lang="zh-CN" altLang="en-US" sz="5400" b="1" dirty="0" smtClean="0">
                <a:solidFill>
                  <a:srgbClr val="0070C0"/>
                </a:solidFill>
              </a:rPr>
              <a:t>第八章  压强与浮力</a:t>
            </a:r>
            <a:endParaRPr lang="zh-CN" altLang="en-US" sz="5400" b="1" dirty="0">
              <a:solidFill>
                <a:srgbClr val="0070C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00113" y="1773238"/>
            <a:ext cx="2808287" cy="2305050"/>
          </a:xfrm>
          <a:prstGeom prst="rect">
            <a:avLst/>
          </a:prstGeom>
          <a:noFill/>
          <a:extLst>
            <a:ext uri="{909E8E84-426E-40DD-AFC4-6F175D3DCCD1}">
              <a14:hiddenFill xmlns:a14="http://schemas.microsoft.com/office/drawing/2010/main">
                <a:solidFill>
                  <a:srgbClr val="FFFFFF"/>
                </a:solidFill>
              </a14:hiddenFill>
            </a:ext>
          </a:extLst>
        </p:spPr>
      </p:pic>
      <p:sp>
        <p:nvSpPr>
          <p:cNvPr id="10245" name="Text Box 5"/>
          <p:cNvSpPr txBox="1">
            <a:spLocks noChangeArrowheads="1"/>
          </p:cNvSpPr>
          <p:nvPr/>
        </p:nvSpPr>
        <p:spPr bwMode="auto">
          <a:xfrm>
            <a:off x="1955800" y="2292350"/>
            <a:ext cx="327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effectLst>
                  <a:outerShdw blurRad="38100" dist="38100" dir="2700000" algn="tl">
                    <a:srgbClr val="C0C0C0"/>
                  </a:outerShdw>
                </a:effectLst>
                <a:latin typeface="Times New Roman" pitchFamily="18" charset="0"/>
                <a:cs typeface="Times New Roman" pitchFamily="18" charset="0"/>
              </a:rPr>
              <a:t>•</a:t>
            </a:r>
            <a:endParaRPr lang="en-US" altLang="zh-CN" sz="3200" b="1">
              <a:effectLst>
                <a:outerShdw blurRad="38100" dist="38100" dir="2700000" algn="tl">
                  <a:srgbClr val="C0C0C0"/>
                </a:outerShdw>
              </a:effectLst>
              <a:latin typeface="Times New Roman" pitchFamily="18" charset="0"/>
            </a:endParaRPr>
          </a:p>
        </p:txBody>
      </p:sp>
      <p:grpSp>
        <p:nvGrpSpPr>
          <p:cNvPr id="10251" name="Group 11"/>
          <p:cNvGrpSpPr/>
          <p:nvPr/>
        </p:nvGrpSpPr>
        <p:grpSpPr bwMode="auto">
          <a:xfrm>
            <a:off x="2109788" y="2636838"/>
            <a:ext cx="503237" cy="1092200"/>
            <a:chOff x="1328" y="1661"/>
            <a:chExt cx="317" cy="688"/>
          </a:xfrm>
        </p:grpSpPr>
        <p:sp>
          <p:nvSpPr>
            <p:cNvPr id="10247" name="Line 7"/>
            <p:cNvSpPr>
              <a:spLocks noChangeShapeType="1"/>
            </p:cNvSpPr>
            <p:nvPr/>
          </p:nvSpPr>
          <p:spPr bwMode="auto">
            <a:xfrm>
              <a:off x="1338" y="1661"/>
              <a:ext cx="0" cy="590"/>
            </a:xfrm>
            <a:prstGeom prst="line">
              <a:avLst/>
            </a:prstGeom>
            <a:noFill/>
            <a:ln w="381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8" name="Text Box 8"/>
            <p:cNvSpPr txBox="1">
              <a:spLocks noChangeArrowheads="1"/>
            </p:cNvSpPr>
            <p:nvPr/>
          </p:nvSpPr>
          <p:spPr bwMode="auto">
            <a:xfrm>
              <a:off x="1328" y="1984"/>
              <a:ext cx="31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a:solidFill>
                    <a:srgbClr val="FF0000"/>
                  </a:solidFill>
                </a:rPr>
                <a:t>G</a:t>
              </a:r>
            </a:p>
          </p:txBody>
        </p:sp>
      </p:grpSp>
      <p:grpSp>
        <p:nvGrpSpPr>
          <p:cNvPr id="10252" name="Group 12"/>
          <p:cNvGrpSpPr/>
          <p:nvPr/>
        </p:nvGrpSpPr>
        <p:grpSpPr bwMode="auto">
          <a:xfrm>
            <a:off x="2124075" y="1268413"/>
            <a:ext cx="879475" cy="1296987"/>
            <a:chOff x="1338" y="799"/>
            <a:chExt cx="554" cy="817"/>
          </a:xfrm>
        </p:grpSpPr>
        <p:sp>
          <p:nvSpPr>
            <p:cNvPr id="10249" name="Line 9"/>
            <p:cNvSpPr>
              <a:spLocks noChangeShapeType="1"/>
            </p:cNvSpPr>
            <p:nvPr/>
          </p:nvSpPr>
          <p:spPr bwMode="auto">
            <a:xfrm flipV="1">
              <a:off x="1338" y="935"/>
              <a:ext cx="0" cy="681"/>
            </a:xfrm>
            <a:prstGeom prst="line">
              <a:avLst/>
            </a:prstGeom>
            <a:noFill/>
            <a:ln w="381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50" name="Text Box 10"/>
            <p:cNvSpPr txBox="1">
              <a:spLocks noChangeArrowheads="1"/>
            </p:cNvSpPr>
            <p:nvPr/>
          </p:nvSpPr>
          <p:spPr bwMode="auto">
            <a:xfrm>
              <a:off x="1348" y="799"/>
              <a:ext cx="5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a:solidFill>
                    <a:srgbClr val="FF0000"/>
                  </a:solidFill>
                </a:rPr>
                <a:t>F</a:t>
              </a:r>
              <a:r>
                <a:rPr lang="zh-CN" altLang="en-US" sz="3200" b="1" baseline="-25000">
                  <a:solidFill>
                    <a:srgbClr val="FF0000"/>
                  </a:solidFill>
                </a:rPr>
                <a:t>托</a:t>
              </a:r>
            </a:p>
          </p:txBody>
        </p:sp>
      </p:grpSp>
      <p:pic>
        <p:nvPicPr>
          <p:cNvPr id="1025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41438"/>
            <a:ext cx="3095625" cy="3240087"/>
          </a:xfrm>
          <a:prstGeom prst="rect">
            <a:avLst/>
          </a:prstGeom>
          <a:noFill/>
          <a:extLst>
            <a:ext uri="{909E8E84-426E-40DD-AFC4-6F175D3DCCD1}">
              <a14:hiddenFill xmlns:a14="http://schemas.microsoft.com/office/drawing/2010/main">
                <a:solidFill>
                  <a:srgbClr val="FFFFFF"/>
                </a:solidFill>
              </a14:hiddenFill>
            </a:ext>
          </a:extLst>
        </p:spPr>
      </p:pic>
      <p:sp>
        <p:nvSpPr>
          <p:cNvPr id="10256" name="Text Box 16"/>
          <p:cNvSpPr txBox="1">
            <a:spLocks noChangeArrowheads="1"/>
          </p:cNvSpPr>
          <p:nvPr/>
        </p:nvSpPr>
        <p:spPr bwMode="auto">
          <a:xfrm>
            <a:off x="5980113" y="2301875"/>
            <a:ext cx="327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effectLst>
                  <a:outerShdw blurRad="38100" dist="38100" dir="2700000" algn="tl">
                    <a:srgbClr val="C0C0C0"/>
                  </a:outerShdw>
                </a:effectLst>
                <a:latin typeface="Times New Roman" pitchFamily="18" charset="0"/>
                <a:cs typeface="Times New Roman" pitchFamily="18" charset="0"/>
              </a:rPr>
              <a:t>•</a:t>
            </a:r>
            <a:endParaRPr lang="en-US" altLang="zh-CN" sz="3200" b="1">
              <a:effectLst>
                <a:outerShdw blurRad="38100" dist="38100" dir="2700000" algn="tl">
                  <a:srgbClr val="C0C0C0"/>
                </a:outerShdw>
              </a:effectLst>
              <a:latin typeface="Times New Roman" pitchFamily="18" charset="0"/>
            </a:endParaRPr>
          </a:p>
        </p:txBody>
      </p:sp>
      <p:grpSp>
        <p:nvGrpSpPr>
          <p:cNvPr id="10257" name="Group 17"/>
          <p:cNvGrpSpPr/>
          <p:nvPr/>
        </p:nvGrpSpPr>
        <p:grpSpPr bwMode="auto">
          <a:xfrm>
            <a:off x="6124575" y="2636838"/>
            <a:ext cx="503238" cy="1092200"/>
            <a:chOff x="1328" y="1661"/>
            <a:chExt cx="317" cy="688"/>
          </a:xfrm>
        </p:grpSpPr>
        <p:sp>
          <p:nvSpPr>
            <p:cNvPr id="10258" name="Line 18"/>
            <p:cNvSpPr>
              <a:spLocks noChangeShapeType="1"/>
            </p:cNvSpPr>
            <p:nvPr/>
          </p:nvSpPr>
          <p:spPr bwMode="auto">
            <a:xfrm>
              <a:off x="1338" y="1661"/>
              <a:ext cx="0" cy="590"/>
            </a:xfrm>
            <a:prstGeom prst="line">
              <a:avLst/>
            </a:prstGeom>
            <a:noFill/>
            <a:ln w="381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59" name="Text Box 19"/>
            <p:cNvSpPr txBox="1">
              <a:spLocks noChangeArrowheads="1"/>
            </p:cNvSpPr>
            <p:nvPr/>
          </p:nvSpPr>
          <p:spPr bwMode="auto">
            <a:xfrm>
              <a:off x="1328" y="1984"/>
              <a:ext cx="31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a:solidFill>
                    <a:srgbClr val="FF0000"/>
                  </a:solidFill>
                </a:rPr>
                <a:t>G</a:t>
              </a:r>
            </a:p>
          </p:txBody>
        </p:sp>
      </p:grpSp>
      <p:grpSp>
        <p:nvGrpSpPr>
          <p:cNvPr id="10260" name="Group 20"/>
          <p:cNvGrpSpPr/>
          <p:nvPr/>
        </p:nvGrpSpPr>
        <p:grpSpPr bwMode="auto">
          <a:xfrm>
            <a:off x="6140450" y="1284288"/>
            <a:ext cx="879475" cy="1296987"/>
            <a:chOff x="1338" y="799"/>
            <a:chExt cx="554" cy="817"/>
          </a:xfrm>
        </p:grpSpPr>
        <p:sp>
          <p:nvSpPr>
            <p:cNvPr id="10261" name="Line 21"/>
            <p:cNvSpPr>
              <a:spLocks noChangeShapeType="1"/>
            </p:cNvSpPr>
            <p:nvPr/>
          </p:nvSpPr>
          <p:spPr bwMode="auto">
            <a:xfrm flipV="1">
              <a:off x="1338" y="935"/>
              <a:ext cx="0" cy="681"/>
            </a:xfrm>
            <a:prstGeom prst="line">
              <a:avLst/>
            </a:prstGeom>
            <a:noFill/>
            <a:ln w="381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62" name="Text Box 22"/>
            <p:cNvSpPr txBox="1">
              <a:spLocks noChangeArrowheads="1"/>
            </p:cNvSpPr>
            <p:nvPr/>
          </p:nvSpPr>
          <p:spPr bwMode="auto">
            <a:xfrm>
              <a:off x="1348" y="799"/>
              <a:ext cx="5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a:solidFill>
                    <a:srgbClr val="FF0000"/>
                  </a:solidFill>
                </a:rPr>
                <a:t>F</a:t>
              </a:r>
              <a:r>
                <a:rPr lang="zh-CN" altLang="en-US" sz="3200" b="1" baseline="-25000">
                  <a:solidFill>
                    <a:srgbClr val="FF0000"/>
                  </a:solidFill>
                </a:rPr>
                <a:t>浮</a:t>
              </a:r>
            </a:p>
          </p:txBody>
        </p:sp>
      </p:grpSp>
      <p:sp>
        <p:nvSpPr>
          <p:cNvPr id="10263" name="Text Box 23"/>
          <p:cNvSpPr txBox="1">
            <a:spLocks noChangeArrowheads="1"/>
          </p:cNvSpPr>
          <p:nvPr/>
        </p:nvSpPr>
        <p:spPr bwMode="auto">
          <a:xfrm>
            <a:off x="539750" y="4581525"/>
            <a:ext cx="82073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200" b="1"/>
              <a:t>结论</a:t>
            </a:r>
            <a:r>
              <a:rPr lang="en-US" altLang="zh-CN" sz="3200" b="1"/>
              <a:t>:</a:t>
            </a:r>
            <a:r>
              <a:rPr lang="zh-CN" altLang="en-US" sz="3200" b="1">
                <a:solidFill>
                  <a:srgbClr val="FF0000"/>
                </a:solidFill>
              </a:rPr>
              <a:t>漂</a:t>
            </a:r>
            <a:r>
              <a:rPr lang="zh-CN" altLang="en-US" sz="3200" b="1">
                <a:solidFill>
                  <a:srgbClr val="FF3300"/>
                </a:solidFill>
              </a:rPr>
              <a:t>浮在液体中的物体受到液体对它向上托的力，即浮力。</a:t>
            </a:r>
          </a:p>
        </p:txBody>
      </p:sp>
      <p:sp>
        <p:nvSpPr>
          <p:cNvPr id="10264" name="Rectangle 24"/>
          <p:cNvSpPr>
            <a:spLocks noChangeArrowheads="1"/>
          </p:cNvSpPr>
          <p:nvPr/>
        </p:nvSpPr>
        <p:spPr bwMode="auto">
          <a:xfrm>
            <a:off x="539750" y="5805488"/>
            <a:ext cx="30241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200" b="1"/>
              <a:t>大小：</a:t>
            </a:r>
            <a:r>
              <a:rPr lang="en-US" altLang="zh-CN" sz="3200" b="1">
                <a:solidFill>
                  <a:srgbClr val="FF0000"/>
                </a:solidFill>
              </a:rPr>
              <a:t>F</a:t>
            </a:r>
            <a:r>
              <a:rPr lang="zh-CN" altLang="en-US" sz="3200" b="1" baseline="-25000">
                <a:solidFill>
                  <a:srgbClr val="FF0000"/>
                </a:solidFill>
              </a:rPr>
              <a:t>浮</a:t>
            </a:r>
            <a:r>
              <a:rPr lang="zh-CN" altLang="en-US" sz="3200" b="1">
                <a:solidFill>
                  <a:srgbClr val="FF0000"/>
                </a:solidFill>
              </a:rPr>
              <a:t> </a:t>
            </a:r>
            <a:r>
              <a:rPr lang="zh-CN" altLang="zh-CN" sz="3200" b="1">
                <a:solidFill>
                  <a:srgbClr val="FF0000"/>
                </a:solidFill>
              </a:rPr>
              <a:t>＝</a:t>
            </a:r>
            <a:r>
              <a:rPr lang="zh-CN" altLang="en-US" sz="3200" b="1">
                <a:solidFill>
                  <a:srgbClr val="FF0000"/>
                </a:solidFill>
              </a:rPr>
              <a:t> </a:t>
            </a:r>
            <a:r>
              <a:rPr lang="en-US" altLang="zh-CN" sz="3200" b="1">
                <a:solidFill>
                  <a:srgbClr val="FF0000"/>
                </a:solidFill>
              </a:rPr>
              <a:t>G</a:t>
            </a:r>
          </a:p>
        </p:txBody>
      </p:sp>
      <p:sp>
        <p:nvSpPr>
          <p:cNvPr id="10265" name="Rectangle 25"/>
          <p:cNvSpPr>
            <a:spLocks noChangeArrowheads="1"/>
          </p:cNvSpPr>
          <p:nvPr/>
        </p:nvSpPr>
        <p:spPr bwMode="auto">
          <a:xfrm>
            <a:off x="4284663" y="5781675"/>
            <a:ext cx="33829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200" b="1"/>
              <a:t>方向：</a:t>
            </a:r>
            <a:r>
              <a:rPr lang="zh-CN" altLang="en-US" sz="3200" b="1">
                <a:solidFill>
                  <a:srgbClr val="FF0000"/>
                </a:solidFill>
              </a:rPr>
              <a:t>竖直向上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linds(horizontal)">
                                      <p:cBhvr>
                                        <p:cTn id="7" dur="5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blinds(horizontal)">
                                      <p:cBhvr>
                                        <p:cTn id="12" dur="500"/>
                                        <p:tgtEl>
                                          <p:spTgt spid="102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251"/>
                                        </p:tgtEl>
                                        <p:attrNameLst>
                                          <p:attrName>style.visibility</p:attrName>
                                        </p:attrNameLst>
                                      </p:cBhvr>
                                      <p:to>
                                        <p:strVal val="visible"/>
                                      </p:to>
                                    </p:set>
                                    <p:animEffect transition="in" filter="wipe(up)">
                                      <p:cBhvr>
                                        <p:cTn id="17" dur="500"/>
                                        <p:tgtEl>
                                          <p:spTgt spid="1025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252"/>
                                        </p:tgtEl>
                                        <p:attrNameLst>
                                          <p:attrName>style.visibility</p:attrName>
                                        </p:attrNameLst>
                                      </p:cBhvr>
                                      <p:to>
                                        <p:strVal val="visible"/>
                                      </p:to>
                                    </p:set>
                                    <p:animEffect transition="in" filter="wipe(down)">
                                      <p:cBhvr>
                                        <p:cTn id="22" dur="500"/>
                                        <p:tgtEl>
                                          <p:spTgt spid="1025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55"/>
                                        </p:tgtEl>
                                        <p:attrNameLst>
                                          <p:attrName>style.visibility</p:attrName>
                                        </p:attrNameLst>
                                      </p:cBhvr>
                                      <p:to>
                                        <p:strVal val="visible"/>
                                      </p:to>
                                    </p:set>
                                    <p:animEffect transition="in" filter="blinds(horizontal)">
                                      <p:cBhvr>
                                        <p:cTn id="27" dur="500"/>
                                        <p:tgtEl>
                                          <p:spTgt spid="1025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256"/>
                                        </p:tgtEl>
                                        <p:attrNameLst>
                                          <p:attrName>style.visibility</p:attrName>
                                        </p:attrNameLst>
                                      </p:cBhvr>
                                      <p:to>
                                        <p:strVal val="visible"/>
                                      </p:to>
                                    </p:set>
                                    <p:animEffect transition="in" filter="blinds(horizontal)">
                                      <p:cBhvr>
                                        <p:cTn id="32" dur="500"/>
                                        <p:tgtEl>
                                          <p:spTgt spid="1025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257"/>
                                        </p:tgtEl>
                                        <p:attrNameLst>
                                          <p:attrName>style.visibility</p:attrName>
                                        </p:attrNameLst>
                                      </p:cBhvr>
                                      <p:to>
                                        <p:strVal val="visible"/>
                                      </p:to>
                                    </p:set>
                                    <p:animEffect transition="in" filter="wipe(up)">
                                      <p:cBhvr>
                                        <p:cTn id="37" dur="500"/>
                                        <p:tgtEl>
                                          <p:spTgt spid="1025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260"/>
                                        </p:tgtEl>
                                        <p:attrNameLst>
                                          <p:attrName>style.visibility</p:attrName>
                                        </p:attrNameLst>
                                      </p:cBhvr>
                                      <p:to>
                                        <p:strVal val="visible"/>
                                      </p:to>
                                    </p:set>
                                    <p:animEffect transition="in" filter="wipe(down)">
                                      <p:cBhvr>
                                        <p:cTn id="42" dur="500"/>
                                        <p:tgtEl>
                                          <p:spTgt spid="1026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263"/>
                                        </p:tgtEl>
                                        <p:attrNameLst>
                                          <p:attrName>style.visibility</p:attrName>
                                        </p:attrNameLst>
                                      </p:cBhvr>
                                      <p:to>
                                        <p:strVal val="visible"/>
                                      </p:to>
                                    </p:set>
                                    <p:animEffect transition="in" filter="wipe(left)">
                                      <p:cBhvr>
                                        <p:cTn id="47" dur="1000"/>
                                        <p:tgtEl>
                                          <p:spTgt spid="1026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264"/>
                                        </p:tgtEl>
                                        <p:attrNameLst>
                                          <p:attrName>style.visibility</p:attrName>
                                        </p:attrNameLst>
                                      </p:cBhvr>
                                      <p:to>
                                        <p:strVal val="visible"/>
                                      </p:to>
                                    </p:set>
                                    <p:animEffect transition="in" filter="wipe(left)">
                                      <p:cBhvr>
                                        <p:cTn id="52" dur="1000"/>
                                        <p:tgtEl>
                                          <p:spTgt spid="1026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265"/>
                                        </p:tgtEl>
                                        <p:attrNameLst>
                                          <p:attrName>style.visibility</p:attrName>
                                        </p:attrNameLst>
                                      </p:cBhvr>
                                      <p:to>
                                        <p:strVal val="visible"/>
                                      </p:to>
                                    </p:set>
                                    <p:animEffect transition="in" filter="wipe(left)">
                                      <p:cBhvr>
                                        <p:cTn id="57" dur="1000"/>
                                        <p:tgtEl>
                                          <p:spTgt spid="10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56" grpId="0"/>
      <p:bldP spid="10263" grpId="0"/>
      <p:bldP spid="10264" grpId="0"/>
      <p:bldP spid="102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395288" y="476672"/>
            <a:ext cx="8424862" cy="1008062"/>
          </a:xfrm>
        </p:spPr>
        <p:txBody>
          <a:bodyPr/>
          <a:lstStyle/>
          <a:p>
            <a:r>
              <a:rPr lang="zh-CN" altLang="en-US" sz="3600" b="1" dirty="0">
                <a:solidFill>
                  <a:srgbClr val="FF0000"/>
                </a:solidFill>
              </a:rPr>
              <a:t>探究</a:t>
            </a:r>
            <a:r>
              <a:rPr lang="en-US" altLang="zh-CN" sz="3600" b="1" dirty="0">
                <a:solidFill>
                  <a:srgbClr val="FF0000"/>
                </a:solidFill>
              </a:rPr>
              <a:t>—</a:t>
            </a:r>
            <a:r>
              <a:rPr lang="zh-CN" altLang="en-US" sz="3600" b="1" dirty="0">
                <a:solidFill>
                  <a:srgbClr val="FF0000"/>
                </a:solidFill>
              </a:rPr>
              <a:t>浸没在液体中的物体是否受浮力</a:t>
            </a:r>
          </a:p>
        </p:txBody>
      </p:sp>
      <p:sp>
        <p:nvSpPr>
          <p:cNvPr id="12293" name="Rectangle 5"/>
          <p:cNvSpPr>
            <a:spLocks noChangeArrowheads="1"/>
          </p:cNvSpPr>
          <p:nvPr/>
        </p:nvSpPr>
        <p:spPr bwMode="auto">
          <a:xfrm>
            <a:off x="388432" y="1681818"/>
            <a:ext cx="77771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defTabSz="-635">
              <a:tabLst>
                <a:tab pos="1511300" algn="l"/>
                <a:tab pos="2736850" algn="l"/>
                <a:tab pos="4000500" algn="l"/>
              </a:tabLst>
              <a:defRPr>
                <a:solidFill>
                  <a:schemeClr val="tx1"/>
                </a:solidFill>
                <a:latin typeface="Arial" charset="0"/>
                <a:ea typeface="宋体" pitchFamily="2" charset="-122"/>
              </a:defRPr>
            </a:lvl1pPr>
            <a:lvl2pPr defTabSz="-635">
              <a:tabLst>
                <a:tab pos="1511300" algn="l"/>
                <a:tab pos="2736850" algn="l"/>
                <a:tab pos="4000500" algn="l"/>
              </a:tabLst>
              <a:defRPr>
                <a:solidFill>
                  <a:schemeClr val="tx1"/>
                </a:solidFill>
                <a:latin typeface="Arial" charset="0"/>
                <a:ea typeface="宋体" pitchFamily="2" charset="-122"/>
              </a:defRPr>
            </a:lvl2pPr>
            <a:lvl3pPr defTabSz="-635">
              <a:tabLst>
                <a:tab pos="1511300" algn="l"/>
                <a:tab pos="2736850" algn="l"/>
                <a:tab pos="4000500" algn="l"/>
              </a:tabLst>
              <a:defRPr>
                <a:solidFill>
                  <a:schemeClr val="tx1"/>
                </a:solidFill>
                <a:latin typeface="Arial" charset="0"/>
                <a:ea typeface="宋体" pitchFamily="2" charset="-122"/>
              </a:defRPr>
            </a:lvl3pPr>
            <a:lvl4pPr defTabSz="-635">
              <a:tabLst>
                <a:tab pos="1511300" algn="l"/>
                <a:tab pos="2736850" algn="l"/>
                <a:tab pos="4000500" algn="l"/>
              </a:tabLst>
              <a:defRPr>
                <a:solidFill>
                  <a:schemeClr val="tx1"/>
                </a:solidFill>
                <a:latin typeface="Arial" charset="0"/>
                <a:ea typeface="宋体" pitchFamily="2" charset="-122"/>
              </a:defRPr>
            </a:lvl4pPr>
            <a:lvl5pPr defTabSz="-635">
              <a:tabLst>
                <a:tab pos="1511300" algn="l"/>
                <a:tab pos="2736850" algn="l"/>
                <a:tab pos="4000500" algn="l"/>
              </a:tabLst>
              <a:defRPr>
                <a:solidFill>
                  <a:schemeClr val="tx1"/>
                </a:solidFill>
                <a:latin typeface="Arial" charset="0"/>
                <a:ea typeface="宋体" pitchFamily="2" charset="-122"/>
              </a:defRPr>
            </a:lvl5pPr>
            <a:lvl6pPr defTabSz="-635" fontAlgn="base">
              <a:spcBef>
                <a:spcPct val="0"/>
              </a:spcBef>
              <a:spcAft>
                <a:spcPct val="0"/>
              </a:spcAft>
              <a:tabLst>
                <a:tab pos="1511300" algn="l"/>
                <a:tab pos="2736850" algn="l"/>
                <a:tab pos="4000500" algn="l"/>
              </a:tabLst>
              <a:defRPr>
                <a:solidFill>
                  <a:schemeClr val="tx1"/>
                </a:solidFill>
                <a:latin typeface="Arial" charset="0"/>
                <a:ea typeface="宋体" pitchFamily="2" charset="-122"/>
              </a:defRPr>
            </a:lvl6pPr>
            <a:lvl7pPr defTabSz="-635" fontAlgn="base">
              <a:spcBef>
                <a:spcPct val="0"/>
              </a:spcBef>
              <a:spcAft>
                <a:spcPct val="0"/>
              </a:spcAft>
              <a:tabLst>
                <a:tab pos="1511300" algn="l"/>
                <a:tab pos="2736850" algn="l"/>
                <a:tab pos="4000500" algn="l"/>
              </a:tabLst>
              <a:defRPr>
                <a:solidFill>
                  <a:schemeClr val="tx1"/>
                </a:solidFill>
                <a:latin typeface="Arial" charset="0"/>
                <a:ea typeface="宋体" pitchFamily="2" charset="-122"/>
              </a:defRPr>
            </a:lvl7pPr>
            <a:lvl8pPr defTabSz="-635" fontAlgn="base">
              <a:spcBef>
                <a:spcPct val="0"/>
              </a:spcBef>
              <a:spcAft>
                <a:spcPct val="0"/>
              </a:spcAft>
              <a:tabLst>
                <a:tab pos="1511300" algn="l"/>
                <a:tab pos="2736850" algn="l"/>
                <a:tab pos="4000500" algn="l"/>
              </a:tabLst>
              <a:defRPr>
                <a:solidFill>
                  <a:schemeClr val="tx1"/>
                </a:solidFill>
                <a:latin typeface="Arial" charset="0"/>
                <a:ea typeface="宋体" pitchFamily="2" charset="-122"/>
              </a:defRPr>
            </a:lvl8pPr>
            <a:lvl9pPr defTabSz="-635" fontAlgn="base">
              <a:spcBef>
                <a:spcPct val="0"/>
              </a:spcBef>
              <a:spcAft>
                <a:spcPct val="0"/>
              </a:spcAft>
              <a:tabLst>
                <a:tab pos="1511300" algn="l"/>
                <a:tab pos="2736850" algn="l"/>
                <a:tab pos="4000500" algn="l"/>
              </a:tabLst>
              <a:defRPr>
                <a:solidFill>
                  <a:schemeClr val="tx1"/>
                </a:solidFill>
                <a:latin typeface="Arial" charset="0"/>
                <a:ea typeface="宋体" pitchFamily="2" charset="-122"/>
              </a:defRPr>
            </a:lvl9pPr>
          </a:lstStyle>
          <a:p>
            <a:r>
              <a:rPr lang="zh-CN" altLang="en-US" sz="2800" b="1" dirty="0"/>
              <a:t>实验器材：水、弹簧测力计、重物、细线</a:t>
            </a:r>
          </a:p>
        </p:txBody>
      </p:sp>
      <p:sp>
        <p:nvSpPr>
          <p:cNvPr id="12294" name="Rectangle 6"/>
          <p:cNvSpPr>
            <a:spLocks noChangeArrowheads="1"/>
          </p:cNvSpPr>
          <p:nvPr/>
        </p:nvSpPr>
        <p:spPr bwMode="auto">
          <a:xfrm>
            <a:off x="419324" y="2613978"/>
            <a:ext cx="25923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defTabSz="-635">
              <a:tabLst>
                <a:tab pos="1511300" algn="l"/>
                <a:tab pos="2736850" algn="l"/>
                <a:tab pos="4000500" algn="l"/>
              </a:tabLst>
              <a:defRPr>
                <a:solidFill>
                  <a:schemeClr val="tx1"/>
                </a:solidFill>
                <a:latin typeface="Arial" charset="0"/>
                <a:ea typeface="宋体" pitchFamily="2" charset="-122"/>
              </a:defRPr>
            </a:lvl1pPr>
            <a:lvl2pPr defTabSz="-635">
              <a:tabLst>
                <a:tab pos="1511300" algn="l"/>
                <a:tab pos="2736850" algn="l"/>
                <a:tab pos="4000500" algn="l"/>
              </a:tabLst>
              <a:defRPr>
                <a:solidFill>
                  <a:schemeClr val="tx1"/>
                </a:solidFill>
                <a:latin typeface="Arial" charset="0"/>
                <a:ea typeface="宋体" pitchFamily="2" charset="-122"/>
              </a:defRPr>
            </a:lvl2pPr>
            <a:lvl3pPr defTabSz="-635">
              <a:tabLst>
                <a:tab pos="1511300" algn="l"/>
                <a:tab pos="2736850" algn="l"/>
                <a:tab pos="4000500" algn="l"/>
              </a:tabLst>
              <a:defRPr>
                <a:solidFill>
                  <a:schemeClr val="tx1"/>
                </a:solidFill>
                <a:latin typeface="Arial" charset="0"/>
                <a:ea typeface="宋体" pitchFamily="2" charset="-122"/>
              </a:defRPr>
            </a:lvl3pPr>
            <a:lvl4pPr defTabSz="-635">
              <a:tabLst>
                <a:tab pos="1511300" algn="l"/>
                <a:tab pos="2736850" algn="l"/>
                <a:tab pos="4000500" algn="l"/>
              </a:tabLst>
              <a:defRPr>
                <a:solidFill>
                  <a:schemeClr val="tx1"/>
                </a:solidFill>
                <a:latin typeface="Arial" charset="0"/>
                <a:ea typeface="宋体" pitchFamily="2" charset="-122"/>
              </a:defRPr>
            </a:lvl4pPr>
            <a:lvl5pPr defTabSz="-635">
              <a:tabLst>
                <a:tab pos="1511300" algn="l"/>
                <a:tab pos="2736850" algn="l"/>
                <a:tab pos="4000500" algn="l"/>
              </a:tabLst>
              <a:defRPr>
                <a:solidFill>
                  <a:schemeClr val="tx1"/>
                </a:solidFill>
                <a:latin typeface="Arial" charset="0"/>
                <a:ea typeface="宋体" pitchFamily="2" charset="-122"/>
              </a:defRPr>
            </a:lvl5pPr>
            <a:lvl6pPr defTabSz="-635" fontAlgn="base">
              <a:spcBef>
                <a:spcPct val="0"/>
              </a:spcBef>
              <a:spcAft>
                <a:spcPct val="0"/>
              </a:spcAft>
              <a:tabLst>
                <a:tab pos="1511300" algn="l"/>
                <a:tab pos="2736850" algn="l"/>
                <a:tab pos="4000500" algn="l"/>
              </a:tabLst>
              <a:defRPr>
                <a:solidFill>
                  <a:schemeClr val="tx1"/>
                </a:solidFill>
                <a:latin typeface="Arial" charset="0"/>
                <a:ea typeface="宋体" pitchFamily="2" charset="-122"/>
              </a:defRPr>
            </a:lvl6pPr>
            <a:lvl7pPr defTabSz="-635" fontAlgn="base">
              <a:spcBef>
                <a:spcPct val="0"/>
              </a:spcBef>
              <a:spcAft>
                <a:spcPct val="0"/>
              </a:spcAft>
              <a:tabLst>
                <a:tab pos="1511300" algn="l"/>
                <a:tab pos="2736850" algn="l"/>
                <a:tab pos="4000500" algn="l"/>
              </a:tabLst>
              <a:defRPr>
                <a:solidFill>
                  <a:schemeClr val="tx1"/>
                </a:solidFill>
                <a:latin typeface="Arial" charset="0"/>
                <a:ea typeface="宋体" pitchFamily="2" charset="-122"/>
              </a:defRPr>
            </a:lvl7pPr>
            <a:lvl8pPr defTabSz="-635" fontAlgn="base">
              <a:spcBef>
                <a:spcPct val="0"/>
              </a:spcBef>
              <a:spcAft>
                <a:spcPct val="0"/>
              </a:spcAft>
              <a:tabLst>
                <a:tab pos="1511300" algn="l"/>
                <a:tab pos="2736850" algn="l"/>
                <a:tab pos="4000500" algn="l"/>
              </a:tabLst>
              <a:defRPr>
                <a:solidFill>
                  <a:schemeClr val="tx1"/>
                </a:solidFill>
                <a:latin typeface="Arial" charset="0"/>
                <a:ea typeface="宋体" pitchFamily="2" charset="-122"/>
              </a:defRPr>
            </a:lvl8pPr>
            <a:lvl9pPr defTabSz="-635" fontAlgn="base">
              <a:spcBef>
                <a:spcPct val="0"/>
              </a:spcBef>
              <a:spcAft>
                <a:spcPct val="0"/>
              </a:spcAft>
              <a:tabLst>
                <a:tab pos="1511300" algn="l"/>
                <a:tab pos="2736850" algn="l"/>
                <a:tab pos="4000500" algn="l"/>
              </a:tabLst>
              <a:defRPr>
                <a:solidFill>
                  <a:schemeClr val="tx1"/>
                </a:solidFill>
                <a:latin typeface="Arial" charset="0"/>
                <a:ea typeface="宋体" pitchFamily="2" charset="-122"/>
              </a:defRPr>
            </a:lvl9pPr>
          </a:lstStyle>
          <a:p>
            <a:r>
              <a:rPr lang="zh-CN" altLang="en-US" sz="2800" b="1" dirty="0"/>
              <a:t>实验步骤：</a:t>
            </a:r>
          </a:p>
        </p:txBody>
      </p:sp>
      <p:grpSp>
        <p:nvGrpSpPr>
          <p:cNvPr id="12305" name="Group 17"/>
          <p:cNvGrpSpPr/>
          <p:nvPr/>
        </p:nvGrpSpPr>
        <p:grpSpPr bwMode="auto">
          <a:xfrm>
            <a:off x="395288" y="2205038"/>
            <a:ext cx="6345237" cy="4465637"/>
            <a:chOff x="243" y="1207"/>
            <a:chExt cx="3997" cy="2813"/>
          </a:xfrm>
        </p:grpSpPr>
        <p:sp>
          <p:nvSpPr>
            <p:cNvPr id="12295" name="Rectangle 7"/>
            <p:cNvSpPr>
              <a:spLocks noChangeArrowheads="1"/>
            </p:cNvSpPr>
            <p:nvPr/>
          </p:nvSpPr>
          <p:spPr bwMode="auto">
            <a:xfrm>
              <a:off x="243" y="1887"/>
              <a:ext cx="3084" cy="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zh-CN" sz="2800" b="1" dirty="0"/>
                <a:t>①</a:t>
              </a:r>
              <a:r>
                <a:rPr lang="zh-CN" altLang="en-US" sz="2800" b="1" dirty="0"/>
                <a:t>将重物用线拴好挂在弹簧测力计的挂钩上，观察弹簧测力计的示数 </a:t>
              </a:r>
            </a:p>
          </p:txBody>
        </p:sp>
        <p:pic>
          <p:nvPicPr>
            <p:cNvPr id="12303" name="Picture 15" descr="T8-36"/>
            <p:cNvPicPr>
              <a:picLocks noChangeAspect="1" noChangeArrowheads="1"/>
            </p:cNvPicPr>
            <p:nvPr/>
          </p:nvPicPr>
          <p:blipFill>
            <a:blip r:embed="rId1">
              <a:extLst>
                <a:ext uri="{28A0092B-C50C-407E-A947-70E740481C1C}">
                  <a14:useLocalDpi xmlns:a14="http://schemas.microsoft.com/office/drawing/2010/main" val="0"/>
                </a:ext>
              </a:extLst>
            </a:blip>
            <a:srcRect r="87798"/>
            <a:stretch>
              <a:fillRect/>
            </a:stretch>
          </p:blipFill>
          <p:spPr bwMode="auto">
            <a:xfrm>
              <a:off x="3787" y="1207"/>
              <a:ext cx="453" cy="28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306" name="Group 18"/>
          <p:cNvGrpSpPr/>
          <p:nvPr/>
        </p:nvGrpSpPr>
        <p:grpSpPr bwMode="auto">
          <a:xfrm>
            <a:off x="395288" y="2276872"/>
            <a:ext cx="7770307" cy="4393803"/>
            <a:chOff x="260" y="1207"/>
            <a:chExt cx="5160" cy="2813"/>
          </a:xfrm>
        </p:grpSpPr>
        <p:sp>
          <p:nvSpPr>
            <p:cNvPr id="12296" name="Rectangle 8"/>
            <p:cNvSpPr>
              <a:spLocks noChangeArrowheads="1"/>
            </p:cNvSpPr>
            <p:nvPr/>
          </p:nvSpPr>
          <p:spPr bwMode="auto">
            <a:xfrm>
              <a:off x="260" y="2822"/>
              <a:ext cx="3265"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defTabSz="-635">
                <a:tabLst>
                  <a:tab pos="1511300" algn="l"/>
                  <a:tab pos="2736850" algn="l"/>
                  <a:tab pos="4000500" algn="l"/>
                </a:tabLst>
                <a:defRPr>
                  <a:solidFill>
                    <a:schemeClr val="tx1"/>
                  </a:solidFill>
                  <a:latin typeface="Arial" charset="0"/>
                  <a:ea typeface="宋体" pitchFamily="2" charset="-122"/>
                </a:defRPr>
              </a:lvl1pPr>
              <a:lvl2pPr defTabSz="-635">
                <a:tabLst>
                  <a:tab pos="1511300" algn="l"/>
                  <a:tab pos="2736850" algn="l"/>
                  <a:tab pos="4000500" algn="l"/>
                </a:tabLst>
                <a:defRPr>
                  <a:solidFill>
                    <a:schemeClr val="tx1"/>
                  </a:solidFill>
                  <a:latin typeface="Arial" charset="0"/>
                  <a:ea typeface="宋体" pitchFamily="2" charset="-122"/>
                </a:defRPr>
              </a:lvl2pPr>
              <a:lvl3pPr defTabSz="-635">
                <a:tabLst>
                  <a:tab pos="1511300" algn="l"/>
                  <a:tab pos="2736850" algn="l"/>
                  <a:tab pos="4000500" algn="l"/>
                </a:tabLst>
                <a:defRPr>
                  <a:solidFill>
                    <a:schemeClr val="tx1"/>
                  </a:solidFill>
                  <a:latin typeface="Arial" charset="0"/>
                  <a:ea typeface="宋体" pitchFamily="2" charset="-122"/>
                </a:defRPr>
              </a:lvl3pPr>
              <a:lvl4pPr defTabSz="-635">
                <a:tabLst>
                  <a:tab pos="1511300" algn="l"/>
                  <a:tab pos="2736850" algn="l"/>
                  <a:tab pos="4000500" algn="l"/>
                </a:tabLst>
                <a:defRPr>
                  <a:solidFill>
                    <a:schemeClr val="tx1"/>
                  </a:solidFill>
                  <a:latin typeface="Arial" charset="0"/>
                  <a:ea typeface="宋体" pitchFamily="2" charset="-122"/>
                </a:defRPr>
              </a:lvl4pPr>
              <a:lvl5pPr defTabSz="-635">
                <a:tabLst>
                  <a:tab pos="1511300" algn="l"/>
                  <a:tab pos="2736850" algn="l"/>
                  <a:tab pos="4000500" algn="l"/>
                </a:tabLst>
                <a:defRPr>
                  <a:solidFill>
                    <a:schemeClr val="tx1"/>
                  </a:solidFill>
                  <a:latin typeface="Arial" charset="0"/>
                  <a:ea typeface="宋体" pitchFamily="2" charset="-122"/>
                </a:defRPr>
              </a:lvl5pPr>
              <a:lvl6pPr defTabSz="-635" fontAlgn="base">
                <a:spcBef>
                  <a:spcPct val="0"/>
                </a:spcBef>
                <a:spcAft>
                  <a:spcPct val="0"/>
                </a:spcAft>
                <a:tabLst>
                  <a:tab pos="1511300" algn="l"/>
                  <a:tab pos="2736850" algn="l"/>
                  <a:tab pos="4000500" algn="l"/>
                </a:tabLst>
                <a:defRPr>
                  <a:solidFill>
                    <a:schemeClr val="tx1"/>
                  </a:solidFill>
                  <a:latin typeface="Arial" charset="0"/>
                  <a:ea typeface="宋体" pitchFamily="2" charset="-122"/>
                </a:defRPr>
              </a:lvl6pPr>
              <a:lvl7pPr defTabSz="-635" fontAlgn="base">
                <a:spcBef>
                  <a:spcPct val="0"/>
                </a:spcBef>
                <a:spcAft>
                  <a:spcPct val="0"/>
                </a:spcAft>
                <a:tabLst>
                  <a:tab pos="1511300" algn="l"/>
                  <a:tab pos="2736850" algn="l"/>
                  <a:tab pos="4000500" algn="l"/>
                </a:tabLst>
                <a:defRPr>
                  <a:solidFill>
                    <a:schemeClr val="tx1"/>
                  </a:solidFill>
                  <a:latin typeface="Arial" charset="0"/>
                  <a:ea typeface="宋体" pitchFamily="2" charset="-122"/>
                </a:defRPr>
              </a:lvl7pPr>
              <a:lvl8pPr defTabSz="-635" fontAlgn="base">
                <a:spcBef>
                  <a:spcPct val="0"/>
                </a:spcBef>
                <a:spcAft>
                  <a:spcPct val="0"/>
                </a:spcAft>
                <a:tabLst>
                  <a:tab pos="1511300" algn="l"/>
                  <a:tab pos="2736850" algn="l"/>
                  <a:tab pos="4000500" algn="l"/>
                </a:tabLst>
                <a:defRPr>
                  <a:solidFill>
                    <a:schemeClr val="tx1"/>
                  </a:solidFill>
                  <a:latin typeface="Arial" charset="0"/>
                  <a:ea typeface="宋体" pitchFamily="2" charset="-122"/>
                </a:defRPr>
              </a:lvl8pPr>
              <a:lvl9pPr defTabSz="-635" fontAlgn="base">
                <a:spcBef>
                  <a:spcPct val="0"/>
                </a:spcBef>
                <a:spcAft>
                  <a:spcPct val="0"/>
                </a:spcAft>
                <a:tabLst>
                  <a:tab pos="1511300" algn="l"/>
                  <a:tab pos="2736850" algn="l"/>
                  <a:tab pos="4000500" algn="l"/>
                </a:tabLst>
                <a:defRPr>
                  <a:solidFill>
                    <a:schemeClr val="tx1"/>
                  </a:solidFill>
                  <a:latin typeface="Arial" charset="0"/>
                  <a:ea typeface="宋体" pitchFamily="2" charset="-122"/>
                </a:defRPr>
              </a:lvl9pPr>
            </a:lstStyle>
            <a:p>
              <a:r>
                <a:rPr lang="en-US" altLang="zh-CN" sz="2800" b="1" dirty="0"/>
                <a:t>②</a:t>
              </a:r>
              <a:r>
                <a:rPr lang="zh-CN" altLang="en-US" sz="2800" b="1" dirty="0"/>
                <a:t>再将重物浸没在水中，观察弹簧测力计的示数是否变小了。</a:t>
              </a:r>
            </a:p>
          </p:txBody>
        </p:sp>
        <p:pic>
          <p:nvPicPr>
            <p:cNvPr id="12304" name="Picture 16" descr="T8-36"/>
            <p:cNvPicPr>
              <a:picLocks noChangeAspect="1" noChangeArrowheads="1"/>
            </p:cNvPicPr>
            <p:nvPr/>
          </p:nvPicPr>
          <p:blipFill>
            <a:blip r:embed="rId1">
              <a:extLst>
                <a:ext uri="{28A0092B-C50C-407E-A947-70E740481C1C}">
                  <a14:useLocalDpi xmlns:a14="http://schemas.microsoft.com/office/drawing/2010/main" val="0"/>
                </a:ext>
              </a:extLst>
            </a:blip>
            <a:srcRect l="71606" t="6120" r="5893"/>
            <a:stretch>
              <a:fillRect/>
            </a:stretch>
          </p:blipFill>
          <p:spPr bwMode="auto">
            <a:xfrm>
              <a:off x="4649" y="1207"/>
              <a:ext cx="771" cy="2813"/>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10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wipe(left)">
                                      <p:cBhvr>
                                        <p:cTn id="12" dur="1000"/>
                                        <p:tgtEl>
                                          <p:spTgt spid="1229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wipe(left)">
                                      <p:cBhvr>
                                        <p:cTn id="17" dur="1000"/>
                                        <p:tgtEl>
                                          <p:spTgt spid="1229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305"/>
                                        </p:tgtEl>
                                        <p:attrNameLst>
                                          <p:attrName>style.visibility</p:attrName>
                                        </p:attrNameLst>
                                      </p:cBhvr>
                                      <p:to>
                                        <p:strVal val="visible"/>
                                      </p:to>
                                    </p:set>
                                    <p:animEffect transition="in" filter="wipe(left)">
                                      <p:cBhvr>
                                        <p:cTn id="22" dur="1000"/>
                                        <p:tgtEl>
                                          <p:spTgt spid="1230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306"/>
                                        </p:tgtEl>
                                        <p:attrNameLst>
                                          <p:attrName>style.visibility</p:attrName>
                                        </p:attrNameLst>
                                      </p:cBhvr>
                                      <p:to>
                                        <p:strVal val="visible"/>
                                      </p:to>
                                    </p:set>
                                    <p:animEffect transition="in" filter="wipe(left)">
                                      <p:cBhvr>
                                        <p:cTn id="27" dur="1000"/>
                                        <p:tgtEl>
                                          <p:spTgt spid="12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P spid="122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9" name="Picture 19" descr="T8-36"/>
          <p:cNvPicPr>
            <a:picLocks noChangeAspect="1" noChangeArrowheads="1"/>
          </p:cNvPicPr>
          <p:nvPr/>
        </p:nvPicPr>
        <p:blipFill>
          <a:blip r:embed="rId1">
            <a:extLst>
              <a:ext uri="{28A0092B-C50C-407E-A947-70E740481C1C}">
                <a14:useLocalDpi xmlns:a14="http://schemas.microsoft.com/office/drawing/2010/main" val="0"/>
              </a:ext>
            </a:extLst>
          </a:blip>
          <a:srcRect l="68909" t="10460"/>
          <a:stretch>
            <a:fillRect/>
          </a:stretch>
        </p:blipFill>
        <p:spPr bwMode="auto">
          <a:xfrm>
            <a:off x="1728025" y="764704"/>
            <a:ext cx="2196275" cy="5256684"/>
          </a:xfrm>
          <a:prstGeom prst="rect">
            <a:avLst/>
          </a:prstGeom>
          <a:noFill/>
          <a:extLst>
            <a:ext uri="{909E8E84-426E-40DD-AFC4-6F175D3DCCD1}">
              <a14:hiddenFill xmlns:a14="http://schemas.microsoft.com/office/drawing/2010/main">
                <a:solidFill>
                  <a:srgbClr val="FFFFFF"/>
                </a:solidFill>
              </a14:hiddenFill>
            </a:ext>
          </a:extLst>
        </p:spPr>
      </p:pic>
      <p:grpSp>
        <p:nvGrpSpPr>
          <p:cNvPr id="15366" name="Group 6"/>
          <p:cNvGrpSpPr/>
          <p:nvPr/>
        </p:nvGrpSpPr>
        <p:grpSpPr bwMode="auto">
          <a:xfrm>
            <a:off x="2698287" y="5202858"/>
            <a:ext cx="392576" cy="1439242"/>
            <a:chOff x="884" y="3339"/>
            <a:chExt cx="272" cy="981"/>
          </a:xfrm>
        </p:grpSpPr>
        <p:sp>
          <p:nvSpPr>
            <p:cNvPr id="74756" name="Line 4"/>
            <p:cNvSpPr>
              <a:spLocks noChangeShapeType="1"/>
            </p:cNvSpPr>
            <p:nvPr/>
          </p:nvSpPr>
          <p:spPr bwMode="auto">
            <a:xfrm>
              <a:off x="884" y="3339"/>
              <a:ext cx="0" cy="861"/>
            </a:xfrm>
            <a:prstGeom prst="line">
              <a:avLst/>
            </a:prstGeom>
            <a:noFill/>
            <a:ln w="57150">
              <a:solidFill>
                <a:schemeClr val="tx1"/>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5368" name="Text Box 8"/>
            <p:cNvSpPr txBox="1">
              <a:spLocks noChangeArrowheads="1"/>
            </p:cNvSpPr>
            <p:nvPr/>
          </p:nvSpPr>
          <p:spPr bwMode="auto">
            <a:xfrm>
              <a:off x="930" y="3987"/>
              <a:ext cx="226" cy="333"/>
            </a:xfrm>
            <a:prstGeom prst="rect">
              <a:avLst/>
            </a:prstGeom>
            <a:noFill/>
            <a:ln w="9525">
              <a:solidFill>
                <a:schemeClr val="bg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t>G</a:t>
              </a:r>
            </a:p>
          </p:txBody>
        </p:sp>
      </p:grpSp>
      <p:sp>
        <p:nvSpPr>
          <p:cNvPr id="54277" name="Oval 5"/>
          <p:cNvSpPr>
            <a:spLocks noChangeArrowheads="1"/>
          </p:cNvSpPr>
          <p:nvPr/>
        </p:nvSpPr>
        <p:spPr bwMode="auto">
          <a:xfrm>
            <a:off x="2632617" y="4992530"/>
            <a:ext cx="131340" cy="133508"/>
          </a:xfrm>
          <a:prstGeom prst="ellipse">
            <a:avLst/>
          </a:prstGeom>
          <a:solidFill>
            <a:schemeClr val="tx1"/>
          </a:solidFill>
          <a:ln w="9525">
            <a:solidFill>
              <a:schemeClr val="tx1"/>
            </a:solidFill>
            <a:rou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endParaRPr lang="zh-CN" altLang="zh-CN" sz="3600">
              <a:solidFill>
                <a:srgbClr val="CC0000"/>
              </a:solidFill>
            </a:endParaRPr>
          </a:p>
        </p:txBody>
      </p:sp>
      <p:grpSp>
        <p:nvGrpSpPr>
          <p:cNvPr id="15370" name="Group 10"/>
          <p:cNvGrpSpPr/>
          <p:nvPr/>
        </p:nvGrpSpPr>
        <p:grpSpPr bwMode="auto">
          <a:xfrm>
            <a:off x="2699308" y="4081703"/>
            <a:ext cx="818592" cy="910565"/>
            <a:chOff x="860" y="2424"/>
            <a:chExt cx="614" cy="865"/>
          </a:xfrm>
        </p:grpSpPr>
        <p:sp>
          <p:nvSpPr>
            <p:cNvPr id="74758" name="Line 6"/>
            <p:cNvSpPr>
              <a:spLocks noChangeShapeType="1"/>
            </p:cNvSpPr>
            <p:nvPr/>
          </p:nvSpPr>
          <p:spPr bwMode="auto">
            <a:xfrm flipH="1">
              <a:off x="860" y="2458"/>
              <a:ext cx="0" cy="831"/>
            </a:xfrm>
            <a:prstGeom prst="line">
              <a:avLst/>
            </a:prstGeom>
            <a:noFill/>
            <a:ln w="57150">
              <a:solidFill>
                <a:srgbClr val="0000FF"/>
              </a:solidFill>
              <a:miter lim="800000"/>
              <a:head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5372" name="Text Box 12"/>
            <p:cNvSpPr txBox="1">
              <a:spLocks noChangeArrowheads="1"/>
            </p:cNvSpPr>
            <p:nvPr/>
          </p:nvSpPr>
          <p:spPr bwMode="auto">
            <a:xfrm>
              <a:off x="975" y="2424"/>
              <a:ext cx="499" cy="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003399"/>
                  </a:solidFill>
                </a:rPr>
                <a:t>F</a:t>
              </a:r>
              <a:r>
                <a:rPr lang="zh-CN" altLang="en-US" sz="2400" b="1" baseline="-25000">
                  <a:solidFill>
                    <a:srgbClr val="003399"/>
                  </a:solidFill>
                </a:rPr>
                <a:t>拉</a:t>
              </a:r>
            </a:p>
          </p:txBody>
        </p:sp>
      </p:grpSp>
      <p:grpSp>
        <p:nvGrpSpPr>
          <p:cNvPr id="15380" name="Group 20"/>
          <p:cNvGrpSpPr/>
          <p:nvPr/>
        </p:nvGrpSpPr>
        <p:grpSpPr bwMode="auto">
          <a:xfrm>
            <a:off x="2698287" y="4391177"/>
            <a:ext cx="890512" cy="698348"/>
            <a:chOff x="1673" y="2750"/>
            <a:chExt cx="617" cy="476"/>
          </a:xfrm>
        </p:grpSpPr>
        <p:sp>
          <p:nvSpPr>
            <p:cNvPr id="15374" name="Text Box 14"/>
            <p:cNvSpPr txBox="1">
              <a:spLocks noChangeArrowheads="1"/>
            </p:cNvSpPr>
            <p:nvPr/>
          </p:nvSpPr>
          <p:spPr bwMode="auto">
            <a:xfrm>
              <a:off x="1746" y="2750"/>
              <a:ext cx="54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FF0000"/>
                  </a:solidFill>
                </a:rPr>
                <a:t>F</a:t>
              </a:r>
              <a:r>
                <a:rPr lang="zh-CN" altLang="en-US" sz="2400" b="1" baseline="-25000">
                  <a:solidFill>
                    <a:srgbClr val="FF0000"/>
                  </a:solidFill>
                </a:rPr>
                <a:t>浮</a:t>
              </a:r>
            </a:p>
          </p:txBody>
        </p:sp>
        <p:sp>
          <p:nvSpPr>
            <p:cNvPr id="74762" name="Line 10"/>
            <p:cNvSpPr>
              <a:spLocks noChangeShapeType="1"/>
            </p:cNvSpPr>
            <p:nvPr/>
          </p:nvSpPr>
          <p:spPr bwMode="auto">
            <a:xfrm flipH="1">
              <a:off x="1673" y="2796"/>
              <a:ext cx="0" cy="430"/>
            </a:xfrm>
            <a:prstGeom prst="line">
              <a:avLst/>
            </a:prstGeom>
            <a:noFill/>
            <a:ln w="57150">
              <a:solidFill>
                <a:srgbClr val="FF0000"/>
              </a:solidFill>
              <a:miter lim="800000"/>
              <a:headEnd type="triangle" w="med" len="med"/>
            </a:ln>
            <a:extLst>
              <a:ext uri="{909E8E84-426E-40DD-AFC4-6F175D3DCCD1}">
                <a14:hiddenFill xmlns:a14="http://schemas.microsoft.com/office/drawing/2010/main">
                  <a:noFill/>
                </a14:hiddenFill>
              </a:ext>
            </a:extLst>
          </p:spPr>
          <p:txBody>
            <a:bodyPr wrap="none"/>
            <a:lstStyle/>
            <a:p>
              <a:endParaRPr lang="zh-CN" altLang="en-US"/>
            </a:p>
          </p:txBody>
        </p:sp>
      </p:grpSp>
      <p:sp>
        <p:nvSpPr>
          <p:cNvPr id="15376" name="Text Box 16"/>
          <p:cNvSpPr txBox="1">
            <a:spLocks noChangeArrowheads="1"/>
          </p:cNvSpPr>
          <p:nvPr/>
        </p:nvSpPr>
        <p:spPr bwMode="auto">
          <a:xfrm>
            <a:off x="4714875" y="2133600"/>
            <a:ext cx="41052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4400" b="1"/>
              <a:t>F</a:t>
            </a:r>
            <a:r>
              <a:rPr lang="zh-CN" altLang="en-US" sz="4400" b="1" baseline="-25000"/>
              <a:t>浮</a:t>
            </a:r>
            <a:r>
              <a:rPr lang="zh-CN" altLang="en-US" sz="4400" b="1"/>
              <a:t>＋</a:t>
            </a:r>
            <a:r>
              <a:rPr lang="en-US" altLang="zh-CN" sz="4400" b="1"/>
              <a:t>F</a:t>
            </a:r>
            <a:r>
              <a:rPr lang="zh-CN" altLang="en-US" sz="4400" b="1" baseline="-25000"/>
              <a:t>拉</a:t>
            </a:r>
            <a:r>
              <a:rPr lang="zh-CN" altLang="en-US" sz="4400" b="1"/>
              <a:t>＝</a:t>
            </a:r>
            <a:r>
              <a:rPr lang="en-US" altLang="zh-CN" sz="4400" b="1"/>
              <a:t>G</a:t>
            </a:r>
          </a:p>
        </p:txBody>
      </p:sp>
      <p:sp>
        <p:nvSpPr>
          <p:cNvPr id="15377" name="Rectangle 17"/>
          <p:cNvSpPr>
            <a:spLocks noChangeArrowheads="1"/>
          </p:cNvSpPr>
          <p:nvPr/>
        </p:nvSpPr>
        <p:spPr bwMode="auto">
          <a:xfrm>
            <a:off x="4716463" y="3284538"/>
            <a:ext cx="33845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4400" b="1">
                <a:solidFill>
                  <a:srgbClr val="FF0000"/>
                </a:solidFill>
              </a:rPr>
              <a:t>F</a:t>
            </a:r>
            <a:r>
              <a:rPr lang="zh-CN" altLang="en-US" sz="4400" b="1" baseline="-25000">
                <a:solidFill>
                  <a:srgbClr val="FF0000"/>
                </a:solidFill>
              </a:rPr>
              <a:t>浮</a:t>
            </a:r>
            <a:r>
              <a:rPr lang="zh-CN" altLang="en-US" sz="4400" b="1">
                <a:solidFill>
                  <a:srgbClr val="FF0000"/>
                </a:solidFill>
              </a:rPr>
              <a:t>＝</a:t>
            </a:r>
            <a:r>
              <a:rPr lang="en-US" altLang="zh-CN" sz="4400" b="1">
                <a:solidFill>
                  <a:srgbClr val="FF0000"/>
                </a:solidFill>
              </a:rPr>
              <a:t>G﹣F</a:t>
            </a:r>
            <a:r>
              <a:rPr lang="zh-CN" altLang="en-US" sz="4400" b="1" baseline="-25000">
                <a:solidFill>
                  <a:srgbClr val="FF0000"/>
                </a:solidFill>
              </a:rPr>
              <a:t>拉</a:t>
            </a:r>
          </a:p>
        </p:txBody>
      </p:sp>
      <p:sp>
        <p:nvSpPr>
          <p:cNvPr id="15378" name="Text Box 18"/>
          <p:cNvSpPr txBox="1">
            <a:spLocks noChangeArrowheads="1"/>
          </p:cNvSpPr>
          <p:nvPr/>
        </p:nvSpPr>
        <p:spPr bwMode="auto">
          <a:xfrm>
            <a:off x="4859338" y="4149725"/>
            <a:ext cx="30956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4400" b="1" dirty="0" smtClean="0">
                <a:solidFill>
                  <a:srgbClr val="FF0000"/>
                </a:solidFill>
              </a:rPr>
              <a:t>(</a:t>
            </a:r>
            <a:r>
              <a:rPr lang="zh-CN" altLang="en-US" sz="4400" b="1" dirty="0" smtClean="0">
                <a:solidFill>
                  <a:srgbClr val="FF0000"/>
                </a:solidFill>
              </a:rPr>
              <a:t>称重法 </a:t>
            </a:r>
            <a:r>
              <a:rPr lang="en-US" altLang="zh-CN" sz="4400" b="1"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blinds(horizontal)">
                                      <p:cBhvr>
                                        <p:cTn id="7" dur="500"/>
                                        <p:tgtEl>
                                          <p:spTgt spid="542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wipe(up)">
                                      <p:cBhvr>
                                        <p:cTn id="12" dur="500"/>
                                        <p:tgtEl>
                                          <p:spTgt spid="153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370"/>
                                        </p:tgtEl>
                                        <p:attrNameLst>
                                          <p:attrName>style.visibility</p:attrName>
                                        </p:attrNameLst>
                                      </p:cBhvr>
                                      <p:to>
                                        <p:strVal val="visible"/>
                                      </p:to>
                                    </p:set>
                                    <p:animEffect transition="in" filter="wipe(down)">
                                      <p:cBhvr>
                                        <p:cTn id="17" dur="500"/>
                                        <p:tgtEl>
                                          <p:spTgt spid="153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380"/>
                                        </p:tgtEl>
                                        <p:attrNameLst>
                                          <p:attrName>style.visibility</p:attrName>
                                        </p:attrNameLst>
                                      </p:cBhvr>
                                      <p:to>
                                        <p:strVal val="visible"/>
                                      </p:to>
                                    </p:set>
                                    <p:animEffect transition="in" filter="wipe(down)">
                                      <p:cBhvr>
                                        <p:cTn id="22" dur="500"/>
                                        <p:tgtEl>
                                          <p:spTgt spid="1538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376"/>
                                        </p:tgtEl>
                                        <p:attrNameLst>
                                          <p:attrName>style.visibility</p:attrName>
                                        </p:attrNameLst>
                                      </p:cBhvr>
                                      <p:to>
                                        <p:strVal val="visible"/>
                                      </p:to>
                                    </p:set>
                                    <p:animEffect transition="in" filter="wipe(left)">
                                      <p:cBhvr>
                                        <p:cTn id="27" dur="1000"/>
                                        <p:tgtEl>
                                          <p:spTgt spid="1537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377"/>
                                        </p:tgtEl>
                                        <p:attrNameLst>
                                          <p:attrName>style.visibility</p:attrName>
                                        </p:attrNameLst>
                                      </p:cBhvr>
                                      <p:to>
                                        <p:strVal val="visible"/>
                                      </p:to>
                                    </p:set>
                                    <p:animEffect transition="in" filter="wipe(left)">
                                      <p:cBhvr>
                                        <p:cTn id="32" dur="1000"/>
                                        <p:tgtEl>
                                          <p:spTgt spid="1537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378"/>
                                        </p:tgtEl>
                                        <p:attrNameLst>
                                          <p:attrName>style.visibility</p:attrName>
                                        </p:attrNameLst>
                                      </p:cBhvr>
                                      <p:to>
                                        <p:strVal val="visible"/>
                                      </p:to>
                                    </p:set>
                                    <p:animEffect transition="in" filter="wipe(left)">
                                      <p:cBhvr>
                                        <p:cTn id="37" dur="1000"/>
                                        <p:tgtEl>
                                          <p:spTgt spid="15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animBg="1"/>
      <p:bldP spid="15376" grpId="0"/>
      <p:bldP spid="15377" grpId="0"/>
      <p:bldP spid="153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971550" y="1125538"/>
            <a:ext cx="716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3200">
                <a:latin typeface="黑体" pitchFamily="2" charset="-122"/>
                <a:ea typeface="黑体" pitchFamily="2" charset="-122"/>
              </a:rPr>
              <a:t>物体为什么会受到向上的浮力作用呢？</a:t>
            </a:r>
          </a:p>
        </p:txBody>
      </p:sp>
      <p:pic>
        <p:nvPicPr>
          <p:cNvPr id="7171" name="Picture 6" descr="T8-2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79613" y="1844675"/>
            <a:ext cx="4608512"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Line 15"/>
          <p:cNvSpPr>
            <a:spLocks noChangeShapeType="1"/>
          </p:cNvSpPr>
          <p:nvPr/>
        </p:nvSpPr>
        <p:spPr bwMode="auto">
          <a:xfrm flipV="1">
            <a:off x="7453313" y="2917825"/>
            <a:ext cx="0" cy="792163"/>
          </a:xfrm>
          <a:prstGeom prst="line">
            <a:avLst/>
          </a:prstGeom>
          <a:noFill/>
          <a:ln w="50800">
            <a:solidFill>
              <a:schemeClr val="tx1"/>
            </a:solidFill>
            <a:round/>
            <a:headEnd type="oval"/>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173" name="Text Box 16"/>
          <p:cNvSpPr txBox="1">
            <a:spLocks noChangeArrowheads="1"/>
          </p:cNvSpPr>
          <p:nvPr/>
        </p:nvSpPr>
        <p:spPr bwMode="auto">
          <a:xfrm>
            <a:off x="2747769" y="4868069"/>
            <a:ext cx="56896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2800" dirty="0">
                <a:latin typeface="黑体" pitchFamily="2" charset="-122"/>
                <a:ea typeface="黑体" pitchFamily="2" charset="-122"/>
              </a:rPr>
              <a:t>物体下表面受到的液体的压力大于上表面受到的液体的压力，液体作用在物体上的压力的合力向上。</a:t>
            </a:r>
          </a:p>
        </p:txBody>
      </p:sp>
      <p:sp>
        <p:nvSpPr>
          <p:cNvPr id="7174" name="Line 17"/>
          <p:cNvSpPr>
            <a:spLocks noChangeShapeType="1"/>
          </p:cNvSpPr>
          <p:nvPr/>
        </p:nvSpPr>
        <p:spPr bwMode="auto">
          <a:xfrm>
            <a:off x="7021513" y="3781425"/>
            <a:ext cx="0" cy="433388"/>
          </a:xfrm>
          <a:prstGeom prst="line">
            <a:avLst/>
          </a:prstGeom>
          <a:noFill/>
          <a:ln w="508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175" name="Line 18"/>
          <p:cNvSpPr>
            <a:spLocks noChangeShapeType="1"/>
          </p:cNvSpPr>
          <p:nvPr/>
        </p:nvSpPr>
        <p:spPr bwMode="auto">
          <a:xfrm flipV="1">
            <a:off x="7021513" y="2557463"/>
            <a:ext cx="0" cy="1223962"/>
          </a:xfrm>
          <a:prstGeom prst="line">
            <a:avLst/>
          </a:prstGeom>
          <a:noFill/>
          <a:ln w="50800">
            <a:solidFill>
              <a:schemeClr val="tx1"/>
            </a:solidFill>
            <a:round/>
            <a:headEnd type="oval"/>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176" name="Oval 19"/>
          <p:cNvSpPr>
            <a:spLocks noChangeArrowheads="1"/>
          </p:cNvSpPr>
          <p:nvPr/>
        </p:nvSpPr>
        <p:spPr bwMode="auto">
          <a:xfrm>
            <a:off x="6991350" y="3709988"/>
            <a:ext cx="71438" cy="730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endParaRPr lang="zh-CN" altLang="zh-CN"/>
          </a:p>
        </p:txBody>
      </p:sp>
      <p:sp>
        <p:nvSpPr>
          <p:cNvPr id="7177" name="Line 23"/>
          <p:cNvSpPr>
            <a:spLocks noChangeShapeType="1"/>
          </p:cNvSpPr>
          <p:nvPr/>
        </p:nvSpPr>
        <p:spPr bwMode="auto">
          <a:xfrm>
            <a:off x="2555875" y="4727575"/>
            <a:ext cx="0" cy="1797050"/>
          </a:xfrm>
          <a:prstGeom prst="line">
            <a:avLst/>
          </a:prstGeom>
          <a:noFill/>
          <a:ln w="50800" cmpd="tri">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7178" name="Text Box 24"/>
          <p:cNvSpPr txBox="1">
            <a:spLocks noChangeArrowheads="1"/>
          </p:cNvSpPr>
          <p:nvPr/>
        </p:nvSpPr>
        <p:spPr bwMode="auto">
          <a:xfrm>
            <a:off x="374650" y="4652963"/>
            <a:ext cx="21097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2800" dirty="0">
                <a:latin typeface="黑体" pitchFamily="2" charset="-122"/>
                <a:ea typeface="黑体" pitchFamily="2" charset="-122"/>
              </a:rPr>
              <a:t>提示</a:t>
            </a:r>
            <a:endParaRPr lang="zh-CN" altLang="en-US" sz="2800" dirty="0">
              <a:latin typeface="黑体" pitchFamily="2" charset="-122"/>
              <a:ea typeface="黑体" pitchFamily="2" charset="-122"/>
            </a:endParaRPr>
          </a:p>
          <a:p>
            <a:r>
              <a:rPr lang="zh-CN" altLang="en-US" sz="2800" dirty="0">
                <a:latin typeface="黑体" pitchFamily="2" charset="-122"/>
                <a:ea typeface="黑体" pitchFamily="2" charset="-122"/>
              </a:rPr>
              <a:t>液体内部压强随深度增加而增加。</a:t>
            </a:r>
          </a:p>
        </p:txBody>
      </p:sp>
      <p:sp>
        <p:nvSpPr>
          <p:cNvPr id="21" name="标题 1"/>
          <p:cNvSpPr txBox="1"/>
          <p:nvPr/>
        </p:nvSpPr>
        <p:spPr>
          <a:xfrm>
            <a:off x="468313" y="476250"/>
            <a:ext cx="8229600" cy="1143000"/>
          </a:xfrm>
          <a:prstGeom prst="rect">
            <a:avLst/>
          </a:prstGeom>
        </p:spPr>
        <p:txBody>
          <a:bodyPr/>
          <a:lstStyle/>
          <a:p>
            <a:pPr fontAlgn="auto">
              <a:spcBef>
                <a:spcPts val="0"/>
              </a:spcBef>
              <a:spcAft>
                <a:spcPts val="0"/>
              </a:spcAft>
              <a:defRPr/>
            </a:pPr>
            <a:r>
              <a:rPr lang="zh-CN" altLang="en-US" sz="4000" dirty="0">
                <a:solidFill>
                  <a:srgbClr val="FF0000"/>
                </a:solidFill>
                <a:latin typeface="黑体" pitchFamily="2" charset="-122"/>
                <a:ea typeface="黑体" pitchFamily="2" charset="-122"/>
                <a:cs typeface="+mj-cs"/>
              </a:rPr>
              <a:t>实验探究</a:t>
            </a:r>
          </a:p>
        </p:txBody>
      </p:sp>
      <p:grpSp>
        <p:nvGrpSpPr>
          <p:cNvPr id="7180" name="组合 23"/>
          <p:cNvGrpSpPr/>
          <p:nvPr/>
        </p:nvGrpSpPr>
        <p:grpSpPr bwMode="auto">
          <a:xfrm>
            <a:off x="2266950" y="4149725"/>
            <a:ext cx="1296988" cy="460375"/>
            <a:chOff x="2267546" y="4149080"/>
            <a:chExt cx="1296540" cy="461665"/>
          </a:xfrm>
        </p:grpSpPr>
        <p:sp>
          <p:nvSpPr>
            <p:cNvPr id="7187" name="Text Box 7"/>
            <p:cNvSpPr txBox="1">
              <a:spLocks noChangeArrowheads="1"/>
            </p:cNvSpPr>
            <p:nvPr/>
          </p:nvSpPr>
          <p:spPr bwMode="auto">
            <a:xfrm>
              <a:off x="2267546" y="4149080"/>
              <a:ext cx="576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en-US" altLang="zh-CN" sz="2400" i="1">
                  <a:latin typeface="Times New Roman" pitchFamily="18" charset="0"/>
                  <a:ea typeface="黑体" pitchFamily="2" charset="-122"/>
                  <a:cs typeface="Times New Roman" pitchFamily="18" charset="0"/>
                </a:rPr>
                <a:t>F</a:t>
              </a:r>
              <a:r>
                <a:rPr lang="zh-CN" altLang="en-US" sz="2400" baseline="-25000">
                  <a:latin typeface="Times New Roman" pitchFamily="18" charset="0"/>
                  <a:ea typeface="黑体" pitchFamily="2" charset="-122"/>
                  <a:cs typeface="Times New Roman" pitchFamily="18" charset="0"/>
                </a:rPr>
                <a:t>左</a:t>
              </a:r>
              <a:endParaRPr lang="zh-CN" altLang="en-US" sz="2400">
                <a:latin typeface="Times New Roman" pitchFamily="18" charset="0"/>
                <a:ea typeface="黑体" pitchFamily="2" charset="-122"/>
                <a:cs typeface="Times New Roman" pitchFamily="18" charset="0"/>
              </a:endParaRPr>
            </a:p>
          </p:txBody>
        </p:sp>
        <p:sp>
          <p:nvSpPr>
            <p:cNvPr id="7188" name="Text Box 7"/>
            <p:cNvSpPr txBox="1">
              <a:spLocks noChangeArrowheads="1"/>
            </p:cNvSpPr>
            <p:nvPr/>
          </p:nvSpPr>
          <p:spPr bwMode="auto">
            <a:xfrm>
              <a:off x="2699594" y="4149080"/>
              <a:ext cx="576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en-US" altLang="zh-CN" sz="2400" i="1">
                  <a:latin typeface="Times New Roman" pitchFamily="18" charset="0"/>
                  <a:ea typeface="黑体" pitchFamily="2" charset="-122"/>
                  <a:cs typeface="Times New Roman" pitchFamily="18" charset="0"/>
                </a:rPr>
                <a:t>=</a:t>
              </a:r>
              <a:endParaRPr lang="en-US" altLang="zh-CN" sz="2400">
                <a:latin typeface="Times New Roman" pitchFamily="18" charset="0"/>
                <a:ea typeface="黑体" pitchFamily="2" charset="-122"/>
                <a:cs typeface="Times New Roman" pitchFamily="18" charset="0"/>
              </a:endParaRPr>
            </a:p>
          </p:txBody>
        </p:sp>
        <p:sp>
          <p:nvSpPr>
            <p:cNvPr id="7189" name="Text Box 7"/>
            <p:cNvSpPr txBox="1">
              <a:spLocks noChangeArrowheads="1"/>
            </p:cNvSpPr>
            <p:nvPr/>
          </p:nvSpPr>
          <p:spPr bwMode="auto">
            <a:xfrm>
              <a:off x="2987824" y="4149080"/>
              <a:ext cx="576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en-US" altLang="zh-CN" sz="2400" i="1">
                  <a:latin typeface="Times New Roman" pitchFamily="18" charset="0"/>
                  <a:ea typeface="黑体" pitchFamily="2" charset="-122"/>
                  <a:cs typeface="Times New Roman" pitchFamily="18" charset="0"/>
                </a:rPr>
                <a:t>F</a:t>
              </a:r>
              <a:r>
                <a:rPr lang="zh-CN" altLang="en-US" sz="2400" baseline="-25000">
                  <a:latin typeface="Times New Roman" pitchFamily="18" charset="0"/>
                  <a:ea typeface="黑体" pitchFamily="2" charset="-122"/>
                  <a:cs typeface="Times New Roman" pitchFamily="18" charset="0"/>
                </a:rPr>
                <a:t>右</a:t>
              </a:r>
            </a:p>
          </p:txBody>
        </p:sp>
      </p:grpSp>
      <p:sp>
        <p:nvSpPr>
          <p:cNvPr id="7181" name="Text Box 7"/>
          <p:cNvSpPr txBox="1">
            <a:spLocks noChangeArrowheads="1"/>
          </p:cNvSpPr>
          <p:nvPr/>
        </p:nvSpPr>
        <p:spPr bwMode="auto">
          <a:xfrm>
            <a:off x="5076825" y="4149725"/>
            <a:ext cx="576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en-US" altLang="zh-CN" sz="2400" i="1">
                <a:latin typeface="Times New Roman" pitchFamily="18" charset="0"/>
                <a:ea typeface="黑体" pitchFamily="2" charset="-122"/>
                <a:cs typeface="Times New Roman" pitchFamily="18" charset="0"/>
              </a:rPr>
              <a:t>F</a:t>
            </a:r>
            <a:r>
              <a:rPr lang="zh-CN" altLang="en-US" sz="2400" baseline="-25000">
                <a:latin typeface="Times New Roman" pitchFamily="18" charset="0"/>
                <a:ea typeface="黑体" pitchFamily="2" charset="-122"/>
                <a:cs typeface="Times New Roman" pitchFamily="18" charset="0"/>
              </a:rPr>
              <a:t>下</a:t>
            </a:r>
          </a:p>
        </p:txBody>
      </p:sp>
      <p:sp>
        <p:nvSpPr>
          <p:cNvPr id="7182" name="Text Box 7"/>
          <p:cNvSpPr txBox="1">
            <a:spLocks noChangeArrowheads="1"/>
          </p:cNvSpPr>
          <p:nvPr/>
        </p:nvSpPr>
        <p:spPr bwMode="auto">
          <a:xfrm>
            <a:off x="5508625" y="4149725"/>
            <a:ext cx="576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en-US" altLang="zh-CN" sz="2400">
                <a:latin typeface="Times New Roman" pitchFamily="18" charset="0"/>
                <a:ea typeface="黑体" pitchFamily="2" charset="-122"/>
                <a:cs typeface="Times New Roman" pitchFamily="18" charset="0"/>
              </a:rPr>
              <a:t>&gt;</a:t>
            </a:r>
          </a:p>
        </p:txBody>
      </p:sp>
      <p:sp>
        <p:nvSpPr>
          <p:cNvPr id="7183" name="Text Box 7"/>
          <p:cNvSpPr txBox="1">
            <a:spLocks noChangeArrowheads="1"/>
          </p:cNvSpPr>
          <p:nvPr/>
        </p:nvSpPr>
        <p:spPr bwMode="auto">
          <a:xfrm>
            <a:off x="5795963" y="4149725"/>
            <a:ext cx="5762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en-US" altLang="zh-CN" sz="2400" i="1">
                <a:latin typeface="Times New Roman" pitchFamily="18" charset="0"/>
                <a:ea typeface="黑体" pitchFamily="2" charset="-122"/>
                <a:cs typeface="Times New Roman" pitchFamily="18" charset="0"/>
              </a:rPr>
              <a:t>F</a:t>
            </a:r>
            <a:r>
              <a:rPr lang="zh-CN" altLang="en-US" sz="2400" baseline="-25000">
                <a:latin typeface="Times New Roman" pitchFamily="18" charset="0"/>
                <a:ea typeface="黑体" pitchFamily="2" charset="-122"/>
                <a:cs typeface="Times New Roman" pitchFamily="18" charset="0"/>
              </a:rPr>
              <a:t>上</a:t>
            </a:r>
          </a:p>
        </p:txBody>
      </p:sp>
      <p:sp>
        <p:nvSpPr>
          <p:cNvPr id="7184" name="Text Box 7"/>
          <p:cNvSpPr txBox="1">
            <a:spLocks noChangeArrowheads="1"/>
          </p:cNvSpPr>
          <p:nvPr/>
        </p:nvSpPr>
        <p:spPr bwMode="auto">
          <a:xfrm>
            <a:off x="6732588" y="4221163"/>
            <a:ext cx="576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en-US" altLang="zh-CN" sz="2400" i="1">
                <a:latin typeface="Times New Roman" pitchFamily="18" charset="0"/>
                <a:ea typeface="黑体" pitchFamily="2" charset="-122"/>
                <a:cs typeface="Times New Roman" pitchFamily="18" charset="0"/>
              </a:rPr>
              <a:t>F</a:t>
            </a:r>
            <a:r>
              <a:rPr lang="zh-CN" altLang="en-US" sz="2400" baseline="-25000">
                <a:latin typeface="Times New Roman" pitchFamily="18" charset="0"/>
                <a:ea typeface="黑体" pitchFamily="2" charset="-122"/>
                <a:cs typeface="Times New Roman" pitchFamily="18" charset="0"/>
              </a:rPr>
              <a:t>上</a:t>
            </a:r>
          </a:p>
        </p:txBody>
      </p:sp>
      <p:sp>
        <p:nvSpPr>
          <p:cNvPr id="7185" name="Text Box 7"/>
          <p:cNvSpPr txBox="1">
            <a:spLocks noChangeArrowheads="1"/>
          </p:cNvSpPr>
          <p:nvPr/>
        </p:nvSpPr>
        <p:spPr bwMode="auto">
          <a:xfrm>
            <a:off x="6732588" y="2060575"/>
            <a:ext cx="576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en-US" altLang="zh-CN" sz="2400" i="1">
                <a:latin typeface="Times New Roman" pitchFamily="18" charset="0"/>
                <a:ea typeface="黑体" pitchFamily="2" charset="-122"/>
                <a:cs typeface="Times New Roman" pitchFamily="18" charset="0"/>
              </a:rPr>
              <a:t>F</a:t>
            </a:r>
            <a:r>
              <a:rPr lang="zh-CN" altLang="en-US" sz="2400" baseline="-25000">
                <a:latin typeface="Times New Roman" pitchFamily="18" charset="0"/>
                <a:ea typeface="黑体" pitchFamily="2" charset="-122"/>
                <a:cs typeface="Times New Roman" pitchFamily="18" charset="0"/>
              </a:rPr>
              <a:t>下</a:t>
            </a:r>
          </a:p>
        </p:txBody>
      </p:sp>
      <p:sp>
        <p:nvSpPr>
          <p:cNvPr id="7186" name="Text Box 7"/>
          <p:cNvSpPr txBox="1">
            <a:spLocks noChangeArrowheads="1"/>
          </p:cNvSpPr>
          <p:nvPr/>
        </p:nvSpPr>
        <p:spPr bwMode="auto">
          <a:xfrm>
            <a:off x="7164388" y="2420938"/>
            <a:ext cx="576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en-US" altLang="zh-CN" sz="2400" i="1">
                <a:latin typeface="Times New Roman" pitchFamily="18" charset="0"/>
                <a:ea typeface="黑体" pitchFamily="2" charset="-122"/>
                <a:cs typeface="Times New Roman" pitchFamily="18" charset="0"/>
              </a:rPr>
              <a:t>F</a:t>
            </a:r>
            <a:r>
              <a:rPr lang="zh-CN" altLang="en-US" sz="2400" baseline="-25000">
                <a:latin typeface="Times New Roman" pitchFamily="18" charset="0"/>
                <a:ea typeface="黑体" pitchFamily="2" charset="-122"/>
                <a:cs typeface="Times New Roman" pitchFamily="18" charset="0"/>
              </a:rPr>
              <a:t>合</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2208</Words>
  <Application>Kingsoft Office WPP</Application>
  <PresentationFormat>全屏显示(4:3)</PresentationFormat>
  <Paragraphs>299</Paragraphs>
  <Slides>28</Slides>
  <Notes>27</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默认设计模板</vt:lpstr>
      <vt:lpstr>PowerPoint 演示文稿</vt:lpstr>
      <vt:lpstr>PowerPoint 演示文稿</vt:lpstr>
      <vt:lpstr>PowerPoint 演示文稿</vt:lpstr>
      <vt:lpstr>PowerPoint 演示文稿</vt:lpstr>
      <vt:lpstr>第五节   学生实验：探究——影响浮力大小的因素</vt:lpstr>
      <vt:lpstr>PowerPoint 演示文稿</vt:lpstr>
      <vt:lpstr>探究—浸没在液体中的物体是否受浮力</vt:lpstr>
      <vt:lpstr>PowerPoint 演示文稿</vt:lpstr>
      <vt:lpstr>PowerPoint 演示文稿</vt:lpstr>
      <vt:lpstr>一、浮力</vt:lpstr>
      <vt:lpstr>PowerPoint 演示文稿</vt:lpstr>
      <vt:lpstr>PowerPoint 演示文稿</vt:lpstr>
      <vt:lpstr>实验探究：影响浮力大小的因素</vt:lpstr>
      <vt:lpstr>PowerPoint 演示文稿</vt:lpstr>
      <vt:lpstr>PowerPoint 演示文稿</vt:lpstr>
      <vt:lpstr>PowerPoint 演示文稿</vt:lpstr>
      <vt:lpstr>PowerPoint 演示文稿</vt:lpstr>
      <vt:lpstr>PowerPoint 演示文稿</vt:lpstr>
      <vt:lpstr>结论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czz</dc:creator>
  <cp:lastModifiedBy>lenovo</cp:lastModifiedBy>
  <cp:revision>485</cp:revision>
  <dcterms:created xsi:type="dcterms:W3CDTF">2014-02-21T00:59:00Z</dcterms:created>
  <dcterms:modified xsi:type="dcterms:W3CDTF">2018-03-25T00:56:59Z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