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56" r:id="rId2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06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0136E2-393B-4485-9CC9-143CFEC780A5}" type="datetimeFigureOut">
              <a:rPr lang="zh-CN" altLang="en-US" smtClean="0"/>
              <a:t>2018/8/4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4277DD-D3F8-4DA0-BA79-D469B8DC713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1" hangingPunct="1"/>
            <a:fld id="{9A0DB2DC-4C9A-4742-B13C-FB6460FD3503}" type="slidenum">
              <a:rPr lang="en-US" altLang="zh-CN" sz="1200" b="0" dirty="0"/>
              <a:pPr lvl="0" algn="r" eaLnBrk="1" hangingPunct="1"/>
              <a:t>9</a:t>
            </a:fld>
            <a:endParaRPr lang="en-US" altLang="zh-CN" sz="1200" b="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01393.MTS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6" descr="１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38" y="3878263"/>
            <a:ext cx="3273425" cy="281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1" name="Picture 2" descr="165518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988" y="188913"/>
            <a:ext cx="3279775" cy="35099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52" name="WordArt 5"/>
          <p:cNvSpPr>
            <a:spLocks noTextEdit="1"/>
          </p:cNvSpPr>
          <p:nvPr/>
        </p:nvSpPr>
        <p:spPr>
          <a:xfrm>
            <a:off x="3700463" y="606425"/>
            <a:ext cx="4905375" cy="2106613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5000"/>
              </a:avLst>
            </a:prstTxWarp>
            <a:normAutofit/>
          </a:bodyPr>
          <a:lstStyle/>
          <a:p>
            <a:pPr algn="ctr"/>
            <a:r>
              <a:rPr lang="zh-CN" altLang="en-US" sz="3600" b="1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平面镜成像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3"/>
          <p:cNvSpPr txBox="1"/>
          <p:nvPr/>
        </p:nvSpPr>
        <p:spPr>
          <a:xfrm>
            <a:off x="1122363" y="1314450"/>
            <a:ext cx="7010400" cy="108108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95791" tIns="47895" rIns="95791" bIns="47895">
            <a:spAutoFit/>
          </a:bodyPr>
          <a:lstStyle/>
          <a:p>
            <a:pPr defTabSz="958850" eaLnBrk="0" hangingPunct="0"/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实像：既可以用眼睛观察，又可以呈现在白纸（光屏）上。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1109663" y="3068638"/>
            <a:ext cx="7010400" cy="108108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95791" tIns="47895" rIns="95791" bIns="47895">
            <a:spAutoFit/>
          </a:bodyPr>
          <a:lstStyle/>
          <a:p>
            <a:pPr defTabSz="958850" eaLnBrk="0" hangingPunct="0"/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虚像：只能用眼睛观察，不能用白纸（光屏）接收。</a:t>
            </a:r>
          </a:p>
        </p:txBody>
      </p:sp>
      <p:sp>
        <p:nvSpPr>
          <p:cNvPr id="24" name="矩形 11"/>
          <p:cNvSpPr/>
          <p:nvPr/>
        </p:nvSpPr>
        <p:spPr>
          <a:xfrm>
            <a:off x="2738438" y="4554538"/>
            <a:ext cx="5976937" cy="769937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4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物体在平面镜中成虚像。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4150" y="5165725"/>
            <a:ext cx="2133600" cy="15700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3"/>
          <p:cNvSpPr>
            <a:spLocks noTextEdit="1"/>
          </p:cNvSpPr>
          <p:nvPr/>
        </p:nvSpPr>
        <p:spPr>
          <a:xfrm>
            <a:off x="1204913" y="549275"/>
            <a:ext cx="6264275" cy="1371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200" b="1">
                <a:solidFill>
                  <a:srgbClr val="00006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像有多大？</a:t>
            </a:r>
          </a:p>
        </p:txBody>
      </p:sp>
      <p:pic>
        <p:nvPicPr>
          <p:cNvPr id="12291" name="Picture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22400" y="2484438"/>
            <a:ext cx="5259388" cy="391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3315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记录表格： </a:t>
            </a:r>
          </a:p>
        </p:txBody>
      </p:sp>
      <p:sp>
        <p:nvSpPr>
          <p:cNvPr id="13316" name="TextBox 7"/>
          <p:cNvSpPr txBox="1"/>
          <p:nvPr/>
        </p:nvSpPr>
        <p:spPr>
          <a:xfrm>
            <a:off x="3200400" y="152400"/>
            <a:ext cx="5715000" cy="1077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探究物体在平面镜中所成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04800" y="3124200"/>
          <a:ext cx="8534400" cy="1219200"/>
        </p:xfrm>
        <a:graphic>
          <a:graphicData uri="http://schemas.openxmlformats.org/drawingml/2006/table">
            <a:tbl>
              <a:tblPr/>
              <a:tblGrid>
                <a:gridCol w="6535350"/>
                <a:gridCol w="1008450"/>
                <a:gridCol w="990600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4339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分析论证： </a:t>
            </a:r>
          </a:p>
        </p:txBody>
      </p:sp>
      <p:sp>
        <p:nvSpPr>
          <p:cNvPr id="14340" name="TextBox 7"/>
          <p:cNvSpPr txBox="1"/>
          <p:nvPr/>
        </p:nvSpPr>
        <p:spPr>
          <a:xfrm>
            <a:off x="3200400" y="152400"/>
            <a:ext cx="5715000" cy="1077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探究物体在平面镜中所成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04800" y="3124200"/>
          <a:ext cx="8534400" cy="1219200"/>
        </p:xfrm>
        <a:graphic>
          <a:graphicData uri="http://schemas.openxmlformats.org/drawingml/2006/table">
            <a:tbl>
              <a:tblPr/>
              <a:tblGrid>
                <a:gridCol w="6535350"/>
                <a:gridCol w="1008450"/>
                <a:gridCol w="990600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物体大小（玻璃板前塑料块的个数）</a:t>
                      </a:r>
                      <a:r>
                        <a:rPr lang="en-US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像的大小（玻璃板后塑料块的个数）</a:t>
                      </a:r>
                      <a:r>
                        <a:rPr lang="en-US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09600" y="2514600"/>
            <a:ext cx="79248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结论：物体在平面镜中所成像的大小与物体大小有关。</a:t>
            </a:r>
          </a:p>
        </p:txBody>
      </p:sp>
      <p:sp>
        <p:nvSpPr>
          <p:cNvPr id="15363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4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得出结论： </a:t>
            </a:r>
          </a:p>
        </p:txBody>
      </p:sp>
      <p:sp>
        <p:nvSpPr>
          <p:cNvPr id="15365" name="TextBox 7"/>
          <p:cNvSpPr txBox="1"/>
          <p:nvPr/>
        </p:nvSpPr>
        <p:spPr>
          <a:xfrm>
            <a:off x="3200400" y="152400"/>
            <a:ext cx="5715000" cy="1077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探究物体在平面镜中所成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/>
          <p:nvPr/>
        </p:nvSpPr>
        <p:spPr>
          <a:xfrm>
            <a:off x="341313" y="1898650"/>
            <a:ext cx="7696200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探究二：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关系</a:t>
            </a:r>
          </a:p>
        </p:txBody>
      </p:sp>
      <p:sp>
        <p:nvSpPr>
          <p:cNvPr id="16387" name="TextBox 3"/>
          <p:cNvSpPr txBox="1"/>
          <p:nvPr/>
        </p:nvSpPr>
        <p:spPr>
          <a:xfrm>
            <a:off x="341313" y="638175"/>
            <a:ext cx="8505825" cy="6461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探究一：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11"/>
          <p:cNvSpPr txBox="1"/>
          <p:nvPr/>
        </p:nvSpPr>
        <p:spPr>
          <a:xfrm>
            <a:off x="6858000" y="37480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物</a:t>
            </a:r>
          </a:p>
        </p:txBody>
      </p:sp>
      <p:sp>
        <p:nvSpPr>
          <p:cNvPr id="17411" name="Text Box 12"/>
          <p:cNvSpPr txBox="1"/>
          <p:nvPr/>
        </p:nvSpPr>
        <p:spPr>
          <a:xfrm>
            <a:off x="6172200" y="31384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像</a:t>
            </a:r>
          </a:p>
        </p:txBody>
      </p:sp>
      <p:sp>
        <p:nvSpPr>
          <p:cNvPr id="17412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7413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分析论证： 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762000" y="2895600"/>
          <a:ext cx="7543800" cy="2235200"/>
        </p:xfrm>
        <a:graphic>
          <a:graphicData uri="http://schemas.openxmlformats.org/drawingml/2006/table">
            <a:tbl>
              <a:tblPr/>
              <a:tblGrid>
                <a:gridCol w="3352800"/>
                <a:gridCol w="1047750"/>
                <a:gridCol w="1047750"/>
                <a:gridCol w="1047750"/>
                <a:gridCol w="1047750"/>
              </a:tblGrid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物体大小（玻璃板前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塑料块的个数）</a:t>
                      </a:r>
                      <a:r>
                        <a:rPr lang="en-US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像的大小（玻璃板后</a:t>
                      </a: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28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塑料块的个数）</a:t>
                      </a:r>
                      <a:r>
                        <a:rPr lang="en-US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</a:t>
                      </a:r>
                      <a:r>
                        <a:rPr lang="zh-CN" altLang="en-US" sz="28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个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17434" name="TextBox 9"/>
          <p:cNvSpPr txBox="1"/>
          <p:nvPr/>
        </p:nvSpPr>
        <p:spPr>
          <a:xfrm>
            <a:off x="3276600" y="152400"/>
            <a:ext cx="5638800" cy="1077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物体大小的关系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8200" y="2667000"/>
            <a:ext cx="7620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结论：物体在平面镜中所成像的大小与物体大小相等。</a:t>
            </a:r>
          </a:p>
        </p:txBody>
      </p:sp>
      <p:sp>
        <p:nvSpPr>
          <p:cNvPr id="18435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8436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得出结论： </a:t>
            </a:r>
          </a:p>
        </p:txBody>
      </p:sp>
      <p:sp>
        <p:nvSpPr>
          <p:cNvPr id="18437" name="TextBox 7"/>
          <p:cNvSpPr txBox="1"/>
          <p:nvPr/>
        </p:nvSpPr>
        <p:spPr>
          <a:xfrm>
            <a:off x="3276600" y="152400"/>
            <a:ext cx="5638800" cy="1077913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838200" y="2667000"/>
            <a:ext cx="7620000" cy="1570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结论：物体在平面镜中所成像的大小与物体大小相等。</a:t>
            </a:r>
          </a:p>
        </p:txBody>
      </p:sp>
      <p:sp>
        <p:nvSpPr>
          <p:cNvPr id="19459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9460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得出结论： </a:t>
            </a:r>
          </a:p>
        </p:txBody>
      </p:sp>
      <p:sp>
        <p:nvSpPr>
          <p:cNvPr id="19461" name="TextBox 7"/>
          <p:cNvSpPr txBox="1"/>
          <p:nvPr/>
        </p:nvSpPr>
        <p:spPr>
          <a:xfrm>
            <a:off x="3276600" y="228600"/>
            <a:ext cx="5638800" cy="107791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物体大小的关系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3"/>
          <p:cNvSpPr txBox="1"/>
          <p:nvPr/>
        </p:nvSpPr>
        <p:spPr>
          <a:xfrm>
            <a:off x="341313" y="274638"/>
            <a:ext cx="8101012" cy="120015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探究三：物体在平面镜中所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物体到平面镜的距离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  <p:sp>
        <p:nvSpPr>
          <p:cNvPr id="20483" name="TextBox 13"/>
          <p:cNvSpPr txBox="1"/>
          <p:nvPr/>
        </p:nvSpPr>
        <p:spPr>
          <a:xfrm>
            <a:off x="696913" y="2205038"/>
            <a:ext cx="46370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改变什么</a:t>
            </a:r>
            <a:endParaRPr lang="en-US" altLang="zh-CN" sz="36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__________________</a:t>
            </a:r>
          </a:p>
        </p:txBody>
      </p:sp>
      <p:sp>
        <p:nvSpPr>
          <p:cNvPr id="20484" name="TextBox 14"/>
          <p:cNvSpPr txBox="1"/>
          <p:nvPr/>
        </p:nvSpPr>
        <p:spPr>
          <a:xfrm>
            <a:off x="704850" y="3535363"/>
            <a:ext cx="4038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观察什么</a:t>
            </a:r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5" name="TextBox 15"/>
          <p:cNvSpPr txBox="1"/>
          <p:nvPr/>
        </p:nvSpPr>
        <p:spPr>
          <a:xfrm>
            <a:off x="768350" y="4778375"/>
            <a:ext cx="4800600" cy="584200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控制什么</a:t>
            </a:r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20486" name="TextBox 16"/>
          <p:cNvSpPr txBox="1"/>
          <p:nvPr/>
        </p:nvSpPr>
        <p:spPr>
          <a:xfrm>
            <a:off x="5562600" y="2133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如何改变？</a:t>
            </a:r>
          </a:p>
        </p:txBody>
      </p:sp>
      <p:sp>
        <p:nvSpPr>
          <p:cNvPr id="20487" name="TextBox 17"/>
          <p:cNvSpPr txBox="1"/>
          <p:nvPr/>
        </p:nvSpPr>
        <p:spPr>
          <a:xfrm>
            <a:off x="5562600" y="2692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20488" name="TextBox 18"/>
          <p:cNvSpPr txBox="1"/>
          <p:nvPr/>
        </p:nvSpPr>
        <p:spPr>
          <a:xfrm>
            <a:off x="5562600" y="3581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20489" name="TextBox 19"/>
          <p:cNvSpPr txBox="1"/>
          <p:nvPr/>
        </p:nvSpPr>
        <p:spPr>
          <a:xfrm>
            <a:off x="5562600" y="4800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如何控制？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724150" y="4645025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7263" y="4024313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00088" y="2794000"/>
            <a:ext cx="4038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物体到平面镜的距离</a:t>
            </a:r>
          </a:p>
        </p:txBody>
      </p:sp>
      <p:sp>
        <p:nvSpPr>
          <p:cNvPr id="20493" name="矩形 1"/>
          <p:cNvSpPr/>
          <p:nvPr/>
        </p:nvSpPr>
        <p:spPr>
          <a:xfrm>
            <a:off x="341313" y="1609725"/>
            <a:ext cx="32734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设计问题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】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85825" y="4149725"/>
            <a:ext cx="6840538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4400" dirty="0">
                <a:solidFill>
                  <a:schemeClr val="tx2"/>
                </a:solidFill>
                <a:latin typeface="Times New Roman" panose="02020603050405020304" pitchFamily="18" charset="0"/>
              </a:rPr>
              <a:t>     </a:t>
            </a:r>
            <a:r>
              <a:rPr lang="zh-CN" altLang="zh-CN" sz="4400" dirty="0">
                <a:solidFill>
                  <a:schemeClr val="tx2"/>
                </a:solidFill>
                <a:latin typeface="Times New Roman" panose="02020603050405020304" pitchFamily="18" charset="0"/>
              </a:rPr>
              <a:t>设计实验</a:t>
            </a:r>
            <a:r>
              <a:rPr lang="zh-CN" altLang="en-US" sz="4400" dirty="0">
                <a:solidFill>
                  <a:schemeClr val="tx2"/>
                </a:solidFill>
                <a:latin typeface="Times New Roman" panose="02020603050405020304" pitchFamily="18" charset="0"/>
              </a:rPr>
              <a:t>，探究平面镜成像时，像与物的关系。</a:t>
            </a:r>
            <a:endParaRPr lang="en-US" altLang="zh-CN" sz="44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075" name="矩形 2"/>
          <p:cNvSpPr/>
          <p:nvPr/>
        </p:nvSpPr>
        <p:spPr>
          <a:xfrm>
            <a:off x="566738" y="1420813"/>
            <a:ext cx="2967037" cy="9223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5400" dirty="0">
                <a:solidFill>
                  <a:srgbClr val="FF0000"/>
                </a:solidFill>
                <a:latin typeface="Times New Roman" panose="02020603050405020304" pitchFamily="18" charset="0"/>
              </a:rPr>
              <a:t>学习目标</a:t>
            </a:r>
          </a:p>
        </p:txBody>
      </p:sp>
      <p:pic>
        <p:nvPicPr>
          <p:cNvPr id="3076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84625" y="200025"/>
            <a:ext cx="4797425" cy="3408363"/>
          </a:xfrm>
          <a:prstGeom prst="rect">
            <a:avLst/>
          </a:prstGeom>
          <a:noFill/>
          <a:ln w="38100" cap="flat" cmpd="sng">
            <a:solidFill>
              <a:srgbClr val="FF00FF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11"/>
          <p:cNvSpPr txBox="1"/>
          <p:nvPr/>
        </p:nvSpPr>
        <p:spPr>
          <a:xfrm>
            <a:off x="6858000" y="37480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物</a:t>
            </a:r>
          </a:p>
        </p:txBody>
      </p:sp>
      <p:sp>
        <p:nvSpPr>
          <p:cNvPr id="21507" name="Text Box 12"/>
          <p:cNvSpPr txBox="1"/>
          <p:nvPr/>
        </p:nvSpPr>
        <p:spPr>
          <a:xfrm>
            <a:off x="6172200" y="313848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FFFF"/>
                </a:solidFill>
                <a:latin typeface="Times New Roman" panose="02020603050405020304" pitchFamily="18" charset="0"/>
                <a:ea typeface="楷体_GB2312" pitchFamily="49" charset="-122"/>
              </a:rPr>
              <a:t>像</a:t>
            </a:r>
          </a:p>
        </p:txBody>
      </p:sp>
      <p:sp>
        <p:nvSpPr>
          <p:cNvPr id="21508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1509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记录表格： 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685800" y="2514600"/>
          <a:ext cx="7924800" cy="2235200"/>
        </p:xfrm>
        <a:graphic>
          <a:graphicData uri="http://schemas.openxmlformats.org/drawingml/2006/table">
            <a:tbl>
              <a:tblPr/>
              <a:tblGrid>
                <a:gridCol w="4191000"/>
                <a:gridCol w="1905000"/>
                <a:gridCol w="1828800"/>
              </a:tblGrid>
              <a:tr h="1026653">
                <a:tc>
                  <a:txBody>
                    <a:bodyPr/>
                    <a:lstStyle/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物（玻璃板前塑料块）</a:t>
                      </a: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到玻璃板的距离</a:t>
                      </a:r>
                      <a:r>
                        <a:rPr lang="en-US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/cm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b="1" kern="1200" dirty="0" smtClean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1261"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像的大小（玻璃板后</a:t>
                      </a: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en-US" altLang="zh-CN" sz="3200" b="1" kern="1200" dirty="0" smtClean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  <a:p>
                      <a:pPr algn="l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塑料块的个数）</a:t>
                      </a:r>
                      <a:r>
                        <a:rPr lang="en-US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/</a:t>
                      </a:r>
                      <a:r>
                        <a:rPr lang="zh-CN" altLang="en-US" sz="3200" b="1" kern="1200" dirty="0" smtClean="0">
                          <a:solidFill>
                            <a:schemeClr val="tx1"/>
                          </a:solidFill>
                          <a:latin typeface="Franklin Gothic Medium" panose="020B0603020102020204" pitchFamily="34" charset="0"/>
                          <a:ea typeface="黑体" panose="02010609060101010101" pitchFamily="49" charset="-122"/>
                          <a:cs typeface="+mn-cs"/>
                        </a:rPr>
                        <a:t>个</a:t>
                      </a:r>
                      <a:endParaRPr lang="zh-CN" altLang="en-US" sz="3200" b="1" kern="1200" dirty="0">
                        <a:solidFill>
                          <a:schemeClr val="tx1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00"/>
                        </a:lnSpc>
                        <a:spcAft>
                          <a:spcPts val="0"/>
                        </a:spcAft>
                      </a:pPr>
                      <a:endParaRPr lang="zh-CN" altLang="en-US" sz="3200" b="1" kern="1200" dirty="0">
                        <a:solidFill>
                          <a:srgbClr val="000066"/>
                        </a:solidFill>
                        <a:latin typeface="Franklin Gothic Medium" panose="020B0603020102020204" pitchFamily="34" charset="0"/>
                        <a:ea typeface="黑体" panose="02010609060101010101" pitchFamily="49" charset="-122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1524" name="TextBox 7"/>
          <p:cNvSpPr txBox="1"/>
          <p:nvPr/>
        </p:nvSpPr>
        <p:spPr>
          <a:xfrm>
            <a:off x="3200400" y="30163"/>
            <a:ext cx="5638800" cy="157003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物体到平面镜的距离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5800" y="2514600"/>
            <a:ext cx="784860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结论：物体在平面镜中所成像的大小与物体到平面镜的距离无关。</a:t>
            </a:r>
          </a:p>
        </p:txBody>
      </p:sp>
      <p:sp>
        <p:nvSpPr>
          <p:cNvPr id="22531" name="AutoShape 8"/>
          <p:cNvSpPr/>
          <p:nvPr/>
        </p:nvSpPr>
        <p:spPr>
          <a:xfrm>
            <a:off x="74613" y="76200"/>
            <a:ext cx="3086100" cy="1143000"/>
          </a:xfrm>
          <a:prstGeom prst="roundRect">
            <a:avLst>
              <a:gd name="adj" fmla="val 22472"/>
            </a:avLst>
          </a:prstGeom>
          <a:gradFill rotWithShape="1">
            <a:gsLst>
              <a:gs pos="0">
                <a:srgbClr val="002F00"/>
              </a:gs>
              <a:gs pos="50000">
                <a:srgbClr val="006600"/>
              </a:gs>
              <a:gs pos="100000">
                <a:srgbClr val="002F00"/>
              </a:gs>
            </a:gsLst>
            <a:lin ang="5400000" scaled="1"/>
            <a:tileRect/>
          </a:gradFill>
          <a:ln w="9525">
            <a:noFill/>
          </a:ln>
        </p:spPr>
        <p:txBody>
          <a:bodyPr wrap="none" anchor="ctr"/>
          <a:lstStyle/>
          <a:p>
            <a:endParaRPr lang="zh-CN" altLang="en-US" sz="4400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22532" name="Rectangle 5"/>
          <p:cNvSpPr/>
          <p:nvPr/>
        </p:nvSpPr>
        <p:spPr>
          <a:xfrm>
            <a:off x="152400" y="228600"/>
            <a:ext cx="3124200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得出结论： </a:t>
            </a:r>
          </a:p>
        </p:txBody>
      </p:sp>
      <p:sp>
        <p:nvSpPr>
          <p:cNvPr id="22533" name="TextBox 7"/>
          <p:cNvSpPr txBox="1"/>
          <p:nvPr/>
        </p:nvSpPr>
        <p:spPr>
          <a:xfrm>
            <a:off x="3200400" y="30163"/>
            <a:ext cx="5638800" cy="1570037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探究物体在平面镜中所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物体到平面镜的距离</a:t>
            </a:r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7721600" y="4194175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3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7721600" y="2347913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2756" name="Line 4"/>
          <p:cNvSpPr/>
          <p:nvPr/>
        </p:nvSpPr>
        <p:spPr>
          <a:xfrm flipV="1">
            <a:off x="1106488" y="2754313"/>
            <a:ext cx="6796087" cy="715962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1" name="Tree"/>
          <p:cNvSpPr>
            <a:spLocks noEditPoints="1" noChangeArrowheads="1"/>
          </p:cNvSpPr>
          <p:nvPr/>
        </p:nvSpPr>
        <p:spPr bwMode="auto">
          <a:xfrm>
            <a:off x="341313" y="1089025"/>
            <a:ext cx="1524000" cy="2362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1083898645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2758" name="Line 6"/>
          <p:cNvSpPr/>
          <p:nvPr/>
        </p:nvSpPr>
        <p:spPr>
          <a:xfrm>
            <a:off x="1106488" y="1089025"/>
            <a:ext cx="6840537" cy="1665288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59" name="AutoShape 7"/>
          <p:cNvSpPr/>
          <p:nvPr/>
        </p:nvSpPr>
        <p:spPr>
          <a:xfrm>
            <a:off x="5741988" y="1042988"/>
            <a:ext cx="1485900" cy="533400"/>
          </a:xfrm>
          <a:prstGeom prst="wedgeRoundRectCallout">
            <a:avLst>
              <a:gd name="adj1" fmla="val 35361"/>
              <a:gd name="adj2" fmla="val 25773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</a:rPr>
              <a:t>视角大</a:t>
            </a:r>
          </a:p>
        </p:txBody>
      </p:sp>
      <p:sp>
        <p:nvSpPr>
          <p:cNvPr id="202760" name="Line 8"/>
          <p:cNvSpPr/>
          <p:nvPr/>
        </p:nvSpPr>
        <p:spPr>
          <a:xfrm flipV="1">
            <a:off x="1106488" y="4598988"/>
            <a:ext cx="6796087" cy="53975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4585" name="Tree"/>
          <p:cNvSpPr>
            <a:spLocks noEditPoints="1" noChangeArrowheads="1"/>
          </p:cNvSpPr>
          <p:nvPr/>
        </p:nvSpPr>
        <p:spPr bwMode="auto">
          <a:xfrm>
            <a:off x="476250" y="3698875"/>
            <a:ext cx="1171575" cy="1439863"/>
          </a:xfrm>
          <a:custGeom>
            <a:avLst/>
            <a:gdLst>
              <a:gd name="T0" fmla="*/ 1723348695 w 21600"/>
              <a:gd name="T1" fmla="*/ 0 h 21600"/>
              <a:gd name="T2" fmla="*/ 984700055 w 21600"/>
              <a:gd name="T3" fmla="*/ 1866133775 h 21600"/>
              <a:gd name="T4" fmla="*/ 492429461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1866133775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2762" name="Line 10"/>
          <p:cNvSpPr/>
          <p:nvPr/>
        </p:nvSpPr>
        <p:spPr>
          <a:xfrm>
            <a:off x="1062038" y="3698875"/>
            <a:ext cx="6840537" cy="900113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2763" name="Text Box 11"/>
          <p:cNvSpPr txBox="1"/>
          <p:nvPr/>
        </p:nvSpPr>
        <p:spPr>
          <a:xfrm>
            <a:off x="1466850" y="466725"/>
            <a:ext cx="3398838" cy="519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66CC"/>
                </a:solidFill>
                <a:latin typeface="宋体" panose="02010600030101010101" pitchFamily="2" charset="-122"/>
              </a:rPr>
              <a:t>视角与物体大小有关</a:t>
            </a:r>
          </a:p>
        </p:txBody>
      </p:sp>
      <p:sp>
        <p:nvSpPr>
          <p:cNvPr id="202764" name="Arc 12"/>
          <p:cNvSpPr/>
          <p:nvPr/>
        </p:nvSpPr>
        <p:spPr>
          <a:xfrm rot="13683" flipH="1">
            <a:off x="6551613" y="2438400"/>
            <a:ext cx="88900" cy="449263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0">
                <a:pos x="88059205" y="0"/>
              </a:cxn>
              <a:cxn ang="0">
                <a:pos x="102247574" y="2147483647"/>
              </a:cxn>
              <a:cxn ang="0">
                <a:pos x="0" y="2147483647"/>
              </a:cxn>
            </a:cxnLst>
            <a:rect l="txL" t="txT" r="txR" b="txB"/>
            <a:pathLst>
              <a:path w="21600" h="42134" fill="none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lnTo>
                  <a:pt x="4401" y="0"/>
                </a:lnTo>
                <a:close/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765" name="Text Box 13"/>
          <p:cNvSpPr txBox="1"/>
          <p:nvPr/>
        </p:nvSpPr>
        <p:spPr>
          <a:xfrm>
            <a:off x="6507163" y="2393950"/>
            <a:ext cx="5842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 i="1" dirty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 dirty="0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2766" name="Arc 14"/>
          <p:cNvSpPr/>
          <p:nvPr/>
        </p:nvSpPr>
        <p:spPr>
          <a:xfrm rot="251695" flipH="1">
            <a:off x="6821488" y="4464050"/>
            <a:ext cx="44450" cy="225425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0">
                <a:pos x="687995" y="0"/>
              </a:cxn>
              <a:cxn ang="0">
                <a:pos x="798828" y="2147483647"/>
              </a:cxn>
              <a:cxn ang="0">
                <a:pos x="0" y="2147483647"/>
              </a:cxn>
            </a:cxnLst>
            <a:rect l="txL" t="txT" r="txR" b="txB"/>
            <a:pathLst>
              <a:path w="21600" h="42134" fill="none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lnTo>
                  <a:pt x="4401" y="0"/>
                </a:lnTo>
                <a:close/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2767" name="AutoShape 15"/>
          <p:cNvSpPr/>
          <p:nvPr/>
        </p:nvSpPr>
        <p:spPr>
          <a:xfrm>
            <a:off x="5697538" y="3248025"/>
            <a:ext cx="1350962" cy="495300"/>
          </a:xfrm>
          <a:prstGeom prst="wedgeRoundRectCallout">
            <a:avLst>
              <a:gd name="adj1" fmla="val 52116"/>
              <a:gd name="adj2" fmla="val 217306"/>
              <a:gd name="adj3" fmla="val 16667"/>
            </a:avLst>
          </a:prstGeom>
          <a:solidFill>
            <a:schemeClr val="bg1"/>
          </a:solidFill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FF3300"/>
                </a:solidFill>
                <a:latin typeface="宋体" panose="02010600030101010101" pitchFamily="2" charset="-122"/>
              </a:rPr>
              <a:t>视角小</a:t>
            </a:r>
          </a:p>
        </p:txBody>
      </p:sp>
      <p:sp>
        <p:nvSpPr>
          <p:cNvPr id="202768" name="Text Box 16"/>
          <p:cNvSpPr txBox="1"/>
          <p:nvPr/>
        </p:nvSpPr>
        <p:spPr>
          <a:xfrm>
            <a:off x="6237288" y="4238625"/>
            <a:ext cx="5842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 i="1" dirty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 dirty="0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2769" name="Text Box 17"/>
          <p:cNvSpPr txBox="1"/>
          <p:nvPr/>
        </p:nvSpPr>
        <p:spPr>
          <a:xfrm>
            <a:off x="1306513" y="5284788"/>
            <a:ext cx="6686550" cy="1158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>
                <a:latin typeface="宋体" panose="02010600030101010101" pitchFamily="2" charset="-122"/>
              </a:rPr>
              <a:t>    </a:t>
            </a:r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距离相等时，大物体的视角大，小物体的视角小。</a:t>
            </a:r>
          </a:p>
        </p:txBody>
      </p:sp>
      <p:pic>
        <p:nvPicPr>
          <p:cNvPr id="23570" name="Picture 9" descr="E:\李燃\教师教学用书\2012人教教师用书项目\ppt\物理\图标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3875" y="142875"/>
            <a:ext cx="882650" cy="731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9" grpId="0" animBg="1"/>
      <p:bldP spid="202763" grpId="0"/>
      <p:bldP spid="202765" grpId="0"/>
      <p:bldP spid="202767" grpId="0" animBg="1"/>
      <p:bldP spid="202768" grpId="0"/>
      <p:bldP spid="202769" grpId="0"/>
      <p:bldP spid="202769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8140700" y="4060825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9" name="Picture 3" descr="眼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438882">
            <a:off x="8128000" y="1922463"/>
            <a:ext cx="752475" cy="752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3780" name="Line 4"/>
          <p:cNvSpPr/>
          <p:nvPr/>
        </p:nvSpPr>
        <p:spPr>
          <a:xfrm flipV="1">
            <a:off x="1295400" y="2327275"/>
            <a:ext cx="7056438" cy="827088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5" name="Tree"/>
          <p:cNvSpPr>
            <a:spLocks noEditPoints="1" noChangeArrowheads="1"/>
          </p:cNvSpPr>
          <p:nvPr/>
        </p:nvSpPr>
        <p:spPr bwMode="auto">
          <a:xfrm>
            <a:off x="4225925" y="2979738"/>
            <a:ext cx="1350963" cy="2071688"/>
          </a:xfrm>
          <a:custGeom>
            <a:avLst/>
            <a:gdLst>
              <a:gd name="T0" fmla="*/ 2147483647 w 21600"/>
              <a:gd name="T1" fmla="*/ 0 h 21600"/>
              <a:gd name="T2" fmla="*/ 1509819674 w 21600"/>
              <a:gd name="T3" fmla="*/ 2147483647 h 21600"/>
              <a:gd name="T4" fmla="*/ 755033081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782" name="Line 6"/>
          <p:cNvSpPr/>
          <p:nvPr/>
        </p:nvSpPr>
        <p:spPr>
          <a:xfrm>
            <a:off x="1331913" y="1111250"/>
            <a:ext cx="6975475" cy="1216025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3" name="AutoShape 7"/>
          <p:cNvSpPr/>
          <p:nvPr/>
        </p:nvSpPr>
        <p:spPr>
          <a:xfrm>
            <a:off x="6507163" y="977900"/>
            <a:ext cx="1574800" cy="533400"/>
          </a:xfrm>
          <a:prstGeom prst="wedgeRoundRectCallout">
            <a:avLst>
              <a:gd name="adj1" fmla="val 29736"/>
              <a:gd name="adj2" fmla="val 205060"/>
              <a:gd name="adj3" fmla="val 16667"/>
            </a:avLst>
          </a:prstGeom>
          <a:noFill/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视角小</a:t>
            </a:r>
          </a:p>
        </p:txBody>
      </p:sp>
      <p:sp>
        <p:nvSpPr>
          <p:cNvPr id="203784" name="Line 8"/>
          <p:cNvSpPr/>
          <p:nvPr/>
        </p:nvSpPr>
        <p:spPr>
          <a:xfrm flipV="1">
            <a:off x="4945063" y="4510088"/>
            <a:ext cx="3392487" cy="53975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5609" name="Tree"/>
          <p:cNvSpPr>
            <a:spLocks noEditPoints="1" noChangeArrowheads="1"/>
          </p:cNvSpPr>
          <p:nvPr/>
        </p:nvSpPr>
        <p:spPr bwMode="auto">
          <a:xfrm>
            <a:off x="701675" y="1111250"/>
            <a:ext cx="1344613" cy="2047875"/>
          </a:xfrm>
          <a:custGeom>
            <a:avLst/>
            <a:gdLst>
              <a:gd name="T0" fmla="*/ 2147483647 w 21600"/>
              <a:gd name="T1" fmla="*/ 0 h 21600"/>
              <a:gd name="T2" fmla="*/ 1488626281 w 21600"/>
              <a:gd name="T3" fmla="*/ 2147483647 h 21600"/>
              <a:gd name="T4" fmla="*/ 744433284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lnTo>
                  <a:pt x="0" y="189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8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3786" name="Line 10"/>
          <p:cNvSpPr/>
          <p:nvPr/>
        </p:nvSpPr>
        <p:spPr>
          <a:xfrm>
            <a:off x="4900613" y="2979738"/>
            <a:ext cx="3419475" cy="1530350"/>
          </a:xfrm>
          <a:prstGeom prst="line">
            <a:avLst/>
          </a:prstGeom>
          <a:ln w="28575" cap="flat" cmpd="sng">
            <a:solidFill>
              <a:srgbClr val="0066CC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03787" name="Text Box 11"/>
          <p:cNvSpPr txBox="1"/>
          <p:nvPr/>
        </p:nvSpPr>
        <p:spPr>
          <a:xfrm>
            <a:off x="1692275" y="376238"/>
            <a:ext cx="3398838" cy="51911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0066CC"/>
                </a:solidFill>
                <a:latin typeface="宋体" panose="02010600030101010101" pitchFamily="2" charset="-122"/>
              </a:rPr>
              <a:t>视角与物体远近有关</a:t>
            </a:r>
          </a:p>
        </p:txBody>
      </p:sp>
      <p:sp>
        <p:nvSpPr>
          <p:cNvPr id="203788" name="Text Box 12"/>
          <p:cNvSpPr txBox="1"/>
          <p:nvPr/>
        </p:nvSpPr>
        <p:spPr>
          <a:xfrm>
            <a:off x="611188" y="5454650"/>
            <a:ext cx="8235950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宋体" panose="02010600030101010101" pitchFamily="2" charset="-122"/>
              </a:rPr>
              <a:t>    物体大小一定时，看近处的物体，视角大，远处的物体视角小。</a:t>
            </a:r>
          </a:p>
        </p:txBody>
      </p:sp>
      <p:sp>
        <p:nvSpPr>
          <p:cNvPr id="203789" name="AutoShape 13"/>
          <p:cNvSpPr/>
          <p:nvPr/>
        </p:nvSpPr>
        <p:spPr>
          <a:xfrm>
            <a:off x="6610350" y="2890838"/>
            <a:ext cx="1350963" cy="577850"/>
          </a:xfrm>
          <a:prstGeom prst="wedgeRoundRectCallout">
            <a:avLst>
              <a:gd name="adj1" fmla="val 34134"/>
              <a:gd name="adj2" fmla="val 225000"/>
              <a:gd name="adj3" fmla="val 16667"/>
            </a:avLst>
          </a:prstGeom>
          <a:noFill/>
          <a:ln w="9525" cap="flat" cmpd="sng">
            <a:solidFill>
              <a:srgbClr val="3D8F95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视角大</a:t>
            </a:r>
          </a:p>
        </p:txBody>
      </p:sp>
      <p:sp>
        <p:nvSpPr>
          <p:cNvPr id="203790" name="Arc 14"/>
          <p:cNvSpPr/>
          <p:nvPr/>
        </p:nvSpPr>
        <p:spPr>
          <a:xfrm rot="13683" flipH="1">
            <a:off x="7554913" y="4195763"/>
            <a:ext cx="88900" cy="449262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0">
                <a:pos x="88059205" y="0"/>
              </a:cxn>
              <a:cxn ang="0">
                <a:pos x="102247574" y="2147483647"/>
              </a:cxn>
              <a:cxn ang="0">
                <a:pos x="0" y="2147483647"/>
              </a:cxn>
            </a:cxnLst>
            <a:rect l="txL" t="txT" r="txR" b="txB"/>
            <a:pathLst>
              <a:path w="21600" h="42134" fill="none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lnTo>
                  <a:pt x="4401" y="0"/>
                </a:lnTo>
                <a:close/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791" name="Text Box 15"/>
          <p:cNvSpPr txBox="1"/>
          <p:nvPr/>
        </p:nvSpPr>
        <p:spPr>
          <a:xfrm>
            <a:off x="6732588" y="2011363"/>
            <a:ext cx="584200" cy="487362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 i="1" dirty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 dirty="0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3792" name="Arc 16"/>
          <p:cNvSpPr/>
          <p:nvPr/>
        </p:nvSpPr>
        <p:spPr>
          <a:xfrm rot="-35749" flipH="1">
            <a:off x="7542213" y="2192338"/>
            <a:ext cx="44450" cy="225425"/>
          </a:xfrm>
          <a:custGeom>
            <a:avLst/>
            <a:gdLst>
              <a:gd name="txL" fmla="*/ 0 w 21600"/>
              <a:gd name="txT" fmla="*/ 0 h 42134"/>
              <a:gd name="txR" fmla="*/ 21600 w 21600"/>
              <a:gd name="txB" fmla="*/ 42134 h 42134"/>
            </a:gdLst>
            <a:ahLst/>
            <a:cxnLst>
              <a:cxn ang="0">
                <a:pos x="687995" y="0"/>
              </a:cxn>
              <a:cxn ang="0">
                <a:pos x="798828" y="2147483647"/>
              </a:cxn>
              <a:cxn ang="0">
                <a:pos x="0" y="2147483647"/>
              </a:cxn>
            </a:cxnLst>
            <a:rect l="txL" t="txT" r="txR" b="txB"/>
            <a:pathLst>
              <a:path w="21600" h="42134" fill="none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</a:path>
              <a:path w="21600" h="42134" stroke="0">
                <a:moveTo>
                  <a:pt x="4401" y="0"/>
                </a:moveTo>
                <a:cubicBezTo>
                  <a:pt x="14419" y="2085"/>
                  <a:pt x="21600" y="10914"/>
                  <a:pt x="21600" y="21147"/>
                </a:cubicBezTo>
                <a:cubicBezTo>
                  <a:pt x="21600" y="31107"/>
                  <a:pt x="14788" y="39776"/>
                  <a:pt x="5110" y="42133"/>
                </a:cubicBezTo>
                <a:lnTo>
                  <a:pt x="0" y="21147"/>
                </a:lnTo>
                <a:lnTo>
                  <a:pt x="4401" y="0"/>
                </a:lnTo>
                <a:close/>
              </a:path>
            </a:pathLst>
          </a:custGeom>
          <a:noFill/>
          <a:ln w="28575" cap="flat" cmpd="sng">
            <a:solidFill>
              <a:srgbClr val="CC0000">
                <a:alpha val="100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03793" name="Text Box 17"/>
          <p:cNvSpPr txBox="1"/>
          <p:nvPr/>
        </p:nvSpPr>
        <p:spPr>
          <a:xfrm>
            <a:off x="6970713" y="4105275"/>
            <a:ext cx="584200" cy="487363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3200" i="1" dirty="0">
                <a:solidFill>
                  <a:srgbClr val="0066CC"/>
                </a:solidFill>
                <a:latin typeface="Symbol" panose="05050102010706020507" pitchFamily="18" charset="2"/>
                <a:ea typeface="楷体_GB2312" pitchFamily="49" charset="-122"/>
              </a:rPr>
              <a:t>a</a:t>
            </a:r>
            <a:endParaRPr lang="el-GR" altLang="zh-CN" sz="3200" i="1" dirty="0">
              <a:solidFill>
                <a:srgbClr val="0066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3" grpId="0" animBg="1"/>
      <p:bldP spid="203787" grpId="0"/>
      <p:bldP spid="203788" grpId="0"/>
      <p:bldP spid="203789" grpId="0" animBg="1"/>
      <p:bldP spid="203791" grpId="0"/>
      <p:bldP spid="20379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水中倒影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WordArt 3"/>
          <p:cNvSpPr>
            <a:spLocks noChangeArrowheads="1" noChangeShapeType="1"/>
          </p:cNvSpPr>
          <p:nvPr/>
        </p:nvSpPr>
        <p:spPr bwMode="auto">
          <a:xfrm>
            <a:off x="2971800" y="2362200"/>
            <a:ext cx="3962400" cy="2971800"/>
          </a:xfrm>
          <a:prstGeom prst="rect">
            <a:avLst/>
          </a:prstGeom>
        </p:spPr>
        <p:txBody>
          <a:bodyPr wrap="none" numCol="1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Flat1" dir="r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200" cap="none" spc="0" normalizeH="0" baseline="0" noProof="0">
                <a:ln w="9525">
                  <a:rou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谢谢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16" descr="4103b80e4d2eb1d87acbe17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27350" y="2814638"/>
            <a:ext cx="3033713" cy="2901950"/>
          </a:xfrm>
          <a:prstGeom prst="rect">
            <a:avLst/>
          </a:prstGeom>
          <a:noFill/>
          <a:ln w="9525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4099" name="Picture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66688" y="2898775"/>
            <a:ext cx="2816225" cy="2735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0" name="Text Box 3"/>
          <p:cNvSpPr txBox="1"/>
          <p:nvPr/>
        </p:nvSpPr>
        <p:spPr>
          <a:xfrm>
            <a:off x="3073400" y="279400"/>
            <a:ext cx="1908175" cy="768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dirty="0">
                <a:solidFill>
                  <a:srgbClr val="FF0000"/>
                </a:solidFill>
                <a:latin typeface="宋体" panose="02010600030101010101" pitchFamily="2" charset="-122"/>
              </a:rPr>
              <a:t>平面镜</a:t>
            </a: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393700" y="1174750"/>
            <a:ext cx="8101013" cy="1447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>
            <a:lvl1pPr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1pPr>
            <a:lvl2pPr marL="742950" indent="-28575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2pPr>
            <a:lvl3pPr marL="11430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3pPr>
            <a:lvl4pPr marL="16002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4pPr>
            <a:lvl5pPr marL="2057400" indent="-228600" eaLnBrk="0" hangingPunct="0"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800" b="1">
                <a:solidFill>
                  <a:schemeClr val="tx1"/>
                </a:solidFill>
                <a:latin typeface="Times New Roman" panose="02020603050405020304" pitchFamily="18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平的、光滑的、能成像的反射面叫平面镜</a:t>
            </a:r>
            <a:r>
              <a:rPr kumimoji="1" lang="zh-CN" altLang="en-US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。</a:t>
            </a:r>
          </a:p>
        </p:txBody>
      </p:sp>
      <p:pic>
        <p:nvPicPr>
          <p:cNvPr id="4102" name="Picture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11863" y="2898775"/>
            <a:ext cx="2808287" cy="2881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103" name="Text Box 11"/>
          <p:cNvSpPr txBox="1"/>
          <p:nvPr/>
        </p:nvSpPr>
        <p:spPr>
          <a:xfrm>
            <a:off x="836613" y="5845175"/>
            <a:ext cx="21463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平静水面</a:t>
            </a:r>
          </a:p>
        </p:txBody>
      </p:sp>
      <p:sp>
        <p:nvSpPr>
          <p:cNvPr id="4104" name="Text Box 12"/>
          <p:cNvSpPr txBox="1"/>
          <p:nvPr/>
        </p:nvSpPr>
        <p:spPr>
          <a:xfrm>
            <a:off x="3851275" y="5815013"/>
            <a:ext cx="1584325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EA2722"/>
                </a:solidFill>
                <a:latin typeface="楷体_GB2312" pitchFamily="49" charset="-122"/>
              </a:rPr>
              <a:t>玻璃面</a:t>
            </a:r>
          </a:p>
        </p:txBody>
      </p:sp>
      <p:sp>
        <p:nvSpPr>
          <p:cNvPr id="4105" name="Text Box 13"/>
          <p:cNvSpPr txBox="1"/>
          <p:nvPr/>
        </p:nvSpPr>
        <p:spPr>
          <a:xfrm>
            <a:off x="6877050" y="5835650"/>
            <a:ext cx="226695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rgbClr val="FF0000"/>
                </a:solidFill>
                <a:latin typeface="宋体" panose="02010600030101010101" pitchFamily="2" charset="-122"/>
              </a:rPr>
              <a:t>地板</a:t>
            </a:r>
          </a:p>
        </p:txBody>
      </p:sp>
      <p:sp>
        <p:nvSpPr>
          <p:cNvPr id="3089" name="Text Box 17"/>
          <p:cNvSpPr txBox="1"/>
          <p:nvPr/>
        </p:nvSpPr>
        <p:spPr>
          <a:xfrm rot="-220977">
            <a:off x="1711325" y="3259138"/>
            <a:ext cx="647700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物</a:t>
            </a:r>
          </a:p>
        </p:txBody>
      </p:sp>
      <p:sp>
        <p:nvSpPr>
          <p:cNvPr id="3092" name="Text Box 20"/>
          <p:cNvSpPr txBox="1"/>
          <p:nvPr/>
        </p:nvSpPr>
        <p:spPr>
          <a:xfrm>
            <a:off x="1881188" y="4867275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像</a:t>
            </a:r>
          </a:p>
        </p:txBody>
      </p:sp>
      <p:sp>
        <p:nvSpPr>
          <p:cNvPr id="3111" name="Text Box 39"/>
          <p:cNvSpPr txBox="1"/>
          <p:nvPr/>
        </p:nvSpPr>
        <p:spPr>
          <a:xfrm rot="-220977">
            <a:off x="4443413" y="50355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物</a:t>
            </a:r>
          </a:p>
        </p:txBody>
      </p:sp>
      <p:sp>
        <p:nvSpPr>
          <p:cNvPr id="3112" name="Text Box 40"/>
          <p:cNvSpPr txBox="1"/>
          <p:nvPr/>
        </p:nvSpPr>
        <p:spPr>
          <a:xfrm>
            <a:off x="3114675" y="4121150"/>
            <a:ext cx="647700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像</a:t>
            </a:r>
          </a:p>
        </p:txBody>
      </p:sp>
      <p:sp>
        <p:nvSpPr>
          <p:cNvPr id="3113" name="Text Box 41"/>
          <p:cNvSpPr txBox="1"/>
          <p:nvPr/>
        </p:nvSpPr>
        <p:spPr>
          <a:xfrm rot="-220977">
            <a:off x="6948488" y="3043238"/>
            <a:ext cx="647700" cy="519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物</a:t>
            </a:r>
          </a:p>
        </p:txBody>
      </p:sp>
      <p:sp>
        <p:nvSpPr>
          <p:cNvPr id="3114" name="Text Box 42"/>
          <p:cNvSpPr txBox="1"/>
          <p:nvPr/>
        </p:nvSpPr>
        <p:spPr>
          <a:xfrm>
            <a:off x="7019925" y="4051300"/>
            <a:ext cx="6477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9" grpId="0"/>
      <p:bldP spid="3092" grpId="0"/>
      <p:bldP spid="3111" grpId="0"/>
      <p:bldP spid="3112" grpId="0"/>
      <p:bldP spid="3113" grpId="0"/>
      <p:bldP spid="31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3"/>
          <p:cNvSpPr txBox="1"/>
          <p:nvPr/>
        </p:nvSpPr>
        <p:spPr>
          <a:xfrm>
            <a:off x="685800" y="228600"/>
            <a:ext cx="7935913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3333FF"/>
                </a:solidFill>
                <a:latin typeface="宋体" panose="02010600030101010101" pitchFamily="2" charset="-122"/>
              </a:rPr>
              <a:t>探究</a:t>
            </a:r>
            <a:r>
              <a:rPr lang="zh-CN" altLang="en-US" sz="4000" dirty="0">
                <a:solidFill>
                  <a:srgbClr val="FF3300"/>
                </a:solidFill>
                <a:latin typeface="宋体" panose="02010600030101010101" pitchFamily="2" charset="-122"/>
              </a:rPr>
              <a:t>平面镜成像时，像与物的关系</a:t>
            </a:r>
          </a:p>
        </p:txBody>
      </p:sp>
      <p:sp>
        <p:nvSpPr>
          <p:cNvPr id="2" name="矩形 1"/>
          <p:cNvSpPr/>
          <p:nvPr/>
        </p:nvSpPr>
        <p:spPr>
          <a:xfrm>
            <a:off x="4487863" y="3635375"/>
            <a:ext cx="4359275" cy="1570038"/>
          </a:xfrm>
          <a:prstGeom prst="rect">
            <a:avLst/>
          </a:prstGeom>
          <a:solidFill>
            <a:srgbClr val="CCCC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1.</a:t>
            </a:r>
            <a:r>
              <a:rPr lang="zh-CN" altLang="en-US" sz="3200" dirty="0">
                <a:latin typeface="Times New Roman" panose="02020603050405020304" pitchFamily="18" charset="0"/>
              </a:rPr>
              <a:t>一名高个同学和一名矮个同学在平面镜前并排站立照镜子。</a:t>
            </a:r>
          </a:p>
        </p:txBody>
      </p:sp>
      <p:pic>
        <p:nvPicPr>
          <p:cNvPr id="5124" name="Picture 29" descr="特别好的玻璃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3" y="1019175"/>
            <a:ext cx="3797300" cy="389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矩形 2"/>
          <p:cNvSpPr/>
          <p:nvPr/>
        </p:nvSpPr>
        <p:spPr>
          <a:xfrm>
            <a:off x="4395788" y="1868488"/>
            <a:ext cx="4572000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观察像的大小，根据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  <a:hlinkClick r:id="rId3" action="ppaction://hlinkfile"/>
              </a:rPr>
              <a:t>像的大小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hlinkClick r:id="rId3" action="ppaction://hlinkfile"/>
              </a:rPr>
              <a:t>，提出一个探究问题</a:t>
            </a:r>
            <a:endParaRPr lang="zh-CN" altLang="en-US" sz="36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Rectangle 5"/>
          <p:cNvSpPr/>
          <p:nvPr/>
        </p:nvSpPr>
        <p:spPr>
          <a:xfrm>
            <a:off x="4464050" y="1036638"/>
            <a:ext cx="4371975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活动一、提出问题：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64116" y="5277294"/>
            <a:ext cx="8580017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4000" kern="1200" cap="none" spc="0" normalizeH="0" baseline="0" noProof="0" dirty="0">
                <a:latin typeface="Franklin Gothic Medium" panose="020B0603020102020204" pitchFamily="34" charset="0"/>
                <a:ea typeface="黑体" panose="02010609060101010101" pitchFamily="49" charset="-122"/>
                <a:cs typeface="+mn-cs"/>
              </a:rPr>
              <a:t>物体在平面中所成像的大小与物体大小是否有关？</a:t>
            </a:r>
            <a:endParaRPr kumimoji="1" lang="zh-CN" altLang="en-US" sz="3600" kern="1200" cap="none" spc="0" normalizeH="0" baseline="0" noProof="0" dirty="0">
              <a:ln>
                <a:solidFill>
                  <a:srgbClr val="9999FF"/>
                </a:solidFill>
              </a:ln>
              <a:latin typeface="楷体_GB2312" pitchFamily="49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3"/>
          <p:cNvSpPr txBox="1"/>
          <p:nvPr/>
        </p:nvSpPr>
        <p:spPr>
          <a:xfrm>
            <a:off x="685800" y="228600"/>
            <a:ext cx="7935913" cy="708025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>
                <a:solidFill>
                  <a:srgbClr val="3333FF"/>
                </a:solidFill>
                <a:latin typeface="宋体" panose="02010600030101010101" pitchFamily="2" charset="-122"/>
              </a:rPr>
              <a:t>探究</a:t>
            </a:r>
            <a:r>
              <a:rPr lang="zh-CN" altLang="en-US" sz="4000" dirty="0">
                <a:solidFill>
                  <a:srgbClr val="FF3300"/>
                </a:solidFill>
                <a:latin typeface="宋体" panose="02010600030101010101" pitchFamily="2" charset="-122"/>
              </a:rPr>
              <a:t>平面镜成像时，像的特点</a:t>
            </a:r>
          </a:p>
        </p:txBody>
      </p:sp>
      <p:sp>
        <p:nvSpPr>
          <p:cNvPr id="2" name="矩形 1"/>
          <p:cNvSpPr/>
          <p:nvPr/>
        </p:nvSpPr>
        <p:spPr>
          <a:xfrm>
            <a:off x="4487863" y="3635375"/>
            <a:ext cx="4359275" cy="1570038"/>
          </a:xfrm>
          <a:prstGeom prst="rect">
            <a:avLst/>
          </a:prstGeom>
          <a:solidFill>
            <a:srgbClr val="CCCC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Times New Roman" panose="02020603050405020304" pitchFamily="18" charset="0"/>
              </a:rPr>
              <a:t>2</a:t>
            </a:r>
            <a:r>
              <a:rPr lang="zh-CN" altLang="en-US" sz="3200" dirty="0">
                <a:latin typeface="Times New Roman" panose="02020603050405020304" pitchFamily="18" charset="0"/>
              </a:rPr>
              <a:t>、一名同学站在平面镜前照镜子，让他</a:t>
            </a:r>
            <a:r>
              <a:rPr lang="zh-CN" altLang="en-US" sz="3200" dirty="0">
                <a:solidFill>
                  <a:srgbClr val="FF0000"/>
                </a:solidFill>
                <a:latin typeface="Times New Roman" panose="02020603050405020304" pitchFamily="18" charset="0"/>
              </a:rPr>
              <a:t>向后远离</a:t>
            </a:r>
            <a:r>
              <a:rPr lang="zh-CN" altLang="en-US" sz="3200" dirty="0">
                <a:latin typeface="Times New Roman" panose="02020603050405020304" pitchFamily="18" charset="0"/>
              </a:rPr>
              <a:t>平面镜</a:t>
            </a:r>
          </a:p>
        </p:txBody>
      </p:sp>
      <p:pic>
        <p:nvPicPr>
          <p:cNvPr id="6148" name="Picture 29" descr="特别好的玻璃板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3" y="1019175"/>
            <a:ext cx="3797300" cy="38957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矩形 2"/>
          <p:cNvSpPr/>
          <p:nvPr/>
        </p:nvSpPr>
        <p:spPr>
          <a:xfrm>
            <a:off x="4395788" y="1868488"/>
            <a:ext cx="4572000" cy="1755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观察像的大小，根据</a:t>
            </a:r>
            <a:r>
              <a:rPr lang="zh-CN" altLang="en-US" sz="3600" dirty="0">
                <a:solidFill>
                  <a:schemeClr val="tx2"/>
                </a:solidFill>
                <a:latin typeface="Times New Roman" panose="02020603050405020304" pitchFamily="18" charset="0"/>
              </a:rPr>
              <a:t>像的大小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</a:rPr>
              <a:t>，提出一个探究问题</a:t>
            </a:r>
          </a:p>
        </p:txBody>
      </p:sp>
      <p:sp>
        <p:nvSpPr>
          <p:cNvPr id="6150" name="Rectangle 5"/>
          <p:cNvSpPr/>
          <p:nvPr/>
        </p:nvSpPr>
        <p:spPr>
          <a:xfrm>
            <a:off x="4464050" y="1019175"/>
            <a:ext cx="4371975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一、提出问题： 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387783" y="5544235"/>
            <a:ext cx="8234667" cy="15081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1" lang="zh-CN" altLang="en-US" sz="3200" kern="1200" cap="none" spc="0" normalizeH="0" baseline="0" noProof="0" dirty="0">
                <a:latin typeface="Franklin Gothic Medium" panose="020B0603020102020204" pitchFamily="34" charset="0"/>
                <a:ea typeface="黑体" panose="02010609060101010101" pitchFamily="49" charset="-122"/>
                <a:cs typeface="+mn-cs"/>
              </a:rPr>
              <a:t>物体在平面镜中所成像的大小与物体到平面镜的距离是否有关？</a:t>
            </a:r>
          </a:p>
          <a:p>
            <a:pPr marR="0" defTabSz="914400">
              <a:buClrTx/>
              <a:buSzTx/>
              <a:buFontTx/>
              <a:buNone/>
              <a:defRPr/>
            </a:pPr>
            <a:endParaRPr kumimoji="1" lang="zh-CN" altLang="en-US" kern="1200" cap="none" spc="0" normalizeH="0" baseline="0" noProof="0" dirty="0">
              <a:ln>
                <a:solidFill>
                  <a:srgbClr val="9999FF"/>
                </a:solidFill>
              </a:ln>
              <a:latin typeface="楷体_GB2312" pitchFamily="49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3"/>
          <p:cNvSpPr txBox="1"/>
          <p:nvPr/>
        </p:nvSpPr>
        <p:spPr>
          <a:xfrm>
            <a:off x="704850" y="244475"/>
            <a:ext cx="8277225" cy="12620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探究一：物体在</a:t>
            </a:r>
            <a:r>
              <a:rPr lang="zh-CN" altLang="en-US" sz="40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平面镜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中所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  <p:sp>
        <p:nvSpPr>
          <p:cNvPr id="7171" name="TextBox 13"/>
          <p:cNvSpPr txBox="1"/>
          <p:nvPr/>
        </p:nvSpPr>
        <p:spPr>
          <a:xfrm>
            <a:off x="696913" y="2205038"/>
            <a:ext cx="46370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改变什么？</a:t>
            </a:r>
            <a:endParaRPr lang="en-US" altLang="zh-CN" sz="36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__________________</a:t>
            </a:r>
          </a:p>
        </p:txBody>
      </p:sp>
      <p:sp>
        <p:nvSpPr>
          <p:cNvPr id="7172" name="TextBox 14"/>
          <p:cNvSpPr txBox="1"/>
          <p:nvPr/>
        </p:nvSpPr>
        <p:spPr>
          <a:xfrm>
            <a:off x="704850" y="3535363"/>
            <a:ext cx="4038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观察什么？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3" name="TextBox 15"/>
          <p:cNvSpPr txBox="1"/>
          <p:nvPr/>
        </p:nvSpPr>
        <p:spPr>
          <a:xfrm>
            <a:off x="323850" y="4818063"/>
            <a:ext cx="4800600" cy="10779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   控制什么？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    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4" name="TextBox 16"/>
          <p:cNvSpPr txBox="1"/>
          <p:nvPr/>
        </p:nvSpPr>
        <p:spPr>
          <a:xfrm>
            <a:off x="5562600" y="2133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如何改变？</a:t>
            </a:r>
          </a:p>
        </p:txBody>
      </p:sp>
      <p:sp>
        <p:nvSpPr>
          <p:cNvPr id="7175" name="TextBox 17"/>
          <p:cNvSpPr txBox="1"/>
          <p:nvPr/>
        </p:nvSpPr>
        <p:spPr>
          <a:xfrm>
            <a:off x="5562600" y="2692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7176" name="TextBox 18"/>
          <p:cNvSpPr txBox="1"/>
          <p:nvPr/>
        </p:nvSpPr>
        <p:spPr>
          <a:xfrm>
            <a:off x="5562600" y="3581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7177" name="TextBox 19"/>
          <p:cNvSpPr txBox="1"/>
          <p:nvPr/>
        </p:nvSpPr>
        <p:spPr>
          <a:xfrm>
            <a:off x="5562600" y="4800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如何控制？</a:t>
            </a:r>
          </a:p>
        </p:txBody>
      </p:sp>
      <p:sp>
        <p:nvSpPr>
          <p:cNvPr id="7178" name="矩形 1"/>
          <p:cNvSpPr/>
          <p:nvPr/>
        </p:nvSpPr>
        <p:spPr>
          <a:xfrm>
            <a:off x="341313" y="1609725"/>
            <a:ext cx="32734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设计问题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】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13"/>
          <p:cNvSpPr txBox="1"/>
          <p:nvPr/>
        </p:nvSpPr>
        <p:spPr>
          <a:xfrm>
            <a:off x="696913" y="2205038"/>
            <a:ext cx="463708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改变什么？</a:t>
            </a:r>
            <a:endParaRPr lang="en-US" altLang="zh-CN" sz="36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__________________</a:t>
            </a:r>
          </a:p>
        </p:txBody>
      </p:sp>
      <p:sp>
        <p:nvSpPr>
          <p:cNvPr id="8195" name="TextBox 14"/>
          <p:cNvSpPr txBox="1"/>
          <p:nvPr/>
        </p:nvSpPr>
        <p:spPr>
          <a:xfrm>
            <a:off x="704850" y="3535363"/>
            <a:ext cx="4038600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观察什么？</a:t>
            </a:r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6" name="TextBox 15"/>
          <p:cNvSpPr txBox="1"/>
          <p:nvPr/>
        </p:nvSpPr>
        <p:spPr>
          <a:xfrm>
            <a:off x="323850" y="4818063"/>
            <a:ext cx="4800600" cy="1077912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控制什么？</a:t>
            </a:r>
            <a:endParaRPr lang="en-US" altLang="zh-CN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  <a:p>
            <a:r>
              <a:rPr lang="en-US" altLang="zh-CN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_________</a:t>
            </a:r>
            <a:endParaRPr lang="zh-CN" altLang="en-US" sz="3200" dirty="0"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  <p:sp>
        <p:nvSpPr>
          <p:cNvPr id="8197" name="TextBox 16"/>
          <p:cNvSpPr txBox="1"/>
          <p:nvPr/>
        </p:nvSpPr>
        <p:spPr>
          <a:xfrm>
            <a:off x="5562600" y="2133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如何改变？</a:t>
            </a:r>
          </a:p>
        </p:txBody>
      </p:sp>
      <p:sp>
        <p:nvSpPr>
          <p:cNvPr id="8198" name="TextBox 17"/>
          <p:cNvSpPr txBox="1"/>
          <p:nvPr/>
        </p:nvSpPr>
        <p:spPr>
          <a:xfrm>
            <a:off x="5562600" y="2692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8199" name="TextBox 18"/>
          <p:cNvSpPr txBox="1"/>
          <p:nvPr/>
        </p:nvSpPr>
        <p:spPr>
          <a:xfrm>
            <a:off x="5562600" y="35814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如何测量？</a:t>
            </a:r>
          </a:p>
        </p:txBody>
      </p:sp>
      <p:sp>
        <p:nvSpPr>
          <p:cNvPr id="8200" name="TextBox 19"/>
          <p:cNvSpPr txBox="1"/>
          <p:nvPr/>
        </p:nvSpPr>
        <p:spPr>
          <a:xfrm>
            <a:off x="5562600" y="4800600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如何控制？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130300" y="2820988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物体大小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957263" y="4024313"/>
            <a:ext cx="20574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像的大小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715963" y="5311775"/>
            <a:ext cx="40386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物体到平面镜的距离</a:t>
            </a:r>
          </a:p>
        </p:txBody>
      </p:sp>
      <p:sp>
        <p:nvSpPr>
          <p:cNvPr id="8204" name="矩形 1"/>
          <p:cNvSpPr/>
          <p:nvPr/>
        </p:nvSpPr>
        <p:spPr>
          <a:xfrm>
            <a:off x="341313" y="1609725"/>
            <a:ext cx="3273425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1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、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【</a:t>
            </a:r>
            <a:r>
              <a:rPr lang="zh-CN" altLang="en-US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设计问题</a:t>
            </a:r>
            <a:r>
              <a:rPr lang="en-US" altLang="zh-CN" sz="3200" dirty="0">
                <a:solidFill>
                  <a:schemeClr val="tx2"/>
                </a:solidFill>
                <a:latin typeface="Times New Roman" panose="02020603050405020304" pitchFamily="18" charset="0"/>
              </a:rPr>
              <a:t>】</a:t>
            </a:r>
            <a:endParaRPr lang="zh-CN" altLang="en-US" sz="3200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1350" y="5903913"/>
            <a:ext cx="3255963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物理思想方法：</a:t>
            </a:r>
          </a:p>
        </p:txBody>
      </p:sp>
      <p:sp>
        <p:nvSpPr>
          <p:cNvPr id="16" name="矩形 15"/>
          <p:cNvSpPr/>
          <p:nvPr/>
        </p:nvSpPr>
        <p:spPr>
          <a:xfrm>
            <a:off x="4770438" y="5880100"/>
            <a:ext cx="4165600" cy="83185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8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控制变量法</a:t>
            </a:r>
          </a:p>
        </p:txBody>
      </p:sp>
      <p:sp>
        <p:nvSpPr>
          <p:cNvPr id="8207" name="TextBox 3"/>
          <p:cNvSpPr txBox="1"/>
          <p:nvPr/>
        </p:nvSpPr>
        <p:spPr>
          <a:xfrm>
            <a:off x="341313" y="346075"/>
            <a:ext cx="8277225" cy="1262063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探究一：物体在</a:t>
            </a:r>
            <a:r>
              <a:rPr lang="zh-CN" altLang="en-US" sz="40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平面镜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中所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成像的大小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与</a:t>
            </a:r>
            <a:r>
              <a:rPr lang="zh-CN" altLang="en-US" sz="36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物体的大小</a:t>
            </a:r>
            <a:r>
              <a:rPr lang="zh-CN" altLang="en-US" sz="36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是否有关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/>
          <p:nvPr/>
        </p:nvSpPr>
        <p:spPr>
          <a:xfrm>
            <a:off x="4756150" y="2460625"/>
            <a:ext cx="4419600" cy="30464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利用</a:t>
            </a:r>
            <a:r>
              <a:rPr lang="zh-CN" altLang="en-US" sz="4800" dirty="0">
                <a:solidFill>
                  <a:schemeClr val="tx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平板玻璃</a:t>
            </a:r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替代</a:t>
            </a:r>
            <a:r>
              <a:rPr lang="zh-CN" altLang="en-US" sz="4800" dirty="0">
                <a:solidFill>
                  <a:schemeClr val="tx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平面镜</a:t>
            </a:r>
            <a:r>
              <a:rPr lang="zh-CN" altLang="en-US" sz="48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便于</a:t>
            </a:r>
            <a:r>
              <a:rPr lang="zh-CN" altLang="en-US" sz="48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确定像的位置</a:t>
            </a:r>
          </a:p>
        </p:txBody>
      </p:sp>
      <p:sp>
        <p:nvSpPr>
          <p:cNvPr id="2" name="矩形 1"/>
          <p:cNvSpPr/>
          <p:nvPr/>
        </p:nvSpPr>
        <p:spPr>
          <a:xfrm>
            <a:off x="725488" y="188913"/>
            <a:ext cx="5208588" cy="101441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像 如何测量？</a:t>
            </a:r>
          </a:p>
        </p:txBody>
      </p:sp>
      <p:sp>
        <p:nvSpPr>
          <p:cNvPr id="6" name="矩形 5"/>
          <p:cNvSpPr/>
          <p:nvPr/>
        </p:nvSpPr>
        <p:spPr>
          <a:xfrm>
            <a:off x="5021263" y="1230313"/>
            <a:ext cx="3465513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像在哪？</a:t>
            </a:r>
          </a:p>
        </p:txBody>
      </p:sp>
      <p:pic>
        <p:nvPicPr>
          <p:cNvPr id="9221" name="Picture 2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7000" y="1493838"/>
            <a:ext cx="4445000" cy="401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矩形 6"/>
          <p:cNvSpPr/>
          <p:nvPr/>
        </p:nvSpPr>
        <p:spPr>
          <a:xfrm>
            <a:off x="4149725" y="5678488"/>
            <a:ext cx="4337050" cy="1016000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0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等效替换法</a:t>
            </a:r>
          </a:p>
        </p:txBody>
      </p:sp>
      <p:sp>
        <p:nvSpPr>
          <p:cNvPr id="8" name="矩形 7"/>
          <p:cNvSpPr/>
          <p:nvPr/>
        </p:nvSpPr>
        <p:spPr>
          <a:xfrm>
            <a:off x="431800" y="5832475"/>
            <a:ext cx="3255963" cy="708025"/>
          </a:xfrm>
          <a:prstGeom prst="rect">
            <a:avLst/>
          </a:prstGeom>
          <a:solidFill>
            <a:srgbClr val="FFFF00"/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0" cap="none" spc="0" normalizeH="0" baseline="0" noProof="0" dirty="0">
                <a:ln>
                  <a:noFill/>
                </a:ln>
                <a:solidFill>
                  <a:srgbClr val="000066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物理思想方法：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6" grpId="0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3"/>
          <p:cNvSpPr txBox="1"/>
          <p:nvPr/>
        </p:nvSpPr>
        <p:spPr>
          <a:xfrm>
            <a:off x="515938" y="4206875"/>
            <a:ext cx="8415337" cy="1328738"/>
          </a:xfrm>
          <a:prstGeom prst="rect">
            <a:avLst/>
          </a:prstGeom>
          <a:solidFill>
            <a:srgbClr val="FFFFFF"/>
          </a:solidFill>
          <a:ln w="9525">
            <a:noFill/>
          </a:ln>
        </p:spPr>
        <p:txBody>
          <a:bodyPr lIns="95791" tIns="47895" rIns="95791" bIns="47895">
            <a:spAutoFit/>
          </a:bodyPr>
          <a:lstStyle/>
          <a:p>
            <a:pPr defTabSz="958850" eaLnBrk="0" hangingPunct="0"/>
            <a:r>
              <a:rPr lang="en-US" altLang="zh-CN" sz="40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4000" dirty="0">
                <a:solidFill>
                  <a:srgbClr val="002EC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透过玻璃板观察像，并在</a:t>
            </a:r>
            <a:r>
              <a:rPr lang="zh-CN" altLang="en-US" sz="4000" dirty="0">
                <a:latin typeface="Franklin Gothic Medium" panose="020B0603020102020204" pitchFamily="34" charset="0"/>
                <a:ea typeface="黑体" panose="02010609060101010101" pitchFamily="49" charset="-122"/>
              </a:rPr>
              <a:t>像的位置上放一个光屏</a:t>
            </a:r>
          </a:p>
        </p:txBody>
      </p:sp>
      <p:sp>
        <p:nvSpPr>
          <p:cNvPr id="10243" name="矩形 1"/>
          <p:cNvSpPr/>
          <p:nvPr/>
        </p:nvSpPr>
        <p:spPr>
          <a:xfrm>
            <a:off x="642938" y="233363"/>
            <a:ext cx="584358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  <a:latin typeface="Times New Roman" panose="02020603050405020304" pitchFamily="18" charset="0"/>
              </a:rPr>
              <a:t>【实验】用光屏接收像</a:t>
            </a:r>
            <a:endParaRPr lang="zh-CN" altLang="en-US" sz="4400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10244" name="Picture 2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3375" y="1003300"/>
            <a:ext cx="3797300" cy="2987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1" name="矩形 2"/>
          <p:cNvSpPr/>
          <p:nvPr/>
        </p:nvSpPr>
        <p:spPr>
          <a:xfrm>
            <a:off x="536575" y="5437188"/>
            <a:ext cx="859790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dirty="0">
                <a:solidFill>
                  <a:srgbClr val="002EC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 </a:t>
            </a:r>
            <a:r>
              <a:rPr lang="en-US" altLang="zh-CN" sz="4000" dirty="0">
                <a:solidFill>
                  <a:srgbClr val="002EC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40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用眼睛直接观察光屏</a:t>
            </a:r>
            <a:r>
              <a:rPr lang="zh-CN" altLang="en-US" sz="4000" dirty="0">
                <a:solidFill>
                  <a:srgbClr val="002EC2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，看</a:t>
            </a:r>
            <a:r>
              <a:rPr lang="zh-CN" altLang="en-US" sz="4000" dirty="0">
                <a:solidFill>
                  <a:srgbClr val="FF0000"/>
                </a:solidFill>
                <a:latin typeface="Franklin Gothic Medium" panose="020B0603020102020204" pitchFamily="34" charset="0"/>
                <a:ea typeface="黑体" panose="02010609060101010101" pitchFamily="49" charset="-122"/>
              </a:rPr>
              <a:t>光屏上是否能呈现出像</a:t>
            </a:r>
            <a:endParaRPr lang="en-US" altLang="zh-CN" sz="4000" dirty="0">
              <a:solidFill>
                <a:srgbClr val="FF0000"/>
              </a:solidFill>
              <a:latin typeface="Franklin Gothic Medium" panose="020B06030201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  <p:bldP spid="9221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799</Words>
  <Application>Microsoft Office PowerPoint</Application>
  <PresentationFormat>全屏显示(4:3)</PresentationFormat>
  <Paragraphs>137</Paragraphs>
  <Slides>25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2018-08-04T06:43:49Z</dcterms:created>
  <dcterms:modified xsi:type="dcterms:W3CDTF">2018-08-04T06:44:49Z</dcterms:modified>
</cp:coreProperties>
</file>