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264638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7.png"/><Relationship Id="rId4" Type="http://schemas.openxmlformats.org/officeDocument/2006/relationships/image" Target="../media/image6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8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1647825" y="1952625"/>
          <a:ext cx="9134475" cy="1952625"/>
          <a:chOff x="1647825" y="1952625"/>
          <a:chExt cx="9134475" cy="1952625"/>
        </a:xfrm>
      </p:grpSpPr>
      <p:sp>
        <p:nvSpPr>
          <p:cNvPr id="2" name="文本框 1"/>
          <p:cNvSpPr txBox="1"/>
          <p:nvPr/>
        </p:nvSpPr>
        <p:spPr>
          <a:xfrm>
            <a:off x="683568" y="1634649"/>
            <a:ext cx="7992888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4000" u="none" spc="0" dirty="0" err="1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欧姆定律在串、并联电路中的应用</a:t>
            </a:r>
            <a:endParaRPr lang="en-US" sz="4000" u="none" spc="0" dirty="0">
              <a:solidFill>
                <a:srgbClr val="FFFFFF">
                  <a:alpha val="100000"/>
                </a:srgbClr>
              </a:solidFill>
              <a:latin typeface="微软雅黑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743325"/>
          <a:chOff x="381000" y="266700"/>
          <a:chExt cx="9134475" cy="3743325"/>
        </a:xfrm>
      </p:grpSpPr>
      <p:sp>
        <p:nvSpPr>
          <p:cNvPr id="2" name="文本框 1"/>
          <p:cNvSpPr txBox="1"/>
          <p:nvPr/>
        </p:nvSpPr>
        <p:spPr>
          <a:xfrm>
            <a:off x="1009650" y="790575"/>
            <a:ext cx="8124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电阻规律呢？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09600" y="266700"/>
            <a:ext cx="852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并联电路中电阻的特点</a:t>
            </a:r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809625"/>
            <a:ext cx="419100" cy="4191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09600" y="3686175"/>
            <a:ext cx="4381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总结：并联电路总电阻的倒数等于各并联电阻的倒数之和。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8175" y="733425"/>
            <a:ext cx="46863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推导：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771900" y="1276350"/>
            <a:ext cx="3143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U= 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 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        I=I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+I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0525" y="1209675"/>
            <a:ext cx="3247159" cy="238125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5248275" y="1914525"/>
            <a:ext cx="2000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200650" y="1866900"/>
            <a:ext cx="1752600" cy="9620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257800" y="2828925"/>
            <a:ext cx="2000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3" name="图片 12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5210175" y="2781300"/>
            <a:ext cx="1752600" cy="96202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7115175" y="1076325"/>
            <a:ext cx="1352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5" name="图片 14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7067550" y="1028700"/>
            <a:ext cx="895350" cy="959644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7" name="图片 16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267200" y="2181225"/>
            <a:ext cx="676275" cy="266700"/>
          </a:xfrm>
          <a:prstGeom prst="rect">
            <a:avLst/>
          </a:prstGeom>
        </p:spPr>
      </p:pic>
      <p:pic>
        <p:nvPicPr>
          <p:cNvPr id="18" name="图片 17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267200" y="3095625"/>
            <a:ext cx="704850" cy="27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504825" y="323850"/>
          <a:ext cx="9134475" cy="4476750"/>
          <a:chOff x="504825" y="323850"/>
          <a:chExt cx="9134475" cy="4476750"/>
        </a:xfrm>
      </p:grpSpPr>
      <p:sp>
        <p:nvSpPr>
          <p:cNvPr id="2" name="文本框 1"/>
          <p:cNvSpPr txBox="1"/>
          <p:nvPr/>
        </p:nvSpPr>
        <p:spPr>
          <a:xfrm>
            <a:off x="1009650" y="771525"/>
            <a:ext cx="8124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特点是：并联电路的总电阻比任何一个导体的电阻</a:t>
            </a:r>
            <a:r>
              <a:t/>
            </a:r>
            <a:br/>
            <a:endParaRPr/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" y="323850"/>
            <a:ext cx="419100" cy="4191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009650" y="333375"/>
            <a:ext cx="8124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并联电路的总电阻有什么特点？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09650" y="2066925"/>
            <a:ext cx="8124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这相当于增加了导体的横截面积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190750" y="1343025"/>
            <a:ext cx="2952750" cy="6572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66775" y="3990975"/>
            <a:ext cx="82677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n个相同阻值的电阻并联，总电阻  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=R/n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09650" y="2476500"/>
            <a:ext cx="8124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当只有两个电阻并联在电路中时：</a:t>
            </a:r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1619250"/>
            <a:ext cx="819150" cy="1143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238250" y="2962275"/>
            <a:ext cx="2066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1190625" y="2914650"/>
            <a:ext cx="1752600" cy="9620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3276600" y="2952750"/>
            <a:ext cx="1438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3" name="图片 12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3228975" y="2905125"/>
            <a:ext cx="1166813" cy="96202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638800" y="2952750"/>
            <a:ext cx="1962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5" name="图片 14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5591175" y="2905125"/>
            <a:ext cx="1566863" cy="962025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7305675" y="781050"/>
            <a:ext cx="1828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小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8" name="文本框 17"/>
          <p:cNvSpPr txBox="1"/>
          <p:nvPr/>
        </p:nvSpPr>
        <p:spPr>
          <a:xfrm>
            <a:off x="4191000" y="2571750"/>
            <a:ext cx="4943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9" name="文本框 18"/>
          <p:cNvSpPr txBox="1"/>
          <p:nvPr/>
        </p:nvSpPr>
        <p:spPr>
          <a:xfrm>
            <a:off x="790575" y="4000500"/>
            <a:ext cx="5686425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20" name="文本框 19"/>
          <p:cNvSpPr txBox="1"/>
          <p:nvPr/>
        </p:nvSpPr>
        <p:spPr>
          <a:xfrm>
            <a:off x="4381500" y="2762250"/>
            <a:ext cx="4752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21" name="文本框 20"/>
          <p:cNvSpPr txBox="1"/>
          <p:nvPr/>
        </p:nvSpPr>
        <p:spPr>
          <a:xfrm>
            <a:off x="4572000" y="2952750"/>
            <a:ext cx="4562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76225"/>
          <a:ext cx="9134475" cy="3781425"/>
          <a:chOff x="381000" y="276225"/>
          <a:chExt cx="9134475" cy="3781425"/>
        </a:xfrm>
      </p:grpSpPr>
      <p:sp>
        <p:nvSpPr>
          <p:cNvPr id="2" name="文本框 1"/>
          <p:cNvSpPr txBox="1"/>
          <p:nvPr/>
        </p:nvSpPr>
        <p:spPr>
          <a:xfrm>
            <a:off x="1123950" y="800100"/>
            <a:ext cx="8010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并联电路中电流与电阻有什么比例关系？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581025" y="27622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并联电路中电阻的特点</a:t>
            </a:r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828675"/>
            <a:ext cx="419100" cy="4191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95375" y="3771900"/>
            <a:ext cx="8039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总结：并联分流，电流之比为电阻的反比</a:t>
            </a:r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390650"/>
            <a:ext cx="2838450" cy="207645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238625" y="1238250"/>
            <a:ext cx="4895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推导：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172075" y="1762125"/>
            <a:ext cx="11715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124450" y="1714500"/>
            <a:ext cx="1088231" cy="53340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6819900" y="1762125"/>
            <a:ext cx="11715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772275" y="1714500"/>
            <a:ext cx="1109663" cy="53340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781800" y="2324100"/>
            <a:ext cx="17716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6734175" y="2276475"/>
            <a:ext cx="1524000" cy="53340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5172075" y="2343150"/>
            <a:ext cx="1200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6" name="图片 15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5124450" y="2295525"/>
            <a:ext cx="1145381" cy="53340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6781800" y="2867025"/>
            <a:ext cx="14001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8" name="图片 17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6734175" y="2819400"/>
            <a:ext cx="1002506" cy="962025"/>
          </a:xfrm>
          <a:prstGeom prst="rect">
            <a:avLst/>
          </a:prstGeom>
        </p:spPr>
      </p:pic>
      <p:pic>
        <p:nvPicPr>
          <p:cNvPr id="19" name="图片 18"/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5295900" y="3095625"/>
            <a:ext cx="990600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476750"/>
          <a:chOff x="381000" y="266700"/>
          <a:chExt cx="9134475" cy="4476750"/>
        </a:xfrm>
      </p:grpSpPr>
      <p:sp>
        <p:nvSpPr>
          <p:cNvPr id="2" name="文本框 1"/>
          <p:cNvSpPr txBox="1"/>
          <p:nvPr/>
        </p:nvSpPr>
        <p:spPr>
          <a:xfrm>
            <a:off x="628650" y="828675"/>
            <a:ext cx="7696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已知：R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＝20欧，R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＝60欧，求R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并联时的总电阻是多大？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47700" y="1666875"/>
            <a:ext cx="8486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95400" y="1657350"/>
            <a:ext cx="7839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由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95400" y="2752725"/>
            <a:ext cx="7839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得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47700" y="3743325"/>
            <a:ext cx="8486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代入数据得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733550" y="2514600"/>
            <a:ext cx="1962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685925" y="2466975"/>
            <a:ext cx="1395413" cy="96202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2171700" y="3562350"/>
            <a:ext cx="2581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124075" y="3514725"/>
            <a:ext cx="2502694" cy="96202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733550" y="1504950"/>
            <a:ext cx="1838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685925" y="1457325"/>
            <a:ext cx="1559719" cy="962025"/>
          </a:xfrm>
          <a:prstGeom prst="rect">
            <a:avLst/>
          </a:prstGeom>
        </p:spPr>
      </p:pic>
      <p:pic>
        <p:nvPicPr>
          <p:cNvPr id="15" name="图片 14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552950" y="1743075"/>
            <a:ext cx="2971800" cy="1228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962400"/>
          <a:chOff x="381000" y="266700"/>
          <a:chExt cx="9134475" cy="3962400"/>
        </a:xfrm>
      </p:grpSpPr>
      <p:sp>
        <p:nvSpPr>
          <p:cNvPr id="2" name="文本框 1"/>
          <p:cNvSpPr txBox="1"/>
          <p:nvPr/>
        </p:nvSpPr>
        <p:spPr>
          <a:xfrm>
            <a:off x="628650" y="7905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1、串联电路的总电阻等于各部分电阻之和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62050" y="1343025"/>
            <a:ext cx="79724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R=R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3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+…+R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n</a:t>
            </a:r>
            <a:r>
              <a:t/>
            </a:r>
            <a:br/>
            <a:endParaRPr/>
          </a:p>
        </p:txBody>
      </p:sp>
      <p:sp>
        <p:nvSpPr>
          <p:cNvPr id="6" name="文本框 5"/>
          <p:cNvSpPr txBox="1"/>
          <p:nvPr/>
        </p:nvSpPr>
        <p:spPr>
          <a:xfrm>
            <a:off x="752475" y="1905000"/>
            <a:ext cx="8382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n个相同阻值的电阻串联，总电阻 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=nR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28650" y="25050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2、并联电路的总电阻的倒数,等于各并联电阻的倒数之和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133725" y="3171825"/>
            <a:ext cx="6000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n个相同阻值的电阻并联，总电阻  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=R/n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33425" y="3962400"/>
            <a:ext cx="8401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也被称为该电路的</a:t>
            </a: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等效电阻</a:t>
            </a:r>
            <a:r>
              <a:t/>
            </a:r>
            <a:br/>
            <a:endParaRPr/>
          </a:p>
        </p:txBody>
      </p:sp>
      <p:sp>
        <p:nvSpPr>
          <p:cNvPr id="10" name="文本框 9"/>
          <p:cNvSpPr txBox="1"/>
          <p:nvPr/>
        </p:nvSpPr>
        <p:spPr>
          <a:xfrm>
            <a:off x="1228725" y="2952750"/>
            <a:ext cx="1838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2905125"/>
            <a:ext cx="1559719" cy="9620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04850" y="1885950"/>
            <a:ext cx="5400675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13" name="文本框 12"/>
          <p:cNvSpPr txBox="1"/>
          <p:nvPr/>
        </p:nvSpPr>
        <p:spPr>
          <a:xfrm>
            <a:off x="3086100" y="3162300"/>
            <a:ext cx="5486400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14" name="文本框 13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600575"/>
          <a:chOff x="381000" y="266700"/>
          <a:chExt cx="9134475" cy="4600575"/>
        </a:xfrm>
      </p:grpSpPr>
      <p:sp>
        <p:nvSpPr>
          <p:cNvPr id="2" name="文本框 1"/>
          <p:cNvSpPr txBox="1"/>
          <p:nvPr/>
        </p:nvSpPr>
        <p:spPr>
          <a:xfrm>
            <a:off x="609600" y="895350"/>
            <a:ext cx="79724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为10Ω，电源两端电压为6V。开关S 闭合后，求：</a:t>
            </a:r>
            <a:r>
              <a:t/>
            </a:r>
            <a:br/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（1）当滑动变阻器 R 接入电路的电阻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为50Ω  时，通过电阻R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 I；
（2）当滑动变阻器接入电路的电阻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为20Ω  时，通过电阻R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 I’。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6750" y="2466975"/>
            <a:ext cx="8467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解（1）如图所示，根据串联电路电流的规律，
     通过电阻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的电流和通过电阻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的电流相等，
     都等于I 。电阻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两端的电压 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 I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，
    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两端的电压 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 I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667375" y="1895475"/>
            <a:ext cx="2705100" cy="270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667250"/>
          <a:chOff x="381000" y="266700"/>
          <a:chExt cx="9134475" cy="4667250"/>
        </a:xfrm>
      </p:grpSpPr>
      <p:sp>
        <p:nvSpPr>
          <p:cNvPr id="2" name="文本框 1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课本例题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8650" y="781050"/>
            <a:ext cx="79724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为10Ω，电源两端电压为6V。开关 S  闭合后，求：</a:t>
            </a:r>
            <a:r>
              <a:t/>
            </a:r>
            <a:br/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（1）当滑动变阻器 R 接入电路的电阻R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为50 Ω 时，通过电阻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的电流I；
（2）当滑动变阻器接入电路的电阻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为20 Ω 时，通过电阻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的电流I’。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18669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根据串联电路电压的规律 U = 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 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，有
 U= I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 I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 I（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 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27051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可求得</a:t>
            </a:r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667375" y="1895475"/>
            <a:ext cx="2705100" cy="27051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590675" y="2552700"/>
            <a:ext cx="3028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543050" y="2505075"/>
            <a:ext cx="2838450" cy="79057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628650" y="3267075"/>
            <a:ext cx="4591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（2）同（1）的分析一样，可求得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3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、R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串联时，电路中的电流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81100" y="3924300"/>
            <a:ext cx="3714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133475" y="3876675"/>
            <a:ext cx="3017044" cy="79057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323975" y="4029075"/>
            <a:ext cx="7810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152400"/>
          <a:ext cx="9134475" cy="4905375"/>
          <a:chOff x="381000" y="152400"/>
          <a:chExt cx="9134475" cy="4905375"/>
        </a:xfrm>
      </p:grpSpPr>
      <p:pic>
        <p:nvPicPr>
          <p:cNvPr id="2" name="图片 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086475" y="2143125"/>
            <a:ext cx="2381250" cy="23812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8650" y="628650"/>
            <a:ext cx="8020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为10Ω，电源两端电压为12V。开关S 闭合后，求：
（1）当滑动变阻器 R 接入电路的电阻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为40Ω 时，通过电阻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 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和电路的总电流 I；
（2）当滑动变阻器接入电路的电阻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为20Ω 时，通过电阻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 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’
和电路的总电流 I ’ 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1000" y="2762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628650" y="1524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课本例题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04850" y="2381250"/>
            <a:ext cx="53816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解（1）根据并联电路电压的特点，电阻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和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两端的电压均等于电源两端电压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533775" y="2733675"/>
            <a:ext cx="752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486150" y="2686050"/>
            <a:ext cx="838200" cy="44767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04850" y="3200400"/>
            <a:ext cx="84296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由欧姆定律得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333625" y="3067050"/>
            <a:ext cx="2105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019425"/>
            <a:ext cx="1988344" cy="79057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3" name="文本框 12"/>
          <p:cNvSpPr txBox="1"/>
          <p:nvPr/>
        </p:nvSpPr>
        <p:spPr>
          <a:xfrm>
            <a:off x="704850" y="3952875"/>
            <a:ext cx="84296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通过电阻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的电流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638425" y="3771900"/>
            <a:ext cx="2105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5" name="图片 14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2590800" y="3724275"/>
            <a:ext cx="1974056" cy="790575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704850" y="4495800"/>
            <a:ext cx="84296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所以总电流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038350" y="4505325"/>
            <a:ext cx="2762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8" name="图片 17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1990725" y="4457700"/>
            <a:ext cx="275272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152400"/>
          <a:ext cx="9134475" cy="4524375"/>
          <a:chOff x="381000" y="152400"/>
          <a:chExt cx="9134475" cy="4524375"/>
        </a:xfrm>
      </p:grpSpPr>
      <p:pic>
        <p:nvPicPr>
          <p:cNvPr id="2" name="图片 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086475" y="2143125"/>
            <a:ext cx="2381250" cy="23812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28650" y="628650"/>
            <a:ext cx="8020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为10Ω，电源两端电压为12V。开关 S  闭合后，求：
（1）当滑动变阻器 R 接入电路的电阻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为40Ω  时，通过电阻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 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和电路的总电流 I；
（2）当滑动变阻器接入电路的电阻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3 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为20Ω 时，通过电阻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 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’
和电路的总电流 I ’ 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1000" y="2762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628650" y="1524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课本例题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25050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同理可求得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943100" y="2352675"/>
            <a:ext cx="26193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895475" y="2305050"/>
            <a:ext cx="2181225" cy="79057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619125" y="325755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通过电阻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3 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的电流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733675" y="3095625"/>
            <a:ext cx="26193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2686050" y="3048000"/>
            <a:ext cx="2174081" cy="79057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628650" y="38576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所以总电流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866900" y="3876675"/>
            <a:ext cx="3648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1819275" y="3829050"/>
            <a:ext cx="3309938" cy="447675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2143125" y="2466975"/>
            <a:ext cx="6991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933700" y="3219450"/>
            <a:ext cx="6200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486025" y="3810000"/>
            <a:ext cx="6648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019300" y="3810000"/>
            <a:ext cx="71151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3009900" y="3810000"/>
            <a:ext cx="61245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352925"/>
          <a:chOff x="381000" y="266700"/>
          <a:chExt cx="9134475" cy="4352925"/>
        </a:xfrm>
      </p:grpSpPr>
      <p:sp>
        <p:nvSpPr>
          <p:cNvPr id="2" name="文本框 1"/>
          <p:cNvSpPr txBox="1"/>
          <p:nvPr/>
        </p:nvSpPr>
        <p:spPr>
          <a:xfrm>
            <a:off x="628650" y="771525"/>
            <a:ext cx="7724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如图所示，已知I=4.5 A，I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=0.9 A，电源电压为36 V，那么灯L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多大？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6775" y="1704975"/>
            <a:ext cx="82677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        ∵  灯L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和灯L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并联  
　　∴  I =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　　　 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 I -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 4.5 A -0.9 A = 3.6 A
　　     而 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 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=U= 36 V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16668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解析: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905000" y="3438525"/>
            <a:ext cx="26193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5" y="3390900"/>
            <a:ext cx="2266950" cy="962025"/>
          </a:xfrm>
          <a:prstGeom prst="rect">
            <a:avLst/>
          </a:prstGeom>
        </p:spPr>
      </p:pic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134100" y="1409700"/>
            <a:ext cx="196215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352800"/>
          <a:chOff x="381000" y="266700"/>
          <a:chExt cx="9134475" cy="3352800"/>
        </a:xfrm>
      </p:grpSpPr>
      <p:sp>
        <p:nvSpPr>
          <p:cNvPr id="2" name="文本框 1"/>
          <p:cNvSpPr txBox="1"/>
          <p:nvPr/>
        </p:nvSpPr>
        <p:spPr>
          <a:xfrm>
            <a:off x="619125" y="752475"/>
            <a:ext cx="7781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1、欧姆定律：导体中的电流，跟导体两端的电压成____比，跟导体的电阻成____比。表达式：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知识回顾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9125" y="236220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2、欧姆定律两个变形公式：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19125" y="3352800"/>
            <a:ext cx="7943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3、在计算过程中各物理量值对应于_____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导体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在_____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时刻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所具有。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095875" y="3314700"/>
            <a:ext cx="40386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同一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629400" y="3314700"/>
            <a:ext cx="2505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同一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210425" y="723900"/>
            <a:ext cx="1924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正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771775" y="1133475"/>
            <a:ext cx="63627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反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381500" y="1952625"/>
            <a:ext cx="4752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U=IR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429125" y="2638425"/>
            <a:ext cx="470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</a:p>
        </p:txBody>
      </p:sp>
      <p:pic>
        <p:nvPicPr>
          <p:cNvPr id="13" name="图片 1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2114550"/>
            <a:ext cx="66675" cy="81915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800725" y="2247900"/>
            <a:ext cx="3333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单位：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895850" y="1028700"/>
            <a:ext cx="762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6" name="图片 1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848225" y="981075"/>
            <a:ext cx="704850" cy="959644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4686300" y="2438400"/>
            <a:ext cx="676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8" name="图片 17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638675" y="2390775"/>
            <a:ext cx="571500" cy="959644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6886575" y="1905000"/>
            <a:ext cx="22479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I（A）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829425" y="2314575"/>
            <a:ext cx="2305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U（V）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6867525" y="2676525"/>
            <a:ext cx="2266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R（Ω）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5715000" y="1857375"/>
            <a:ext cx="2209800" cy="1304925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23" name="图片 22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5448300" y="2409825"/>
            <a:ext cx="323850" cy="123825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572000"/>
          <a:chOff x="381000" y="266700"/>
          <a:chExt cx="9134475" cy="4572000"/>
        </a:xfrm>
      </p:grpSpPr>
      <p:sp>
        <p:nvSpPr>
          <p:cNvPr id="2" name="文本框 1"/>
          <p:cNvSpPr txBox="1"/>
          <p:nvPr/>
        </p:nvSpPr>
        <p:spPr>
          <a:xfrm>
            <a:off x="628650" y="742950"/>
            <a:ext cx="7820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=20 Ω，滑动变阻器R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最大阻值为80 Ω，电路接在电压为6 V 电路中，当滑片P 由最左端滑到最右端时，电压表示数由6 V 变化为1.2 V，则电流表示数变化范围是多少？当滑片P 在最右端时串联电路的电阻多大？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2571750"/>
            <a:ext cx="3495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解：（1）滑片P 在最左端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562225"/>
            <a:ext cx="1685925" cy="10096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981200" y="3105150"/>
            <a:ext cx="14097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933575" y="3057525"/>
            <a:ext cx="1409700" cy="5334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000250" y="3657600"/>
            <a:ext cx="2362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952625" y="3609975"/>
            <a:ext cx="2231231" cy="962025"/>
          </a:xfrm>
          <a:prstGeom prst="rect">
            <a:avLst/>
          </a:prstGeom>
        </p:spPr>
      </p:pic>
      <p:pic>
        <p:nvPicPr>
          <p:cNvPr id="11" name="图片 10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076950" y="2171700"/>
            <a:ext cx="2343150" cy="1819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552950"/>
          <a:chOff x="381000" y="266700"/>
          <a:chExt cx="9134475" cy="4552950"/>
        </a:xfrm>
      </p:grpSpPr>
      <p:sp>
        <p:nvSpPr>
          <p:cNvPr id="2" name="文本框 1"/>
          <p:cNvSpPr txBox="1"/>
          <p:nvPr/>
        </p:nvSpPr>
        <p:spPr>
          <a:xfrm>
            <a:off x="657225" y="1809750"/>
            <a:ext cx="2219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（2）滑片P 在最右端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8650" y="742950"/>
            <a:ext cx="7820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=20 Ω，滑动变阻器R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最大阻值为80 Ω，电路接在电压为6 V 电路中，当滑片P 由最左端滑到最右端时，电压表示数由6 V 变化为1.2 V，则电流表示数变化范围是多少？当滑片P 在最右端时串联电路的电阻多大？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324350" y="2105025"/>
            <a:ext cx="2533650" cy="124777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57225" y="4105275"/>
            <a:ext cx="8477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知识点：两个电阻串联：总电阻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+R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8" name="文本框 7"/>
          <p:cNvSpPr txBox="1"/>
          <p:nvPr/>
        </p:nvSpPr>
        <p:spPr>
          <a:xfrm>
            <a:off x="1352550" y="2324100"/>
            <a:ext cx="7781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171575" y="2190750"/>
            <a:ext cx="26193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23950" y="2143125"/>
            <a:ext cx="2352675" cy="79057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171575" y="2914650"/>
            <a:ext cx="29051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123950" y="2867025"/>
            <a:ext cx="2659856" cy="96202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857375" y="3314700"/>
            <a:ext cx="7277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'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267075" y="3152775"/>
            <a:ext cx="762000" cy="381000"/>
          </a:xfrm>
          <a:prstGeom prst="rect">
            <a:avLst/>
          </a:prstGeom>
          <a:noFill/>
          <a:ln w="25400" cap="flat" cmpd="sng" algn="ctr">
            <a:solidFill>
              <a:srgbClr val="F65E5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15" name="文本框 14"/>
          <p:cNvSpPr txBox="1"/>
          <p:nvPr/>
        </p:nvSpPr>
        <p:spPr>
          <a:xfrm>
            <a:off x="628650" y="4076700"/>
            <a:ext cx="5591175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16" name="图片 15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657975" y="1866900"/>
            <a:ext cx="2095500" cy="1619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123825"/>
          <a:ext cx="9134475" cy="5114925"/>
          <a:chOff x="381000" y="123825"/>
          <a:chExt cx="9134475" cy="5114925"/>
        </a:xfrm>
      </p:grpSpPr>
      <p:sp>
        <p:nvSpPr>
          <p:cNvPr id="2" name="文本框 1"/>
          <p:cNvSpPr txBox="1"/>
          <p:nvPr/>
        </p:nvSpPr>
        <p:spPr>
          <a:xfrm>
            <a:off x="628650" y="581025"/>
            <a:ext cx="7839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=30 Ω，电流表的示数为0.6 A，电压表的示数为12 V。求（1）R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的阻值；
　            （2）并联电路总电流I ；
　            （3）并联电路总电阻R。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00075" y="2524125"/>
            <a:ext cx="8534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解：（1） 　　</a:t>
            </a:r>
            <a:r>
              <a:t/>
            </a:r>
            <a:br/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        </a:t>
            </a:r>
            <a:r>
              <a:t/>
            </a:r>
            <a:br/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        </a:t>
            </a:r>
            <a:r>
              <a:t/>
            </a:r>
            <a:br/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              　I=I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=0.6 A+0.4 A=1 A
　　（3）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1000" y="247650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628650" y="1238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76425" y="2266950"/>
            <a:ext cx="2762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19325"/>
            <a:ext cx="2474119" cy="9620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990725" y="3048000"/>
            <a:ext cx="2762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943100" y="3000375"/>
            <a:ext cx="2452688" cy="96202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1809750" y="4200525"/>
            <a:ext cx="2762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762125" y="4152900"/>
            <a:ext cx="2316956" cy="9620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1171575" y="3257550"/>
            <a:ext cx="79629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（2）</a:t>
            </a:r>
          </a:p>
        </p:txBody>
      </p:sp>
      <p:pic>
        <p:nvPicPr>
          <p:cNvPr id="13" name="图片 12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50" y="1285875"/>
            <a:ext cx="2117210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476750"/>
          <a:chOff x="381000" y="266700"/>
          <a:chExt cx="9134475" cy="4476750"/>
        </a:xfrm>
      </p:grpSpPr>
      <p:sp>
        <p:nvSpPr>
          <p:cNvPr id="2" name="文本框 1"/>
          <p:cNvSpPr txBox="1"/>
          <p:nvPr/>
        </p:nvSpPr>
        <p:spPr>
          <a:xfrm>
            <a:off x="628650" y="7620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实验室中如果没有电流表，只有电压表。如何测量未知电阻？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286000" y="1628775"/>
            <a:ext cx="6848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电路图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241935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测电阻的原理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28650" y="291465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因为R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x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和R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串联  ，所以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00100" y="3562350"/>
            <a:ext cx="1228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" y="3514725"/>
            <a:ext cx="1102519" cy="962025"/>
          </a:xfrm>
          <a:prstGeom prst="rect">
            <a:avLst/>
          </a:prstGeom>
        </p:spPr>
      </p:pic>
      <p:pic>
        <p:nvPicPr>
          <p:cNvPr id="10" name="图片 9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3943350"/>
            <a:ext cx="723900" cy="10477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2" name="文本框 11"/>
          <p:cNvSpPr txBox="1"/>
          <p:nvPr/>
        </p:nvSpPr>
        <p:spPr>
          <a:xfrm>
            <a:off x="3238500" y="3562350"/>
            <a:ext cx="1924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3" name="图片 12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190875" y="3514725"/>
            <a:ext cx="1302544" cy="962025"/>
          </a:xfrm>
          <a:prstGeom prst="rect">
            <a:avLst/>
          </a:prstGeom>
        </p:spPr>
      </p:pic>
      <p:pic>
        <p:nvPicPr>
          <p:cNvPr id="14" name="图片 13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1400175"/>
            <a:ext cx="3505200" cy="1733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086225"/>
          <a:chOff x="381000" y="266700"/>
          <a:chExt cx="9134475" cy="4086225"/>
        </a:xfrm>
      </p:grpSpPr>
      <p:sp>
        <p:nvSpPr>
          <p:cNvPr id="2" name="文本框 1"/>
          <p:cNvSpPr txBox="1"/>
          <p:nvPr/>
        </p:nvSpPr>
        <p:spPr>
          <a:xfrm>
            <a:off x="628650" y="7715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实验室中如果没有电流表，只有电压表。如何测量未知电阻？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12287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实验步骤：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18002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（1）按电路图连接电路，并将电压表
           指针调零；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8200" y="2695575"/>
            <a:ext cx="5124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（2）闭合开关S 测出R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x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两端电压为U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x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28650" y="3171825"/>
            <a:ext cx="8010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（3）断开开关S，将电压表接到R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两端，闭合开关测出R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两端电压U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；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28650" y="40862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（4）断开开关整理实验器材。</a:t>
            </a:r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48350" y="1447800"/>
            <a:ext cx="2581275" cy="1266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429125"/>
          <a:chOff x="381000" y="266700"/>
          <a:chExt cx="9134475" cy="4429125"/>
        </a:xfrm>
      </p:grpSpPr>
      <p:sp>
        <p:nvSpPr>
          <p:cNvPr id="2" name="文本框 1"/>
          <p:cNvSpPr txBox="1"/>
          <p:nvPr/>
        </p:nvSpPr>
        <p:spPr>
          <a:xfrm>
            <a:off x="628650" y="7143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实验室中如果没有电压表，只有电流表。如何测量未知电阻？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00175" y="1352550"/>
            <a:ext cx="77343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电路图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22098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测量原理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28650" y="28575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因为R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x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和R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并联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28650" y="37433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∴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x 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x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t/>
            </a:r>
            <a:br/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390775" y="3848100"/>
            <a:ext cx="1362075" cy="20002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857625" y="3514725"/>
            <a:ext cx="1314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3467100"/>
            <a:ext cx="1238250" cy="962025"/>
          </a:xfrm>
          <a:prstGeom prst="rect">
            <a:avLst/>
          </a:prstGeom>
        </p:spPr>
      </p:pic>
      <p:pic>
        <p:nvPicPr>
          <p:cNvPr id="12" name="图片 1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495925" y="1495425"/>
            <a:ext cx="2524125" cy="1733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838575"/>
          <a:chOff x="381000" y="266700"/>
          <a:chExt cx="9134475" cy="3838575"/>
        </a:xfrm>
      </p:grpSpPr>
      <p:sp>
        <p:nvSpPr>
          <p:cNvPr id="2" name="文本框 1"/>
          <p:cNvSpPr txBox="1"/>
          <p:nvPr/>
        </p:nvSpPr>
        <p:spPr>
          <a:xfrm>
            <a:off x="628650" y="7143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实验室中如果没有电压表，只有电流表。如何测量未知电阻？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12096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实验步骤：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173355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（1）将电流表指针调零，按电路图连接电路；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28650" y="22955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（2）闭合开关，记录R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所在支路的电流为I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0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28650" y="2857500"/>
            <a:ext cx="7658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（3）断开开关，将电流表接到Rx的支路并记录电流表的示数为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x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；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28650" y="38385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（4）断开开关整理实验器材。</a:t>
            </a:r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457950" y="1266825"/>
            <a:ext cx="2009775" cy="1381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743450"/>
          <a:chOff x="381000" y="266700"/>
          <a:chExt cx="9134475" cy="4743450"/>
        </a:xfrm>
      </p:grpSpPr>
      <p:sp>
        <p:nvSpPr>
          <p:cNvPr id="2" name="文本框 1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8650" y="7715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变阻器的滑片P向右移动过程中，三个电表的示数如何变化？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2475" y="3019425"/>
            <a:ext cx="8382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分析：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28775" y="3038475"/>
            <a:ext cx="75057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↑→ R ↑→I↓=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↓ =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7" name="文本框 6"/>
          <p:cNvSpPr txBox="1"/>
          <p:nvPr/>
        </p:nvSpPr>
        <p:spPr>
          <a:xfrm>
            <a:off x="2495550" y="3676650"/>
            <a:ext cx="6638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一定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381500" y="3800475"/>
            <a:ext cx="4752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↓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838450" y="4238625"/>
            <a:ext cx="6296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U不变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591050" y="4410075"/>
            <a:ext cx="45434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↑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105025" y="1314450"/>
            <a:ext cx="7029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示数变小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105025" y="1762125"/>
            <a:ext cx="7029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示数变小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133600" y="2257425"/>
            <a:ext cx="7000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示数变大</a:t>
            </a:r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5" y="1285875"/>
            <a:ext cx="485775" cy="533400"/>
          </a:xfrm>
          <a:prstGeom prst="rect">
            <a:avLst/>
          </a:prstGeom>
        </p:spPr>
      </p:pic>
      <p:pic>
        <p:nvPicPr>
          <p:cNvPr id="15" name="图片 1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438275" y="1762125"/>
            <a:ext cx="504825" cy="533400"/>
          </a:xfrm>
          <a:prstGeom prst="rect">
            <a:avLst/>
          </a:prstGeom>
        </p:spPr>
      </p:pic>
      <p:pic>
        <p:nvPicPr>
          <p:cNvPr id="16" name="图片 15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457325" y="2305050"/>
            <a:ext cx="533400" cy="485775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1971675" y="1333500"/>
            <a:ext cx="7162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___________；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962150" y="1771650"/>
            <a:ext cx="7172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___________；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1962150" y="2266950"/>
            <a:ext cx="7172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___________。</a:t>
            </a:r>
          </a:p>
        </p:txBody>
      </p:sp>
      <p:pic>
        <p:nvPicPr>
          <p:cNvPr id="20" name="图片 19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3838575" y="4295775"/>
            <a:ext cx="628650" cy="447675"/>
          </a:xfrm>
          <a:prstGeom prst="rect">
            <a:avLst/>
          </a:prstGeom>
        </p:spPr>
      </p:pic>
      <p:pic>
        <p:nvPicPr>
          <p:cNvPr id="21" name="图片 20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3676650" y="3733800"/>
            <a:ext cx="628650" cy="447675"/>
          </a:xfrm>
          <a:prstGeom prst="rect">
            <a:avLst/>
          </a:prstGeom>
        </p:spPr>
      </p:pic>
      <p:pic>
        <p:nvPicPr>
          <p:cNvPr id="22" name="图片 21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5524500" y="1524000"/>
            <a:ext cx="2524125" cy="1695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20" grpId="0"/>
      <p:bldP spid="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1819275"/>
          <a:chOff x="381000" y="266700"/>
          <a:chExt cx="9134475" cy="1819275"/>
        </a:xfrm>
      </p:grpSpPr>
      <p:sp>
        <p:nvSpPr>
          <p:cNvPr id="2" name="文本框 1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8650" y="942975"/>
            <a:ext cx="7629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有两个电阻，R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=3Ω,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=9Ω，把它们串联后接到电路中，它们的总电阻是 ____，通过它们的电流比I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:I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=_____，它们两端的电压之比U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:U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=_______ 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19350" y="1371600"/>
            <a:ext cx="67151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12Ω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486525" y="1381125"/>
            <a:ext cx="2647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1:1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590925" y="1819275"/>
            <a:ext cx="5543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1:3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124325"/>
          <a:chOff x="381000" y="266700"/>
          <a:chExt cx="9134475" cy="4124325"/>
        </a:xfrm>
      </p:grpSpPr>
      <p:sp>
        <p:nvSpPr>
          <p:cNvPr id="2" name="文本框 1"/>
          <p:cNvSpPr txBox="1"/>
          <p:nvPr/>
        </p:nvSpPr>
        <p:spPr>
          <a:xfrm>
            <a:off x="628650" y="781050"/>
            <a:ext cx="7696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如图所示电路中，当开关S 闭合，滑片P 向右移动时，关于两表示数的变化下述正确的是(          )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A.电流表、电压表的示数均变大
B.电流表、电压表的示数均变小
C.电流表的示数变小，电压表的示数变大
D.电流表的示数变大，电压表的示数变小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391025" y="1200150"/>
            <a:ext cx="474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C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276350"/>
            <a:ext cx="2847975" cy="2847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76225"/>
          <a:ext cx="9134475" cy="4457700"/>
          <a:chOff x="381000" y="276225"/>
          <a:chExt cx="9134475" cy="4457700"/>
        </a:xfrm>
      </p:grpSpPr>
      <p:sp>
        <p:nvSpPr>
          <p:cNvPr id="2" name="文本框 1"/>
          <p:cNvSpPr txBox="1"/>
          <p:nvPr/>
        </p:nvSpPr>
        <p:spPr>
          <a:xfrm>
            <a:off x="1038225" y="704850"/>
            <a:ext cx="8096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串联电路中的电流、电压规律是什么？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581025" y="27622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串联电路中电阻的特点</a:t>
            </a:r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733425"/>
            <a:ext cx="419100" cy="4191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61975" y="2362200"/>
            <a:ext cx="857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（1）串联电路中电流______________；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76325" y="4029075"/>
            <a:ext cx="8058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电阻规律呢？</a:t>
            </a:r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4038600"/>
            <a:ext cx="419100" cy="4191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3733800" y="2314575"/>
            <a:ext cx="5400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处处相等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934200" y="3143250"/>
            <a:ext cx="2200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之和</a:t>
            </a:r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390775" y="1162050"/>
            <a:ext cx="3133725" cy="10763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619375" y="1076325"/>
            <a:ext cx="6515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13" name="文本框 12"/>
          <p:cNvSpPr txBox="1"/>
          <p:nvPr/>
        </p:nvSpPr>
        <p:spPr>
          <a:xfrm>
            <a:off x="3886200" y="1076325"/>
            <a:ext cx="5248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14" name="文本框 13"/>
          <p:cNvSpPr txBox="1"/>
          <p:nvPr/>
        </p:nvSpPr>
        <p:spPr>
          <a:xfrm>
            <a:off x="3124200" y="1047750"/>
            <a:ext cx="6010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15" name="文本框 14"/>
          <p:cNvSpPr txBox="1"/>
          <p:nvPr/>
        </p:nvSpPr>
        <p:spPr>
          <a:xfrm>
            <a:off x="4467225" y="1038225"/>
            <a:ext cx="4667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16" name="文本框 15"/>
          <p:cNvSpPr txBox="1"/>
          <p:nvPr/>
        </p:nvSpPr>
        <p:spPr>
          <a:xfrm>
            <a:off x="2457450" y="2762250"/>
            <a:ext cx="6677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I=I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=...=I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n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561975" y="3152775"/>
            <a:ext cx="857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（2）串联电路中的总电压等于各部分电路的电压________。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371725" y="3600450"/>
            <a:ext cx="6762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U=U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+...+U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n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534025" y="1533525"/>
            <a:ext cx="3600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2981325" y="1504950"/>
            <a:ext cx="6153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21" name="文本框 20"/>
          <p:cNvSpPr txBox="1"/>
          <p:nvPr/>
        </p:nvSpPr>
        <p:spPr>
          <a:xfrm>
            <a:off x="4495800" y="1504950"/>
            <a:ext cx="4638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 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3762375" y="1990725"/>
            <a:ext cx="5372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 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24" name="文本框 23"/>
          <p:cNvSpPr txBox="1"/>
          <p:nvPr/>
        </p:nvSpPr>
        <p:spPr>
          <a:xfrm>
            <a:off x="4191000" y="2571750"/>
            <a:ext cx="4943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5114925"/>
          <a:chOff x="381000" y="266700"/>
          <a:chExt cx="9134475" cy="5114925"/>
        </a:xfrm>
      </p:grpSpPr>
      <p:sp>
        <p:nvSpPr>
          <p:cNvPr id="2" name="文本框 1"/>
          <p:cNvSpPr txBox="1"/>
          <p:nvPr/>
        </p:nvSpPr>
        <p:spPr>
          <a:xfrm>
            <a:off x="628650" y="800100"/>
            <a:ext cx="78581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一个小灯泡的电阻是8Ω，正常工作时的电压是3.6V，现在要把这盏灯直接接在4.5V 的电源上能行吗？怎样做才能使这盏灯正常发光？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09600" y="2962275"/>
            <a:ext cx="852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解：不行，必须串联一个电 阻。根据题意画出电路
图，则电阻 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分担部分的电压 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2 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=U－U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＝4.5V－3.6V=0.9V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19125" y="392430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串联电路中的电流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9125" y="451485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电路中需要串联的电阻</a:t>
            </a:r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924175" y="923925"/>
            <a:ext cx="2733675" cy="273367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0" name="文本框 9"/>
          <p:cNvSpPr txBox="1"/>
          <p:nvPr/>
        </p:nvSpPr>
        <p:spPr>
          <a:xfrm>
            <a:off x="2905125" y="373380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0" y="3686175"/>
            <a:ext cx="2088356" cy="79057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3390900" y="437197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3" name="图片 12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343275" y="4324350"/>
            <a:ext cx="2052638" cy="79057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4191000" y="2571750"/>
            <a:ext cx="4943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276600"/>
          <a:chOff x="381000" y="266700"/>
          <a:chExt cx="9134475" cy="3276600"/>
        </a:xfrm>
      </p:grpSpPr>
      <p:sp>
        <p:nvSpPr>
          <p:cNvPr id="2" name="文本框 1"/>
          <p:cNvSpPr txBox="1"/>
          <p:nvPr/>
        </p:nvSpPr>
        <p:spPr>
          <a:xfrm>
            <a:off x="628650" y="723900"/>
            <a:ext cx="6915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如图所示电路，电源电压保持不变，若变阻器滑片P 向
左滑动时，则  (         )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18002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A. V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表示数增大，A表示数减小
B. V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表示数减小，A表示数减小
C. V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表示数增大，A表示数增大
D. V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表示数减小，A表示数增大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714625" y="1143000"/>
            <a:ext cx="6419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C</a:t>
            </a:r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524500" y="1476375"/>
            <a:ext cx="2057400" cy="1800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181475"/>
          <a:chOff x="381000" y="266700"/>
          <a:chExt cx="9134475" cy="4181475"/>
        </a:xfrm>
      </p:grpSpPr>
      <p:sp>
        <p:nvSpPr>
          <p:cNvPr id="2" name="文本框 1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47700" y="800100"/>
            <a:ext cx="78676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如图所示的电路中，R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:R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＝3:5，那么通过R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的电流之比 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:I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＝________，电压表的示数之比U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:U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＝_________。</a:t>
            </a:r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1743075"/>
            <a:ext cx="2438400" cy="24384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343650" y="1228725"/>
            <a:ext cx="2790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3:8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57350" y="1228725"/>
            <a:ext cx="74771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1:1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838575"/>
          <a:chOff x="381000" y="266700"/>
          <a:chExt cx="9134475" cy="3838575"/>
        </a:xfrm>
      </p:grpSpPr>
      <p:sp>
        <p:nvSpPr>
          <p:cNvPr id="2" name="文本框 1"/>
          <p:cNvSpPr txBox="1"/>
          <p:nvPr/>
        </p:nvSpPr>
        <p:spPr>
          <a:xfrm>
            <a:off x="628650" y="733425"/>
            <a:ext cx="80295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如图所示，当开关S 断开和闭合时，电流表示数之比是1:4，则电阻R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和R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之比是（       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1895475"/>
            <a:ext cx="4657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A、1:4                           B、4:1
C、1:3                           D、2:3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734050" y="1076325"/>
            <a:ext cx="2762250" cy="27622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019425" y="1162050"/>
            <a:ext cx="6115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352925"/>
          <a:chOff x="381000" y="266700"/>
          <a:chExt cx="9134475" cy="4352925"/>
        </a:xfrm>
      </p:grpSpPr>
      <p:sp>
        <p:nvSpPr>
          <p:cNvPr id="2" name="文本框 1"/>
          <p:cNvSpPr txBox="1"/>
          <p:nvPr/>
        </p:nvSpPr>
        <p:spPr>
          <a:xfrm>
            <a:off x="628650" y="704850"/>
            <a:ext cx="7820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如图所示，若甲、乙均为电流表时，断开开关S，两电流表读数为I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甲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:I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乙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＝2:3；若甲、乙均为电压表时，闭合开关S，则两电压表的读数之比U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甲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:U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乙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＝_________。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124325" y="1581150"/>
            <a:ext cx="5010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3:1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724525" y="1704975"/>
            <a:ext cx="2647950" cy="2647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191000"/>
          <a:chOff x="381000" y="266700"/>
          <a:chExt cx="9134475" cy="4191000"/>
        </a:xfrm>
      </p:grpSpPr>
      <p:sp>
        <p:nvSpPr>
          <p:cNvPr id="2" name="文本框 1"/>
          <p:cNvSpPr txBox="1"/>
          <p:nvPr/>
        </p:nvSpPr>
        <p:spPr>
          <a:xfrm>
            <a:off x="628650" y="714375"/>
            <a:ext cx="78771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如图所示，电路中R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的阻值为6Ω，闭合开关S，电流表A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的示数为1.2A，电流表A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的示数为0.3A。则R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的阻值是（       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1800225"/>
            <a:ext cx="46005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A、18Ω                         B、24Ω
C、6Ω                           D、3Ω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524000"/>
            <a:ext cx="2667000" cy="26670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7324725" y="1152525"/>
            <a:ext cx="1809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133850"/>
          <a:chOff x="381000" y="266700"/>
          <a:chExt cx="9134475" cy="4133850"/>
        </a:xfrm>
      </p:grpSpPr>
      <p:sp>
        <p:nvSpPr>
          <p:cNvPr id="2" name="文本框 1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8650" y="838200"/>
            <a:ext cx="7981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如图所示的电路中，电源电压保持不变，闭合开关S，将滑动变阻器的滑片P 向左移动过程中，下列说法正确的是（       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192405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A、电流表的示数变大
B、电压表的示数变大
C、电压表与电流表示数的比值不变
D、电压表示数变大，电流表示数变小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86625" y="1276350"/>
            <a:ext cx="1847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C</a:t>
            </a:r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105525" y="1752600"/>
            <a:ext cx="2381250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076700"/>
          <a:chOff x="381000" y="266700"/>
          <a:chExt cx="9134475" cy="4076700"/>
        </a:xfrm>
      </p:grpSpPr>
      <p:sp>
        <p:nvSpPr>
          <p:cNvPr id="2" name="文本框 1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练习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8650" y="790575"/>
            <a:ext cx="8067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如图所示，电源电压保持不变，闭合开关，当滑动变阻器的滑片滑动时，发现电流表A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的示数变大，则（        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20193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A、滑动变阻器的滑片向左滑动
B、电压表V的示数变大
C、电流表A的示数变大
D、电压表V与电流表A示数的比值变大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067425" y="1695450"/>
            <a:ext cx="2381250" cy="23812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829300" y="1219200"/>
            <a:ext cx="33051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AC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142875"/>
          <a:ext cx="9134475" cy="4972050"/>
          <a:chOff x="381000" y="142875"/>
          <a:chExt cx="9134475" cy="4972050"/>
        </a:xfrm>
      </p:grpSpPr>
      <p:sp>
        <p:nvSpPr>
          <p:cNvPr id="2" name="文本框 1"/>
          <p:cNvSpPr txBox="1"/>
          <p:nvPr/>
        </p:nvSpPr>
        <p:spPr>
          <a:xfrm>
            <a:off x="381000" y="266700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1428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总结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90550" y="609600"/>
          <a:ext cx="8162925" cy="476250"/>
        </p:xfrm>
        <a:graphic>
          <a:graphicData uri="http://schemas.openxmlformats.org/drawingml/2006/table">
            <a:tbl>
              <a:tblPr firstRow="1" bandRow="1"/>
              <a:tblGrid>
                <a:gridCol w="2720975"/>
                <a:gridCol w="2720975"/>
                <a:gridCol w="2720975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90550" y="1085850"/>
          <a:ext cx="8162925" cy="1543050"/>
        </p:xfrm>
        <a:graphic>
          <a:graphicData uri="http://schemas.openxmlformats.org/drawingml/2006/table">
            <a:tbl>
              <a:tblPr firstRow="1" bandRow="1"/>
              <a:tblGrid>
                <a:gridCol w="2720975"/>
                <a:gridCol w="2720975"/>
                <a:gridCol w="2720975"/>
              </a:tblGrid>
              <a:tr h="1543050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590550" y="4067175"/>
          <a:ext cx="8162925" cy="838200"/>
        </p:xfrm>
        <a:graphic>
          <a:graphicData uri="http://schemas.openxmlformats.org/drawingml/2006/table">
            <a:tbl>
              <a:tblPr firstRow="1" bandRow="1"/>
              <a:tblGrid>
                <a:gridCol w="2720975"/>
                <a:gridCol w="2720975"/>
                <a:gridCol w="2720975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590550" y="2628900"/>
          <a:ext cx="8162925" cy="1428750"/>
        </p:xfrm>
        <a:graphic>
          <a:graphicData uri="http://schemas.openxmlformats.org/drawingml/2006/table">
            <a:tbl>
              <a:tblPr firstRow="1" bandRow="1"/>
              <a:tblGrid>
                <a:gridCol w="2720975"/>
                <a:gridCol w="2720975"/>
                <a:gridCol w="2720975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1123950"/>
            <a:ext cx="1352550" cy="116205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4076700" y="2152650"/>
            <a:ext cx="5057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分压电路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238250" y="4052888"/>
            <a:ext cx="1590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电压与电流分配关系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762125" y="1181100"/>
            <a:ext cx="7372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
路
图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581150" y="2628900"/>
            <a:ext cx="7553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电流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581150" y="3124200"/>
            <a:ext cx="7553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电压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581150" y="3609975"/>
            <a:ext cx="7553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电阻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076700" y="609600"/>
            <a:ext cx="5057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858000" y="609600"/>
            <a:ext cx="2276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并联电路</a:t>
            </a:r>
          </a:p>
        </p:txBody>
      </p:sp>
      <p:pic>
        <p:nvPicPr>
          <p:cNvPr id="17" name="图片 16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25" y="1114425"/>
            <a:ext cx="1581150" cy="1219200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6905625" y="2143125"/>
            <a:ext cx="2228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分流电路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010025" y="2638425"/>
            <a:ext cx="5124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I = 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20" name="文本框 19"/>
          <p:cNvSpPr txBox="1"/>
          <p:nvPr/>
        </p:nvSpPr>
        <p:spPr>
          <a:xfrm>
            <a:off x="6886575" y="2638425"/>
            <a:ext cx="22479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I 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21" name="文本框 20"/>
          <p:cNvSpPr txBox="1"/>
          <p:nvPr/>
        </p:nvSpPr>
        <p:spPr>
          <a:xfrm>
            <a:off x="3895725" y="3133725"/>
            <a:ext cx="5238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 =U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22" name="文本框 21"/>
          <p:cNvSpPr txBox="1"/>
          <p:nvPr/>
        </p:nvSpPr>
        <p:spPr>
          <a:xfrm>
            <a:off x="6772275" y="3133725"/>
            <a:ext cx="2362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 =U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23" name="文本框 22"/>
          <p:cNvSpPr txBox="1"/>
          <p:nvPr/>
        </p:nvSpPr>
        <p:spPr>
          <a:xfrm>
            <a:off x="3876675" y="3619500"/>
            <a:ext cx="5257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 =R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24" name="文本框 23"/>
          <p:cNvSpPr txBox="1"/>
          <p:nvPr/>
        </p:nvSpPr>
        <p:spPr>
          <a:xfrm>
            <a:off x="6429375" y="3619500"/>
            <a:ext cx="2705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1/R =1/R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+1/R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25" name="文本框 24"/>
          <p:cNvSpPr txBox="1"/>
          <p:nvPr/>
        </p:nvSpPr>
        <p:spPr>
          <a:xfrm>
            <a:off x="3905250" y="4052888"/>
            <a:ext cx="1247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6" name="图片 25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857625" y="4005263"/>
            <a:ext cx="1066800" cy="962025"/>
          </a:xfrm>
          <a:prstGeom prst="rect">
            <a:avLst/>
          </a:prstGeom>
        </p:spPr>
      </p:pic>
      <p:sp>
        <p:nvSpPr>
          <p:cNvPr id="27" name="文本框 26"/>
          <p:cNvSpPr txBox="1"/>
          <p:nvPr/>
        </p:nvSpPr>
        <p:spPr>
          <a:xfrm>
            <a:off x="6800850" y="4057650"/>
            <a:ext cx="1247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8" name="图片 27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753225" y="4010025"/>
            <a:ext cx="1002506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76225"/>
          <a:ext cx="9134475" cy="3962400"/>
          <a:chOff x="381000" y="276225"/>
          <a:chExt cx="9134475" cy="3962400"/>
        </a:xfrm>
      </p:grpSpPr>
      <p:sp>
        <p:nvSpPr>
          <p:cNvPr id="2" name="文本框 1"/>
          <p:cNvSpPr txBox="1"/>
          <p:nvPr/>
        </p:nvSpPr>
        <p:spPr>
          <a:xfrm>
            <a:off x="581025" y="273367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由欧姆定律可知：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581025" y="27622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串联电路中电阻的特点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14425" y="790575"/>
            <a:ext cx="8020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电阻规律呢？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800100"/>
            <a:ext cx="419100" cy="419100"/>
          </a:xfrm>
          <a:prstGeom prst="rect">
            <a:avLst/>
          </a:prstGeom>
        </p:spPr>
      </p:pic>
      <p:pic>
        <p:nvPicPr>
          <p:cNvPr id="7" name="图片 6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390775" y="1447800"/>
            <a:ext cx="3133725" cy="10763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619375" y="1362075"/>
            <a:ext cx="6515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9" name="文本框 8"/>
          <p:cNvSpPr txBox="1"/>
          <p:nvPr/>
        </p:nvSpPr>
        <p:spPr>
          <a:xfrm>
            <a:off x="3886200" y="1362075"/>
            <a:ext cx="5248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10" name="文本框 9"/>
          <p:cNvSpPr txBox="1"/>
          <p:nvPr/>
        </p:nvSpPr>
        <p:spPr>
          <a:xfrm>
            <a:off x="3124200" y="1333500"/>
            <a:ext cx="6010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467225" y="1323975"/>
            <a:ext cx="4667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12" name="文本框 11"/>
          <p:cNvSpPr txBox="1"/>
          <p:nvPr/>
        </p:nvSpPr>
        <p:spPr>
          <a:xfrm>
            <a:off x="5619750" y="1828800"/>
            <a:ext cx="3514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981325" y="1790700"/>
            <a:ext cx="6153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14" name="文本框 13"/>
          <p:cNvSpPr txBox="1"/>
          <p:nvPr/>
        </p:nvSpPr>
        <p:spPr>
          <a:xfrm>
            <a:off x="4495800" y="1790700"/>
            <a:ext cx="4638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 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762375" y="2276475"/>
            <a:ext cx="5372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 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086100" y="2752725"/>
            <a:ext cx="866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7" name="图片 16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2705100"/>
            <a:ext cx="795338" cy="533400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4638675" y="2752725"/>
            <a:ext cx="1219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9" name="图片 18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591050" y="2705100"/>
            <a:ext cx="1088231" cy="533400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6543675" y="2752725"/>
            <a:ext cx="1219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1" name="图片 20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6496050" y="2705100"/>
            <a:ext cx="1109663" cy="53340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609600" y="3476625"/>
            <a:ext cx="1447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3" name="图片 22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561975" y="3429000"/>
            <a:ext cx="1338263" cy="533400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3143250" y="3476625"/>
            <a:ext cx="1981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5" name="图片 24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3095625" y="3429000"/>
            <a:ext cx="1866900" cy="533400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6200775" y="3476625"/>
            <a:ext cx="1457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7" name="图片 26"/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6153150" y="3429000"/>
            <a:ext cx="1331119" cy="533400"/>
          </a:xfrm>
          <a:prstGeom prst="rect">
            <a:avLst/>
          </a:prstGeom>
        </p:spPr>
      </p:pic>
      <p:pic>
        <p:nvPicPr>
          <p:cNvPr id="28" name="图片 27"/>
          <p:cNvPicPr>
            <a:picLocks/>
          </p:cNvPicPr>
          <p:nvPr/>
        </p:nvPicPr>
        <p:blipFill>
          <a:blip r:embed="rId10"/>
          <a:stretch>
            <a:fillRect/>
          </a:stretch>
        </p:blipFill>
        <p:spPr>
          <a:xfrm>
            <a:off x="2133600" y="3562350"/>
            <a:ext cx="676275" cy="266700"/>
          </a:xfrm>
          <a:prstGeom prst="rect">
            <a:avLst/>
          </a:prstGeom>
        </p:spPr>
      </p:pic>
      <p:pic>
        <p:nvPicPr>
          <p:cNvPr id="29" name="图片 28"/>
          <p:cNvPicPr>
            <a:picLocks/>
          </p:cNvPicPr>
          <p:nvPr/>
        </p:nvPicPr>
        <p:blipFill>
          <a:blip r:embed="rId10"/>
          <a:stretch>
            <a:fillRect/>
          </a:stretch>
        </p:blipFill>
        <p:spPr>
          <a:xfrm>
            <a:off x="5267325" y="3543300"/>
            <a:ext cx="685800" cy="266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504825" y="285750"/>
          <a:ext cx="9134475" cy="4505325"/>
          <a:chOff x="504825" y="285750"/>
          <a:chExt cx="9134475" cy="4505325"/>
        </a:xfrm>
      </p:grpSpPr>
      <p:sp>
        <p:nvSpPr>
          <p:cNvPr id="2" name="文本框 1"/>
          <p:cNvSpPr txBox="1"/>
          <p:nvPr/>
        </p:nvSpPr>
        <p:spPr>
          <a:xfrm>
            <a:off x="990600" y="285750"/>
            <a:ext cx="8143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串联电路的总电阻有什么特点？</a:t>
            </a:r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" y="323850"/>
            <a:ext cx="419100" cy="4191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90600" y="771525"/>
            <a:ext cx="8143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特点是：串联电路的总电阻比任何一个导体的电阻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90600" y="1752600"/>
            <a:ext cx="8143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这相当于增加了导体的长度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43000" y="2524125"/>
            <a:ext cx="7991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若有n 个电阻R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、R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、···、R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n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串联，则它们的总电阻R 
等于多少？</a:t>
            </a:r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324100" y="1295400"/>
            <a:ext cx="3190875" cy="495300"/>
          </a:xfrm>
          <a:prstGeom prst="rect">
            <a:avLst/>
          </a:prstGeom>
        </p:spPr>
      </p:pic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" y="2533650"/>
            <a:ext cx="419100" cy="4191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962275" y="3381375"/>
            <a:ext cx="6172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＝R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＋R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+···＋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n</a:t>
            </a:r>
            <a:r>
              <a:t/>
            </a:r>
            <a:br/>
            <a:endParaRPr/>
          </a:p>
        </p:txBody>
      </p:sp>
      <p:sp>
        <p:nvSpPr>
          <p:cNvPr id="10" name="文本框 9"/>
          <p:cNvSpPr txBox="1"/>
          <p:nvPr/>
        </p:nvSpPr>
        <p:spPr>
          <a:xfrm>
            <a:off x="1076325" y="4029075"/>
            <a:ext cx="8058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n个相同阻值的电阻串联，总电阻  R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=nR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09650" y="4029075"/>
            <a:ext cx="5467350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12" name="文本框 11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3" name="文本框 12"/>
          <p:cNvSpPr txBox="1"/>
          <p:nvPr/>
        </p:nvSpPr>
        <p:spPr>
          <a:xfrm>
            <a:off x="4191000" y="2571750"/>
            <a:ext cx="4943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4" name="文本框 13"/>
          <p:cNvSpPr txBox="1"/>
          <p:nvPr/>
        </p:nvSpPr>
        <p:spPr>
          <a:xfrm>
            <a:off x="4381500" y="2762250"/>
            <a:ext cx="4752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5" name="文本框 14"/>
          <p:cNvSpPr txBox="1"/>
          <p:nvPr/>
        </p:nvSpPr>
        <p:spPr>
          <a:xfrm>
            <a:off x="7324725" y="762000"/>
            <a:ext cx="1809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大</a:t>
            </a:r>
            <a:r>
              <a:rPr lang="en-US" sz="2300" u="none" spc="0">
                <a:solidFill>
                  <a:srgbClr val="666666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572000" y="2952750"/>
            <a:ext cx="4562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17" name="文本框 16"/>
          <p:cNvSpPr txBox="1"/>
          <p:nvPr/>
        </p:nvSpPr>
        <p:spPr>
          <a:xfrm>
            <a:off x="4762500" y="3143250"/>
            <a:ext cx="4371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76225"/>
          <a:ext cx="9134475" cy="4352925"/>
          <a:chOff x="381000" y="276225"/>
          <a:chExt cx="9134475" cy="4352925"/>
        </a:xfrm>
      </p:grpSpPr>
      <p:sp>
        <p:nvSpPr>
          <p:cNvPr id="2" name="文本框 1"/>
          <p:cNvSpPr txBox="1"/>
          <p:nvPr/>
        </p:nvSpPr>
        <p:spPr>
          <a:xfrm>
            <a:off x="1047750" y="2133600"/>
            <a:ext cx="8086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串联电路中电压与电阻有什么比例关系？</a:t>
            </a:r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2152650"/>
            <a:ext cx="419100" cy="4191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581025" y="27622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串联电路中电阻的特点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390775" y="923925"/>
            <a:ext cx="3133725" cy="10763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619375" y="838200"/>
            <a:ext cx="6515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8" name="文本框 7"/>
          <p:cNvSpPr txBox="1"/>
          <p:nvPr/>
        </p:nvSpPr>
        <p:spPr>
          <a:xfrm>
            <a:off x="3886200" y="838200"/>
            <a:ext cx="5248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9" name="文本框 8"/>
          <p:cNvSpPr txBox="1"/>
          <p:nvPr/>
        </p:nvSpPr>
        <p:spPr>
          <a:xfrm>
            <a:off x="3124200" y="809625"/>
            <a:ext cx="6010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10" name="文本框 9"/>
          <p:cNvSpPr txBox="1"/>
          <p:nvPr/>
        </p:nvSpPr>
        <p:spPr>
          <a:xfrm>
            <a:off x="4467225" y="800100"/>
            <a:ext cx="4667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  <a:r>
              <a:rPr lang="en-US" sz="14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5619750" y="1304925"/>
            <a:ext cx="3514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981325" y="1266825"/>
            <a:ext cx="6153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  <a:r>
              <a:t/>
            </a:r>
            <a:br/>
            <a:endParaRPr/>
          </a:p>
        </p:txBody>
      </p:sp>
      <p:sp>
        <p:nvSpPr>
          <p:cNvPr id="13" name="文本框 12"/>
          <p:cNvSpPr txBox="1"/>
          <p:nvPr/>
        </p:nvSpPr>
        <p:spPr>
          <a:xfrm>
            <a:off x="4495800" y="1266825"/>
            <a:ext cx="4638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</a:t>
            </a: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 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762375" y="1752600"/>
            <a:ext cx="5372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 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619125" y="4333875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总结：串联分压，电压之比为电阻的正比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438275" y="2533650"/>
            <a:ext cx="971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7" name="图片 16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390650" y="2486025"/>
            <a:ext cx="885825" cy="959644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3619500" y="2533650"/>
            <a:ext cx="971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9" name="图片 18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3571875" y="2486025"/>
            <a:ext cx="895350" cy="959644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6038850" y="2743200"/>
            <a:ext cx="819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1" name="图片 20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5991225" y="2695575"/>
            <a:ext cx="738188" cy="53340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2695575" y="3438525"/>
            <a:ext cx="1419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3" name="图片 22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2647950" y="3390900"/>
            <a:ext cx="1066800" cy="962025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5" name="图片 24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1600200" y="3752850"/>
            <a:ext cx="685800" cy="266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76225"/>
          <a:ext cx="9134475" cy="3971925"/>
          <a:chOff x="381000" y="276225"/>
          <a:chExt cx="9134475" cy="3971925"/>
        </a:xfrm>
      </p:grpSpPr>
      <p:sp>
        <p:nvSpPr>
          <p:cNvPr id="2" name="文本框 1"/>
          <p:cNvSpPr txBox="1"/>
          <p:nvPr/>
        </p:nvSpPr>
        <p:spPr>
          <a:xfrm>
            <a:off x="581025" y="1352550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1、串联电路的总电阻，等于各串联电阻之和。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581025" y="27622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串联电路中电阻的特点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81025" y="252412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2、串联电路的电压分配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81025" y="781050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总结：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19175" y="1866900"/>
            <a:ext cx="81153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即：R=R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8" name="文本框 7"/>
          <p:cNvSpPr txBox="1"/>
          <p:nvPr/>
        </p:nvSpPr>
        <p:spPr>
          <a:xfrm>
            <a:off x="1085850" y="3057525"/>
            <a:ext cx="1419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25" y="3009900"/>
            <a:ext cx="1066800" cy="96202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171950"/>
          <a:chOff x="381000" y="266700"/>
          <a:chExt cx="9134475" cy="4171950"/>
        </a:xfrm>
      </p:grpSpPr>
      <p:sp>
        <p:nvSpPr>
          <p:cNvPr id="2" name="文本框 1"/>
          <p:cNvSpPr txBox="1"/>
          <p:nvPr/>
        </p:nvSpPr>
        <p:spPr>
          <a:xfrm>
            <a:off x="628650" y="809625"/>
            <a:ext cx="79724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把10Ω 的电阻和20Ω 的电阻串联起来，接在电压是6V 的电源上，求这个电路中的电流。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66850" y="2590800"/>
            <a:ext cx="76676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U=6V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71925" y="1905000"/>
            <a:ext cx="5162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解：</a:t>
            </a:r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866775" y="2457450"/>
            <a:ext cx="2209800" cy="14573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019675" y="2371725"/>
            <a:ext cx="4114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＝10Ω+20Ω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829175" y="1952625"/>
            <a:ext cx="43053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R=R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+R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t/>
            </a:r>
            <a:br/>
            <a:endParaRPr/>
          </a:p>
        </p:txBody>
      </p:sp>
      <p:sp>
        <p:nvSpPr>
          <p:cNvPr id="10" name="文本框 9"/>
          <p:cNvSpPr txBox="1"/>
          <p:nvPr/>
        </p:nvSpPr>
        <p:spPr>
          <a:xfrm>
            <a:off x="5029200" y="2790825"/>
            <a:ext cx="4105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＝30Ω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971925" y="3257550"/>
            <a:ext cx="2952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00" y="3209925"/>
            <a:ext cx="2231231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76225"/>
          <a:ext cx="9134475" cy="4362450"/>
          <a:chOff x="381000" y="276225"/>
          <a:chExt cx="9134475" cy="4362450"/>
        </a:xfrm>
      </p:grpSpPr>
      <p:sp>
        <p:nvSpPr>
          <p:cNvPr id="2" name="文本框 1"/>
          <p:cNvSpPr txBox="1"/>
          <p:nvPr/>
        </p:nvSpPr>
        <p:spPr>
          <a:xfrm>
            <a:off x="1076325" y="771525"/>
            <a:ext cx="80581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并联电路中的电流、电压规律是什么？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581025" y="276225"/>
            <a:ext cx="855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并联电路中电阻的特点</a:t>
            </a:r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809625"/>
            <a:ext cx="419100" cy="4191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314825" y="1657350"/>
            <a:ext cx="48196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（1）并联电路中干路电流等于
                各支路电流______________；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381500" y="3000375"/>
            <a:ext cx="4352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（2）并联电路中的总电压与各支路电压________。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200650" y="3914775"/>
            <a:ext cx="3933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U=U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=…=U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229225" y="2571750"/>
            <a:ext cx="3905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I=I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1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2</a:t>
            </a: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+…+I</a:t>
            </a:r>
            <a:r>
              <a:rPr lang="en-US" sz="12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n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162050" y="3933825"/>
            <a:ext cx="79724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电阻规律呢？</a:t>
            </a:r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3943350"/>
            <a:ext cx="419100" cy="41910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6257925" y="2085975"/>
            <a:ext cx="2876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之和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467350" y="3419475"/>
            <a:ext cx="36671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00">
                    <a:alpha val="100000"/>
                  </a:srgbClr>
                </a:solidFill>
                <a:latin typeface="微软雅黑"/>
              </a:rPr>
              <a:t>相等</a:t>
            </a:r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5" y="1323975"/>
            <a:ext cx="3247159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Microsoft Office PowerPoint</Application>
  <PresentationFormat>全屏显示(16:9)</PresentationFormat>
  <Paragraphs>247</Paragraphs>
  <Slides>38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39" baseType="lpstr">
      <vt:lpstr>Theme25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十七章第四节：欧姆定律在串并联电路中的应</dc:title>
  <dc:subject/>
  <dc:creator>Unknown Creator</dc:creator>
  <cp:keywords/>
  <dc:description/>
  <cp:lastModifiedBy>User</cp:lastModifiedBy>
  <cp:revision>3</cp:revision>
  <dcterms:created xsi:type="dcterms:W3CDTF">2019-12-06T08:42:09Z</dcterms:created>
  <dcterms:modified xsi:type="dcterms:W3CDTF">2020-02-16T03:09:20Z</dcterms:modified>
  <cp:category/>
</cp:coreProperties>
</file>